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7" r:id="rId4"/>
    <p:sldId id="281" r:id="rId5"/>
    <p:sldId id="266" r:id="rId6"/>
    <p:sldId id="267" r:id="rId7"/>
    <p:sldId id="257" r:id="rId8"/>
    <p:sldId id="258" r:id="rId9"/>
    <p:sldId id="259" r:id="rId10"/>
    <p:sldId id="271" r:id="rId11"/>
    <p:sldId id="260" r:id="rId12"/>
    <p:sldId id="269" r:id="rId13"/>
    <p:sldId id="261" r:id="rId14"/>
    <p:sldId id="270" r:id="rId15"/>
    <p:sldId id="268" r:id="rId16"/>
    <p:sldId id="283" r:id="rId17"/>
    <p:sldId id="282" r:id="rId18"/>
    <p:sldId id="263" r:id="rId19"/>
    <p:sldId id="278" r:id="rId20"/>
    <p:sldId id="284" r:id="rId21"/>
    <p:sldId id="280" r:id="rId22"/>
    <p:sldId id="273" r:id="rId23"/>
    <p:sldId id="285" r:id="rId24"/>
    <p:sldId id="274" r:id="rId25"/>
    <p:sldId id="276" r:id="rId26"/>
    <p:sldId id="286" r:id="rId27"/>
    <p:sldId id="287" r:id="rId28"/>
    <p:sldId id="272" r:id="rId29"/>
    <p:sldId id="279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5" autoAdjust="0"/>
    <p:restoredTop sz="94691" autoAdjust="0"/>
  </p:normalViewPr>
  <p:slideViewPr>
    <p:cSldViewPr>
      <p:cViewPr varScale="1">
        <p:scale>
          <a:sx n="66" d="100"/>
          <a:sy n="66" d="100"/>
        </p:scale>
        <p:origin x="-717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7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E8FB-5981-4026-A7AB-60403243EAB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FE63-6913-4DE3-B1F0-954B17776E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E8FB-5981-4026-A7AB-60403243EAB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FE63-6913-4DE3-B1F0-954B17776E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E8FB-5981-4026-A7AB-60403243EAB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FE63-6913-4DE3-B1F0-954B17776E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E8FB-5981-4026-A7AB-60403243EAB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FE63-6913-4DE3-B1F0-954B17776E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E8FB-5981-4026-A7AB-60403243EAB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FE63-6913-4DE3-B1F0-954B17776E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E8FB-5981-4026-A7AB-60403243EAB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FE63-6913-4DE3-B1F0-954B17776E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E8FB-5981-4026-A7AB-60403243EAB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FE63-6913-4DE3-B1F0-954B17776E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E8FB-5981-4026-A7AB-60403243EAB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FE63-6913-4DE3-B1F0-954B17776E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E8FB-5981-4026-A7AB-60403243EAB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FE63-6913-4DE3-B1F0-954B17776E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E8FB-5981-4026-A7AB-60403243EAB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FE63-6913-4DE3-B1F0-954B17776E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E8FB-5981-4026-A7AB-60403243EAB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FE63-6913-4DE3-B1F0-954B17776E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7E8FB-5981-4026-A7AB-60403243EAB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FE63-6913-4DE3-B1F0-954B17776E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Searching for Dark Photon Dark Matter with Cosmic Ray </a:t>
            </a:r>
            <a:r>
              <a:rPr lang="en-US" dirty="0" err="1" smtClean="0"/>
              <a:t>Antideuterons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19200"/>
          </a:xfrm>
        </p:spPr>
        <p:txBody>
          <a:bodyPr/>
          <a:lstStyle/>
          <a:p>
            <a:r>
              <a:rPr lang="en-US" dirty="0" smtClean="0"/>
              <a:t>Lisa Randall</a:t>
            </a:r>
          </a:p>
          <a:p>
            <a:r>
              <a:rPr lang="en-US" dirty="0" smtClean="0"/>
              <a:t>(w/Linda </a:t>
            </a:r>
            <a:r>
              <a:rPr lang="en-US" dirty="0" err="1" smtClean="0"/>
              <a:t>Xu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5791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Mary K Fest Sept, 2019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Feynman Diagrams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9159" y="1822588"/>
            <a:ext cx="7960441" cy="263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495800"/>
            <a:ext cx="71342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Constraints from Previous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Indirect detection provides bulk of constraints</a:t>
            </a:r>
          </a:p>
          <a:p>
            <a:pPr lvl="1"/>
            <a:r>
              <a:rPr lang="en-US" dirty="0" smtClean="0"/>
              <a:t>Mass </a:t>
            </a:r>
            <a:r>
              <a:rPr lang="en-US" dirty="0" err="1" smtClean="0"/>
              <a:t>vs</a:t>
            </a:r>
            <a:r>
              <a:rPr lang="en-US" dirty="0" smtClean="0"/>
              <a:t> cross section</a:t>
            </a:r>
          </a:p>
          <a:p>
            <a:r>
              <a:rPr lang="en-US" dirty="0" smtClean="0"/>
              <a:t>Limits on CMB energy injection</a:t>
            </a:r>
          </a:p>
          <a:p>
            <a:r>
              <a:rPr lang="en-US" dirty="0" smtClean="0"/>
              <a:t>Limits from photon searches</a:t>
            </a:r>
          </a:p>
          <a:p>
            <a:r>
              <a:rPr lang="en-US" dirty="0" smtClean="0"/>
              <a:t>Limits from </a:t>
            </a:r>
            <a:r>
              <a:rPr lang="en-US" dirty="0" err="1" smtClean="0"/>
              <a:t>antipositrons</a:t>
            </a:r>
            <a:endParaRPr lang="en-US" dirty="0" smtClean="0"/>
          </a:p>
          <a:p>
            <a:r>
              <a:rPr lang="en-US" dirty="0" smtClean="0"/>
              <a:t>Limits from antiprotons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Bounds</a:t>
            </a:r>
            <a:endParaRPr lang="en-US" dirty="0"/>
          </a:p>
        </p:txBody>
      </p:sp>
      <p:pic>
        <p:nvPicPr>
          <p:cNvPr id="163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54044"/>
            <a:ext cx="7158891" cy="530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Constraints on Mixing </a:t>
            </a:r>
            <a:r>
              <a:rPr lang="el-GR" dirty="0" smtClean="0"/>
              <a:t>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Indirect detection essentially  independent of mixing</a:t>
            </a:r>
          </a:p>
          <a:p>
            <a:r>
              <a:rPr lang="en-US" dirty="0" smtClean="0"/>
              <a:t>Upper bounds mostly from Direct Detection</a:t>
            </a:r>
          </a:p>
          <a:p>
            <a:pPr lvl="1"/>
            <a:r>
              <a:rPr lang="en-US" dirty="0" smtClean="0"/>
              <a:t>Production essentially insensitive to </a:t>
            </a:r>
            <a:r>
              <a:rPr lang="el-GR" dirty="0" smtClean="0"/>
              <a:t>ϵ</a:t>
            </a:r>
            <a:endParaRPr lang="en-US" dirty="0" smtClean="0"/>
          </a:p>
          <a:p>
            <a:r>
              <a:rPr lang="en-US" dirty="0" smtClean="0"/>
              <a:t>Lower bounds to avoid BBN interference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Also bound for </a:t>
            </a:r>
            <a:r>
              <a:rPr lang="en-US" dirty="0" err="1" smtClean="0"/>
              <a:t>observability</a:t>
            </a:r>
            <a:endParaRPr lang="en-US" dirty="0" smtClean="0"/>
          </a:p>
          <a:p>
            <a:pPr lvl="2"/>
            <a:r>
              <a:rPr lang="en-US" dirty="0" smtClean="0"/>
              <a:t>Don’t escape halo before </a:t>
            </a:r>
            <a:r>
              <a:rPr lang="en-US" dirty="0" err="1" smtClean="0"/>
              <a:t>froming</a:t>
            </a:r>
            <a:r>
              <a:rPr lang="en-US" dirty="0" smtClean="0"/>
              <a:t> </a:t>
            </a:r>
            <a:r>
              <a:rPr lang="en-US" dirty="0" err="1" smtClean="0"/>
              <a:t>antideuterons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Detection Constraints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53092" y="1524000"/>
            <a:ext cx="6471708" cy="485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light dark photon dark matter searches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173327" cy="518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Antideuteron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show can probe tens of </a:t>
            </a:r>
            <a:r>
              <a:rPr lang="en-US" dirty="0" err="1" smtClean="0"/>
              <a:t>GeV</a:t>
            </a:r>
            <a:r>
              <a:rPr lang="en-US" dirty="0" smtClean="0"/>
              <a:t> range through </a:t>
            </a:r>
            <a:r>
              <a:rPr lang="en-US" dirty="0" err="1" smtClean="0"/>
              <a:t>antideuteron</a:t>
            </a:r>
            <a:r>
              <a:rPr lang="en-US" dirty="0" smtClean="0"/>
              <a:t> searches</a:t>
            </a:r>
          </a:p>
          <a:p>
            <a:r>
              <a:rPr lang="en-US" dirty="0" smtClean="0"/>
              <a:t>Challenge to theorist is correctly predicting</a:t>
            </a:r>
          </a:p>
          <a:p>
            <a:r>
              <a:rPr lang="en-US" dirty="0" smtClean="0"/>
              <a:t>Lots of uncertainties as we will discuss</a:t>
            </a:r>
          </a:p>
          <a:p>
            <a:r>
              <a:rPr lang="en-US" dirty="0" smtClean="0"/>
              <a:t>Still very promising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1266" name="Picture 2" descr="https://gaps1.astro.ucla.edu/gaps/img/science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524000" y="1981200"/>
            <a:ext cx="6349207" cy="4380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8000" dirty="0" smtClean="0"/>
              <a:t>Need to compute injection</a:t>
            </a:r>
          </a:p>
          <a:p>
            <a:r>
              <a:rPr lang="en-US" sz="8000" dirty="0" smtClean="0"/>
              <a:t>Compute </a:t>
            </a:r>
            <a:r>
              <a:rPr lang="en-US" sz="8000" dirty="0" err="1" smtClean="0"/>
              <a:t>antideuteron</a:t>
            </a:r>
            <a:r>
              <a:rPr lang="en-US" sz="8000" dirty="0" smtClean="0"/>
              <a:t> formation</a:t>
            </a:r>
          </a:p>
          <a:p>
            <a:pPr lvl="1"/>
            <a:r>
              <a:rPr lang="en-US" sz="8000" dirty="0" smtClean="0"/>
              <a:t>Coalescence model</a:t>
            </a:r>
          </a:p>
          <a:p>
            <a:pPr lvl="2"/>
            <a:r>
              <a:rPr lang="en-US" sz="8000" dirty="0" smtClean="0"/>
              <a:t>Background: pp-&gt;</a:t>
            </a:r>
            <a:r>
              <a:rPr lang="en-US" sz="8000" dirty="0" err="1" smtClean="0"/>
              <a:t>pppbar</a:t>
            </a:r>
            <a:r>
              <a:rPr lang="en-US" sz="8000" dirty="0" smtClean="0"/>
              <a:t>, </a:t>
            </a:r>
            <a:r>
              <a:rPr lang="en-US" sz="8000" dirty="0" err="1" smtClean="0"/>
              <a:t>ppnbar</a:t>
            </a:r>
            <a:endParaRPr lang="en-US" sz="8000" dirty="0" smtClean="0"/>
          </a:p>
          <a:p>
            <a:pPr lvl="1"/>
            <a:r>
              <a:rPr lang="en-US" sz="8000" dirty="0" smtClean="0"/>
              <a:t>Monte Carlo</a:t>
            </a:r>
          </a:p>
          <a:p>
            <a:pPr lvl="2"/>
            <a:r>
              <a:rPr lang="en-US" sz="8000" dirty="0" smtClean="0"/>
              <a:t>Annihilation to quarks, gauge bosons</a:t>
            </a:r>
          </a:p>
          <a:p>
            <a:pPr lvl="2"/>
            <a:r>
              <a:rPr lang="en-US" sz="8000" dirty="0" err="1" smtClean="0"/>
              <a:t>Subseqeuent</a:t>
            </a:r>
            <a:r>
              <a:rPr lang="en-US" sz="8000" dirty="0" smtClean="0"/>
              <a:t> </a:t>
            </a:r>
            <a:r>
              <a:rPr lang="en-US" sz="8000" dirty="0" err="1" smtClean="0"/>
              <a:t>hadronization</a:t>
            </a:r>
            <a:r>
              <a:rPr lang="en-US" sz="8000" dirty="0" smtClean="0"/>
              <a:t> and fragmentation</a:t>
            </a:r>
          </a:p>
          <a:p>
            <a:pPr lvl="1"/>
            <a:r>
              <a:rPr lang="en-US" sz="8000" dirty="0" err="1" smtClean="0"/>
              <a:t>K</a:t>
            </a:r>
            <a:r>
              <a:rPr lang="en-US" sz="8000" baseline="-25000" dirty="0" err="1" smtClean="0"/>
              <a:t>n</a:t>
            </a:r>
            <a:r>
              <a:rPr lang="en-US" sz="8000" dirty="0" smtClean="0"/>
              <a:t>- </a:t>
            </a:r>
            <a:r>
              <a:rPr lang="en-US" sz="8000" dirty="0" err="1" smtClean="0"/>
              <a:t>k</a:t>
            </a:r>
            <a:r>
              <a:rPr lang="en-US" sz="8000" baseline="-25000" dirty="0" err="1" smtClean="0"/>
              <a:t>p</a:t>
            </a:r>
            <a:r>
              <a:rPr lang="en-US" sz="8000" dirty="0" smtClean="0"/>
              <a:t>&lt;(2m</a:t>
            </a:r>
            <a:r>
              <a:rPr lang="en-US" sz="8000" baseline="-25000" dirty="0" smtClean="0"/>
              <a:t>p</a:t>
            </a:r>
            <a:r>
              <a:rPr lang="en-US" sz="8000" dirty="0" smtClean="0"/>
              <a:t>B)</a:t>
            </a:r>
            <a:r>
              <a:rPr lang="en-US" sz="8000" baseline="30000" dirty="0" smtClean="0"/>
              <a:t>1/2</a:t>
            </a:r>
            <a:r>
              <a:rPr lang="en-US" sz="8000" dirty="0" smtClean="0"/>
              <a:t>~70MeV,~p</a:t>
            </a:r>
            <a:r>
              <a:rPr lang="en-US" sz="8000" baseline="-25000" dirty="0" smtClean="0"/>
              <a:t>coal</a:t>
            </a:r>
            <a:r>
              <a:rPr lang="en-US" sz="8000" dirty="0" smtClean="0"/>
              <a:t> most likely form </a:t>
            </a:r>
            <a:r>
              <a:rPr lang="en-US" sz="8000" dirty="0" err="1" smtClean="0"/>
              <a:t>antideuteron</a:t>
            </a:r>
            <a:endParaRPr lang="en-US" sz="8000" dirty="0" smtClean="0"/>
          </a:p>
          <a:p>
            <a:pPr>
              <a:buNone/>
            </a:pPr>
            <a:r>
              <a:rPr lang="en-US" sz="8000" dirty="0" smtClean="0"/>
              <a:t>		Use data from Z decay</a:t>
            </a:r>
          </a:p>
          <a:p>
            <a:pPr>
              <a:buNone/>
            </a:pPr>
            <a:r>
              <a:rPr lang="en-US" sz="8000" dirty="0" smtClean="0"/>
              <a:t>		p</a:t>
            </a:r>
            <a:r>
              <a:rPr lang="en-US" sz="8000" baseline="-25000" dirty="0" smtClean="0"/>
              <a:t>coal</a:t>
            </a:r>
            <a:r>
              <a:rPr lang="en-US" sz="8000" dirty="0" smtClean="0"/>
              <a:t>~150MeV</a:t>
            </a:r>
          </a:p>
          <a:p>
            <a:pPr>
              <a:buNone/>
            </a:pPr>
            <a:r>
              <a:rPr lang="en-US" sz="8000" dirty="0" smtClean="0"/>
              <a:t>Diffusion and convection of cosmic ray density</a:t>
            </a:r>
          </a:p>
          <a:p>
            <a:pPr>
              <a:buNone/>
            </a:pPr>
            <a:r>
              <a:rPr lang="en-US" sz="8000" dirty="0" smtClean="0"/>
              <a:t>Transport in solar environment: modulation and structure of magnetic field</a:t>
            </a:r>
          </a:p>
          <a:p>
            <a:endParaRPr lang="en-US" sz="8000" dirty="0" smtClean="0"/>
          </a:p>
          <a:p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8865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384607"/>
            <a:ext cx="6096001" cy="347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Antideuteron</a:t>
            </a:r>
            <a:r>
              <a:rPr lang="en-US" dirty="0" smtClean="0"/>
              <a:t> Searches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“Indirect detection” one of three pillars of WIMP searches</a:t>
            </a:r>
          </a:p>
          <a:p>
            <a:pPr lvl="1"/>
            <a:r>
              <a:rPr lang="en-US" dirty="0" smtClean="0"/>
              <a:t>Antiparticle and distinctive photon signatures have potential to find unusual cosmological processes</a:t>
            </a:r>
            <a:endParaRPr lang="en-US" dirty="0" smtClean="0"/>
          </a:p>
          <a:p>
            <a:r>
              <a:rPr lang="en-US" dirty="0" smtClean="0"/>
              <a:t>What to look for?</a:t>
            </a:r>
          </a:p>
          <a:p>
            <a:pPr lvl="1"/>
            <a:r>
              <a:rPr lang="en-US" dirty="0" smtClean="0"/>
              <a:t>Positrons, photons, antiprotons</a:t>
            </a:r>
          </a:p>
          <a:p>
            <a:pPr lvl="1"/>
            <a:r>
              <a:rPr lang="en-US" dirty="0" smtClean="0"/>
              <a:t>However, few DM models favor first two</a:t>
            </a:r>
          </a:p>
          <a:p>
            <a:pPr lvl="1"/>
            <a:r>
              <a:rPr lang="en-US" dirty="0" smtClean="0"/>
              <a:t>More importantly, background difficult to calculate</a:t>
            </a:r>
          </a:p>
          <a:p>
            <a:pPr lvl="2"/>
            <a:r>
              <a:rPr lang="en-US" dirty="0" smtClean="0"/>
              <a:t>“Discoveries” have taught us some interesting </a:t>
            </a:r>
            <a:r>
              <a:rPr lang="en-US" dirty="0" err="1" smtClean="0"/>
              <a:t>unanticpated</a:t>
            </a:r>
            <a:r>
              <a:rPr lang="en-US" dirty="0" smtClean="0"/>
              <a:t> </a:t>
            </a:r>
            <a:r>
              <a:rPr lang="en-US" dirty="0" err="1" smtClean="0"/>
              <a:t>astronphysics</a:t>
            </a:r>
            <a:endParaRPr lang="en-US" dirty="0" smtClean="0"/>
          </a:p>
          <a:p>
            <a:pPr lvl="1"/>
            <a:r>
              <a:rPr lang="en-US" dirty="0" smtClean="0"/>
              <a:t>Antiproton searches promising, but  background big there too</a:t>
            </a:r>
          </a:p>
          <a:p>
            <a:r>
              <a:rPr lang="en-US" dirty="0" err="1" smtClean="0"/>
              <a:t>Antideuteron</a:t>
            </a:r>
            <a:r>
              <a:rPr lang="en-US" dirty="0" smtClean="0"/>
              <a:t> searches for same type of dark matter as antiprotons</a:t>
            </a:r>
          </a:p>
          <a:p>
            <a:r>
              <a:rPr lang="en-US" dirty="0" smtClean="0"/>
              <a:t>But background low at small kinetic energy (</a:t>
            </a:r>
            <a:r>
              <a:rPr lang="en-US" dirty="0" err="1" smtClean="0"/>
              <a:t>astro</a:t>
            </a:r>
            <a:r>
              <a:rPr lang="en-US" dirty="0" smtClean="0"/>
              <a:t> background higher KE)</a:t>
            </a:r>
          </a:p>
          <a:p>
            <a:r>
              <a:rPr lang="en-US" dirty="0" smtClean="0"/>
              <a:t>Makes it a potentially essentially background free measurement</a:t>
            </a:r>
          </a:p>
          <a:p>
            <a:r>
              <a:rPr lang="en-US" b="1" dirty="0" smtClean="0"/>
              <a:t>Only a few detections suffice for discovery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Also Need Halo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57199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These results we use </a:t>
            </a:r>
            <a:r>
              <a:rPr lang="en-US" dirty="0" err="1" smtClean="0"/>
              <a:t>Einasto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4191000"/>
            <a:ext cx="96821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133600"/>
            <a:ext cx="5981700" cy="175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8014536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19200" y="6248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important than sensitivity to transport parameters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Propagation Through Galaxy and </a:t>
            </a:r>
            <a:r>
              <a:rPr lang="en-US" dirty="0" err="1" smtClean="0"/>
              <a:t>Heliosphere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399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Need transport through</a:t>
            </a:r>
          </a:p>
          <a:p>
            <a:pPr lvl="1"/>
            <a:r>
              <a:rPr lang="en-US" dirty="0" smtClean="0"/>
              <a:t>ISM and</a:t>
            </a:r>
          </a:p>
          <a:p>
            <a:pPr lvl="1"/>
            <a:r>
              <a:rPr lang="en-US" dirty="0" err="1" smtClean="0"/>
              <a:t>Heliosphere</a:t>
            </a:r>
            <a:r>
              <a:rPr lang="en-US" dirty="0" smtClean="0"/>
              <a:t> (</a:t>
            </a:r>
            <a:r>
              <a:rPr lang="en-US" dirty="0" err="1" smtClean="0"/>
              <a:t>ToA</a:t>
            </a:r>
            <a:r>
              <a:rPr lang="en-US" dirty="0" smtClean="0"/>
              <a:t>; top of atmosphere)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Again phenomenological parameter choices</a:t>
            </a:r>
          </a:p>
          <a:p>
            <a:r>
              <a:rPr lang="en-US" dirty="0" smtClean="0"/>
              <a:t>Use diffusion model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667000"/>
            <a:ext cx="8014536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979" y="3505200"/>
            <a:ext cx="6360813" cy="29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1524001"/>
            <a:ext cx="82296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73628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with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572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1552575"/>
            <a:ext cx="75057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"/>
          </a:xfrm>
        </p:spPr>
        <p:txBody>
          <a:bodyPr>
            <a:normAutofit fontScale="32500" lnSpcReduction="20000"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047" y="1228724"/>
            <a:ext cx="8617715" cy="479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Antihelium</a:t>
            </a:r>
            <a:r>
              <a:rPr lang="en-US" dirty="0" smtClean="0"/>
              <a:t>? Who knows…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497" y="1981200"/>
            <a:ext cx="806935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Dark matter (by definition) elusive</a:t>
            </a:r>
          </a:p>
          <a:p>
            <a:r>
              <a:rPr lang="en-US" dirty="0" smtClean="0"/>
              <a:t>We should look in all ways possible</a:t>
            </a:r>
          </a:p>
          <a:p>
            <a:r>
              <a:rPr lang="en-US" dirty="0" smtClean="0"/>
              <a:t>Models play a big role—suggest new searches</a:t>
            </a:r>
          </a:p>
          <a:p>
            <a:r>
              <a:rPr lang="en-US" dirty="0" smtClean="0"/>
              <a:t>Dark photon dark matter receives a lot of attention</a:t>
            </a:r>
          </a:p>
          <a:p>
            <a:pPr lvl="1"/>
            <a:r>
              <a:rPr lang="en-US" dirty="0" smtClean="0"/>
              <a:t>WIMP still possible</a:t>
            </a:r>
          </a:p>
          <a:p>
            <a:r>
              <a:rPr lang="en-US" dirty="0" smtClean="0"/>
              <a:t>But hard to find</a:t>
            </a:r>
          </a:p>
          <a:p>
            <a:r>
              <a:rPr lang="en-US" dirty="0" err="1" smtClean="0"/>
              <a:t>Antideuteron</a:t>
            </a:r>
            <a:r>
              <a:rPr lang="en-US" dirty="0" smtClean="0"/>
              <a:t> promising for interesting tens of </a:t>
            </a:r>
            <a:r>
              <a:rPr lang="en-US" dirty="0" err="1" smtClean="0"/>
              <a:t>GeV</a:t>
            </a:r>
            <a:r>
              <a:rPr lang="en-US" dirty="0" smtClean="0"/>
              <a:t> range</a:t>
            </a:r>
          </a:p>
          <a:p>
            <a:pPr lvl="1"/>
            <a:r>
              <a:rPr lang="en-US" dirty="0" smtClean="0"/>
              <a:t>Not necessarily all parameters but sizable reach</a:t>
            </a:r>
          </a:p>
          <a:p>
            <a:pPr lvl="1"/>
            <a:r>
              <a:rPr lang="en-US" dirty="0" smtClean="0"/>
              <a:t>Discovery possible!</a:t>
            </a:r>
          </a:p>
          <a:p>
            <a:r>
              <a:rPr lang="en-US" dirty="0" smtClean="0"/>
              <a:t>Hopefully launch successfully soon!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Extra Slides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53092" y="1524000"/>
            <a:ext cx="619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</a:t>
            </a:r>
            <a:r>
              <a:rPr lang="en-US" dirty="0" smtClean="0"/>
              <a:t>Spectra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14450"/>
            <a:ext cx="82296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 Little Background?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Assuming proton collides with X in ISM,</a:t>
            </a:r>
          </a:p>
          <a:p>
            <a:r>
              <a:rPr lang="en-US" dirty="0" smtClean="0"/>
              <a:t>To make an antiproton,  at least four nucleons in final state</a:t>
            </a:r>
          </a:p>
          <a:p>
            <a:r>
              <a:rPr lang="en-US" dirty="0" smtClean="0"/>
              <a:t>To make an </a:t>
            </a:r>
            <a:r>
              <a:rPr lang="en-US" dirty="0" err="1" smtClean="0"/>
              <a:t>antideuteron</a:t>
            </a:r>
            <a:r>
              <a:rPr lang="en-US" dirty="0" smtClean="0"/>
              <a:t>, you need at least six</a:t>
            </a:r>
          </a:p>
          <a:p>
            <a:r>
              <a:rPr lang="en-US" dirty="0" smtClean="0"/>
              <a:t>Threshold energy </a:t>
            </a:r>
          </a:p>
          <a:p>
            <a:pPr lvl="1"/>
            <a:r>
              <a:rPr lang="en-US" dirty="0" smtClean="0"/>
              <a:t>First case 7 mp</a:t>
            </a:r>
          </a:p>
          <a:p>
            <a:pPr lvl="1"/>
            <a:r>
              <a:rPr lang="en-US" dirty="0" err="1" smtClean="0"/>
              <a:t>Antideuteron</a:t>
            </a:r>
            <a:r>
              <a:rPr lang="en-US" dirty="0"/>
              <a:t> </a:t>
            </a:r>
            <a:r>
              <a:rPr lang="en-US" dirty="0" smtClean="0"/>
              <a:t>17 mp</a:t>
            </a:r>
          </a:p>
          <a:p>
            <a:pPr lvl="1"/>
            <a:r>
              <a:rPr lang="en-US" dirty="0" smtClean="0"/>
              <a:t>Binding energy is 2.2 </a:t>
            </a:r>
            <a:r>
              <a:rPr lang="en-US" dirty="0" err="1" smtClean="0"/>
              <a:t>MeV</a:t>
            </a:r>
            <a:endParaRPr lang="en-US" dirty="0" smtClean="0"/>
          </a:p>
          <a:p>
            <a:pPr lvl="1"/>
            <a:r>
              <a:rPr lang="en-US" dirty="0" smtClean="0"/>
              <a:t>Hard to slow down without dissociating</a:t>
            </a:r>
          </a:p>
          <a:p>
            <a:endParaRPr lang="en-US" dirty="0" smtClean="0"/>
          </a:p>
          <a:p>
            <a:r>
              <a:rPr lang="en-US" dirty="0" smtClean="0"/>
              <a:t>Low background targets are good places to search</a:t>
            </a:r>
          </a:p>
          <a:p>
            <a:r>
              <a:rPr lang="en-US" dirty="0" smtClean="0"/>
              <a:t>DM annihilations usually close to at rest</a:t>
            </a:r>
          </a:p>
          <a:p>
            <a:r>
              <a:rPr lang="en-US" dirty="0" smtClean="0"/>
              <a:t>Possibility antiproton and antineutron produced with relatively small momentum difference</a:t>
            </a:r>
          </a:p>
          <a:p>
            <a:r>
              <a:rPr lang="en-US" dirty="0" smtClean="0"/>
              <a:t>In which case can coalesce</a:t>
            </a:r>
          </a:p>
          <a:p>
            <a:r>
              <a:rPr lang="en-US" dirty="0" smtClean="0"/>
              <a:t>Rare process</a:t>
            </a:r>
          </a:p>
          <a:p>
            <a:pPr lvl="1"/>
            <a:r>
              <a:rPr lang="en-US" dirty="0" smtClean="0"/>
              <a:t>But background calculable and essentially nonexistent (for low 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Events?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4009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anyone looking? Yes!!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principle AMS II</a:t>
            </a:r>
          </a:p>
          <a:p>
            <a:r>
              <a:rPr lang="en-US" dirty="0" smtClean="0"/>
              <a:t>General </a:t>
            </a:r>
            <a:r>
              <a:rPr lang="en-US" dirty="0" err="1" smtClean="0"/>
              <a:t>AntiParticle</a:t>
            </a:r>
            <a:r>
              <a:rPr lang="en-US" dirty="0" smtClean="0"/>
              <a:t> Spectrometer (GAPS)</a:t>
            </a:r>
          </a:p>
          <a:p>
            <a:r>
              <a:rPr lang="en-US" dirty="0" smtClean="0"/>
              <a:t>Antarctic balloon mission</a:t>
            </a:r>
          </a:p>
          <a:p>
            <a:pPr lvl="1"/>
            <a:r>
              <a:rPr lang="en-US" dirty="0" smtClean="0"/>
              <a:t>Looks for </a:t>
            </a:r>
            <a:r>
              <a:rPr lang="en-US" dirty="0" err="1" smtClean="0"/>
              <a:t>antideuteron</a:t>
            </a:r>
            <a:r>
              <a:rPr lang="en-US" dirty="0" smtClean="0"/>
              <a:t> &lt;0.25 </a:t>
            </a:r>
            <a:r>
              <a:rPr lang="en-US" dirty="0" err="1" smtClean="0"/>
              <a:t>GeV</a:t>
            </a:r>
            <a:r>
              <a:rPr lang="en-US" dirty="0" smtClean="0"/>
              <a:t>/n</a:t>
            </a:r>
          </a:p>
          <a:p>
            <a:r>
              <a:rPr lang="en-US" dirty="0" smtClean="0"/>
              <a:t>Uses an exotic atom technique</a:t>
            </a:r>
          </a:p>
          <a:p>
            <a:pPr lvl="1"/>
            <a:r>
              <a:rPr lang="en-US" dirty="0" smtClean="0"/>
              <a:t>Slow low energy antiparticles so they get captured by a nucleus</a:t>
            </a:r>
          </a:p>
          <a:p>
            <a:pPr lvl="1"/>
            <a:r>
              <a:rPr lang="en-US" dirty="0" smtClean="0"/>
              <a:t>Exotic atom decays emitting X-ray</a:t>
            </a:r>
          </a:p>
          <a:p>
            <a:pPr lvl="1"/>
            <a:r>
              <a:rPr lang="en-US" dirty="0" smtClean="0"/>
              <a:t>Correlated </a:t>
            </a:r>
            <a:r>
              <a:rPr lang="en-US" dirty="0" err="1" smtClean="0"/>
              <a:t>pion</a:t>
            </a:r>
            <a:r>
              <a:rPr lang="en-US" dirty="0" smtClean="0"/>
              <a:t>, proton from subsequent nuclear annihilation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8229600" cy="57721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Long duration balloon experiment</a:t>
            </a:r>
          </a:p>
          <a:p>
            <a:r>
              <a:rPr lang="en-US" sz="2400" dirty="0" err="1" smtClean="0"/>
              <a:t>Antideuterons</a:t>
            </a:r>
            <a:r>
              <a:rPr lang="en-US" sz="2400" dirty="0" smtClean="0"/>
              <a:t> captured and result in exotic atom in final state</a:t>
            </a:r>
          </a:p>
          <a:p>
            <a:r>
              <a:rPr lang="en-US" sz="2400" dirty="0" smtClean="0"/>
              <a:t>Decays into X-rays at well-defined energies</a:t>
            </a:r>
          </a:p>
          <a:p>
            <a:pPr lvl="1"/>
            <a:r>
              <a:rPr lang="en-US" sz="2400" dirty="0" smtClean="0"/>
              <a:t>Plus a correlated </a:t>
            </a:r>
            <a:r>
              <a:rPr lang="en-US" sz="2400" dirty="0" err="1" smtClean="0"/>
              <a:t>pion</a:t>
            </a:r>
            <a:r>
              <a:rPr lang="en-US" sz="2400" dirty="0" smtClean="0"/>
              <a:t> signature</a:t>
            </a:r>
          </a:p>
          <a:p>
            <a:r>
              <a:rPr lang="en-US" sz="2400" dirty="0" smtClean="0"/>
              <a:t>Time of flight detection to tag events and particle velocities</a:t>
            </a:r>
          </a:p>
          <a:p>
            <a:pPr lvl="1"/>
            <a:r>
              <a:rPr lang="en-US" sz="2400" dirty="0" smtClean="0"/>
              <a:t>Distinguish from </a:t>
            </a:r>
            <a:r>
              <a:rPr lang="en-US" sz="2400" dirty="0" err="1" smtClean="0"/>
              <a:t>eg</a:t>
            </a:r>
            <a:r>
              <a:rPr lang="en-US" sz="2400" dirty="0" smtClean="0"/>
              <a:t> antiprotons</a:t>
            </a:r>
          </a:p>
          <a:p>
            <a:r>
              <a:rPr lang="en-US" sz="2400" dirty="0" smtClean="0"/>
              <a:t>Si/Li </a:t>
            </a:r>
            <a:r>
              <a:rPr lang="en-US" sz="2400" dirty="0" err="1" smtClean="0"/>
              <a:t>detctors</a:t>
            </a:r>
            <a:r>
              <a:rPr lang="en-US" sz="2400" dirty="0" smtClean="0"/>
              <a:t> for X-ray </a:t>
            </a:r>
            <a:r>
              <a:rPr lang="en-US" sz="2400" dirty="0" smtClean="0"/>
              <a:t>resolution </a:t>
            </a:r>
            <a:r>
              <a:rPr lang="en-US" sz="2400" dirty="0" smtClean="0"/>
              <a:t>and particle tracking</a:t>
            </a:r>
          </a:p>
          <a:p>
            <a:r>
              <a:rPr lang="en-US" sz="2400" dirty="0" smtClean="0"/>
              <a:t>Schedule</a:t>
            </a:r>
          </a:p>
          <a:p>
            <a:pPr lvl="1"/>
            <a:r>
              <a:rPr lang="en-US" sz="2400" dirty="0" smtClean="0"/>
              <a:t>2011 prototype</a:t>
            </a:r>
          </a:p>
          <a:p>
            <a:pPr lvl="1"/>
            <a:r>
              <a:rPr lang="en-US" sz="2400" dirty="0" smtClean="0"/>
              <a:t>2014 full experiment from </a:t>
            </a:r>
            <a:br>
              <a:rPr lang="en-US" sz="2400" dirty="0" smtClean="0"/>
            </a:br>
            <a:r>
              <a:rPr lang="en-US" sz="2400" dirty="0" smtClean="0"/>
              <a:t>Antarctica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was then. This is now.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slide from talk in 2010</a:t>
            </a:r>
          </a:p>
          <a:p>
            <a:r>
              <a:rPr lang="en-US" dirty="0" smtClean="0"/>
              <a:t>Even then struggling to see which direct dark matter models permitted in light of direct detection</a:t>
            </a:r>
          </a:p>
          <a:p>
            <a:r>
              <a:rPr lang="en-US" dirty="0" smtClean="0"/>
              <a:t>But…</a:t>
            </a:r>
          </a:p>
          <a:p>
            <a:r>
              <a:rPr lang="en-US" dirty="0" smtClean="0"/>
              <a:t>GAPs now planned for 2020/21</a:t>
            </a:r>
          </a:p>
          <a:p>
            <a:r>
              <a:rPr lang="en-US" dirty="0" smtClean="0"/>
              <a:t>What can it do?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WIMP status?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Dark Matter searches important but so far negative results</a:t>
            </a:r>
          </a:p>
          <a:p>
            <a:r>
              <a:rPr lang="en-US" dirty="0" smtClean="0"/>
              <a:t>WIMPs based on thermal relic density compelling</a:t>
            </a:r>
          </a:p>
          <a:p>
            <a:pPr lvl="1"/>
            <a:r>
              <a:rPr lang="en-US" dirty="0" smtClean="0"/>
              <a:t>But constrained if directly interacting with SM</a:t>
            </a:r>
          </a:p>
          <a:p>
            <a:r>
              <a:rPr lang="en-US" dirty="0" smtClean="0"/>
              <a:t>Viable option: Hidden Sector Dark Matter</a:t>
            </a:r>
          </a:p>
          <a:p>
            <a:pPr lvl="1"/>
            <a:r>
              <a:rPr lang="en-US" dirty="0" smtClean="0"/>
              <a:t>DM annihilates to other dark particles</a:t>
            </a:r>
          </a:p>
          <a:p>
            <a:pPr lvl="1"/>
            <a:r>
              <a:rPr lang="en-US" dirty="0" smtClean="0"/>
              <a:t>They in turn annihilate to SM</a:t>
            </a:r>
          </a:p>
          <a:p>
            <a:r>
              <a:rPr lang="en-US" dirty="0" smtClean="0"/>
              <a:t>Dark gauge fields most promising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Matter/Dark Photon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Dark photons mix with SM photon</a:t>
            </a:r>
          </a:p>
          <a:p>
            <a:r>
              <a:rPr lang="en-US" dirty="0" smtClean="0"/>
              <a:t>Permits Cascade annihilation if </a:t>
            </a:r>
            <a:r>
              <a:rPr lang="en-US" dirty="0" err="1" smtClean="0"/>
              <a:t>kinematically</a:t>
            </a:r>
            <a:r>
              <a:rPr lang="en-US" dirty="0" smtClean="0"/>
              <a:t> allowed</a:t>
            </a:r>
          </a:p>
          <a:p>
            <a:r>
              <a:rPr lang="en-US" dirty="0" smtClean="0"/>
              <a:t>Energy injected into radiation, leptons, baryons</a:t>
            </a:r>
          </a:p>
          <a:p>
            <a:pPr lvl="1"/>
            <a:r>
              <a:rPr lang="en-US" dirty="0" smtClean="0"/>
              <a:t>Provide constraints and detection </a:t>
            </a:r>
            <a:r>
              <a:rPr lang="en-US" dirty="0" err="1" smtClean="0"/>
              <a:t>prospectsas</a:t>
            </a:r>
            <a:r>
              <a:rPr lang="en-US" dirty="0" smtClean="0"/>
              <a:t> we will see </a:t>
            </a:r>
          </a:p>
          <a:p>
            <a:r>
              <a:rPr lang="en-US" dirty="0" smtClean="0"/>
              <a:t>We will argue </a:t>
            </a:r>
            <a:r>
              <a:rPr lang="en-US" dirty="0" err="1" smtClean="0"/>
              <a:t>antideuterons</a:t>
            </a:r>
            <a:r>
              <a:rPr lang="en-US" dirty="0" smtClean="0"/>
              <a:t> probe an as-yet unexplored mass range</a:t>
            </a:r>
          </a:p>
          <a:p>
            <a:pPr lvl="1"/>
            <a:r>
              <a:rPr lang="en-US" dirty="0" smtClean="0"/>
              <a:t>Tens of </a:t>
            </a:r>
            <a:r>
              <a:rPr lang="en-US" dirty="0" err="1" smtClean="0"/>
              <a:t>GeV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Photon Dark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8229600" cy="152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50444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0"/>
            <a:ext cx="4343400" cy="90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267199"/>
            <a:ext cx="3200400" cy="58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181600"/>
            <a:ext cx="267895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6102</TotalTime>
  <Words>753</Words>
  <Application>Microsoft Office PowerPoint</Application>
  <PresentationFormat>On-screen Show (4:3)</PresentationFormat>
  <Paragraphs>150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Searching for Dark Photon Dark Matter with Cosmic Ray Antideuterons</vt:lpstr>
      <vt:lpstr>Why Antideuteron Searches</vt:lpstr>
      <vt:lpstr>Why So Little Background?</vt:lpstr>
      <vt:lpstr>Is anyone looking? Yes!!</vt:lpstr>
      <vt:lpstr>GAPS</vt:lpstr>
      <vt:lpstr>That was then. This is now.</vt:lpstr>
      <vt:lpstr>WIMP status?</vt:lpstr>
      <vt:lpstr>Dark Matter/Dark Photon</vt:lpstr>
      <vt:lpstr>Dark Photon Dark Matter</vt:lpstr>
      <vt:lpstr>Relevant Feynman Diagrams</vt:lpstr>
      <vt:lpstr>Constraints from Previous Measurements</vt:lpstr>
      <vt:lpstr>Current Bounds</vt:lpstr>
      <vt:lpstr> Constraints on Mixing ϵ</vt:lpstr>
      <vt:lpstr>Indirect Detection Constraints</vt:lpstr>
      <vt:lpstr>Other light dark photon dark matter searches</vt:lpstr>
      <vt:lpstr>Antideuteron</vt:lpstr>
      <vt:lpstr>Theory Challenges</vt:lpstr>
      <vt:lpstr>Theory Steps</vt:lpstr>
      <vt:lpstr>Slide 19</vt:lpstr>
      <vt:lpstr>Also Need Halo Profile</vt:lpstr>
      <vt:lpstr> Propagation Through Galaxy and Heliosphere</vt:lpstr>
      <vt:lpstr>Results</vt:lpstr>
      <vt:lpstr>Variation with Parameters</vt:lpstr>
      <vt:lpstr>More Results</vt:lpstr>
      <vt:lpstr>Antihelium? Who knows…</vt:lpstr>
      <vt:lpstr>Conclusion</vt:lpstr>
      <vt:lpstr>Extra Slides</vt:lpstr>
      <vt:lpstr>Results</vt:lpstr>
      <vt:lpstr>Injection Spectra</vt:lpstr>
      <vt:lpstr>How Many Events?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Dark Photon Dark Matter with Cosmic Ray Antideuterons</dc:title>
  <dc:creator>Lisa Randall</dc:creator>
  <cp:lastModifiedBy>Lisa Randall</cp:lastModifiedBy>
  <cp:revision>8</cp:revision>
  <dcterms:created xsi:type="dcterms:W3CDTF">2019-09-18T13:26:22Z</dcterms:created>
  <dcterms:modified xsi:type="dcterms:W3CDTF">2019-09-22T19:08:51Z</dcterms:modified>
</cp:coreProperties>
</file>