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0" r:id="rId2"/>
    <p:sldId id="262" r:id="rId3"/>
    <p:sldId id="302" r:id="rId4"/>
    <p:sldId id="271" r:id="rId5"/>
    <p:sldId id="264" r:id="rId6"/>
    <p:sldId id="258" r:id="rId7"/>
    <p:sldId id="281" r:id="rId8"/>
    <p:sldId id="267" r:id="rId9"/>
    <p:sldId id="276" r:id="rId10"/>
    <p:sldId id="304" r:id="rId11"/>
    <p:sldId id="305" r:id="rId12"/>
    <p:sldId id="288" r:id="rId13"/>
    <p:sldId id="303" r:id="rId14"/>
    <p:sldId id="294" r:id="rId15"/>
    <p:sldId id="295" r:id="rId16"/>
    <p:sldId id="300" r:id="rId17"/>
    <p:sldId id="265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18" autoAdjust="0"/>
    <p:restoredTop sz="94660"/>
  </p:normalViewPr>
  <p:slideViewPr>
    <p:cSldViewPr snapToGrid="0">
      <p:cViewPr varScale="1">
        <p:scale>
          <a:sx n="82" d="100"/>
          <a:sy n="82" d="100"/>
        </p:scale>
        <p:origin x="5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D2484-0E4A-4931-B29A-ECD662609196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0D7B2-0A77-4F62-8124-C7266D1C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7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AC6-15CA-44B9-84D3-CCC81A5D79B8}" type="datetime1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4228-71CF-4F85-8BF6-EF45E4B2356C}" type="datetime1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1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C885-8E17-4EB7-AD4C-20FE025EBA1F}" type="datetime1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6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5E24-37A7-455C-B1FC-B8F25D769913}" type="datetime1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8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1E5F-1330-4D1D-9D5D-EE2D0911622D}" type="datetime1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4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BD60-AEAC-4BBC-A0CB-7E729713781B}" type="datetime1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3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311B7-220E-464B-B9E3-1C95A0660C52}" type="datetime1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2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F272-40E8-4D2B-8FEE-B390DCE55B1D}" type="datetime1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57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2285-5474-4A08-B781-B00B94627A17}" type="datetime1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7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E11A-AE0A-44AD-8517-87FCC80AB1A0}" type="datetime1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6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210BB-03B1-46A2-8943-90E9A9649B99}" type="datetime1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7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B62A1-7364-473A-A152-3144D97C4252}" type="datetime1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Ethan Cannaert - University of California Davis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B4D82-5273-485E-B283-6DC13C7BD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ms.cern/news/new-ways-approach-most-classical-search-new-particles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ms.cern/news/wait-overthe-lhc-run-3-has-started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751563?ln=en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arxiv.org/abs/1407.6013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1810.09429" TargetMode="External"/><Relationship Id="rId11" Type="http://schemas.openxmlformats.org/officeDocument/2006/relationships/hyperlink" Target="https://arxiv.org/abs/2201.08458" TargetMode="External"/><Relationship Id="rId5" Type="http://schemas.openxmlformats.org/officeDocument/2006/relationships/hyperlink" Target="https://arxiv.org/abs/1111.6097" TargetMode="External"/><Relationship Id="rId10" Type="http://schemas.openxmlformats.org/officeDocument/2006/relationships/hyperlink" Target="https://arxiv.org/abs/2008.10519" TargetMode="External"/><Relationship Id="rId4" Type="http://schemas.openxmlformats.org/officeDocument/2006/relationships/hyperlink" Target="https://arxiv.org/abs/0802.1189" TargetMode="External"/><Relationship Id="rId9" Type="http://schemas.openxmlformats.org/officeDocument/2006/relationships/hyperlink" Target="https://arxiv.org/abs/1402.265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wiki.cern.ch/twiki/bin/view/CMSPublic/PhysicsResultsB2G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wiki.cern.ch/twiki/bin/view/CMSPublic/LumiPublicResults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162B472F-39A1-F475-0245-9704DFB2A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9" y="2238217"/>
            <a:ext cx="9678317" cy="4619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51ABF7-9702-4B03-881C-82CA63420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711" y="1268619"/>
            <a:ext cx="8511822" cy="892787"/>
          </a:xfrm>
        </p:spPr>
        <p:txBody>
          <a:bodyPr>
            <a:noAutofit/>
          </a:bodyPr>
          <a:lstStyle/>
          <a:p>
            <a:b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Techniques for hadronic decays of ultra-heavy resonances decaying to vector-like quark pairs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20408A-0878-4DD3-883E-04E3EFFD124A}"/>
              </a:ext>
            </a:extLst>
          </p:cNvPr>
          <p:cNvSpPr/>
          <p:nvPr/>
        </p:nvSpPr>
        <p:spPr>
          <a:xfrm>
            <a:off x="0" y="119078"/>
            <a:ext cx="9202273" cy="107273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2E82D4-546A-48A3-83AD-76524670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54" y="119078"/>
            <a:ext cx="1068846" cy="1068846"/>
          </a:xfrm>
          <a:prstGeom prst="rect">
            <a:avLst/>
          </a:prstGeom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89B880C2-7B79-4852-AE41-32E91C29F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92"/>
            <a:ext cx="1066810" cy="106884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A7666D5-EFBC-4A77-9C25-EA9494BB3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995" y="5387956"/>
            <a:ext cx="6858000" cy="1163672"/>
          </a:xfrm>
        </p:spPr>
        <p:txBody>
          <a:bodyPr>
            <a:normAutofit lnSpcReduction="10000"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Ethan Cannaert &amp; John Conway</a:t>
            </a:r>
          </a:p>
          <a:p>
            <a:r>
              <a:rPr lang="en-US" sz="1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University of California Davis</a:t>
            </a:r>
          </a:p>
          <a:p>
            <a:r>
              <a:rPr lang="en-US" sz="1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On behalf of the CMS Collaboration</a:t>
            </a:r>
          </a:p>
          <a:p>
            <a:r>
              <a:rPr lang="en-US" sz="14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BOOST Conference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C76FB-969B-5836-EBE9-3A523605EFF6}"/>
              </a:ext>
            </a:extLst>
          </p:cNvPr>
          <p:cNvSpPr txBox="1"/>
          <p:nvPr/>
        </p:nvSpPr>
        <p:spPr>
          <a:xfrm>
            <a:off x="242711" y="6551628"/>
            <a:ext cx="2307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art of a diagram&#10;&#10;Description automatically generated with medium confidence">
            <a:extLst>
              <a:ext uri="{FF2B5EF4-FFF2-40B4-BE49-F238E27FC236}">
                <a16:creationId xmlns:a16="http://schemas.microsoft.com/office/drawing/2014/main" id="{1FA2B4C9-61AC-0563-7715-A02B26D04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63" y="1244346"/>
            <a:ext cx="3914503" cy="3429000"/>
          </a:xfrm>
          <a:prstGeom prst="rect">
            <a:avLst/>
          </a:prstGeom>
        </p:spPr>
      </p:pic>
      <p:pic>
        <p:nvPicPr>
          <p:cNvPr id="12" name="Picture 11" descr="A chart with numbers and a diagram&#10;&#10;Description automatically generated">
            <a:extLst>
              <a:ext uri="{FF2B5EF4-FFF2-40B4-BE49-F238E27FC236}">
                <a16:creationId xmlns:a16="http://schemas.microsoft.com/office/drawing/2014/main" id="{DC3E2BB4-F1DA-D4EC-BB17-81CD842E9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0" y="1193449"/>
            <a:ext cx="3914503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Sorting Algorithm on MC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9D0C4C-8DF1-64CC-62D2-83CFC48F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A3AD6-4D63-C3DA-B8FB-F3DCD0EF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4894FD-597A-E042-5053-27DF8E8DDA37}"/>
                  </a:ext>
                </a:extLst>
              </p:cNvPr>
              <p:cNvSpPr txBox="1"/>
              <p:nvPr/>
            </p:nvSpPr>
            <p:spPr>
              <a:xfrm>
                <a:off x="675644" y="5321321"/>
                <a:ext cx="7625286" cy="948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Comparison of scaled signal to backgrounds (QCD &amp;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dirty="0"/>
                  <a:t>) shows sensitivity greater than 4 in signal region up to 8 </a:t>
                </a:r>
                <a:r>
                  <a:rPr lang="en-US" dirty="0" err="1"/>
                  <a:t>TeV</a:t>
                </a:r>
                <a:r>
                  <a:rPr lang="en-US" dirty="0"/>
                  <a:t> in average SJ vs </a:t>
                </a:r>
                <a:r>
                  <a:rPr lang="en-US" dirty="0" err="1"/>
                  <a:t>diSJ</a:t>
                </a:r>
                <a:r>
                  <a:rPr lang="en-US" dirty="0"/>
                  <a:t> masses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𝑢𝑢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r>
                          <m:rPr>
                            <m:nor/>
                          </m:rPr>
                          <a:rPr lang="el-GR" dirty="0">
                            <a:latin typeface="Calabri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/>
                  <a:t> is only an estimate, but this gives us a lot of breathing room to float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4894FD-597A-E042-5053-27DF8E8DD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44" y="5321321"/>
                <a:ext cx="7625286" cy="948529"/>
              </a:xfrm>
              <a:prstGeom prst="rect">
                <a:avLst/>
              </a:prstGeom>
              <a:blipFill>
                <a:blip r:embed="rId6"/>
                <a:stretch>
                  <a:fillRect l="-560" t="-3846" r="-639" b="-7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E5ABC5-9341-0A2D-6344-0F6B0467EF07}"/>
                  </a:ext>
                </a:extLst>
              </p:cNvPr>
              <p:cNvSpPr txBox="1"/>
              <p:nvPr/>
            </p:nvSpPr>
            <p:spPr>
              <a:xfrm>
                <a:off x="1335222" y="4492859"/>
                <a:ext cx="6306130" cy="643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</a:pPr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Above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: Expected signal sensitivity, given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9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𝑠𝑖𝑔𝑛𝑎𝑙</m:t>
                            </m:r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𝑒𝑣𝑒𝑛𝑡𝑠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9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90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𝑄𝐶𝐷</m:t>
                                </m:r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9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e>
                                </m:acc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𝑒𝑣𝑒𝑛𝑡𝑠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, from simulation for this technique as a function of the average </a:t>
                </a:r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superjet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 mass and </a:t>
                </a:r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diSuperjet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 mass. The distributions are shown for two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𝑢𝑢</m:t>
                        </m:r>
                      </m:sub>
                    </m:sSub>
                    <m:r>
                      <a:rPr lang="en-US" sz="900"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l-GR" sz="9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900" dirty="0"/>
                  <a:t> mass combinations</a:t>
                </a: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E5ABC5-9341-0A2D-6344-0F6B0467E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222" y="4492859"/>
                <a:ext cx="6306130" cy="643702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041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art of a diagram&#10;&#10;Description automatically generated with medium confidence">
            <a:extLst>
              <a:ext uri="{FF2B5EF4-FFF2-40B4-BE49-F238E27FC236}">
                <a16:creationId xmlns:a16="http://schemas.microsoft.com/office/drawing/2014/main" id="{1FA2B4C9-61AC-0563-7715-A02B26D04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63" y="1244346"/>
            <a:ext cx="3914503" cy="3429000"/>
          </a:xfrm>
          <a:prstGeom prst="rect">
            <a:avLst/>
          </a:prstGeom>
        </p:spPr>
      </p:pic>
      <p:pic>
        <p:nvPicPr>
          <p:cNvPr id="12" name="Picture 11" descr="A chart with numbers and a diagram&#10;&#10;Description automatically generated">
            <a:extLst>
              <a:ext uri="{FF2B5EF4-FFF2-40B4-BE49-F238E27FC236}">
                <a16:creationId xmlns:a16="http://schemas.microsoft.com/office/drawing/2014/main" id="{DC3E2BB4-F1DA-D4EC-BB17-81CD842E9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0" y="1193449"/>
            <a:ext cx="3914503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Sorting Algorithm on MC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9D0C4C-8DF1-64CC-62D2-83CFC48F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A3AD6-4D63-C3DA-B8FB-F3DCD0EF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4894FD-597A-E042-5053-27DF8E8DDA37}"/>
                  </a:ext>
                </a:extLst>
              </p:cNvPr>
              <p:cNvSpPr txBox="1"/>
              <p:nvPr/>
            </p:nvSpPr>
            <p:spPr>
              <a:xfrm>
                <a:off x="675644" y="5321321"/>
                <a:ext cx="7625286" cy="948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Comparison of scaled signal to backgrounds (QCD &amp;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dirty="0"/>
                  <a:t>) shows sensitivity greater than 4 in signal region up to 8 </a:t>
                </a:r>
                <a:r>
                  <a:rPr lang="en-US" dirty="0" err="1"/>
                  <a:t>TeV</a:t>
                </a:r>
                <a:r>
                  <a:rPr lang="en-US" dirty="0"/>
                  <a:t> in average SJ vs </a:t>
                </a:r>
                <a:r>
                  <a:rPr lang="en-US" dirty="0" err="1"/>
                  <a:t>diSJ</a:t>
                </a:r>
                <a:r>
                  <a:rPr lang="en-US" dirty="0"/>
                  <a:t> masses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𝑢𝑢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r>
                          <m:rPr>
                            <m:nor/>
                          </m:rPr>
                          <a:rPr lang="el-GR" dirty="0">
                            <a:latin typeface="Calabri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/>
                  <a:t> is only an estimate, but this gives us a lot of breathing room to float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84894FD-597A-E042-5053-27DF8E8DD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44" y="5321321"/>
                <a:ext cx="7625286" cy="948529"/>
              </a:xfrm>
              <a:prstGeom prst="rect">
                <a:avLst/>
              </a:prstGeom>
              <a:blipFill>
                <a:blip r:embed="rId6"/>
                <a:stretch>
                  <a:fillRect l="-560" t="-3846" r="-639" b="-7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E5ABC5-9341-0A2D-6344-0F6B0467EF07}"/>
                  </a:ext>
                </a:extLst>
              </p:cNvPr>
              <p:cNvSpPr txBox="1"/>
              <p:nvPr/>
            </p:nvSpPr>
            <p:spPr>
              <a:xfrm>
                <a:off x="1335222" y="4492859"/>
                <a:ext cx="6306130" cy="643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</a:pPr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Above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: Expected signal sensitivity, given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9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𝑠𝑖𝑔𝑛𝑎𝑙</m:t>
                            </m:r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sz="9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𝑒𝑣𝑒𝑛𝑡𝑠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9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90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𝑄𝐶𝐷</m:t>
                                </m:r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𝑡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9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9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𝑡</m:t>
                                    </m:r>
                                  </m:e>
                                </m:acc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</m:t>
                                </m:r>
                                <m:r>
                                  <a:rPr lang="en-US" sz="9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𝑒𝑣𝑒𝑛𝑡𝑠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, from simulation for this technique as a function of the average </a:t>
                </a:r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superjet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 mass and </a:t>
                </a:r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diSuperjet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 mass. The distributions are shown for two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𝑢𝑢</m:t>
                        </m:r>
                      </m:sub>
                    </m:sSub>
                    <m:r>
                      <a:rPr lang="en-US" sz="900"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l-GR" sz="9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900" dirty="0"/>
                  <a:t> mass combinations</a:t>
                </a: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E5ABC5-9341-0A2D-6344-0F6B0467E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222" y="4492859"/>
                <a:ext cx="6306130" cy="643702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953591DA-6A64-A830-20FD-4B3A3009C0AB}"/>
              </a:ext>
            </a:extLst>
          </p:cNvPr>
          <p:cNvSpPr/>
          <p:nvPr/>
        </p:nvSpPr>
        <p:spPr>
          <a:xfrm>
            <a:off x="3959332" y="1367387"/>
            <a:ext cx="399326" cy="4126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3A6FD0-5673-70CA-D44D-581DE0FDD9CD}"/>
              </a:ext>
            </a:extLst>
          </p:cNvPr>
          <p:cNvSpPr/>
          <p:nvPr/>
        </p:nvSpPr>
        <p:spPr>
          <a:xfrm>
            <a:off x="8209745" y="1410567"/>
            <a:ext cx="399326" cy="4126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19807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C41B90-222E-45B1-852D-095DFAC4592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27984" y="1452672"/>
                <a:ext cx="8088031" cy="503678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400" b="1" dirty="0">
                    <a:latin typeface="Calabri"/>
                    <a:ea typeface="Cambria Math" panose="02040503050406030204" pitchFamily="18" charset="0"/>
                  </a:rPr>
                  <a:t>This technique has been designed with maximum adaptability in mind to accommodate any pair-produced model </a:t>
                </a:r>
              </a:p>
              <a:p>
                <a:pPr marL="800100" lvl="1" indent="-3429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Any number of jets are accepted as inputs</a:t>
                </a:r>
              </a:p>
              <a:p>
                <a:pPr marL="800100" lvl="1" indent="-3429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en-US" sz="1400" b="0" dirty="0">
                    <a:latin typeface="Calabri"/>
                    <a:ea typeface="Cambria Math" panose="02040503050406030204" pitchFamily="18" charset="0"/>
                  </a:rPr>
                  <a:t>Steps are in place to counteract the effects </a:t>
                </a: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of highly-boosted topologies</a:t>
                </a:r>
              </a:p>
              <a:p>
                <a:pPr marL="800100" lvl="1" indent="-342900">
                  <a:lnSpc>
                    <a:spcPct val="110000"/>
                  </a:lnSpc>
                  <a:buFont typeface="+mj-lt"/>
                  <a:buAutoNum type="arabicPeriod"/>
                </a:pPr>
                <a:r>
                  <a:rPr lang="en-US" sz="1400" b="0" dirty="0">
                    <a:latin typeface="Calabri"/>
                    <a:ea typeface="Cambria Math" panose="02040503050406030204" pitchFamily="18" charset="0"/>
                  </a:rPr>
                  <a:t>A new clas</a:t>
                </a: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s of </a:t>
                </a:r>
                <a:r>
                  <a:rPr lang="en-US" sz="1400" dirty="0" err="1">
                    <a:latin typeface="Calabri"/>
                    <a:ea typeface="Cambria Math" panose="02040503050406030204" pitchFamily="18" charset="0"/>
                  </a:rPr>
                  <a:t>superjet</a:t>
                </a: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 substructure variables become available for study 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400" b="0" dirty="0">
                    <a:latin typeface="Calabri"/>
                    <a:ea typeface="Cambria Math" panose="02040503050406030204" pitchFamily="18" charset="0"/>
                  </a:rPr>
                  <a:t>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𝑢𝑢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m:rPr>
                        <m:nor/>
                      </m:rPr>
                      <a:rPr lang="el-GR" sz="1400" dirty="0">
                        <a:latin typeface="Calabri"/>
                        <a:ea typeface="Cambria Math" panose="02040503050406030204" pitchFamily="18" charset="0"/>
                      </a:rPr>
                      <m:t> </m:t>
                    </m:r>
                    <m: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0" dirty="0">
                    <a:latin typeface="Calabri"/>
                    <a:ea typeface="Cambria Math" panose="02040503050406030204" pitchFamily="18" charset="0"/>
                  </a:rPr>
                  <a:t> simulation show the ability to </a:t>
                </a: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consistently reconstruct VLQ masses with reasonable resolution </a:t>
                </a:r>
                <a:endParaRPr lang="en-US" sz="1400" b="0" dirty="0">
                  <a:latin typeface="Calabri"/>
                  <a:ea typeface="Cambria Math" panose="02040503050406030204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The resulting signal sensitivities in the </a:t>
                </a:r>
                <a:r>
                  <a:rPr lang="en-US" sz="1400" dirty="0" err="1">
                    <a:latin typeface="Calabri"/>
                    <a:ea typeface="Cambria Math" panose="02040503050406030204" pitchFamily="18" charset="0"/>
                  </a:rPr>
                  <a:t>superjet</a:t>
                </a: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 vs </a:t>
                </a:r>
                <a:r>
                  <a:rPr lang="en-US" sz="1400" dirty="0" err="1">
                    <a:latin typeface="Calabri"/>
                    <a:ea typeface="Cambria Math" panose="02040503050406030204" pitchFamily="18" charset="0"/>
                  </a:rPr>
                  <a:t>diSuperjet</a:t>
                </a: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 plane and expected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𝑢𝑢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0" dirty="0">
                    <a:latin typeface="Calabri"/>
                    <a:ea typeface="Cambria Math" panose="02040503050406030204" pitchFamily="18" charset="0"/>
                  </a:rPr>
                  <a:t> cross-section facilitate Run 2 studies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𝑢𝑢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400" b="0" dirty="0">
                    <a:latin typeface="Calabri"/>
                    <a:ea typeface="Cambria Math" panose="02040503050406030204" pitchFamily="18" charset="0"/>
                  </a:rPr>
                  <a:t> = 8 </a:t>
                </a:r>
                <a:r>
                  <a:rPr lang="en-US" sz="1400" b="0" dirty="0" err="1">
                    <a:latin typeface="Calabri"/>
                    <a:ea typeface="Cambria Math" panose="02040503050406030204" pitchFamily="18" charset="0"/>
                  </a:rPr>
                  <a:t>TeV</a:t>
                </a:r>
                <a:endParaRPr lang="en-US" sz="1400" b="0" dirty="0">
                  <a:latin typeface="Calabri"/>
                  <a:ea typeface="Cambria Math" panose="0204050305040603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Room remains to add sophistication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1400" b="0" dirty="0">
                    <a:latin typeface="Calabri"/>
                    <a:ea typeface="Cambria Math" panose="02040503050406030204" pitchFamily="18" charset="0"/>
                  </a:rPr>
                  <a:t>Iterative rounds of jet </a:t>
                </a:r>
                <a:r>
                  <a:rPr lang="en-US" sz="1400" b="0" dirty="0" err="1">
                    <a:latin typeface="Calabri"/>
                    <a:ea typeface="Cambria Math" panose="02040503050406030204" pitchFamily="18" charset="0"/>
                  </a:rPr>
                  <a:t>reclustering</a:t>
                </a:r>
                <a:r>
                  <a:rPr lang="en-US" sz="1400" b="0" dirty="0">
                    <a:latin typeface="Calabri"/>
                    <a:ea typeface="Cambria Math" panose="02040503050406030204" pitchFamily="18" charset="0"/>
                  </a:rPr>
                  <a:t> to remove unwanted particles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Machine learning for sorting jets and recognizing </a:t>
                </a:r>
                <a:r>
                  <a:rPr lang="en-US" sz="1400" dirty="0" err="1">
                    <a:latin typeface="Calabri"/>
                    <a:ea typeface="Cambria Math" panose="02040503050406030204" pitchFamily="18" charset="0"/>
                  </a:rPr>
                  <a:t>superjet</a:t>
                </a: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 substructure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1400" dirty="0">
                    <a:latin typeface="Calabri"/>
                    <a:ea typeface="Cambria Math" panose="02040503050406030204" pitchFamily="18" charset="0"/>
                  </a:rPr>
                  <a:t>Optimization of initial boost value of all jets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400" dirty="0"/>
                  <a:t>We hope the ideas we have worked on will be expanded and carried over to Run 3 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400" dirty="0"/>
                  <a:t>In the meantime, keep an eye out for 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𝑢𝑢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l-G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l-GR" sz="1400" dirty="0">
                    <a:latin typeface="Calabri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dirty="0"/>
                      <m:t>Run</m:t>
                    </m:r>
                    <m:r>
                      <m:rPr>
                        <m:nor/>
                      </m:rPr>
                      <a:rPr lang="en-US" sz="1400" dirty="0"/>
                      <m:t> 2</m:t>
                    </m:r>
                  </m:oMath>
                </a14:m>
                <a:r>
                  <a:rPr lang="en-US" sz="1400" b="0" dirty="0">
                    <a:latin typeface="Calabri"/>
                    <a:ea typeface="Cambria Math" panose="02040503050406030204" pitchFamily="18" charset="0"/>
                  </a:rPr>
                  <a:t> analysis!</a:t>
                </a:r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C41B90-222E-45B1-852D-095DFAC459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27984" y="1452672"/>
                <a:ext cx="8088031" cy="5036786"/>
              </a:xfrm>
              <a:blipFill>
                <a:blip r:embed="rId2"/>
                <a:stretch>
                  <a:fillRect l="-151" r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37676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Future Additions &amp; Summary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9D0C4C-8DF1-64CC-62D2-83CFC48F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92875"/>
            <a:ext cx="3086100" cy="365125"/>
          </a:xfrm>
        </p:spPr>
        <p:txBody>
          <a:bodyPr/>
          <a:lstStyle/>
          <a:p>
            <a:r>
              <a:rPr lang="en-US" dirty="0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A3AD6-4D63-C3DA-B8FB-F3DCD0EF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67975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37676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9D0C4C-8DF1-64CC-62D2-83CFC48F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92875"/>
            <a:ext cx="3086100" cy="365125"/>
          </a:xfrm>
        </p:spPr>
        <p:txBody>
          <a:bodyPr/>
          <a:lstStyle/>
          <a:p>
            <a:r>
              <a:rPr lang="en-US" dirty="0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A3AD6-4D63-C3DA-B8FB-F3DCD0EF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11</a:t>
            </a:r>
            <a:endParaRPr lang="en-US" dirty="0"/>
          </a:p>
        </p:txBody>
      </p:sp>
      <p:pic>
        <p:nvPicPr>
          <p:cNvPr id="11" name="Picture 10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E875FC7A-EBE9-86E4-C56E-3ADA3F56F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1627025"/>
            <a:ext cx="9209314" cy="46430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31E63E-FD0D-4AA7-1F57-F8340FDDDF69}"/>
              </a:ext>
            </a:extLst>
          </p:cNvPr>
          <p:cNvSpPr txBox="1"/>
          <p:nvPr/>
        </p:nvSpPr>
        <p:spPr>
          <a:xfrm>
            <a:off x="4522828" y="5196646"/>
            <a:ext cx="4207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Good hunting in Run 3!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51B7F-F235-FCB0-B2FC-62804AD07B95}"/>
              </a:ext>
            </a:extLst>
          </p:cNvPr>
          <p:cNvSpPr txBox="1"/>
          <p:nvPr/>
        </p:nvSpPr>
        <p:spPr>
          <a:xfrm>
            <a:off x="47333" y="5911543"/>
            <a:ext cx="10350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17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1B90-222E-45B1-852D-095DFAC459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370" y="1601415"/>
            <a:ext cx="8191259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Thanks!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37676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9D0C4C-8DF1-64CC-62D2-83CFC48F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A3AD6-4D63-C3DA-B8FB-F3DCD0EF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43776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5188E7-47FC-7CA8-0EAD-63E39E20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39054F-531F-CDB4-EEC9-8CF0CBDD1514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Glossary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810CD4F0-F4A9-CD7D-6275-C0D814ED0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12" name="Picture 11" descr="Diagram, schematic&#10;&#10;Description automatically generated">
            <a:extLst>
              <a:ext uri="{FF2B5EF4-FFF2-40B4-BE49-F238E27FC236}">
                <a16:creationId xmlns:a16="http://schemas.microsoft.com/office/drawing/2014/main" id="{2D3414FB-C5B6-EDD1-6BD8-441E18C2C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4"/>
            <a:ext cx="1035018" cy="10369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46BC9E-08FD-52E0-8A8E-1F9819DD7374}"/>
                  </a:ext>
                </a:extLst>
              </p:cNvPr>
              <p:cNvSpPr txBox="1"/>
              <p:nvPr/>
            </p:nvSpPr>
            <p:spPr>
              <a:xfrm>
                <a:off x="438032" y="1491519"/>
                <a:ext cx="8267936" cy="5205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η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pseudorapidity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, defined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η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𝑙𝑛</m:t>
                    </m:r>
                    <m:d>
                      <m:dPr>
                        <m:begChr m:val="["/>
                        <m:endChr m:val="]"/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l-GR" sz="1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θ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polar coordinate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θ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AK8/AK4 jets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: jets clustered using the anti-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algorithm [1] with R parameters 0.8 and 0.4 respectively. All jet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reclustering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this technique is done using the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FastJet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package </a:t>
                </a: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[2].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𝐇</m:t>
                        </m:r>
                      </m:e>
                      <m:sub>
                        <m:r>
                          <a:rPr lang="en-US" sz="14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𝐓</m:t>
                        </m:r>
                      </m:sub>
                    </m:sSub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: the scalar sum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AK4 jets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𝑇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&gt;30 GeV and |</a:t>
                </a:r>
                <a:r>
                  <a:rPr lang="el-G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η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| &lt; 2.5.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Vector-like quarks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(VLQ): hypothetical particles that appear in many extensions of the Standard Model.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𝒖𝒖</m:t>
                        </m:r>
                      </m:sub>
                    </m:sSub>
                  </m:oMath>
                </a14:m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/diquark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: a spin-0, ultra-heavy resonance coupling to up quarks [3].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𝝌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 vector-like quark with decays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𝑊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b, h t, and Z t with branching fractions 0.5, 0.25, 0.25 respectively [3].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Jet energy corrections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(JECs): corrections applied to jets to account for the detector effects.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Jet energy resolution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(JER) corrections: corrections applied simulation jet energy distributions to account for lower energy resolutions in simulation than data.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pileup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(PU): residual physics objects from events that are not of interest.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PUPPI: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PileUp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Per Particle Identification, a method for lessening the effect of pileup in the interactions of interest by scaling out particles that are likely from pileup [4],[5].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Softdrop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(SD): a method of pileup mitigation that involves dropping soft, wide-angle radiation from jets [6].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𝑷𝑼𝑷𝑷𝑰</m:t>
                        </m:r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𝑺𝒐𝒇𝒕𝑫𝒓𝒐𝒑</m:t>
                        </m:r>
                      </m:sub>
                    </m:sSub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: the invariant mass of a jet with PUPPI weights scaling each particle’s 4-vector and the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Softdrop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algorithm applied.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b-tagging: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process of identifying jets that came from b quarks.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DeepJet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DeepFlavour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b-tagging algorithm used in this note [7].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DeepTau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 deep neural network trained to identify tau leptons from other physics objects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[8]. </a:t>
                </a:r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846BC9E-08FD-52E0-8A8E-1F9819DD7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32" y="1491519"/>
                <a:ext cx="8267936" cy="5205656"/>
              </a:xfrm>
              <a:prstGeom prst="rect">
                <a:avLst/>
              </a:prstGeom>
              <a:blipFill>
                <a:blip r:embed="rId4"/>
                <a:stretch>
                  <a:fillRect l="-147" r="-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5262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420B8-BE3D-996B-BD38-2EE57B8A3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270B9-8AB0-D084-F47F-774281D217D0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3DA7ED6-9A19-D967-28D7-6EF1A01A5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47D6A7A9-3F4F-4D65-4C6F-3EF2BB030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EA9B86-7B19-36B5-DACB-4FFFC36EBBF7}"/>
              </a:ext>
            </a:extLst>
          </p:cNvPr>
          <p:cNvSpPr txBox="1"/>
          <p:nvPr/>
        </p:nvSpPr>
        <p:spPr>
          <a:xfrm>
            <a:off x="362385" y="2121118"/>
            <a:ext cx="841923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[1] M. Cacciari, G. P. Salam and G. Soyez, “The anti-kt jet clustering algorithm”, 2008,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arXiv:0802.1189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[2] Matteo Cacciari, Gavin P. Salam, Gregory Soyez, "FastJet user manual", 2011,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arXiv:1111.6097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[3] Bogdan A.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Dobrescu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Robert M. Harris, Joshua Isaacson, “Ultraheavy resonances at the LHC: beyond the QCD background”,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arXiv:1810.09429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[4] Daniele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Bertolini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Philip Harris, Matthew Low, Nhan Tran, “Pileup Per Particle Identification”, 2014,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arXiv:1407.6013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[5] CMS Collaboration, “Pileup-per-particle identification: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optimisation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for Run 2 Legacy and beyond”, 2020,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CMS-DP-2021-001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[6] A. J.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Larkoski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Marzani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Soyez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and J. Thaler, “Soft drop”, 2014,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arXiv:1402.2657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[7] Emil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Bols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Jan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Kieseler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Mauro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Verzetti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Markus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Stoye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Anna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Stakia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“Jet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Classification Using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DeepJet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”, 2020,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arXiv:2008.10519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[8] CMS Collaboration, “Identification of hadronic tau lepton decays using a deep neural network”, 2022,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arXiv:2201.08458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[9] V. D. Barger, R. J. N. Phillips, “Collider Physics” Frontier in Physics, p. 284, 1997, Addison-Wesley Publishing Company, Inc.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82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Challenges in Run 3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A2B3FF-22A0-13D9-0BAC-46473559E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59ADC-E4AE-606E-D17E-8F0F79EC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5135" y="6400309"/>
            <a:ext cx="2057400" cy="365125"/>
          </a:xfrm>
        </p:spPr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A18090-0BA5-9A98-F613-947EF8B3DEBC}"/>
              </a:ext>
            </a:extLst>
          </p:cNvPr>
          <p:cNvSpPr txBox="1"/>
          <p:nvPr/>
        </p:nvSpPr>
        <p:spPr>
          <a:xfrm rot="16200000">
            <a:off x="7224183" y="3875257"/>
            <a:ext cx="3086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/>
              <a:t> Jet substructure, The CMS Collaboration, 2022</a:t>
            </a:r>
          </a:p>
        </p:txBody>
      </p:sp>
      <p:pic>
        <p:nvPicPr>
          <p:cNvPr id="19" name="Picture 18" descr="A collage of pictures of plants&#10;&#10;Description automatically generated">
            <a:extLst>
              <a:ext uri="{FF2B5EF4-FFF2-40B4-BE49-F238E27FC236}">
                <a16:creationId xmlns:a16="http://schemas.microsoft.com/office/drawing/2014/main" id="{44042D98-006E-180C-46AA-F104FE354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46" y="1583992"/>
            <a:ext cx="7072489" cy="4616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25485E-2FBC-C397-2005-CE37B2024CAA}"/>
                  </a:ext>
                </a:extLst>
              </p:cNvPr>
              <p:cNvSpPr txBox="1"/>
              <p:nvPr/>
            </p:nvSpPr>
            <p:spPr>
              <a:xfrm>
                <a:off x="193291" y="1694723"/>
                <a:ext cx="3018398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Increased energy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busier, more highly boosted events with many overlapping jets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More pileup means increased jet multiplicity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25485E-2FBC-C397-2005-CE37B2024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91" y="1694723"/>
                <a:ext cx="3018398" cy="1938992"/>
              </a:xfrm>
              <a:prstGeom prst="rect">
                <a:avLst/>
              </a:prstGeom>
              <a:blipFill>
                <a:blip r:embed="rId5"/>
                <a:stretch>
                  <a:fillRect l="-1818" t="-1572" r="-3434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90ABF8E-52C9-640D-9E1E-358DDE93F42A}"/>
              </a:ext>
            </a:extLst>
          </p:cNvPr>
          <p:cNvSpPr txBox="1"/>
          <p:nvPr/>
        </p:nvSpPr>
        <p:spPr>
          <a:xfrm>
            <a:off x="61993" y="4738754"/>
            <a:ext cx="1539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Imagine these jets all superimposed, overlapping, etc.</a:t>
            </a:r>
          </a:p>
        </p:txBody>
      </p:sp>
    </p:spTree>
    <p:extLst>
      <p:ext uri="{BB962C8B-B14F-4D97-AF65-F5344CB8AC3E}">
        <p14:creationId xmlns:p14="http://schemas.microsoft.com/office/powerpoint/2010/main" val="1229451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Analysis Regions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9D0C4C-8DF1-64CC-62D2-83CFC48F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A3AD6-4D63-C3DA-B8FB-F3DCD0EF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984E7B-FF78-1EA6-6EBC-C35E61463944}"/>
                  </a:ext>
                </a:extLst>
              </p:cNvPr>
              <p:cNvSpPr/>
              <p:nvPr/>
            </p:nvSpPr>
            <p:spPr>
              <a:xfrm>
                <a:off x="305284" y="1306349"/>
                <a:ext cx="2754773" cy="3280775"/>
              </a:xfrm>
              <a:prstGeom prst="rect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Signal Region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Lepton veto (medium IDs + isolations)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PFHT_1050 trigger pass + further 1500 HT cut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3+ AK8 jets (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pT</a:t>
                </a:r>
                <a:r>
                  <a:rPr lang="en-US" sz="1400" dirty="0">
                    <a:solidFill>
                      <a:schemeClr val="tx1"/>
                    </a:solidFill>
                  </a:rPr>
                  <a:t> &gt; 300 GeV, medium ID)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2+ heavy AK8 jets (M &gt; 45 GeV) or two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dijet</a:t>
                </a:r>
                <a:r>
                  <a:rPr lang="en-US" sz="1400" dirty="0">
                    <a:solidFill>
                      <a:schemeClr val="tx1"/>
                    </a:solidFill>
                  </a:rPr>
                  <a:t> pairs w/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𝑑𝑖𝑗𝑒𝑡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&gt; 1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TeV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1+ tight b-tagged AK4 jet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Require each SJ have 2+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recluster</a:t>
                </a:r>
                <a:r>
                  <a:rPr lang="en-US" sz="1400" dirty="0">
                    <a:solidFill>
                      <a:schemeClr val="tx1"/>
                    </a:solidFill>
                  </a:rPr>
                  <a:t> AK4 jets with E&gt;300 GeV or be tagged by NN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984E7B-FF78-1EA6-6EBC-C35E61463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84" y="1306349"/>
                <a:ext cx="2754773" cy="3280775"/>
              </a:xfrm>
              <a:prstGeom prst="rect">
                <a:avLst/>
              </a:prstGeom>
              <a:blipFill>
                <a:blip r:embed="rId4"/>
                <a:stretch>
                  <a:fillRect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E878D43-B4C0-CE1A-EC6F-D8072E7E2AFB}"/>
                  </a:ext>
                </a:extLst>
              </p:cNvPr>
              <p:cNvSpPr/>
              <p:nvPr/>
            </p:nvSpPr>
            <p:spPr>
              <a:xfrm>
                <a:off x="3188826" y="1302800"/>
                <a:ext cx="2754773" cy="328077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QCD Control Region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Lepton veto (medium IDs + isolations)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PFHT_1050 trigger pass + further 1500 HT cut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3+ AK8 jets (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pT</a:t>
                </a:r>
                <a:r>
                  <a:rPr lang="en-US" sz="1400" dirty="0">
                    <a:solidFill>
                      <a:schemeClr val="tx1"/>
                    </a:solidFill>
                  </a:rPr>
                  <a:t> &gt; 300 GeV, medium ID)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2+ heavy AK8 jets (M &gt; 45 GeV) or two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dijet</a:t>
                </a:r>
                <a:r>
                  <a:rPr lang="en-US" sz="1400" dirty="0">
                    <a:solidFill>
                      <a:schemeClr val="tx1"/>
                    </a:solidFill>
                  </a:rPr>
                  <a:t> pairs w/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𝑑𝑖𝑗𝑒𝑡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&gt; 1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TeV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0+ tight b-tagged AK4 jet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Require each SJ have 2+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recluster</a:t>
                </a:r>
                <a:r>
                  <a:rPr lang="en-US" sz="1400" dirty="0">
                    <a:solidFill>
                      <a:schemeClr val="tx1"/>
                    </a:solidFill>
                  </a:rPr>
                  <a:t> AK4 jets with E&gt;300 GeV or be tagged by NN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E878D43-B4C0-CE1A-EC6F-D8072E7E2A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826" y="1302800"/>
                <a:ext cx="2754773" cy="3280775"/>
              </a:xfrm>
              <a:prstGeom prst="rect">
                <a:avLst/>
              </a:prstGeom>
              <a:blipFill>
                <a:blip r:embed="rId5"/>
                <a:stretch>
                  <a:fillRect t="-185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E072324-0A36-B5D9-0F0A-A099DFECF327}"/>
                  </a:ext>
                </a:extLst>
              </p:cNvPr>
              <p:cNvSpPr/>
              <p:nvPr/>
            </p:nvSpPr>
            <p:spPr>
              <a:xfrm>
                <a:off x="6109263" y="1306351"/>
                <a:ext cx="2754773" cy="3280775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Anti-tag Region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Lepton veto (medium IDs + isolations)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PFHT_1050 trigger pass + further 1500 HT cut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3+ AK8 jets (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pT</a:t>
                </a:r>
                <a:r>
                  <a:rPr lang="en-US" sz="1400" dirty="0">
                    <a:solidFill>
                      <a:schemeClr val="tx1"/>
                    </a:solidFill>
                  </a:rPr>
                  <a:t> &gt; 300 GeV, medium ID)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2+ heavy AK8 jets (M &gt; 45 GeV) or two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dijet</a:t>
                </a:r>
                <a:r>
                  <a:rPr lang="en-US" sz="1400" dirty="0">
                    <a:solidFill>
                      <a:schemeClr val="tx1"/>
                    </a:solidFill>
                  </a:rPr>
                  <a:t> pairs w/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𝑑𝑖𝑗𝑒𝑡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&gt; 1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TeV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0+ tight b-tagged AK4 jet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One (randomly selected) SJ does not pass substructure cuts or is not tagged by NN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E072324-0A36-B5D9-0F0A-A099DFECF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263" y="1306351"/>
                <a:ext cx="2754773" cy="3280775"/>
              </a:xfrm>
              <a:prstGeom prst="rect">
                <a:avLst/>
              </a:prstGeom>
              <a:blipFill>
                <a:blip r:embed="rId6"/>
                <a:stretch>
                  <a:fillRect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F08A6831-9A6E-274B-48F8-A54D96B54005}"/>
              </a:ext>
            </a:extLst>
          </p:cNvPr>
          <p:cNvSpPr/>
          <p:nvPr/>
        </p:nvSpPr>
        <p:spPr>
          <a:xfrm>
            <a:off x="2809753" y="4832430"/>
            <a:ext cx="3512917" cy="13542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TTbar</a:t>
            </a:r>
            <a:r>
              <a:rPr lang="en-US" dirty="0"/>
              <a:t> Control region - pending</a:t>
            </a:r>
          </a:p>
        </p:txBody>
      </p:sp>
    </p:spTree>
    <p:extLst>
      <p:ext uri="{BB962C8B-B14F-4D97-AF65-F5344CB8AC3E}">
        <p14:creationId xmlns:p14="http://schemas.microsoft.com/office/powerpoint/2010/main" val="1609426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Resonance Searches in Run 2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FC8C6-DE08-9037-A439-47EA7D5B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2485BF-F21D-E5F1-4E7C-5EC62F5E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B4D82-5273-485E-B283-6DC13C7BD232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 descr="A green and black graph&#10;&#10;Description automatically generated">
            <a:extLst>
              <a:ext uri="{FF2B5EF4-FFF2-40B4-BE49-F238E27FC236}">
                <a16:creationId xmlns:a16="http://schemas.microsoft.com/office/drawing/2014/main" id="{FE7E78BE-86CB-0CA6-C68B-0031A5FB2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224703"/>
            <a:ext cx="4882444" cy="2636520"/>
          </a:xfrm>
          <a:prstGeom prst="rect">
            <a:avLst/>
          </a:prstGeom>
        </p:spPr>
      </p:pic>
      <p:pic>
        <p:nvPicPr>
          <p:cNvPr id="13" name="Picture 12" descr="A graph of a number of data&#10;&#10;Description automatically generated">
            <a:extLst>
              <a:ext uri="{FF2B5EF4-FFF2-40B4-BE49-F238E27FC236}">
                <a16:creationId xmlns:a16="http://schemas.microsoft.com/office/drawing/2014/main" id="{C63B775C-CDD0-F034-F894-F57A1E3CE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49" y="3884340"/>
            <a:ext cx="5525912" cy="24682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33B35C-2257-8384-A017-BD7AE49CF9C7}"/>
              </a:ext>
            </a:extLst>
          </p:cNvPr>
          <p:cNvSpPr txBox="1"/>
          <p:nvPr/>
        </p:nvSpPr>
        <p:spPr>
          <a:xfrm>
            <a:off x="5142089" y="1614311"/>
            <a:ext cx="38059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2 CMS analyses extended our limits on many resonance searches up to several </a:t>
            </a:r>
            <a:r>
              <a:rPr lang="en-US" dirty="0" err="1"/>
              <a:t>TeV</a:t>
            </a:r>
            <a:r>
              <a:rPr lang="en-US" dirty="0"/>
              <a:t> and beyond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of the possible phase space has been covered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Check out more CMS B2G analyses</a:t>
            </a:r>
            <a:r>
              <a:rPr lang="en-US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A7B909-A90E-93FB-F421-9EB4D8EBF2CE}"/>
              </a:ext>
            </a:extLst>
          </p:cNvPr>
          <p:cNvSpPr txBox="1"/>
          <p:nvPr/>
        </p:nvSpPr>
        <p:spPr>
          <a:xfrm>
            <a:off x="204886" y="4161986"/>
            <a:ext cx="29320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new physics hiding in plain sight or on the horizon?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the limit of what can be discovered at the LHC?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Run 2? Run 3?</a:t>
            </a:r>
          </a:p>
        </p:txBody>
      </p:sp>
    </p:spTree>
    <p:extLst>
      <p:ext uri="{BB962C8B-B14F-4D97-AF65-F5344CB8AC3E}">
        <p14:creationId xmlns:p14="http://schemas.microsoft.com/office/powerpoint/2010/main" val="3489894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ollage of people wearing masks&#10;&#10;Description automatically generated">
            <a:extLst>
              <a:ext uri="{FF2B5EF4-FFF2-40B4-BE49-F238E27FC236}">
                <a16:creationId xmlns:a16="http://schemas.microsoft.com/office/drawing/2014/main" id="{82BF5B45-41AD-5059-80C6-B194B7EF20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" y="1363720"/>
            <a:ext cx="5762272" cy="483049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Resonances in Run 3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55E310-6AA5-ECAF-4E01-49649E9E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400E0-4D5C-6BF3-892B-589AD13C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C85DD-4EC1-87B6-B146-518E8037F238}"/>
              </a:ext>
            </a:extLst>
          </p:cNvPr>
          <p:cNvSpPr txBox="1"/>
          <p:nvPr/>
        </p:nvSpPr>
        <p:spPr>
          <a:xfrm>
            <a:off x="6083923" y="1535205"/>
            <a:ext cx="27354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Run 3 underway, it’s an exciting time to be studying ultra-heavy resonances!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luminosity and ~4.5% increase in energy that significantly enhances many of these processes</a:t>
            </a:r>
          </a:p>
        </p:txBody>
      </p:sp>
      <p:pic>
        <p:nvPicPr>
          <p:cNvPr id="11" name="Picture 10" descr="A graph of a graph of a number of objects&#10;&#10;Description automatically generated">
            <a:extLst>
              <a:ext uri="{FF2B5EF4-FFF2-40B4-BE49-F238E27FC236}">
                <a16:creationId xmlns:a16="http://schemas.microsoft.com/office/drawing/2014/main" id="{5BB4C09D-D67B-8C44-CE61-01D78210A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31" y="4140908"/>
            <a:ext cx="3264438" cy="207335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6D1D32-F5DC-92B0-6F6B-0AC9B68548C3}"/>
              </a:ext>
            </a:extLst>
          </p:cNvPr>
          <p:cNvCxnSpPr/>
          <p:nvPr/>
        </p:nvCxnSpPr>
        <p:spPr>
          <a:xfrm>
            <a:off x="7625563" y="4210756"/>
            <a:ext cx="0" cy="6152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47A26F-C3C9-35EF-0F2D-77C75CB590D6}"/>
              </a:ext>
            </a:extLst>
          </p:cNvPr>
          <p:cNvSpPr txBox="1"/>
          <p:nvPr/>
        </p:nvSpPr>
        <p:spPr>
          <a:xfrm>
            <a:off x="6327422" y="6214267"/>
            <a:ext cx="24919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Exploring the laws of nature with CMS, </a:t>
            </a:r>
            <a:r>
              <a:rPr lang="en-US" sz="800" i="1" dirty="0" err="1"/>
              <a:t>Dobrescu</a:t>
            </a:r>
            <a:r>
              <a:rPr lang="en-US" sz="800" i="1" dirty="0"/>
              <a:t> 2020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5223BC-5BDF-31B2-0831-FC102B576B08}"/>
              </a:ext>
            </a:extLst>
          </p:cNvPr>
          <p:cNvCxnSpPr>
            <a:cxnSpLocks/>
          </p:cNvCxnSpPr>
          <p:nvPr/>
        </p:nvCxnSpPr>
        <p:spPr>
          <a:xfrm>
            <a:off x="7625563" y="3984978"/>
            <a:ext cx="0" cy="8410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113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ollage of people wearing masks&#10;&#10;Description automatically generated">
            <a:extLst>
              <a:ext uri="{FF2B5EF4-FFF2-40B4-BE49-F238E27FC236}">
                <a16:creationId xmlns:a16="http://schemas.microsoft.com/office/drawing/2014/main" id="{82BF5B45-41AD-5059-80C6-B194B7EF20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" y="1363720"/>
            <a:ext cx="5762272" cy="483049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Resonances in Run 3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55E310-6AA5-ECAF-4E01-49649E9E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400E0-4D5C-6BF3-892B-589AD13C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FCB77C-65B0-A21A-F083-B6E550B7F818}"/>
              </a:ext>
            </a:extLst>
          </p:cNvPr>
          <p:cNvSpPr/>
          <p:nvPr/>
        </p:nvSpPr>
        <p:spPr>
          <a:xfrm>
            <a:off x="535937" y="3984978"/>
            <a:ext cx="550618" cy="6152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C85DD-4EC1-87B6-B146-518E8037F238}"/>
              </a:ext>
            </a:extLst>
          </p:cNvPr>
          <p:cNvSpPr txBox="1"/>
          <p:nvPr/>
        </p:nvSpPr>
        <p:spPr>
          <a:xfrm>
            <a:off x="6083923" y="1535205"/>
            <a:ext cx="27354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Run 3 underway, it’s an exciting time to be studying ultra-heavy resonances!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luminosity and ~4.5% increase in energy that significantly enhances many of these processes</a:t>
            </a:r>
          </a:p>
        </p:txBody>
      </p:sp>
      <p:pic>
        <p:nvPicPr>
          <p:cNvPr id="11" name="Picture 10" descr="A graph of a graph of a number of objects&#10;&#10;Description automatically generated">
            <a:extLst>
              <a:ext uri="{FF2B5EF4-FFF2-40B4-BE49-F238E27FC236}">
                <a16:creationId xmlns:a16="http://schemas.microsoft.com/office/drawing/2014/main" id="{5BB4C09D-D67B-8C44-CE61-01D78210A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31" y="4140908"/>
            <a:ext cx="3264438" cy="207335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6D1D32-F5DC-92B0-6F6B-0AC9B68548C3}"/>
              </a:ext>
            </a:extLst>
          </p:cNvPr>
          <p:cNvCxnSpPr/>
          <p:nvPr/>
        </p:nvCxnSpPr>
        <p:spPr>
          <a:xfrm>
            <a:off x="7625563" y="4210756"/>
            <a:ext cx="0" cy="6152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47A26F-C3C9-35EF-0F2D-77C75CB590D6}"/>
              </a:ext>
            </a:extLst>
          </p:cNvPr>
          <p:cNvSpPr txBox="1"/>
          <p:nvPr/>
        </p:nvSpPr>
        <p:spPr>
          <a:xfrm>
            <a:off x="6327422" y="6214267"/>
            <a:ext cx="24919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/>
              <a:t>Exploring the laws of nature with CMS, </a:t>
            </a:r>
            <a:r>
              <a:rPr lang="en-US" sz="800" i="1" dirty="0" err="1"/>
              <a:t>Dobrescu</a:t>
            </a:r>
            <a:r>
              <a:rPr lang="en-US" sz="800" i="1" dirty="0"/>
              <a:t> 2020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5223BC-5BDF-31B2-0831-FC102B576B08}"/>
              </a:ext>
            </a:extLst>
          </p:cNvPr>
          <p:cNvCxnSpPr>
            <a:cxnSpLocks/>
          </p:cNvCxnSpPr>
          <p:nvPr/>
        </p:nvCxnSpPr>
        <p:spPr>
          <a:xfrm>
            <a:off x="7625563" y="3984978"/>
            <a:ext cx="0" cy="8410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18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6DB39A4-4273-4F41-AB4B-3819034F708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75259" y="1514780"/>
                <a:ext cx="5058304" cy="4796654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Increased pileup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/>
                  <a:t> increased jet multiplicity that complicates jet sorting</a:t>
                </a:r>
              </a:p>
              <a:p>
                <a:r>
                  <a:rPr lang="en-US" sz="1800" dirty="0"/>
                  <a:t>Increased energy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/>
                  <a:t> more highly boosted events with many overlapping jets</a:t>
                </a:r>
              </a:p>
              <a:p>
                <a:r>
                  <a:rPr lang="en-US" sz="1800" dirty="0"/>
                  <a:t>Conventional techniques often break down at high energies</a:t>
                </a:r>
              </a:p>
              <a:p>
                <a:pPr lvl="1"/>
                <a:r>
                  <a:rPr lang="en-US" sz="1800" dirty="0"/>
                  <a:t>e.g. b-jet identification loses efficiency at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1800" dirty="0"/>
                  <a:t>If you are looking at fully hadronic channels, these are all challenges that need to be considered</a:t>
                </a:r>
              </a:p>
              <a:p>
                <a:r>
                  <a:rPr lang="en-US" sz="1800" dirty="0"/>
                  <a:t>On top of this, there is often a large phase space to cover </a:t>
                </a:r>
              </a:p>
              <a:p>
                <a:r>
                  <a:rPr lang="en-US" sz="1800" dirty="0"/>
                  <a:t>New techniques must be flexible to various kinematics yet robust enough to function at high energy</a:t>
                </a:r>
              </a:p>
              <a:p>
                <a:pPr lvl="1"/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6DB39A4-4273-4F41-AB4B-3819034F70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75259" y="1514780"/>
                <a:ext cx="5058304" cy="4796654"/>
              </a:xfrm>
              <a:blipFill>
                <a:blip r:embed="rId2"/>
                <a:stretch>
                  <a:fillRect l="-843" t="-1144" b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Challenges in Run 3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716265-77BB-5A7E-D805-EF1BF6E07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F80832-BC30-E5CA-5E38-B0B1FBFD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12" name="Picture 11" descr="A graph of a number of interactions&#10;&#10;Description automatically generated">
            <a:extLst>
              <a:ext uri="{FF2B5EF4-FFF2-40B4-BE49-F238E27FC236}">
                <a16:creationId xmlns:a16="http://schemas.microsoft.com/office/drawing/2014/main" id="{6732F27E-A35B-7B7B-DA78-4EC42796D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02" y="2274735"/>
            <a:ext cx="3755139" cy="28163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416B49-0CFB-FF4F-C626-60949AD3D6BD}"/>
              </a:ext>
            </a:extLst>
          </p:cNvPr>
          <p:cNvSpPr txBox="1"/>
          <p:nvPr/>
        </p:nvSpPr>
        <p:spPr>
          <a:xfrm>
            <a:off x="5504688" y="5126527"/>
            <a:ext cx="3263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Above</a:t>
            </a:r>
            <a:r>
              <a:rPr lang="en-US" sz="800" dirty="0"/>
              <a:t>: Distribution of the average number of interactions per crossing (pileup) for pp collisions at the LHC for years 2011-2012, 2015-2018 and 2022-2023. Source: Public CMS Luminosity Results, The CMS Collaboration, 2023, </a:t>
            </a:r>
            <a:r>
              <a:rPr lang="en-US" sz="800" dirty="0">
                <a:hlinkClick r:id="rId6"/>
              </a:rPr>
              <a:t> link to luminosity results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43131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C41B90-222E-45B1-852D-095DFAC4592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34201" y="1352954"/>
                <a:ext cx="4718245" cy="525639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>
                    <a:latin typeface="Calabri"/>
                  </a:rPr>
                  <a:t>We have been working on a new technique to study complex, pair-produced processes in Run 2</a:t>
                </a:r>
              </a:p>
              <a:p>
                <a:r>
                  <a:rPr lang="en-US" sz="2000" b="1" dirty="0">
                    <a:latin typeface="Calabri"/>
                  </a:rPr>
                  <a:t>Goal</a:t>
                </a:r>
                <a:r>
                  <a:rPr lang="en-US" sz="2000" dirty="0">
                    <a:latin typeface="Calabri"/>
                  </a:rPr>
                  <a:t> </a:t>
                </a:r>
              </a:p>
              <a:p>
                <a:pPr lvl="1"/>
                <a:r>
                  <a:rPr lang="en-US" sz="1600" dirty="0">
                    <a:latin typeface="Calabri"/>
                    <a:cs typeface="Arial" panose="020B0604020202020204" pitchFamily="34" charset="0"/>
                  </a:rPr>
                  <a:t>Use event geometry to reconstruct hadronic decays of heavy pair produced signals</a:t>
                </a:r>
              </a:p>
              <a:p>
                <a:pPr lvl="1"/>
                <a:r>
                  <a:rPr lang="en-US" sz="1600" dirty="0">
                    <a:latin typeface="Calabri"/>
                    <a:cs typeface="Arial" panose="020B0604020202020204" pitchFamily="34" charset="0"/>
                  </a:rPr>
                  <a:t>Maintain maximum flexibility to account for many models and levels of jet merging</a:t>
                </a:r>
              </a:p>
              <a:p>
                <a:pPr lvl="2"/>
                <a:r>
                  <a:rPr lang="en-US" sz="1200" dirty="0">
                    <a:latin typeface="Calabri"/>
                    <a:cs typeface="Arial" panose="020B0604020202020204" pitchFamily="34" charset="0"/>
                  </a:rPr>
                  <a:t>Applicable to any pair-production process</a:t>
                </a:r>
                <a:endParaRPr lang="en-US" sz="1200" dirty="0">
                  <a:latin typeface="Calabri"/>
                </a:endParaRPr>
              </a:p>
              <a:p>
                <a:r>
                  <a:rPr lang="en-US" sz="2000" b="1" dirty="0">
                    <a:latin typeface="Calabri"/>
                  </a:rPr>
                  <a:t>Algorithm Steps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600" dirty="0">
                    <a:latin typeface="Calabri"/>
                    <a:cs typeface="Arial" panose="020B0604020202020204" pitchFamily="34" charset="0"/>
                  </a:rPr>
                  <a:t>Select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latin typeface="Calabri"/>
                    <a:cs typeface="Arial" panose="020B0604020202020204" pitchFamily="34" charset="0"/>
                  </a:rPr>
                  <a:t> (&gt; 1.5 </a:t>
                </a:r>
                <a:r>
                  <a:rPr lang="en-US" sz="1600" dirty="0" err="1">
                    <a:latin typeface="Calabri"/>
                    <a:cs typeface="Arial" panose="020B0604020202020204" pitchFamily="34" charset="0"/>
                  </a:rPr>
                  <a:t>TeV</a:t>
                </a:r>
                <a:r>
                  <a:rPr lang="en-US" sz="1600" dirty="0">
                    <a:latin typeface="Calabri"/>
                    <a:cs typeface="Arial" panose="020B0604020202020204" pitchFamily="34" charset="0"/>
                  </a:rPr>
                  <a:t>) events with many jets</a:t>
                </a:r>
              </a:p>
              <a:p>
                <a:pPr lvl="2"/>
                <a:r>
                  <a:rPr lang="en-US" sz="1200" dirty="0">
                    <a:latin typeface="Calabri"/>
                    <a:cs typeface="Arial" panose="020B0604020202020204" pitchFamily="34" charset="0"/>
                  </a:rPr>
                  <a:t>How loosely will jets be selected?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600" dirty="0">
                    <a:latin typeface="Calabri"/>
                    <a:cs typeface="Arial" panose="020B0604020202020204" pitchFamily="34" charset="0"/>
                  </a:rPr>
                  <a:t>Boost all jet particles along their axis to the frame that minimizes parallel momentum (MPP frame)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600" dirty="0" err="1">
                    <a:latin typeface="Calabri"/>
                    <a:cs typeface="Arial" panose="020B0604020202020204" pitchFamily="34" charset="0"/>
                  </a:rPr>
                  <a:t>Recluster</a:t>
                </a:r>
                <a:r>
                  <a:rPr lang="en-US" sz="1600" dirty="0">
                    <a:latin typeface="Calabri"/>
                    <a:cs typeface="Arial" panose="020B0604020202020204" pitchFamily="34" charset="0"/>
                  </a:rPr>
                  <a:t> particles into new AK8 or CA8 MPP jets</a:t>
                </a:r>
              </a:p>
              <a:p>
                <a:pPr lvl="2"/>
                <a:r>
                  <a:rPr lang="en-US" sz="1200" dirty="0">
                    <a:latin typeface="Calabri"/>
                    <a:cs typeface="Arial" panose="020B0604020202020204" pitchFamily="34" charset="0"/>
                  </a:rPr>
                  <a:t>This resolves jets that were merged in the lab frame and gives the opportunity to shed soft radiation that gets clustered into the original jets</a:t>
                </a:r>
              </a:p>
              <a:p>
                <a:pPr marL="457200" lvl="1" indent="0">
                  <a:buNone/>
                </a:pPr>
                <a:endParaRPr lang="en-US" sz="1400" dirty="0">
                  <a:latin typeface="Calabri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C41B90-222E-45B1-852D-095DFAC459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34201" y="1352954"/>
                <a:ext cx="4718245" cy="5256397"/>
              </a:xfrm>
              <a:blipFill>
                <a:blip r:embed="rId2"/>
                <a:stretch>
                  <a:fillRect l="-1163" t="-1740" r="-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New Geometric Jet Sorting Technique!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317793-4B2D-4AAA-B5C4-668BCA91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19" name="Content Placeholder 15" descr="Shape&#10;&#10;Description automatically generated with low confidence">
            <a:extLst>
              <a:ext uri="{FF2B5EF4-FFF2-40B4-BE49-F238E27FC236}">
                <a16:creationId xmlns:a16="http://schemas.microsoft.com/office/drawing/2014/main" id="{F5553F5A-8BAA-4C32-8745-F504910F5F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7" b="29393"/>
          <a:stretch/>
        </p:blipFill>
        <p:spPr>
          <a:xfrm>
            <a:off x="5672419" y="1519135"/>
            <a:ext cx="2521179" cy="1980763"/>
          </a:xfrm>
          <a:prstGeom prst="rect">
            <a:avLst/>
          </a:prstGeom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304E06CE-1ACE-475B-A9F3-B223A0D54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19" y="3935608"/>
            <a:ext cx="2116914" cy="2275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F21E0F-5852-4904-BEC7-3B180BAAF1A2}"/>
              </a:ext>
            </a:extLst>
          </p:cNvPr>
          <p:cNvSpPr txBox="1"/>
          <p:nvPr/>
        </p:nvSpPr>
        <p:spPr>
          <a:xfrm>
            <a:off x="6730876" y="5661378"/>
            <a:ext cx="1577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 jets!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09938-778C-3AF8-CD5E-123CCAA50A5A}"/>
              </a:ext>
            </a:extLst>
          </p:cNvPr>
          <p:cNvSpPr txBox="1"/>
          <p:nvPr/>
        </p:nvSpPr>
        <p:spPr>
          <a:xfrm>
            <a:off x="2167752" y="6538913"/>
            <a:ext cx="2161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291622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1B90-222E-45B1-852D-095DFAC459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517" y="1496652"/>
            <a:ext cx="3848997" cy="3020481"/>
          </a:xfrm>
        </p:spPr>
        <p:txBody>
          <a:bodyPr>
            <a:normAutofit/>
          </a:bodyPr>
          <a:lstStyle/>
          <a:p>
            <a:pPr marL="857250" lvl="1" indent="-400050">
              <a:buFont typeface="+mj-lt"/>
              <a:buAutoNum type="arabicPeriod" startAt="4"/>
            </a:pPr>
            <a:r>
              <a:rPr lang="en-US" sz="1600" dirty="0">
                <a:cs typeface="Arial" panose="020B0604020202020204" pitchFamily="34" charset="0"/>
              </a:rPr>
              <a:t>Calculate the MPP thrust* axis.</a:t>
            </a:r>
            <a:endParaRPr lang="en-US" sz="1200" dirty="0">
              <a:cs typeface="Arial" panose="020B0604020202020204" pitchFamily="34" charset="0"/>
            </a:endParaRPr>
          </a:p>
          <a:p>
            <a:pPr marL="1087438" lvl="3" indent="-173038"/>
            <a:r>
              <a:rPr lang="en-US" sz="1200" dirty="0">
                <a:cs typeface="Arial" panose="020B0604020202020204" pitchFamily="34" charset="0"/>
              </a:rPr>
              <a:t>This should split the event into hemispheres</a:t>
            </a:r>
          </a:p>
          <a:p>
            <a:pPr marL="857250" lvl="1" indent="-400050">
              <a:buFont typeface="+mj-lt"/>
              <a:buAutoNum type="arabicPeriod" startAt="4"/>
            </a:pPr>
            <a:r>
              <a:rPr lang="en-US" sz="1600" dirty="0">
                <a:cs typeface="Arial" panose="020B0604020202020204" pitchFamily="34" charset="0"/>
              </a:rPr>
              <a:t>Sort jets into two “</a:t>
            </a:r>
            <a:r>
              <a:rPr lang="en-US" sz="1600" dirty="0" err="1">
                <a:cs typeface="Arial" panose="020B0604020202020204" pitchFamily="34" charset="0"/>
              </a:rPr>
              <a:t>superjets</a:t>
            </a:r>
            <a:r>
              <a:rPr lang="en-US" sz="1600" dirty="0">
                <a:cs typeface="Arial" panose="020B0604020202020204" pitchFamily="34" charset="0"/>
              </a:rPr>
              <a:t>” from their angles relative to the thrust axis.</a:t>
            </a:r>
          </a:p>
          <a:p>
            <a:pPr lvl="2"/>
            <a:r>
              <a:rPr lang="en-US" sz="1200" dirty="0">
                <a:cs typeface="Arial" panose="020B0604020202020204" pitchFamily="34" charset="0"/>
              </a:rPr>
              <a:t>Nearly perpendicular jets sorted to balance </a:t>
            </a:r>
            <a:r>
              <a:rPr lang="en-US" sz="1200" dirty="0" err="1">
                <a:cs typeface="Arial" panose="020B0604020202020204" pitchFamily="34" charset="0"/>
              </a:rPr>
              <a:t>superjet</a:t>
            </a:r>
            <a:r>
              <a:rPr lang="en-US" sz="1200" dirty="0">
                <a:cs typeface="Arial" panose="020B0604020202020204" pitchFamily="34" charset="0"/>
              </a:rPr>
              <a:t> mass </a:t>
            </a:r>
          </a:p>
          <a:p>
            <a:pPr marL="857250" lvl="1" indent="-400050">
              <a:buFont typeface="+mj-lt"/>
              <a:buAutoNum type="arabicPeriod" startAt="6"/>
            </a:pPr>
            <a:r>
              <a:rPr lang="en-US" sz="1600" dirty="0">
                <a:cs typeface="Arial" panose="020B0604020202020204" pitchFamily="34" charset="0"/>
              </a:rPr>
              <a:t>Boost </a:t>
            </a:r>
            <a:r>
              <a:rPr lang="en-US" sz="1600" dirty="0" err="1">
                <a:cs typeface="Arial" panose="020B0604020202020204" pitchFamily="34" charset="0"/>
              </a:rPr>
              <a:t>superjets</a:t>
            </a:r>
            <a:r>
              <a:rPr lang="en-US" sz="1600" dirty="0">
                <a:cs typeface="Arial" panose="020B0604020202020204" pitchFamily="34" charset="0"/>
              </a:rPr>
              <a:t> to their COM &amp; </a:t>
            </a:r>
            <a:r>
              <a:rPr lang="en-US" sz="1600" dirty="0" err="1">
                <a:cs typeface="Arial" panose="020B0604020202020204" pitchFamily="34" charset="0"/>
              </a:rPr>
              <a:t>recluster</a:t>
            </a:r>
            <a:r>
              <a:rPr lang="en-US" sz="1600" dirty="0">
                <a:cs typeface="Arial" panose="020B0604020202020204" pitchFamily="34" charset="0"/>
              </a:rPr>
              <a:t> particles into smaller (AK4 or CA4) jets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Sorting Technique Continued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B0403-23AC-5780-2BBF-D0B758EB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12332"/>
            <a:ext cx="3086100" cy="365125"/>
          </a:xfrm>
        </p:spPr>
        <p:txBody>
          <a:bodyPr/>
          <a:lstStyle/>
          <a:p>
            <a:r>
              <a:rPr lang="en-US" dirty="0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CCB61-EF98-87D8-B8F8-5AB2A4DC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3F236C-D8E0-5362-3122-57DB0B26A3E9}"/>
              </a:ext>
            </a:extLst>
          </p:cNvPr>
          <p:cNvSpPr txBox="1"/>
          <p:nvPr/>
        </p:nvSpPr>
        <p:spPr>
          <a:xfrm>
            <a:off x="4901441" y="1588738"/>
            <a:ext cx="536086" cy="8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9A14FEBB-C3FC-145C-583B-0823459B1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38" y="1885212"/>
            <a:ext cx="2132249" cy="2154862"/>
          </a:xfrm>
          <a:prstGeom prst="rect">
            <a:avLst/>
          </a:prstGeom>
        </p:spPr>
      </p:pic>
      <p:pic>
        <p:nvPicPr>
          <p:cNvPr id="13" name="Content Placeholder 15" descr="Shape, polygon&#10;&#10;Description automatically generated">
            <a:extLst>
              <a:ext uri="{FF2B5EF4-FFF2-40B4-BE49-F238E27FC236}">
                <a16:creationId xmlns:a16="http://schemas.microsoft.com/office/drawing/2014/main" id="{D9A077FB-66A9-9228-A63A-FDD4F015E5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84" y="4109156"/>
            <a:ext cx="2403179" cy="218661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D3F86D-DEBD-9833-9524-F5FECE2E280A}"/>
              </a:ext>
            </a:extLst>
          </p:cNvPr>
          <p:cNvSpPr txBox="1"/>
          <p:nvPr/>
        </p:nvSpPr>
        <p:spPr>
          <a:xfrm>
            <a:off x="6126384" y="4707339"/>
            <a:ext cx="97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Stray particle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5CF767-431F-11E8-7AFB-C78C482A7A2D}"/>
              </a:ext>
            </a:extLst>
          </p:cNvPr>
          <p:cNvCxnSpPr>
            <a:cxnSpLocks/>
          </p:cNvCxnSpPr>
          <p:nvPr/>
        </p:nvCxnSpPr>
        <p:spPr>
          <a:xfrm>
            <a:off x="6765403" y="4988689"/>
            <a:ext cx="322891" cy="2618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E2156E-6C35-073B-100F-7650C92DB35D}"/>
                  </a:ext>
                </a:extLst>
              </p:cNvPr>
              <p:cNvSpPr txBox="1"/>
              <p:nvPr/>
            </p:nvSpPr>
            <p:spPr>
              <a:xfrm>
                <a:off x="6196544" y="1241903"/>
                <a:ext cx="3951491" cy="509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*Thrust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e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• 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| 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nary>
                      </m:den>
                    </m:f>
                  </m:oMath>
                </a14:m>
                <a:r>
                  <a:rPr lang="en-US" sz="1600" dirty="0"/>
                  <a:t>, [9]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E2156E-6C35-073B-100F-7650C92D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544" y="1241903"/>
                <a:ext cx="3951491" cy="509498"/>
              </a:xfrm>
              <a:prstGeom prst="rect">
                <a:avLst/>
              </a:prstGeom>
              <a:blipFill>
                <a:blip r:embed="rId6"/>
                <a:stretch>
                  <a:fillRect l="-770" t="-50602" b="-79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66002E3-D890-7920-55F2-0591AE2B12CB}"/>
              </a:ext>
            </a:extLst>
          </p:cNvPr>
          <p:cNvSpPr txBox="1"/>
          <p:nvPr/>
        </p:nvSpPr>
        <p:spPr>
          <a:xfrm>
            <a:off x="507600" y="4417531"/>
            <a:ext cx="47402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everything went well, you’ll have two sorted </a:t>
            </a:r>
            <a:r>
              <a:rPr lang="en-US" dirty="0" err="1"/>
              <a:t>superjets</a:t>
            </a:r>
            <a:r>
              <a:rPr lang="en-US" dirty="0"/>
              <a:t> representing your daughter 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Looking at substructure is a powerful tool for discriminating against backgrounds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MPP frame event shape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superjet</a:t>
            </a:r>
            <a:r>
              <a:rPr lang="en-US" dirty="0"/>
              <a:t> COM event shapes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246EE3-A445-43D3-AEC4-17D864A167B8}"/>
              </a:ext>
            </a:extLst>
          </p:cNvPr>
          <p:cNvCxnSpPr>
            <a:cxnSpLocks/>
          </p:cNvCxnSpPr>
          <p:nvPr/>
        </p:nvCxnSpPr>
        <p:spPr>
          <a:xfrm>
            <a:off x="365517" y="4314405"/>
            <a:ext cx="47861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5B70D63-854A-DEFF-2AA5-0C33E8375D69}"/>
              </a:ext>
            </a:extLst>
          </p:cNvPr>
          <p:cNvSpPr/>
          <p:nvPr/>
        </p:nvSpPr>
        <p:spPr>
          <a:xfrm>
            <a:off x="6112747" y="3957181"/>
            <a:ext cx="1000257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6)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B696F7-5742-B906-BAE5-509A80222E43}"/>
              </a:ext>
            </a:extLst>
          </p:cNvPr>
          <p:cNvSpPr/>
          <p:nvPr/>
        </p:nvSpPr>
        <p:spPr>
          <a:xfrm>
            <a:off x="4338081" y="1699024"/>
            <a:ext cx="1016323" cy="4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</a:rPr>
              <a:t>4) &amp; 5)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98A9F3-EEB2-C036-D754-FB44F0DB40F4}"/>
              </a:ext>
            </a:extLst>
          </p:cNvPr>
          <p:cNvSpPr/>
          <p:nvPr/>
        </p:nvSpPr>
        <p:spPr>
          <a:xfrm>
            <a:off x="4516016" y="2243108"/>
            <a:ext cx="1145990" cy="46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superjet</a:t>
            </a:r>
            <a:r>
              <a:rPr lang="en-US" sz="1100" dirty="0">
                <a:solidFill>
                  <a:schemeClr val="tx1"/>
                </a:solidFill>
              </a:rPr>
              <a:t> 1 COM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BCDEA6-ED07-68A7-85C1-8A4F69F4D349}"/>
              </a:ext>
            </a:extLst>
          </p:cNvPr>
          <p:cNvSpPr/>
          <p:nvPr/>
        </p:nvSpPr>
        <p:spPr>
          <a:xfrm>
            <a:off x="7781731" y="4037018"/>
            <a:ext cx="996752" cy="46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superjet</a:t>
            </a:r>
            <a:r>
              <a:rPr lang="en-US" sz="1100" dirty="0">
                <a:solidFill>
                  <a:schemeClr val="tx1"/>
                </a:solidFill>
              </a:rPr>
              <a:t> COM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578672-77F9-1BD3-A691-4151B8E49EAF}"/>
              </a:ext>
            </a:extLst>
          </p:cNvPr>
          <p:cNvSpPr/>
          <p:nvPr/>
        </p:nvSpPr>
        <p:spPr>
          <a:xfrm>
            <a:off x="6353853" y="3340679"/>
            <a:ext cx="1145990" cy="46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</a:rPr>
              <a:t>superjet</a:t>
            </a:r>
            <a:r>
              <a:rPr lang="en-US" sz="1100" dirty="0">
                <a:solidFill>
                  <a:schemeClr val="tx1"/>
                </a:solidFill>
              </a:rPr>
              <a:t> 2 COM</a:t>
            </a:r>
          </a:p>
        </p:txBody>
      </p:sp>
    </p:spTree>
    <p:extLst>
      <p:ext uri="{BB962C8B-B14F-4D97-AF65-F5344CB8AC3E}">
        <p14:creationId xmlns:p14="http://schemas.microsoft.com/office/powerpoint/2010/main" val="2668535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6DB39A4-4273-4F41-AB4B-3819034F708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31056" y="1821184"/>
                <a:ext cx="388620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1800" dirty="0">
                    <a:latin typeface="Calabri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𝒖𝒖</m:t>
                        </m:r>
                      </m:sub>
                    </m:sSub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l-G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</m:oMath>
                </a14:m>
                <a:r>
                  <a:rPr lang="el-GR" sz="1800" b="1" dirty="0">
                    <a:latin typeface="Calabri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𝝌</m:t>
                    </m:r>
                    <m:r>
                      <a:rPr 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Calabri"/>
                  </a:rPr>
                  <a:t>process provides a fantastic opportunity to put this technique into practice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𝒖𝒖</m:t>
                        </m:r>
                      </m:sub>
                    </m:sSub>
                  </m:oMath>
                </a14:m>
                <a:r>
                  <a:rPr lang="en-US" sz="2400" b="1" dirty="0">
                    <a:latin typeface="Calabri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latin typeface="Calabri"/>
                    <a:cs typeface="Arial" panose="020B0604020202020204" pitchFamily="34" charset="0"/>
                  </a:rPr>
                  <a:t>- diquark, ultra-heavy resonance, couples to up quarks</a:t>
                </a:r>
              </a:p>
              <a:p>
                <a:r>
                  <a:rPr lang="el-GR" sz="2400" b="1" dirty="0">
                    <a:latin typeface="Calabri"/>
                    <a:cs typeface="Arial" panose="020B0604020202020204" pitchFamily="34" charset="0"/>
                  </a:rPr>
                  <a:t>χ</a:t>
                </a:r>
                <a:r>
                  <a:rPr lang="en-US" sz="1800" dirty="0">
                    <a:latin typeface="Calabri"/>
                    <a:cs typeface="Arial" panose="020B0604020202020204" pitchFamily="34" charset="0"/>
                  </a:rPr>
                  <a:t> – vector-like quark</a:t>
                </a:r>
              </a:p>
              <a:p>
                <a:pPr lvl="1"/>
                <a:r>
                  <a:rPr lang="en-US" sz="1800" dirty="0">
                    <a:latin typeface="Calabri"/>
                    <a:cs typeface="Arial" panose="020B0604020202020204" pitchFamily="34" charset="0"/>
                  </a:rPr>
                  <a:t>decays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𝑊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>
                    <a:latin typeface="Calabri"/>
                    <a:cs typeface="Arial" panose="020B0604020202020204" pitchFamily="34" charset="0"/>
                  </a:rPr>
                  <a:t>b, Z t, h t </a:t>
                </a:r>
              </a:p>
              <a:p>
                <a:r>
                  <a:rPr lang="en-US" sz="1800" dirty="0">
                    <a:latin typeface="Calabri"/>
                    <a:cs typeface="Arial" panose="020B0604020202020204" pitchFamily="34" charset="0"/>
                  </a:rPr>
                  <a:t>Relatively large </a:t>
                </a:r>
                <a:r>
                  <a:rPr lang="el-GR" sz="1800" dirty="0">
                    <a:latin typeface="Calabri"/>
                    <a:cs typeface="Arial" panose="020B0604020202020204" pitchFamily="34" charset="0"/>
                  </a:rPr>
                  <a:t>σ</a:t>
                </a:r>
                <a:r>
                  <a:rPr lang="en-US" sz="1800" dirty="0">
                    <a:latin typeface="Calabri"/>
                    <a:cs typeface="Arial" panose="020B0604020202020204" pitchFamily="34" charset="0"/>
                  </a:rPr>
                  <a:t> at LHC means there is potential for Run 2 discoveries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𝑢𝑢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800" dirty="0">
                    <a:latin typeface="Calabri"/>
                    <a:cs typeface="Arial" panose="020B0604020202020204" pitchFamily="34" charset="0"/>
                  </a:rPr>
                  <a:t>= 8 </a:t>
                </a:r>
                <a:r>
                  <a:rPr lang="en-US" sz="1800" dirty="0" err="1">
                    <a:latin typeface="Calabri"/>
                    <a:cs typeface="Arial" panose="020B0604020202020204" pitchFamily="34" charset="0"/>
                  </a:rPr>
                  <a:t>TeV</a:t>
                </a:r>
                <a:endParaRPr lang="en-US" sz="1800" dirty="0">
                  <a:latin typeface="Calabri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latin typeface="Calabri"/>
                    <a:cs typeface="Arial" panose="020B0604020202020204" pitchFamily="34" charset="0"/>
                  </a:rPr>
                  <a:t>Many complex hadronic final states with different levels of jet merging</a:t>
                </a:r>
              </a:p>
              <a:p>
                <a:r>
                  <a:rPr lang="en-US" sz="1800" u="sng" dirty="0">
                    <a:latin typeface="Calabri"/>
                    <a:cs typeface="Arial" panose="020B0604020202020204" pitchFamily="34" charset="0"/>
                  </a:rPr>
                  <a:t>Main backgrounds </a:t>
                </a:r>
                <a:r>
                  <a:rPr lang="en-US" sz="1800" dirty="0">
                    <a:latin typeface="Calabri"/>
                    <a:cs typeface="Arial" panose="020B0604020202020204" pitchFamily="34" charset="0"/>
                  </a:rPr>
                  <a:t>– </a:t>
                </a:r>
                <a:r>
                  <a:rPr lang="en-US" sz="1800" dirty="0">
                    <a:solidFill>
                      <a:srgbClr val="FF0000"/>
                    </a:solidFill>
                    <a:latin typeface="Calabri"/>
                    <a:cs typeface="Arial" panose="020B0604020202020204" pitchFamily="34" charset="0"/>
                  </a:rPr>
                  <a:t>QCD </a:t>
                </a:r>
                <a:r>
                  <a:rPr lang="en-US" sz="1800" dirty="0" err="1">
                    <a:solidFill>
                      <a:srgbClr val="FF0000"/>
                    </a:solidFill>
                    <a:latin typeface="Calabri"/>
                    <a:cs typeface="Arial" panose="020B0604020202020204" pitchFamily="34" charset="0"/>
                  </a:rPr>
                  <a:t>multijet</a:t>
                </a:r>
                <a:r>
                  <a:rPr lang="en-US" sz="1800" dirty="0">
                    <a:latin typeface="Calabri"/>
                    <a:cs typeface="Arial" panose="020B0604020202020204" pitchFamily="34" charset="0"/>
                  </a:rPr>
                  <a:t> &amp; </a:t>
                </a:r>
                <a:r>
                  <a:rPr lang="en-US" sz="1800" dirty="0">
                    <a:solidFill>
                      <a:srgbClr val="FFC000"/>
                    </a:solidFill>
                    <a:latin typeface="Calabri"/>
                    <a:cs typeface="Arial" panose="020B0604020202020204" pitchFamily="34" charset="0"/>
                  </a:rPr>
                  <a:t>top pair production</a:t>
                </a:r>
              </a:p>
              <a:p>
                <a:endParaRPr lang="en-US" dirty="0">
                  <a:latin typeface="Calabri"/>
                  <a:cs typeface="Arial" panose="020B0604020202020204" pitchFamily="34" charset="0"/>
                </a:endParaRPr>
              </a:p>
              <a:p>
                <a:pPr lvl="1"/>
                <a:endParaRPr lang="en-US" sz="1400" dirty="0">
                  <a:latin typeface="Calabri"/>
                  <a:cs typeface="Arial" panose="020B0604020202020204" pitchFamily="34" charset="0"/>
                </a:endParaRPr>
              </a:p>
              <a:p>
                <a:endParaRPr lang="en-US" sz="1800" dirty="0">
                  <a:latin typeface="Calabri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6DB39A4-4273-4F41-AB4B-3819034F70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31056" y="1821184"/>
                <a:ext cx="3886200" cy="4351338"/>
              </a:xfrm>
              <a:blipFill>
                <a:blip r:embed="rId2"/>
                <a:stretch>
                  <a:fillRect l="-2038" t="-1961" r="-2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A6171DF-2772-4C20-90D1-CD6F12670198}"/>
                  </a:ext>
                </a:extLst>
              </p:cNvPr>
              <p:cNvSpPr/>
              <p:nvPr/>
            </p:nvSpPr>
            <p:spPr>
              <a:xfrm>
                <a:off x="107982" y="160825"/>
                <a:ext cx="8928036" cy="1040762"/>
              </a:xfrm>
              <a:prstGeom prst="rect">
                <a:avLst/>
              </a:prstGeom>
              <a:gradFill flip="none" rotWithShape="1">
                <a:gsLst>
                  <a:gs pos="32000">
                    <a:schemeClr val="accent1">
                      <a:lumMod val="60000"/>
                      <a:lumOff val="40000"/>
                    </a:schemeClr>
                  </a:gs>
                  <a:gs pos="74000">
                    <a:srgbClr val="00B0F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Our Pet Process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𝑢𝑢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l-GR" sz="28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A6171DF-2772-4C20-90D1-CD6F126701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82" y="160825"/>
                <a:ext cx="8928036" cy="10407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9D0C4C-8DF1-64CC-62D2-83CFC48F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A3AD6-4D63-C3DA-B8FB-F3DCD0EF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10" name="Content Placeholder 10" descr="A picture containing bird, wire, perched, line&#10;&#10;Description automatically generated">
            <a:extLst>
              <a:ext uri="{FF2B5EF4-FFF2-40B4-BE49-F238E27FC236}">
                <a16:creationId xmlns:a16="http://schemas.microsoft.com/office/drawing/2014/main" id="{178BC941-5DEE-44CB-BD76-5D6B00837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82" y="1197817"/>
            <a:ext cx="4479672" cy="2727490"/>
          </a:xfrm>
          <a:prstGeom prst="rect">
            <a:avLst/>
          </a:prstGeom>
        </p:spPr>
      </p:pic>
      <p:pic>
        <p:nvPicPr>
          <p:cNvPr id="11" name="Picture 10" descr="A graph of a graph of a number of objects&#10;&#10;Description automatically generated">
            <a:extLst>
              <a:ext uri="{FF2B5EF4-FFF2-40B4-BE49-F238E27FC236}">
                <a16:creationId xmlns:a16="http://schemas.microsoft.com/office/drawing/2014/main" id="{CA17A757-A697-7D7D-3C29-8A266C249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11" y="3752075"/>
            <a:ext cx="3810917" cy="242044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46D546-9476-3517-09D1-D0DB8766B528}"/>
              </a:ext>
            </a:extLst>
          </p:cNvPr>
          <p:cNvCxnSpPr>
            <a:cxnSpLocks/>
          </p:cNvCxnSpPr>
          <p:nvPr/>
        </p:nvCxnSpPr>
        <p:spPr>
          <a:xfrm>
            <a:off x="4062714" y="4543063"/>
            <a:ext cx="1539433" cy="196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8A5ADE-84BA-B7DF-CEF2-4C7BDBB2E215}"/>
                  </a:ext>
                </a:extLst>
              </p:cNvPr>
              <p:cNvSpPr txBox="1"/>
              <p:nvPr/>
            </p:nvSpPr>
            <p:spPr>
              <a:xfrm>
                <a:off x="182466" y="6310473"/>
                <a:ext cx="26087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*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800" b="0" i="1" smtClean="0">
                            <a:latin typeface="Cambria Math" panose="02040503050406030204" pitchFamily="18" charset="0"/>
                          </a:rPr>
                          <m:t>𝑢𝑢</m:t>
                        </m:r>
                      </m:sub>
                    </m:sSub>
                    <m:r>
                      <a:rPr lang="en-US" sz="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l-GR" sz="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l-GR" sz="800" dirty="0">
                    <a:latin typeface="Calabri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800" dirty="0"/>
                  <a:t> model source: Bogdan </a:t>
                </a:r>
                <a:r>
                  <a:rPr lang="en-US" sz="800" dirty="0" err="1"/>
                  <a:t>Dobrescu</a:t>
                </a:r>
                <a:r>
                  <a:rPr lang="en-US" sz="800" dirty="0"/>
                  <a:t>, Robert Harris and Joshua Isaacson, FNAL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8A5ADE-84BA-B7DF-CEF2-4C7BDBB2E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6" y="6310473"/>
                <a:ext cx="2608740" cy="338554"/>
              </a:xfrm>
              <a:prstGeom prst="rect">
                <a:avLst/>
              </a:prstGeom>
              <a:blipFill>
                <a:blip r:embed="rId8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7285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82FB7FA-8630-EC4D-79F3-9914EC0C6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99" y="1753999"/>
            <a:ext cx="4162842" cy="40572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6171DF-2772-4C20-90D1-CD6F12670198}"/>
              </a:ext>
            </a:extLst>
          </p:cNvPr>
          <p:cNvSpPr/>
          <p:nvPr/>
        </p:nvSpPr>
        <p:spPr>
          <a:xfrm>
            <a:off x="107982" y="160825"/>
            <a:ext cx="8928036" cy="1040762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60000"/>
                  <a:lumOff val="40000"/>
                </a:schemeClr>
              </a:gs>
              <a:gs pos="74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Sorting Algorithm on MC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FC1ED3-AA93-4F88-B27F-6BF2B13EB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25" y="160824"/>
            <a:ext cx="1036993" cy="1036993"/>
          </a:xfrm>
          <a:prstGeom prst="rect">
            <a:avLst/>
          </a:prstGeom>
        </p:spPr>
      </p:pic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E392E057-E516-459D-BD41-28B88EF23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" y="160825"/>
            <a:ext cx="1035018" cy="103699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9D0C4C-8DF1-64CC-62D2-83CFC48F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Ethan Cannaert - University of California Davis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DA3AD6-4D63-C3DA-B8FB-F3DCD0EF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D87DEC8-EEAD-328B-F259-0E02C918B045}"/>
                  </a:ext>
                </a:extLst>
              </p:cNvPr>
              <p:cNvSpPr/>
              <p:nvPr/>
            </p:nvSpPr>
            <p:spPr>
              <a:xfrm>
                <a:off x="710997" y="2353897"/>
                <a:ext cx="3912243" cy="168186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400" u="sng" dirty="0">
                    <a:solidFill>
                      <a:schemeClr val="tx1"/>
                    </a:solidFill>
                  </a:rPr>
                  <a:t>Initial Selection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Lepton veto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Event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&gt; 1500 GeV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3+ AK8 jets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2+ heavy AK8 jets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𝑃𝑈𝑃𝑃𝐼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𝑆𝑜𝑓𝑡𝐷𝑟𝑜𝑝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&gt; 45 GeV) or two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dijet</a:t>
                </a:r>
                <a:r>
                  <a:rPr lang="en-US" sz="1400" dirty="0">
                    <a:solidFill>
                      <a:schemeClr val="tx1"/>
                    </a:solidFill>
                  </a:rPr>
                  <a:t> pairs w/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𝑑𝑖𝑗𝑒𝑡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&gt; 1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TeV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1+ tight b-tagged AK4 jet </a:t>
                </a: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D87DEC8-EEAD-328B-F259-0E02C918B0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97" y="2353897"/>
                <a:ext cx="3912243" cy="1681869"/>
              </a:xfrm>
              <a:prstGeom prst="rect">
                <a:avLst/>
              </a:prstGeom>
              <a:blipFill>
                <a:blip r:embed="rId5"/>
                <a:stretch>
                  <a:fillRect l="-156" t="-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E51769A-76E0-B96C-21E3-3981AB92A28D}"/>
              </a:ext>
            </a:extLst>
          </p:cNvPr>
          <p:cNvSpPr txBox="1"/>
          <p:nvPr/>
        </p:nvSpPr>
        <p:spPr>
          <a:xfrm>
            <a:off x="371695" y="1317010"/>
            <a:ext cx="5661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well does this work with reconstructed jets?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Define some baseline cuts to target the hadronic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AAE86F-AB6D-2B32-63BE-D67695ECC954}"/>
                  </a:ext>
                </a:extLst>
              </p:cNvPr>
              <p:cNvSpPr txBox="1"/>
              <p:nvPr/>
            </p:nvSpPr>
            <p:spPr>
              <a:xfrm>
                <a:off x="453410" y="4207389"/>
                <a:ext cx="4724537" cy="2105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Tests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𝑢𝑢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l-G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l-GR" sz="1800" dirty="0">
                    <a:latin typeface="Calabri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simulation samples for various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𝑢𝑢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χ</m:t>
                        </m:r>
                      </m:sub>
                    </m:sSub>
                  </m:oMath>
                </a14:m>
                <a:r>
                  <a:rPr lang="en-US" dirty="0"/>
                  <a:t> combinations show high resolution 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χ</m:t>
                        </m:r>
                      </m:sub>
                    </m:sSub>
                  </m:oMath>
                </a14:m>
                <a:r>
                  <a:rPr lang="en-US" dirty="0"/>
                  <a:t> reconstruction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𝑢𝑢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: 4-8 </a:t>
                </a:r>
                <a:r>
                  <a:rPr lang="en-US" dirty="0" err="1"/>
                  <a:t>TeV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χ</m:t>
                        </m:r>
                      </m:sub>
                    </m:sSub>
                  </m:oMath>
                </a14:m>
                <a:r>
                  <a:rPr lang="en-US" dirty="0"/>
                  <a:t>: 1-3 </a:t>
                </a:r>
                <a:r>
                  <a:rPr lang="en-US" dirty="0" err="1"/>
                  <a:t>TeV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Backgrounds are not resonant, so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superjet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mass vs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diSuperjet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distribution can give extra signal sensitivity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AAE86F-AB6D-2B32-63BE-D67695ECC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0" y="4207389"/>
                <a:ext cx="4724537" cy="2105961"/>
              </a:xfrm>
              <a:prstGeom prst="rect">
                <a:avLst/>
              </a:prstGeom>
              <a:blipFill>
                <a:blip r:embed="rId6"/>
                <a:stretch>
                  <a:fillRect l="-774" t="-1445" r="-1935" b="-3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1C06C4-1116-3028-6AF7-9E00137FFF60}"/>
                  </a:ext>
                </a:extLst>
              </p:cNvPr>
              <p:cNvSpPr txBox="1"/>
              <p:nvPr/>
            </p:nvSpPr>
            <p:spPr>
              <a:xfrm>
                <a:off x="5303834" y="5926586"/>
                <a:ext cx="37536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/>
                  <a:t>Above</a:t>
                </a:r>
                <a:r>
                  <a:rPr lang="en-US" sz="900" dirty="0"/>
                  <a:t>: the average reconstructed </a:t>
                </a:r>
                <a:r>
                  <a:rPr lang="en-US" sz="900" dirty="0" err="1"/>
                  <a:t>superjet</a:t>
                </a:r>
                <a:r>
                  <a:rPr lang="en-US" sz="900" dirty="0"/>
                  <a:t> mass from this technique obtained from tests on various simulated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𝑢𝑢</m:t>
                        </m:r>
                      </m:sub>
                    </m:sSub>
                    <m:r>
                      <a:rPr lang="en-US" sz="900" b="0" i="0" smtClean="0"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l-GR" sz="9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900" dirty="0"/>
                  <a:t> mass combinations.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1C06C4-1116-3028-6AF7-9E00137FF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834" y="5926586"/>
                <a:ext cx="3753612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9065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3312</TotalTime>
  <Words>2131</Words>
  <Application>Microsoft Office PowerPoint</Application>
  <PresentationFormat>On-screen Show (4:3)</PresentationFormat>
  <Paragraphs>192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Calabri</vt:lpstr>
      <vt:lpstr>Arial</vt:lpstr>
      <vt:lpstr>Arial Black</vt:lpstr>
      <vt:lpstr>Calibri</vt:lpstr>
      <vt:lpstr>Calibri Light</vt:lpstr>
      <vt:lpstr>Cambria</vt:lpstr>
      <vt:lpstr>Cambria Math</vt:lpstr>
      <vt:lpstr>Office Theme</vt:lpstr>
      <vt:lpstr> Techniques for hadronic decays of ultra-heavy resonances decaying to vector-like quark pairs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Cannaert</dc:creator>
  <cp:lastModifiedBy>Ethan Michael Cannaert</cp:lastModifiedBy>
  <cp:revision>252</cp:revision>
  <dcterms:created xsi:type="dcterms:W3CDTF">2021-04-12T08:25:45Z</dcterms:created>
  <dcterms:modified xsi:type="dcterms:W3CDTF">2023-08-03T20:16:23Z</dcterms:modified>
</cp:coreProperties>
</file>