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433" r:id="rId4"/>
    <p:sldId id="450" r:id="rId5"/>
    <p:sldId id="434" r:id="rId6"/>
    <p:sldId id="435" r:id="rId7"/>
    <p:sldId id="263" r:id="rId8"/>
    <p:sldId id="258" r:id="rId9"/>
    <p:sldId id="270" r:id="rId10"/>
    <p:sldId id="396" r:id="rId11"/>
    <p:sldId id="442" r:id="rId12"/>
    <p:sldId id="443" r:id="rId13"/>
    <p:sldId id="275" r:id="rId14"/>
    <p:sldId id="394" r:id="rId15"/>
    <p:sldId id="257" r:id="rId16"/>
    <p:sldId id="449" r:id="rId17"/>
    <p:sldId id="448" r:id="rId18"/>
    <p:sldId id="276" r:id="rId19"/>
    <p:sldId id="446" r:id="rId20"/>
    <p:sldId id="395" r:id="rId21"/>
    <p:sldId id="431" r:id="rId22"/>
    <p:sldId id="437" r:id="rId23"/>
    <p:sldId id="438" r:id="rId24"/>
    <p:sldId id="447" r:id="rId25"/>
    <p:sldId id="414" r:id="rId26"/>
    <p:sldId id="432" r:id="rId27"/>
    <p:sldId id="436" r:id="rId28"/>
    <p:sldId id="392" r:id="rId29"/>
    <p:sldId id="451" r:id="rId30"/>
    <p:sldId id="452" r:id="rId31"/>
    <p:sldId id="453" r:id="rId32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24FA7D-5ED0-46F3-8233-EA5F8C7B00D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55DD64-4C63-4178-B5EA-B70859F1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5.5134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not to make misleading statements of rc when defining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5DD64-4C63-4178-B5EA-B70859F11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effect: Jet patch trigger biases towards upward fluctuation of neutral energy measurement for jet below 20 GeV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5DD64-4C63-4178-B5EA-B70859F11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/>
              <a:t>Reweighting: create weights w(x) so that when data is weighted by w, it is statistically identical to sim.</a:t>
            </a:r>
            <a:endParaRPr/>
          </a:p>
          <a:p>
            <a:r>
              <a:rPr lang="en-US"/>
              <a:t>Likelihood-free inference</a:t>
            </a:r>
            <a:endParaRPr/>
          </a:p>
          <a:p>
            <a:r>
              <a:rPr lang="en-US"/>
              <a:t>Neural networks learn to estimate likelihood ratio: f(x)/[1-f(x)]=p(x|class 1)/p(x|class 2)</a:t>
            </a:r>
            <a:endParaRPr/>
          </a:p>
          <a:p>
            <a:r>
              <a:rPr lang="en-US"/>
              <a:t>different network for different observable structure</a:t>
            </a:r>
            <a:endParaRPr/>
          </a:p>
        </p:txBody>
      </p:sp>
      <p:sp>
        <p:nvSpPr>
          <p:cNvPr id="197" name="Google Shape;197;p6:notes"/>
          <p:cNvSpPr txBox="1">
            <a:spLocks noGrp="1"/>
          </p:cNvSpPr>
          <p:nvPr>
            <p:ph type="sldNum" idx="12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8:notes"/>
          <p:cNvSpPr txBox="1">
            <a:spLocks noGrp="1"/>
          </p:cNvSpPr>
          <p:nvPr>
            <p:ph type="body" idx="1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dirty="0"/>
          </a:p>
        </p:txBody>
      </p:sp>
      <p:sp>
        <p:nvSpPr>
          <p:cNvPr id="430" name="Google Shape;430;p18:notes"/>
          <p:cNvSpPr txBox="1">
            <a:spLocks noGrp="1"/>
          </p:cNvSpPr>
          <p:nvPr>
            <p:ph type="sldNum" idx="12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9:notes"/>
          <p:cNvSpPr txBox="1">
            <a:spLocks noGrp="1"/>
          </p:cNvSpPr>
          <p:nvPr>
            <p:ph type="body" idx="1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97" name="Google Shape;497;p19:notes"/>
          <p:cNvSpPr txBox="1">
            <a:spLocks noGrp="1"/>
          </p:cNvSpPr>
          <p:nvPr>
            <p:ph type="sldNum" idx="12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5DD64-4C63-4178-B5EA-B70859F111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https://indico.bnl.gov/event/9726/contributions/46219/</a:t>
            </a:r>
          </a:p>
          <a:p>
            <a:r>
              <a:rPr lang="en-US" dirty="0"/>
              <a:t>https://indico.bnl.gov/event/9726/contributions/46218/attachments/33725/54282/jet_splitting_substructure_STAR_raghav_DIS_14April2021.pdf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5DD64-4C63-4178-B5EA-B70859F11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mention that this (trivial softer SD cut) is justifiable because of the small contribution of UE to jets at RHIC in pp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 fraction cut: it’s to reduce beam background / cosmics (</a:t>
            </a:r>
            <a:r>
              <a:rPr lang="en-US" sz="19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https://arxiv.org/pdf/1405.5134.pdf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pg. 4)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 need to describe additional selections</a:t>
            </a:r>
            <a:endParaRPr dirty="0"/>
          </a:p>
        </p:txBody>
      </p:sp>
      <p:sp>
        <p:nvSpPr>
          <p:cNvPr id="235" name="Google Shape;235;p7:notes"/>
          <p:cNvSpPr txBox="1">
            <a:spLocks noGrp="1"/>
          </p:cNvSpPr>
          <p:nvPr>
            <p:ph type="sldNum" idx="12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highlight that this is the first application of multifold at RHIC more</a:t>
            </a:r>
            <a:endParaRPr dirty="0"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Say result using RooUnfold/MultiFold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17C7-5CF4-4E7A-A74F-3AF423B3D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Feels like you reintroduced it? Maybe say the point about the combined observables first, then introduce dM and 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8EB9B-8F2D-4CB1-90C0-762EB55AF6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F689-0E0C-0ADE-889A-8E2CE1589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3C6A0-7102-792D-41CC-B80F6ACE4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7321-268D-0A9E-AD97-D1B61932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1D82-EF30-D708-EF1D-963BCD00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C533-911C-CBAD-7911-C838995A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18EB-BD47-CAD9-48DE-9C3D8BBE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0D42A-7D21-0FCD-D85A-4A58BBC4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0A81A-64E1-DD32-D877-F200CD67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34D2-E536-64A8-9FBE-A2632EB6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5D70-8420-A14F-EECC-75203886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C18DE-66DC-D4CE-0634-D5B3B3496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0945E-EC59-0002-0F8D-21043552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42D9-A0C0-7695-AC5A-993C7F06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F6F88-302C-A0F1-BA34-E75607EC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D026-15DF-397A-D78C-E6BE44BD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AC4D-4D74-3402-447C-D852FCC8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8965-61A0-D832-3763-6594D99C4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FD391-1C91-59F5-E3C1-A8FB2F5D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192C-4209-F06C-E870-EEBDC539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A49E-2C67-815B-2F3B-78917B9E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D26D-648F-B4CA-BBC3-48D3A9DC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31DED-3FEE-81B6-4353-4701B490C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E91C-CCAC-69B3-7834-CC8D3C1D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74765-B6D2-435D-4398-845E2161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9A98-E0EC-AA8C-CA80-FF51B5E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A8DD-EEEF-7E5C-3471-84800C4F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D524-B353-E8C1-BE37-6FCBF8A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EB91D-3E10-33A5-6A8F-BB223FE7E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E298-57BE-1EF5-6408-63E684BB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AFB87-1868-A620-977E-1C04A5CC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0340E-F2B4-E84F-670E-E83780B5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225A-BC3C-8377-7174-766ABA2A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B690-6717-B82B-950A-E7071885C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9F85E-2E8F-01AC-3C19-E35932355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79E72-2B89-2798-8EA8-7166DE662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ACFCE-E23C-AC65-F22C-FFECB23B3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D9907-397D-C653-11B6-16A9EC32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C3650-1B83-AFB7-D614-EA22814D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7EDE2-6C5F-37A2-7F28-7B594E33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A812-2F50-7DB8-CA3C-1A830452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4DEC1-A488-603B-18E1-E8D9E98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F70A3-F2CD-2BAD-6CB3-9720A9E6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BFE9-7F63-C1A2-77AB-821BB2EF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1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923ED-231C-F7CE-0AE4-72667147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16ED2-5F40-C485-E633-2F59EFF8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A4DD3-44CB-EE23-9616-AE1CCC37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6979-D6EC-44EC-805F-453DFF87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E5A3-4CAD-FDA0-9FE2-8B0DBF115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F36F4-FE93-6D77-FC12-97E6795F8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E6E80-4F47-5040-D0C3-BE907BC9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88BEE-7383-0145-E753-AC4F29DA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09B7-630B-2D29-522C-FCE18C8D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C1A2-482A-0006-FF4F-4C1D07DD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1716D-3BDF-7758-B4F7-7618AA408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A3F13-93F3-8941-289A-9065E682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C003-EBC3-9528-74B3-E1327239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DE63B-FF93-D0F3-6812-6BDA8EC2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F7BA2-23DF-E6F7-E114-14B5A745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42B4A-482A-EC48-3ED1-308E352C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21E8-E536-0ADA-BBCE-3464C3FE6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81C40-1771-D34D-9A3D-BBA85BA35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B720E-4306-7D48-067B-2A7FA7779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6E37C-958D-97AF-F56B-2CB94004C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5FF8-D0F8-426F-84B2-D0EA9686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youqi.song@yale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105.016011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hyperlink" Target="https://arxiv.org/abs/1907.11233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d/abstract/10.1103/PhysRevD.82.074018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.gif"/><Relationship Id="rId10" Type="http://schemas.openxmlformats.org/officeDocument/2006/relationships/image" Target="../media/image380.png"/><Relationship Id="rId4" Type="http://schemas.openxmlformats.org/officeDocument/2006/relationships/image" Target="../media/image40.png"/><Relationship Id="rId9" Type="http://schemas.openxmlformats.org/officeDocument/2006/relationships/hyperlink" Target="https://link.springer.com/article/10.1140/epjc/s10052-016-4018-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0.png"/><Relationship Id="rId10" Type="http://schemas.openxmlformats.org/officeDocument/2006/relationships/image" Target="../media/image45.png"/><Relationship Id="rId4" Type="http://schemas.openxmlformats.org/officeDocument/2006/relationships/image" Target="../media/image3.gif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3.gif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hyperlink" Target="https://journals.aps.org/prd/abstract/10.1103/PhysRevD.105.L051502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.gif"/><Relationship Id="rId4" Type="http://schemas.openxmlformats.org/officeDocument/2006/relationships/image" Target="../media/image53.png"/><Relationship Id="rId9" Type="http://schemas.openxmlformats.org/officeDocument/2006/relationships/hyperlink" Target="https://indico.cern.ch/event/1072533/contributions/477816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cernbox.cern.ch/pdf-viewer/public/kIStMTOyNcOoewE/Saturday/HQ2022_JetsOverview_Havener_v4.pdf?contextRouteName=files-public-files&amp;contextRouteParams.item=kIStMTOyNcOoewE/Saturd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hep-ph/0210294" TargetMode="External"/><Relationship Id="rId11" Type="http://schemas.openxmlformats.org/officeDocument/2006/relationships/hyperlink" Target="https://link.springer.com/article/10.1007/JHEP09(2013)029" TargetMode="External"/><Relationship Id="rId5" Type="http://schemas.openxmlformats.org/officeDocument/2006/relationships/image" Target="../media/image3.gif"/><Relationship Id="rId10" Type="http://schemas.openxmlformats.org/officeDocument/2006/relationships/hyperlink" Target="https://link.springer.com/article/10.1007/JHEP05(2014)146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journals.aps.org/prd/abstract/10.1103/PhysRevD.101.091901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3.gif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arxiv.org/pdf/1412.6980.pdf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energyflow.network/docs/archs/#dnn" TargetMode="External"/><Relationship Id="rId9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1.052004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d/abstract/10.1103/PhysRevD.104.05200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hyperlink" Target="https://cernbox.cern.ch/pdf-viewer/public/kIStMTOyNcOoewE/Saturday/HQ2022_JetsOverview_Havener_v4.pdf?contextRouteName=files-public-files&amp;contextRouteParams.item=kIStMTOyNcOoewE/Saturday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3.png"/><Relationship Id="rId5" Type="http://schemas.openxmlformats.org/officeDocument/2006/relationships/hyperlink" Target="https://journals.aps.org/prd/abstract/10.1103/PhysRevD.104.052007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sciencedirect.com/science/article/pii/S0370269320306493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d/abstract/10.1103/PhysRevD.105.L05150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gif"/><Relationship Id="rId4" Type="http://schemas.openxmlformats.org/officeDocument/2006/relationships/hyperlink" Target="https://cernbox.cern.ch/pdf-viewer/public/kIStMTOyNcOoewE/Saturday/HQ2022_JetsOverview_Havener_v4.pdf?contextRouteName=files-public-files&amp;contextRouteParams.item=kIStMTOyNcOoewE/Saturday" TargetMode="Externa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rnbox.cern.ch/pdf-viewer/public/kIStMTOyNcOoewE/Saturday/HQ2022_JetsOverview_Havener_v4.pdf?contextRouteName=files-public-files&amp;contextRouteParams.item=kIStMTOyNcOoewE/Saturday" TargetMode="External"/><Relationship Id="rId5" Type="http://schemas.openxmlformats.org/officeDocument/2006/relationships/hyperlink" Target="https://link.springer.com/article/10.1007/JHEP06(2020)064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3.gif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cernbox.cern.ch/pdf-viewer/public/kIStMTOyNcOoewE/Saturday/HQ2022_JetsOverview_Havener_v4.pdf?contextRouteName=files-public-files&amp;contextRouteParams.item=kIStMTOyNcOoewE/Saturday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70.png"/><Relationship Id="rId4" Type="http://schemas.openxmlformats.org/officeDocument/2006/relationships/image" Target="../media/image31.png"/><Relationship Id="rId9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l/abstract/10.1103/PhysRevLett.124.182001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arxiv.org/abs/1010.06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abstract/10.1103/PhysRevD.104.052007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hepdata.net/record/ins1853218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th International Workshop on Boosted Object Phenomenology, Reconstruction, Measurements, and Searches at Colliders">
            <a:extLst>
              <a:ext uri="{FF2B5EF4-FFF2-40B4-BE49-F238E27FC236}">
                <a16:creationId xmlns:a16="http://schemas.microsoft.com/office/drawing/2014/main" id="{591D9289-094D-1C0C-EE86-BAA4B550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79" y="5571044"/>
            <a:ext cx="4774434" cy="11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93;p1" descr="Wright Laboratory | Exploring the Invisible Universe">
            <a:extLst>
              <a:ext uri="{FF2B5EF4-FFF2-40B4-BE49-F238E27FC236}">
                <a16:creationId xmlns:a16="http://schemas.microsoft.com/office/drawing/2014/main" id="{8BFF434A-8301-D621-70E2-D2EDEB5EF5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837" y="130350"/>
            <a:ext cx="4475964" cy="105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1" descr="Quick upload of logos for incoming conferences | The STAR experiment">
            <a:extLst>
              <a:ext uri="{FF2B5EF4-FFF2-40B4-BE49-F238E27FC236}">
                <a16:creationId xmlns:a16="http://schemas.microsoft.com/office/drawing/2014/main" id="{352F2E29-A78C-DBA2-FFB0-D66105B136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0239586" y="57150"/>
            <a:ext cx="1853293" cy="183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">
            <a:extLst>
              <a:ext uri="{FF2B5EF4-FFF2-40B4-BE49-F238E27FC236}">
                <a16:creationId xmlns:a16="http://schemas.microsoft.com/office/drawing/2014/main" id="{8579EFF7-B3AE-B891-B27C-A88399D5C4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887" y="5675547"/>
            <a:ext cx="3872528" cy="94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8;p1">
            <a:extLst>
              <a:ext uri="{FF2B5EF4-FFF2-40B4-BE49-F238E27FC236}">
                <a16:creationId xmlns:a16="http://schemas.microsoft.com/office/drawing/2014/main" id="{2F4F3FCD-9736-76D5-F830-F0ED96F2092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20" y="186537"/>
            <a:ext cx="1777857" cy="768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9E10ECA8-FE15-C1D3-F0A0-32FB398408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03076" y="3851275"/>
            <a:ext cx="9144000" cy="201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Youqi Song (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youqi.song@yale.edu</a:t>
            </a:r>
            <a:r>
              <a:rPr lang="en-US" dirty="0"/>
              <a:t>)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for the STAR Collaboration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BOOST 2023, Berkeley, CA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8/2/2023</a:t>
            </a:r>
            <a:endParaRPr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088A484-CC47-67A5-4276-4D9062F1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796" y="1137605"/>
            <a:ext cx="9562407" cy="2387600"/>
          </a:xfrm>
        </p:spPr>
        <p:txBody>
          <a:bodyPr>
            <a:noAutofit/>
          </a:bodyPr>
          <a:lstStyle/>
          <a:p>
            <a:r>
              <a:rPr lang="en-US" sz="4400" dirty="0"/>
              <a:t>Probing the parton shower with multi-differential jet substructure measurements in pp collisions at STAR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7D52E2-09F9-A051-65F7-41FB6228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68A7-DE37-C137-BAC7-BD5E923F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9" y="742679"/>
            <a:ext cx="4342922" cy="41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65A0-81FA-738E-222E-1A91EEEC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5051-EAE6-531C-DC52-A9BBDD41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0118C36F-8110-3B9F-DC69-2686CD109DE7}"/>
              </a:ext>
            </a:extLst>
          </p:cNvPr>
          <p:cNvSpPr txBox="1"/>
          <p:nvPr/>
        </p:nvSpPr>
        <p:spPr>
          <a:xfrm>
            <a:off x="-1" y="0"/>
            <a:ext cx="11841271" cy="95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34;p3">
                <a:extLst>
                  <a:ext uri="{FF2B5EF4-FFF2-40B4-BE49-F238E27FC236}">
                    <a16:creationId xmlns:a16="http://schemas.microsoft.com/office/drawing/2014/main" id="{67EFAE23-A3D1-07E3-5ED8-E4C2766F4EAB}"/>
                  </a:ext>
                </a:extLst>
              </p:cNvPr>
              <p:cNvSpPr txBox="1"/>
              <p:nvPr/>
            </p:nvSpPr>
            <p:spPr>
              <a:xfrm>
                <a:off x="475999" y="5213887"/>
                <a:ext cx="11240001" cy="1015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7" tIns="45701" rIns="91427" bIns="45701" anchor="t" anchorCtr="0">
                <a:spAutoFit/>
              </a:bodyPr>
              <a:lstStyle/>
              <a:p>
                <a:pPr marL="285745" indent="-285745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First </a:t>
                </a: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CollinearDrop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groomed jet measurement, sensitive to soft radiation within jets</a:t>
                </a:r>
              </a:p>
              <a:p>
                <a:pPr marL="285745" indent="-285745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MC predictions qualitatively consistent with data; some tension from HERWIG7 in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region</a:t>
                </a:r>
              </a:p>
              <a:p>
                <a:pPr marL="285745" indent="-285745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MultiFold </a:t>
                </a:r>
                <a:r>
                  <a:rPr 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allows us to correlate (combinations of) unfolded quantities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Google Shape;134;p3">
                <a:extLst>
                  <a:ext uri="{FF2B5EF4-FFF2-40B4-BE49-F238E27FC236}">
                    <a16:creationId xmlns:a16="http://schemas.microsoft.com/office/drawing/2014/main" id="{67EFAE23-A3D1-07E3-5ED8-E4C2766F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9" y="5213887"/>
                <a:ext cx="11240001" cy="1015624"/>
              </a:xfrm>
              <a:prstGeom prst="rect">
                <a:avLst/>
              </a:prstGeom>
              <a:blipFill>
                <a:blip r:embed="rId4"/>
                <a:stretch>
                  <a:fillRect l="-325" t="-2994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5E77ED7-1766-5864-1994-39E2F15A38F9}"/>
              </a:ext>
            </a:extLst>
          </p:cNvPr>
          <p:cNvSpPr txBox="1"/>
          <p:nvPr/>
        </p:nvSpPr>
        <p:spPr>
          <a:xfrm>
            <a:off x="204107" y="319773"/>
            <a:ext cx="556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CollinearDrop</a:t>
            </a:r>
            <a:r>
              <a:rPr lang="en-US" sz="3200" dirty="0"/>
              <a:t> groomed jet mass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704A45AF-4A6E-E59D-6DA1-CB3D8EC7CB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26;p11">
            <a:extLst>
              <a:ext uri="{FF2B5EF4-FFF2-40B4-BE49-F238E27FC236}">
                <a16:creationId xmlns:a16="http://schemas.microsoft.com/office/drawing/2014/main" id="{BF4F3F31-3A2B-F285-DB93-C248331A9A4A}"/>
              </a:ext>
            </a:extLst>
          </p:cNvPr>
          <p:cNvSpPr txBox="1"/>
          <p:nvPr/>
        </p:nvSpPr>
        <p:spPr>
          <a:xfrm rot="5400000">
            <a:off x="8049899" y="2739389"/>
            <a:ext cx="4401596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ea typeface="Arial"/>
                <a:cs typeface="Arial"/>
                <a:sym typeface="Arial"/>
              </a:rPr>
              <a:t>PYTHIA6 Perugia + STAR tune: </a:t>
            </a:r>
            <a:r>
              <a:rPr lang="en-US" sz="1200" b="0" i="0" u="sng" dirty="0" err="1">
                <a:solidFill>
                  <a:srgbClr val="222222"/>
                </a:solidFill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Skands</a:t>
            </a:r>
            <a:r>
              <a:rPr lang="en-US" sz="1200" b="0" i="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PRD 82, 074018 (2010)</a:t>
            </a:r>
            <a:endParaRPr lang="en-US" sz="1200" b="0" i="0" u="sng" dirty="0">
              <a:solidFill>
                <a:srgbClr val="222222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ea typeface="Arial"/>
                <a:cs typeface="Arial"/>
                <a:sym typeface="Arial"/>
              </a:rPr>
              <a:t>	</a:t>
            </a:r>
            <a:r>
              <a:rPr lang="en-US" sz="1200" u="sng" dirty="0"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K. Adkins, PhD thesis (Kentucky U., 2015)</a:t>
            </a:r>
            <a:endParaRPr sz="1200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ea typeface="Arial"/>
                <a:cs typeface="Arial"/>
                <a:sym typeface="Arial"/>
              </a:rPr>
              <a:t>PYTHIA8 Detroit tune: </a:t>
            </a:r>
            <a:r>
              <a:rPr lang="en-US" sz="1200" b="0" i="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Aguilar et al. PRD 105</a:t>
            </a:r>
            <a:r>
              <a:rPr lang="en-US" sz="120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016011(2022)</a:t>
            </a:r>
            <a:endParaRPr sz="1200" dirty="0">
              <a:solidFill>
                <a:srgbClr val="222222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ea typeface="Arial"/>
                <a:cs typeface="Arial"/>
                <a:sym typeface="Arial"/>
              </a:rPr>
              <a:t>HERWIG7: </a:t>
            </a:r>
            <a:r>
              <a:rPr lang="en-US" sz="1200" b="0" i="0" u="sng" dirty="0" err="1">
                <a:solidFill>
                  <a:srgbClr val="222222"/>
                </a:solidFill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Bellm</a:t>
            </a:r>
            <a:r>
              <a:rPr lang="en-US" sz="1200" b="0" i="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et al. </a:t>
            </a:r>
            <a:r>
              <a:rPr lang="en-US" sz="120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76, 1-8 </a:t>
            </a:r>
            <a:r>
              <a:rPr lang="en-US" sz="1200" b="0" i="0" u="sng" dirty="0">
                <a:solidFill>
                  <a:srgbClr val="222222"/>
                </a:solidFill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(2016)</a:t>
            </a:r>
            <a:endParaRPr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C87859-7280-4B7C-4B31-CA3D857F1258}"/>
                  </a:ext>
                </a:extLst>
              </p:cNvPr>
              <p:cNvSpPr txBox="1"/>
              <p:nvPr/>
            </p:nvSpPr>
            <p:spPr>
              <a:xfrm>
                <a:off x="756774" y="4886724"/>
                <a:ext cx="78538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Measurement excludes jets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= 0 (45.5% of jets in this jet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range)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C87859-7280-4B7C-4B31-CA3D857F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4" y="4886724"/>
                <a:ext cx="7853826" cy="400110"/>
              </a:xfrm>
              <a:prstGeom prst="rect">
                <a:avLst/>
              </a:prstGeom>
              <a:blipFill>
                <a:blip r:embed="rId10"/>
                <a:stretch>
                  <a:fillRect l="-776" t="-9231" r="-69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466FDA4-FDB5-EB6D-A99B-CCEE7419FABD}"/>
              </a:ext>
            </a:extLst>
          </p:cNvPr>
          <p:cNvGrpSpPr/>
          <p:nvPr/>
        </p:nvGrpSpPr>
        <p:grpSpPr>
          <a:xfrm>
            <a:off x="3520440" y="3198167"/>
            <a:ext cx="1745784" cy="461665"/>
            <a:chOff x="4210566" y="2907680"/>
            <a:chExt cx="1745784" cy="4616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BD47F5-1151-DF44-37F5-358B0881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1369" y="2959973"/>
              <a:ext cx="171459" cy="15875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5E5F55-6930-98C7-15BB-60972EDD1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10566" y="3138513"/>
              <a:ext cx="273064" cy="1397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4C81B4-EBE0-BD09-3770-6212672D3213}"/>
                </a:ext>
              </a:extLst>
            </p:cNvPr>
            <p:cNvSpPr txBox="1"/>
            <p:nvPr/>
          </p:nvSpPr>
          <p:spPr>
            <a:xfrm>
              <a:off x="4483630" y="2907680"/>
              <a:ext cx="14727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Fully corrected d</a:t>
              </a:r>
              <a:r>
                <a:rPr lang="en-US" sz="1200" b="1" dirty="0">
                  <a:solidFill>
                    <a:schemeClr val="tx1"/>
                  </a:solidFill>
                </a:rPr>
                <a:t>ata</a:t>
              </a:r>
            </a:p>
            <a:p>
              <a:r>
                <a:rPr lang="en-US" sz="1200" b="1" dirty="0"/>
                <a:t>Sys. uncertainty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BA06F8-CDC6-2EB5-9F1E-F59B33A8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9" y="760916"/>
            <a:ext cx="4424822" cy="42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B82FC5-DC99-E43F-142E-51509F3C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241DCD-41BB-C928-9739-374729405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1"/>
          <a:stretch/>
        </p:blipFill>
        <p:spPr>
          <a:xfrm>
            <a:off x="7199697" y="4562960"/>
            <a:ext cx="4542922" cy="21585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3387-7C99-D996-D923-ED9C8730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D1F8-9F19-B801-8282-06C3371F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C772A6-F59A-8E41-EA63-14453A2D99AE}"/>
              </a:ext>
            </a:extLst>
          </p:cNvPr>
          <p:cNvSpPr txBox="1"/>
          <p:nvPr/>
        </p:nvSpPr>
        <p:spPr>
          <a:xfrm>
            <a:off x="204107" y="319772"/>
            <a:ext cx="6176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Soft</a:t>
            </a:r>
            <a:r>
              <a:rPr lang="en-US" sz="3200" dirty="0"/>
              <a:t> radiation vs </a:t>
            </a:r>
            <a:r>
              <a:rPr lang="en-US" sz="3200" b="1" dirty="0">
                <a:solidFill>
                  <a:srgbClr val="0070C0"/>
                </a:solidFill>
              </a:rPr>
              <a:t>hard</a:t>
            </a:r>
            <a:r>
              <a:rPr lang="en-US" sz="3200" dirty="0"/>
              <a:t> splitting angle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5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CE0B4023-6E83-BA14-1828-8B9C1254AF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1674CE-3DE5-F362-6490-4C4524306E98}"/>
                  </a:ext>
                </a:extLst>
              </p:cNvPr>
              <p:cNvSpPr txBox="1"/>
              <p:nvPr/>
            </p:nvSpPr>
            <p:spPr>
              <a:xfrm>
                <a:off x="425188" y="4475512"/>
                <a:ext cx="1207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1674CE-3DE5-F362-6490-4C452430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8" y="4475512"/>
                <a:ext cx="1207430" cy="369332"/>
              </a:xfrm>
              <a:prstGeom prst="rect">
                <a:avLst/>
              </a:prstGeom>
              <a:blipFill>
                <a:blip r:embed="rId8"/>
                <a:stretch>
                  <a:fillRect t="-8197" r="-5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770612-3D75-3B42-8ED2-CD484620F750}"/>
                  </a:ext>
                </a:extLst>
              </p:cNvPr>
              <p:cNvSpPr txBox="1"/>
              <p:nvPr/>
            </p:nvSpPr>
            <p:spPr>
              <a:xfrm>
                <a:off x="2977685" y="4497919"/>
                <a:ext cx="1207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dirty="0"/>
                  <a:t>&gt; 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770612-3D75-3B42-8ED2-CD484620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85" y="4497919"/>
                <a:ext cx="1207430" cy="369332"/>
              </a:xfrm>
              <a:prstGeom prst="rect">
                <a:avLst/>
              </a:prstGeom>
              <a:blipFill>
                <a:blip r:embed="rId9"/>
                <a:stretch>
                  <a:fillRect t="-10000" r="-5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F8A21066-AF00-120F-986F-1EC19E210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99121" y="813933"/>
            <a:ext cx="6145916" cy="37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32C397F-E684-EE1E-A206-3952E3551B91}"/>
              </a:ext>
            </a:extLst>
          </p:cNvPr>
          <p:cNvSpPr/>
          <p:nvPr/>
        </p:nvSpPr>
        <p:spPr>
          <a:xfrm>
            <a:off x="8610600" y="3364302"/>
            <a:ext cx="576531" cy="17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34;p3">
                <a:extLst>
                  <a:ext uri="{FF2B5EF4-FFF2-40B4-BE49-F238E27FC236}">
                    <a16:creationId xmlns:a16="http://schemas.microsoft.com/office/drawing/2014/main" id="{57E9E33E-9409-2170-FB0A-1C91BB2E30CA}"/>
                  </a:ext>
                </a:extLst>
              </p:cNvPr>
              <p:cNvSpPr txBox="1"/>
              <p:nvPr/>
            </p:nvSpPr>
            <p:spPr>
              <a:xfrm>
                <a:off x="425188" y="4838165"/>
                <a:ext cx="7513233" cy="6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distribution is </a:t>
                </a:r>
                <a:r>
                  <a:rPr lang="en-US" sz="2000" u="sng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anti-correlated</a:t>
                </a: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with mean 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𝑅</m:t>
                    </m:r>
                    <m:r>
                      <a:rPr lang="en-US" altLang="zh-CN" sz="2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</a:rPr>
                  <a:t> → 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consistent with angular ordered parton showers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0" name="Google Shape;134;p3">
                <a:extLst>
                  <a:ext uri="{FF2B5EF4-FFF2-40B4-BE49-F238E27FC236}">
                    <a16:creationId xmlns:a16="http://schemas.microsoft.com/office/drawing/2014/main" id="{57E9E33E-9409-2170-FB0A-1C91BB2E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8" y="4838165"/>
                <a:ext cx="7513233" cy="684775"/>
              </a:xfrm>
              <a:prstGeom prst="rect">
                <a:avLst/>
              </a:prstGeom>
              <a:blipFill>
                <a:blip r:embed="rId11"/>
                <a:stretch>
                  <a:fillRect l="-893" t="-7143" b="-169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216A2-59E4-1BA7-7E35-9BFA5323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6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1171B5-72F6-A9FC-D06F-459F77351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99121" y="813933"/>
            <a:ext cx="6145916" cy="37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41DCD-41BB-C928-9739-374729405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31"/>
          <a:stretch/>
        </p:blipFill>
        <p:spPr>
          <a:xfrm>
            <a:off x="7199697" y="4562960"/>
            <a:ext cx="4542922" cy="21585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3387-7C99-D996-D923-ED9C8730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D1F8-9F19-B801-8282-06C3371F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C772A6-F59A-8E41-EA63-14453A2D99AE}"/>
              </a:ext>
            </a:extLst>
          </p:cNvPr>
          <p:cNvSpPr txBox="1"/>
          <p:nvPr/>
        </p:nvSpPr>
        <p:spPr>
          <a:xfrm>
            <a:off x="204107" y="319772"/>
            <a:ext cx="6176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Soft</a:t>
            </a:r>
            <a:r>
              <a:rPr lang="en-US" sz="3200" dirty="0"/>
              <a:t> radiation vs </a:t>
            </a:r>
            <a:r>
              <a:rPr lang="en-US" sz="3200" b="1" dirty="0">
                <a:solidFill>
                  <a:srgbClr val="0070C0"/>
                </a:solidFill>
              </a:rPr>
              <a:t>hard</a:t>
            </a:r>
            <a:r>
              <a:rPr lang="en-US" sz="3200" dirty="0"/>
              <a:t> splitting angle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5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CE0B4023-6E83-BA14-1828-8B9C1254AF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Google Shape;134;p3">
                <a:extLst>
                  <a:ext uri="{FF2B5EF4-FFF2-40B4-BE49-F238E27FC236}">
                    <a16:creationId xmlns:a16="http://schemas.microsoft.com/office/drawing/2014/main" id="{7F425E64-FA07-019A-4B91-540355A72609}"/>
                  </a:ext>
                </a:extLst>
              </p:cNvPr>
              <p:cNvSpPr txBox="1"/>
              <p:nvPr/>
            </p:nvSpPr>
            <p:spPr>
              <a:xfrm>
                <a:off x="425188" y="4838165"/>
                <a:ext cx="7513233" cy="1608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distribution is </a:t>
                </a:r>
                <a:r>
                  <a:rPr lang="en-US" sz="2000" u="sng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anti-correlated</a:t>
                </a: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with mean 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𝑅</m:t>
                    </m:r>
                    <m:r>
                      <a:rPr lang="en-US" altLang="zh-CN" sz="2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</a:rPr>
                  <a:t> → 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consistent with angular ordered parton showers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Early</a:t>
                </a:r>
                <a:r>
                  <a:rPr lang="en-US" sz="2000" dirty="0">
                    <a:solidFill>
                      <a:prstClr val="black"/>
                    </a:solidFill>
                  </a:rPr>
                  <a:t> soft wide-angle radiation constrains the angular phase space of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later</a:t>
                </a:r>
                <a:r>
                  <a:rPr lang="en-US" sz="2000" dirty="0">
                    <a:solidFill>
                      <a:prstClr val="black"/>
                    </a:solidFill>
                  </a:rPr>
                  <a:t> splittings</a:t>
                </a:r>
                <a:endParaRPr lang="en-US" sz="20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altLang="zh-CN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MC models describe the trend of data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6" name="Google Shape;134;p3">
                <a:extLst>
                  <a:ext uri="{FF2B5EF4-FFF2-40B4-BE49-F238E27FC236}">
                    <a16:creationId xmlns:a16="http://schemas.microsoft.com/office/drawing/2014/main" id="{7F425E64-FA07-019A-4B91-540355A7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8" y="4838165"/>
                <a:ext cx="7513233" cy="1608104"/>
              </a:xfrm>
              <a:prstGeom prst="rect">
                <a:avLst/>
              </a:prstGeom>
              <a:blipFill>
                <a:blip r:embed="rId6"/>
                <a:stretch>
                  <a:fillRect l="-893" t="-3042" r="-974" b="-6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1070DB2-6BD8-E3B6-2E00-CB40A925612A}"/>
              </a:ext>
            </a:extLst>
          </p:cNvPr>
          <p:cNvSpPr/>
          <p:nvPr/>
        </p:nvSpPr>
        <p:spPr>
          <a:xfrm>
            <a:off x="1300029" y="3309098"/>
            <a:ext cx="3435569" cy="9514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9249AE-0737-3152-C575-524FA5D68142}"/>
              </a:ext>
            </a:extLst>
          </p:cNvPr>
          <p:cNvSpPr/>
          <p:nvPr/>
        </p:nvSpPr>
        <p:spPr>
          <a:xfrm>
            <a:off x="1300030" y="2316567"/>
            <a:ext cx="3435567" cy="9514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81FC98-5D8C-7858-50DB-46E903076478}"/>
              </a:ext>
            </a:extLst>
          </p:cNvPr>
          <p:cNvSpPr/>
          <p:nvPr/>
        </p:nvSpPr>
        <p:spPr>
          <a:xfrm>
            <a:off x="1300031" y="1646287"/>
            <a:ext cx="3435567" cy="62917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1674CE-3DE5-F362-6490-4C4524306E98}"/>
                  </a:ext>
                </a:extLst>
              </p:cNvPr>
              <p:cNvSpPr txBox="1"/>
              <p:nvPr/>
            </p:nvSpPr>
            <p:spPr>
              <a:xfrm>
                <a:off x="425188" y="4475512"/>
                <a:ext cx="1207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1674CE-3DE5-F362-6490-4C452430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88" y="4475512"/>
                <a:ext cx="1207430" cy="369332"/>
              </a:xfrm>
              <a:prstGeom prst="rect">
                <a:avLst/>
              </a:prstGeom>
              <a:blipFill>
                <a:blip r:embed="rId8"/>
                <a:stretch>
                  <a:fillRect t="-8197" r="-5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770612-3D75-3B42-8ED2-CD484620F750}"/>
                  </a:ext>
                </a:extLst>
              </p:cNvPr>
              <p:cNvSpPr txBox="1"/>
              <p:nvPr/>
            </p:nvSpPr>
            <p:spPr>
              <a:xfrm>
                <a:off x="2977685" y="4497919"/>
                <a:ext cx="1207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dirty="0"/>
                  <a:t>&gt; 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770612-3D75-3B42-8ED2-CD484620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85" y="4497919"/>
                <a:ext cx="1207430" cy="369332"/>
              </a:xfrm>
              <a:prstGeom prst="rect">
                <a:avLst/>
              </a:prstGeom>
              <a:blipFill>
                <a:blip r:embed="rId9"/>
                <a:stretch>
                  <a:fillRect t="-10000" r="-5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180BD7A6-8C9C-0AD0-720A-6A01406A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19" y="813933"/>
            <a:ext cx="4801297" cy="3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6C342-8393-A01E-245D-B3A658C2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6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2E33CC3-D281-3A3D-E3F5-9E041E83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7" y="792732"/>
            <a:ext cx="5128320" cy="40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403F-6A9E-54BC-326F-5145B09D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7A82-586B-1395-0E1F-8DD5606F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AA5CF-93E3-41F2-F6FE-E89AA0BFC66B}"/>
              </a:ext>
            </a:extLst>
          </p:cNvPr>
          <p:cNvSpPr txBox="1"/>
          <p:nvPr/>
        </p:nvSpPr>
        <p:spPr>
          <a:xfrm>
            <a:off x="204107" y="319772"/>
            <a:ext cx="909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Soft</a:t>
            </a:r>
            <a:r>
              <a:rPr lang="en-US" sz="3200" dirty="0"/>
              <a:t> radiation vs </a:t>
            </a:r>
            <a:r>
              <a:rPr lang="en-US" sz="3200" b="1" dirty="0">
                <a:solidFill>
                  <a:srgbClr val="0070C0"/>
                </a:solidFill>
              </a:rPr>
              <a:t>hard</a:t>
            </a:r>
            <a:r>
              <a:rPr lang="en-US" sz="3200" dirty="0"/>
              <a:t> splitting momentum imbalance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F160BCBC-D679-36CE-A448-AE86BDD902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134;p3">
                <a:extLst>
                  <a:ext uri="{FF2B5EF4-FFF2-40B4-BE49-F238E27FC236}">
                    <a16:creationId xmlns:a16="http://schemas.microsoft.com/office/drawing/2014/main" id="{8BC650FB-7BE9-061F-E7E2-45B32F4C61F0}"/>
                  </a:ext>
                </a:extLst>
              </p:cNvPr>
              <p:cNvSpPr txBox="1"/>
              <p:nvPr/>
            </p:nvSpPr>
            <p:spPr>
              <a:xfrm>
                <a:off x="690536" y="5011631"/>
                <a:ext cx="4641891" cy="6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𝑅</m:t>
                    </m:r>
                    <m:r>
                      <a:rPr lang="en-US" sz="20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𝑧</m:t>
                    </m:r>
                    <m:r>
                      <a:rPr lang="en-US" sz="20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are correlated,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Δ</m:t>
                    </m:r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affects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𝑅</m:t>
                    </m:r>
                    <m:r>
                      <a:rPr lang="en-US" altLang="zh-CN" sz="20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endParaRPr lang="en-US" altLang="zh-CN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buClr>
                    <a:schemeClr val="dk1"/>
                  </a:buClr>
                  <a:buSzPts val="1800"/>
                </a:pPr>
                <a:r>
                  <a:rPr lang="zh-CN" alt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→</a:t>
                </a:r>
                <a:r>
                  <a:rPr 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correlation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Δ</m:t>
                    </m:r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altLang="zh-CN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𝑧</m:t>
                    </m:r>
                    <m:r>
                      <a:rPr lang="en-US" altLang="zh-CN" sz="20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endParaRPr lang="en-US" sz="20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Google Shape;134;p3">
                <a:extLst>
                  <a:ext uri="{FF2B5EF4-FFF2-40B4-BE49-F238E27FC236}">
                    <a16:creationId xmlns:a16="http://schemas.microsoft.com/office/drawing/2014/main" id="{8BC650FB-7BE9-061F-E7E2-45B32F4C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6" y="5011631"/>
                <a:ext cx="4641891" cy="684775"/>
              </a:xfrm>
              <a:prstGeom prst="rect">
                <a:avLst/>
              </a:prstGeom>
              <a:blipFill>
                <a:blip r:embed="rId4"/>
                <a:stretch>
                  <a:fillRect l="-1837" t="-6250" b="-169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34;p3">
                <a:extLst>
                  <a:ext uri="{FF2B5EF4-FFF2-40B4-BE49-F238E27FC236}">
                    <a16:creationId xmlns:a16="http://schemas.microsoft.com/office/drawing/2014/main" id="{893D524C-EAFB-98E3-DC98-D3E65C57783B}"/>
                  </a:ext>
                </a:extLst>
              </p:cNvPr>
              <p:cNvSpPr txBox="1"/>
              <p:nvPr/>
            </p:nvSpPr>
            <p:spPr>
              <a:xfrm>
                <a:off x="5262536" y="1068702"/>
                <a:ext cx="6696127" cy="1608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more mass that is groomed away relative to the original mass, the flatter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𝑧</m:t>
                    </m:r>
                    <m:r>
                      <a:rPr lang="en-US" altLang="zh-CN" sz="2000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distribution is</a:t>
                </a:r>
              </a:p>
              <a:p>
                <a:pPr marL="671514" lvl="1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/>
                  <a:t>Demonstrates that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early</a:t>
                </a:r>
                <a:r>
                  <a:rPr lang="en-US" sz="2000" dirty="0"/>
                  <a:t> soft wide angle radiation constrains the momentum imbalance of </a:t>
                </a:r>
                <a:r>
                  <a:rPr lang="en-US" sz="2000" b="1" dirty="0">
                    <a:solidFill>
                      <a:srgbClr val="0070C0"/>
                    </a:solidFill>
                    <a:ea typeface="Calibri"/>
                    <a:cs typeface="Calibri"/>
                    <a:sym typeface="Calibri"/>
                  </a:rPr>
                  <a:t>later</a:t>
                </a:r>
                <a:r>
                  <a:rPr 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splittings</a:t>
                </a:r>
              </a:p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altLang="zh-CN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MC models describe the trend of data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Google Shape;134;p3">
                <a:extLst>
                  <a:ext uri="{FF2B5EF4-FFF2-40B4-BE49-F238E27FC236}">
                    <a16:creationId xmlns:a16="http://schemas.microsoft.com/office/drawing/2014/main" id="{893D524C-EAFB-98E3-DC98-D3E65C57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36" y="1068702"/>
                <a:ext cx="6696127" cy="1608104"/>
              </a:xfrm>
              <a:prstGeom prst="rect">
                <a:avLst/>
              </a:prstGeom>
              <a:blipFill>
                <a:blip r:embed="rId5"/>
                <a:stretch>
                  <a:fillRect l="-910" t="-2652" b="-6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7B1385-0D2D-2459-1B48-7B4854FF5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108" y="3236261"/>
            <a:ext cx="3800408" cy="30277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CABA-5FCB-CFD7-3668-9ABA5EE1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CF91C-AF58-A345-1761-96C0A3D5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7181-5B0B-C249-3098-0395A19F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15" name="Google Shape;134;p3">
            <a:extLst>
              <a:ext uri="{FF2B5EF4-FFF2-40B4-BE49-F238E27FC236}">
                <a16:creationId xmlns:a16="http://schemas.microsoft.com/office/drawing/2014/main" id="{98EA6F00-5539-C9CB-AF59-5E92B6343BF5}"/>
              </a:ext>
            </a:extLst>
          </p:cNvPr>
          <p:cNvSpPr txBox="1"/>
          <p:nvPr/>
        </p:nvSpPr>
        <p:spPr>
          <a:xfrm>
            <a:off x="204106" y="1242516"/>
            <a:ext cx="6697499" cy="435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Probing </a:t>
            </a:r>
            <a:r>
              <a:rPr lang="en-US" sz="21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wide-angle radiation within jets</a:t>
            </a:r>
          </a:p>
          <a:p>
            <a:pPr marL="742945" lvl="1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corrected </a:t>
            </a:r>
            <a:r>
              <a:rPr lang="en-US" sz="21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CollinearDrop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jet </a:t>
            </a:r>
            <a:r>
              <a:rPr lang="en-US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measurement is presented</a:t>
            </a:r>
          </a:p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endParaRPr lang="en-US"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Probing </a:t>
            </a:r>
            <a:r>
              <a:rPr lang="en-US" sz="21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133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hard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correlation within jets</a:t>
            </a:r>
          </a:p>
          <a:p>
            <a:pPr marL="742945" lvl="1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MultiFold allows for access of multi-dimensional correlations on a jet-by-jet basis. First application to RHIC data! </a:t>
            </a:r>
            <a:endParaRPr lang="en-US" sz="2133" dirty="0"/>
          </a:p>
          <a:p>
            <a:pPr marL="742945" lvl="1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Jets with a more asymmetric splitting are more likely to have </a:t>
            </a:r>
            <a:r>
              <a:rPr lang="en-US" sz="2133" dirty="0">
                <a:ea typeface="Calibri"/>
                <a:cs typeface="Calibri"/>
                <a:sym typeface="Calibri"/>
              </a:rPr>
              <a:t>small</a:t>
            </a:r>
            <a:r>
              <a:rPr lang="en-US" sz="2133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early-stage radiation</a:t>
            </a:r>
          </a:p>
          <a:p>
            <a:pPr marL="742945" lvl="1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Anti-correlation between the amount of </a:t>
            </a:r>
            <a:r>
              <a:rPr lang="en-US" sz="2133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early-stage radiation</a:t>
            </a:r>
            <a:r>
              <a:rPr lang="en-US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the angular scale of a </a:t>
            </a:r>
            <a:r>
              <a:rPr lang="en-US" sz="2133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later-stage splitting</a:t>
            </a:r>
            <a:r>
              <a:rPr lang="en-US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observed</a:t>
            </a:r>
            <a:endParaRPr lang="en-US"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A2847B-E40B-F1A2-9E19-6B63AC21EF6E}"/>
              </a:ext>
            </a:extLst>
          </p:cNvPr>
          <p:cNvCxnSpPr>
            <a:cxnSpLocks/>
          </p:cNvCxnSpPr>
          <p:nvPr/>
        </p:nvCxnSpPr>
        <p:spPr>
          <a:xfrm flipV="1">
            <a:off x="5598543" y="2052295"/>
            <a:ext cx="1965285" cy="7685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43D9DE-2BC6-361E-9DD6-E6A0A11F5388}"/>
              </a:ext>
            </a:extLst>
          </p:cNvPr>
          <p:cNvSpPr txBox="1"/>
          <p:nvPr/>
        </p:nvSpPr>
        <p:spPr>
          <a:xfrm>
            <a:off x="204107" y="319772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altLang="zh-CN" sz="3200" dirty="0"/>
              <a:t>ummary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26DFA8B5-DC93-2B82-87E1-7D491CAE9B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A16DBE-C79B-5CD9-C6AF-A4162D37F217}"/>
              </a:ext>
            </a:extLst>
          </p:cNvPr>
          <p:cNvCxnSpPr>
            <a:cxnSpLocks/>
          </p:cNvCxnSpPr>
          <p:nvPr/>
        </p:nvCxnSpPr>
        <p:spPr>
          <a:xfrm>
            <a:off x="5738888" y="1455823"/>
            <a:ext cx="1824940" cy="17016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ABBFE2D-F0E9-4A94-B38D-3CA5227585E3}"/>
              </a:ext>
            </a:extLst>
          </p:cNvPr>
          <p:cNvSpPr/>
          <p:nvPr/>
        </p:nvSpPr>
        <p:spPr>
          <a:xfrm>
            <a:off x="7731909" y="1242516"/>
            <a:ext cx="3303953" cy="1248028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Improve understanding of jet substructure and the correlations between different substructure observables!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373C4-5D7C-98E4-2C42-8616A343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31" y="2703851"/>
            <a:ext cx="3940708" cy="35545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AE6FD4-0B44-5040-093D-E24FBB01F5A9}"/>
              </a:ext>
            </a:extLst>
          </p:cNvPr>
          <p:cNvCxnSpPr>
            <a:cxnSpLocks/>
          </p:cNvCxnSpPr>
          <p:nvPr/>
        </p:nvCxnSpPr>
        <p:spPr>
          <a:xfrm>
            <a:off x="7904023" y="4479885"/>
            <a:ext cx="16538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2903E0-49A8-3ACF-4F62-5340E375E185}"/>
              </a:ext>
            </a:extLst>
          </p:cNvPr>
          <p:cNvCxnSpPr>
            <a:cxnSpLocks/>
          </p:cNvCxnSpPr>
          <p:nvPr/>
        </p:nvCxnSpPr>
        <p:spPr>
          <a:xfrm flipV="1">
            <a:off x="8285152" y="3399513"/>
            <a:ext cx="0" cy="10803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7CBEA-A1C4-200C-CA8E-F48FD7A57053}"/>
              </a:ext>
            </a:extLst>
          </p:cNvPr>
          <p:cNvGrpSpPr/>
          <p:nvPr/>
        </p:nvGrpSpPr>
        <p:grpSpPr>
          <a:xfrm rot="10800000">
            <a:off x="7563828" y="3898701"/>
            <a:ext cx="1434716" cy="1431172"/>
            <a:chOff x="4827708" y="3464861"/>
            <a:chExt cx="1434716" cy="1797696"/>
          </a:xfrm>
          <a:solidFill>
            <a:srgbClr val="00B050"/>
          </a:solidFill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C9952C97-152C-DC33-8182-45CD0FF86C4A}"/>
                </a:ext>
              </a:extLst>
            </p:cNvPr>
            <p:cNvSpPr/>
            <p:nvPr/>
          </p:nvSpPr>
          <p:spPr>
            <a:xfrm>
              <a:off x="4827708" y="3511534"/>
              <a:ext cx="1434716" cy="1712135"/>
            </a:xfrm>
            <a:prstGeom prst="arc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22F749-9014-6C5E-3A63-A6142FE75C3D}"/>
                </a:ext>
              </a:extLst>
            </p:cNvPr>
            <p:cNvGrpSpPr/>
            <p:nvPr/>
          </p:nvGrpSpPr>
          <p:grpSpPr>
            <a:xfrm>
              <a:off x="4827708" y="3464861"/>
              <a:ext cx="1434716" cy="1797696"/>
              <a:chOff x="4827708" y="3464861"/>
              <a:chExt cx="1434716" cy="1797696"/>
            </a:xfrm>
            <a:grpFill/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01AB2C7C-B562-8671-0373-79B6DDF220A5}"/>
                  </a:ext>
                </a:extLst>
              </p:cNvPr>
              <p:cNvSpPr/>
              <p:nvPr/>
            </p:nvSpPr>
            <p:spPr>
              <a:xfrm flipV="1">
                <a:off x="4827708" y="3500800"/>
                <a:ext cx="1434716" cy="1712135"/>
              </a:xfrm>
              <a:prstGeom prst="arc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DB9363AB-29B6-138D-DD6A-D8F9E1AD4DC0}"/>
                  </a:ext>
                </a:extLst>
              </p:cNvPr>
              <p:cNvSpPr/>
              <p:nvPr/>
            </p:nvSpPr>
            <p:spPr>
              <a:xfrm rot="15442558">
                <a:off x="5501420" y="5176943"/>
                <a:ext cx="87292" cy="83935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BF429AEC-73D0-DA6D-80D1-B573CE5F95F6}"/>
                  </a:ext>
                </a:extLst>
              </p:cNvPr>
              <p:cNvSpPr/>
              <p:nvPr/>
            </p:nvSpPr>
            <p:spPr>
              <a:xfrm rot="6157442" flipV="1">
                <a:off x="5517984" y="3466539"/>
                <a:ext cx="87292" cy="83935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B54947-A47C-6E63-A17B-CD62118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879955-F195-5CBE-F011-6CFFEBF0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5" y="3035529"/>
            <a:ext cx="3562583" cy="34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8C950-4F3D-555E-8989-549EBFACD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99"/>
          <a:stretch/>
        </p:blipFill>
        <p:spPr>
          <a:xfrm>
            <a:off x="4651285" y="2366094"/>
            <a:ext cx="7126880" cy="30182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3A481-DDE4-4162-DB17-2CFAFC86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3C46-2B41-0655-D976-08501EB1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C985C-B182-C35A-83BE-1547A6FD4EE0}"/>
              </a:ext>
            </a:extLst>
          </p:cNvPr>
          <p:cNvSpPr txBox="1"/>
          <p:nvPr/>
        </p:nvSpPr>
        <p:spPr>
          <a:xfrm>
            <a:off x="204107" y="319772"/>
            <a:ext cx="236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What’s next?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05AEC-CBAB-69B7-CF8A-9DE53FE08A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85"/>
          <a:stretch/>
        </p:blipFill>
        <p:spPr>
          <a:xfrm>
            <a:off x="1018813" y="962466"/>
            <a:ext cx="2622269" cy="2073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34;p3">
                <a:extLst>
                  <a:ext uri="{FF2B5EF4-FFF2-40B4-BE49-F238E27FC236}">
                    <a16:creationId xmlns:a16="http://schemas.microsoft.com/office/drawing/2014/main" id="{3D4BF452-4CA2-8015-8E96-75E9892FBDF6}"/>
                  </a:ext>
                </a:extLst>
              </p:cNvPr>
              <p:cNvSpPr txBox="1"/>
              <p:nvPr/>
            </p:nvSpPr>
            <p:spPr>
              <a:xfrm>
                <a:off x="4405285" y="521695"/>
                <a:ext cx="6696127" cy="3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Study hadronization with jet substructure by measuring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𝑟</m:t>
                    </m:r>
                    <m:r>
                      <a:rPr lang="en-US" sz="20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0" name="Google Shape;134;p3">
                <a:extLst>
                  <a:ext uri="{FF2B5EF4-FFF2-40B4-BE49-F238E27FC236}">
                    <a16:creationId xmlns:a16="http://schemas.microsoft.com/office/drawing/2014/main" id="{3D4BF452-4CA2-8015-8E96-75E9892FB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85" y="521695"/>
                <a:ext cx="6696127" cy="376998"/>
              </a:xfrm>
              <a:prstGeom prst="rect">
                <a:avLst/>
              </a:prstGeom>
              <a:blipFill>
                <a:blip r:embed="rId6"/>
                <a:stretch>
                  <a:fillRect l="-1002" t="-13115" b="-32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CF974FF-7EBF-60C3-ECC2-1E539CDCA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237" y="980320"/>
            <a:ext cx="3581584" cy="749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378BA-5CCE-0EA2-D371-4626F1EB9F2D}"/>
                  </a:ext>
                </a:extLst>
              </p:cNvPr>
              <p:cNvSpPr txBox="1"/>
              <p:nvPr/>
            </p:nvSpPr>
            <p:spPr>
              <a:xfrm>
                <a:off x="4405285" y="1811286"/>
                <a:ext cx="6094638" cy="375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45" lvl="1" indent="-285745">
                  <a:buClr>
                    <a:schemeClr val="dk1"/>
                  </a:buClr>
                  <a:buSzPts val="18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h</m:t>
                    </m:r>
                    <m:r>
                      <a:rPr lang="en-US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h</m:t>
                    </m:r>
                    <m:r>
                      <a:rPr lang="en-US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same charge tracks,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h</m:t>
                    </m:r>
                    <m:r>
                      <a:rPr lang="en-US" i="1" baseline="-25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n-US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h</m:t>
                        </m:r>
                        <m:r>
                          <a:rPr lang="en-US" i="1" baseline="-250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opposite charge tracks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378BA-5CCE-0EA2-D371-4626F1EB9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85" y="1811286"/>
                <a:ext cx="6094638" cy="375424"/>
              </a:xfrm>
              <a:prstGeom prst="rect">
                <a:avLst/>
              </a:prstGeom>
              <a:blipFill>
                <a:blip r:embed="rId8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34;p3">
            <a:extLst>
              <a:ext uri="{FF2B5EF4-FFF2-40B4-BE49-F238E27FC236}">
                <a16:creationId xmlns:a16="http://schemas.microsoft.com/office/drawing/2014/main" id="{07326045-8D3C-EC41-76A5-CEAF9B79EFF5}"/>
              </a:ext>
            </a:extLst>
          </p:cNvPr>
          <p:cNvSpPr txBox="1"/>
          <p:nvPr/>
        </p:nvSpPr>
        <p:spPr>
          <a:xfrm>
            <a:off x="10499923" y="5391783"/>
            <a:ext cx="1269200" cy="27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200" u="sng" dirty="0"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Mondal DIS 2022</a:t>
            </a:r>
            <a:endParaRPr lang="en-US" sz="1200" u="sng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37EF71D2-4773-235F-ABB3-5D5D07207EB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1DEEE-F245-1B26-01B3-AFBA13D95782}"/>
              </a:ext>
            </a:extLst>
          </p:cNvPr>
          <p:cNvSpPr txBox="1"/>
          <p:nvPr/>
        </p:nvSpPr>
        <p:spPr>
          <a:xfrm>
            <a:off x="9829667" y="1263114"/>
            <a:ext cx="1786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Chien et al. PRD 105 051502 (2022)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endParaRPr lang="en-US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1160B2-9465-D93F-1B84-C5A5AF19BC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1278" y="3784646"/>
            <a:ext cx="1810722" cy="365125"/>
          </a:xfrm>
          <a:prstGeom prst="rect">
            <a:avLst/>
          </a:prstGeom>
        </p:spPr>
      </p:pic>
      <p:sp>
        <p:nvSpPr>
          <p:cNvPr id="33" name="Google Shape;134;p3">
            <a:extLst>
              <a:ext uri="{FF2B5EF4-FFF2-40B4-BE49-F238E27FC236}">
                <a16:creationId xmlns:a16="http://schemas.microsoft.com/office/drawing/2014/main" id="{C481354B-4B59-55A9-E773-0B9EA335AFDC}"/>
              </a:ext>
            </a:extLst>
          </p:cNvPr>
          <p:cNvSpPr txBox="1"/>
          <p:nvPr/>
        </p:nvSpPr>
        <p:spPr>
          <a:xfrm>
            <a:off x="4405285" y="5754808"/>
            <a:ext cx="6828771" cy="3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validated with STAR data!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E1E0C-98E0-FF1A-1057-79D5E619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F137-BB0F-6372-4A23-DD1789BE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DCB4-6B6B-3CD4-D6EB-713275AB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193E-ACF3-0D5A-2523-A75F7064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4D786-8DF0-42E2-A64D-5010882C41B5}"/>
              </a:ext>
            </a:extLst>
          </p:cNvPr>
          <p:cNvSpPr txBox="1"/>
          <p:nvPr/>
        </p:nvSpPr>
        <p:spPr>
          <a:xfrm>
            <a:off x="204107" y="319772"/>
            <a:ext cx="236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What’s next?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5F6173CA-8915-9214-E062-C071F3828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34;p3">
                <a:extLst>
                  <a:ext uri="{FF2B5EF4-FFF2-40B4-BE49-F238E27FC236}">
                    <a16:creationId xmlns:a16="http://schemas.microsoft.com/office/drawing/2014/main" id="{EE3DBD87-28D6-0AE2-298E-73ECC44D56FD}"/>
                  </a:ext>
                </a:extLst>
              </p:cNvPr>
              <p:cNvSpPr txBox="1"/>
              <p:nvPr/>
            </p:nvSpPr>
            <p:spPr>
              <a:xfrm>
                <a:off x="4405285" y="521695"/>
                <a:ext cx="6696127" cy="3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 marL="214314" indent="-214314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Correct for detector effects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𝑟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 </a:t>
                </a:r>
              </a:p>
            </p:txBody>
          </p:sp>
        </mc:Choice>
        <mc:Fallback xmlns="">
          <p:sp>
            <p:nvSpPr>
              <p:cNvPr id="9" name="Google Shape;134;p3">
                <a:extLst>
                  <a:ext uri="{FF2B5EF4-FFF2-40B4-BE49-F238E27FC236}">
                    <a16:creationId xmlns:a16="http://schemas.microsoft.com/office/drawing/2014/main" id="{EE3DBD87-28D6-0AE2-298E-73ECC44D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85" y="521695"/>
                <a:ext cx="6696127" cy="376998"/>
              </a:xfrm>
              <a:prstGeom prst="rect">
                <a:avLst/>
              </a:prstGeom>
              <a:blipFill>
                <a:blip r:embed="rId4"/>
                <a:stretch>
                  <a:fillRect l="-1002" t="-13115" b="-32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34;p3">
            <a:extLst>
              <a:ext uri="{FF2B5EF4-FFF2-40B4-BE49-F238E27FC236}">
                <a16:creationId xmlns:a16="http://schemas.microsoft.com/office/drawing/2014/main" id="{5F1159CF-8E0D-6383-3D23-4C9109F3B516}"/>
              </a:ext>
            </a:extLst>
          </p:cNvPr>
          <p:cNvSpPr txBox="1"/>
          <p:nvPr/>
        </p:nvSpPr>
        <p:spPr>
          <a:xfrm>
            <a:off x="137160" y="985264"/>
            <a:ext cx="10899648" cy="150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pi0s (and other neutral hadrons) decay at the detector-level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            jet at truth level            jet at detector level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EA544-C26D-9446-60F1-95C35267250F}"/>
              </a:ext>
            </a:extLst>
          </p:cNvPr>
          <p:cNvSpPr/>
          <p:nvPr/>
        </p:nvSpPr>
        <p:spPr>
          <a:xfrm>
            <a:off x="2590798" y="2125282"/>
            <a:ext cx="1106424" cy="113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pi+ 6 GeV</a:t>
            </a:r>
          </a:p>
          <a:p>
            <a:r>
              <a:rPr lang="en-US" dirty="0"/>
              <a:t>pi0 4 GeV</a:t>
            </a:r>
          </a:p>
          <a:p>
            <a:r>
              <a:rPr lang="en-US" dirty="0"/>
              <a:t>pi-  3 GeV</a:t>
            </a:r>
          </a:p>
          <a:p>
            <a:r>
              <a:rPr lang="en-US" dirty="0"/>
              <a:t>pi-  1 GeV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BD60C-5793-6965-C9A7-CF041B993C12}"/>
              </a:ext>
            </a:extLst>
          </p:cNvPr>
          <p:cNvSpPr/>
          <p:nvPr/>
        </p:nvSpPr>
        <p:spPr>
          <a:xfrm>
            <a:off x="5769862" y="2117812"/>
            <a:ext cx="1673354" cy="1405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track(+) 6 GeV</a:t>
            </a:r>
          </a:p>
          <a:p>
            <a:r>
              <a:rPr lang="en-US" dirty="0"/>
              <a:t>track(-)  3 GeV</a:t>
            </a:r>
          </a:p>
          <a:p>
            <a:r>
              <a:rPr lang="en-US" altLang="zh-CN" dirty="0"/>
              <a:t>neutral  2 GeV</a:t>
            </a:r>
          </a:p>
          <a:p>
            <a:r>
              <a:rPr lang="en-US" altLang="zh-CN" dirty="0"/>
              <a:t>neutral  2 GeV</a:t>
            </a:r>
          </a:p>
          <a:p>
            <a:r>
              <a:rPr lang="en-US" dirty="0"/>
              <a:t>track(-)  1 GeV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69D648-98FD-71EA-9E90-1C8914193FD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97806" y="2519174"/>
            <a:ext cx="1972056" cy="30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7242BE-65DA-983A-AE59-0C825357C946}"/>
              </a:ext>
            </a:extLst>
          </p:cNvPr>
          <p:cNvCxnSpPr>
            <a:cxnSpLocks/>
          </p:cNvCxnSpPr>
          <p:nvPr/>
        </p:nvCxnSpPr>
        <p:spPr>
          <a:xfrm>
            <a:off x="3797806" y="2519174"/>
            <a:ext cx="1972056" cy="58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34;p3">
            <a:extLst>
              <a:ext uri="{FF2B5EF4-FFF2-40B4-BE49-F238E27FC236}">
                <a16:creationId xmlns:a16="http://schemas.microsoft.com/office/drawing/2014/main" id="{587F4617-EF49-3AB0-5C6E-65209791B372}"/>
              </a:ext>
            </a:extLst>
          </p:cNvPr>
          <p:cNvSpPr txBox="1"/>
          <p:nvPr/>
        </p:nvSpPr>
        <p:spPr>
          <a:xfrm>
            <a:off x="1085086" y="3656822"/>
            <a:ext cx="3368040" cy="70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leading/subleading is neutral 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consider this jet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" name="Google Shape;134;p3">
            <a:extLst>
              <a:ext uri="{FF2B5EF4-FFF2-40B4-BE49-F238E27FC236}">
                <a16:creationId xmlns:a16="http://schemas.microsoft.com/office/drawing/2014/main" id="{DFD89185-EA48-54C0-FD65-28D1686BEB98}"/>
              </a:ext>
            </a:extLst>
          </p:cNvPr>
          <p:cNvSpPr txBox="1"/>
          <p:nvPr/>
        </p:nvSpPr>
        <p:spPr>
          <a:xfrm>
            <a:off x="4690872" y="3684559"/>
            <a:ext cx="4056086" cy="70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leading/subleading are both charged 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this jet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analysis</a:t>
            </a:r>
          </a:p>
        </p:txBody>
      </p:sp>
      <p:sp>
        <p:nvSpPr>
          <p:cNvPr id="17" name="Google Shape;134;p3">
            <a:extLst>
              <a:ext uri="{FF2B5EF4-FFF2-40B4-BE49-F238E27FC236}">
                <a16:creationId xmlns:a16="http://schemas.microsoft.com/office/drawing/2014/main" id="{B9827311-7E89-83E8-4DFB-9EBADE0F8075}"/>
              </a:ext>
            </a:extLst>
          </p:cNvPr>
          <p:cNvSpPr txBox="1"/>
          <p:nvPr/>
        </p:nvSpPr>
        <p:spPr>
          <a:xfrm>
            <a:off x="233336" y="5035977"/>
            <a:ext cx="6696127" cy="13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should we account for the neutral background?</a:t>
            </a:r>
          </a:p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“charged jet” measurement meaningful?</a:t>
            </a:r>
          </a:p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 are welcomed!</a:t>
            </a:r>
          </a:p>
        </p:txBody>
      </p:sp>
      <p:sp>
        <p:nvSpPr>
          <p:cNvPr id="2" name="Google Shape;134;p3">
            <a:extLst>
              <a:ext uri="{FF2B5EF4-FFF2-40B4-BE49-F238E27FC236}">
                <a16:creationId xmlns:a16="http://schemas.microsoft.com/office/drawing/2014/main" id="{20CCCFC6-F967-23FB-F9FA-EC1C85C5E2DE}"/>
              </a:ext>
            </a:extLst>
          </p:cNvPr>
          <p:cNvSpPr txBox="1"/>
          <p:nvPr/>
        </p:nvSpPr>
        <p:spPr>
          <a:xfrm>
            <a:off x="4690872" y="4260936"/>
            <a:ext cx="4958454" cy="70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mistagged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jet (shouldn’t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this jet for analysis, but cannot identify it from data)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4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  <p:bldP spid="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1000-5BD6-C0A3-E8CB-882D6CA6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9D0D-3FF8-36E0-2EF8-945D4729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92B5-6267-2E96-C2E7-5E6A986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7A8F4-7055-7F5E-FD25-F87841861626}"/>
              </a:ext>
            </a:extLst>
          </p:cNvPr>
          <p:cNvSpPr txBox="1"/>
          <p:nvPr/>
        </p:nvSpPr>
        <p:spPr>
          <a:xfrm>
            <a:off x="816864" y="2066276"/>
            <a:ext cx="10375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Jets at RHIC are great for the study of parton shower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… and have an enhanced sensitivity for non-perturbative effects like hadronization!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CB98B73F-AC07-C449-35B3-B8F8D68349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4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F053-B7FB-0974-F8E3-5E1A9E66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5AC9-32AB-7A3E-348B-FF797FB4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9CFA-363B-A948-AA91-0B7A03A7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96750-0760-1AC8-9414-96E7F0D7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7A3F4-5CB8-2CF0-2421-43CF1554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2BB2-56BB-DB4F-8FA9-51F6B958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651A-FAB7-34F4-0BB5-5FB93127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7" name="Google Shape;206;p6">
            <a:extLst>
              <a:ext uri="{FF2B5EF4-FFF2-40B4-BE49-F238E27FC236}">
                <a16:creationId xmlns:a16="http://schemas.microsoft.com/office/drawing/2014/main" id="{D2787F6C-D6CE-9ED1-E26C-E4163E8D88AF}"/>
              </a:ext>
            </a:extLst>
          </p:cNvPr>
          <p:cNvSpPr txBox="1"/>
          <p:nvPr/>
        </p:nvSpPr>
        <p:spPr>
          <a:xfrm>
            <a:off x="204106" y="370572"/>
            <a:ext cx="56231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CollinearDrop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groomed jet mass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4B9EE5A-567C-1054-6011-63930532B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 t="88514" r="22137" b="2613"/>
          <a:stretch/>
        </p:blipFill>
        <p:spPr bwMode="auto">
          <a:xfrm>
            <a:off x="5328459" y="5380567"/>
            <a:ext cx="190361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4;p3">
            <a:extLst>
              <a:ext uri="{FF2B5EF4-FFF2-40B4-BE49-F238E27FC236}">
                <a16:creationId xmlns:a16="http://schemas.microsoft.com/office/drawing/2014/main" id="{94ED95D1-C42D-7F2D-D132-3F10B329A8D1}"/>
              </a:ext>
            </a:extLst>
          </p:cNvPr>
          <p:cNvSpPr txBox="1"/>
          <p:nvPr/>
        </p:nvSpPr>
        <p:spPr>
          <a:xfrm>
            <a:off x="204106" y="1242516"/>
            <a:ext cx="11841036" cy="70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calculation (next-to-leading log precision, using SCET calculational framework, and not including hadronization)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agrees with PYTHIA8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15E5D3-B171-30BC-42D1-16065EAA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69" y="1934173"/>
            <a:ext cx="4843462" cy="35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332A9-FECE-D5CE-3165-76A986DD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E47FA5-A72B-3F2C-296B-FBEA0FEE9ABD}"/>
              </a:ext>
            </a:extLst>
          </p:cNvPr>
          <p:cNvGrpSpPr/>
          <p:nvPr/>
        </p:nvGrpSpPr>
        <p:grpSpPr>
          <a:xfrm>
            <a:off x="3389982" y="2197607"/>
            <a:ext cx="4505561" cy="4064023"/>
            <a:chOff x="7373260" y="2934273"/>
            <a:chExt cx="3878800" cy="34986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6719B3-B61D-3A97-1987-95696D0B9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3260" y="2934273"/>
              <a:ext cx="3878800" cy="349868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6B223E-0CD9-CB0B-699A-616E5699B505}"/>
                </a:ext>
              </a:extLst>
            </p:cNvPr>
            <p:cNvCxnSpPr>
              <a:cxnSpLocks/>
            </p:cNvCxnSpPr>
            <p:nvPr/>
          </p:nvCxnSpPr>
          <p:spPr>
            <a:xfrm>
              <a:off x="7893428" y="4775306"/>
              <a:ext cx="17333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6CBD7D-918B-E7B3-F371-F82F925894C9}"/>
                </a:ext>
              </a:extLst>
            </p:cNvPr>
            <p:cNvCxnSpPr>
              <a:cxnSpLocks/>
            </p:cNvCxnSpPr>
            <p:nvPr/>
          </p:nvCxnSpPr>
          <p:spPr>
            <a:xfrm>
              <a:off x="8680077" y="4824659"/>
              <a:ext cx="0" cy="12019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Google Shape;130;p3">
            <a:extLst>
              <a:ext uri="{FF2B5EF4-FFF2-40B4-BE49-F238E27FC236}">
                <a16:creationId xmlns:a16="http://schemas.microsoft.com/office/drawing/2014/main" id="{596CDA4B-D2B9-AF2D-6F78-AB3CAF1ADBD9}"/>
              </a:ext>
            </a:extLst>
          </p:cNvPr>
          <p:cNvSpPr txBox="1"/>
          <p:nvPr/>
        </p:nvSpPr>
        <p:spPr>
          <a:xfrm>
            <a:off x="204106" y="370572"/>
            <a:ext cx="49965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and SoftDrop grooming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24020A-F820-F86C-43B6-D4CF378A5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5"/>
          <a:stretch/>
        </p:blipFill>
        <p:spPr>
          <a:xfrm>
            <a:off x="176406" y="1802211"/>
            <a:ext cx="3120235" cy="2466736"/>
          </a:xfrm>
          <a:prstGeom prst="rect">
            <a:avLst/>
          </a:prstGeom>
        </p:spPr>
      </p:pic>
      <p:sp>
        <p:nvSpPr>
          <p:cNvPr id="13" name="Google Shape;163;p4">
            <a:extLst>
              <a:ext uri="{FF2B5EF4-FFF2-40B4-BE49-F238E27FC236}">
                <a16:creationId xmlns:a16="http://schemas.microsoft.com/office/drawing/2014/main" id="{FC41232F-7F63-37B6-8456-0C404A1DC6A3}"/>
              </a:ext>
            </a:extLst>
          </p:cNvPr>
          <p:cNvSpPr txBox="1"/>
          <p:nvPr/>
        </p:nvSpPr>
        <p:spPr>
          <a:xfrm>
            <a:off x="280502" y="1113734"/>
            <a:ext cx="32885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 is a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multi-scale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35;p3" descr="Quick upload of logos for incoming conferences | The STAR experiment">
            <a:extLst>
              <a:ext uri="{FF2B5EF4-FFF2-40B4-BE49-F238E27FC236}">
                <a16:creationId xmlns:a16="http://schemas.microsoft.com/office/drawing/2014/main" id="{2B803F98-2A65-EE3D-657E-9A38CEF2E4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3;p4">
            <a:extLst>
              <a:ext uri="{FF2B5EF4-FFF2-40B4-BE49-F238E27FC236}">
                <a16:creationId xmlns:a16="http://schemas.microsoft.com/office/drawing/2014/main" id="{E0AC2E46-8BCB-95E9-C689-021E48249B77}"/>
              </a:ext>
            </a:extLst>
          </p:cNvPr>
          <p:cNvSpPr txBox="1"/>
          <p:nvPr/>
        </p:nvSpPr>
        <p:spPr>
          <a:xfrm>
            <a:off x="4967476" y="1057903"/>
            <a:ext cx="64158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perturbative contributions, SoftDrop grooming is often used to remove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soft wide-angle radiation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9E44AE8D-E7D9-F8D5-C812-6B03F9F9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BOOST, 08/02/2023</a:t>
            </a:r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E3DCE464-5C6A-5C62-6EF1-3682767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CBE92-74BE-960D-C485-0E14BA434768}"/>
              </a:ext>
            </a:extLst>
          </p:cNvPr>
          <p:cNvSpPr txBox="1"/>
          <p:nvPr/>
        </p:nvSpPr>
        <p:spPr>
          <a:xfrm>
            <a:off x="23552" y="3597481"/>
            <a:ext cx="19623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  <a:r>
              <a:rPr lang="en-US" altLang="zh-CN" sz="1100" dirty="0"/>
              <a:t> </a:t>
            </a:r>
            <a:r>
              <a:rPr lang="en-US" sz="1100" dirty="0">
                <a:hlinkClick r:id="rId6"/>
              </a:rPr>
              <a:t>Stefan </a:t>
            </a:r>
            <a:r>
              <a:rPr lang="en-US" sz="1100" dirty="0" err="1">
                <a:hlinkClick r:id="rId6"/>
              </a:rPr>
              <a:t>Gieseke</a:t>
            </a:r>
            <a:endParaRPr lang="en-US" sz="1100" dirty="0"/>
          </a:p>
        </p:txBody>
      </p:sp>
      <p:sp>
        <p:nvSpPr>
          <p:cNvPr id="22" name="Slide Number Placeholder 88">
            <a:extLst>
              <a:ext uri="{FF2B5EF4-FFF2-40B4-BE49-F238E27FC236}">
                <a16:creationId xmlns:a16="http://schemas.microsoft.com/office/drawing/2014/main" id="{B3813EC8-FFD8-BCBF-5548-810E27077F1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0B8F0D-B228-40E0-B5FC-B19D9FDB04E8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68326-5013-9477-9198-D3D409117007}"/>
              </a:ext>
            </a:extLst>
          </p:cNvPr>
          <p:cNvSpPr txBox="1"/>
          <p:nvPr/>
        </p:nvSpPr>
        <p:spPr>
          <a:xfrm>
            <a:off x="6440772" y="4196656"/>
            <a:ext cx="1270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</a:p>
          <a:p>
            <a:r>
              <a:rPr lang="en-US" sz="1100" dirty="0">
                <a:hlinkClick r:id="rId7"/>
              </a:rPr>
              <a:t>Laura Havener</a:t>
            </a:r>
            <a:endParaRPr lang="en-US" sz="12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920FCB0-4843-5527-6C8D-0AABBEC599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476" y="1744785"/>
            <a:ext cx="4112019" cy="23162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CACA711-412D-23C1-D880-BCBFBCC19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8008" y="3896576"/>
            <a:ext cx="3292130" cy="50161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318BFBB-9FC2-60EA-EFF5-56A7C585C0B9}"/>
              </a:ext>
            </a:extLst>
          </p:cNvPr>
          <p:cNvSpPr txBox="1"/>
          <p:nvPr/>
        </p:nvSpPr>
        <p:spPr>
          <a:xfrm>
            <a:off x="9473037" y="2499760"/>
            <a:ext cx="2422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da-DK" sz="1200" u="sng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Larkoski, et al. JHEP 05 (2014) 146.</a:t>
            </a:r>
            <a:endParaRPr lang="da-DK" sz="12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defRPr/>
            </a:pPr>
            <a:r>
              <a:rPr lang="da-DK" sz="1200" u="sng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Dasgupta et al. JHEP 09 (2012) 29. 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3;p4">
            <a:extLst>
              <a:ext uri="{FF2B5EF4-FFF2-40B4-BE49-F238E27FC236}">
                <a16:creationId xmlns:a16="http://schemas.microsoft.com/office/drawing/2014/main" id="{6CFEB404-A3A1-F9C0-5FC8-2317FFC4164E}"/>
              </a:ext>
            </a:extLst>
          </p:cNvPr>
          <p:cNvSpPr txBox="1"/>
          <p:nvPr/>
        </p:nvSpPr>
        <p:spPr>
          <a:xfrm>
            <a:off x="1775746" y="4912579"/>
            <a:ext cx="185326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Lund Plane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0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7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4957477" y="4376529"/>
            <a:ext cx="5114835" cy="115083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Unfolding → Reweighting histograms → Classification → Neural network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5255526" y="2253149"/>
            <a:ext cx="69364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f(x) is a neural network and trained with the binary cross-entropy loss function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573840" y="1787499"/>
            <a:ext cx="31350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(Andreassen and Nachman PRD 101, 091901 (2020))</a:t>
            </a:r>
            <a:endParaRPr sz="1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6205" y="1863421"/>
            <a:ext cx="370806" cy="291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3087369" y="2922117"/>
            <a:ext cx="1798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Simulation: PYTHIA+GEANT</a:t>
            </a:r>
            <a:endParaRPr/>
          </a:p>
        </p:txBody>
      </p:sp>
      <p:sp>
        <p:nvSpPr>
          <p:cNvPr id="204" name="Google Shape;20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BOOST, 08/02/2023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204107" y="370572"/>
            <a:ext cx="4609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Method: machine learning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2611120" y="926337"/>
            <a:ext cx="17983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Detector-level</a:t>
            </a:r>
            <a:endParaRPr/>
          </a:p>
        </p:txBody>
      </p:sp>
      <p:cxnSp>
        <p:nvCxnSpPr>
          <p:cNvPr id="208" name="Google Shape;208;p6"/>
          <p:cNvCxnSpPr/>
          <p:nvPr/>
        </p:nvCxnSpPr>
        <p:spPr>
          <a:xfrm rot="10800000">
            <a:off x="2890520" y="1391812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6"/>
          <p:cNvCxnSpPr/>
          <p:nvPr/>
        </p:nvCxnSpPr>
        <p:spPr>
          <a:xfrm>
            <a:off x="2890520" y="2793892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6"/>
          <p:cNvCxnSpPr/>
          <p:nvPr/>
        </p:nvCxnSpPr>
        <p:spPr>
          <a:xfrm rot="10800000">
            <a:off x="2881629" y="3139385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6"/>
          <p:cNvCxnSpPr/>
          <p:nvPr/>
        </p:nvCxnSpPr>
        <p:spPr>
          <a:xfrm>
            <a:off x="2881629" y="4541465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6"/>
          <p:cNvSpPr/>
          <p:nvPr/>
        </p:nvSpPr>
        <p:spPr>
          <a:xfrm>
            <a:off x="3083559" y="3571185"/>
            <a:ext cx="697229" cy="970280"/>
          </a:xfrm>
          <a:custGeom>
            <a:avLst/>
            <a:gdLst/>
            <a:ahLst/>
            <a:cxnLst/>
            <a:rect l="l" t="t" r="r" b="b"/>
            <a:pathLst>
              <a:path w="701040" h="938260" extrusionOk="0">
                <a:moveTo>
                  <a:pt x="0" y="938260"/>
                </a:moveTo>
                <a:cubicBezTo>
                  <a:pt x="6773" y="624146"/>
                  <a:pt x="13547" y="310033"/>
                  <a:pt x="60960" y="155940"/>
                </a:cubicBezTo>
                <a:cubicBezTo>
                  <a:pt x="108373" y="1847"/>
                  <a:pt x="221827" y="27247"/>
                  <a:pt x="284480" y="13700"/>
                </a:cubicBezTo>
                <a:cubicBezTo>
                  <a:pt x="347133" y="153"/>
                  <a:pt x="387773" y="-26940"/>
                  <a:pt x="436880" y="74660"/>
                </a:cubicBezTo>
                <a:cubicBezTo>
                  <a:pt x="485987" y="176260"/>
                  <a:pt x="535093" y="481060"/>
                  <a:pt x="579120" y="623300"/>
                </a:cubicBezTo>
                <a:cubicBezTo>
                  <a:pt x="623147" y="765540"/>
                  <a:pt x="662093" y="846820"/>
                  <a:pt x="701040" y="92810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3139440" y="1863421"/>
            <a:ext cx="741680" cy="950791"/>
          </a:xfrm>
          <a:custGeom>
            <a:avLst/>
            <a:gdLst/>
            <a:ahLst/>
            <a:cxnLst/>
            <a:rect l="l" t="t" r="r" b="b"/>
            <a:pathLst>
              <a:path w="741680" h="950791" extrusionOk="0">
                <a:moveTo>
                  <a:pt x="0" y="930471"/>
                </a:moveTo>
                <a:cubicBezTo>
                  <a:pt x="69426" y="540157"/>
                  <a:pt x="138853" y="149844"/>
                  <a:pt x="233680" y="36391"/>
                </a:cubicBezTo>
                <a:cubicBezTo>
                  <a:pt x="328507" y="-77062"/>
                  <a:pt x="484293" y="97351"/>
                  <a:pt x="568960" y="249751"/>
                </a:cubicBezTo>
                <a:cubicBezTo>
                  <a:pt x="653627" y="402151"/>
                  <a:pt x="697653" y="676471"/>
                  <a:pt x="741680" y="950791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3229607" y="1414287"/>
            <a:ext cx="797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4345938" y="2585231"/>
            <a:ext cx="797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4335144" y="4312118"/>
            <a:ext cx="797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 rot="-5400000">
            <a:off x="2032980" y="3283895"/>
            <a:ext cx="1231376" cy="34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 rot="-5400000">
            <a:off x="2013483" y="1552764"/>
            <a:ext cx="1231376" cy="34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3921576" y="1720870"/>
            <a:ext cx="721177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r="-3359" b="-131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3955324" y="3732731"/>
            <a:ext cx="721177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r="-3389" b="-131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4812936" y="924990"/>
            <a:ext cx="2701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Iteration 1, step 1:</a:t>
            </a: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7">
            <a:alphaModFix/>
          </a:blip>
          <a:srcRect l="2476" t="1011" r="57161" b="36051"/>
          <a:stretch/>
        </p:blipFill>
        <p:spPr>
          <a:xfrm>
            <a:off x="325120" y="1016000"/>
            <a:ext cx="1889759" cy="34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5857692" y="1330632"/>
            <a:ext cx="3096080" cy="4616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71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4812936" y="1302016"/>
            <a:ext cx="13802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043086" y="1390425"/>
            <a:ext cx="13802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 for 1D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83455" y="1891959"/>
            <a:ext cx="203132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 descr="Quick upload of logos for incoming conferences | The STAR experiment"/>
          <p:cNvPicPr preferRelativeResize="0"/>
          <p:nvPr/>
        </p:nvPicPr>
        <p:blipFill rotWithShape="1">
          <a:blip r:embed="rId10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>
            <a:spLocks noGrp="1"/>
          </p:cNvSpPr>
          <p:nvPr>
            <p:ph type="ftr" idx="11"/>
          </p:nvPr>
        </p:nvSpPr>
        <p:spPr>
          <a:xfrm>
            <a:off x="4034149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Youqi Song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8070851" y="3054583"/>
            <a:ext cx="2479040" cy="1150839"/>
          </a:xfrm>
          <a:prstGeom prst="wedgeRoundRectCallout">
            <a:avLst>
              <a:gd name="adj1" fmla="val 906"/>
              <a:gd name="adj2" fmla="val -83759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distinguish jets coming from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from </a:t>
            </a: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285391" y="4845667"/>
            <a:ext cx="3296007" cy="7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machine learning part come in?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0E5E1-C008-9F87-D8AC-9D2FB7F7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9AA7A601-FFBE-A472-281B-24AC3E70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2974" r="12408" b="2548"/>
          <a:stretch/>
        </p:blipFill>
        <p:spPr>
          <a:xfrm>
            <a:off x="4133134" y="1633181"/>
            <a:ext cx="7262949" cy="49057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50A27-F5BB-C853-75FE-1007BF5F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>
                <a:solidFill>
                  <a:schemeClr val="tx1"/>
                </a:solidFill>
              </a:rPr>
              <a:t>Youqi Song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763CE-80E1-8264-8C9B-040EDF2C7AA2}"/>
              </a:ext>
            </a:extLst>
          </p:cNvPr>
          <p:cNvSpPr txBox="1"/>
          <p:nvPr/>
        </p:nvSpPr>
        <p:spPr>
          <a:xfrm>
            <a:off x="204107" y="977502"/>
            <a:ext cx="52455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Architechture: Dense neural network Activation function for dense layers: </a:t>
            </a:r>
            <a:r>
              <a:rPr lang="en-US" dirty="0">
                <a:latin typeface="SFRM1000"/>
              </a:rPr>
              <a:t>R</a:t>
            </a:r>
            <a:r>
              <a:rPr lang="en-US" sz="1800" b="0" i="0" u="none" strike="noStrike" baseline="0" dirty="0">
                <a:latin typeface="SFRM1000"/>
              </a:rPr>
              <a:t>ectified linear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FRM1000"/>
              </a:rPr>
              <a:t>Activation function for output layer: Sigmoid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Loss function: Binary cross entropy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Optimization algorithm: Adam </a:t>
            </a:r>
            <a:r>
              <a:rPr lang="sv-SE" dirty="0">
                <a:hlinkClick r:id="rId3"/>
              </a:rPr>
              <a:t>https://arxiv.org/pdf/1412.6980.pdf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Nodes per dense layer: [100,100,100]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Output dimension: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Input dimension: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 hyperparameters are default: </a:t>
            </a:r>
            <a:r>
              <a:rPr lang="sv-SE" dirty="0">
                <a:hlinkClick r:id="rId4"/>
              </a:rPr>
              <a:t>https://energyflow.network/docs/archs/#dnn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10964-63D7-44EC-DF24-6EB1E749CFA5}"/>
              </a:ext>
            </a:extLst>
          </p:cNvPr>
          <p:cNvSpPr txBox="1"/>
          <p:nvPr/>
        </p:nvSpPr>
        <p:spPr>
          <a:xfrm>
            <a:off x="9915919" y="2925087"/>
            <a:ext cx="2101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      Sigmoid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B3AE6-327E-ACA5-EC05-1355E0814CEF}"/>
              </a:ext>
            </a:extLst>
          </p:cNvPr>
          <p:cNvSpPr txBox="1"/>
          <p:nvPr/>
        </p:nvSpPr>
        <p:spPr>
          <a:xfrm>
            <a:off x="11082575" y="2656978"/>
            <a:ext cx="75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</a:t>
            </a:r>
            <a:r>
              <a:rPr lang="en-US" b="1" dirty="0" err="1"/>
              <a:t>ou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79789C-BBC0-024C-79A1-7719DFA617D1}"/>
              </a:ext>
            </a:extLst>
          </p:cNvPr>
          <p:cNvSpPr txBox="1"/>
          <p:nvPr/>
        </p:nvSpPr>
        <p:spPr>
          <a:xfrm>
            <a:off x="5351716" y="712823"/>
            <a:ext cx="828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AEEB99-BEF4-9321-75D5-7B682C3A25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79"/>
          <a:stretch/>
        </p:blipFill>
        <p:spPr>
          <a:xfrm>
            <a:off x="556548" y="2151679"/>
            <a:ext cx="4071753" cy="505299"/>
          </a:xfrm>
          <a:prstGeom prst="rect">
            <a:avLst/>
          </a:prstGeom>
        </p:spPr>
      </p:pic>
      <p:pic>
        <p:nvPicPr>
          <p:cNvPr id="4" name="Picture 4" descr="Logistic Regression — ML Glossary documentation">
            <a:extLst>
              <a:ext uri="{FF2B5EF4-FFF2-40B4-BE49-F238E27FC236}">
                <a16:creationId xmlns:a16="http://schemas.microsoft.com/office/drawing/2014/main" id="{6ACD3D95-6560-B785-CE99-E52804CFA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4627" r="6450" b="4265"/>
          <a:stretch/>
        </p:blipFill>
        <p:spPr bwMode="auto">
          <a:xfrm>
            <a:off x="10177500" y="1208449"/>
            <a:ext cx="1619333" cy="15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90DB7-549C-16EC-9B87-4974CD45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082" y="3294419"/>
            <a:ext cx="1577002" cy="569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215DF-F432-E986-57A7-1422775EEA4A}"/>
              </a:ext>
            </a:extLst>
          </p:cNvPr>
          <p:cNvSpPr txBox="1"/>
          <p:nvPr/>
        </p:nvSpPr>
        <p:spPr>
          <a:xfrm>
            <a:off x="10089174" y="2709644"/>
            <a:ext cx="18598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Activation function for output: Sigmoid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141F8D-463C-4D0C-7CFD-B8CB3606F27A}"/>
              </a:ext>
            </a:extLst>
          </p:cNvPr>
          <p:cNvGrpSpPr/>
          <p:nvPr/>
        </p:nvGrpSpPr>
        <p:grpSpPr>
          <a:xfrm>
            <a:off x="6390012" y="754085"/>
            <a:ext cx="2637634" cy="824667"/>
            <a:chOff x="6069732" y="3121344"/>
            <a:chExt cx="2637634" cy="8246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0DF117-8834-F1BB-4424-2F77A0D7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9732" y="3598419"/>
              <a:ext cx="2462107" cy="34759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2E0DA8-E17C-1D25-E274-47754DC7AE14}"/>
                </a:ext>
              </a:extLst>
            </p:cNvPr>
            <p:cNvSpPr txBox="1"/>
            <p:nvPr/>
          </p:nvSpPr>
          <p:spPr>
            <a:xfrm>
              <a:off x="6069732" y="3121344"/>
              <a:ext cx="2637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Activation function for dense layers: Rectified linear unit</a:t>
              </a:r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FD3660C-BF7F-657B-B96B-FF1F509E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BOOST, 08/02/2023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4" name="Google Shape;206;p6">
            <a:extLst>
              <a:ext uri="{FF2B5EF4-FFF2-40B4-BE49-F238E27FC236}">
                <a16:creationId xmlns:a16="http://schemas.microsoft.com/office/drawing/2014/main" id="{89D4BEDC-133D-3A7E-ABC3-5B98439C8ED7}"/>
              </a:ext>
            </a:extLst>
          </p:cNvPr>
          <p:cNvSpPr txBox="1"/>
          <p:nvPr/>
        </p:nvSpPr>
        <p:spPr>
          <a:xfrm>
            <a:off x="204107" y="370572"/>
            <a:ext cx="4609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Method: machine learning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227;p6" descr="Quick upload of logos for incoming conferences | The STAR experiment">
            <a:extLst>
              <a:ext uri="{FF2B5EF4-FFF2-40B4-BE49-F238E27FC236}">
                <a16:creationId xmlns:a16="http://schemas.microsoft.com/office/drawing/2014/main" id="{05036F8E-4FB6-FE58-2699-5308190C27D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A72180-D705-F936-A26A-30DF45F4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Youqi Song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435" name="Google Shape;435;p18"/>
          <p:cNvSpPr txBox="1"/>
          <p:nvPr/>
        </p:nvSpPr>
        <p:spPr>
          <a:xfrm>
            <a:off x="509718" y="2243687"/>
            <a:ext cx="17983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Detector-level</a:t>
            </a:r>
            <a:endParaRPr/>
          </a:p>
        </p:txBody>
      </p:sp>
      <p:sp>
        <p:nvSpPr>
          <p:cNvPr id="436" name="Google Shape;436;p18"/>
          <p:cNvSpPr txBox="1"/>
          <p:nvPr/>
        </p:nvSpPr>
        <p:spPr>
          <a:xfrm>
            <a:off x="3094356" y="2241666"/>
            <a:ext cx="17983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Particle-level</a:t>
            </a:r>
            <a:endParaRPr/>
          </a:p>
        </p:txBody>
      </p:sp>
      <p:cxnSp>
        <p:nvCxnSpPr>
          <p:cNvPr id="437" name="Google Shape;437;p18"/>
          <p:cNvCxnSpPr/>
          <p:nvPr/>
        </p:nvCxnSpPr>
        <p:spPr>
          <a:xfrm rot="10800000">
            <a:off x="624156" y="2988383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8" name="Google Shape;438;p18"/>
          <p:cNvCxnSpPr/>
          <p:nvPr/>
        </p:nvCxnSpPr>
        <p:spPr>
          <a:xfrm>
            <a:off x="624156" y="4390463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9" name="Google Shape;439;p18"/>
          <p:cNvSpPr/>
          <p:nvPr/>
        </p:nvSpPr>
        <p:spPr>
          <a:xfrm rot="284777">
            <a:off x="3143490" y="5512274"/>
            <a:ext cx="1344351" cy="691999"/>
          </a:xfrm>
          <a:custGeom>
            <a:avLst/>
            <a:gdLst/>
            <a:ahLst/>
            <a:cxnLst/>
            <a:rect l="l" t="t" r="r" b="b"/>
            <a:pathLst>
              <a:path w="1767679" h="902367" extrusionOk="0">
                <a:moveTo>
                  <a:pt x="0" y="902367"/>
                </a:moveTo>
                <a:cubicBezTo>
                  <a:pt x="77046" y="645827"/>
                  <a:pt x="154093" y="389287"/>
                  <a:pt x="254000" y="241967"/>
                </a:cubicBezTo>
                <a:cubicBezTo>
                  <a:pt x="353907" y="94647"/>
                  <a:pt x="391160" y="-52673"/>
                  <a:pt x="599440" y="18447"/>
                </a:cubicBezTo>
                <a:cubicBezTo>
                  <a:pt x="807720" y="89567"/>
                  <a:pt x="1314027" y="543380"/>
                  <a:pt x="1503680" y="668687"/>
                </a:cubicBezTo>
                <a:cubicBezTo>
                  <a:pt x="1693333" y="793994"/>
                  <a:pt x="1737360" y="770287"/>
                  <a:pt x="1737360" y="770287"/>
                </a:cubicBezTo>
                <a:cubicBezTo>
                  <a:pt x="1779693" y="788914"/>
                  <a:pt x="1768686" y="784680"/>
                  <a:pt x="1757680" y="78044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18"/>
          <p:cNvCxnSpPr/>
          <p:nvPr/>
        </p:nvCxnSpPr>
        <p:spPr>
          <a:xfrm rot="10800000">
            <a:off x="615265" y="4735956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1" name="Google Shape;441;p18"/>
          <p:cNvCxnSpPr/>
          <p:nvPr/>
        </p:nvCxnSpPr>
        <p:spPr>
          <a:xfrm>
            <a:off x="615265" y="6138036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2" name="Google Shape;442;p18"/>
          <p:cNvCxnSpPr/>
          <p:nvPr/>
        </p:nvCxnSpPr>
        <p:spPr>
          <a:xfrm rot="10800000">
            <a:off x="3117165" y="4735956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3" name="Google Shape;443;p18"/>
          <p:cNvCxnSpPr/>
          <p:nvPr/>
        </p:nvCxnSpPr>
        <p:spPr>
          <a:xfrm>
            <a:off x="3117165" y="6138036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5" name="Google Shape;445;p18"/>
          <p:cNvSpPr/>
          <p:nvPr/>
        </p:nvSpPr>
        <p:spPr>
          <a:xfrm>
            <a:off x="873076" y="3459994"/>
            <a:ext cx="741680" cy="950791"/>
          </a:xfrm>
          <a:custGeom>
            <a:avLst/>
            <a:gdLst/>
            <a:ahLst/>
            <a:cxnLst/>
            <a:rect l="l" t="t" r="r" b="b"/>
            <a:pathLst>
              <a:path w="741680" h="950791" extrusionOk="0">
                <a:moveTo>
                  <a:pt x="0" y="930471"/>
                </a:moveTo>
                <a:cubicBezTo>
                  <a:pt x="69426" y="540157"/>
                  <a:pt x="138853" y="149844"/>
                  <a:pt x="233680" y="36391"/>
                </a:cubicBezTo>
                <a:cubicBezTo>
                  <a:pt x="328507" y="-77062"/>
                  <a:pt x="484293" y="97351"/>
                  <a:pt x="568960" y="249751"/>
                </a:cubicBezTo>
                <a:cubicBezTo>
                  <a:pt x="653627" y="402151"/>
                  <a:pt x="697653" y="676471"/>
                  <a:pt x="741680" y="950791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6" name="Google Shape;446;p18"/>
          <p:cNvCxnSpPr/>
          <p:nvPr/>
        </p:nvCxnSpPr>
        <p:spPr>
          <a:xfrm rot="10800000">
            <a:off x="3126055" y="3008703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7" name="Google Shape;447;p18"/>
          <p:cNvCxnSpPr/>
          <p:nvPr/>
        </p:nvCxnSpPr>
        <p:spPr>
          <a:xfrm>
            <a:off x="3126055" y="4410783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8" name="Google Shape;448;p18"/>
          <p:cNvSpPr txBox="1"/>
          <p:nvPr/>
        </p:nvSpPr>
        <p:spPr>
          <a:xfrm>
            <a:off x="762634" y="2718283"/>
            <a:ext cx="18056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PYTHIA+GEANT sample 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3416884" y="2678040"/>
            <a:ext cx="11419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PYTHIA sample 1</a:t>
            </a:r>
            <a:endParaRPr dirty="0"/>
          </a:p>
        </p:txBody>
      </p:sp>
      <p:sp>
        <p:nvSpPr>
          <p:cNvPr id="450" name="Google Shape;450;p18"/>
          <p:cNvSpPr txBox="1"/>
          <p:nvPr/>
        </p:nvSpPr>
        <p:spPr>
          <a:xfrm>
            <a:off x="3341954" y="4518689"/>
            <a:ext cx="14389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PYTHIA sample 2</a:t>
            </a:r>
            <a:endParaRPr dirty="0"/>
          </a:p>
        </p:txBody>
      </p:sp>
      <p:sp>
        <p:nvSpPr>
          <p:cNvPr id="451" name="Google Shape;451;p18"/>
          <p:cNvSpPr txBox="1"/>
          <p:nvPr/>
        </p:nvSpPr>
        <p:spPr>
          <a:xfrm>
            <a:off x="821006" y="4518689"/>
            <a:ext cx="17983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PYTHIA+GEANT sample 2</a:t>
            </a:r>
            <a:endParaRPr dirty="0"/>
          </a:p>
        </p:txBody>
      </p:sp>
      <p:sp>
        <p:nvSpPr>
          <p:cNvPr id="452" name="Google Shape;452;p18"/>
          <p:cNvSpPr txBox="1"/>
          <p:nvPr/>
        </p:nvSpPr>
        <p:spPr>
          <a:xfrm>
            <a:off x="2079576" y="4181803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4628466" y="5937982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54" name="Google Shape;454;p18"/>
          <p:cNvSpPr txBox="1"/>
          <p:nvPr/>
        </p:nvSpPr>
        <p:spPr>
          <a:xfrm rot="-5400000">
            <a:off x="-233384" y="4881573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55" name="Google Shape;455;p18"/>
          <p:cNvSpPr txBox="1"/>
          <p:nvPr/>
        </p:nvSpPr>
        <p:spPr>
          <a:xfrm rot="-5400000">
            <a:off x="2305449" y="4927067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56" name="Google Shape;456;p18"/>
          <p:cNvSpPr txBox="1"/>
          <p:nvPr/>
        </p:nvSpPr>
        <p:spPr>
          <a:xfrm rot="-5400000">
            <a:off x="2261447" y="3181280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57" name="Google Shape;457;p18"/>
          <p:cNvSpPr txBox="1"/>
          <p:nvPr/>
        </p:nvSpPr>
        <p:spPr>
          <a:xfrm rot="-5400000">
            <a:off x="-252881" y="3150443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59" name="Google Shape;459;p18"/>
          <p:cNvSpPr txBox="1"/>
          <p:nvPr/>
        </p:nvSpPr>
        <p:spPr>
          <a:xfrm>
            <a:off x="4560258" y="4171642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60" name="Google Shape;460;p18"/>
          <p:cNvSpPr txBox="1"/>
          <p:nvPr/>
        </p:nvSpPr>
        <p:spPr>
          <a:xfrm>
            <a:off x="2094817" y="5937982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61" name="Google Shape;461;p18"/>
          <p:cNvSpPr txBox="1"/>
          <p:nvPr/>
        </p:nvSpPr>
        <p:spPr>
          <a:xfrm>
            <a:off x="204108" y="370572"/>
            <a:ext cx="617618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Closure test for unfolding</a:t>
            </a:r>
            <a:endParaRPr dirty="0"/>
          </a:p>
        </p:txBody>
      </p:sp>
      <p:cxnSp>
        <p:nvCxnSpPr>
          <p:cNvPr id="462" name="Google Shape;462;p18"/>
          <p:cNvCxnSpPr/>
          <p:nvPr/>
        </p:nvCxnSpPr>
        <p:spPr>
          <a:xfrm rot="10800000">
            <a:off x="6947541" y="819632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3" name="Google Shape;463;p18"/>
          <p:cNvCxnSpPr/>
          <p:nvPr/>
        </p:nvCxnSpPr>
        <p:spPr>
          <a:xfrm>
            <a:off x="6947541" y="2221712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4" name="Google Shape;464;p18"/>
          <p:cNvSpPr/>
          <p:nvPr/>
        </p:nvSpPr>
        <p:spPr>
          <a:xfrm rot="284777">
            <a:off x="6997998" y="5162926"/>
            <a:ext cx="1344351" cy="691999"/>
          </a:xfrm>
          <a:custGeom>
            <a:avLst/>
            <a:gdLst/>
            <a:ahLst/>
            <a:cxnLst/>
            <a:rect l="l" t="t" r="r" b="b"/>
            <a:pathLst>
              <a:path w="1767679" h="902367" extrusionOk="0">
                <a:moveTo>
                  <a:pt x="0" y="902367"/>
                </a:moveTo>
                <a:cubicBezTo>
                  <a:pt x="77046" y="645827"/>
                  <a:pt x="154093" y="389287"/>
                  <a:pt x="254000" y="241967"/>
                </a:cubicBezTo>
                <a:cubicBezTo>
                  <a:pt x="353907" y="94647"/>
                  <a:pt x="391160" y="-52673"/>
                  <a:pt x="599440" y="18447"/>
                </a:cubicBezTo>
                <a:cubicBezTo>
                  <a:pt x="807720" y="89567"/>
                  <a:pt x="1314027" y="543380"/>
                  <a:pt x="1503680" y="668687"/>
                </a:cubicBezTo>
                <a:cubicBezTo>
                  <a:pt x="1693333" y="793994"/>
                  <a:pt x="1737360" y="770287"/>
                  <a:pt x="1737360" y="770287"/>
                </a:cubicBezTo>
                <a:cubicBezTo>
                  <a:pt x="1779693" y="788914"/>
                  <a:pt x="1768686" y="784680"/>
                  <a:pt x="1757680" y="78044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5" name="Google Shape;465;p18"/>
          <p:cNvCxnSpPr/>
          <p:nvPr/>
        </p:nvCxnSpPr>
        <p:spPr>
          <a:xfrm rot="10800000">
            <a:off x="6938651" y="2567205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18"/>
          <p:cNvCxnSpPr/>
          <p:nvPr/>
        </p:nvCxnSpPr>
        <p:spPr>
          <a:xfrm>
            <a:off x="6938651" y="3969285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7" name="Google Shape;467;p18"/>
          <p:cNvCxnSpPr/>
          <p:nvPr/>
        </p:nvCxnSpPr>
        <p:spPr>
          <a:xfrm rot="10800000">
            <a:off x="6971673" y="4386608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8" name="Google Shape;468;p18"/>
          <p:cNvCxnSpPr/>
          <p:nvPr/>
        </p:nvCxnSpPr>
        <p:spPr>
          <a:xfrm>
            <a:off x="6971673" y="5788688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0" name="Google Shape;470;p18"/>
          <p:cNvSpPr/>
          <p:nvPr/>
        </p:nvSpPr>
        <p:spPr>
          <a:xfrm>
            <a:off x="7196461" y="1291242"/>
            <a:ext cx="741680" cy="950791"/>
          </a:xfrm>
          <a:custGeom>
            <a:avLst/>
            <a:gdLst/>
            <a:ahLst/>
            <a:cxnLst/>
            <a:rect l="l" t="t" r="r" b="b"/>
            <a:pathLst>
              <a:path w="741680" h="950791" extrusionOk="0">
                <a:moveTo>
                  <a:pt x="0" y="930471"/>
                </a:moveTo>
                <a:cubicBezTo>
                  <a:pt x="69426" y="540157"/>
                  <a:pt x="138853" y="149844"/>
                  <a:pt x="233680" y="36391"/>
                </a:cubicBezTo>
                <a:cubicBezTo>
                  <a:pt x="328507" y="-77062"/>
                  <a:pt x="484293" y="97351"/>
                  <a:pt x="568960" y="249751"/>
                </a:cubicBezTo>
                <a:cubicBezTo>
                  <a:pt x="653627" y="402151"/>
                  <a:pt x="697653" y="676471"/>
                  <a:pt x="741680" y="950791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8"/>
          <p:cNvSpPr txBox="1"/>
          <p:nvPr/>
        </p:nvSpPr>
        <p:spPr>
          <a:xfrm>
            <a:off x="7086018" y="549533"/>
            <a:ext cx="18056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PYTHIA+GEANT sample 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8"/>
          <p:cNvSpPr txBox="1"/>
          <p:nvPr/>
        </p:nvSpPr>
        <p:spPr>
          <a:xfrm>
            <a:off x="7196462" y="4169341"/>
            <a:ext cx="14389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PYTHIA sample 2</a:t>
            </a:r>
            <a:endParaRPr/>
          </a:p>
        </p:txBody>
      </p:sp>
      <p:sp>
        <p:nvSpPr>
          <p:cNvPr id="473" name="Google Shape;473;p18"/>
          <p:cNvSpPr txBox="1"/>
          <p:nvPr/>
        </p:nvSpPr>
        <p:spPr>
          <a:xfrm>
            <a:off x="7144392" y="2349938"/>
            <a:ext cx="17983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PYTHIA+GEANT sample 2</a:t>
            </a:r>
            <a:endParaRPr/>
          </a:p>
        </p:txBody>
      </p:sp>
      <p:sp>
        <p:nvSpPr>
          <p:cNvPr id="474" name="Google Shape;474;p18"/>
          <p:cNvSpPr txBox="1"/>
          <p:nvPr/>
        </p:nvSpPr>
        <p:spPr>
          <a:xfrm>
            <a:off x="8402961" y="2013052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75" name="Google Shape;475;p18"/>
          <p:cNvSpPr txBox="1"/>
          <p:nvPr/>
        </p:nvSpPr>
        <p:spPr>
          <a:xfrm rot="-5400000">
            <a:off x="6090001" y="2712823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76" name="Google Shape;476;p18"/>
          <p:cNvSpPr txBox="1"/>
          <p:nvPr/>
        </p:nvSpPr>
        <p:spPr>
          <a:xfrm rot="-5400000">
            <a:off x="6159957" y="4577719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77" name="Google Shape;477;p18"/>
          <p:cNvSpPr txBox="1"/>
          <p:nvPr/>
        </p:nvSpPr>
        <p:spPr>
          <a:xfrm rot="-5400000">
            <a:off x="6070504" y="1012604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78" name="Google Shape;478;p18"/>
          <p:cNvSpPr txBox="1"/>
          <p:nvPr/>
        </p:nvSpPr>
        <p:spPr>
          <a:xfrm>
            <a:off x="8418202" y="3769231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79" name="Google Shape;479;p18"/>
          <p:cNvSpPr txBox="1"/>
          <p:nvPr/>
        </p:nvSpPr>
        <p:spPr>
          <a:xfrm>
            <a:off x="8418201" y="5588634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6518764" y="535261"/>
            <a:ext cx="2423947" cy="56133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9061848" y="3057825"/>
            <a:ext cx="734307" cy="77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9371705" y="4661180"/>
            <a:ext cx="2423787" cy="168486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9826640" y="3031289"/>
            <a:ext cx="1288561" cy="7908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MultiFold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4" name="Google Shape;484;p18"/>
          <p:cNvCxnSpPr/>
          <p:nvPr/>
        </p:nvCxnSpPr>
        <p:spPr>
          <a:xfrm rot="10800000">
            <a:off x="9910608" y="4771051"/>
            <a:ext cx="0" cy="14020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5" name="Google Shape;485;p18"/>
          <p:cNvCxnSpPr/>
          <p:nvPr/>
        </p:nvCxnSpPr>
        <p:spPr>
          <a:xfrm>
            <a:off x="9910608" y="6173131"/>
            <a:ext cx="1397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6" name="Google Shape;486;p18"/>
          <p:cNvSpPr txBox="1"/>
          <p:nvPr/>
        </p:nvSpPr>
        <p:spPr>
          <a:xfrm rot="-5400000">
            <a:off x="9046000" y="4943628"/>
            <a:ext cx="12313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1/N dN/dx</a:t>
            </a:r>
            <a:endParaRPr/>
          </a:p>
        </p:txBody>
      </p:sp>
      <p:sp>
        <p:nvSpPr>
          <p:cNvPr id="487" name="Google Shape;487;p18"/>
          <p:cNvSpPr txBox="1"/>
          <p:nvPr/>
        </p:nvSpPr>
        <p:spPr>
          <a:xfrm>
            <a:off x="11100242" y="5809100"/>
            <a:ext cx="7975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88" name="Google Shape;488;p18"/>
          <p:cNvSpPr/>
          <p:nvPr/>
        </p:nvSpPr>
        <p:spPr>
          <a:xfrm rot="5400000">
            <a:off x="10093297" y="3900445"/>
            <a:ext cx="734307" cy="77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8"/>
          <p:cNvSpPr txBox="1"/>
          <p:nvPr/>
        </p:nvSpPr>
        <p:spPr>
          <a:xfrm>
            <a:off x="10037533" y="4859654"/>
            <a:ext cx="13162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Unfolded</a:t>
            </a:r>
            <a:endParaRPr dirty="0"/>
          </a:p>
        </p:txBody>
      </p:sp>
      <p:sp>
        <p:nvSpPr>
          <p:cNvPr id="490" name="Google Shape;490;p18"/>
          <p:cNvSpPr/>
          <p:nvPr/>
        </p:nvSpPr>
        <p:spPr>
          <a:xfrm>
            <a:off x="9923698" y="5300874"/>
            <a:ext cx="1421095" cy="856629"/>
          </a:xfrm>
          <a:custGeom>
            <a:avLst/>
            <a:gdLst/>
            <a:ahLst/>
            <a:cxnLst/>
            <a:rect l="l" t="t" r="r" b="b"/>
            <a:pathLst>
              <a:path w="1338146" h="692269" extrusionOk="0">
                <a:moveTo>
                  <a:pt x="0" y="680650"/>
                </a:moveTo>
                <a:cubicBezTo>
                  <a:pt x="141248" y="348901"/>
                  <a:pt x="282497" y="17152"/>
                  <a:pt x="434897" y="425"/>
                </a:cubicBezTo>
                <a:cubicBezTo>
                  <a:pt x="587297" y="-16302"/>
                  <a:pt x="763859" y="465060"/>
                  <a:pt x="914400" y="580289"/>
                </a:cubicBezTo>
                <a:cubicBezTo>
                  <a:pt x="1064942" y="695518"/>
                  <a:pt x="1201544" y="693659"/>
                  <a:pt x="1338146" y="691801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18" descr="Quick upload of logos for incoming conferences | The STAR experiment"/>
          <p:cNvPicPr preferRelativeResize="0"/>
          <p:nvPr/>
        </p:nvPicPr>
        <p:blipFill rotWithShape="1">
          <a:blip r:embed="rId3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8"/>
          <p:cNvSpPr txBox="1"/>
          <p:nvPr/>
        </p:nvSpPr>
        <p:spPr>
          <a:xfrm>
            <a:off x="129979" y="1196631"/>
            <a:ext cx="49786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indent="-285744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Separate matched jets from PYTHIA and PYTHIA+GEANT into 2 samples</a:t>
            </a:r>
            <a:endParaRPr dirty="0"/>
          </a:p>
        </p:txBody>
      </p:sp>
      <p:sp>
        <p:nvSpPr>
          <p:cNvPr id="493" name="Google Shape;493;p18"/>
          <p:cNvSpPr txBox="1"/>
          <p:nvPr/>
        </p:nvSpPr>
        <p:spPr>
          <a:xfrm>
            <a:off x="9468715" y="1397441"/>
            <a:ext cx="2423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indent="-285744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Unfold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7FC7D-AE6A-8407-E1DD-CDD1CB9E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Google Shape;445;p18">
            <a:extLst>
              <a:ext uri="{FF2B5EF4-FFF2-40B4-BE49-F238E27FC236}">
                <a16:creationId xmlns:a16="http://schemas.microsoft.com/office/drawing/2014/main" id="{7B85563C-9F63-8753-82DA-7260C301CC1B}"/>
              </a:ext>
            </a:extLst>
          </p:cNvPr>
          <p:cNvSpPr/>
          <p:nvPr/>
        </p:nvSpPr>
        <p:spPr>
          <a:xfrm>
            <a:off x="861441" y="5205545"/>
            <a:ext cx="741680" cy="950791"/>
          </a:xfrm>
          <a:custGeom>
            <a:avLst/>
            <a:gdLst/>
            <a:ahLst/>
            <a:cxnLst/>
            <a:rect l="l" t="t" r="r" b="b"/>
            <a:pathLst>
              <a:path w="741680" h="950791" extrusionOk="0">
                <a:moveTo>
                  <a:pt x="0" y="930471"/>
                </a:moveTo>
                <a:cubicBezTo>
                  <a:pt x="69426" y="540157"/>
                  <a:pt x="138853" y="149844"/>
                  <a:pt x="233680" y="36391"/>
                </a:cubicBezTo>
                <a:cubicBezTo>
                  <a:pt x="328507" y="-77062"/>
                  <a:pt x="484293" y="97351"/>
                  <a:pt x="568960" y="249751"/>
                </a:cubicBezTo>
                <a:cubicBezTo>
                  <a:pt x="653627" y="402151"/>
                  <a:pt x="697653" y="676471"/>
                  <a:pt x="741680" y="95079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39;p18">
            <a:extLst>
              <a:ext uri="{FF2B5EF4-FFF2-40B4-BE49-F238E27FC236}">
                <a16:creationId xmlns:a16="http://schemas.microsoft.com/office/drawing/2014/main" id="{5D341168-939F-0E17-FA05-CF4E3C3D2AFB}"/>
              </a:ext>
            </a:extLst>
          </p:cNvPr>
          <p:cNvSpPr/>
          <p:nvPr/>
        </p:nvSpPr>
        <p:spPr>
          <a:xfrm rot="284777">
            <a:off x="3152378" y="3769271"/>
            <a:ext cx="1344351" cy="691999"/>
          </a:xfrm>
          <a:custGeom>
            <a:avLst/>
            <a:gdLst/>
            <a:ahLst/>
            <a:cxnLst/>
            <a:rect l="l" t="t" r="r" b="b"/>
            <a:pathLst>
              <a:path w="1767679" h="902367" extrusionOk="0">
                <a:moveTo>
                  <a:pt x="0" y="902367"/>
                </a:moveTo>
                <a:cubicBezTo>
                  <a:pt x="77046" y="645827"/>
                  <a:pt x="154093" y="389287"/>
                  <a:pt x="254000" y="241967"/>
                </a:cubicBezTo>
                <a:cubicBezTo>
                  <a:pt x="353907" y="94647"/>
                  <a:pt x="391160" y="-52673"/>
                  <a:pt x="599440" y="18447"/>
                </a:cubicBezTo>
                <a:cubicBezTo>
                  <a:pt x="807720" y="89567"/>
                  <a:pt x="1314027" y="543380"/>
                  <a:pt x="1503680" y="668687"/>
                </a:cubicBezTo>
                <a:cubicBezTo>
                  <a:pt x="1693333" y="793994"/>
                  <a:pt x="1737360" y="770287"/>
                  <a:pt x="1737360" y="770287"/>
                </a:cubicBezTo>
                <a:cubicBezTo>
                  <a:pt x="1779693" y="788914"/>
                  <a:pt x="1768686" y="784680"/>
                  <a:pt x="1757680" y="780447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18">
            <a:extLst>
              <a:ext uri="{FF2B5EF4-FFF2-40B4-BE49-F238E27FC236}">
                <a16:creationId xmlns:a16="http://schemas.microsoft.com/office/drawing/2014/main" id="{2D2A8439-4EF7-A110-0BB2-12A5C2D14692}"/>
              </a:ext>
            </a:extLst>
          </p:cNvPr>
          <p:cNvSpPr/>
          <p:nvPr/>
        </p:nvSpPr>
        <p:spPr>
          <a:xfrm>
            <a:off x="7178414" y="3032965"/>
            <a:ext cx="741680" cy="950791"/>
          </a:xfrm>
          <a:custGeom>
            <a:avLst/>
            <a:gdLst/>
            <a:ahLst/>
            <a:cxnLst/>
            <a:rect l="l" t="t" r="r" b="b"/>
            <a:pathLst>
              <a:path w="741680" h="950791" extrusionOk="0">
                <a:moveTo>
                  <a:pt x="0" y="930471"/>
                </a:moveTo>
                <a:cubicBezTo>
                  <a:pt x="69426" y="540157"/>
                  <a:pt x="138853" y="149844"/>
                  <a:pt x="233680" y="36391"/>
                </a:cubicBezTo>
                <a:cubicBezTo>
                  <a:pt x="328507" y="-77062"/>
                  <a:pt x="484293" y="97351"/>
                  <a:pt x="568960" y="249751"/>
                </a:cubicBezTo>
                <a:cubicBezTo>
                  <a:pt x="653627" y="402151"/>
                  <a:pt x="697653" y="676471"/>
                  <a:pt x="741680" y="95079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8971B-DF66-02CE-FCF5-C60DC337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"/>
          <p:cNvSpPr txBox="1"/>
          <p:nvPr/>
        </p:nvSpPr>
        <p:spPr>
          <a:xfrm>
            <a:off x="204108" y="370572"/>
            <a:ext cx="10434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Closure test for unfolding</a:t>
            </a:r>
            <a:endParaRPr dirty="0"/>
          </a:p>
        </p:txBody>
      </p:sp>
      <p:sp>
        <p:nvSpPr>
          <p:cNvPr id="501" name="Google Shape;501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Youqi Song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503" name="Google Shape;503;p19"/>
          <p:cNvSpPr txBox="1"/>
          <p:nvPr/>
        </p:nvSpPr>
        <p:spPr>
          <a:xfrm>
            <a:off x="218284" y="1032936"/>
            <a:ext cx="1079046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indent="-285744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Decent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closure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substructure observables</a:t>
            </a:r>
            <a:endParaRPr dirty="0"/>
          </a:p>
        </p:txBody>
      </p:sp>
      <p:grpSp>
        <p:nvGrpSpPr>
          <p:cNvPr id="505" name="Google Shape;505;p19"/>
          <p:cNvGrpSpPr/>
          <p:nvPr/>
        </p:nvGrpSpPr>
        <p:grpSpPr>
          <a:xfrm>
            <a:off x="204106" y="1575580"/>
            <a:ext cx="780356" cy="1661459"/>
            <a:chOff x="83529" y="1711489"/>
            <a:chExt cx="780356" cy="1661458"/>
          </a:xfrm>
        </p:grpSpPr>
        <p:pic>
          <p:nvPicPr>
            <p:cNvPr id="506" name="Google Shape;506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29" y="2565156"/>
              <a:ext cx="780356" cy="807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529" y="1711489"/>
              <a:ext cx="780356" cy="78340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8" name="Google Shape;508;p19"/>
          <p:cNvCxnSpPr/>
          <p:nvPr/>
        </p:nvCxnSpPr>
        <p:spPr>
          <a:xfrm rot="10800000">
            <a:off x="139335" y="2406309"/>
            <a:ext cx="8042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9" name="Google Shape;50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0038" y="844865"/>
            <a:ext cx="497381" cy="8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19"/>
          <p:cNvSpPr txBox="1"/>
          <p:nvPr/>
        </p:nvSpPr>
        <p:spPr>
          <a:xfrm>
            <a:off x="936117" y="2244581"/>
            <a:ext cx="300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511" name="Google Shape;511;p19"/>
          <p:cNvSpPr txBox="1"/>
          <p:nvPr/>
        </p:nvSpPr>
        <p:spPr>
          <a:xfrm>
            <a:off x="6770889" y="803799"/>
            <a:ext cx="44679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Unfolding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 data (not including misses)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 sample 1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 sample 2 </a:t>
            </a:r>
            <a:endParaRPr dirty="0"/>
          </a:p>
        </p:txBody>
      </p:sp>
      <p:pic>
        <p:nvPicPr>
          <p:cNvPr id="512" name="Google Shape;51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6201" y="1695931"/>
            <a:ext cx="10684507" cy="36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5C4DD-5F81-6800-97E1-2EDD8CF1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BC5E7-3C4C-B705-4FD7-01AF5F133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5824837"/>
            <a:ext cx="3151905" cy="377985"/>
          </a:xfrm>
          <a:prstGeom prst="rect">
            <a:avLst/>
          </a:prstGeom>
        </p:spPr>
      </p:pic>
      <p:pic>
        <p:nvPicPr>
          <p:cNvPr id="7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C6016FD1-4E43-DF0F-380E-9F8726DF187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BFB7D-893B-3115-65E8-F528A159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E3A0-9492-D177-EFC2-7B834FB9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A424-F2D5-3470-9156-D72D114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77A22-959E-9DBE-319D-381EEF80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50" y="2568258"/>
            <a:ext cx="3213493" cy="2327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6AC32-C76C-895F-5C95-8C60F32FC18E}"/>
              </a:ext>
            </a:extLst>
          </p:cNvPr>
          <p:cNvSpPr txBox="1"/>
          <p:nvPr/>
        </p:nvSpPr>
        <p:spPr>
          <a:xfrm>
            <a:off x="4603055" y="2416386"/>
            <a:ext cx="2953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STAR Collaboration. PRD 101, 052004(2020) </a:t>
            </a:r>
            <a:endParaRPr lang="en-US" sz="1200" dirty="0"/>
          </a:p>
        </p:txBody>
      </p:sp>
      <p:sp>
        <p:nvSpPr>
          <p:cNvPr id="2" name="Google Shape;206;p6">
            <a:extLst>
              <a:ext uri="{FF2B5EF4-FFF2-40B4-BE49-F238E27FC236}">
                <a16:creationId xmlns:a16="http://schemas.microsoft.com/office/drawing/2014/main" id="{497BDB5D-101C-90CA-6E22-9A86D13F92DC}"/>
              </a:ext>
            </a:extLst>
          </p:cNvPr>
          <p:cNvSpPr txBox="1"/>
          <p:nvPr/>
        </p:nvSpPr>
        <p:spPr>
          <a:xfrm>
            <a:off x="204107" y="370572"/>
            <a:ext cx="46099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Underlying event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A6B2D-913E-CD76-87F6-849F0DFE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874" y="484231"/>
            <a:ext cx="4634151" cy="168601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C6EF0A9-07D9-27AB-FE4C-5AA95CE4F1AE}"/>
              </a:ext>
            </a:extLst>
          </p:cNvPr>
          <p:cNvSpPr/>
          <p:nvPr/>
        </p:nvSpPr>
        <p:spPr>
          <a:xfrm>
            <a:off x="1657350" y="2668808"/>
            <a:ext cx="2658506" cy="523499"/>
          </a:xfrm>
          <a:prstGeom prst="wedgeRoundRectCallout">
            <a:avLst>
              <a:gd name="adj1" fmla="val 68787"/>
              <a:gd name="adj2" fmla="val -172437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Remove underlying effects and pileup, not necessary for 200 GeV collisions</a:t>
            </a:r>
          </a:p>
        </p:txBody>
      </p:sp>
      <p:pic>
        <p:nvPicPr>
          <p:cNvPr id="10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57AD4875-AE75-4C14-54B8-37129F10E8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F1E6FB-511A-3F21-2F00-9F27EB64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7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F37E-69CE-2005-0F1F-BC02D020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16CE5-4305-A627-5707-70802513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E4F04-BB52-80E8-2170-8B288DDB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7" y="3883534"/>
            <a:ext cx="4451061" cy="2919124"/>
          </a:xfrm>
          <a:prstGeom prst="rect">
            <a:avLst/>
          </a:prstGeom>
        </p:spPr>
      </p:pic>
      <p:sp>
        <p:nvSpPr>
          <p:cNvPr id="16" name="Google Shape;134;p3">
            <a:extLst>
              <a:ext uri="{FF2B5EF4-FFF2-40B4-BE49-F238E27FC236}">
                <a16:creationId xmlns:a16="http://schemas.microsoft.com/office/drawing/2014/main" id="{73B7F23E-CB98-6A10-41E5-7EB466A093BE}"/>
              </a:ext>
            </a:extLst>
          </p:cNvPr>
          <p:cNvSpPr txBox="1"/>
          <p:nvPr/>
        </p:nvSpPr>
        <p:spPr>
          <a:xfrm>
            <a:off x="2038099" y="3518603"/>
            <a:ext cx="908636" cy="42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altLang="zh-CN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M/M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FB652A-2419-7857-A470-B1561A977912}"/>
              </a:ext>
            </a:extLst>
          </p:cNvPr>
          <p:cNvGrpSpPr/>
          <p:nvPr/>
        </p:nvGrpSpPr>
        <p:grpSpPr>
          <a:xfrm>
            <a:off x="7365518" y="3803694"/>
            <a:ext cx="4451061" cy="3006796"/>
            <a:chOff x="4925615" y="2846896"/>
            <a:chExt cx="3338296" cy="225509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0F8B077-743B-DD93-6545-0A8A5D420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2"/>
            <a:stretch/>
          </p:blipFill>
          <p:spPr bwMode="auto">
            <a:xfrm>
              <a:off x="4925615" y="2846896"/>
              <a:ext cx="3338296" cy="2255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57FAF6-9100-77C4-87B9-EE50535AEB2C}"/>
                </a:ext>
              </a:extLst>
            </p:cNvPr>
            <p:cNvCxnSpPr/>
            <p:nvPr/>
          </p:nvCxnSpPr>
          <p:spPr>
            <a:xfrm flipV="1">
              <a:off x="5656218" y="2912650"/>
              <a:ext cx="0" cy="185461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9C071-D5D2-0499-8333-4EC27A1289AA}"/>
                </a:ext>
              </a:extLst>
            </p:cNvPr>
            <p:cNvCxnSpPr/>
            <p:nvPr/>
          </p:nvCxnSpPr>
          <p:spPr>
            <a:xfrm flipV="1">
              <a:off x="6050281" y="2912650"/>
              <a:ext cx="0" cy="1854613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D8F47E-C4AA-5AE4-3C16-363EBCA9C2B1}"/>
                </a:ext>
              </a:extLst>
            </p:cNvPr>
            <p:cNvCxnSpPr/>
            <p:nvPr/>
          </p:nvCxnSpPr>
          <p:spPr>
            <a:xfrm>
              <a:off x="5656218" y="3429000"/>
              <a:ext cx="777239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CE50B2-A056-8B4C-D2DE-3D6EB09EC891}"/>
                </a:ext>
              </a:extLst>
            </p:cNvPr>
            <p:cNvCxnSpPr/>
            <p:nvPr/>
          </p:nvCxnSpPr>
          <p:spPr>
            <a:xfrm>
              <a:off x="6044837" y="3829071"/>
              <a:ext cx="77723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23F24F-725F-553F-D801-D10A631347D3}"/>
                </a:ext>
              </a:extLst>
            </p:cNvPr>
            <p:cNvSpPr/>
            <p:nvPr/>
          </p:nvSpPr>
          <p:spPr>
            <a:xfrm>
              <a:off x="5715265" y="3030581"/>
              <a:ext cx="1104526" cy="3274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default large dM/M cut: &gt; 0.2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FF9D86-E5FF-1192-1420-B332F8F8B8D9}"/>
                </a:ext>
              </a:extLst>
            </p:cNvPr>
            <p:cNvSpPr/>
            <p:nvPr/>
          </p:nvSpPr>
          <p:spPr>
            <a:xfrm>
              <a:off x="6109328" y="3553845"/>
              <a:ext cx="2057400" cy="1828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no had. large dM/M cut: &gt; 0.4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74E268E-8F7F-B97B-A6F9-6D75329ABC5B}"/>
              </a:ext>
            </a:extLst>
          </p:cNvPr>
          <p:cNvSpPr/>
          <p:nvPr/>
        </p:nvSpPr>
        <p:spPr>
          <a:xfrm>
            <a:off x="4597135" y="3828658"/>
            <a:ext cx="2858661" cy="2223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Hadronization effects study: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Hadronization smears/shifts the distributions, but the correlation with and without hadronization is the same.</a:t>
            </a:r>
          </a:p>
        </p:txBody>
      </p:sp>
      <p:pic>
        <p:nvPicPr>
          <p:cNvPr id="2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5878D92F-7B7A-B777-AF4E-B6F894F100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D0DF2-C0B1-239F-A1BB-B0037591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34B58-C55B-9445-980D-B03F8B95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8" y="1249"/>
            <a:ext cx="4851480" cy="357294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A17E65-603D-D94F-EFEB-C11DCC40F7CD}"/>
              </a:ext>
            </a:extLst>
          </p:cNvPr>
          <p:cNvSpPr/>
          <p:nvPr/>
        </p:nvSpPr>
        <p:spPr>
          <a:xfrm>
            <a:off x="2492417" y="1190433"/>
            <a:ext cx="2067621" cy="254161"/>
          </a:xfrm>
          <a:prstGeom prst="round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Excluding </a:t>
            </a:r>
            <a:r>
              <a:rPr lang="en-US" altLang="zh-CN" dirty="0">
                <a:solidFill>
                  <a:schemeClr val="tx1"/>
                </a:solidFill>
              </a:rPr>
              <a:t>Δ</a:t>
            </a:r>
            <a:r>
              <a:rPr lang="en-US" dirty="0">
                <a:solidFill>
                  <a:schemeClr val="tx1"/>
                </a:solidFill>
              </a:rPr>
              <a:t>M=0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93DC27-3FD8-010E-A943-89BCA8EA8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197" y="-8576"/>
            <a:ext cx="4747322" cy="38066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FE3DCB-9EB2-A8E9-EAA9-83407C4466A7}"/>
              </a:ext>
            </a:extLst>
          </p:cNvPr>
          <p:cNvSpPr/>
          <p:nvPr/>
        </p:nvSpPr>
        <p:spPr>
          <a:xfrm>
            <a:off x="9675519" y="1235661"/>
            <a:ext cx="2337877" cy="22237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PYTHIA8 Detroit tune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20 &lt; </a:t>
            </a:r>
            <a:r>
              <a:rPr lang="en-US" sz="1600" b="1" dirty="0" err="1">
                <a:solidFill>
                  <a:schemeClr val="tx1"/>
                </a:solidFill>
              </a:rPr>
              <a:t>pT,jet</a:t>
            </a:r>
            <a:r>
              <a:rPr lang="en-US" sz="1600" b="1" dirty="0">
                <a:solidFill>
                  <a:schemeClr val="tx1"/>
                </a:solidFill>
              </a:rPr>
              <a:t> &lt; 30 GeV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9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C185-8A6F-1C1E-3644-74A3836E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2E48-F77B-F2A8-B405-2E0527A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5E2D9-E3B7-C388-7A51-36678E847A92}"/>
              </a:ext>
            </a:extLst>
          </p:cNvPr>
          <p:cNvSpPr txBox="1"/>
          <p:nvPr/>
        </p:nvSpPr>
        <p:spPr>
          <a:xfrm>
            <a:off x="95799" y="2076961"/>
            <a:ext cx="120003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truth jets with 20 &lt; pT &lt; 30 GeV, 44% of PYTHIA6 jets, 48% of PYTHIA8 jets, and 43% of HERWIG jets have dM=0.</a:t>
            </a:r>
          </a:p>
          <a:p>
            <a:pPr marL="285745" indent="-28574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reco jets with 20 &lt; pT &lt; 30 GeV, 36% of PYTHIA6 embedding jets and 37% of data jets have dM=0. (Higher pT jets have a smaller fraction of dM=0).</a:t>
            </a:r>
          </a:p>
        </p:txBody>
      </p:sp>
      <p:pic>
        <p:nvPicPr>
          <p:cNvPr id="10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E05152DA-B840-6AFE-7504-7B8F00C5EA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6F1CC-A571-DDE0-08A4-0B4B9A42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8F1B64F-322D-3746-C1A4-DE530EB2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3" y="791881"/>
            <a:ext cx="5187785" cy="41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EEB656-3BDB-9748-3F62-249DCA1F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17" y="3201440"/>
            <a:ext cx="4114800" cy="31996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403F-6A9E-54BC-326F-5145B09D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7A82-586B-1395-0E1F-8DD5606F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AA5CF-93E3-41F2-F6FE-E89AA0BFC66B}"/>
              </a:ext>
            </a:extLst>
          </p:cNvPr>
          <p:cNvSpPr txBox="1"/>
          <p:nvPr/>
        </p:nvSpPr>
        <p:spPr>
          <a:xfrm>
            <a:off x="204107" y="319772"/>
            <a:ext cx="909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Soft</a:t>
            </a:r>
            <a:r>
              <a:rPr lang="en-US" sz="3200" dirty="0"/>
              <a:t> radiation vs </a:t>
            </a:r>
            <a:r>
              <a:rPr lang="en-US" sz="3200" b="1" dirty="0">
                <a:solidFill>
                  <a:srgbClr val="0070C0"/>
                </a:solidFill>
              </a:rPr>
              <a:t>hard</a:t>
            </a:r>
            <a:r>
              <a:rPr lang="en-US" sz="3200" dirty="0"/>
              <a:t> splitting momentum imbalance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Google Shape;244;p7" descr="Quick upload of logos for incoming conferences | The STAR experiment">
            <a:extLst>
              <a:ext uri="{FF2B5EF4-FFF2-40B4-BE49-F238E27FC236}">
                <a16:creationId xmlns:a16="http://schemas.microsoft.com/office/drawing/2014/main" id="{F160BCBC-D679-36CE-A448-AE86BDD902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134;p3">
                <a:extLst>
                  <a:ext uri="{FF2B5EF4-FFF2-40B4-BE49-F238E27FC236}">
                    <a16:creationId xmlns:a16="http://schemas.microsoft.com/office/drawing/2014/main" id="{8BC650FB-7BE9-061F-E7E2-45B32F4C61F0}"/>
                  </a:ext>
                </a:extLst>
              </p:cNvPr>
              <p:cNvSpPr txBox="1"/>
              <p:nvPr/>
            </p:nvSpPr>
            <p:spPr>
              <a:xfrm>
                <a:off x="353844" y="5271466"/>
                <a:ext cx="6696127" cy="992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0" tIns="34276" rIns="68570" bIns="34276" anchor="t" anchorCtr="0">
                <a:sp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r>
                  <a:rPr lang="zh-CN" alt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→</a:t>
                </a: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The first splitting that passes SoftDrop can still be non-perturbative, but if we apply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Δ</m:t>
                    </m:r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𝑀</m:t>
                    </m:r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selection, we can filter out </a:t>
                </a:r>
                <a:r>
                  <a:rPr 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some </a:t>
                </a:r>
                <a:r>
                  <a:rPr lang="en-US" sz="2000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npQCD</a:t>
                </a:r>
                <a:r>
                  <a:rPr lang="en-US" sz="20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contribution due to the parton splitting</a:t>
                </a:r>
                <a:endPara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Google Shape;134;p3">
                <a:extLst>
                  <a:ext uri="{FF2B5EF4-FFF2-40B4-BE49-F238E27FC236}">
                    <a16:creationId xmlns:a16="http://schemas.microsoft.com/office/drawing/2014/main" id="{8BC650FB-7BE9-061F-E7E2-45B32F4C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4" y="5271466"/>
                <a:ext cx="6696127" cy="992551"/>
              </a:xfrm>
              <a:prstGeom prst="rect">
                <a:avLst/>
              </a:prstGeom>
              <a:blipFill>
                <a:blip r:embed="rId5"/>
                <a:stretch>
                  <a:fillRect l="-1275" t="-4908" b="-11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34;p3">
            <a:extLst>
              <a:ext uri="{FF2B5EF4-FFF2-40B4-BE49-F238E27FC236}">
                <a16:creationId xmlns:a16="http://schemas.microsoft.com/office/drawing/2014/main" id="{893D524C-EAFB-98E3-DC98-D3E65C57783B}"/>
              </a:ext>
            </a:extLst>
          </p:cNvPr>
          <p:cNvSpPr txBox="1"/>
          <p:nvPr/>
        </p:nvSpPr>
        <p:spPr>
          <a:xfrm>
            <a:off x="5291766" y="1224004"/>
            <a:ext cx="6696127" cy="197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mass that is groomed away relative to the original mass, the flatter the Zg distribution is</a:t>
            </a:r>
          </a:p>
          <a:p>
            <a:pPr marL="671514" lvl="1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/>
              <a:t>Demonstrates that </a:t>
            </a:r>
            <a:r>
              <a:rPr lang="en-US" altLang="zh-CN" sz="2000" b="1" dirty="0">
                <a:solidFill>
                  <a:srgbClr val="FF0000"/>
                </a:solidFill>
              </a:rPr>
              <a:t>early</a:t>
            </a:r>
            <a:r>
              <a:rPr lang="en-US" sz="2000" dirty="0"/>
              <a:t> soft wide angle radiation constrains the momentum imbalance of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 the amount of </a:t>
            </a:r>
            <a:r>
              <a:rPr lang="en-US" altLang="zh-CN" sz="2000" dirty="0" err="1">
                <a:ea typeface="Calibri"/>
                <a:cs typeface="Calibri"/>
                <a:sym typeface="Calibri"/>
              </a:rPr>
              <a:t>npQCD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contributions to </a:t>
            </a:r>
            <a:r>
              <a:rPr lang="en-US" sz="20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later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splittings</a:t>
            </a: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14314" indent="-214314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 models describe the trend of data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5AA8ED5-1F6E-2DAA-B113-5BBCC87198A7}"/>
              </a:ext>
            </a:extLst>
          </p:cNvPr>
          <p:cNvCxnSpPr>
            <a:cxnSpLocks/>
          </p:cNvCxnSpPr>
          <p:nvPr/>
        </p:nvCxnSpPr>
        <p:spPr>
          <a:xfrm flipV="1">
            <a:off x="1401167" y="2495879"/>
            <a:ext cx="0" cy="2481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3;p4">
            <a:extLst>
              <a:ext uri="{FF2B5EF4-FFF2-40B4-BE49-F238E27FC236}">
                <a16:creationId xmlns:a16="http://schemas.microsoft.com/office/drawing/2014/main" id="{BF8D662A-2A5A-E1CA-2B0A-D2924A5852D4}"/>
              </a:ext>
            </a:extLst>
          </p:cNvPr>
          <p:cNvSpPr txBox="1"/>
          <p:nvPr/>
        </p:nvSpPr>
        <p:spPr>
          <a:xfrm>
            <a:off x="746463" y="4939809"/>
            <a:ext cx="40638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Steeply falling ~ DGLAP 1/z: pQCD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3311B-C959-6698-78A8-26EC03AD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997F-D702-2962-2F03-D5C87D2A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1587499"/>
            <a:ext cx="10614024" cy="4768851"/>
          </a:xfrm>
        </p:spPr>
        <p:txBody>
          <a:bodyPr>
            <a:normAutofit/>
          </a:bodyPr>
          <a:lstStyle/>
          <a:p>
            <a:pPr marL="342891" indent="-342891"/>
            <a:r>
              <a:rPr lang="en-US" sz="2400" dirty="0"/>
              <a:t>Detector systematics</a:t>
            </a:r>
          </a:p>
          <a:p>
            <a:pPr marL="800080" lvl="1" indent="-342891"/>
            <a:r>
              <a:rPr lang="en-US" sz="2000" dirty="0"/>
              <a:t>Hadronic correction 100% </a:t>
            </a:r>
            <a:r>
              <a:rPr lang="zh-CN" altLang="en-US" sz="2000" dirty="0"/>
              <a:t>→</a:t>
            </a:r>
            <a:r>
              <a:rPr lang="en-US" sz="2000" dirty="0"/>
              <a:t> 50%</a:t>
            </a:r>
          </a:p>
          <a:p>
            <a:pPr marL="800080" lvl="1" indent="-342891"/>
            <a:r>
              <a:rPr lang="en-US" sz="2000" dirty="0"/>
              <a:t>Tower scale +3.8%</a:t>
            </a:r>
          </a:p>
          <a:p>
            <a:pPr marL="800080" lvl="1" indent="-342891"/>
            <a:r>
              <a:rPr lang="en-US" sz="2000" dirty="0"/>
              <a:t>Tracking uncertainty -4%</a:t>
            </a:r>
          </a:p>
          <a:p>
            <a:pPr marL="342891" indent="-342891"/>
            <a:r>
              <a:rPr lang="en-US" sz="2400" dirty="0"/>
              <a:t>Unfolding systematics</a:t>
            </a:r>
          </a:p>
          <a:p>
            <a:pPr marL="800080" lvl="1" indent="-342891"/>
            <a:r>
              <a:rPr lang="en-US" sz="2000" dirty="0"/>
              <a:t>Unfolding seed</a:t>
            </a:r>
          </a:p>
          <a:p>
            <a:pPr marL="800080" lvl="1" indent="-342891"/>
            <a:r>
              <a:rPr lang="en-US" sz="2000" dirty="0"/>
              <a:t>Iteration number variation</a:t>
            </a:r>
          </a:p>
          <a:p>
            <a:pPr marL="800080" lvl="1" indent="-342891"/>
            <a:r>
              <a:rPr lang="en-US" sz="2000" dirty="0"/>
              <a:t>Prior shape variation to HERWIG7 and PYTHIA8</a:t>
            </a:r>
            <a:endParaRPr lang="en-US" dirty="0"/>
          </a:p>
          <a:p>
            <a:pPr marL="1257269" lvl="2" indent="-342891"/>
            <a:r>
              <a:rPr lang="en-US" dirty="0"/>
              <a:t>Nominal: prior = </a:t>
            </a:r>
            <a:r>
              <a:rPr lang="en-US" altLang="zh-CN" dirty="0"/>
              <a:t>(generation, simulation) </a:t>
            </a:r>
          </a:p>
          <a:p>
            <a:pPr marL="914378" lvl="2" indent="0">
              <a:buNone/>
            </a:pPr>
            <a:r>
              <a:rPr lang="en-US" altLang="zh-CN" dirty="0"/>
              <a:t>		 = </a:t>
            </a:r>
            <a:r>
              <a:rPr lang="en-US" dirty="0"/>
              <a:t>(</a:t>
            </a:r>
            <a:r>
              <a:rPr lang="en-US" altLang="zh-CN" dirty="0"/>
              <a:t>PYTHIA6, PYTHIA6 + GEANT3 + embedding)</a:t>
            </a:r>
          </a:p>
          <a:p>
            <a:pPr marL="1257269" lvl="2" indent="-342891"/>
            <a:r>
              <a:rPr lang="en-US" altLang="zh-CN" dirty="0"/>
              <a:t>Varied to: 				     , </a:t>
            </a:r>
          </a:p>
          <a:p>
            <a:pPr marL="914378" lvl="2" indent="0">
              <a:buNone/>
            </a:pPr>
            <a:r>
              <a:rPr lang="en-US" altLang="zh-CN" dirty="0"/>
              <a:t>	        with	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D663-7B74-6FF7-EB4A-20EB6BCC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9A35F-6B7A-CB08-E8E2-2912D3EA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BOOST, 08/02/2023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7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8EDD5964-27AF-DEE9-9D08-275E59E05A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311" t="6390" r="15211" b="4324"/>
          <a:stretch/>
        </p:blipFill>
        <p:spPr>
          <a:xfrm>
            <a:off x="11035864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6;p6">
            <a:extLst>
              <a:ext uri="{FF2B5EF4-FFF2-40B4-BE49-F238E27FC236}">
                <a16:creationId xmlns:a16="http://schemas.microsoft.com/office/drawing/2014/main" id="{829E7BCD-7760-EB26-F1DB-C260EA6AAB74}"/>
              </a:ext>
            </a:extLst>
          </p:cNvPr>
          <p:cNvSpPr txBox="1"/>
          <p:nvPr/>
        </p:nvSpPr>
        <p:spPr>
          <a:xfrm>
            <a:off x="204107" y="370572"/>
            <a:ext cx="46099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uncertainties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92F1F2-AFDA-85AE-3EC9-B23F3A34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18" y="1315062"/>
            <a:ext cx="4741970" cy="35686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8D5A61-F408-ED3D-8576-496DAB22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904" y="5483837"/>
            <a:ext cx="5188217" cy="501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AA1CD1-40E4-A3A6-243D-A6C2DC467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811" y="5156805"/>
            <a:ext cx="3442012" cy="32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C69A0-27F2-3AE2-AF10-C1F76393A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307" y="2408828"/>
            <a:ext cx="1904913" cy="9374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00BF7-0625-6D92-A531-8805AD13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5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F56D-2534-A667-808B-B0D25C9C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95BD1-1B6E-18FF-0979-264BD453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73D0-FC5A-7F6B-C84B-E377724B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2130-7E09-1279-AAE0-3981E57D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17" y="1104780"/>
            <a:ext cx="5169166" cy="4648439"/>
          </a:xfrm>
          <a:prstGeom prst="rect">
            <a:avLst/>
          </a:prstGeom>
        </p:spPr>
      </p:pic>
      <p:sp>
        <p:nvSpPr>
          <p:cNvPr id="2" name="Google Shape;206;p6">
            <a:extLst>
              <a:ext uri="{FF2B5EF4-FFF2-40B4-BE49-F238E27FC236}">
                <a16:creationId xmlns:a16="http://schemas.microsoft.com/office/drawing/2014/main" id="{60BD6E18-FEDB-4B2B-D964-E827A0C15C9B}"/>
              </a:ext>
            </a:extLst>
          </p:cNvPr>
          <p:cNvSpPr txBox="1"/>
          <p:nvPr/>
        </p:nvSpPr>
        <p:spPr>
          <a:xfrm>
            <a:off x="204107" y="370572"/>
            <a:ext cx="89697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 mass: Comparison with models and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calcaulations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C76B4B36-8EC0-316C-F067-5E4E1B3DB3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11" t="6390" r="15211" b="4324"/>
          <a:stretch/>
        </p:blipFill>
        <p:spPr>
          <a:xfrm>
            <a:off x="11035864" y="57076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AB084-A1D5-F85A-0514-E69FB3839700}"/>
              </a:ext>
            </a:extLst>
          </p:cNvPr>
          <p:cNvSpPr txBox="1"/>
          <p:nvPr/>
        </p:nvSpPr>
        <p:spPr>
          <a:xfrm>
            <a:off x="3884544" y="583747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4"/>
              </a:rPr>
              <a:t>STAR Collaboration</a:t>
            </a:r>
            <a:r>
              <a:rPr lang="en-US" b="0" i="0" dirty="0">
                <a:solidFill>
                  <a:schemeClr val="accent1"/>
                </a:solidFill>
                <a:effectLst/>
                <a:hlinkClick r:id="rId4"/>
              </a:rPr>
              <a:t>. </a:t>
            </a:r>
            <a:r>
              <a:rPr lang="en-US" b="0" dirty="0">
                <a:solidFill>
                  <a:schemeClr val="accent1"/>
                </a:solidFill>
                <a:effectLst/>
                <a:hlinkClick r:id="rId4"/>
              </a:rPr>
              <a:t>PRD</a:t>
            </a:r>
            <a:r>
              <a:rPr lang="en-US" b="0" i="1" dirty="0">
                <a:solidFill>
                  <a:schemeClr val="accent1"/>
                </a:solidFill>
                <a:effectLst/>
                <a:hlinkClick r:id="rId4"/>
              </a:rPr>
              <a:t> </a:t>
            </a:r>
            <a:r>
              <a:rPr lang="en-US" b="0" i="0" dirty="0">
                <a:solidFill>
                  <a:schemeClr val="accent1"/>
                </a:solidFill>
                <a:effectLst/>
                <a:hlinkClick r:id="rId4"/>
              </a:rPr>
              <a:t>104, 052007(2021</a:t>
            </a:r>
            <a:r>
              <a:rPr lang="en-US" b="0" i="0" u="sng" dirty="0">
                <a:solidFill>
                  <a:schemeClr val="accent1"/>
                </a:solidFill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24F9A2E-1786-13BC-8AC0-D3CFE3B5337A}"/>
              </a:ext>
            </a:extLst>
          </p:cNvPr>
          <p:cNvGrpSpPr/>
          <p:nvPr/>
        </p:nvGrpSpPr>
        <p:grpSpPr>
          <a:xfrm>
            <a:off x="8956221" y="4268947"/>
            <a:ext cx="2295090" cy="2070175"/>
            <a:chOff x="7373260" y="2934273"/>
            <a:chExt cx="3878800" cy="349868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4F8C73-D277-BAF0-1AD0-7FA432E5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3260" y="2934273"/>
              <a:ext cx="3878800" cy="3498685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FE5085-D4D9-E42D-F36B-DA3210BD2F28}"/>
                </a:ext>
              </a:extLst>
            </p:cNvPr>
            <p:cNvCxnSpPr>
              <a:cxnSpLocks/>
            </p:cNvCxnSpPr>
            <p:nvPr/>
          </p:nvCxnSpPr>
          <p:spPr>
            <a:xfrm>
              <a:off x="7893428" y="4775306"/>
              <a:ext cx="17333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B0E6FD-1ACC-8C26-EA1C-35241F7712A0}"/>
                </a:ext>
              </a:extLst>
            </p:cNvPr>
            <p:cNvCxnSpPr>
              <a:cxnSpLocks/>
            </p:cNvCxnSpPr>
            <p:nvPr/>
          </p:nvCxnSpPr>
          <p:spPr>
            <a:xfrm>
              <a:off x="8680077" y="4824659"/>
              <a:ext cx="0" cy="12019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Date Placeholder 86">
            <a:extLst>
              <a:ext uri="{FF2B5EF4-FFF2-40B4-BE49-F238E27FC236}">
                <a16:creationId xmlns:a16="http://schemas.microsoft.com/office/drawing/2014/main" id="{CF2B537C-85BA-662C-5EEF-A03FF2B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1C027447-6F20-800E-3906-8AE09FE4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285F1-D79F-B11F-FCA6-1FE0371C3663}"/>
              </a:ext>
            </a:extLst>
          </p:cNvPr>
          <p:cNvSpPr txBox="1"/>
          <p:nvPr/>
        </p:nvSpPr>
        <p:spPr>
          <a:xfrm>
            <a:off x="1886269" y="5880160"/>
            <a:ext cx="4603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STAR. PLB 811 (2020) 135846</a:t>
            </a:r>
            <a:r>
              <a:rPr lang="en-US" sz="1200" dirty="0"/>
              <a:t>,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STAR. PRD</a:t>
            </a:r>
            <a:r>
              <a:rPr lang="en-US" sz="12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104, 052007(2021</a:t>
            </a:r>
            <a:r>
              <a:rPr lang="en-US" sz="1200" u="sng" dirty="0"/>
              <a:t>)</a:t>
            </a:r>
            <a:endParaRPr lang="en-US" sz="1200" dirty="0"/>
          </a:p>
        </p:txBody>
      </p:sp>
      <p:pic>
        <p:nvPicPr>
          <p:cNvPr id="3" name="Google Shape;135;p3" descr="Quick upload of logos for incoming conferences | The STAR experiment">
            <a:extLst>
              <a:ext uri="{FF2B5EF4-FFF2-40B4-BE49-F238E27FC236}">
                <a16:creationId xmlns:a16="http://schemas.microsoft.com/office/drawing/2014/main" id="{C0C24313-0298-9707-E0BD-8CF163D76A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0;p3">
            <a:extLst>
              <a:ext uri="{FF2B5EF4-FFF2-40B4-BE49-F238E27FC236}">
                <a16:creationId xmlns:a16="http://schemas.microsoft.com/office/drawing/2014/main" id="{86B74DF5-0276-4222-30C1-85E29064CAA8}"/>
              </a:ext>
            </a:extLst>
          </p:cNvPr>
          <p:cNvSpPr txBox="1"/>
          <p:nvPr/>
        </p:nvSpPr>
        <p:spPr>
          <a:xfrm>
            <a:off x="204106" y="370572"/>
            <a:ext cx="49965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and SoftDrop grooming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3;p4">
            <a:extLst>
              <a:ext uri="{FF2B5EF4-FFF2-40B4-BE49-F238E27FC236}">
                <a16:creationId xmlns:a16="http://schemas.microsoft.com/office/drawing/2014/main" id="{72297448-4B4A-F757-2632-537430D5C443}"/>
              </a:ext>
            </a:extLst>
          </p:cNvPr>
          <p:cNvSpPr txBox="1"/>
          <p:nvPr/>
        </p:nvSpPr>
        <p:spPr>
          <a:xfrm>
            <a:off x="138884" y="1300024"/>
            <a:ext cx="641581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has measured SoftDrop jet substructures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5C5F6-E666-340F-F4F6-E2173DEDE484}"/>
              </a:ext>
            </a:extLst>
          </p:cNvPr>
          <p:cNvSpPr txBox="1"/>
          <p:nvPr/>
        </p:nvSpPr>
        <p:spPr>
          <a:xfrm>
            <a:off x="9982200" y="4373478"/>
            <a:ext cx="1270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</a:p>
          <a:p>
            <a:r>
              <a:rPr lang="en-US" sz="1100" dirty="0">
                <a:hlinkClick r:id="rId7"/>
              </a:rPr>
              <a:t>Laura Havener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C129CA-4809-DB34-A001-9EABA0F99E71}"/>
                  </a:ext>
                </a:extLst>
              </p:cNvPr>
              <p:cNvSpPr txBox="1"/>
              <p:nvPr/>
            </p:nvSpPr>
            <p:spPr>
              <a:xfrm>
                <a:off x="1367121" y="1811011"/>
                <a:ext cx="601784" cy="502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667" i="1" baseline="-25000" dirty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C129CA-4809-DB34-A001-9EABA0F99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21" y="1811011"/>
                <a:ext cx="601784" cy="502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21B85EB-93A5-2E08-FB4E-2CEBD661894B}"/>
              </a:ext>
            </a:extLst>
          </p:cNvPr>
          <p:cNvGrpSpPr/>
          <p:nvPr/>
        </p:nvGrpSpPr>
        <p:grpSpPr>
          <a:xfrm>
            <a:off x="184884" y="2388221"/>
            <a:ext cx="2602554" cy="3380134"/>
            <a:chOff x="4322195" y="2348327"/>
            <a:chExt cx="1903578" cy="247232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74602EE-2896-2D15-93F4-B4C4B9B5E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5035"/>
            <a:stretch/>
          </p:blipFill>
          <p:spPr>
            <a:xfrm>
              <a:off x="4704151" y="2348327"/>
              <a:ext cx="1521622" cy="24692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7B8AB1F-6F03-BB10-3A25-CA5D4C2BA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88295"/>
            <a:stretch/>
          </p:blipFill>
          <p:spPr>
            <a:xfrm>
              <a:off x="4322195" y="2351439"/>
              <a:ext cx="396110" cy="246920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603212-FD73-5F89-4B35-7FC6E7817E42}"/>
                  </a:ext>
                </a:extLst>
              </p:cNvPr>
              <p:cNvSpPr txBox="1"/>
              <p:nvPr/>
            </p:nvSpPr>
            <p:spPr>
              <a:xfrm>
                <a:off x="4419595" y="1793427"/>
                <a:ext cx="601784" cy="502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667" i="1" baseline="-25000" dirty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603212-FD73-5F89-4B35-7FC6E781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5" y="1793427"/>
                <a:ext cx="601784" cy="502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806FF6B-636F-57EA-7750-08C0250D19B2}"/>
              </a:ext>
            </a:extLst>
          </p:cNvPr>
          <p:cNvGrpSpPr/>
          <p:nvPr/>
        </p:nvGrpSpPr>
        <p:grpSpPr>
          <a:xfrm>
            <a:off x="3168845" y="2388221"/>
            <a:ext cx="2593722" cy="3394601"/>
            <a:chOff x="1738198" y="2188573"/>
            <a:chExt cx="1806812" cy="23647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6D4369B-6C33-BAD4-1E81-9EDDE9D79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4281"/>
            <a:stretch/>
          </p:blipFill>
          <p:spPr>
            <a:xfrm>
              <a:off x="2068879" y="2189753"/>
              <a:ext cx="1476131" cy="23635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9F3D6CA-2F64-4F8B-17ED-560C945E7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87578"/>
            <a:stretch/>
          </p:blipFill>
          <p:spPr>
            <a:xfrm>
              <a:off x="1738198" y="2188573"/>
              <a:ext cx="401081" cy="236353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F1F66-9414-33DA-CE8D-5A03874E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EE8132-B846-1AB8-3450-4729B7092CD3}"/>
                  </a:ext>
                </a:extLst>
              </p:cNvPr>
              <p:cNvSpPr txBox="1"/>
              <p:nvPr/>
            </p:nvSpPr>
            <p:spPr>
              <a:xfrm>
                <a:off x="7272323" y="1847185"/>
                <a:ext cx="812714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EE8132-B846-1AB8-3450-4729B7092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23" y="1847185"/>
                <a:ext cx="812714" cy="453137"/>
              </a:xfrm>
              <a:prstGeom prst="rect">
                <a:avLst/>
              </a:prstGeom>
              <a:blipFill>
                <a:blip r:embed="rId12"/>
                <a:stretch>
                  <a:fillRect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0A029-0FD6-BD82-5ACE-5DC92C2DC777}"/>
              </a:ext>
            </a:extLst>
          </p:cNvPr>
          <p:cNvGrpSpPr/>
          <p:nvPr/>
        </p:nvGrpSpPr>
        <p:grpSpPr>
          <a:xfrm>
            <a:off x="6047080" y="2316258"/>
            <a:ext cx="2703936" cy="3536831"/>
            <a:chOff x="5830945" y="2313777"/>
            <a:chExt cx="2893579" cy="37848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9EFCA3-1793-A2FD-8267-D43930607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-1236" r="-1"/>
            <a:stretch/>
          </p:blipFill>
          <p:spPr>
            <a:xfrm>
              <a:off x="6429434" y="2396427"/>
              <a:ext cx="2295090" cy="37022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E3AB8F-9631-E9FF-A884-F7F982CC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30945" y="2313777"/>
              <a:ext cx="596931" cy="345457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08D19D-20C7-2690-CD42-8A8EECEDF73A}"/>
              </a:ext>
            </a:extLst>
          </p:cNvPr>
          <p:cNvGrpSpPr/>
          <p:nvPr/>
        </p:nvGrpSpPr>
        <p:grpSpPr>
          <a:xfrm>
            <a:off x="9308877" y="2436732"/>
            <a:ext cx="1225613" cy="1348379"/>
            <a:chOff x="9308877" y="2436732"/>
            <a:chExt cx="1225613" cy="134837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FA628A-1671-10BD-F0D3-1D4413AF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08877" y="2436732"/>
              <a:ext cx="1111307" cy="7048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5EF077-9234-1F41-49B9-A5A7E856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308877" y="3188139"/>
              <a:ext cx="1225613" cy="3048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57D86F-11B5-9EB6-9F28-726CB9FD1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345453" y="3480295"/>
              <a:ext cx="1130358" cy="30481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4D04F1F-76E9-C639-10DA-41EFF45007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595" y="2889454"/>
            <a:ext cx="1188542" cy="2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34" grpId="0"/>
      <p:bldP spid="38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D01C1-D059-A9DB-8ABC-D67966E8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D860-0157-592D-EBCE-56A43068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FF247-6920-2D4F-84C1-AFA2645C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5CF62D-D67D-8088-72AF-F717E975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83" y="1594434"/>
            <a:ext cx="3749667" cy="3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B67B557-C98B-DB83-2EF7-9184DE2C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6" y="1594434"/>
            <a:ext cx="3562583" cy="34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8BD08-45DD-BCCA-BDA7-7E55408F2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439" y="2343551"/>
            <a:ext cx="1810722" cy="365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206;p6">
                <a:extLst>
                  <a:ext uri="{FF2B5EF4-FFF2-40B4-BE49-F238E27FC236}">
                    <a16:creationId xmlns:a16="http://schemas.microsoft.com/office/drawing/2014/main" id="{FC1DF051-527F-41E0-C973-36716C727556}"/>
                  </a:ext>
                </a:extLst>
              </p:cNvPr>
              <p:cNvSpPr txBox="1"/>
              <p:nvPr/>
            </p:nvSpPr>
            <p:spPr>
              <a:xfrm>
                <a:off x="212420" y="370572"/>
                <a:ext cx="896971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Charged jet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𝑟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𝑐</m:t>
                    </m:r>
                  </m:oMath>
                </a14:m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0" name="Google Shape;206;p6">
                <a:extLst>
                  <a:ext uri="{FF2B5EF4-FFF2-40B4-BE49-F238E27FC236}">
                    <a16:creationId xmlns:a16="http://schemas.microsoft.com/office/drawing/2014/main" id="{FC1DF051-527F-41E0-C973-36716C72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0" y="370572"/>
                <a:ext cx="8969710" cy="584735"/>
              </a:xfrm>
              <a:prstGeom prst="rect">
                <a:avLst/>
              </a:prstGeom>
              <a:blipFill>
                <a:blip r:embed="rId6"/>
                <a:stretch>
                  <a:fillRect l="-1768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491;p18" descr="Quick upload of logos for incoming conferences | The STAR experiment">
            <a:extLst>
              <a:ext uri="{FF2B5EF4-FFF2-40B4-BE49-F238E27FC236}">
                <a16:creationId xmlns:a16="http://schemas.microsoft.com/office/drawing/2014/main" id="{83CA6F20-81F7-9783-55B7-406E9CCC73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5311" t="6390" r="15211" b="4324"/>
          <a:stretch/>
        </p:blipFill>
        <p:spPr>
          <a:xfrm>
            <a:off x="11035864" y="57076"/>
            <a:ext cx="1057017" cy="1047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68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C417E-E42F-955B-1D19-C0020F6F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508C-9392-8EF1-FC78-AE047F2B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768A8-7210-00B1-0A6B-7A37AF76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206;p6">
                <a:extLst>
                  <a:ext uri="{FF2B5EF4-FFF2-40B4-BE49-F238E27FC236}">
                    <a16:creationId xmlns:a16="http://schemas.microsoft.com/office/drawing/2014/main" id="{71292C12-CA6A-6B64-0F94-F2AC9DBCF022}"/>
                  </a:ext>
                </a:extLst>
              </p:cNvPr>
              <p:cNvSpPr txBox="1"/>
              <p:nvPr/>
            </p:nvSpPr>
            <p:spPr>
              <a:xfrm>
                <a:off x="204107" y="370572"/>
                <a:ext cx="896971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𝑟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comparison between HERWIG and PYTHIA</a:t>
                </a:r>
                <a:endParaRPr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7" name="Google Shape;206;p6">
                <a:extLst>
                  <a:ext uri="{FF2B5EF4-FFF2-40B4-BE49-F238E27FC236}">
                    <a16:creationId xmlns:a16="http://schemas.microsoft.com/office/drawing/2014/main" id="{71292C12-CA6A-6B64-0F94-F2AC9DBCF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7" y="370572"/>
                <a:ext cx="8969710" cy="58473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20F41EB-7967-8953-F049-8B6EA28B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70" y="1028576"/>
            <a:ext cx="5054860" cy="4800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CB5A64-D311-292E-F104-D9128E6D8BA2}"/>
              </a:ext>
            </a:extLst>
          </p:cNvPr>
          <p:cNvSpPr txBox="1"/>
          <p:nvPr/>
        </p:nvSpPr>
        <p:spPr>
          <a:xfrm>
            <a:off x="9829667" y="1263114"/>
            <a:ext cx="1786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Chien et al. PRD 105 051502 (2022)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16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1ADE6-7CD3-2FB1-C7B6-94E3CF84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BOOST, 08/02/2023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1E1FE-B175-BC62-7058-10BDFCBC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Youqi Song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4017-6104-1202-0945-5D259AB3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AF5D06-9B9E-3580-9A95-399F9A20417B}"/>
              </a:ext>
            </a:extLst>
          </p:cNvPr>
          <p:cNvGrpSpPr/>
          <p:nvPr/>
        </p:nvGrpSpPr>
        <p:grpSpPr>
          <a:xfrm>
            <a:off x="8956221" y="4268947"/>
            <a:ext cx="2295090" cy="2070175"/>
            <a:chOff x="7373260" y="2934273"/>
            <a:chExt cx="3878800" cy="3498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62F0A2-DBD6-0C67-9A76-59F7E0FA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3260" y="2934273"/>
              <a:ext cx="3878800" cy="349868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18F5BB-D873-66A8-9C04-9192433A8FC5}"/>
                </a:ext>
              </a:extLst>
            </p:cNvPr>
            <p:cNvCxnSpPr>
              <a:cxnSpLocks/>
            </p:cNvCxnSpPr>
            <p:nvPr/>
          </p:nvCxnSpPr>
          <p:spPr>
            <a:xfrm>
              <a:off x="7893428" y="4775306"/>
              <a:ext cx="17333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C46884-941B-9F2A-56BC-340CE75287A8}"/>
                </a:ext>
              </a:extLst>
            </p:cNvPr>
            <p:cNvCxnSpPr>
              <a:cxnSpLocks/>
            </p:cNvCxnSpPr>
            <p:nvPr/>
          </p:nvCxnSpPr>
          <p:spPr>
            <a:xfrm>
              <a:off x="8680077" y="4824659"/>
              <a:ext cx="0" cy="120191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E606A8-1665-85E4-9FA8-E27D2CA5F80B}"/>
              </a:ext>
            </a:extLst>
          </p:cNvPr>
          <p:cNvSpPr txBox="1"/>
          <p:nvPr/>
        </p:nvSpPr>
        <p:spPr>
          <a:xfrm>
            <a:off x="9982200" y="4373478"/>
            <a:ext cx="1270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</a:p>
          <a:p>
            <a:r>
              <a:rPr lang="en-US" sz="1100" dirty="0">
                <a:hlinkClick r:id="rId4"/>
              </a:rPr>
              <a:t>Laura Havener</a:t>
            </a:r>
            <a:endParaRPr lang="en-US" sz="1200" dirty="0"/>
          </a:p>
        </p:txBody>
      </p:sp>
      <p:sp>
        <p:nvSpPr>
          <p:cNvPr id="12" name="Google Shape;130;p3">
            <a:extLst>
              <a:ext uri="{FF2B5EF4-FFF2-40B4-BE49-F238E27FC236}">
                <a16:creationId xmlns:a16="http://schemas.microsoft.com/office/drawing/2014/main" id="{EDEB9A5B-49B0-5540-BB41-21DAD65E47ED}"/>
              </a:ext>
            </a:extLst>
          </p:cNvPr>
          <p:cNvSpPr txBox="1"/>
          <p:nvPr/>
        </p:nvSpPr>
        <p:spPr>
          <a:xfrm>
            <a:off x="204106" y="370572"/>
            <a:ext cx="49965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and SoftDrop grooming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5;p3" descr="Quick upload of logos for incoming conferences | The STAR experiment">
            <a:extLst>
              <a:ext uri="{FF2B5EF4-FFF2-40B4-BE49-F238E27FC236}">
                <a16:creationId xmlns:a16="http://schemas.microsoft.com/office/drawing/2014/main" id="{77273234-137B-FFC7-5F99-1337A20997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3;p4">
            <a:extLst>
              <a:ext uri="{FF2B5EF4-FFF2-40B4-BE49-F238E27FC236}">
                <a16:creationId xmlns:a16="http://schemas.microsoft.com/office/drawing/2014/main" id="{8C9CAE5E-6098-68D4-8DCD-4EC0B53F8472}"/>
              </a:ext>
            </a:extLst>
          </p:cNvPr>
          <p:cNvSpPr txBox="1"/>
          <p:nvPr/>
        </p:nvSpPr>
        <p:spPr>
          <a:xfrm>
            <a:off x="6011525" y="1294101"/>
            <a:ext cx="48346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in a multi-dimensional fashion!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12F968-2809-C11A-EC3B-CEF8FDDCE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56" y="2201137"/>
            <a:ext cx="3723551" cy="2966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6FA214-64AE-5687-2C8C-7D00D02EAF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21"/>
          <a:stretch/>
        </p:blipFill>
        <p:spPr>
          <a:xfrm>
            <a:off x="5038989" y="2188225"/>
            <a:ext cx="3446480" cy="3059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DB95BA-AFC0-5DFC-8921-6834998DD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976" y="2098639"/>
            <a:ext cx="2235579" cy="980827"/>
          </a:xfrm>
          <a:prstGeom prst="rect">
            <a:avLst/>
          </a:prstGeom>
        </p:spPr>
      </p:pic>
      <p:sp>
        <p:nvSpPr>
          <p:cNvPr id="20" name="Google Shape;163;p4">
            <a:extLst>
              <a:ext uri="{FF2B5EF4-FFF2-40B4-BE49-F238E27FC236}">
                <a16:creationId xmlns:a16="http://schemas.microsoft.com/office/drawing/2014/main" id="{C8C182F5-3A88-D6A3-B22D-7B2DC088FAB6}"/>
              </a:ext>
            </a:extLst>
          </p:cNvPr>
          <p:cNvSpPr txBox="1"/>
          <p:nvPr/>
        </p:nvSpPr>
        <p:spPr>
          <a:xfrm>
            <a:off x="9126051" y="3361101"/>
            <a:ext cx="253969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dynamics of the parton shower!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94E57D-7F6F-4860-345D-7C504E95B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640" y="2372541"/>
            <a:ext cx="2065976" cy="1403931"/>
          </a:xfrm>
          <a:prstGeom prst="rect">
            <a:avLst/>
          </a:prstGeom>
        </p:spPr>
      </p:pic>
      <p:sp>
        <p:nvSpPr>
          <p:cNvPr id="22" name="Google Shape;163;p4">
            <a:extLst>
              <a:ext uri="{FF2B5EF4-FFF2-40B4-BE49-F238E27FC236}">
                <a16:creationId xmlns:a16="http://schemas.microsoft.com/office/drawing/2014/main" id="{51BB681F-EBAA-7342-AD84-6122089BCD73}"/>
              </a:ext>
            </a:extLst>
          </p:cNvPr>
          <p:cNvSpPr txBox="1"/>
          <p:nvPr/>
        </p:nvSpPr>
        <p:spPr>
          <a:xfrm>
            <a:off x="138884" y="1300024"/>
            <a:ext cx="641581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has measured SoftDrop jet substructures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00A97A-4797-791D-9E09-A94D1F6D612B}"/>
              </a:ext>
            </a:extLst>
          </p:cNvPr>
          <p:cNvSpPr/>
          <p:nvPr/>
        </p:nvSpPr>
        <p:spPr>
          <a:xfrm>
            <a:off x="5200649" y="2372541"/>
            <a:ext cx="1062991" cy="288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04F8C73-D277-BAF0-1AD0-7FA432E5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221" y="4205595"/>
            <a:ext cx="2295090" cy="207017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FE5085-D4D9-E42D-F36B-DA3210BD2F28}"/>
              </a:ext>
            </a:extLst>
          </p:cNvPr>
          <p:cNvCxnSpPr>
            <a:cxnSpLocks/>
          </p:cNvCxnSpPr>
          <p:nvPr/>
        </p:nvCxnSpPr>
        <p:spPr>
          <a:xfrm>
            <a:off x="9264005" y="5276648"/>
            <a:ext cx="10256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B0E6FD-1ACC-8C26-EA1C-35241F7712A0}"/>
              </a:ext>
            </a:extLst>
          </p:cNvPr>
          <p:cNvCxnSpPr>
            <a:cxnSpLocks/>
          </p:cNvCxnSpPr>
          <p:nvPr/>
        </p:nvCxnSpPr>
        <p:spPr>
          <a:xfrm flipV="1">
            <a:off x="9451881" y="4495525"/>
            <a:ext cx="0" cy="7811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Date Placeholder 86">
            <a:extLst>
              <a:ext uri="{FF2B5EF4-FFF2-40B4-BE49-F238E27FC236}">
                <a16:creationId xmlns:a16="http://schemas.microsoft.com/office/drawing/2014/main" id="{CF2B537C-85BA-662C-5EEF-A03FF2B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1C027447-6F20-800E-3906-8AE09FE4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pic>
        <p:nvPicPr>
          <p:cNvPr id="3" name="Google Shape;135;p3" descr="Quick upload of logos for incoming conferences | The STAR experiment">
            <a:extLst>
              <a:ext uri="{FF2B5EF4-FFF2-40B4-BE49-F238E27FC236}">
                <a16:creationId xmlns:a16="http://schemas.microsoft.com/office/drawing/2014/main" id="{C0C24313-0298-9707-E0BD-8CF163D76A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0;p3">
            <a:extLst>
              <a:ext uri="{FF2B5EF4-FFF2-40B4-BE49-F238E27FC236}">
                <a16:creationId xmlns:a16="http://schemas.microsoft.com/office/drawing/2014/main" id="{86B74DF5-0276-4222-30C1-85E29064CAA8}"/>
              </a:ext>
            </a:extLst>
          </p:cNvPr>
          <p:cNvSpPr txBox="1"/>
          <p:nvPr/>
        </p:nvSpPr>
        <p:spPr>
          <a:xfrm>
            <a:off x="204106" y="370572"/>
            <a:ext cx="740500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CollinearDrop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grooming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probes the soft component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Chien and Stewart JHEP 06 (2020) 64.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5C5F6-E666-340F-F4F6-E2173DEDE484}"/>
              </a:ext>
            </a:extLst>
          </p:cNvPr>
          <p:cNvSpPr txBox="1"/>
          <p:nvPr/>
        </p:nvSpPr>
        <p:spPr>
          <a:xfrm>
            <a:off x="9982200" y="4291838"/>
            <a:ext cx="1270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</a:p>
          <a:p>
            <a:r>
              <a:rPr lang="en-US" sz="1100" dirty="0">
                <a:hlinkClick r:id="rId6"/>
              </a:rPr>
              <a:t>Laura Havener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130;p3">
                <a:extLst>
                  <a:ext uri="{FF2B5EF4-FFF2-40B4-BE49-F238E27FC236}">
                    <a16:creationId xmlns:a16="http://schemas.microsoft.com/office/drawing/2014/main" id="{240127AD-562E-A624-8994-01EB2BE083BE}"/>
                  </a:ext>
                </a:extLst>
              </p:cNvPr>
              <p:cNvSpPr txBox="1"/>
              <p:nvPr/>
            </p:nvSpPr>
            <p:spPr>
              <a:xfrm>
                <a:off x="219344" y="1426879"/>
                <a:ext cx="6754835" cy="329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General case: 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difference of an observable with two different SoftDrop selections </a:t>
                </a:r>
                <a:r>
                  <a:rPr lang="en-US" sz="2133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𝒛</m:t>
                    </m:r>
                    <m:r>
                      <a:rPr lang="en-US" sz="2133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𝒄𝒖𝒕</m:t>
                    </m:r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US" sz="2133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𝟏</m:t>
                    </m:r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</m:t>
                    </m:r>
                    <m:r>
                      <a:rPr lang="el-GR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𝜷</m:t>
                    </m:r>
                  </m:oMath>
                </a14:m>
                <a:r>
                  <a:rPr lang="en-US" sz="2133" b="1" baseline="-25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2133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)</a:t>
                </a:r>
                <a:r>
                  <a:rPr lang="en-US" sz="2133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and</a:t>
                </a:r>
                <a:r>
                  <a:rPr lang="en-US" sz="2133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133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𝒛</m:t>
                    </m:r>
                    <m:r>
                      <a:rPr lang="en-US" sz="2133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𝒄𝒖𝒕</m:t>
                    </m:r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US" sz="2133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𝟐</m:t>
                    </m:r>
                    <m:r>
                      <a:rPr lang="en-US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</m:t>
                    </m:r>
                    <m:r>
                      <a:rPr lang="el-GR" sz="2133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𝜷</m:t>
                    </m:r>
                  </m:oMath>
                </a14:m>
                <a:r>
                  <a:rPr lang="en-US" sz="2133" b="1" baseline="-25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US" sz="2133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)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endParaRPr lang="en-US" sz="2133" b="1" dirty="0">
                  <a:solidFill>
                    <a:prstClr val="black"/>
                  </a:solidFill>
                  <a:ea typeface="Calibri"/>
                  <a:cs typeface="Calibri"/>
                  <a:sym typeface="Calibri"/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For this analysis, </a:t>
                </a:r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𝒛</m:t>
                    </m:r>
                    <m:r>
                      <a:rPr lang="en-US" sz="2000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𝒄𝒖𝒕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US" sz="2000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𝟏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l-G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𝜷</m:t>
                    </m:r>
                    <m:r>
                      <m:rPr>
                        <m:nor/>
                      </m:rPr>
                      <a:rPr lang="en-US" sz="2000" b="1" baseline="-25000" dirty="0">
                        <a:solidFill>
                          <a:prstClr val="black"/>
                        </a:solidFill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= </a:t>
                </a:r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(0,0)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𝒛</m:t>
                    </m:r>
                    <m:r>
                      <a:rPr lang="en-US" sz="2000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𝒄𝒖𝒕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US" sz="2000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𝟐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</m:t>
                    </m:r>
                    <m:r>
                      <a:rPr lang="el-GR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𝜷</m:t>
                    </m:r>
                  </m:oMath>
                </a14:m>
                <a:r>
                  <a:rPr lang="en-US" sz="2000" b="1" baseline="-25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=</a:t>
                </a:r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 (0.1,0)</a:t>
                </a:r>
                <a:r>
                  <a:rPr lang="en-US" sz="2133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difference in the original and SoftDrop groomed observable</a:t>
                </a:r>
                <a:endParaRPr lang="en-US" sz="2000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endParaRPr lang="en-US" sz="2133" dirty="0">
                  <a:solidFill>
                    <a:prstClr val="black"/>
                  </a:solidFill>
                  <a:ea typeface="Calibri"/>
                  <a:cs typeface="Calibri"/>
                  <a:sym typeface="Calibri"/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Observables: e.g.,</a:t>
                </a:r>
              </a:p>
              <a:p>
                <a:r>
                  <a:rPr lang="en-US" sz="2133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		</a:t>
                </a:r>
              </a:p>
              <a:p>
                <a:r>
                  <a:rPr lang="en-US" sz="2133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		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ea typeface="Calibri"/>
                    <a:cs typeface="Calibri"/>
                    <a:sym typeface="Calibri"/>
                  </a:rPr>
                  <a:t>	where </a:t>
                </a:r>
              </a:p>
            </p:txBody>
          </p:sp>
        </mc:Choice>
        <mc:Fallback xmlns="">
          <p:sp>
            <p:nvSpPr>
              <p:cNvPr id="21" name="Google Shape;130;p3">
                <a:extLst>
                  <a:ext uri="{FF2B5EF4-FFF2-40B4-BE49-F238E27FC236}">
                    <a16:creationId xmlns:a16="http://schemas.microsoft.com/office/drawing/2014/main" id="{240127AD-562E-A624-8994-01EB2BE0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4" y="1426879"/>
                <a:ext cx="6754835" cy="3292784"/>
              </a:xfrm>
              <a:prstGeom prst="rect">
                <a:avLst/>
              </a:prstGeom>
              <a:blipFill>
                <a:blip r:embed="rId7"/>
                <a:stretch>
                  <a:fillRect l="-812" t="-926" r="-812" b="-2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B675C73-FBB3-DCD7-7E1F-CD092B289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758" y="4291838"/>
            <a:ext cx="4407126" cy="482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C746C2-8CA6-F5B7-B042-FCBC267DF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4319" y="3357567"/>
            <a:ext cx="2608561" cy="72864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B58BB7D-2677-61FE-3B91-BAAB45518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3665" y="1440001"/>
            <a:ext cx="4510978" cy="2274657"/>
          </a:xfrm>
          <a:prstGeom prst="rect">
            <a:avLst/>
          </a:prstGeom>
        </p:spPr>
      </p:pic>
      <p:sp>
        <p:nvSpPr>
          <p:cNvPr id="125" name="Google Shape;163;p4">
            <a:extLst>
              <a:ext uri="{FF2B5EF4-FFF2-40B4-BE49-F238E27FC236}">
                <a16:creationId xmlns:a16="http://schemas.microsoft.com/office/drawing/2014/main" id="{590BE4C8-AB5D-D4D2-5D02-B320A8DA5BE7}"/>
              </a:ext>
            </a:extLst>
          </p:cNvPr>
          <p:cNvSpPr txBox="1"/>
          <p:nvPr/>
        </p:nvSpPr>
        <p:spPr>
          <a:xfrm>
            <a:off x="5273231" y="4988416"/>
            <a:ext cx="374294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and wide-angle radiation: interesting region of phase space that deserves more study!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18022-1613-8EF0-2CA7-C44C0CC7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04F8C73-D277-BAF0-1AD0-7FA432E5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221" y="4187307"/>
            <a:ext cx="2295090" cy="2070175"/>
          </a:xfrm>
          <a:prstGeom prst="rect">
            <a:avLst/>
          </a:prstGeom>
        </p:spPr>
      </p:pic>
      <p:sp>
        <p:nvSpPr>
          <p:cNvPr id="87" name="Date Placeholder 86">
            <a:extLst>
              <a:ext uri="{FF2B5EF4-FFF2-40B4-BE49-F238E27FC236}">
                <a16:creationId xmlns:a16="http://schemas.microsoft.com/office/drawing/2014/main" id="{CF2B537C-85BA-662C-5EEF-A03FF2B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1C027447-6F20-800E-3906-8AE09FE4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Youqi Song</a:t>
            </a:r>
          </a:p>
        </p:txBody>
      </p:sp>
      <p:pic>
        <p:nvPicPr>
          <p:cNvPr id="3" name="Google Shape;135;p3" descr="Quick upload of logos for incoming conferences | The STAR experiment">
            <a:extLst>
              <a:ext uri="{FF2B5EF4-FFF2-40B4-BE49-F238E27FC236}">
                <a16:creationId xmlns:a16="http://schemas.microsoft.com/office/drawing/2014/main" id="{C0C24313-0298-9707-E0BD-8CF163D76A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0;p3">
            <a:extLst>
              <a:ext uri="{FF2B5EF4-FFF2-40B4-BE49-F238E27FC236}">
                <a16:creationId xmlns:a16="http://schemas.microsoft.com/office/drawing/2014/main" id="{86B74DF5-0276-4222-30C1-85E29064CAA8}"/>
              </a:ext>
            </a:extLst>
          </p:cNvPr>
          <p:cNvSpPr txBox="1"/>
          <p:nvPr/>
        </p:nvSpPr>
        <p:spPr>
          <a:xfrm>
            <a:off x="204106" y="370572"/>
            <a:ext cx="7282544" cy="128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CollinearDrop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SoftDrop correlation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probes the soft-hard correlation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5C5F6-E666-340F-F4F6-E2173DEDE484}"/>
              </a:ext>
            </a:extLst>
          </p:cNvPr>
          <p:cNvSpPr txBox="1"/>
          <p:nvPr/>
        </p:nvSpPr>
        <p:spPr>
          <a:xfrm>
            <a:off x="9982200" y="4291838"/>
            <a:ext cx="1270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Image </a:t>
            </a:r>
            <a:r>
              <a:rPr lang="en-US" sz="1100" dirty="0"/>
              <a:t>credit:</a:t>
            </a:r>
          </a:p>
          <a:p>
            <a:r>
              <a:rPr lang="en-US" sz="1100" dirty="0">
                <a:hlinkClick r:id="rId5"/>
              </a:rPr>
              <a:t>Laura Havener</a:t>
            </a:r>
            <a:endParaRPr lang="en-US" sz="1200" dirty="0"/>
          </a:p>
        </p:txBody>
      </p:sp>
      <p:sp>
        <p:nvSpPr>
          <p:cNvPr id="21" name="Google Shape;130;p3">
            <a:extLst>
              <a:ext uri="{FF2B5EF4-FFF2-40B4-BE49-F238E27FC236}">
                <a16:creationId xmlns:a16="http://schemas.microsoft.com/office/drawing/2014/main" id="{240127AD-562E-A624-8994-01EB2BE083BE}"/>
              </a:ext>
            </a:extLst>
          </p:cNvPr>
          <p:cNvSpPr txBox="1"/>
          <p:nvPr/>
        </p:nvSpPr>
        <p:spPr>
          <a:xfrm>
            <a:off x="436160" y="1427130"/>
            <a:ext cx="96676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 does the amount of soft radiation correlate with the angular and momentum scale of a hard splitting? </a:t>
            </a:r>
            <a:r>
              <a:rPr lang="zh-CN" alt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→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how an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early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emission affects a </a:t>
            </a:r>
            <a:r>
              <a:rPr lang="en-US" sz="20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later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splitting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18D34E-90AA-1E73-814F-C6225D5B2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397" y="3146317"/>
            <a:ext cx="4446337" cy="2504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CE2DFA-6FCA-2C35-0530-7C0E79EED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663" y="4868164"/>
            <a:ext cx="431485" cy="708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A5528A-496A-58B2-4401-12304C5EF8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t="37696" r="78945" b="21811"/>
          <a:stretch/>
        </p:blipFill>
        <p:spPr>
          <a:xfrm>
            <a:off x="4448097" y="2272538"/>
            <a:ext cx="1604693" cy="873779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4A481914-876D-196F-5737-EDE3B306478E}"/>
              </a:ext>
            </a:extLst>
          </p:cNvPr>
          <p:cNvSpPr/>
          <p:nvPr/>
        </p:nvSpPr>
        <p:spPr>
          <a:xfrm rot="21013728" flipH="1">
            <a:off x="4226212" y="2137039"/>
            <a:ext cx="134852" cy="1708668"/>
          </a:xfrm>
          <a:prstGeom prst="downArrow">
            <a:avLst>
              <a:gd name="adj1" fmla="val 3046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9866509-69DC-8202-FA43-ABAFB0F86AFB}"/>
              </a:ext>
            </a:extLst>
          </p:cNvPr>
          <p:cNvSpPr/>
          <p:nvPr/>
        </p:nvSpPr>
        <p:spPr>
          <a:xfrm rot="1717532" flipH="1">
            <a:off x="6017422" y="1994427"/>
            <a:ext cx="122769" cy="24888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FEDCEC-A8A9-C1EA-1A46-7E628C844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19" r="65052" b="67684"/>
          <a:stretch/>
        </p:blipFill>
        <p:spPr>
          <a:xfrm>
            <a:off x="1176668" y="2339717"/>
            <a:ext cx="2521507" cy="8192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4A3D51-DB25-CFD8-FB17-8F5502C1D2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383" t="3100" r="2492" b="62994"/>
          <a:stretch/>
        </p:blipFill>
        <p:spPr>
          <a:xfrm>
            <a:off x="6812699" y="2426948"/>
            <a:ext cx="2841999" cy="859547"/>
          </a:xfrm>
          <a:prstGeom prst="rect">
            <a:avLst/>
          </a:prstGeom>
        </p:spPr>
      </p:pic>
      <p:sp>
        <p:nvSpPr>
          <p:cNvPr id="26" name="Google Shape;163;p4">
            <a:extLst>
              <a:ext uri="{FF2B5EF4-FFF2-40B4-BE49-F238E27FC236}">
                <a16:creationId xmlns:a16="http://schemas.microsoft.com/office/drawing/2014/main" id="{B3366FE1-211D-2BB6-1164-36B0BE5A4DF5}"/>
              </a:ext>
            </a:extLst>
          </p:cNvPr>
          <p:cNvSpPr txBox="1"/>
          <p:nvPr/>
        </p:nvSpPr>
        <p:spPr>
          <a:xfrm>
            <a:off x="795486" y="5566468"/>
            <a:ext cx="54389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Hadronization effects smear the distribution but don’t affect the correlations (see backup)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FC195-F5C3-41E6-CBD6-E0FB0243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486F5-2CDC-DF51-B6DB-E700724A6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65" y="3302561"/>
            <a:ext cx="2608561" cy="7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19" grpId="0" animBg="1"/>
      <p:bldP spid="20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Youqi Song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204106" y="370572"/>
            <a:ext cx="48816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 reconstruction at STAR</a:t>
            </a:r>
            <a:endParaRPr dirty="0"/>
          </a:p>
        </p:txBody>
      </p:sp>
      <p:pic>
        <p:nvPicPr>
          <p:cNvPr id="244" name="Google Shape;244;p7" descr="Quick upload of logos for incoming conferences | The STAR experiment"/>
          <p:cNvPicPr preferRelativeResize="0"/>
          <p:nvPr/>
        </p:nvPicPr>
        <p:blipFill rotWithShape="1">
          <a:blip r:embed="rId3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1775" y="1610244"/>
            <a:ext cx="5459323" cy="460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8354">
            <a:off x="9848630" y="2938169"/>
            <a:ext cx="177809" cy="55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6222" y="2630224"/>
            <a:ext cx="330217" cy="30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2715930"/>
            <a:ext cx="330217" cy="2540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2312F5-A7F1-D535-20ED-83ED42A8DD7F}"/>
                  </a:ext>
                </a:extLst>
              </p:cNvPr>
              <p:cNvSpPr txBox="1"/>
              <p:nvPr/>
            </p:nvSpPr>
            <p:spPr>
              <a:xfrm>
                <a:off x="204105" y="4733102"/>
                <a:ext cx="62184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Additional selections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Tracks (Towers): 0.2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) &lt; 30 GeV/c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Jets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&gt; 15 GeV/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&gt; 1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Passes SoftDrop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dirty="0"/>
                  <a:t>= 0.1 and </a:t>
                </a:r>
                <a:r>
                  <a:rPr lang="en-US" altLang="zh-CN" dirty="0"/>
                  <a:t>β</a:t>
                </a:r>
                <a:r>
                  <a:rPr lang="en-US" dirty="0"/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2312F5-A7F1-D535-20ED-83ED42A8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5" y="4733102"/>
                <a:ext cx="6218464" cy="1477328"/>
              </a:xfrm>
              <a:prstGeom prst="rect">
                <a:avLst/>
              </a:prstGeom>
              <a:blipFill>
                <a:blip r:embed="rId9"/>
                <a:stretch>
                  <a:fillRect l="-78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753B0D-0CC8-02E1-68B0-699F04B4BB54}"/>
              </a:ext>
            </a:extLst>
          </p:cNvPr>
          <p:cNvSpPr txBox="1"/>
          <p:nvPr/>
        </p:nvSpPr>
        <p:spPr>
          <a:xfrm>
            <a:off x="185188" y="933818"/>
            <a:ext cx="85524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subdetectors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GeV </a:t>
            </a:r>
            <a:r>
              <a:rPr lang="en-US" b="1" dirty="0">
                <a:solidFill>
                  <a:prstClr val="black"/>
                </a:solidFill>
              </a:rPr>
              <a:t>pp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collisions data-taking during 2012 RHIC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(Time Projection Chamber)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particle track reconstruction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&lt; 1, full azimuthal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(Barrel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ElectroMagnetic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Calorimeter)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energy measurement and triggering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&lt; 1, full azimuthal coverage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FC7C8-4B03-3D71-E046-79F15B098DBB}"/>
                  </a:ext>
                </a:extLst>
              </p:cNvPr>
              <p:cNvSpPr txBox="1"/>
              <p:nvPr/>
            </p:nvSpPr>
            <p:spPr>
              <a:xfrm>
                <a:off x="185188" y="3618290"/>
                <a:ext cx="60946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Reconstruct anti-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full jets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Jet resolution parameter </a:t>
                </a:r>
                <a:r>
                  <a:rPr lang="en-US" b="1" dirty="0"/>
                  <a:t>R=0.4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|</a:t>
                </a:r>
                <a:r>
                  <a:rPr lang="en-US" altLang="zh-CN" dirty="0" err="1"/>
                  <a:t>η</a:t>
                </a:r>
                <a:r>
                  <a:rPr lang="en-US" altLang="zh-CN" baseline="-25000" dirty="0" err="1"/>
                  <a:t>jet</a:t>
                </a:r>
                <a:r>
                  <a:rPr lang="en-US" dirty="0"/>
                  <a:t>| &lt; 0.6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FC7C8-4B03-3D71-E046-79F15B098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" y="3618290"/>
                <a:ext cx="6094674" cy="923330"/>
              </a:xfrm>
              <a:prstGeom prst="rect">
                <a:avLst/>
              </a:prstGeom>
              <a:blipFill>
                <a:blip r:embed="rId10"/>
                <a:stretch>
                  <a:fillRect l="-60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A94E-4647-82A3-FDE1-29965D7D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34;p3">
                <a:extLst>
                  <a:ext uri="{FF2B5EF4-FFF2-40B4-BE49-F238E27FC236}">
                    <a16:creationId xmlns:a16="http://schemas.microsoft.com/office/drawing/2014/main" id="{E4C2778D-456B-6BC1-403D-24625AFEB182}"/>
                  </a:ext>
                </a:extLst>
              </p:cNvPr>
              <p:cNvSpPr txBox="1"/>
              <p:nvPr/>
            </p:nvSpPr>
            <p:spPr>
              <a:xfrm>
                <a:off x="6297642" y="967923"/>
                <a:ext cx="5328301" cy="3634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85750" marR="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</a:t>
                </a:r>
                <a:r>
                  <a:rPr lang="en-US" altLang="zh-CN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 o</a:t>
                </a: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bservables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/>
                  <a:t>: transverse momentum</a:t>
                </a:r>
              </a:p>
              <a:p>
                <a:pPr lvl="1">
                  <a:buClr>
                    <a:schemeClr val="dk1"/>
                  </a:buClr>
                  <a:buSzPts val="1800"/>
                </a:pPr>
                <a:r>
                  <a:rPr lang="en-US" sz="1000" dirty="0"/>
                  <a:t> 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/>
                  <a:t> 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endParaRPr lang="en-US" sz="2000" dirty="0"/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2000" dirty="0"/>
                  <a:t> 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2000" dirty="0"/>
                  <a:t>: groomed jet radius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2000" dirty="0"/>
                  <a:t>: shared momentum fraction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endParaRPr lang="en-US" sz="2000" dirty="0"/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endParaRPr lang="en-US" sz="2000" dirty="0"/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endParaRPr lang="en-US" sz="60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2000" dirty="0"/>
                  <a:t>: groomed jet mass</a:t>
                </a:r>
                <a:endParaRPr sz="2000" dirty="0"/>
              </a:p>
            </p:txBody>
          </p:sp>
        </mc:Choice>
        <mc:Fallback xmlns="">
          <p:sp>
            <p:nvSpPr>
              <p:cNvPr id="2" name="Google Shape;134;p3">
                <a:extLst>
                  <a:ext uri="{FF2B5EF4-FFF2-40B4-BE49-F238E27FC236}">
                    <a16:creationId xmlns:a16="http://schemas.microsoft.com/office/drawing/2014/main" id="{E4C2778D-456B-6BC1-403D-24625AFE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642" y="967923"/>
                <a:ext cx="5328301" cy="3634031"/>
              </a:xfrm>
              <a:prstGeom prst="rect">
                <a:avLst/>
              </a:prstGeom>
              <a:blipFill>
                <a:blip r:embed="rId3"/>
                <a:stretch>
                  <a:fillRect l="-686" t="-10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2B03B47-6956-CF2A-301F-77CFF8DA6D44}"/>
              </a:ext>
            </a:extLst>
          </p:cNvPr>
          <p:cNvGrpSpPr/>
          <p:nvPr/>
        </p:nvGrpSpPr>
        <p:grpSpPr>
          <a:xfrm>
            <a:off x="7088668" y="1678972"/>
            <a:ext cx="3043863" cy="1037955"/>
            <a:chOff x="558631" y="1513581"/>
            <a:chExt cx="4411835" cy="1504433"/>
          </a:xfrm>
        </p:grpSpPr>
        <p:pic>
          <p:nvPicPr>
            <p:cNvPr id="8" name="Google Shape;149;p4">
              <a:extLst>
                <a:ext uri="{FF2B5EF4-FFF2-40B4-BE49-F238E27FC236}">
                  <a16:creationId xmlns:a16="http://schemas.microsoft.com/office/drawing/2014/main" id="{960DB55F-082C-6335-03DE-EF95D92D4B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8631" y="2417451"/>
              <a:ext cx="4411835" cy="600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68;p4">
              <a:extLst>
                <a:ext uri="{FF2B5EF4-FFF2-40B4-BE49-F238E27FC236}">
                  <a16:creationId xmlns:a16="http://schemas.microsoft.com/office/drawing/2014/main" id="{C0E6A4BF-CCAD-1304-ACA9-9962CF23850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1925" y="1513581"/>
              <a:ext cx="4201114" cy="8221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"/>
          <p:cNvSpPr txBox="1"/>
          <p:nvPr/>
        </p:nvSpPr>
        <p:spPr>
          <a:xfrm>
            <a:off x="204107" y="370572"/>
            <a:ext cx="39204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Unfolding method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Google Shape;13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Youqi Song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04107" y="967923"/>
            <a:ext cx="58257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 measurements need to be corrected for detector effects for comparison with theory/model</a:t>
            </a:r>
            <a:endParaRPr sz="2000" dirty="0"/>
          </a:p>
        </p:txBody>
      </p:sp>
      <p:pic>
        <p:nvPicPr>
          <p:cNvPr id="135" name="Google Shape;135;p3" descr="Quick upload of logos for incoming conferences | The STAR experiment"/>
          <p:cNvPicPr preferRelativeResize="0"/>
          <p:nvPr/>
        </p:nvPicPr>
        <p:blipFill rotWithShape="1">
          <a:blip r:embed="rId6">
            <a:alphaModFix/>
          </a:blip>
          <a:srcRect l="15311" t="6390" r="15211" b="4324"/>
          <a:stretch/>
        </p:blipFill>
        <p:spPr>
          <a:xfrm>
            <a:off x="11035862" y="57151"/>
            <a:ext cx="1057017" cy="10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204107" y="4363669"/>
            <a:ext cx="60008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application of MultiFold on RHIC data!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7;p4">
            <a:extLst>
              <a:ext uri="{FF2B5EF4-FFF2-40B4-BE49-F238E27FC236}">
                <a16:creationId xmlns:a16="http://schemas.microsoft.com/office/drawing/2014/main" id="{3A667F89-BEDB-885B-D6E2-C8AAB9DE25C3}"/>
              </a:ext>
            </a:extLst>
          </p:cNvPr>
          <p:cNvSpPr/>
          <p:nvPr/>
        </p:nvSpPr>
        <p:spPr>
          <a:xfrm>
            <a:off x="6439281" y="4447233"/>
            <a:ext cx="4839364" cy="742199"/>
          </a:xfrm>
          <a:prstGeom prst="flowChartAlternateProcess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6 observables are simultaneously unfolded in an unbinned way!</a:t>
            </a:r>
            <a:endParaRPr sz="1600" dirty="0"/>
          </a:p>
        </p:txBody>
      </p:sp>
      <p:sp>
        <p:nvSpPr>
          <p:cNvPr id="5" name="Google Shape;134;p3">
            <a:extLst>
              <a:ext uri="{FF2B5EF4-FFF2-40B4-BE49-F238E27FC236}">
                <a16:creationId xmlns:a16="http://schemas.microsoft.com/office/drawing/2014/main" id="{F3EF6BD9-7FE9-90AF-B509-D41A7BCBBB13}"/>
              </a:ext>
            </a:extLst>
          </p:cNvPr>
          <p:cNvSpPr txBox="1"/>
          <p:nvPr/>
        </p:nvSpPr>
        <p:spPr>
          <a:xfrm>
            <a:off x="204107" y="1751719"/>
            <a:ext cx="589189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Unfolding methods: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Bayesian unfolding </a:t>
            </a:r>
            <a:r>
              <a:rPr lang="en-US" sz="1100" b="0" u="sng" strike="noStrike" cap="none" dirty="0"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1100" b="0" u="sng" strike="noStrike" cap="none" dirty="0" err="1"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D'Agostini</a:t>
            </a:r>
            <a:r>
              <a:rPr lang="en-US" sz="1100" b="0" u="sng" strike="noStrike" cap="none" dirty="0"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arXiv:1010.0632(2010))</a:t>
            </a:r>
            <a:endParaRPr sz="1400" b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MultiFold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sng" strike="noStrike" cap="none" dirty="0" err="1"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Andreassen</a:t>
            </a:r>
            <a:r>
              <a:rPr lang="en-US" sz="1200" b="0" i="0" u="sng" strike="noStrike" cap="none" dirty="0"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PRL 124, 182001 (2020)</a:t>
            </a:r>
            <a:r>
              <a:rPr lang="en-US" sz="1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 driven</a:t>
            </a:r>
            <a:endParaRPr sz="2000"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Unbinned</a:t>
            </a:r>
            <a:endParaRPr sz="2000"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</a:t>
            </a:r>
            <a:r>
              <a:rPr lang="en-US" altLang="zh-CN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many observables </a:t>
            </a:r>
            <a:r>
              <a:rPr lang="zh-CN" alt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is retained!</a:t>
            </a:r>
            <a:endParaRPr sz="2000" dirty="0"/>
          </a:p>
        </p:txBody>
      </p:sp>
      <p:sp>
        <p:nvSpPr>
          <p:cNvPr id="6" name="Google Shape;134;p3">
            <a:extLst>
              <a:ext uri="{FF2B5EF4-FFF2-40B4-BE49-F238E27FC236}">
                <a16:creationId xmlns:a16="http://schemas.microsoft.com/office/drawing/2014/main" id="{51187DEF-4665-5242-FB25-4DD510B04EC8}"/>
              </a:ext>
            </a:extLst>
          </p:cNvPr>
          <p:cNvSpPr txBox="1"/>
          <p:nvPr/>
        </p:nvSpPr>
        <p:spPr>
          <a:xfrm>
            <a:off x="6281378" y="5357338"/>
            <a:ext cx="53283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Uncertainties due to prior choice accounted for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6D reweighting based on PYTHIA8 or HERWIG (see backup)</a:t>
            </a:r>
            <a:endParaRPr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45534-639E-15B2-8275-27185E9B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A9DEA-BFC7-9191-BC30-0CCF8F297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4893" y="3428187"/>
            <a:ext cx="3723752" cy="567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5D56-46E8-34A2-E984-2BF53B1B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BOOST, 08/02/2023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5DDF-7C05-909F-4E70-675E06C4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tx1"/>
                </a:solidFill>
              </a:rPr>
              <a:t>Youqi Song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38411-2516-2BB8-6AD0-625044D055DB}"/>
              </a:ext>
            </a:extLst>
          </p:cNvPr>
          <p:cNvSpPr txBox="1"/>
          <p:nvPr/>
        </p:nvSpPr>
        <p:spPr>
          <a:xfrm>
            <a:off x="204107" y="319772"/>
            <a:ext cx="586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Does MultiFold work on our data?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80D092-9735-6594-0244-10EF6D69342F}"/>
              </a:ext>
            </a:extLst>
          </p:cNvPr>
          <p:cNvSpPr/>
          <p:nvPr/>
        </p:nvSpPr>
        <p:spPr>
          <a:xfrm>
            <a:off x="8463776" y="201029"/>
            <a:ext cx="3632917" cy="5847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E71BC-72F8-5181-8067-E35A99053D89}"/>
              </a:ext>
            </a:extLst>
          </p:cNvPr>
          <p:cNvSpPr txBox="1"/>
          <p:nvPr/>
        </p:nvSpPr>
        <p:spPr>
          <a:xfrm>
            <a:off x="204105" y="906244"/>
            <a:ext cx="10790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MultiFolded</a:t>
            </a:r>
            <a:r>
              <a:rPr lang="en-US" sz="2000" dirty="0"/>
              <a:t> result agrees with </a:t>
            </a:r>
            <a:r>
              <a:rPr lang="en-US" sz="2000" b="1" dirty="0" err="1"/>
              <a:t>RooUnfolded</a:t>
            </a:r>
            <a:r>
              <a:rPr lang="en-US" sz="2000" dirty="0"/>
              <a:t> result 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(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STAR Collaboration</a:t>
            </a:r>
            <a:r>
              <a:rPr lang="en-US" b="0" i="0" dirty="0">
                <a:solidFill>
                  <a:schemeClr val="accent1"/>
                </a:solidFill>
                <a:effectLst/>
                <a:hlinkClick r:id="rId3"/>
              </a:rPr>
              <a:t>. </a:t>
            </a:r>
            <a:r>
              <a:rPr lang="en-US" b="0" dirty="0">
                <a:solidFill>
                  <a:schemeClr val="accent1"/>
                </a:solidFill>
                <a:effectLst/>
                <a:hlinkClick r:id="rId3"/>
              </a:rPr>
              <a:t>PRD</a:t>
            </a:r>
            <a:r>
              <a:rPr lang="en-US" b="0" i="1" dirty="0">
                <a:solidFill>
                  <a:schemeClr val="accent1"/>
                </a:solidFill>
                <a:effectLst/>
                <a:hlinkClick r:id="rId3"/>
              </a:rPr>
              <a:t> </a:t>
            </a:r>
            <a:r>
              <a:rPr lang="en-US" b="0" i="0" dirty="0">
                <a:solidFill>
                  <a:schemeClr val="accent1"/>
                </a:solidFill>
                <a:effectLst/>
                <a:hlinkClick r:id="rId3"/>
              </a:rPr>
              <a:t>104, 052007(2021</a:t>
            </a:r>
            <a:r>
              <a:rPr lang="en-US" b="0" i="0" u="sng" dirty="0">
                <a:solidFill>
                  <a:schemeClr val="accent1"/>
                </a:solidFill>
                <a:effectLst/>
              </a:rPr>
              <a:t>)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F309E-3C90-468F-C677-13CAF5A01BB7}"/>
              </a:ext>
            </a:extLst>
          </p:cNvPr>
          <p:cNvSpPr txBox="1"/>
          <p:nvPr/>
        </p:nvSpPr>
        <p:spPr>
          <a:xfrm>
            <a:off x="204105" y="5755851"/>
            <a:ext cx="107904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but </a:t>
            </a:r>
            <a:r>
              <a:rPr lang="en-US" sz="2000" b="1" dirty="0">
                <a:solidFill>
                  <a:srgbClr val="FF0000"/>
                </a:solidFill>
              </a:rPr>
              <a:t>MultiFold</a:t>
            </a:r>
            <a:r>
              <a:rPr lang="en-US" sz="2000" dirty="0"/>
              <a:t> also gives us high-dimensional correlation between observables!</a:t>
            </a:r>
          </a:p>
          <a:p>
            <a:pPr algn="r"/>
            <a:r>
              <a:rPr lang="en-US" sz="1400" dirty="0"/>
              <a:t>* 2D reweighting used for prior variation, to be consistent with </a:t>
            </a:r>
            <a:r>
              <a:rPr lang="en-US" sz="1400" dirty="0" err="1"/>
              <a:t>RooUnfolded</a:t>
            </a:r>
            <a:r>
              <a:rPr lang="en-US" sz="1400" dirty="0"/>
              <a:t> measurement </a:t>
            </a:r>
            <a:endParaRPr lang="en-US" dirty="0"/>
          </a:p>
        </p:txBody>
      </p:sp>
      <p:pic>
        <p:nvPicPr>
          <p:cNvPr id="2" name="Picture 10" descr="Quick upload of logos for incoming conferences | The STAR experiment">
            <a:extLst>
              <a:ext uri="{FF2B5EF4-FFF2-40B4-BE49-F238E27FC236}">
                <a16:creationId xmlns:a16="http://schemas.microsoft.com/office/drawing/2014/main" id="{5DA5EA9E-1625-42EB-78CA-0222AA2F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6390" r="15211" b="4324"/>
          <a:stretch/>
        </p:blipFill>
        <p:spPr bwMode="auto">
          <a:xfrm>
            <a:off x="11001633" y="5306771"/>
            <a:ext cx="1057017" cy="10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522EC-9413-1441-854E-9C19BA83AD9B}"/>
              </a:ext>
            </a:extLst>
          </p:cNvPr>
          <p:cNvSpPr txBox="1"/>
          <p:nvPr/>
        </p:nvSpPr>
        <p:spPr>
          <a:xfrm>
            <a:off x="9940929" y="921633"/>
            <a:ext cx="105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5"/>
              </a:rPr>
              <a:t>HEPData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C348B-FFE5-A0AA-6924-B8899A045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276" y="277711"/>
            <a:ext cx="3378374" cy="38737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003BFB3-0E05-9BDA-CB40-31767141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3" y="1257383"/>
            <a:ext cx="10304225" cy="45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69D8A-728E-A35C-2422-D897EAE656ED}"/>
              </a:ext>
            </a:extLst>
          </p:cNvPr>
          <p:cNvSpPr txBox="1"/>
          <p:nvPr/>
        </p:nvSpPr>
        <p:spPr>
          <a:xfrm>
            <a:off x="3208843" y="4816880"/>
            <a:ext cx="37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587AE-17FC-A6C0-444F-F9DFCAF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5FF8-D0F8-426F-84B2-D0EA96868A4D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9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2344</Words>
  <Application>Microsoft Office PowerPoint</Application>
  <PresentationFormat>Widescreen</PresentationFormat>
  <Paragraphs>392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SFRM1000</vt:lpstr>
      <vt:lpstr>Arial</vt:lpstr>
      <vt:lpstr>Calibri</vt:lpstr>
      <vt:lpstr>Calibri Light</vt:lpstr>
      <vt:lpstr>Cambria Math</vt:lpstr>
      <vt:lpstr>Wingdings</vt:lpstr>
      <vt:lpstr>Office Theme</vt:lpstr>
      <vt:lpstr>Probing the parton shower with multi-differential jet substructure measurements in pp collisions at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parton shower with multi-differential jet substructure measurements in pp collisions at STAR</dc:title>
  <dc:creator>Song, Youqi</dc:creator>
  <cp:lastModifiedBy>Song, Youqi</cp:lastModifiedBy>
  <cp:revision>49</cp:revision>
  <cp:lastPrinted>2023-07-19T19:31:31Z</cp:lastPrinted>
  <dcterms:created xsi:type="dcterms:W3CDTF">2023-07-05T20:26:24Z</dcterms:created>
  <dcterms:modified xsi:type="dcterms:W3CDTF">2023-07-29T22:36:57Z</dcterms:modified>
</cp:coreProperties>
</file>