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59"/>
  </p:notesMasterIdLst>
  <p:sldIdLst>
    <p:sldId id="256" r:id="rId3"/>
    <p:sldId id="620" r:id="rId4"/>
    <p:sldId id="453" r:id="rId5"/>
    <p:sldId id="377" r:id="rId6"/>
    <p:sldId id="625" r:id="rId7"/>
    <p:sldId id="621" r:id="rId8"/>
    <p:sldId id="613" r:id="rId9"/>
    <p:sldId id="259" r:id="rId10"/>
    <p:sldId id="258" r:id="rId11"/>
    <p:sldId id="612" r:id="rId12"/>
    <p:sldId id="257" r:id="rId13"/>
    <p:sldId id="611" r:id="rId14"/>
    <p:sldId id="268" r:id="rId15"/>
    <p:sldId id="261" r:id="rId16"/>
    <p:sldId id="616" r:id="rId17"/>
    <p:sldId id="347" r:id="rId18"/>
    <p:sldId id="572" r:id="rId19"/>
    <p:sldId id="573" r:id="rId20"/>
    <p:sldId id="623" r:id="rId21"/>
    <p:sldId id="392" r:id="rId22"/>
    <p:sldId id="345" r:id="rId23"/>
    <p:sldId id="576" r:id="rId24"/>
    <p:sldId id="487" r:id="rId25"/>
    <p:sldId id="575" r:id="rId26"/>
    <p:sldId id="577" r:id="rId27"/>
    <p:sldId id="622" r:id="rId28"/>
    <p:sldId id="289" r:id="rId29"/>
    <p:sldId id="305" r:id="rId30"/>
    <p:sldId id="307" r:id="rId31"/>
    <p:sldId id="578" r:id="rId32"/>
    <p:sldId id="599" r:id="rId33"/>
    <p:sldId id="313" r:id="rId34"/>
    <p:sldId id="603" r:id="rId35"/>
    <p:sldId id="604" r:id="rId36"/>
    <p:sldId id="553" r:id="rId37"/>
    <p:sldId id="548" r:id="rId38"/>
    <p:sldId id="583" r:id="rId39"/>
    <p:sldId id="584" r:id="rId40"/>
    <p:sldId id="281" r:id="rId41"/>
    <p:sldId id="624" r:id="rId42"/>
    <p:sldId id="628" r:id="rId43"/>
    <p:sldId id="629" r:id="rId44"/>
    <p:sldId id="630" r:id="rId45"/>
    <p:sldId id="617" r:id="rId46"/>
    <p:sldId id="618" r:id="rId47"/>
    <p:sldId id="626" r:id="rId48"/>
    <p:sldId id="619" r:id="rId49"/>
    <p:sldId id="631" r:id="rId50"/>
    <p:sldId id="579" r:id="rId51"/>
    <p:sldId id="580" r:id="rId52"/>
    <p:sldId id="574" r:id="rId53"/>
    <p:sldId id="614" r:id="rId54"/>
    <p:sldId id="591" r:id="rId55"/>
    <p:sldId id="596" r:id="rId56"/>
    <p:sldId id="280" r:id="rId57"/>
    <p:sldId id="605" r:id="rId5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86437" autoAdjust="0"/>
  </p:normalViewPr>
  <p:slideViewPr>
    <p:cSldViewPr>
      <p:cViewPr varScale="1">
        <p:scale>
          <a:sx n="74" d="100"/>
          <a:sy n="74" d="100"/>
        </p:scale>
        <p:origin x="101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3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2262D-4AB0-4D80-977A-3C3EAF13E48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776D80F-E21A-4C99-AA2E-2DA607408DF2}">
      <dgm:prSet phldrT="[Tekst]"/>
      <dgm:spPr/>
      <dgm:t>
        <a:bodyPr/>
        <a:lstStyle/>
        <a:p>
          <a:r>
            <a:rPr lang="en-US" dirty="0"/>
            <a:t>Verilog coding</a:t>
          </a:r>
        </a:p>
      </dgm:t>
    </dgm:pt>
    <dgm:pt modelId="{55A08016-C9B0-4209-B2F6-B80FDE0B47DB}" type="parTrans" cxnId="{C2B8F18D-3CFE-4966-AB11-46B91B6BE8B7}">
      <dgm:prSet/>
      <dgm:spPr/>
      <dgm:t>
        <a:bodyPr/>
        <a:lstStyle/>
        <a:p>
          <a:endParaRPr lang="en-US"/>
        </a:p>
      </dgm:t>
    </dgm:pt>
    <dgm:pt modelId="{247FD200-52FB-4C68-861F-D0DA879153B2}" type="sibTrans" cxnId="{C2B8F18D-3CFE-4966-AB11-46B91B6BE8B7}">
      <dgm:prSet/>
      <dgm:spPr/>
      <dgm:t>
        <a:bodyPr/>
        <a:lstStyle/>
        <a:p>
          <a:endParaRPr lang="en-US"/>
        </a:p>
      </dgm:t>
    </dgm:pt>
    <dgm:pt modelId="{567E4852-12E7-4CEB-BB12-1F6C55325122}">
      <dgm:prSet phldrT="[Tekst]"/>
      <dgm:spPr/>
      <dgm:t>
        <a:bodyPr/>
        <a:lstStyle/>
        <a:p>
          <a:r>
            <a:rPr lang="en-US" dirty="0"/>
            <a:t>Synthesis</a:t>
          </a:r>
        </a:p>
      </dgm:t>
    </dgm:pt>
    <dgm:pt modelId="{22728DF8-2A51-4450-A6E2-3E5DA0A35FFF}" type="parTrans" cxnId="{9643055C-2DE4-4B86-8ACE-6917DAE451B7}">
      <dgm:prSet/>
      <dgm:spPr/>
      <dgm:t>
        <a:bodyPr/>
        <a:lstStyle/>
        <a:p>
          <a:endParaRPr lang="en-US"/>
        </a:p>
      </dgm:t>
    </dgm:pt>
    <dgm:pt modelId="{355CC4A5-4805-40C4-8BF7-CF4C072882ED}" type="sibTrans" cxnId="{9643055C-2DE4-4B86-8ACE-6917DAE451B7}">
      <dgm:prSet/>
      <dgm:spPr/>
      <dgm:t>
        <a:bodyPr/>
        <a:lstStyle/>
        <a:p>
          <a:endParaRPr lang="en-US"/>
        </a:p>
      </dgm:t>
    </dgm:pt>
    <dgm:pt modelId="{B1F9BF48-E6FF-4828-8BD0-B8984CE434D9}">
      <dgm:prSet phldrT="[Tekst]"/>
      <dgm:spPr/>
      <dgm:t>
        <a:bodyPr/>
        <a:lstStyle/>
        <a:p>
          <a:r>
            <a:rPr lang="en-US" dirty="0"/>
            <a:t>Place and route</a:t>
          </a:r>
        </a:p>
      </dgm:t>
    </dgm:pt>
    <dgm:pt modelId="{C04DC2F3-0F67-4BE6-A916-DD87B1B3372C}" type="parTrans" cxnId="{7EE5E9A2-B34C-42A6-B971-6C732C27F661}">
      <dgm:prSet/>
      <dgm:spPr/>
      <dgm:t>
        <a:bodyPr/>
        <a:lstStyle/>
        <a:p>
          <a:endParaRPr lang="en-US"/>
        </a:p>
      </dgm:t>
    </dgm:pt>
    <dgm:pt modelId="{C13EA6D8-CBA7-486D-AE86-9B02321C482C}" type="sibTrans" cxnId="{7EE5E9A2-B34C-42A6-B971-6C732C27F661}">
      <dgm:prSet/>
      <dgm:spPr/>
      <dgm:t>
        <a:bodyPr/>
        <a:lstStyle/>
        <a:p>
          <a:endParaRPr lang="en-US"/>
        </a:p>
      </dgm:t>
    </dgm:pt>
    <dgm:pt modelId="{6F51495E-11DF-46C5-9A89-85A24898E4FB}">
      <dgm:prSet phldrT="[Tekst]"/>
      <dgm:spPr/>
      <dgm:t>
        <a:bodyPr/>
        <a:lstStyle/>
        <a:p>
          <a:r>
            <a:rPr lang="en-US" dirty="0"/>
            <a:t>TMR insertion</a:t>
          </a:r>
        </a:p>
      </dgm:t>
    </dgm:pt>
    <dgm:pt modelId="{1AD8EDD7-0184-4422-8209-B12AFA40F7AB}" type="parTrans" cxnId="{C3C27884-0F17-4BA2-9B6F-47AC37E43E56}">
      <dgm:prSet/>
      <dgm:spPr/>
      <dgm:t>
        <a:bodyPr/>
        <a:lstStyle/>
        <a:p>
          <a:endParaRPr lang="en-US"/>
        </a:p>
      </dgm:t>
    </dgm:pt>
    <dgm:pt modelId="{D8909AA0-DEB6-497F-9EB5-43A7507F63DC}" type="sibTrans" cxnId="{C3C27884-0F17-4BA2-9B6F-47AC37E43E56}">
      <dgm:prSet/>
      <dgm:spPr/>
      <dgm:t>
        <a:bodyPr/>
        <a:lstStyle/>
        <a:p>
          <a:endParaRPr lang="en-US"/>
        </a:p>
      </dgm:t>
    </dgm:pt>
    <dgm:pt modelId="{B757F0B5-B2A2-4EE1-824C-0D0CC1D3FE59}">
      <dgm:prSet phldrT="[Tekst]"/>
      <dgm:spPr/>
      <dgm:t>
        <a:bodyPr/>
        <a:lstStyle/>
        <a:p>
          <a:r>
            <a:rPr lang="en-US" b="1" dirty="0"/>
            <a:t>Automatic</a:t>
          </a:r>
        </a:p>
      </dgm:t>
    </dgm:pt>
    <dgm:pt modelId="{1163457B-895B-4596-B8C6-B278A7E0420E}" type="parTrans" cxnId="{98810B3F-8499-411C-8740-BA61469B547C}">
      <dgm:prSet/>
      <dgm:spPr/>
      <dgm:t>
        <a:bodyPr/>
        <a:lstStyle/>
        <a:p>
          <a:endParaRPr lang="en-US"/>
        </a:p>
      </dgm:t>
    </dgm:pt>
    <dgm:pt modelId="{28AF2CB5-928A-4F3E-9211-1F1CE5EE808D}" type="sibTrans" cxnId="{98810B3F-8499-411C-8740-BA61469B547C}">
      <dgm:prSet/>
      <dgm:spPr/>
      <dgm:t>
        <a:bodyPr/>
        <a:lstStyle/>
        <a:p>
          <a:endParaRPr lang="en-US"/>
        </a:p>
      </dgm:t>
    </dgm:pt>
    <dgm:pt modelId="{4E34D3BB-9FF7-4FE8-B8E7-478DB6938AD2}">
      <dgm:prSet phldrT="[Tekst]"/>
      <dgm:spPr/>
      <dgm:t>
        <a:bodyPr/>
        <a:lstStyle/>
        <a:p>
          <a:r>
            <a:rPr lang="en-US" b="1" dirty="0"/>
            <a:t>SEU error injection testbench</a:t>
          </a:r>
        </a:p>
      </dgm:t>
    </dgm:pt>
    <dgm:pt modelId="{892B3AAC-9FD6-4AE6-BC4B-289EF9087FDB}" type="parTrans" cxnId="{258B2837-CEC9-4C4F-B889-431D0BF793C8}">
      <dgm:prSet/>
      <dgm:spPr/>
      <dgm:t>
        <a:bodyPr/>
        <a:lstStyle/>
        <a:p>
          <a:endParaRPr lang="en-US"/>
        </a:p>
      </dgm:t>
    </dgm:pt>
    <dgm:pt modelId="{857CAA0D-9B69-4068-BB5D-888AF1DCA664}" type="sibTrans" cxnId="{258B2837-CEC9-4C4F-B889-431D0BF793C8}">
      <dgm:prSet/>
      <dgm:spPr/>
      <dgm:t>
        <a:bodyPr/>
        <a:lstStyle/>
        <a:p>
          <a:endParaRPr lang="en-US"/>
        </a:p>
      </dgm:t>
    </dgm:pt>
    <dgm:pt modelId="{10652F30-0595-440B-A5D6-970D9A3F7C11}">
      <dgm:prSet phldrT="[Tekst]"/>
      <dgm:spPr/>
      <dgm:t>
        <a:bodyPr/>
        <a:lstStyle/>
        <a:p>
          <a:r>
            <a:rPr lang="en-US" b="1" dirty="0"/>
            <a:t>Constraint generation</a:t>
          </a:r>
        </a:p>
      </dgm:t>
    </dgm:pt>
    <dgm:pt modelId="{F94F33B8-5922-4C88-B9A6-6020224F0C3C}" type="parTrans" cxnId="{819179E5-875F-4D4B-A2D8-11A56E4A755B}">
      <dgm:prSet/>
      <dgm:spPr/>
      <dgm:t>
        <a:bodyPr/>
        <a:lstStyle/>
        <a:p>
          <a:endParaRPr lang="en-US"/>
        </a:p>
      </dgm:t>
    </dgm:pt>
    <dgm:pt modelId="{00F2E1A9-D54C-405F-9733-59FCB147FBAD}" type="sibTrans" cxnId="{819179E5-875F-4D4B-A2D8-11A56E4A755B}">
      <dgm:prSet/>
      <dgm:spPr/>
      <dgm:t>
        <a:bodyPr/>
        <a:lstStyle/>
        <a:p>
          <a:endParaRPr lang="en-US"/>
        </a:p>
      </dgm:t>
    </dgm:pt>
    <dgm:pt modelId="{5E89FF4F-31B1-4EBC-832C-DF26C87E11F1}">
      <dgm:prSet phldrT="[Tekst]"/>
      <dgm:spPr/>
      <dgm:t>
        <a:bodyPr/>
        <a:lstStyle/>
        <a:p>
          <a:r>
            <a:rPr lang="en-US" b="1" dirty="0"/>
            <a:t>Spacing between TMR cells</a:t>
          </a:r>
        </a:p>
      </dgm:t>
    </dgm:pt>
    <dgm:pt modelId="{5FB88EE0-7A55-40B3-B4F5-27AE3B039F3E}" type="parTrans" cxnId="{F69D57E9-A81C-4ED6-A40D-6818EF0E31FF}">
      <dgm:prSet/>
      <dgm:spPr/>
      <dgm:t>
        <a:bodyPr/>
        <a:lstStyle/>
        <a:p>
          <a:endParaRPr lang="en-US"/>
        </a:p>
      </dgm:t>
    </dgm:pt>
    <dgm:pt modelId="{F970D1E3-83A8-4CE5-A4C8-34E09E6D5AA6}" type="sibTrans" cxnId="{F69D57E9-A81C-4ED6-A40D-6818EF0E31FF}">
      <dgm:prSet/>
      <dgm:spPr/>
      <dgm:t>
        <a:bodyPr/>
        <a:lstStyle/>
        <a:p>
          <a:endParaRPr lang="en-US"/>
        </a:p>
      </dgm:t>
    </dgm:pt>
    <dgm:pt modelId="{7879E082-F740-4343-B7D7-313A1F159691}">
      <dgm:prSet phldrT="[Tekst]"/>
      <dgm:spPr/>
      <dgm:t>
        <a:bodyPr/>
        <a:lstStyle/>
        <a:p>
          <a:r>
            <a:rPr lang="en-US" b="1" dirty="0"/>
            <a:t>Optimal placement methods</a:t>
          </a:r>
        </a:p>
      </dgm:t>
    </dgm:pt>
    <dgm:pt modelId="{9597C642-59EC-4E7F-81A4-A80533703875}" type="parTrans" cxnId="{42CAFE92-D69F-4732-B796-4A74C6199520}">
      <dgm:prSet/>
      <dgm:spPr/>
      <dgm:t>
        <a:bodyPr/>
        <a:lstStyle/>
        <a:p>
          <a:endParaRPr lang="en-US"/>
        </a:p>
      </dgm:t>
    </dgm:pt>
    <dgm:pt modelId="{83F691E9-7F03-4661-9D62-AD7AE6A91EF8}" type="sibTrans" cxnId="{42CAFE92-D69F-4732-B796-4A74C6199520}">
      <dgm:prSet/>
      <dgm:spPr/>
      <dgm:t>
        <a:bodyPr/>
        <a:lstStyle/>
        <a:p>
          <a:endParaRPr lang="en-US"/>
        </a:p>
      </dgm:t>
    </dgm:pt>
    <dgm:pt modelId="{E124969C-E7FF-4314-91E1-94AEAD192318}" type="pres">
      <dgm:prSet presAssocID="{D112262D-4AB0-4D80-977A-3C3EAF13E485}" presName="Name0" presStyleCnt="0">
        <dgm:presLayoutVars>
          <dgm:dir/>
          <dgm:animLvl val="lvl"/>
          <dgm:resizeHandles val="exact"/>
        </dgm:presLayoutVars>
      </dgm:prSet>
      <dgm:spPr/>
    </dgm:pt>
    <dgm:pt modelId="{0254F601-0A23-42FB-8397-B90A2DD6DC7A}" type="pres">
      <dgm:prSet presAssocID="{D776D80F-E21A-4C99-AA2E-2DA607408DF2}" presName="composite" presStyleCnt="0"/>
      <dgm:spPr/>
    </dgm:pt>
    <dgm:pt modelId="{A05C0B89-CA7A-41C9-99EB-18CDE9CEA6FE}" type="pres">
      <dgm:prSet presAssocID="{D776D80F-E21A-4C99-AA2E-2DA607408DF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26DC7FC-6FDD-49F9-9AC8-EBD159D8847F}" type="pres">
      <dgm:prSet presAssocID="{D776D80F-E21A-4C99-AA2E-2DA607408DF2}" presName="desTx" presStyleLbl="revTx" presStyleIdx="0" presStyleCnt="2">
        <dgm:presLayoutVars>
          <dgm:bulletEnabled val="1"/>
        </dgm:presLayoutVars>
      </dgm:prSet>
      <dgm:spPr/>
    </dgm:pt>
    <dgm:pt modelId="{33A7E7A7-C959-4B0C-AB1F-39371CFE0F08}" type="pres">
      <dgm:prSet presAssocID="{247FD200-52FB-4C68-861F-D0DA879153B2}" presName="space" presStyleCnt="0"/>
      <dgm:spPr/>
    </dgm:pt>
    <dgm:pt modelId="{A5EA4863-E969-493D-8E1C-A164ED20C175}" type="pres">
      <dgm:prSet presAssocID="{6F51495E-11DF-46C5-9A89-85A24898E4FB}" presName="composite" presStyleCnt="0"/>
      <dgm:spPr/>
    </dgm:pt>
    <dgm:pt modelId="{325CDE81-9B9D-41AE-A745-A358F26EE1ED}" type="pres">
      <dgm:prSet presAssocID="{6F51495E-11DF-46C5-9A89-85A24898E4FB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0A7403E-B710-4C80-BE94-240B4E085619}" type="pres">
      <dgm:prSet presAssocID="{6F51495E-11DF-46C5-9A89-85A24898E4FB}" presName="desTx" presStyleLbl="revTx" presStyleIdx="0" presStyleCnt="2" custScaleX="193117" custLinFactNeighborX="16502" custLinFactNeighborY="7995">
        <dgm:presLayoutVars>
          <dgm:bulletEnabled val="1"/>
        </dgm:presLayoutVars>
      </dgm:prSet>
      <dgm:spPr/>
    </dgm:pt>
    <dgm:pt modelId="{B0B1AA91-3290-41BA-BA22-CA4FA605C0FA}" type="pres">
      <dgm:prSet presAssocID="{D8909AA0-DEB6-497F-9EB5-43A7507F63DC}" presName="space" presStyleCnt="0"/>
      <dgm:spPr/>
    </dgm:pt>
    <dgm:pt modelId="{C925F2E5-C81D-403A-8130-6616F3B95E93}" type="pres">
      <dgm:prSet presAssocID="{567E4852-12E7-4CEB-BB12-1F6C55325122}" presName="composite" presStyleCnt="0"/>
      <dgm:spPr/>
    </dgm:pt>
    <dgm:pt modelId="{80C0427B-55EA-42B1-9912-86EB5FD961A8}" type="pres">
      <dgm:prSet presAssocID="{567E4852-12E7-4CEB-BB12-1F6C55325122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46D0908-249E-4C28-B329-572BEA2AA49A}" type="pres">
      <dgm:prSet presAssocID="{567E4852-12E7-4CEB-BB12-1F6C55325122}" presName="desTx" presStyleLbl="revTx" presStyleIdx="0" presStyleCnt="2">
        <dgm:presLayoutVars>
          <dgm:bulletEnabled val="1"/>
        </dgm:presLayoutVars>
      </dgm:prSet>
      <dgm:spPr/>
    </dgm:pt>
    <dgm:pt modelId="{1DA68F2F-84EC-4CBA-92CA-8670E11081DF}" type="pres">
      <dgm:prSet presAssocID="{355CC4A5-4805-40C4-8BF7-CF4C072882ED}" presName="space" presStyleCnt="0"/>
      <dgm:spPr/>
    </dgm:pt>
    <dgm:pt modelId="{C69CD6D0-4D0F-41EA-A866-99CB07741B79}" type="pres">
      <dgm:prSet presAssocID="{B1F9BF48-E6FF-4828-8BD0-B8984CE434D9}" presName="composite" presStyleCnt="0"/>
      <dgm:spPr/>
    </dgm:pt>
    <dgm:pt modelId="{BB618B68-80C6-4248-A30E-E0C4FD39FA26}" type="pres">
      <dgm:prSet presAssocID="{B1F9BF48-E6FF-4828-8BD0-B8984CE434D9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F7316BE-B9B5-4840-A8F6-9C5CFF3098A7}" type="pres">
      <dgm:prSet presAssocID="{B1F9BF48-E6FF-4828-8BD0-B8984CE434D9}" presName="desTx" presStyleLbl="revTx" presStyleIdx="1" presStyleCnt="2" custScaleX="195202" custLinFactNeighborX="-803" custLinFactNeighborY="8555">
        <dgm:presLayoutVars>
          <dgm:bulletEnabled val="1"/>
        </dgm:presLayoutVars>
      </dgm:prSet>
      <dgm:spPr/>
    </dgm:pt>
  </dgm:ptLst>
  <dgm:cxnLst>
    <dgm:cxn modelId="{883C3515-1B2A-47F4-9599-8D1FE4294880}" type="presOf" srcId="{D776D80F-E21A-4C99-AA2E-2DA607408DF2}" destId="{A05C0B89-CA7A-41C9-99EB-18CDE9CEA6FE}" srcOrd="0" destOrd="0" presId="urn:microsoft.com/office/officeart/2005/8/layout/chevron1"/>
    <dgm:cxn modelId="{9ECE8316-F928-4B53-BC3C-609CC01434F8}" type="presOf" srcId="{10652F30-0595-440B-A5D6-970D9A3F7C11}" destId="{40A7403E-B710-4C80-BE94-240B4E085619}" srcOrd="0" destOrd="2" presId="urn:microsoft.com/office/officeart/2005/8/layout/chevron1"/>
    <dgm:cxn modelId="{B9525B36-5B1A-48C5-B638-6DAAF12E2063}" type="presOf" srcId="{4E34D3BB-9FF7-4FE8-B8E7-478DB6938AD2}" destId="{40A7403E-B710-4C80-BE94-240B4E085619}" srcOrd="0" destOrd="1" presId="urn:microsoft.com/office/officeart/2005/8/layout/chevron1"/>
    <dgm:cxn modelId="{258B2837-CEC9-4C4F-B889-431D0BF793C8}" srcId="{6F51495E-11DF-46C5-9A89-85A24898E4FB}" destId="{4E34D3BB-9FF7-4FE8-B8E7-478DB6938AD2}" srcOrd="1" destOrd="0" parTransId="{892B3AAC-9FD6-4AE6-BC4B-289EF9087FDB}" sibTransId="{857CAA0D-9B69-4068-BB5D-888AF1DCA664}"/>
    <dgm:cxn modelId="{98810B3F-8499-411C-8740-BA61469B547C}" srcId="{6F51495E-11DF-46C5-9A89-85A24898E4FB}" destId="{B757F0B5-B2A2-4EE1-824C-0D0CC1D3FE59}" srcOrd="0" destOrd="0" parTransId="{1163457B-895B-4596-B8C6-B278A7E0420E}" sibTransId="{28AF2CB5-928A-4F3E-9211-1F1CE5EE808D}"/>
    <dgm:cxn modelId="{9643055C-2DE4-4B86-8ACE-6917DAE451B7}" srcId="{D112262D-4AB0-4D80-977A-3C3EAF13E485}" destId="{567E4852-12E7-4CEB-BB12-1F6C55325122}" srcOrd="2" destOrd="0" parTransId="{22728DF8-2A51-4450-A6E2-3E5DA0A35FFF}" sibTransId="{355CC4A5-4805-40C4-8BF7-CF4C072882ED}"/>
    <dgm:cxn modelId="{630EED60-BD1B-48B5-85BA-E071DD988E70}" type="presOf" srcId="{D112262D-4AB0-4D80-977A-3C3EAF13E485}" destId="{E124969C-E7FF-4314-91E1-94AEAD192318}" srcOrd="0" destOrd="0" presId="urn:microsoft.com/office/officeart/2005/8/layout/chevron1"/>
    <dgm:cxn modelId="{A2819F41-F21C-4E7B-B2EC-54D179774440}" type="presOf" srcId="{6F51495E-11DF-46C5-9A89-85A24898E4FB}" destId="{325CDE81-9B9D-41AE-A745-A358F26EE1ED}" srcOrd="0" destOrd="0" presId="urn:microsoft.com/office/officeart/2005/8/layout/chevron1"/>
    <dgm:cxn modelId="{CEF2346F-19BE-4EF7-91D6-26FB0F0170DA}" type="presOf" srcId="{7879E082-F740-4343-B7D7-313A1F159691}" destId="{0F7316BE-B9B5-4840-A8F6-9C5CFF3098A7}" srcOrd="0" destOrd="1" presId="urn:microsoft.com/office/officeart/2005/8/layout/chevron1"/>
    <dgm:cxn modelId="{64E30F72-2C18-4C22-8DA4-254C0BF31EF8}" type="presOf" srcId="{B1F9BF48-E6FF-4828-8BD0-B8984CE434D9}" destId="{BB618B68-80C6-4248-A30E-E0C4FD39FA26}" srcOrd="0" destOrd="0" presId="urn:microsoft.com/office/officeart/2005/8/layout/chevron1"/>
    <dgm:cxn modelId="{C3C27884-0F17-4BA2-9B6F-47AC37E43E56}" srcId="{D112262D-4AB0-4D80-977A-3C3EAF13E485}" destId="{6F51495E-11DF-46C5-9A89-85A24898E4FB}" srcOrd="1" destOrd="0" parTransId="{1AD8EDD7-0184-4422-8209-B12AFA40F7AB}" sibTransId="{D8909AA0-DEB6-497F-9EB5-43A7507F63DC}"/>
    <dgm:cxn modelId="{C2B8F18D-3CFE-4966-AB11-46B91B6BE8B7}" srcId="{D112262D-4AB0-4D80-977A-3C3EAF13E485}" destId="{D776D80F-E21A-4C99-AA2E-2DA607408DF2}" srcOrd="0" destOrd="0" parTransId="{55A08016-C9B0-4209-B2F6-B80FDE0B47DB}" sibTransId="{247FD200-52FB-4C68-861F-D0DA879153B2}"/>
    <dgm:cxn modelId="{42CAFE92-D69F-4732-B796-4A74C6199520}" srcId="{B1F9BF48-E6FF-4828-8BD0-B8984CE434D9}" destId="{7879E082-F740-4343-B7D7-313A1F159691}" srcOrd="1" destOrd="0" parTransId="{9597C642-59EC-4E7F-81A4-A80533703875}" sibTransId="{83F691E9-7F03-4661-9D62-AD7AE6A91EF8}"/>
    <dgm:cxn modelId="{7EE5E9A2-B34C-42A6-B971-6C732C27F661}" srcId="{D112262D-4AB0-4D80-977A-3C3EAF13E485}" destId="{B1F9BF48-E6FF-4828-8BD0-B8984CE434D9}" srcOrd="3" destOrd="0" parTransId="{C04DC2F3-0F67-4BE6-A916-DD87B1B3372C}" sibTransId="{C13EA6D8-CBA7-486D-AE86-9B02321C482C}"/>
    <dgm:cxn modelId="{B0F830A3-3665-46BC-9C64-3FE8E7015F06}" type="presOf" srcId="{B757F0B5-B2A2-4EE1-824C-0D0CC1D3FE59}" destId="{40A7403E-B710-4C80-BE94-240B4E085619}" srcOrd="0" destOrd="0" presId="urn:microsoft.com/office/officeart/2005/8/layout/chevron1"/>
    <dgm:cxn modelId="{F0635AAC-C588-4BCB-879C-DB5CD9A43373}" type="presOf" srcId="{5E89FF4F-31B1-4EBC-832C-DF26C87E11F1}" destId="{0F7316BE-B9B5-4840-A8F6-9C5CFF3098A7}" srcOrd="0" destOrd="0" presId="urn:microsoft.com/office/officeart/2005/8/layout/chevron1"/>
    <dgm:cxn modelId="{A3A795CE-8C34-4C3F-B879-23E14244EA39}" type="presOf" srcId="{567E4852-12E7-4CEB-BB12-1F6C55325122}" destId="{80C0427B-55EA-42B1-9912-86EB5FD961A8}" srcOrd="0" destOrd="0" presId="urn:microsoft.com/office/officeart/2005/8/layout/chevron1"/>
    <dgm:cxn modelId="{819179E5-875F-4D4B-A2D8-11A56E4A755B}" srcId="{6F51495E-11DF-46C5-9A89-85A24898E4FB}" destId="{10652F30-0595-440B-A5D6-970D9A3F7C11}" srcOrd="2" destOrd="0" parTransId="{F94F33B8-5922-4C88-B9A6-6020224F0C3C}" sibTransId="{00F2E1A9-D54C-405F-9733-59FCB147FBAD}"/>
    <dgm:cxn modelId="{F69D57E9-A81C-4ED6-A40D-6818EF0E31FF}" srcId="{B1F9BF48-E6FF-4828-8BD0-B8984CE434D9}" destId="{5E89FF4F-31B1-4EBC-832C-DF26C87E11F1}" srcOrd="0" destOrd="0" parTransId="{5FB88EE0-7A55-40B3-B4F5-27AE3B039F3E}" sibTransId="{F970D1E3-83A8-4CE5-A4C8-34E09E6D5AA6}"/>
    <dgm:cxn modelId="{965D7ABC-7A00-4AB9-9259-66A5FD9C371F}" type="presParOf" srcId="{E124969C-E7FF-4314-91E1-94AEAD192318}" destId="{0254F601-0A23-42FB-8397-B90A2DD6DC7A}" srcOrd="0" destOrd="0" presId="urn:microsoft.com/office/officeart/2005/8/layout/chevron1"/>
    <dgm:cxn modelId="{46B17216-24E6-460E-A818-1314357AC962}" type="presParOf" srcId="{0254F601-0A23-42FB-8397-B90A2DD6DC7A}" destId="{A05C0B89-CA7A-41C9-99EB-18CDE9CEA6FE}" srcOrd="0" destOrd="0" presId="urn:microsoft.com/office/officeart/2005/8/layout/chevron1"/>
    <dgm:cxn modelId="{721D5AD9-4FF3-4820-A67B-7F965C40D955}" type="presParOf" srcId="{0254F601-0A23-42FB-8397-B90A2DD6DC7A}" destId="{326DC7FC-6FDD-49F9-9AC8-EBD159D8847F}" srcOrd="1" destOrd="0" presId="urn:microsoft.com/office/officeart/2005/8/layout/chevron1"/>
    <dgm:cxn modelId="{807E11C1-9172-43F1-AF6D-C40EE1E9EB93}" type="presParOf" srcId="{E124969C-E7FF-4314-91E1-94AEAD192318}" destId="{33A7E7A7-C959-4B0C-AB1F-39371CFE0F08}" srcOrd="1" destOrd="0" presId="urn:microsoft.com/office/officeart/2005/8/layout/chevron1"/>
    <dgm:cxn modelId="{A2D466C3-99FE-4FE3-AAEA-30709B98C454}" type="presParOf" srcId="{E124969C-E7FF-4314-91E1-94AEAD192318}" destId="{A5EA4863-E969-493D-8E1C-A164ED20C175}" srcOrd="2" destOrd="0" presId="urn:microsoft.com/office/officeart/2005/8/layout/chevron1"/>
    <dgm:cxn modelId="{32370498-CEDF-433B-B74E-A5C47A0355CE}" type="presParOf" srcId="{A5EA4863-E969-493D-8E1C-A164ED20C175}" destId="{325CDE81-9B9D-41AE-A745-A358F26EE1ED}" srcOrd="0" destOrd="0" presId="urn:microsoft.com/office/officeart/2005/8/layout/chevron1"/>
    <dgm:cxn modelId="{70ACD6B0-B0C0-43A9-BB6E-614E5010F207}" type="presParOf" srcId="{A5EA4863-E969-493D-8E1C-A164ED20C175}" destId="{40A7403E-B710-4C80-BE94-240B4E085619}" srcOrd="1" destOrd="0" presId="urn:microsoft.com/office/officeart/2005/8/layout/chevron1"/>
    <dgm:cxn modelId="{B4C8109B-0964-476B-BCC0-FE04D846D053}" type="presParOf" srcId="{E124969C-E7FF-4314-91E1-94AEAD192318}" destId="{B0B1AA91-3290-41BA-BA22-CA4FA605C0FA}" srcOrd="3" destOrd="0" presId="urn:microsoft.com/office/officeart/2005/8/layout/chevron1"/>
    <dgm:cxn modelId="{20D2227D-E716-4054-90E3-EA44A38B7930}" type="presParOf" srcId="{E124969C-E7FF-4314-91E1-94AEAD192318}" destId="{C925F2E5-C81D-403A-8130-6616F3B95E93}" srcOrd="4" destOrd="0" presId="urn:microsoft.com/office/officeart/2005/8/layout/chevron1"/>
    <dgm:cxn modelId="{8060AC98-6749-4D78-BD0B-11F33D142E94}" type="presParOf" srcId="{C925F2E5-C81D-403A-8130-6616F3B95E93}" destId="{80C0427B-55EA-42B1-9912-86EB5FD961A8}" srcOrd="0" destOrd="0" presId="urn:microsoft.com/office/officeart/2005/8/layout/chevron1"/>
    <dgm:cxn modelId="{C295415C-5F8D-4F93-9EE1-F03F0A800B8D}" type="presParOf" srcId="{C925F2E5-C81D-403A-8130-6616F3B95E93}" destId="{046D0908-249E-4C28-B329-572BEA2AA49A}" srcOrd="1" destOrd="0" presId="urn:microsoft.com/office/officeart/2005/8/layout/chevron1"/>
    <dgm:cxn modelId="{F90E845B-C86D-4CE9-BAB9-53E58B8F62DA}" type="presParOf" srcId="{E124969C-E7FF-4314-91E1-94AEAD192318}" destId="{1DA68F2F-84EC-4CBA-92CA-8670E11081DF}" srcOrd="5" destOrd="0" presId="urn:microsoft.com/office/officeart/2005/8/layout/chevron1"/>
    <dgm:cxn modelId="{DF7BB761-2E29-493C-AA75-4868C1912B39}" type="presParOf" srcId="{E124969C-E7FF-4314-91E1-94AEAD192318}" destId="{C69CD6D0-4D0F-41EA-A866-99CB07741B79}" srcOrd="6" destOrd="0" presId="urn:microsoft.com/office/officeart/2005/8/layout/chevron1"/>
    <dgm:cxn modelId="{5BA68427-BB3B-4B70-89FB-5403D7DF1C3B}" type="presParOf" srcId="{C69CD6D0-4D0F-41EA-A866-99CB07741B79}" destId="{BB618B68-80C6-4248-A30E-E0C4FD39FA26}" srcOrd="0" destOrd="0" presId="urn:microsoft.com/office/officeart/2005/8/layout/chevron1"/>
    <dgm:cxn modelId="{0656124B-F181-4413-AC83-3E1B5C27E9C7}" type="presParOf" srcId="{C69CD6D0-4D0F-41EA-A866-99CB07741B79}" destId="{0F7316BE-B9B5-4840-A8F6-9C5CFF3098A7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335B5-1A83-4E7A-A409-85B17C4877D3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8230DDFA-E331-4DD5-8794-305C992AFAF9}">
      <dgm:prSet phldrT="[Tekst]"/>
      <dgm:spPr>
        <a:noFill/>
        <a:ln>
          <a:noFill/>
        </a:ln>
      </dgm:spPr>
      <dgm:t>
        <a:bodyPr/>
        <a:lstStyle/>
        <a:p>
          <a:r>
            <a:rPr lang="nl-BE" dirty="0"/>
            <a:t> </a:t>
          </a:r>
        </a:p>
      </dgm:t>
    </dgm:pt>
    <dgm:pt modelId="{D894F94A-507B-44C3-A5C7-F9F3EF1EFAE3}" type="parTrans" cxnId="{FEFC161F-0EA8-4256-8695-C7803F3305C8}">
      <dgm:prSet/>
      <dgm:spPr/>
      <dgm:t>
        <a:bodyPr/>
        <a:lstStyle/>
        <a:p>
          <a:endParaRPr lang="nl-BE"/>
        </a:p>
      </dgm:t>
    </dgm:pt>
    <dgm:pt modelId="{9EB2EE51-E35D-4D98-89DF-766D1D6EC94D}" type="sibTrans" cxnId="{FEFC161F-0EA8-4256-8695-C7803F3305C8}">
      <dgm:prSet/>
      <dgm:spPr/>
      <dgm:t>
        <a:bodyPr/>
        <a:lstStyle/>
        <a:p>
          <a:endParaRPr lang="nl-BE"/>
        </a:p>
      </dgm:t>
    </dgm:pt>
    <dgm:pt modelId="{41CFA0EC-4566-4BE6-83F7-4BA63B7E9BAE}">
      <dgm:prSet phldrT="[Tekst]"/>
      <dgm:spPr/>
      <dgm:t>
        <a:bodyPr/>
        <a:lstStyle/>
        <a:p>
          <a:r>
            <a:rPr lang="nl-BE" dirty="0" err="1"/>
            <a:t>Jitter</a:t>
          </a:r>
          <a:endParaRPr lang="nl-BE" dirty="0"/>
        </a:p>
      </dgm:t>
    </dgm:pt>
    <dgm:pt modelId="{32AF047C-D820-4515-AB16-C535B3256A1F}" type="parTrans" cxnId="{637A97B3-8A33-498B-B784-8BBEB77A3740}">
      <dgm:prSet/>
      <dgm:spPr/>
      <dgm:t>
        <a:bodyPr/>
        <a:lstStyle/>
        <a:p>
          <a:endParaRPr lang="nl-BE"/>
        </a:p>
      </dgm:t>
    </dgm:pt>
    <dgm:pt modelId="{6E6EC92E-413A-4270-A4BB-33A43233DB36}" type="sibTrans" cxnId="{637A97B3-8A33-498B-B784-8BBEB77A3740}">
      <dgm:prSet/>
      <dgm:spPr/>
      <dgm:t>
        <a:bodyPr/>
        <a:lstStyle/>
        <a:p>
          <a:endParaRPr lang="nl-BE"/>
        </a:p>
      </dgm:t>
    </dgm:pt>
    <dgm:pt modelId="{E163B69B-9ACD-48BA-A838-3AAEB25407BF}">
      <dgm:prSet phldrT="[Tekst]"/>
      <dgm:spPr>
        <a:noFill/>
        <a:ln>
          <a:noFill/>
        </a:ln>
      </dgm:spPr>
      <dgm:t>
        <a:bodyPr/>
        <a:lstStyle/>
        <a:p>
          <a:r>
            <a:rPr lang="nl-BE" dirty="0"/>
            <a:t> </a:t>
          </a:r>
        </a:p>
      </dgm:t>
    </dgm:pt>
    <dgm:pt modelId="{37759780-2D3B-4B5E-94E2-0741E3EC1196}" type="parTrans" cxnId="{A9765686-09BA-4890-8FB5-FF1AEBDA3ECB}">
      <dgm:prSet/>
      <dgm:spPr/>
      <dgm:t>
        <a:bodyPr/>
        <a:lstStyle/>
        <a:p>
          <a:endParaRPr lang="nl-BE"/>
        </a:p>
      </dgm:t>
    </dgm:pt>
    <dgm:pt modelId="{208B0F4C-AD86-4EEB-B344-82E9C47C419E}" type="sibTrans" cxnId="{A9765686-09BA-4890-8FB5-FF1AEBDA3ECB}">
      <dgm:prSet/>
      <dgm:spPr/>
      <dgm:t>
        <a:bodyPr/>
        <a:lstStyle/>
        <a:p>
          <a:endParaRPr lang="nl-BE"/>
        </a:p>
      </dgm:t>
    </dgm:pt>
    <dgm:pt modelId="{8583ADD1-255B-401F-847C-4AFB2C878268}">
      <dgm:prSet phldrT="[Tekst]"/>
      <dgm:spPr/>
      <dgm:t>
        <a:bodyPr/>
        <a:lstStyle/>
        <a:p>
          <a:r>
            <a:rPr lang="nl-BE" dirty="0"/>
            <a:t>PVT</a:t>
          </a:r>
        </a:p>
      </dgm:t>
    </dgm:pt>
    <dgm:pt modelId="{52FB26AB-4FA2-483D-864D-B536B0BB7AC8}" type="parTrans" cxnId="{32FAFFA0-E296-4413-9D42-F84871B7B69A}">
      <dgm:prSet/>
      <dgm:spPr/>
      <dgm:t>
        <a:bodyPr/>
        <a:lstStyle/>
        <a:p>
          <a:endParaRPr lang="nl-BE"/>
        </a:p>
      </dgm:t>
    </dgm:pt>
    <dgm:pt modelId="{20676F02-DEFC-4B92-89D2-EB3F63840943}" type="sibTrans" cxnId="{32FAFFA0-E296-4413-9D42-F84871B7B69A}">
      <dgm:prSet/>
      <dgm:spPr/>
      <dgm:t>
        <a:bodyPr/>
        <a:lstStyle/>
        <a:p>
          <a:endParaRPr lang="nl-BE"/>
        </a:p>
      </dgm:t>
    </dgm:pt>
    <dgm:pt modelId="{4AD2269D-0DF8-469A-96A0-37734C334170}">
      <dgm:prSet phldrT="[Tekst]"/>
      <dgm:spPr/>
      <dgm:t>
        <a:bodyPr/>
        <a:lstStyle/>
        <a:p>
          <a:r>
            <a:rPr lang="nl-BE" dirty="0"/>
            <a:t>SEU</a:t>
          </a:r>
        </a:p>
      </dgm:t>
    </dgm:pt>
    <dgm:pt modelId="{8F7B3116-A4F8-4A95-82D8-BC63DFA5AD94}" type="parTrans" cxnId="{B9C6C10E-F94B-4C60-AF6B-5D361E154655}">
      <dgm:prSet/>
      <dgm:spPr/>
      <dgm:t>
        <a:bodyPr/>
        <a:lstStyle/>
        <a:p>
          <a:endParaRPr lang="nl-BE"/>
        </a:p>
      </dgm:t>
    </dgm:pt>
    <dgm:pt modelId="{F2C07B5E-BC96-45A3-B9A4-44C438A3DAEE}" type="sibTrans" cxnId="{B9C6C10E-F94B-4C60-AF6B-5D361E154655}">
      <dgm:prSet/>
      <dgm:spPr/>
      <dgm:t>
        <a:bodyPr/>
        <a:lstStyle/>
        <a:p>
          <a:endParaRPr lang="nl-BE"/>
        </a:p>
      </dgm:t>
    </dgm:pt>
    <dgm:pt modelId="{0318033E-F9D7-447B-A53C-BE55ADDD3999}">
      <dgm:prSet phldrT="[Tekst]"/>
      <dgm:spPr/>
      <dgm:t>
        <a:bodyPr/>
        <a:lstStyle/>
        <a:p>
          <a:r>
            <a:rPr lang="nl-BE" dirty="0"/>
            <a:t>TID</a:t>
          </a:r>
        </a:p>
      </dgm:t>
    </dgm:pt>
    <dgm:pt modelId="{7513AC7C-A78F-4673-B49B-162D32AB92F1}" type="parTrans" cxnId="{CFC1A994-43D0-4203-89D1-D4F8BE76FABD}">
      <dgm:prSet/>
      <dgm:spPr/>
      <dgm:t>
        <a:bodyPr/>
        <a:lstStyle/>
        <a:p>
          <a:endParaRPr lang="nl-BE"/>
        </a:p>
      </dgm:t>
    </dgm:pt>
    <dgm:pt modelId="{0FBE0396-9BFD-471A-96CE-30F106711950}" type="sibTrans" cxnId="{CFC1A994-43D0-4203-89D1-D4F8BE76FABD}">
      <dgm:prSet/>
      <dgm:spPr/>
      <dgm:t>
        <a:bodyPr/>
        <a:lstStyle/>
        <a:p>
          <a:endParaRPr lang="nl-BE"/>
        </a:p>
      </dgm:t>
    </dgm:pt>
    <dgm:pt modelId="{DE718D32-E53B-4A44-B81A-B51F5D15F7C5}">
      <dgm:prSet phldrT="[Tekst]"/>
      <dgm:spPr/>
      <dgm:t>
        <a:bodyPr/>
        <a:lstStyle/>
        <a:p>
          <a:r>
            <a:rPr lang="nl-BE" dirty="0" err="1"/>
            <a:t>Area</a:t>
          </a:r>
          <a:endParaRPr lang="nl-BE" dirty="0"/>
        </a:p>
      </dgm:t>
    </dgm:pt>
    <dgm:pt modelId="{4727DCFE-AA7C-4EAE-832E-BD7FA9E19F4A}" type="parTrans" cxnId="{2BEA0480-965F-4F0D-9E7D-1F06D2B48F72}">
      <dgm:prSet/>
      <dgm:spPr/>
      <dgm:t>
        <a:bodyPr/>
        <a:lstStyle/>
        <a:p>
          <a:endParaRPr lang="nl-BE"/>
        </a:p>
      </dgm:t>
    </dgm:pt>
    <dgm:pt modelId="{395B01F3-48F5-478A-98DA-1B7739450ADA}" type="sibTrans" cxnId="{2BEA0480-965F-4F0D-9E7D-1F06D2B48F72}">
      <dgm:prSet/>
      <dgm:spPr/>
      <dgm:t>
        <a:bodyPr/>
        <a:lstStyle/>
        <a:p>
          <a:endParaRPr lang="nl-BE"/>
        </a:p>
      </dgm:t>
    </dgm:pt>
    <dgm:pt modelId="{DE460949-7E98-49AB-AC53-587AEAB8020A}">
      <dgm:prSet phldrT="[Tekst]"/>
      <dgm:spPr/>
      <dgm:t>
        <a:bodyPr/>
        <a:lstStyle/>
        <a:p>
          <a:r>
            <a:rPr lang="nl-BE" dirty="0"/>
            <a:t>Power</a:t>
          </a:r>
        </a:p>
      </dgm:t>
    </dgm:pt>
    <dgm:pt modelId="{81B06659-211C-438E-A3E2-4FAC4B127CA1}" type="parTrans" cxnId="{149C47AC-89F4-4650-A3CE-B7CCDEA05E93}">
      <dgm:prSet/>
      <dgm:spPr/>
      <dgm:t>
        <a:bodyPr/>
        <a:lstStyle/>
        <a:p>
          <a:endParaRPr lang="nl-BE"/>
        </a:p>
      </dgm:t>
    </dgm:pt>
    <dgm:pt modelId="{4FEFFFAD-A881-41D7-9C5B-DD7581F9B889}" type="sibTrans" cxnId="{149C47AC-89F4-4650-A3CE-B7CCDEA05E93}">
      <dgm:prSet/>
      <dgm:spPr/>
      <dgm:t>
        <a:bodyPr/>
        <a:lstStyle/>
        <a:p>
          <a:endParaRPr lang="nl-BE"/>
        </a:p>
      </dgm:t>
    </dgm:pt>
    <dgm:pt modelId="{2432AEEE-E619-4BF0-9C07-74B2DC8102AA}" type="pres">
      <dgm:prSet presAssocID="{83F335B5-1A83-4E7A-A409-85B17C4877D3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DC18AC8-CBDD-450E-81AB-DD80E9A8BD5B}" type="pres">
      <dgm:prSet presAssocID="{83F335B5-1A83-4E7A-A409-85B17C4877D3}" presName="dummyMaxCanvas" presStyleCnt="0"/>
      <dgm:spPr/>
    </dgm:pt>
    <dgm:pt modelId="{D80A7151-18D3-4AA4-9781-4F6C5ECDA41B}" type="pres">
      <dgm:prSet presAssocID="{83F335B5-1A83-4E7A-A409-85B17C4877D3}" presName="parentComposite" presStyleCnt="0"/>
      <dgm:spPr/>
    </dgm:pt>
    <dgm:pt modelId="{09D7205E-C08C-48EF-89F4-8A46B61A8E2B}" type="pres">
      <dgm:prSet presAssocID="{83F335B5-1A83-4E7A-A409-85B17C4877D3}" presName="parent1" presStyleLbl="alignAccFollowNode1" presStyleIdx="0" presStyleCnt="4">
        <dgm:presLayoutVars>
          <dgm:chMax val="4"/>
        </dgm:presLayoutVars>
      </dgm:prSet>
      <dgm:spPr/>
    </dgm:pt>
    <dgm:pt modelId="{977612B4-1FFA-4E91-95DC-D9D171B4AB3F}" type="pres">
      <dgm:prSet presAssocID="{83F335B5-1A83-4E7A-A409-85B17C4877D3}" presName="parent2" presStyleLbl="alignAccFollowNode1" presStyleIdx="1" presStyleCnt="4">
        <dgm:presLayoutVars>
          <dgm:chMax val="4"/>
        </dgm:presLayoutVars>
      </dgm:prSet>
      <dgm:spPr/>
    </dgm:pt>
    <dgm:pt modelId="{BFB7DEFE-3B2B-41DB-B575-1B1EE81FA410}" type="pres">
      <dgm:prSet presAssocID="{83F335B5-1A83-4E7A-A409-85B17C4877D3}" presName="childrenComposite" presStyleCnt="0"/>
      <dgm:spPr/>
    </dgm:pt>
    <dgm:pt modelId="{AA3778F0-457A-47F5-A98D-1FCBD6E5EB66}" type="pres">
      <dgm:prSet presAssocID="{83F335B5-1A83-4E7A-A409-85B17C4877D3}" presName="dummyMaxCanvas_ChildArea" presStyleCnt="0"/>
      <dgm:spPr/>
    </dgm:pt>
    <dgm:pt modelId="{60794BF1-97F5-4763-8F1A-2DF475583ADE}" type="pres">
      <dgm:prSet presAssocID="{83F335B5-1A83-4E7A-A409-85B17C4877D3}" presName="fulcrum" presStyleLbl="alignAccFollowNode1" presStyleIdx="2" presStyleCnt="4"/>
      <dgm:spPr/>
    </dgm:pt>
    <dgm:pt modelId="{74843272-D158-427E-96EC-A010A823F000}" type="pres">
      <dgm:prSet presAssocID="{83F335B5-1A83-4E7A-A409-85B17C4877D3}" presName="balance_33" presStyleLbl="alignAccFollowNode1" presStyleIdx="3" presStyleCnt="4">
        <dgm:presLayoutVars>
          <dgm:bulletEnabled val="1"/>
        </dgm:presLayoutVars>
      </dgm:prSet>
      <dgm:spPr/>
    </dgm:pt>
    <dgm:pt modelId="{BDF82310-AF0D-4C09-A8A1-57DB19186A96}" type="pres">
      <dgm:prSet presAssocID="{83F335B5-1A83-4E7A-A409-85B17C4877D3}" presName="right_33_1" presStyleLbl="node1" presStyleIdx="0" presStyleCnt="6">
        <dgm:presLayoutVars>
          <dgm:bulletEnabled val="1"/>
        </dgm:presLayoutVars>
      </dgm:prSet>
      <dgm:spPr/>
    </dgm:pt>
    <dgm:pt modelId="{9B37AB4B-100F-4C5D-A916-92DCC5E38555}" type="pres">
      <dgm:prSet presAssocID="{83F335B5-1A83-4E7A-A409-85B17C4877D3}" presName="right_33_2" presStyleLbl="node1" presStyleIdx="1" presStyleCnt="6">
        <dgm:presLayoutVars>
          <dgm:bulletEnabled val="1"/>
        </dgm:presLayoutVars>
      </dgm:prSet>
      <dgm:spPr/>
    </dgm:pt>
    <dgm:pt modelId="{8B97D3B3-1027-4476-AF0E-F2B2EC5E7AC0}" type="pres">
      <dgm:prSet presAssocID="{83F335B5-1A83-4E7A-A409-85B17C4877D3}" presName="right_33_3" presStyleLbl="node1" presStyleIdx="2" presStyleCnt="6">
        <dgm:presLayoutVars>
          <dgm:bulletEnabled val="1"/>
        </dgm:presLayoutVars>
      </dgm:prSet>
      <dgm:spPr/>
    </dgm:pt>
    <dgm:pt modelId="{5CFF3319-9EC5-414F-A746-AD0FDF81A897}" type="pres">
      <dgm:prSet presAssocID="{83F335B5-1A83-4E7A-A409-85B17C4877D3}" presName="left_33_1" presStyleLbl="node1" presStyleIdx="3" presStyleCnt="6">
        <dgm:presLayoutVars>
          <dgm:bulletEnabled val="1"/>
        </dgm:presLayoutVars>
      </dgm:prSet>
      <dgm:spPr/>
    </dgm:pt>
    <dgm:pt modelId="{9BB6FEBB-5AA6-4F80-8687-FCDB78E7A746}" type="pres">
      <dgm:prSet presAssocID="{83F335B5-1A83-4E7A-A409-85B17C4877D3}" presName="left_33_2" presStyleLbl="node1" presStyleIdx="4" presStyleCnt="6">
        <dgm:presLayoutVars>
          <dgm:bulletEnabled val="1"/>
        </dgm:presLayoutVars>
      </dgm:prSet>
      <dgm:spPr/>
    </dgm:pt>
    <dgm:pt modelId="{1AE66BF5-01F1-450B-9AC5-9A361C89A692}" type="pres">
      <dgm:prSet presAssocID="{83F335B5-1A83-4E7A-A409-85B17C4877D3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B9C6C10E-F94B-4C60-AF6B-5D361E154655}" srcId="{E163B69B-9ACD-48BA-A838-3AAEB25407BF}" destId="{4AD2269D-0DF8-469A-96A0-37734C334170}" srcOrd="1" destOrd="0" parTransId="{8F7B3116-A4F8-4A95-82D8-BC63DFA5AD94}" sibTransId="{F2C07B5E-BC96-45A3-B9A4-44C438A3DAEE}"/>
    <dgm:cxn modelId="{FEFC161F-0EA8-4256-8695-C7803F3305C8}" srcId="{83F335B5-1A83-4E7A-A409-85B17C4877D3}" destId="{8230DDFA-E331-4DD5-8794-305C992AFAF9}" srcOrd="0" destOrd="0" parTransId="{D894F94A-507B-44C3-A5C7-F9F3EF1EFAE3}" sibTransId="{9EB2EE51-E35D-4D98-89DF-766D1D6EC94D}"/>
    <dgm:cxn modelId="{98A5255E-986C-4DAD-A279-16CF068E63CE}" type="presOf" srcId="{DE718D32-E53B-4A44-B81A-B51F5D15F7C5}" destId="{9BB6FEBB-5AA6-4F80-8687-FCDB78E7A746}" srcOrd="0" destOrd="0" presId="urn:microsoft.com/office/officeart/2005/8/layout/balance1"/>
    <dgm:cxn modelId="{9367F464-D151-408B-BDEA-A8DD3CEBB6A0}" type="presOf" srcId="{0318033E-F9D7-447B-A53C-BE55ADDD3999}" destId="{8B97D3B3-1027-4476-AF0E-F2B2EC5E7AC0}" srcOrd="0" destOrd="0" presId="urn:microsoft.com/office/officeart/2005/8/layout/balance1"/>
    <dgm:cxn modelId="{D139667B-5E12-44D1-9A3C-4BEDD93C79D0}" type="presOf" srcId="{83F335B5-1A83-4E7A-A409-85B17C4877D3}" destId="{2432AEEE-E619-4BF0-9C07-74B2DC8102AA}" srcOrd="0" destOrd="0" presId="urn:microsoft.com/office/officeart/2005/8/layout/balance1"/>
    <dgm:cxn modelId="{2BEA0480-965F-4F0D-9E7D-1F06D2B48F72}" srcId="{8230DDFA-E331-4DD5-8794-305C992AFAF9}" destId="{DE718D32-E53B-4A44-B81A-B51F5D15F7C5}" srcOrd="1" destOrd="0" parTransId="{4727DCFE-AA7C-4EAE-832E-BD7FA9E19F4A}" sibTransId="{395B01F3-48F5-478A-98DA-1B7739450ADA}"/>
    <dgm:cxn modelId="{A9765686-09BA-4890-8FB5-FF1AEBDA3ECB}" srcId="{83F335B5-1A83-4E7A-A409-85B17C4877D3}" destId="{E163B69B-9ACD-48BA-A838-3AAEB25407BF}" srcOrd="1" destOrd="0" parTransId="{37759780-2D3B-4B5E-94E2-0741E3EC1196}" sibTransId="{208B0F4C-AD86-4EEB-B344-82E9C47C419E}"/>
    <dgm:cxn modelId="{EC2B6589-594F-4F39-8AB0-A5BA9D76A736}" type="presOf" srcId="{4AD2269D-0DF8-469A-96A0-37734C334170}" destId="{9B37AB4B-100F-4C5D-A916-92DCC5E38555}" srcOrd="0" destOrd="0" presId="urn:microsoft.com/office/officeart/2005/8/layout/balance1"/>
    <dgm:cxn modelId="{CFC1A994-43D0-4203-89D1-D4F8BE76FABD}" srcId="{E163B69B-9ACD-48BA-A838-3AAEB25407BF}" destId="{0318033E-F9D7-447B-A53C-BE55ADDD3999}" srcOrd="2" destOrd="0" parTransId="{7513AC7C-A78F-4673-B49B-162D32AB92F1}" sibTransId="{0FBE0396-9BFD-471A-96CE-30F106711950}"/>
    <dgm:cxn modelId="{32FAFFA0-E296-4413-9D42-F84871B7B69A}" srcId="{E163B69B-9ACD-48BA-A838-3AAEB25407BF}" destId="{8583ADD1-255B-401F-847C-4AFB2C878268}" srcOrd="0" destOrd="0" parTransId="{52FB26AB-4FA2-483D-864D-B536B0BB7AC8}" sibTransId="{20676F02-DEFC-4B92-89D2-EB3F63840943}"/>
    <dgm:cxn modelId="{149C47AC-89F4-4650-A3CE-B7CCDEA05E93}" srcId="{8230DDFA-E331-4DD5-8794-305C992AFAF9}" destId="{DE460949-7E98-49AB-AC53-587AEAB8020A}" srcOrd="2" destOrd="0" parTransId="{81B06659-211C-438E-A3E2-4FAC4B127CA1}" sibTransId="{4FEFFFAD-A881-41D7-9C5B-DD7581F9B889}"/>
    <dgm:cxn modelId="{50D575B0-65DE-41E0-B436-FF71C43ADADD}" type="presOf" srcId="{8583ADD1-255B-401F-847C-4AFB2C878268}" destId="{BDF82310-AF0D-4C09-A8A1-57DB19186A96}" srcOrd="0" destOrd="0" presId="urn:microsoft.com/office/officeart/2005/8/layout/balance1"/>
    <dgm:cxn modelId="{637A97B3-8A33-498B-B784-8BBEB77A3740}" srcId="{8230DDFA-E331-4DD5-8794-305C992AFAF9}" destId="{41CFA0EC-4566-4BE6-83F7-4BA63B7E9BAE}" srcOrd="0" destOrd="0" parTransId="{32AF047C-D820-4515-AB16-C535B3256A1F}" sibTransId="{6E6EC92E-413A-4270-A4BB-33A43233DB36}"/>
    <dgm:cxn modelId="{8BEFDBBF-E1AE-49B0-9DBE-980C2436D441}" type="presOf" srcId="{8230DDFA-E331-4DD5-8794-305C992AFAF9}" destId="{09D7205E-C08C-48EF-89F4-8A46B61A8E2B}" srcOrd="0" destOrd="0" presId="urn:microsoft.com/office/officeart/2005/8/layout/balance1"/>
    <dgm:cxn modelId="{A6A1C5CF-A85D-4B68-8860-A69FC9A1C73D}" type="presOf" srcId="{DE460949-7E98-49AB-AC53-587AEAB8020A}" destId="{1AE66BF5-01F1-450B-9AC5-9A361C89A692}" srcOrd="0" destOrd="0" presId="urn:microsoft.com/office/officeart/2005/8/layout/balance1"/>
    <dgm:cxn modelId="{837079F7-53A1-4EA0-A23C-EBC5B301EDC4}" type="presOf" srcId="{E163B69B-9ACD-48BA-A838-3AAEB25407BF}" destId="{977612B4-1FFA-4E91-95DC-D9D171B4AB3F}" srcOrd="0" destOrd="0" presId="urn:microsoft.com/office/officeart/2005/8/layout/balance1"/>
    <dgm:cxn modelId="{B8E574FF-D577-4CE0-AC03-3EB7D5DAE8CF}" type="presOf" srcId="{41CFA0EC-4566-4BE6-83F7-4BA63B7E9BAE}" destId="{5CFF3319-9EC5-414F-A746-AD0FDF81A897}" srcOrd="0" destOrd="0" presId="urn:microsoft.com/office/officeart/2005/8/layout/balance1"/>
    <dgm:cxn modelId="{5415389D-B508-41B5-B885-450F6A83A617}" type="presParOf" srcId="{2432AEEE-E619-4BF0-9C07-74B2DC8102AA}" destId="{8DC18AC8-CBDD-450E-81AB-DD80E9A8BD5B}" srcOrd="0" destOrd="0" presId="urn:microsoft.com/office/officeart/2005/8/layout/balance1"/>
    <dgm:cxn modelId="{0B391A86-C56D-41C3-89C1-0B0D3339BA90}" type="presParOf" srcId="{2432AEEE-E619-4BF0-9C07-74B2DC8102AA}" destId="{D80A7151-18D3-4AA4-9781-4F6C5ECDA41B}" srcOrd="1" destOrd="0" presId="urn:microsoft.com/office/officeart/2005/8/layout/balance1"/>
    <dgm:cxn modelId="{45307C33-BE1D-4B85-9555-FF602D1A4905}" type="presParOf" srcId="{D80A7151-18D3-4AA4-9781-4F6C5ECDA41B}" destId="{09D7205E-C08C-48EF-89F4-8A46B61A8E2B}" srcOrd="0" destOrd="0" presId="urn:microsoft.com/office/officeart/2005/8/layout/balance1"/>
    <dgm:cxn modelId="{D2FB404C-9D06-4C73-AA84-F7EAFB2C8536}" type="presParOf" srcId="{D80A7151-18D3-4AA4-9781-4F6C5ECDA41B}" destId="{977612B4-1FFA-4E91-95DC-D9D171B4AB3F}" srcOrd="1" destOrd="0" presId="urn:microsoft.com/office/officeart/2005/8/layout/balance1"/>
    <dgm:cxn modelId="{8F2380BA-25EE-449B-8123-E7175EBF84E6}" type="presParOf" srcId="{2432AEEE-E619-4BF0-9C07-74B2DC8102AA}" destId="{BFB7DEFE-3B2B-41DB-B575-1B1EE81FA410}" srcOrd="2" destOrd="0" presId="urn:microsoft.com/office/officeart/2005/8/layout/balance1"/>
    <dgm:cxn modelId="{A18C65E7-302B-40B4-A283-364598B5218D}" type="presParOf" srcId="{BFB7DEFE-3B2B-41DB-B575-1B1EE81FA410}" destId="{AA3778F0-457A-47F5-A98D-1FCBD6E5EB66}" srcOrd="0" destOrd="0" presId="urn:microsoft.com/office/officeart/2005/8/layout/balance1"/>
    <dgm:cxn modelId="{C00ECA52-F278-4BB9-9245-0B5AC5AF796E}" type="presParOf" srcId="{BFB7DEFE-3B2B-41DB-B575-1B1EE81FA410}" destId="{60794BF1-97F5-4763-8F1A-2DF475583ADE}" srcOrd="1" destOrd="0" presId="urn:microsoft.com/office/officeart/2005/8/layout/balance1"/>
    <dgm:cxn modelId="{E94657D3-83A5-48FA-BBC2-0C8AB724E2E2}" type="presParOf" srcId="{BFB7DEFE-3B2B-41DB-B575-1B1EE81FA410}" destId="{74843272-D158-427E-96EC-A010A823F000}" srcOrd="2" destOrd="0" presId="urn:microsoft.com/office/officeart/2005/8/layout/balance1"/>
    <dgm:cxn modelId="{C187369C-0593-405C-A403-B86C2872C29B}" type="presParOf" srcId="{BFB7DEFE-3B2B-41DB-B575-1B1EE81FA410}" destId="{BDF82310-AF0D-4C09-A8A1-57DB19186A96}" srcOrd="3" destOrd="0" presId="urn:microsoft.com/office/officeart/2005/8/layout/balance1"/>
    <dgm:cxn modelId="{60570243-D4D7-4221-8034-00E70C453AAB}" type="presParOf" srcId="{BFB7DEFE-3B2B-41DB-B575-1B1EE81FA410}" destId="{9B37AB4B-100F-4C5D-A916-92DCC5E38555}" srcOrd="4" destOrd="0" presId="urn:microsoft.com/office/officeart/2005/8/layout/balance1"/>
    <dgm:cxn modelId="{3873FDE9-765F-40E9-BF3A-B9B8DE598148}" type="presParOf" srcId="{BFB7DEFE-3B2B-41DB-B575-1B1EE81FA410}" destId="{8B97D3B3-1027-4476-AF0E-F2B2EC5E7AC0}" srcOrd="5" destOrd="0" presId="urn:microsoft.com/office/officeart/2005/8/layout/balance1"/>
    <dgm:cxn modelId="{B103C725-5350-43AB-8F21-02AD9324A25F}" type="presParOf" srcId="{BFB7DEFE-3B2B-41DB-B575-1B1EE81FA410}" destId="{5CFF3319-9EC5-414F-A746-AD0FDF81A897}" srcOrd="6" destOrd="0" presId="urn:microsoft.com/office/officeart/2005/8/layout/balance1"/>
    <dgm:cxn modelId="{ACDA789E-746C-490A-BB43-3F0128CA4E10}" type="presParOf" srcId="{BFB7DEFE-3B2B-41DB-B575-1B1EE81FA410}" destId="{9BB6FEBB-5AA6-4F80-8687-FCDB78E7A746}" srcOrd="7" destOrd="0" presId="urn:microsoft.com/office/officeart/2005/8/layout/balance1"/>
    <dgm:cxn modelId="{E65B9682-FAB1-4FB0-BFBA-F2E581A7B20A}" type="presParOf" srcId="{BFB7DEFE-3B2B-41DB-B575-1B1EE81FA410}" destId="{1AE66BF5-01F1-450B-9AC5-9A361C89A692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C0B89-CA7A-41C9-99EB-18CDE9CEA6FE}">
      <dsp:nvSpPr>
        <dsp:cNvPr id="0" name=""/>
        <dsp:cNvSpPr/>
      </dsp:nvSpPr>
      <dsp:spPr>
        <a:xfrm>
          <a:off x="2168" y="984792"/>
          <a:ext cx="1842761" cy="737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Verilog coding</a:t>
          </a:r>
        </a:p>
      </dsp:txBody>
      <dsp:txXfrm>
        <a:off x="370720" y="984792"/>
        <a:ext cx="1105657" cy="737104"/>
      </dsp:txXfrm>
    </dsp:sp>
    <dsp:sp modelId="{325CDE81-9B9D-41AE-A745-A358F26EE1ED}">
      <dsp:nvSpPr>
        <dsp:cNvPr id="0" name=""/>
        <dsp:cNvSpPr/>
      </dsp:nvSpPr>
      <dsp:spPr>
        <a:xfrm>
          <a:off x="2315299" y="984792"/>
          <a:ext cx="1842761" cy="737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TMR insertion</a:t>
          </a:r>
        </a:p>
      </dsp:txBody>
      <dsp:txXfrm>
        <a:off x="2683851" y="984792"/>
        <a:ext cx="1105657" cy="737104"/>
      </dsp:txXfrm>
    </dsp:sp>
    <dsp:sp modelId="{40A7403E-B710-4C80-BE94-240B4E085619}">
      <dsp:nvSpPr>
        <dsp:cNvPr id="0" name=""/>
        <dsp:cNvSpPr/>
      </dsp:nvSpPr>
      <dsp:spPr>
        <a:xfrm>
          <a:off x="1872204" y="1935691"/>
          <a:ext cx="2846949" cy="1521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Automatic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SEU error injection testbench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Constraint generation</a:t>
          </a:r>
        </a:p>
      </dsp:txBody>
      <dsp:txXfrm>
        <a:off x="1872204" y="1935691"/>
        <a:ext cx="2846949" cy="1521651"/>
      </dsp:txXfrm>
    </dsp:sp>
    <dsp:sp modelId="{80C0427B-55EA-42B1-9912-86EB5FD961A8}">
      <dsp:nvSpPr>
        <dsp:cNvPr id="0" name=""/>
        <dsp:cNvSpPr/>
      </dsp:nvSpPr>
      <dsp:spPr>
        <a:xfrm>
          <a:off x="4259879" y="984792"/>
          <a:ext cx="1842761" cy="737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Synthesis</a:t>
          </a:r>
        </a:p>
      </dsp:txBody>
      <dsp:txXfrm>
        <a:off x="4628431" y="984792"/>
        <a:ext cx="1105657" cy="737104"/>
      </dsp:txXfrm>
    </dsp:sp>
    <dsp:sp modelId="{BB618B68-80C6-4248-A30E-E0C4FD39FA26}">
      <dsp:nvSpPr>
        <dsp:cNvPr id="0" name=""/>
        <dsp:cNvSpPr/>
      </dsp:nvSpPr>
      <dsp:spPr>
        <a:xfrm>
          <a:off x="6588379" y="984792"/>
          <a:ext cx="1842761" cy="737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Place and route</a:t>
          </a:r>
        </a:p>
      </dsp:txBody>
      <dsp:txXfrm>
        <a:off x="6956931" y="984792"/>
        <a:ext cx="1105657" cy="737104"/>
      </dsp:txXfrm>
    </dsp:sp>
    <dsp:sp modelId="{0F7316BE-B9B5-4840-A8F6-9C5CFF3098A7}">
      <dsp:nvSpPr>
        <dsp:cNvPr id="0" name=""/>
        <dsp:cNvSpPr/>
      </dsp:nvSpPr>
      <dsp:spPr>
        <a:xfrm>
          <a:off x="5874803" y="1944212"/>
          <a:ext cx="2877686" cy="1521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Spacing between TMR cells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Optimal placement methods</a:t>
          </a:r>
        </a:p>
      </dsp:txBody>
      <dsp:txXfrm>
        <a:off x="5874803" y="1944212"/>
        <a:ext cx="2877686" cy="1521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7205E-C08C-48EF-89F4-8A46B61A8E2B}">
      <dsp:nvSpPr>
        <dsp:cNvPr id="0" name=""/>
        <dsp:cNvSpPr/>
      </dsp:nvSpPr>
      <dsp:spPr>
        <a:xfrm>
          <a:off x="181414" y="0"/>
          <a:ext cx="907300" cy="504056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 </a:t>
          </a:r>
        </a:p>
      </dsp:txBody>
      <dsp:txXfrm>
        <a:off x="196177" y="14763"/>
        <a:ext cx="877774" cy="474530"/>
      </dsp:txXfrm>
    </dsp:sp>
    <dsp:sp modelId="{977612B4-1FFA-4E91-95DC-D9D171B4AB3F}">
      <dsp:nvSpPr>
        <dsp:cNvPr id="0" name=""/>
        <dsp:cNvSpPr/>
      </dsp:nvSpPr>
      <dsp:spPr>
        <a:xfrm>
          <a:off x="1491959" y="0"/>
          <a:ext cx="907300" cy="504056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/>
            <a:t> </a:t>
          </a:r>
        </a:p>
      </dsp:txBody>
      <dsp:txXfrm>
        <a:off x="1506722" y="14763"/>
        <a:ext cx="877774" cy="474530"/>
      </dsp:txXfrm>
    </dsp:sp>
    <dsp:sp modelId="{60794BF1-97F5-4763-8F1A-2DF475583ADE}">
      <dsp:nvSpPr>
        <dsp:cNvPr id="0" name=""/>
        <dsp:cNvSpPr/>
      </dsp:nvSpPr>
      <dsp:spPr>
        <a:xfrm>
          <a:off x="1101316" y="2142237"/>
          <a:ext cx="378042" cy="37804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43272-D158-427E-96EC-A010A823F000}">
      <dsp:nvSpPr>
        <dsp:cNvPr id="0" name=""/>
        <dsp:cNvSpPr/>
      </dsp:nvSpPr>
      <dsp:spPr>
        <a:xfrm>
          <a:off x="156211" y="1983964"/>
          <a:ext cx="2268252" cy="1532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82310-AF0D-4C09-A8A1-57DB19186A96}">
      <dsp:nvSpPr>
        <dsp:cNvPr id="0" name=""/>
        <dsp:cNvSpPr/>
      </dsp:nvSpPr>
      <dsp:spPr>
        <a:xfrm>
          <a:off x="1491959" y="1542411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PVT</a:t>
          </a:r>
        </a:p>
      </dsp:txBody>
      <dsp:txXfrm>
        <a:off x="1512628" y="1563080"/>
        <a:ext cx="865962" cy="382069"/>
      </dsp:txXfrm>
    </dsp:sp>
    <dsp:sp modelId="{9B37AB4B-100F-4C5D-A916-92DCC5E38555}">
      <dsp:nvSpPr>
        <dsp:cNvPr id="0" name=""/>
        <dsp:cNvSpPr/>
      </dsp:nvSpPr>
      <dsp:spPr>
        <a:xfrm>
          <a:off x="1491959" y="1088760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SEU</a:t>
          </a:r>
        </a:p>
      </dsp:txBody>
      <dsp:txXfrm>
        <a:off x="1512628" y="1109429"/>
        <a:ext cx="865962" cy="382069"/>
      </dsp:txXfrm>
    </dsp:sp>
    <dsp:sp modelId="{8B97D3B3-1027-4476-AF0E-F2B2EC5E7AC0}">
      <dsp:nvSpPr>
        <dsp:cNvPr id="0" name=""/>
        <dsp:cNvSpPr/>
      </dsp:nvSpPr>
      <dsp:spPr>
        <a:xfrm>
          <a:off x="1491959" y="635110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TID</a:t>
          </a:r>
        </a:p>
      </dsp:txBody>
      <dsp:txXfrm>
        <a:off x="1512628" y="655779"/>
        <a:ext cx="865962" cy="382069"/>
      </dsp:txXfrm>
    </dsp:sp>
    <dsp:sp modelId="{5CFF3319-9EC5-414F-A746-AD0FDF81A897}">
      <dsp:nvSpPr>
        <dsp:cNvPr id="0" name=""/>
        <dsp:cNvSpPr/>
      </dsp:nvSpPr>
      <dsp:spPr>
        <a:xfrm>
          <a:off x="181414" y="1542411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 err="1"/>
            <a:t>Jitter</a:t>
          </a:r>
          <a:endParaRPr lang="nl-BE" sz="1800" kern="1200" dirty="0"/>
        </a:p>
      </dsp:txBody>
      <dsp:txXfrm>
        <a:off x="202083" y="1563080"/>
        <a:ext cx="865962" cy="382069"/>
      </dsp:txXfrm>
    </dsp:sp>
    <dsp:sp modelId="{9BB6FEBB-5AA6-4F80-8687-FCDB78E7A746}">
      <dsp:nvSpPr>
        <dsp:cNvPr id="0" name=""/>
        <dsp:cNvSpPr/>
      </dsp:nvSpPr>
      <dsp:spPr>
        <a:xfrm>
          <a:off x="181414" y="1088760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 err="1"/>
            <a:t>Area</a:t>
          </a:r>
          <a:endParaRPr lang="nl-BE" sz="1800" kern="1200" dirty="0"/>
        </a:p>
      </dsp:txBody>
      <dsp:txXfrm>
        <a:off x="202083" y="1109429"/>
        <a:ext cx="865962" cy="382069"/>
      </dsp:txXfrm>
    </dsp:sp>
    <dsp:sp modelId="{1AE66BF5-01F1-450B-9AC5-9A361C89A692}">
      <dsp:nvSpPr>
        <dsp:cNvPr id="0" name=""/>
        <dsp:cNvSpPr/>
      </dsp:nvSpPr>
      <dsp:spPr>
        <a:xfrm>
          <a:off x="181414" y="635110"/>
          <a:ext cx="907300" cy="4234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Power</a:t>
          </a:r>
        </a:p>
      </dsp:txBody>
      <dsp:txXfrm>
        <a:off x="202083" y="655779"/>
        <a:ext cx="865962" cy="382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4248D-B524-4C46-BC44-2D3C3DE7C17F}" type="datetimeFigureOut">
              <a:rPr lang="nl-BE" smtClean="0"/>
              <a:pPr/>
              <a:t>29/08/2019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E676-FF3B-4B5B-8634-FDE9CD91CFD8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54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220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B0D051-210A-48CA-87A0-72FCA14E4D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0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59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000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16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759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385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20" name="Afbeelding 2" descr="KULEUVEN_GEEL-RECHTS_LOGO_-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483138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31/10/2017</a:t>
            </a:r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Faculty of Engineering Technology, ESAT-ADVISE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02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1D3C5-8D1F-4E48-8154-1C13E8B31EF0}" type="slidenum">
              <a:rPr lang="ja-JP" altLang="en-US"/>
              <a:pPr>
                <a:defRPr/>
              </a:pPr>
              <a:t>‹nr.›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318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20" name="Afbeelding 2" descr="KULEUVEN_GEEL-RECHTS_LOGO_-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483138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18000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584325" indent="-28575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18000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584325" indent="-28575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tabLst/>
              <a:defRPr lang="nl-BE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57220B-89C6-44D4-AF00-1ED25F2C3A44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nl-BE" sz="36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lang="nl-NL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lang="nl-NL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nl-BE" sz="36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lang="nl-NL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lang="nl-NL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.docx"/><Relationship Id="rId3" Type="http://schemas.openxmlformats.org/officeDocument/2006/relationships/image" Target="../media/image42.jpe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39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oleObject" Target="../embeddings/oleObject10.bin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4.jpeg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2.jpeg"/><Relationship Id="rId7" Type="http://schemas.openxmlformats.org/officeDocument/2006/relationships/image" Target="../media/image20.jpeg"/><Relationship Id="rId12" Type="http://schemas.openxmlformats.org/officeDocument/2006/relationships/image" Target="../media/image16.emf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8.jpe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19" Type="http://schemas.openxmlformats.org/officeDocument/2006/relationships/image" Target="../media/image30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ringer.com/gp/book/9783319786155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pringer.com/gp/book/9783319090023" TargetMode="Externa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Jeffrey.prinzie@kuleuven.be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95736" y="1764325"/>
            <a:ext cx="6768752" cy="1800000"/>
          </a:xfrm>
        </p:spPr>
        <p:txBody>
          <a:bodyPr/>
          <a:lstStyle/>
          <a:p>
            <a:r>
              <a:rPr lang="en-US" sz="3200" dirty="0"/>
              <a:t>Radiation tolerant timing generators</a:t>
            </a:r>
            <a:endParaRPr lang="en-US" sz="3200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/>
              <a:t>Jeffrey Prinzie</a:t>
            </a:r>
          </a:p>
          <a:p>
            <a:r>
              <a:rPr lang="en-US" dirty="0"/>
              <a:t>Valentijn De Smedt</a:t>
            </a:r>
            <a:endParaRPr lang="en-US" noProof="0" dirty="0"/>
          </a:p>
          <a:p>
            <a:r>
              <a:rPr lang="en-US" dirty="0"/>
              <a:t>30</a:t>
            </a:r>
            <a:r>
              <a:rPr lang="en-US" noProof="0" dirty="0"/>
              <a:t> August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 PLL?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308304" y="5805264"/>
            <a:ext cx="164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/>
              <a:t>Lpgbt</a:t>
            </a:r>
            <a:r>
              <a:rPr lang="nl-BE" sz="1400" dirty="0"/>
              <a:t> – GBT team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51BB30-FBF0-4502-B211-B67301E1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328592" cy="532210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3B2EA5B-9CDF-4363-8EF4-F696C45056E0}"/>
              </a:ext>
            </a:extLst>
          </p:cNvPr>
          <p:cNvSpPr/>
          <p:nvPr/>
        </p:nvSpPr>
        <p:spPr>
          <a:xfrm>
            <a:off x="6228184" y="3429000"/>
            <a:ext cx="576064" cy="11521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538BCEF-5162-4A04-AD27-74F207DA8B94}"/>
              </a:ext>
            </a:extLst>
          </p:cNvPr>
          <p:cNvSpPr txBox="1"/>
          <p:nvPr/>
        </p:nvSpPr>
        <p:spPr>
          <a:xfrm>
            <a:off x="7164288" y="3655784"/>
            <a:ext cx="853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PLL </a:t>
            </a:r>
          </a:p>
          <a:p>
            <a:r>
              <a:rPr lang="en-US" sz="2400" b="1" dirty="0"/>
              <a:t>CDR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A2D1B6-C6A9-410D-86F8-723DE7E72ED4}"/>
              </a:ext>
            </a:extLst>
          </p:cNvPr>
          <p:cNvSpPr txBox="1"/>
          <p:nvPr/>
        </p:nvSpPr>
        <p:spPr>
          <a:xfrm>
            <a:off x="7097476" y="1080000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CERN </a:t>
            </a:r>
            <a:r>
              <a:rPr lang="en-US" sz="2400" b="1" dirty="0" err="1"/>
              <a:t>lpGBT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916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Content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3200" noProof="0" dirty="0"/>
              <a:t>Introduction</a:t>
            </a:r>
          </a:p>
          <a:p>
            <a:pPr>
              <a:lnSpc>
                <a:spcPct val="200000"/>
              </a:lnSpc>
            </a:pPr>
            <a:r>
              <a:rPr lang="en-US" sz="3200" noProof="0" dirty="0"/>
              <a:t>Basic PLL concepts</a:t>
            </a:r>
          </a:p>
          <a:p>
            <a:pPr>
              <a:lnSpc>
                <a:spcPct val="200000"/>
              </a:lnSpc>
            </a:pPr>
            <a:r>
              <a:rPr lang="en-US" sz="3200" noProof="0" dirty="0"/>
              <a:t>Radiation effects and hardening methods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11</a:t>
            </a:fld>
            <a:endParaRPr lang="nl-B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Content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3200" dirty="0"/>
              <a:t>Introduction</a:t>
            </a:r>
            <a:endParaRPr lang="en-US" sz="3200" b="1" noProof="0" dirty="0"/>
          </a:p>
          <a:p>
            <a:pPr>
              <a:lnSpc>
                <a:spcPct val="200000"/>
              </a:lnSpc>
            </a:pPr>
            <a:r>
              <a:rPr lang="en-US" sz="3200" b="1" noProof="0" dirty="0"/>
              <a:t>Basic PLL concepts</a:t>
            </a:r>
          </a:p>
          <a:p>
            <a:pPr>
              <a:lnSpc>
                <a:spcPct val="200000"/>
              </a:lnSpc>
            </a:pPr>
            <a:r>
              <a:rPr lang="en-US" sz="3200" noProof="0" dirty="0"/>
              <a:t>Radiation effects and hardening methods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793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Components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noProof="0" dirty="0"/>
              <a:t>Phase detector: </a:t>
            </a:r>
            <a:r>
              <a:rPr lang="en-US" noProof="0" dirty="0"/>
              <a:t>Detects phase difference between reference clock and feedback clock.</a:t>
            </a:r>
          </a:p>
          <a:p>
            <a:pPr>
              <a:lnSpc>
                <a:spcPct val="150000"/>
              </a:lnSpc>
            </a:pPr>
            <a:r>
              <a:rPr lang="en-US" b="1" noProof="0" dirty="0"/>
              <a:t>Loop filter: </a:t>
            </a:r>
            <a:r>
              <a:rPr lang="en-US" noProof="0" dirty="0"/>
              <a:t>Filters (and usually integrates) the phase detector signal and applies it to the VCO</a:t>
            </a:r>
          </a:p>
          <a:p>
            <a:pPr>
              <a:lnSpc>
                <a:spcPct val="150000"/>
              </a:lnSpc>
            </a:pPr>
            <a:r>
              <a:rPr lang="en-US" b="1" noProof="0" dirty="0"/>
              <a:t>VCO: </a:t>
            </a:r>
            <a:r>
              <a:rPr lang="en-US" noProof="0" dirty="0"/>
              <a:t>Voltage controlled oscillator generates a (high frequency) clock.</a:t>
            </a:r>
          </a:p>
          <a:p>
            <a:pPr>
              <a:lnSpc>
                <a:spcPct val="150000"/>
              </a:lnSpc>
            </a:pPr>
            <a:r>
              <a:rPr lang="en-US" b="1" noProof="0" dirty="0"/>
              <a:t>Divider</a:t>
            </a:r>
            <a:r>
              <a:rPr lang="en-US" noProof="0" dirty="0"/>
              <a:t>: Divides the output frequency to the reference frequency</a:t>
            </a:r>
          </a:p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13</a:t>
            </a:fld>
            <a:endParaRPr lang="nl-B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Linear operation of a PLL</a:t>
            </a:r>
          </a:p>
        </p:txBody>
      </p:sp>
      <p:pic>
        <p:nvPicPr>
          <p:cNvPr id="26626" name="Picture 2" descr="Image result for phase locked lo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6624736" cy="2540638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683568" y="22768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Phase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3923928" y="126876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voltage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724128" y="26369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phase</a:t>
            </a:r>
            <a:endParaRPr lang="nl-BE" dirty="0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251520" y="4221088"/>
          <a:ext cx="6653333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3" name="Visio" r:id="rId4" imgW="4417296" imgH="1196064" progId="Visio.Drawing.11">
                  <p:embed/>
                </p:oleObj>
              </mc:Choice>
              <mc:Fallback>
                <p:oleObj name="Visio" r:id="rId4" imgW="4417296" imgH="1196064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221088"/>
                        <a:ext cx="6653333" cy="18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Rechte verbindingslijn met pijl 12"/>
          <p:cNvCxnSpPr/>
          <p:nvPr/>
        </p:nvCxnSpPr>
        <p:spPr>
          <a:xfrm>
            <a:off x="6156176" y="2492896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3923928" y="2780928"/>
          <a:ext cx="7468258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" name="Document" r:id="rId6" imgW="5762038" imgH="999503" progId="Word.Document.12">
                  <p:embed/>
                </p:oleObj>
              </mc:Choice>
              <mc:Fallback>
                <p:oleObj name="Document" r:id="rId6" imgW="5762038" imgH="999503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780928"/>
                        <a:ext cx="7468258" cy="12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2483768" y="5085184"/>
          <a:ext cx="10042656" cy="807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5" name="Document" r:id="rId8" imgW="5762038" imgH="463746" progId="Word.Document.12">
                  <p:embed/>
                </p:oleObj>
              </mc:Choice>
              <mc:Fallback>
                <p:oleObj name="Document" r:id="rId8" imgW="5762038" imgH="463746" progId="Word.Document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5085184"/>
                        <a:ext cx="10042656" cy="807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Content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1349999"/>
            <a:ext cx="8856536" cy="4428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3200" dirty="0"/>
              <a:t>Introduction</a:t>
            </a:r>
          </a:p>
          <a:p>
            <a:pPr>
              <a:lnSpc>
                <a:spcPct val="200000"/>
              </a:lnSpc>
            </a:pPr>
            <a:r>
              <a:rPr lang="en-US" sz="3200" noProof="0" dirty="0"/>
              <a:t>Basic PLL concepts</a:t>
            </a:r>
          </a:p>
          <a:p>
            <a:pPr>
              <a:lnSpc>
                <a:spcPct val="200000"/>
              </a:lnSpc>
            </a:pPr>
            <a:r>
              <a:rPr lang="en-US" sz="3200" b="1" noProof="0" dirty="0"/>
              <a:t>Radiation effects and hardening methods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273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A5341-E099-465E-BF85-B02F88E1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effects in CMOS</a:t>
            </a:r>
            <a:endParaRPr lang="LID4096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2F7F2C-02C1-44CF-ADBB-39563C80F98C}"/>
              </a:ext>
            </a:extLst>
          </p:cNvPr>
          <p:cNvSpPr/>
          <p:nvPr/>
        </p:nvSpPr>
        <p:spPr>
          <a:xfrm>
            <a:off x="1143000" y="1295400"/>
            <a:ext cx="2514600" cy="8382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Cumulative radiation effects</a:t>
            </a:r>
            <a:endParaRPr lang="LID4096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5EC96A-223A-48BC-902A-60C9A7353A9E}"/>
              </a:ext>
            </a:extLst>
          </p:cNvPr>
          <p:cNvSpPr/>
          <p:nvPr/>
        </p:nvSpPr>
        <p:spPr>
          <a:xfrm>
            <a:off x="4572000" y="1295400"/>
            <a:ext cx="2514600" cy="8382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Single-event effects (SEEs)</a:t>
            </a:r>
            <a:endParaRPr lang="LID4096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F39219-CC35-4E6B-8098-66EB8D47D406}"/>
              </a:ext>
            </a:extLst>
          </p:cNvPr>
          <p:cNvSpPr/>
          <p:nvPr/>
        </p:nvSpPr>
        <p:spPr>
          <a:xfrm>
            <a:off x="141950" y="3314912"/>
            <a:ext cx="2133600" cy="685800"/>
          </a:xfrm>
          <a:prstGeom prst="round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ionizing dose (TID) effects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FAC2CC-80AC-4F4F-84A6-F0B06B0BE00D}"/>
              </a:ext>
            </a:extLst>
          </p:cNvPr>
          <p:cNvSpPr/>
          <p:nvPr/>
        </p:nvSpPr>
        <p:spPr>
          <a:xfrm>
            <a:off x="762000" y="4381501"/>
            <a:ext cx="2133600" cy="6858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Displacement damage</a:t>
            </a:r>
            <a:endParaRPr lang="LID4096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C34924-B265-4184-8560-BF4C72AC95A2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1208750" y="2133600"/>
            <a:ext cx="1191550" cy="1181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E55E34-8DBB-41B3-89F0-A4CAAC470009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828800" y="2133600"/>
            <a:ext cx="571500" cy="224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DB3D05-5BA1-41A4-8D98-441F848D3F2E}"/>
              </a:ext>
            </a:extLst>
          </p:cNvPr>
          <p:cNvSpPr/>
          <p:nvPr/>
        </p:nvSpPr>
        <p:spPr>
          <a:xfrm>
            <a:off x="3657600" y="4151890"/>
            <a:ext cx="1493217" cy="685800"/>
          </a:xfrm>
          <a:prstGeom prst="round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</a:t>
            </a:r>
          </a:p>
          <a:p>
            <a:pPr algn="ctr"/>
            <a:r>
              <a:rPr lang="en-US" dirty="0"/>
              <a:t>… Transient</a:t>
            </a:r>
            <a:endParaRPr lang="LID4096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B00679-1F5C-459D-807D-05F041EB9ADD}"/>
              </a:ext>
            </a:extLst>
          </p:cNvPr>
          <p:cNvSpPr/>
          <p:nvPr/>
        </p:nvSpPr>
        <p:spPr>
          <a:xfrm>
            <a:off x="3427213" y="5366801"/>
            <a:ext cx="1493217" cy="685800"/>
          </a:xfrm>
          <a:prstGeom prst="round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SEU</a:t>
            </a:r>
          </a:p>
          <a:p>
            <a:pPr algn="ctr"/>
            <a:r>
              <a:rPr lang="en-US" dirty="0"/>
              <a:t>… Upsets</a:t>
            </a:r>
            <a:endParaRPr lang="LID4096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941523-B1FC-43DA-871A-042C3FB4321F}"/>
              </a:ext>
            </a:extLst>
          </p:cNvPr>
          <p:cNvSpPr/>
          <p:nvPr/>
        </p:nvSpPr>
        <p:spPr>
          <a:xfrm>
            <a:off x="4805646" y="3040435"/>
            <a:ext cx="1976154" cy="6858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SEGR</a:t>
            </a:r>
          </a:p>
          <a:p>
            <a:pPr algn="ctr"/>
            <a:r>
              <a:rPr lang="en-US" dirty="0"/>
              <a:t>… </a:t>
            </a:r>
            <a:r>
              <a:rPr lang="en-US"/>
              <a:t>Gate Rupture</a:t>
            </a:r>
            <a:endParaRPr lang="LID4096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65F1F1-3703-4140-9276-1FB9066BE8F1}"/>
              </a:ext>
            </a:extLst>
          </p:cNvPr>
          <p:cNvSpPr/>
          <p:nvPr/>
        </p:nvSpPr>
        <p:spPr>
          <a:xfrm>
            <a:off x="5731202" y="4160428"/>
            <a:ext cx="1371600" cy="6858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SEB</a:t>
            </a:r>
          </a:p>
          <a:p>
            <a:pPr algn="ctr"/>
            <a:r>
              <a:rPr lang="en-US" dirty="0"/>
              <a:t>… Burnout</a:t>
            </a:r>
            <a:endParaRPr lang="LID4096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FCE242-718A-4E7F-AA68-7F1289B87116}"/>
              </a:ext>
            </a:extLst>
          </p:cNvPr>
          <p:cNvSpPr/>
          <p:nvPr/>
        </p:nvSpPr>
        <p:spPr>
          <a:xfrm>
            <a:off x="7327217" y="3511550"/>
            <a:ext cx="1371600" cy="6858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</a:t>
            </a:r>
          </a:p>
          <a:p>
            <a:pPr algn="ctr"/>
            <a:r>
              <a:rPr lang="en-US" dirty="0"/>
              <a:t>… </a:t>
            </a:r>
            <a:r>
              <a:rPr lang="en-US" dirty="0" err="1"/>
              <a:t>Latchup</a:t>
            </a:r>
            <a:endParaRPr lang="LID4096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B83169-3793-47D1-AB15-A118C1024662}"/>
              </a:ext>
            </a:extLst>
          </p:cNvPr>
          <p:cNvSpPr/>
          <p:nvPr/>
        </p:nvSpPr>
        <p:spPr>
          <a:xfrm>
            <a:off x="7109362" y="5067300"/>
            <a:ext cx="1600200" cy="6858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SESB</a:t>
            </a:r>
          </a:p>
          <a:p>
            <a:pPr algn="ctr"/>
            <a:r>
              <a:rPr lang="en-US" dirty="0"/>
              <a:t>… Snapback</a:t>
            </a:r>
            <a:endParaRPr lang="LID4096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D98D764-F27C-4D1F-A3AB-B14C10021BF9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 flipH="1">
            <a:off x="4404209" y="2133600"/>
            <a:ext cx="1425091" cy="2018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A1539D-1C07-45E0-923F-CF358F4B868E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 flipH="1">
            <a:off x="4173822" y="2133600"/>
            <a:ext cx="1655478" cy="3233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E89330-0E0A-4156-B8D7-ABBFCC0971E0}"/>
              </a:ext>
            </a:extLst>
          </p:cNvPr>
          <p:cNvCxnSpPr>
            <a:cxnSpLocks/>
            <a:stCxn id="7" idx="2"/>
            <a:endCxn id="19" idx="0"/>
          </p:cNvCxnSpPr>
          <p:nvPr/>
        </p:nvCxnSpPr>
        <p:spPr>
          <a:xfrm flipH="1">
            <a:off x="5793723" y="2133600"/>
            <a:ext cx="35577" cy="90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113623-9C4E-40F1-B6DC-BE087B8EA3BA}"/>
              </a:ext>
            </a:extLst>
          </p:cNvPr>
          <p:cNvCxnSpPr>
            <a:cxnSpLocks/>
            <a:stCxn id="7" idx="2"/>
            <a:endCxn id="20" idx="0"/>
          </p:cNvCxnSpPr>
          <p:nvPr/>
        </p:nvCxnSpPr>
        <p:spPr>
          <a:xfrm>
            <a:off x="5829300" y="2133600"/>
            <a:ext cx="587702" cy="2026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51F68E-AA31-4641-90F8-692AC374D51F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>
            <a:off x="5829300" y="2133600"/>
            <a:ext cx="2183717" cy="1377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494842-A028-4032-8C53-2A05421F42DF}"/>
              </a:ext>
            </a:extLst>
          </p:cNvPr>
          <p:cNvCxnSpPr>
            <a:cxnSpLocks/>
            <a:stCxn id="7" idx="2"/>
            <a:endCxn id="22" idx="0"/>
          </p:cNvCxnSpPr>
          <p:nvPr/>
        </p:nvCxnSpPr>
        <p:spPr>
          <a:xfrm>
            <a:off x="5829300" y="2133600"/>
            <a:ext cx="2080162" cy="2933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1868D8-4006-4D02-A82D-016160FD71EE}"/>
              </a:ext>
            </a:extLst>
          </p:cNvPr>
          <p:cNvSpPr/>
          <p:nvPr/>
        </p:nvSpPr>
        <p:spPr>
          <a:xfrm>
            <a:off x="5123810" y="5280420"/>
            <a:ext cx="1642599" cy="898297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SEFI</a:t>
            </a:r>
          </a:p>
          <a:p>
            <a:pPr algn="ctr"/>
            <a:r>
              <a:rPr lang="en-US" dirty="0"/>
              <a:t>… Functional Interrupts</a:t>
            </a:r>
            <a:endParaRPr lang="LID4096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10E64C-B626-4BA3-AB65-7B415BDE3591}"/>
              </a:ext>
            </a:extLst>
          </p:cNvPr>
          <p:cNvCxnSpPr>
            <a:cxnSpLocks/>
            <a:stCxn id="7" idx="2"/>
            <a:endCxn id="23" idx="0"/>
          </p:cNvCxnSpPr>
          <p:nvPr/>
        </p:nvCxnSpPr>
        <p:spPr>
          <a:xfrm>
            <a:off x="5829300" y="2133600"/>
            <a:ext cx="115810" cy="3146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F5F9058-B2D5-4680-AD95-DD465EC58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01" y="1170775"/>
            <a:ext cx="1360704" cy="16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6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475-DE9E-45D6-AF09-12C9FC21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MOS field-effect transistor</a:t>
            </a:r>
            <a:br>
              <a:rPr lang="en-US" dirty="0"/>
            </a:b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E9D0F4-13B1-410B-803D-C087A845F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3" y="1310640"/>
            <a:ext cx="4038600" cy="2423160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F1B39BC-C1EA-4C09-A32D-B1BBFC0C3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5" y="2880440"/>
            <a:ext cx="6276505" cy="327075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DE6E2E7-9BF0-4A34-B5F0-56CB54898E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3429000"/>
          <a:ext cx="322621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5" name="Equation" r:id="rId5" imgW="1587240" imgH="393480" progId="Equation.DSMT4">
                  <p:embed/>
                </p:oleObj>
              </mc:Choice>
              <mc:Fallback>
                <p:oleObj name="Equation" r:id="rId5" imgW="158724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DE6E2E7-9BF0-4A34-B5F0-56CB54898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3429000"/>
                        <a:ext cx="322621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6EE199-1D16-40D5-89CE-CB68C0C10AEA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947105" y="3276600"/>
            <a:ext cx="188442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A2E261-D786-47DF-B693-AC8C79AF2BF8}"/>
              </a:ext>
            </a:extLst>
          </p:cNvPr>
          <p:cNvSpPr txBox="1"/>
          <p:nvPr/>
        </p:nvSpPr>
        <p:spPr>
          <a:xfrm>
            <a:off x="7016852" y="292181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Width of the device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3A6D71-6DDF-44A7-A8F0-C40C4BACC664}"/>
              </a:ext>
            </a:extLst>
          </p:cNvPr>
          <p:cNvSpPr txBox="1"/>
          <p:nvPr/>
        </p:nvSpPr>
        <p:spPr>
          <a:xfrm>
            <a:off x="6632064" y="482925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of the device</a:t>
            </a:r>
            <a:endParaRPr lang="LID4096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D5BFD5-9015-4F58-B389-2B5E2C46A362}"/>
              </a:ext>
            </a:extLst>
          </p:cNvPr>
          <p:cNvCxnSpPr>
            <a:cxnSpLocks/>
          </p:cNvCxnSpPr>
          <p:nvPr/>
        </p:nvCxnSpPr>
        <p:spPr>
          <a:xfrm>
            <a:off x="6827227" y="4229100"/>
            <a:ext cx="0" cy="600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DB0CD8-B6DD-4D20-A658-89005904B94C}"/>
              </a:ext>
            </a:extLst>
          </p:cNvPr>
          <p:cNvCxnSpPr>
            <a:cxnSpLocks/>
          </p:cNvCxnSpPr>
          <p:nvPr/>
        </p:nvCxnSpPr>
        <p:spPr>
          <a:xfrm>
            <a:off x="7966121" y="396240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F9C289-E796-41BD-A227-A3A117A95E6A}"/>
              </a:ext>
            </a:extLst>
          </p:cNvPr>
          <p:cNvSpPr txBox="1"/>
          <p:nvPr/>
        </p:nvSpPr>
        <p:spPr>
          <a:xfrm>
            <a:off x="7135547" y="43053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Threshold voltage</a:t>
            </a:r>
            <a:endParaRPr lang="LID4096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521EC2-F025-4F36-8529-3929957DBE36}"/>
              </a:ext>
            </a:extLst>
          </p:cNvPr>
          <p:cNvCxnSpPr>
            <a:cxnSpLocks/>
          </p:cNvCxnSpPr>
          <p:nvPr/>
        </p:nvCxnSpPr>
        <p:spPr>
          <a:xfrm flipH="1">
            <a:off x="5931988" y="3810000"/>
            <a:ext cx="164012" cy="481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457951-991F-4C73-9ADA-016F2436AF30}"/>
              </a:ext>
            </a:extLst>
          </p:cNvPr>
          <p:cNvSpPr txBox="1"/>
          <p:nvPr/>
        </p:nvSpPr>
        <p:spPr>
          <a:xfrm>
            <a:off x="5110648" y="4269712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carrier</a:t>
            </a:r>
          </a:p>
          <a:p>
            <a:r>
              <a:rPr lang="en-US" dirty="0"/>
              <a:t>mobility</a:t>
            </a:r>
            <a:endParaRPr lang="LID4096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0AAE9A1-0293-4624-A1BE-0F124F5BA966}"/>
              </a:ext>
            </a:extLst>
          </p:cNvPr>
          <p:cNvCxnSpPr>
            <a:cxnSpLocks/>
          </p:cNvCxnSpPr>
          <p:nvPr/>
        </p:nvCxnSpPr>
        <p:spPr>
          <a:xfrm flipH="1" flipV="1">
            <a:off x="6248400" y="2880440"/>
            <a:ext cx="76200" cy="548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066AEBC-E740-413D-A266-12E2EF7365C6}"/>
              </a:ext>
            </a:extLst>
          </p:cNvPr>
          <p:cNvSpPr txBox="1"/>
          <p:nvPr/>
        </p:nvSpPr>
        <p:spPr>
          <a:xfrm>
            <a:off x="5627568" y="254997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Oxide capacitance</a:t>
            </a:r>
            <a:endParaRPr lang="LID4096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1A09A76-1A96-4523-A321-D96EA7801323}"/>
              </a:ext>
            </a:extLst>
          </p:cNvPr>
          <p:cNvSpPr txBox="1"/>
          <p:nvPr/>
        </p:nvSpPr>
        <p:spPr>
          <a:xfrm>
            <a:off x="2507519" y="5230798"/>
            <a:ext cx="4398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OLD CMOS transistor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0A2B97E-6A74-4158-BFC8-37E31DEC68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298928"/>
              </p:ext>
            </p:extLst>
          </p:nvPr>
        </p:nvGraphicFramePr>
        <p:xfrm>
          <a:off x="4944279" y="213217"/>
          <a:ext cx="4219315" cy="2363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6" name="Visio" r:id="rId7" imgW="3057635" imgH="1712340" progId="Visio.Drawing.11">
                  <p:embed/>
                </p:oleObj>
              </mc:Choice>
              <mc:Fallback>
                <p:oleObj name="Visio" r:id="rId7" imgW="3057635" imgH="1712340" progId="Visio.Drawing.1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285DD8B-D710-4D53-8C19-28610850F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44279" y="213217"/>
                        <a:ext cx="4219315" cy="2363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487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475-DE9E-45D6-AF09-12C9FC21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MOS field-effect transistor</a:t>
            </a:r>
            <a:br>
              <a:rPr lang="en-US" dirty="0"/>
            </a:br>
            <a:endParaRPr lang="LID4096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1A09A76-1A96-4523-A321-D96EA7801323}"/>
              </a:ext>
            </a:extLst>
          </p:cNvPr>
          <p:cNvSpPr txBox="1"/>
          <p:nvPr/>
        </p:nvSpPr>
        <p:spPr>
          <a:xfrm>
            <a:off x="1979712" y="5733256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65nm CMOS transistor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6234CA-E7DC-4633-B14A-6DC066B2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390984"/>
            <a:ext cx="7934325" cy="234315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51BD71E-EF3F-4B42-AC7D-C1D6FC3F4FA8}"/>
              </a:ext>
            </a:extLst>
          </p:cNvPr>
          <p:cNvSpPr txBox="1"/>
          <p:nvPr/>
        </p:nvSpPr>
        <p:spPr>
          <a:xfrm>
            <a:off x="0" y="1089128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Narrow channel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86E7D03-5186-477C-A16E-CCA43643FD29}"/>
              </a:ext>
            </a:extLst>
          </p:cNvPr>
          <p:cNvSpPr txBox="1"/>
          <p:nvPr/>
        </p:nvSpPr>
        <p:spPr>
          <a:xfrm>
            <a:off x="131242" y="3724290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STI collects positive traps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Leakage current (</a:t>
            </a:r>
            <a:r>
              <a:rPr lang="en-US" sz="2400" dirty="0" err="1"/>
              <a:t>nmos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Vt shift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Effect more dominant for </a:t>
            </a:r>
            <a:br>
              <a:rPr lang="en-US" sz="2400" dirty="0"/>
            </a:br>
            <a:r>
              <a:rPr lang="en-US" sz="2400" dirty="0"/>
              <a:t>narrow devices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7231339A-7901-411C-A219-99A9D882A215}"/>
              </a:ext>
            </a:extLst>
          </p:cNvPr>
          <p:cNvSpPr/>
          <p:nvPr/>
        </p:nvSpPr>
        <p:spPr>
          <a:xfrm>
            <a:off x="4175955" y="4457780"/>
            <a:ext cx="792088" cy="432048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1FC3763D-8009-4CB0-953E-8D80378C0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5706"/>
            <a:ext cx="2037133" cy="1181632"/>
          </a:xfrm>
          <a:prstGeom prst="rect">
            <a:avLst/>
          </a:prstGeom>
        </p:spPr>
      </p:pic>
      <p:pic>
        <p:nvPicPr>
          <p:cNvPr id="24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2BB5AA2-B201-4FF2-8F9F-C1C0A70A0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36" y="3804108"/>
            <a:ext cx="3823320" cy="156257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3D3E1C9-B0A2-42AB-873E-468EF4143726}"/>
              </a:ext>
            </a:extLst>
          </p:cNvPr>
          <p:cNvSpPr txBox="1"/>
          <p:nvPr/>
        </p:nvSpPr>
        <p:spPr>
          <a:xfrm>
            <a:off x="5076056" y="5366682"/>
            <a:ext cx="316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Wide devices or ELT</a:t>
            </a:r>
          </a:p>
        </p:txBody>
      </p:sp>
    </p:spTree>
    <p:extLst>
      <p:ext uri="{BB962C8B-B14F-4D97-AF65-F5344CB8AC3E}">
        <p14:creationId xmlns:p14="http://schemas.microsoft.com/office/powerpoint/2010/main" val="1573060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pic>
        <p:nvPicPr>
          <p:cNvPr id="6148" name="Picture 4" descr="Afbeeldingsresultaat voor blue screen of dea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22667" y="0"/>
            <a:ext cx="12221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57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BA7F2F9-1ACF-4F5F-BD5F-38D7782A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2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3A40A6-52F0-43B0-927A-155F0E8DA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88680"/>
            <a:ext cx="4933950" cy="1771650"/>
          </a:xfrm>
          <a:prstGeom prst="rect">
            <a:avLst/>
          </a:prstGeom>
        </p:spPr>
      </p:pic>
      <p:pic>
        <p:nvPicPr>
          <p:cNvPr id="78850" name="Picture 2" descr="Image result for ku leuven">
            <a:extLst>
              <a:ext uri="{FF2B5EF4-FFF2-40B4-BE49-F238E27FC236}">
                <a16:creationId xmlns:a16="http://schemas.microsoft.com/office/drawing/2014/main" id="{CDF8CAC3-EE22-4CC1-9323-AF511B53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17" y="2651745"/>
            <a:ext cx="5809966" cy="3261735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fbeeldingsresultaat voor kuleuven sedes">
            <a:extLst>
              <a:ext uri="{FF2B5EF4-FFF2-40B4-BE49-F238E27FC236}">
                <a16:creationId xmlns:a16="http://schemas.microsoft.com/office/drawing/2014/main" id="{5D1B92E9-D44C-4C41-8C07-6DA65364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0" y="328096"/>
            <a:ext cx="1772934" cy="22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iw.kuleuven.be/onderzoek/advise/foto/advise-logo.jpg/image_preview">
            <a:extLst>
              <a:ext uri="{FF2B5EF4-FFF2-40B4-BE49-F238E27FC236}">
                <a16:creationId xmlns:a16="http://schemas.microsoft.com/office/drawing/2014/main" id="{30BE7A69-4063-4C31-9EB3-E5577E8F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75" y="3212976"/>
            <a:ext cx="1515940" cy="856506"/>
          </a:xfrm>
          <a:prstGeom prst="rect">
            <a:avLst/>
          </a:prstGeom>
          <a:noFill/>
        </p:spPr>
      </p:pic>
      <p:pic>
        <p:nvPicPr>
          <p:cNvPr id="7" name="Picture 4" descr="https://pbs.twimg.com/profile_images/534262653/CMS_logo_col_400x400.gif">
            <a:extLst>
              <a:ext uri="{FF2B5EF4-FFF2-40B4-BE49-F238E27FC236}">
                <a16:creationId xmlns:a16="http://schemas.microsoft.com/office/drawing/2014/main" id="{B9B5A19A-819D-49AD-A90E-34A26F33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47" y="4221088"/>
            <a:ext cx="720080" cy="720080"/>
          </a:xfrm>
          <a:prstGeom prst="rect">
            <a:avLst/>
          </a:prstGeom>
          <a:noFill/>
        </p:spPr>
      </p:pic>
      <p:pic>
        <p:nvPicPr>
          <p:cNvPr id="8" name="Picture 6" descr="http://static1.squarespace.com/static/55aefa12e4b0e135e0f102ab/55ddd476e4b006d8b5f2a7ac/55ddd49ae4b0bddc4adde090/1440601340990/CERN_blue.png">
            <a:extLst>
              <a:ext uri="{FF2B5EF4-FFF2-40B4-BE49-F238E27FC236}">
                <a16:creationId xmlns:a16="http://schemas.microsoft.com/office/drawing/2014/main" id="{FB1688C8-03C8-41BB-A26C-216F5532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935" y="4221516"/>
            <a:ext cx="720080" cy="717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3469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18E1-1DD7-4ABA-8ECF-2FE8B199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Single-event effects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37030-EF2D-49E4-8040-C5F836A3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382000" cy="340395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ED0657A-C441-4DBE-AC32-6FEBDC0E4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724400"/>
          <a:ext cx="2127250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0" name="Equation" r:id="rId4" imgW="1054080" imgH="736560" progId="Equation.DSMT4">
                  <p:embed/>
                </p:oleObj>
              </mc:Choice>
              <mc:Fallback>
                <p:oleObj name="Equation" r:id="rId4" imgW="1054080" imgH="736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ED0657A-C441-4DBE-AC32-6FEBDC0E4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400" y="4724400"/>
                        <a:ext cx="2127250" cy="148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2159750-3A24-44E8-B742-48E909B1E2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4895452"/>
          <a:ext cx="3466358" cy="120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1" name="Equation" r:id="rId6" imgW="1612800" imgH="558720" progId="Equation.DSMT4">
                  <p:embed/>
                </p:oleObj>
              </mc:Choice>
              <mc:Fallback>
                <p:oleObj name="Equation" r:id="rId6" imgW="1612800" imgH="55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2159750-3A24-44E8-B742-48E909B1E2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" y="4895452"/>
                        <a:ext cx="3466358" cy="120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70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ABD81-AA5D-489F-99FD-9B45D281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effects and IC technology scaling 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8BA2E-F5E3-4C80-B6FB-B52EBD31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8001000" cy="46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2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80383D-3590-4F4D-A4D0-6B11A543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E13815-1C8D-440E-8FEE-94C81526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hard PLLs</a:t>
            </a:r>
          </a:p>
        </p:txBody>
      </p:sp>
      <p:pic>
        <p:nvPicPr>
          <p:cNvPr id="5" name="Picture 2" descr="Image result for phase locked loop">
            <a:extLst>
              <a:ext uri="{FF2B5EF4-FFF2-40B4-BE49-F238E27FC236}">
                <a16:creationId xmlns:a16="http://schemas.microsoft.com/office/drawing/2014/main" id="{C6AA2A34-331C-407B-98BC-55B589A2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0" y="1844824"/>
            <a:ext cx="7848872" cy="3010104"/>
          </a:xfrm>
          <a:prstGeom prst="rect">
            <a:avLst/>
          </a:prstGeom>
          <a:noFill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59E3F9E-B2A3-41AC-9139-16701AB135EA}"/>
              </a:ext>
            </a:extLst>
          </p:cNvPr>
          <p:cNvSpPr txBox="1"/>
          <p:nvPr/>
        </p:nvSpPr>
        <p:spPr>
          <a:xfrm>
            <a:off x="323528" y="4923266"/>
            <a:ext cx="5634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Feedback divider + Phase detector: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Loop-filter / VCO: Analog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07CBD9B-5B8B-48EE-8781-A5973CC6A274}"/>
              </a:ext>
            </a:extLst>
          </p:cNvPr>
          <p:cNvSpPr/>
          <p:nvPr/>
        </p:nvSpPr>
        <p:spPr>
          <a:xfrm>
            <a:off x="1835696" y="2276872"/>
            <a:ext cx="1512168" cy="936104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95DDBB7-B174-418A-8387-8EAA5B141CF8}"/>
              </a:ext>
            </a:extLst>
          </p:cNvPr>
          <p:cNvSpPr/>
          <p:nvPr/>
        </p:nvSpPr>
        <p:spPr>
          <a:xfrm>
            <a:off x="3660958" y="3659196"/>
            <a:ext cx="1512168" cy="936104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C440DB4-8C76-4643-8D98-D769CCE9EB01}"/>
              </a:ext>
            </a:extLst>
          </p:cNvPr>
          <p:cNvSpPr/>
          <p:nvPr/>
        </p:nvSpPr>
        <p:spPr>
          <a:xfrm>
            <a:off x="3707904" y="2276872"/>
            <a:ext cx="1512168" cy="936104"/>
          </a:xfrm>
          <a:prstGeom prst="rect">
            <a:avLst/>
          </a:prstGeom>
          <a:solidFill>
            <a:schemeClr val="tx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97EBBA2-1EB2-4686-9170-A0DB00270700}"/>
              </a:ext>
            </a:extLst>
          </p:cNvPr>
          <p:cNvSpPr/>
          <p:nvPr/>
        </p:nvSpPr>
        <p:spPr>
          <a:xfrm>
            <a:off x="5508104" y="2285667"/>
            <a:ext cx="1512168" cy="936104"/>
          </a:xfrm>
          <a:prstGeom prst="rect">
            <a:avLst/>
          </a:prstGeom>
          <a:solidFill>
            <a:schemeClr val="tx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FA04-0299-47FE-8630-F6E5C202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B26BE-BA01-423B-B675-94C4AA6FF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29336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FFDE53-2EB8-4D1F-8347-311190B75125}"/>
              </a:ext>
            </a:extLst>
          </p:cNvPr>
          <p:cNvSpPr txBox="1"/>
          <p:nvPr/>
        </p:nvSpPr>
        <p:spPr>
          <a:xfrm>
            <a:off x="107504" y="5455880"/>
            <a:ext cx="3469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Feedback divider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PFD</a:t>
            </a:r>
          </a:p>
        </p:txBody>
      </p:sp>
    </p:spTree>
    <p:extLst>
      <p:ext uri="{BB962C8B-B14F-4D97-AF65-F5344CB8AC3E}">
        <p14:creationId xmlns:p14="http://schemas.microsoft.com/office/powerpoint/2010/main" val="83694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FA04-0299-47FE-8630-F6E5C202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  <a:endParaRPr lang="LID4096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FFDE53-2EB8-4D1F-8347-311190B75125}"/>
              </a:ext>
            </a:extLst>
          </p:cNvPr>
          <p:cNvSpPr txBox="1"/>
          <p:nvPr/>
        </p:nvSpPr>
        <p:spPr>
          <a:xfrm>
            <a:off x="107504" y="5455880"/>
            <a:ext cx="3469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Feedback divider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PFD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5359CE-F44A-4684-919D-74946082E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85"/>
            <a:ext cx="5000625" cy="22574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53C887-C410-43F2-9CB2-D133C82A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60" y="1340768"/>
            <a:ext cx="3209925" cy="3333750"/>
          </a:xfrm>
          <a:prstGeom prst="rect">
            <a:avLst/>
          </a:prstGeom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4F295E3B-2F7D-4ABF-B951-E7AC7DFE5FB4}"/>
              </a:ext>
            </a:extLst>
          </p:cNvPr>
          <p:cNvSpPr/>
          <p:nvPr/>
        </p:nvSpPr>
        <p:spPr>
          <a:xfrm>
            <a:off x="3576723" y="5503901"/>
            <a:ext cx="1008112" cy="432048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0BEEF9-4F0C-49E9-842B-9E5704B53A0B}"/>
              </a:ext>
            </a:extLst>
          </p:cNvPr>
          <p:cNvSpPr txBox="1"/>
          <p:nvPr/>
        </p:nvSpPr>
        <p:spPr>
          <a:xfrm>
            <a:off x="4595491" y="5136435"/>
            <a:ext cx="346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Worst slack reduces</a:t>
            </a:r>
          </a:p>
          <a:p>
            <a:r>
              <a:rPr lang="en-US" dirty="0"/>
              <a:t>Power consumption increases!</a:t>
            </a:r>
          </a:p>
          <a:p>
            <a:r>
              <a:rPr lang="en-US" dirty="0"/>
              <a:t>&gt;3x Area compared to single approach, but very safe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4A63145-E4FB-4ECF-AF55-5934B76623B8}"/>
              </a:ext>
            </a:extLst>
          </p:cNvPr>
          <p:cNvCxnSpPr/>
          <p:nvPr/>
        </p:nvCxnSpPr>
        <p:spPr>
          <a:xfrm>
            <a:off x="5699988" y="1988840"/>
            <a:ext cx="0" cy="7920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21097A79-0CB1-4A99-A3EB-1ECA0CB80F4D}"/>
              </a:ext>
            </a:extLst>
          </p:cNvPr>
          <p:cNvSpPr txBox="1"/>
          <p:nvPr/>
        </p:nvSpPr>
        <p:spPr>
          <a:xfrm>
            <a:off x="4839709" y="16363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spacing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2CAFA347-6582-40EC-8F47-850DDC92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33" y="3650632"/>
            <a:ext cx="1224018" cy="1665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Picture 2" descr="C:\Users\Jeffrey\Google Drive\Papers\ESSCIRC\figures\PFDlasertest.png">
            <a:extLst>
              <a:ext uri="{FF2B5EF4-FFF2-40B4-BE49-F238E27FC236}">
                <a16:creationId xmlns:a16="http://schemas.microsoft.com/office/drawing/2014/main" id="{1EDDF854-2EDC-41CE-A0A9-BF8F63630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2" y="3508057"/>
            <a:ext cx="4560618" cy="147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132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907B23D-767B-479D-A217-79072F1E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25</a:t>
            </a:fld>
            <a:endParaRPr lang="nl-NL" dirty="0"/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B297B8F4-86C7-427B-A9FE-22BF874D3CE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04747565"/>
              </p:ext>
            </p:extLst>
          </p:nvPr>
        </p:nvGraphicFramePr>
        <p:xfrm>
          <a:off x="107504" y="1484784"/>
          <a:ext cx="87664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B4229CDB-EA5F-4B01-B292-468DFBC2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5582519-97F1-4C23-9C4B-7E967E4E7E10}"/>
              </a:ext>
            </a:extLst>
          </p:cNvPr>
          <p:cNvSpPr txBox="1"/>
          <p:nvPr/>
        </p:nvSpPr>
        <p:spPr>
          <a:xfrm>
            <a:off x="275536" y="5142383"/>
            <a:ext cx="87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Digital radiation hardening is based on a TMR digital flow</a:t>
            </a:r>
          </a:p>
        </p:txBody>
      </p:sp>
    </p:spTree>
    <p:extLst>
      <p:ext uri="{BB962C8B-B14F-4D97-AF65-F5344CB8AC3E}">
        <p14:creationId xmlns:p14="http://schemas.microsoft.com/office/powerpoint/2010/main" val="14261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6D27E9-499D-45C9-8E01-45675D8F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21C654FF-9CF9-4138-8BD1-8CE8AAA2D8B2}"/>
              </a:ext>
            </a:extLst>
          </p:cNvPr>
          <p:cNvSpPr/>
          <p:nvPr/>
        </p:nvSpPr>
        <p:spPr>
          <a:xfrm>
            <a:off x="4151329" y="1860628"/>
            <a:ext cx="841342" cy="2479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48438E6-3656-4253-83EB-B521A8277CE5}"/>
              </a:ext>
            </a:extLst>
          </p:cNvPr>
          <p:cNvSpPr txBox="1"/>
          <p:nvPr/>
        </p:nvSpPr>
        <p:spPr>
          <a:xfrm>
            <a:off x="2149311" y="1789682"/>
            <a:ext cx="115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Old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7B7E0633-AD14-49D8-A5C2-4D8CBA3D72E4}"/>
              </a:ext>
            </a:extLst>
          </p:cNvPr>
          <p:cNvGrpSpPr/>
          <p:nvPr/>
        </p:nvGrpSpPr>
        <p:grpSpPr>
          <a:xfrm>
            <a:off x="510701" y="2231434"/>
            <a:ext cx="3961590" cy="2663519"/>
            <a:chOff x="680935" y="1832245"/>
            <a:chExt cx="5282120" cy="355135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357D27FA-7269-4AA5-BD03-686F0E98EAFA}"/>
                </a:ext>
              </a:extLst>
            </p:cNvPr>
            <p:cNvSpPr/>
            <p:nvPr/>
          </p:nvSpPr>
          <p:spPr>
            <a:xfrm>
              <a:off x="680936" y="1832245"/>
              <a:ext cx="5282119" cy="9464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42CA38C8-162C-47E4-AAF1-9E2F12DAA07F}"/>
                </a:ext>
              </a:extLst>
            </p:cNvPr>
            <p:cNvSpPr/>
            <p:nvPr/>
          </p:nvSpPr>
          <p:spPr>
            <a:xfrm>
              <a:off x="680936" y="3131850"/>
              <a:ext cx="5282119" cy="9464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34744845-3640-4EAF-9881-1C1E12203CD2}"/>
                </a:ext>
              </a:extLst>
            </p:cNvPr>
            <p:cNvSpPr/>
            <p:nvPr/>
          </p:nvSpPr>
          <p:spPr>
            <a:xfrm>
              <a:off x="680935" y="4437185"/>
              <a:ext cx="5282119" cy="9464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0BA3811E-C456-496E-9E48-16E406F06030}"/>
                </a:ext>
              </a:extLst>
            </p:cNvPr>
            <p:cNvSpPr txBox="1"/>
            <p:nvPr/>
          </p:nvSpPr>
          <p:spPr>
            <a:xfrm>
              <a:off x="3081610" y="2152158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9B9AEC10-4847-4473-B589-24D9D808E4CD}"/>
                </a:ext>
              </a:extLst>
            </p:cNvPr>
            <p:cNvSpPr txBox="1"/>
            <p:nvPr/>
          </p:nvSpPr>
          <p:spPr>
            <a:xfrm>
              <a:off x="3081610" y="4724231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ACF265A6-4187-440E-B202-94F2235317AB}"/>
                </a:ext>
              </a:extLst>
            </p:cNvPr>
            <p:cNvSpPr txBox="1"/>
            <p:nvPr/>
          </p:nvSpPr>
          <p:spPr>
            <a:xfrm>
              <a:off x="3081610" y="3427448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9B8E03-F080-46E4-ABE4-AE12F6BF1B37}"/>
              </a:ext>
            </a:extLst>
          </p:cNvPr>
          <p:cNvGrpSpPr/>
          <p:nvPr/>
        </p:nvGrpSpPr>
        <p:grpSpPr>
          <a:xfrm>
            <a:off x="4671709" y="1757774"/>
            <a:ext cx="3961589" cy="3670380"/>
            <a:chOff x="6228945" y="1200698"/>
            <a:chExt cx="5282119" cy="489383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393C45A9-6A0B-4FAE-8FFE-519531E22CDF}"/>
                </a:ext>
              </a:extLst>
            </p:cNvPr>
            <p:cNvSpPr/>
            <p:nvPr/>
          </p:nvSpPr>
          <p:spPr>
            <a:xfrm>
              <a:off x="6228945" y="1832245"/>
              <a:ext cx="5282119" cy="25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672BCAB-3A66-4E71-9CA9-41475CF807D3}"/>
                </a:ext>
              </a:extLst>
            </p:cNvPr>
            <p:cNvSpPr/>
            <p:nvPr/>
          </p:nvSpPr>
          <p:spPr>
            <a:xfrm>
              <a:off x="6228945" y="2176867"/>
              <a:ext cx="5282119" cy="25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F3FDE8-D8D7-4489-8824-0FBAFA840091}"/>
                </a:ext>
              </a:extLst>
            </p:cNvPr>
            <p:cNvSpPr/>
            <p:nvPr/>
          </p:nvSpPr>
          <p:spPr>
            <a:xfrm>
              <a:off x="6228945" y="2521490"/>
              <a:ext cx="5282119" cy="25108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1AF446-67A2-480D-AABA-84DDF4B84B37}"/>
                </a:ext>
              </a:extLst>
            </p:cNvPr>
            <p:cNvSpPr/>
            <p:nvPr/>
          </p:nvSpPr>
          <p:spPr>
            <a:xfrm>
              <a:off x="6228945" y="2952028"/>
              <a:ext cx="5282119" cy="25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E961AD2-36F7-4E87-9D5B-7CC9C8FD5AD5}"/>
                </a:ext>
              </a:extLst>
            </p:cNvPr>
            <p:cNvSpPr/>
            <p:nvPr/>
          </p:nvSpPr>
          <p:spPr>
            <a:xfrm>
              <a:off x="6228945" y="3296650"/>
              <a:ext cx="5282119" cy="25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A65983B-138F-421A-A346-5FCCD11EC174}"/>
                </a:ext>
              </a:extLst>
            </p:cNvPr>
            <p:cNvSpPr/>
            <p:nvPr/>
          </p:nvSpPr>
          <p:spPr>
            <a:xfrm>
              <a:off x="6228945" y="3641273"/>
              <a:ext cx="5282119" cy="25108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C75756B-8320-4EDA-9898-A5549163C261}"/>
                </a:ext>
              </a:extLst>
            </p:cNvPr>
            <p:cNvSpPr/>
            <p:nvPr/>
          </p:nvSpPr>
          <p:spPr>
            <a:xfrm>
              <a:off x="6228945" y="4034986"/>
              <a:ext cx="5282119" cy="25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406CB75-C385-4979-8FED-B6263C4A80FB}"/>
                </a:ext>
              </a:extLst>
            </p:cNvPr>
            <p:cNvSpPr/>
            <p:nvPr/>
          </p:nvSpPr>
          <p:spPr>
            <a:xfrm>
              <a:off x="6228945" y="4379608"/>
              <a:ext cx="5282119" cy="25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7B3DCF1-115F-487A-8976-4A1AD1368A2E}"/>
                </a:ext>
              </a:extLst>
            </p:cNvPr>
            <p:cNvSpPr/>
            <p:nvPr/>
          </p:nvSpPr>
          <p:spPr>
            <a:xfrm>
              <a:off x="6228945" y="4724231"/>
              <a:ext cx="5282119" cy="25108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293C4FB-822A-4D27-AE50-7B1A828E83BD}"/>
                </a:ext>
              </a:extLst>
            </p:cNvPr>
            <p:cNvSpPr/>
            <p:nvPr/>
          </p:nvSpPr>
          <p:spPr>
            <a:xfrm>
              <a:off x="6228945" y="5068854"/>
              <a:ext cx="5282119" cy="25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BA60F56-98CB-48B3-A35A-62C25CE67F26}"/>
                </a:ext>
              </a:extLst>
            </p:cNvPr>
            <p:cNvSpPr/>
            <p:nvPr/>
          </p:nvSpPr>
          <p:spPr>
            <a:xfrm>
              <a:off x="6228945" y="5413476"/>
              <a:ext cx="5282119" cy="25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C05FD9A-C181-4750-9FA8-DC2D19DB4961}"/>
                </a:ext>
              </a:extLst>
            </p:cNvPr>
            <p:cNvSpPr/>
            <p:nvPr/>
          </p:nvSpPr>
          <p:spPr>
            <a:xfrm>
              <a:off x="6228945" y="5758099"/>
              <a:ext cx="5282119" cy="25108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6D8F1C6-33BE-4A95-AAF7-B9416E1F055B}"/>
                </a:ext>
              </a:extLst>
            </p:cNvPr>
            <p:cNvSpPr txBox="1"/>
            <p:nvPr/>
          </p:nvSpPr>
          <p:spPr>
            <a:xfrm>
              <a:off x="8553254" y="1200698"/>
              <a:ext cx="15459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New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B61EB677-D97A-41CB-B864-DEB32FE93B0A}"/>
                </a:ext>
              </a:extLst>
            </p:cNvPr>
            <p:cNvSpPr txBox="1"/>
            <p:nvPr/>
          </p:nvSpPr>
          <p:spPr>
            <a:xfrm>
              <a:off x="8629620" y="1795985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5A00C004-C7C1-4D00-AF2B-8DF140EA7F3D}"/>
                </a:ext>
              </a:extLst>
            </p:cNvPr>
            <p:cNvSpPr txBox="1"/>
            <p:nvPr/>
          </p:nvSpPr>
          <p:spPr>
            <a:xfrm>
              <a:off x="8629620" y="5014272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1BC973E7-F0EE-424F-8E52-ED0BD29200B5}"/>
                </a:ext>
              </a:extLst>
            </p:cNvPr>
            <p:cNvSpPr txBox="1"/>
            <p:nvPr/>
          </p:nvSpPr>
          <p:spPr>
            <a:xfrm>
              <a:off x="8629620" y="3985996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41B24A8F-BBF7-48D8-9600-25497277D6DA}"/>
                </a:ext>
              </a:extLst>
            </p:cNvPr>
            <p:cNvSpPr txBox="1"/>
            <p:nvPr/>
          </p:nvSpPr>
          <p:spPr>
            <a:xfrm>
              <a:off x="8629620" y="2892902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96B94BBB-E94C-422D-ACB1-ADE43AC52745}"/>
                </a:ext>
              </a:extLst>
            </p:cNvPr>
            <p:cNvSpPr txBox="1"/>
            <p:nvPr/>
          </p:nvSpPr>
          <p:spPr>
            <a:xfrm>
              <a:off x="8629620" y="2128873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7AD6D2D9-9FEC-4061-9DE3-089CA6E8C8C5}"/>
                </a:ext>
              </a:extLst>
            </p:cNvPr>
            <p:cNvSpPr txBox="1"/>
            <p:nvPr/>
          </p:nvSpPr>
          <p:spPr>
            <a:xfrm>
              <a:off x="8629618" y="3231989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DE86C277-9AAA-4CFD-8F5F-C6C52DCAA74A}"/>
                </a:ext>
              </a:extLst>
            </p:cNvPr>
            <p:cNvSpPr txBox="1"/>
            <p:nvPr/>
          </p:nvSpPr>
          <p:spPr>
            <a:xfrm>
              <a:off x="8629618" y="4326018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160F832-C26A-4B38-9BE5-2C2CB0647A64}"/>
                </a:ext>
              </a:extLst>
            </p:cNvPr>
            <p:cNvSpPr txBox="1"/>
            <p:nvPr/>
          </p:nvSpPr>
          <p:spPr>
            <a:xfrm>
              <a:off x="8629620" y="5341996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B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195F625F-3354-4580-A794-F23A62D016F9}"/>
                </a:ext>
              </a:extLst>
            </p:cNvPr>
            <p:cNvSpPr txBox="1"/>
            <p:nvPr/>
          </p:nvSpPr>
          <p:spPr>
            <a:xfrm>
              <a:off x="8629620" y="4660560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9D76C7B1-1B29-42D7-B024-399C698D7C6D}"/>
                </a:ext>
              </a:extLst>
            </p:cNvPr>
            <p:cNvSpPr txBox="1"/>
            <p:nvPr/>
          </p:nvSpPr>
          <p:spPr>
            <a:xfrm>
              <a:off x="8629618" y="3604526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5C6E8629-2D98-4A15-8ADB-950474DAF676}"/>
                </a:ext>
              </a:extLst>
            </p:cNvPr>
            <p:cNvSpPr txBox="1"/>
            <p:nvPr/>
          </p:nvSpPr>
          <p:spPr>
            <a:xfrm>
              <a:off x="8629620" y="2476041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2F9DD9ED-958D-4621-87FA-57FF079A91F8}"/>
                </a:ext>
              </a:extLst>
            </p:cNvPr>
            <p:cNvSpPr txBox="1"/>
            <p:nvPr/>
          </p:nvSpPr>
          <p:spPr>
            <a:xfrm>
              <a:off x="8629618" y="5694428"/>
              <a:ext cx="4807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dirty="0"/>
                <a:t>C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40B7EFA0-029D-45F5-87CF-42D9F38A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36911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250E0D0-F121-4167-893D-A7249104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0" y="2112114"/>
            <a:ext cx="3672408" cy="3663227"/>
          </a:xfrm>
          <a:prstGeom prst="rect">
            <a:avLst/>
          </a:prstGeom>
        </p:spPr>
      </p:pic>
      <p:pic>
        <p:nvPicPr>
          <p:cNvPr id="9" name="Afbeelding 8" descr="Afbeelding met hek&#10;&#10;Automatisch gegenereerde beschrijving">
            <a:extLst>
              <a:ext uri="{FF2B5EF4-FFF2-40B4-BE49-F238E27FC236}">
                <a16:creationId xmlns:a16="http://schemas.microsoft.com/office/drawing/2014/main" id="{808A9635-49DC-4881-8C9C-E840976C0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2" y="2124031"/>
            <a:ext cx="3709597" cy="36632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1D30A-E7AC-42F4-9C33-DA86A7EB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2507" y="5749073"/>
            <a:ext cx="2057400" cy="260604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pPr>
              <a:spcAft>
                <a:spcPts val="450"/>
              </a:spcAft>
            </a:pPr>
            <a:fld id="{0A297500-7527-634B-90F4-69D0994C32B4}" type="slidenum">
              <a:rPr lang="en-US" sz="900">
                <a:solidFill>
                  <a:srgbClr val="898989"/>
                </a:solidFill>
                <a:latin typeface="+mn-lt"/>
              </a:rPr>
              <a:pPr>
                <a:spcAft>
                  <a:spcPts val="450"/>
                </a:spcAft>
              </a:pPr>
              <a:t>27</a:t>
            </a:fld>
            <a:endParaRPr lang="en-US" sz="90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CB68878-95D9-45BE-984C-07AB14345215}"/>
              </a:ext>
            </a:extLst>
          </p:cNvPr>
          <p:cNvSpPr txBox="1"/>
          <p:nvPr/>
        </p:nvSpPr>
        <p:spPr>
          <a:xfrm>
            <a:off x="3491880" y="1639115"/>
            <a:ext cx="1734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b="1" dirty="0"/>
              <a:t>16 * 8Bit Counter</a:t>
            </a:r>
            <a:endParaRPr lang="en-US" sz="15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CD7F8D-7F6B-457D-B05D-F6D1552A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89331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A23188E-E97C-4E50-A57C-0FF5D925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1182409"/>
            <a:ext cx="8354891" cy="697835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50">
                <a:solidFill>
                  <a:srgbClr val="FFFFFF"/>
                </a:solidFill>
                <a:latin typeface="+mj-lt"/>
              </a:rPr>
              <a:t>Net lengths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C06441-77A6-4A8F-AC9E-97860C5E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2507" y="5749073"/>
            <a:ext cx="2057400" cy="260604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pPr>
              <a:spcAft>
                <a:spcPts val="450"/>
              </a:spcAft>
            </a:pPr>
            <a:fld id="{0A297500-7527-634B-90F4-69D0994C32B4}" type="slidenum">
              <a:rPr lang="en-US" sz="900">
                <a:solidFill>
                  <a:srgbClr val="898989"/>
                </a:solidFill>
                <a:latin typeface="+mn-lt"/>
              </a:rPr>
              <a:pPr>
                <a:spcAft>
                  <a:spcPts val="450"/>
                </a:spcAft>
              </a:pPr>
              <a:t>28</a:t>
            </a:fld>
            <a:endParaRPr lang="en-US" sz="90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568165-1CA4-44B2-843E-ABA5D9D5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" y="1242117"/>
            <a:ext cx="3772981" cy="27431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C2A962D-7F6E-4953-BBAE-02D33AE67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796"/>
            <a:ext cx="3766735" cy="269920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F52DDE-B216-4867-8D6D-9F4D4E2E51A4}"/>
              </a:ext>
            </a:extLst>
          </p:cNvPr>
          <p:cNvSpPr txBox="1"/>
          <p:nvPr/>
        </p:nvSpPr>
        <p:spPr>
          <a:xfrm>
            <a:off x="1600635" y="1092076"/>
            <a:ext cx="1031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50" b="1" dirty="0"/>
              <a:t>Net </a:t>
            </a:r>
            <a:r>
              <a:rPr lang="nl-BE" sz="1350" b="1" dirty="0" err="1"/>
              <a:t>length</a:t>
            </a:r>
            <a:endParaRPr lang="en-US" sz="1350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95FC0E-12D4-477E-89C8-807BED9CF53E}"/>
              </a:ext>
            </a:extLst>
          </p:cNvPr>
          <p:cNvSpPr txBox="1"/>
          <p:nvPr/>
        </p:nvSpPr>
        <p:spPr>
          <a:xfrm>
            <a:off x="1436103" y="4158796"/>
            <a:ext cx="12041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50" b="1" dirty="0" err="1"/>
              <a:t>Cell</a:t>
            </a:r>
            <a:r>
              <a:rPr lang="nl-BE" sz="1350" b="1" dirty="0"/>
              <a:t> </a:t>
            </a:r>
            <a:r>
              <a:rPr lang="nl-BE" sz="1350" b="1" dirty="0" err="1"/>
              <a:t>spacing</a:t>
            </a:r>
            <a:endParaRPr lang="en-US" sz="135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E3E09A-5F5E-417F-B39A-301CFF0203F4}"/>
              </a:ext>
            </a:extLst>
          </p:cNvPr>
          <p:cNvSpPr txBox="1">
            <a:spLocks/>
          </p:cNvSpPr>
          <p:nvPr/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Radiation hardened digital circuits</a:t>
            </a:r>
            <a:br>
              <a:rPr lang="en-US"/>
            </a:br>
            <a:r>
              <a:rPr lang="en-US"/>
              <a:t>Triple Modular Redundancy (TMR)</a:t>
            </a:r>
            <a:endParaRPr lang="LID4096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A33C72D2-FE4A-4A13-B45B-C36AAE83D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475"/>
              </p:ext>
            </p:extLst>
          </p:nvPr>
        </p:nvGraphicFramePr>
        <p:xfrm>
          <a:off x="4401327" y="1597995"/>
          <a:ext cx="4320000" cy="212419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94335">
                  <a:extLst>
                    <a:ext uri="{9D8B030D-6E8A-4147-A177-3AD203B41FA5}">
                      <a16:colId xmlns:a16="http://schemas.microsoft.com/office/drawing/2014/main" val="1577406983"/>
                    </a:ext>
                  </a:extLst>
                </a:gridCol>
                <a:gridCol w="947616">
                  <a:extLst>
                    <a:ext uri="{9D8B030D-6E8A-4147-A177-3AD203B41FA5}">
                      <a16:colId xmlns:a16="http://schemas.microsoft.com/office/drawing/2014/main" val="1394515028"/>
                    </a:ext>
                  </a:extLst>
                </a:gridCol>
                <a:gridCol w="987101">
                  <a:extLst>
                    <a:ext uri="{9D8B030D-6E8A-4147-A177-3AD203B41FA5}">
                      <a16:colId xmlns:a16="http://schemas.microsoft.com/office/drawing/2014/main" val="559182178"/>
                    </a:ext>
                  </a:extLst>
                </a:gridCol>
                <a:gridCol w="890948">
                  <a:extLst>
                    <a:ext uri="{9D8B030D-6E8A-4147-A177-3AD203B41FA5}">
                      <a16:colId xmlns:a16="http://schemas.microsoft.com/office/drawing/2014/main" val="1141049392"/>
                    </a:ext>
                  </a:extLst>
                </a:gridCol>
              </a:tblGrid>
              <a:tr h="274089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nl-NL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3Blocks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nl-NL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Interleaved</a:t>
                      </a:r>
                      <a:endParaRPr lang="nl-N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nl-NL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Difference</a:t>
                      </a:r>
                      <a:endParaRPr lang="nl-NL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297672005"/>
                  </a:ext>
                </a:extLst>
              </a:tr>
              <a:tr h="274089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 err="1">
                          <a:effectLst/>
                        </a:rPr>
                        <a:t>Internal</a:t>
                      </a:r>
                      <a:r>
                        <a:rPr lang="nl-NL" sz="1400" u="none" strike="noStrike" dirty="0">
                          <a:effectLst/>
                        </a:rPr>
                        <a:t> power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55.17 </a:t>
                      </a:r>
                      <a:r>
                        <a:rPr lang="nl-NL" sz="1400" u="none" strike="noStrike" dirty="0" err="1">
                          <a:effectLst/>
                        </a:rPr>
                        <a:t>mW</a:t>
                      </a:r>
                      <a:r>
                        <a:rPr lang="nl-NL" sz="1400" u="none" strike="noStrike" dirty="0">
                          <a:effectLst/>
                        </a:rPr>
                        <a:t>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51.96 </a:t>
                      </a:r>
                      <a:r>
                        <a:rPr lang="nl-NL" sz="1400" u="none" strike="noStrike" dirty="0" err="1">
                          <a:effectLst/>
                        </a:rPr>
                        <a:t>mW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>
                          <a:effectLst/>
                        </a:rPr>
                        <a:t> -5.82%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079809537"/>
                  </a:ext>
                </a:extLst>
              </a:tr>
              <a:tr h="274089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 err="1">
                          <a:effectLst/>
                        </a:rPr>
                        <a:t>Switching</a:t>
                      </a:r>
                      <a:r>
                        <a:rPr lang="nl-NL" sz="1400" u="none" strike="noStrike" dirty="0">
                          <a:effectLst/>
                        </a:rPr>
                        <a:t> power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34.82 </a:t>
                      </a:r>
                      <a:r>
                        <a:rPr lang="nl-NL" sz="1400" u="none" strike="noStrike" dirty="0" err="1">
                          <a:effectLst/>
                        </a:rPr>
                        <a:t>mW</a:t>
                      </a:r>
                      <a:r>
                        <a:rPr lang="nl-NL" sz="1400" u="none" strike="noStrike" dirty="0">
                          <a:effectLst/>
                        </a:rPr>
                        <a:t>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18.26 mW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effectLst/>
                        </a:rPr>
                        <a:t> -47.55%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382963373"/>
                  </a:ext>
                </a:extLst>
              </a:tr>
              <a:tr h="274089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Total Power 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89.99 mW 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70.22 mW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>
                          <a:effectLst/>
                        </a:rPr>
                        <a:t> -21.96%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690024448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Total capacitance 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108 pF 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60 pF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>
                          <a:effectLst/>
                        </a:rPr>
                        <a:t> -44.28%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724643288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Total net </a:t>
                      </a:r>
                      <a:r>
                        <a:rPr lang="nl-NL" sz="1400" u="none" strike="noStrike" dirty="0" err="1">
                          <a:effectLst/>
                        </a:rPr>
                        <a:t>length</a:t>
                      </a:r>
                      <a:r>
                        <a:rPr lang="nl-NL" sz="1400" u="none" strike="noStrike" dirty="0">
                          <a:effectLst/>
                        </a:rPr>
                        <a:t>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368,032 µm 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128,320 µm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effectLst/>
                        </a:rPr>
                        <a:t> -65.13%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812928207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32522AA5-1E23-4AA7-91BD-3142C8051880}"/>
              </a:ext>
            </a:extLst>
          </p:cNvPr>
          <p:cNvSpPr txBox="1"/>
          <p:nvPr/>
        </p:nvSpPr>
        <p:spPr>
          <a:xfrm>
            <a:off x="5000090" y="1287327"/>
            <a:ext cx="28542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u="sng" dirty="0"/>
              <a:t>32*8Bit Counter : Interleaved FP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9AD52D-31E3-4282-A1A3-48D42233A433}"/>
              </a:ext>
            </a:extLst>
          </p:cNvPr>
          <p:cNvSpPr txBox="1"/>
          <p:nvPr/>
        </p:nvSpPr>
        <p:spPr>
          <a:xfrm>
            <a:off x="4211960" y="5123677"/>
            <a:ext cx="507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J. Prinzie, K. Appels, S. Kulis, Optimal Physical Implementation of Radiation Tolerant High-Speed Digital Integrated Circuits in Deep-Submicron Technologies, J. Electronics 2019.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2389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3D8A8BA-F29D-4567-81E7-8EE8B0A86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04864"/>
            <a:ext cx="2817976" cy="27827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D4CFE7D-5FCC-4C26-A064-3E7FE743B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" y="2199995"/>
            <a:ext cx="2824322" cy="2781957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140F3AB-3A4B-497E-8F7B-1F7808771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71" y="2189107"/>
            <a:ext cx="2816583" cy="280954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06DAB5-9099-4FEB-89BD-8C402F29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749073"/>
            <a:ext cx="2057400" cy="260604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pPr>
              <a:spcAft>
                <a:spcPts val="450"/>
              </a:spcAft>
            </a:pPr>
            <a:fld id="{0A297500-7527-634B-90F4-69D0994C32B4}" type="slidenum">
              <a:rPr lang="en-US" sz="90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450"/>
                </a:spcAft>
              </a:pPr>
              <a:t>29</a:t>
            </a:fld>
            <a:endParaRPr lang="en-US" sz="9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B7FB38-B0C9-4C58-9CAA-92C9FCFEC02A}"/>
              </a:ext>
            </a:extLst>
          </p:cNvPr>
          <p:cNvSpPr txBox="1"/>
          <p:nvPr/>
        </p:nvSpPr>
        <p:spPr>
          <a:xfrm>
            <a:off x="72477" y="1863784"/>
            <a:ext cx="25946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3Blocks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C733B9-849B-4F63-AC6F-B96832F9BE0E}"/>
              </a:ext>
            </a:extLst>
          </p:cNvPr>
          <p:cNvSpPr txBox="1"/>
          <p:nvPr/>
        </p:nvSpPr>
        <p:spPr>
          <a:xfrm>
            <a:off x="3160364" y="1875055"/>
            <a:ext cx="25679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Interleaved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2ABA31-4987-4D8A-8A88-003EF7814151}"/>
              </a:ext>
            </a:extLst>
          </p:cNvPr>
          <p:cNvSpPr txBox="1"/>
          <p:nvPr/>
        </p:nvSpPr>
        <p:spPr>
          <a:xfrm>
            <a:off x="6228185" y="1863784"/>
            <a:ext cx="25692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Interleaved 2.0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5B6EB27-CEAB-4F92-8539-03FC232F9319}"/>
              </a:ext>
            </a:extLst>
          </p:cNvPr>
          <p:cNvSpPr txBox="1">
            <a:spLocks/>
          </p:cNvSpPr>
          <p:nvPr/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3371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iw.kuleuven.be/onderzoek/advise/foto/logo/radtol.png/image_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45222"/>
            <a:ext cx="354351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iw.kuleuven.be/onderzoek/advise/foto/logo/machinelearning.png/image_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30" y="3212976"/>
            <a:ext cx="354351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-Up Arrow 5"/>
          <p:cNvSpPr/>
          <p:nvPr/>
        </p:nvSpPr>
        <p:spPr>
          <a:xfrm rot="10800000">
            <a:off x="1403648" y="2636913"/>
            <a:ext cx="3240360" cy="720080"/>
          </a:xfrm>
          <a:prstGeom prst="bent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rot="10800000" flipH="1">
            <a:off x="4572000" y="2636914"/>
            <a:ext cx="3312368" cy="720080"/>
          </a:xfrm>
          <a:prstGeom prst="bent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1" y="2036357"/>
            <a:ext cx="216024" cy="6725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s://iiw.kuleuven.be/onderzoek/advise/foto/logo-advise-hoofdletters.png/image">
            <a:extLst>
              <a:ext uri="{FF2B5EF4-FFF2-40B4-BE49-F238E27FC236}">
                <a16:creationId xmlns:a16="http://schemas.microsoft.com/office/drawing/2014/main" id="{A9F1D622-67B6-4281-B9F1-87184C8F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79" y="717187"/>
            <a:ext cx="3006534" cy="1703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18B3EFA-BC11-4BF1-B16A-89355721F1F7}"/>
              </a:ext>
            </a:extLst>
          </p:cNvPr>
          <p:cNvSpPr txBox="1"/>
          <p:nvPr/>
        </p:nvSpPr>
        <p:spPr>
          <a:xfrm>
            <a:off x="1619672" y="116632"/>
            <a:ext cx="667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Department of Electrical Engineering (ESAT)</a:t>
            </a:r>
          </a:p>
        </p:txBody>
      </p:sp>
    </p:spTree>
    <p:extLst>
      <p:ext uri="{BB962C8B-B14F-4D97-AF65-F5344CB8AC3E}">
        <p14:creationId xmlns:p14="http://schemas.microsoft.com/office/powerpoint/2010/main" val="3207912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80383D-3590-4F4D-A4D0-6B11A543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E13815-1C8D-440E-8FEE-94C81526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hard PLLs</a:t>
            </a:r>
          </a:p>
        </p:txBody>
      </p:sp>
      <p:pic>
        <p:nvPicPr>
          <p:cNvPr id="5" name="Picture 2" descr="Image result for phase locked loop">
            <a:extLst>
              <a:ext uri="{FF2B5EF4-FFF2-40B4-BE49-F238E27FC236}">
                <a16:creationId xmlns:a16="http://schemas.microsoft.com/office/drawing/2014/main" id="{C6AA2A34-331C-407B-98BC-55B589A2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0" y="1844824"/>
            <a:ext cx="7848872" cy="3010104"/>
          </a:xfrm>
          <a:prstGeom prst="rect">
            <a:avLst/>
          </a:prstGeom>
          <a:noFill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59E3F9E-B2A3-41AC-9139-16701AB135EA}"/>
              </a:ext>
            </a:extLst>
          </p:cNvPr>
          <p:cNvSpPr txBox="1"/>
          <p:nvPr/>
        </p:nvSpPr>
        <p:spPr>
          <a:xfrm>
            <a:off x="323528" y="4923266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Oscillator?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61099B5-31FE-4BA5-9847-D33B4E7F856A}"/>
              </a:ext>
            </a:extLst>
          </p:cNvPr>
          <p:cNvSpPr/>
          <p:nvPr/>
        </p:nvSpPr>
        <p:spPr>
          <a:xfrm>
            <a:off x="5508104" y="2204864"/>
            <a:ext cx="1512168" cy="100811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0" dirty="0">
                <a:solidFill>
                  <a:srgbClr val="00B0F0"/>
                </a:solidFill>
              </a:rPr>
              <a:t>VCO</a:t>
            </a:r>
            <a:br>
              <a:rPr lang="en-US" sz="3200" noProof="0" dirty="0">
                <a:solidFill>
                  <a:srgbClr val="00B0F0"/>
                </a:solidFill>
              </a:rPr>
            </a:br>
            <a:endParaRPr lang="en-US" sz="2400" noProof="0" dirty="0">
              <a:solidFill>
                <a:srgbClr val="00B0F0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945558"/>
              </p:ext>
            </p:extLst>
          </p:nvPr>
        </p:nvGraphicFramePr>
        <p:xfrm>
          <a:off x="107504" y="1556792"/>
          <a:ext cx="5796136" cy="414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8" name="Visio" r:id="rId3" imgW="7372468" imgH="5278230" progId="Visio.Drawing.11">
                  <p:embed/>
                </p:oleObj>
              </mc:Choice>
              <mc:Fallback>
                <p:oleObj name="Visio" r:id="rId3" imgW="7372468" imgH="5278230" progId="Visio.Drawing.11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556792"/>
                        <a:ext cx="5796136" cy="414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31</a:t>
            </a:fld>
            <a:endParaRPr lang="nl-BE"/>
          </a:p>
        </p:txBody>
      </p:sp>
      <p:sp>
        <p:nvSpPr>
          <p:cNvPr id="6" name="Afgeronde rechthoek 5"/>
          <p:cNvSpPr/>
          <p:nvPr/>
        </p:nvSpPr>
        <p:spPr>
          <a:xfrm>
            <a:off x="2771800" y="3068960"/>
            <a:ext cx="2592288" cy="1368152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Afgeronde rechthoek 6"/>
          <p:cNvSpPr/>
          <p:nvPr/>
        </p:nvSpPr>
        <p:spPr>
          <a:xfrm>
            <a:off x="1403648" y="3501008"/>
            <a:ext cx="576064" cy="432048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43FD134-1689-4725-8917-8F56A88EFCDA}"/>
              </a:ext>
            </a:extLst>
          </p:cNvPr>
          <p:cNvSpPr txBox="1"/>
          <p:nvPr/>
        </p:nvSpPr>
        <p:spPr>
          <a:xfrm>
            <a:off x="1239475" y="306896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973E35-D938-4E74-B931-DFAC76702884}"/>
              </a:ext>
            </a:extLst>
          </p:cNvPr>
          <p:cNvSpPr txBox="1"/>
          <p:nvPr/>
        </p:nvSpPr>
        <p:spPr>
          <a:xfrm>
            <a:off x="4211960" y="269962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LC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DF59ECB-1D8C-4B50-8054-AC0045AA1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990264"/>
              </p:ext>
            </p:extLst>
          </p:nvPr>
        </p:nvGraphicFramePr>
        <p:xfrm>
          <a:off x="6293325" y="3176972"/>
          <a:ext cx="2580675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675627F6-3B08-4819-8A96-4332360D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89" y="169803"/>
            <a:ext cx="3751673" cy="337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98C4536-3375-418C-A4C2-0C7081A26352}"/>
              </a:ext>
            </a:extLst>
          </p:cNvPr>
          <p:cNvSpPr txBox="1"/>
          <p:nvPr/>
        </p:nvSpPr>
        <p:spPr>
          <a:xfrm>
            <a:off x="7870613" y="106188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4.8ps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281506F-9C37-49BB-A17D-0AA4CC583D1B}"/>
              </a:ext>
            </a:extLst>
          </p:cNvPr>
          <p:cNvSpPr txBox="1"/>
          <p:nvPr/>
        </p:nvSpPr>
        <p:spPr>
          <a:xfrm>
            <a:off x="7200363" y="1890021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0.4ps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F172C7B-476D-4E2E-A081-DC9B915F85E7}"/>
              </a:ext>
            </a:extLst>
          </p:cNvPr>
          <p:cNvSpPr txBox="1"/>
          <p:nvPr/>
        </p:nvSpPr>
        <p:spPr>
          <a:xfrm>
            <a:off x="6461079" y="72381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 noise difference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2D71AC2-4523-419F-8A77-25006C593735}"/>
              </a:ext>
            </a:extLst>
          </p:cNvPr>
          <p:cNvSpPr txBox="1"/>
          <p:nvPr/>
        </p:nvSpPr>
        <p:spPr>
          <a:xfrm>
            <a:off x="172806" y="5763755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*equal power consumption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DB3BDE8-F3A5-45FC-A337-F0BF84FC8F50}"/>
              </a:ext>
            </a:extLst>
          </p:cNvPr>
          <p:cNvSpPr txBox="1">
            <a:spLocks/>
          </p:cNvSpPr>
          <p:nvPr/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TID </a:t>
            </a:r>
            <a:r>
              <a:rPr lang="nl-BE" dirty="0" err="1"/>
              <a:t>Experiments</a:t>
            </a:r>
            <a:endParaRPr lang="en-US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D9EEA3D-E057-44F7-96B8-6ED923CDF4C6}"/>
              </a:ext>
            </a:extLst>
          </p:cNvPr>
          <p:cNvSpPr txBox="1">
            <a:spLocks/>
          </p:cNvSpPr>
          <p:nvPr/>
        </p:nvSpPr>
        <p:spPr>
          <a:xfrm>
            <a:off x="576000" y="1606857"/>
            <a:ext cx="3996000" cy="44411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/>
              <a:t>Xray irradiation (60 keV)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/>
              <a:t>@ 90 kGy/hr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D4141B2-98BD-41FA-91D0-4A48F8C3E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95" y="228208"/>
            <a:ext cx="4068336" cy="29727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8ACC14-A869-4628-BCC4-E7D030D6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68" y="3168222"/>
            <a:ext cx="4231481" cy="30417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9078311-5729-47D8-8DC0-82403A68F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4" y="3168222"/>
            <a:ext cx="4572000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DF5A5F7-EA35-44C4-8DDA-4EC105DB2D3C}"/>
              </a:ext>
            </a:extLst>
          </p:cNvPr>
          <p:cNvSpPr txBox="1"/>
          <p:nvPr/>
        </p:nvSpPr>
        <p:spPr>
          <a:xfrm>
            <a:off x="5774720" y="648000"/>
            <a:ext cx="47961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LC</a:t>
            </a:r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BDD0080-54BB-4A8B-9B5B-B92C5CBAEDED}"/>
              </a:ext>
            </a:extLst>
          </p:cNvPr>
          <p:cNvSpPr txBox="1"/>
          <p:nvPr/>
        </p:nvSpPr>
        <p:spPr>
          <a:xfrm>
            <a:off x="5774720" y="4225112"/>
            <a:ext cx="65915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Ring</a:t>
            </a:r>
            <a:endParaRPr lang="en-US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41B853A-2837-4B74-A97D-F7A7809F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60E4F2AB-3BCF-4D65-9CE9-175B60B0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Faculty of Engineering Technology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03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 1</a:t>
            </a:r>
            <a:br>
              <a:rPr lang="en-US" sz="3200" noProof="0" dirty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3200" noProof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contd.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LC</a:t>
            </a:r>
          </a:p>
          <a:p>
            <a:pPr lvl="1"/>
            <a:r>
              <a:rPr lang="en-US" noProof="0" dirty="0"/>
              <a:t>Oscillation frequency= 1/(2.pi.sqrt(LC))</a:t>
            </a:r>
          </a:p>
          <a:p>
            <a:pPr lvl="2"/>
            <a:r>
              <a:rPr lang="en-US" b="1" dirty="0"/>
              <a:t>First order: transistor parameter independent!</a:t>
            </a:r>
          </a:p>
          <a:p>
            <a:pPr lvl="1"/>
            <a:r>
              <a:rPr lang="en-US" noProof="0" dirty="0"/>
              <a:t>Rather insensitive to radiation</a:t>
            </a:r>
          </a:p>
          <a:p>
            <a:pPr lvl="1"/>
            <a:r>
              <a:rPr lang="en-US" noProof="0" dirty="0"/>
              <a:t>Remaining effects from –GM capacitance and varactor characteristics changes</a:t>
            </a:r>
          </a:p>
          <a:p>
            <a:r>
              <a:rPr lang="en-US" noProof="0" dirty="0"/>
              <a:t>Ring</a:t>
            </a:r>
          </a:p>
          <a:p>
            <a:pPr lvl="1"/>
            <a:r>
              <a:rPr lang="en-US" noProof="0" dirty="0"/>
              <a:t>Oscillation frequency ~ I/C ~ </a:t>
            </a:r>
            <a:r>
              <a:rPr lang="en-US" b="1" noProof="0" dirty="0"/>
              <a:t>gm/C</a:t>
            </a:r>
          </a:p>
          <a:p>
            <a:pPr lvl="1"/>
            <a:r>
              <a:rPr lang="en-US" noProof="0" dirty="0"/>
              <a:t>gm changes (decreases) with radiation dose!</a:t>
            </a:r>
          </a:p>
          <a:p>
            <a:pPr lvl="1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5" name="Lachebekje 4"/>
          <p:cNvSpPr/>
          <p:nvPr/>
        </p:nvSpPr>
        <p:spPr>
          <a:xfrm>
            <a:off x="179512" y="1916832"/>
            <a:ext cx="576064" cy="576064"/>
          </a:xfrm>
          <a:prstGeom prst="smileyFace">
            <a:avLst>
              <a:gd name="adj" fmla="val 4653"/>
            </a:avLst>
          </a:prstGeom>
          <a:solidFill>
            <a:srgbClr val="00B050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Lachebekje 5"/>
          <p:cNvSpPr/>
          <p:nvPr/>
        </p:nvSpPr>
        <p:spPr>
          <a:xfrm>
            <a:off x="179512" y="4653136"/>
            <a:ext cx="576064" cy="576064"/>
          </a:xfrm>
          <a:prstGeom prst="smileyFace">
            <a:avLst>
              <a:gd name="adj" fmla="val -4653"/>
            </a:avLst>
          </a:prstGeom>
          <a:solidFill>
            <a:srgbClr val="C00000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33</a:t>
            </a:fld>
            <a:endParaRPr lang="nl-B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noProof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Single event tests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/>
              <a:t>Heavy ion </a:t>
            </a:r>
            <a:r>
              <a:rPr lang="en-US" noProof="0" dirty="0"/>
              <a:t>tests @ UCL Belgium</a:t>
            </a:r>
          </a:p>
          <a:p>
            <a:r>
              <a:rPr lang="en-US" b="1" dirty="0"/>
              <a:t>TPA laser </a:t>
            </a:r>
            <a:r>
              <a:rPr lang="en-US" dirty="0"/>
              <a:t>tests @ KU Leuven</a:t>
            </a:r>
            <a:endParaRPr lang="en-US" noProof="0" dirty="0"/>
          </a:p>
          <a:p>
            <a:r>
              <a:rPr lang="en-US" noProof="0" dirty="0"/>
              <a:t>62-3.3 MeV.cm²/mg</a:t>
            </a:r>
          </a:p>
          <a:p>
            <a:r>
              <a:rPr lang="en-US" noProof="0" dirty="0"/>
              <a:t>2 Channel TDC</a:t>
            </a:r>
          </a:p>
          <a:p>
            <a:r>
              <a:rPr lang="en-US" dirty="0"/>
              <a:t>Trigger on 200ps phase error</a:t>
            </a:r>
            <a:endParaRPr lang="en-US" noProof="0" dirty="0"/>
          </a:p>
          <a:p>
            <a:pPr lvl="1"/>
            <a:endParaRPr lang="en-US" noProof="0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648983"/>
              </p:ext>
            </p:extLst>
          </p:nvPr>
        </p:nvGraphicFramePr>
        <p:xfrm>
          <a:off x="107504" y="3748375"/>
          <a:ext cx="6697663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" name="Visio" r:id="rId3" imgW="7924080" imgH="2926800" progId="Visio.Drawing.11">
                  <p:embed/>
                </p:oleObj>
              </mc:Choice>
              <mc:Fallback>
                <p:oleObj name="Visio" r:id="rId3" imgW="7924080" imgH="2926800" progId="Visio.Drawing.11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748375"/>
                        <a:ext cx="6697663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34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A07CEE-E36B-4B5C-9680-BFF357D2C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33" y="746202"/>
            <a:ext cx="3183467" cy="211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iw.kuleuven.be/onderzoek/advise/foto/rad/tpa.png/@@images/image/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97" y="3130454"/>
            <a:ext cx="5231803" cy="30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-76200"/>
            <a:ext cx="9036560" cy="1152000"/>
          </a:xfrm>
        </p:spPr>
        <p:txBody>
          <a:bodyPr>
            <a:normAutofit/>
          </a:bodyPr>
          <a:lstStyle/>
          <a:p>
            <a:r>
              <a:rPr lang="nl-NL" dirty="0"/>
              <a:t>KU Leuven ADVISE RELY LAB facility</a:t>
            </a:r>
            <a:endParaRPr lang="en-US" dirty="0"/>
          </a:p>
        </p:txBody>
      </p:sp>
      <p:pic>
        <p:nvPicPr>
          <p:cNvPr id="4098" name="Picture 2" descr="http://iiw.kuleuven.be/onderzoek/advise/foto/logo/relylab.png/@@images/image/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23" y="1214905"/>
            <a:ext cx="2571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9883" y="453287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Climate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99" y="318638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total dose testing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34025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radiation</a:t>
            </a:r>
          </a:p>
          <a:p>
            <a:r>
              <a:rPr lang="en-US" dirty="0"/>
              <a:t>test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8830E-BFDC-4E66-88FF-AC5AF82FB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158" y="1675301"/>
            <a:ext cx="3240523" cy="2430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C8DE1-EFAB-444D-801D-FED99F37C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5387"/>
            <a:ext cx="2571750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6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relateerde afbeelding">
            <a:extLst>
              <a:ext uri="{FF2B5EF4-FFF2-40B4-BE49-F238E27FC236}">
                <a16:creationId xmlns:a16="http://schemas.microsoft.com/office/drawing/2014/main" id="{B791F6B3-DC98-4811-A611-CF6D57303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947" y="1625394"/>
            <a:ext cx="5651575" cy="40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D231388-63E0-4E9D-898B-43EFD6D81F20}"/>
              </a:ext>
            </a:extLst>
          </p:cNvPr>
          <p:cNvSpPr txBox="1"/>
          <p:nvPr/>
        </p:nvSpPr>
        <p:spPr>
          <a:xfrm>
            <a:off x="576000" y="1137166"/>
            <a:ext cx="474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Two-Photon</a:t>
            </a:r>
            <a:r>
              <a:rPr lang="nl-BE" sz="2400" b="1" dirty="0"/>
              <a:t> Laser </a:t>
            </a:r>
            <a:r>
              <a:rPr lang="nl-BE" sz="2400" b="1" dirty="0" err="1"/>
              <a:t>experiments</a:t>
            </a:r>
            <a:endParaRPr lang="en-US" sz="2400" b="1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2F4F163-E64F-4545-A38D-CAC443B0CF14}"/>
              </a:ext>
            </a:extLst>
          </p:cNvPr>
          <p:cNvSpPr txBox="1"/>
          <p:nvPr/>
        </p:nvSpPr>
        <p:spPr>
          <a:xfrm>
            <a:off x="327171" y="2869034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Single 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 err="1">
                <a:solidFill>
                  <a:schemeClr val="bg1"/>
                </a:solidFill>
              </a:rPr>
              <a:t>Photon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986120-12D8-4877-8DCE-AE533389AE6B}"/>
              </a:ext>
            </a:extLst>
          </p:cNvPr>
          <p:cNvSpPr txBox="1"/>
          <p:nvPr/>
        </p:nvSpPr>
        <p:spPr>
          <a:xfrm>
            <a:off x="4643075" y="2545868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>
                <a:solidFill>
                  <a:schemeClr val="bg1"/>
                </a:solidFill>
              </a:rPr>
              <a:t>Two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 err="1">
                <a:solidFill>
                  <a:schemeClr val="bg1"/>
                </a:solidFill>
              </a:rPr>
              <a:t>Photon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8" name="Picture 4" descr="Afbeeldingsresultaat voor two photon absorption">
            <a:extLst>
              <a:ext uri="{FF2B5EF4-FFF2-40B4-BE49-F238E27FC236}">
                <a16:creationId xmlns:a16="http://schemas.microsoft.com/office/drawing/2014/main" id="{FEEB43F1-29EF-486E-82CA-E0450F708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6946" y="439403"/>
            <a:ext cx="2382254" cy="26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fbeeldingsresultaat voor two photon absorption">
            <a:extLst>
              <a:ext uri="{FF2B5EF4-FFF2-40B4-BE49-F238E27FC236}">
                <a16:creationId xmlns:a16="http://schemas.microsoft.com/office/drawing/2014/main" id="{97FACA8A-06CB-45E0-8432-DF0FC0342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4548" y="2743200"/>
            <a:ext cx="2228852" cy="32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CECB702-A63E-43C4-99B3-B052D09EC386}"/>
              </a:ext>
            </a:extLst>
          </p:cNvPr>
          <p:cNvSpPr txBox="1"/>
          <p:nvPr/>
        </p:nvSpPr>
        <p:spPr>
          <a:xfrm>
            <a:off x="7817409" y="562694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Z. </a:t>
            </a:r>
            <a:r>
              <a:rPr lang="nl-BE" dirty="0" err="1"/>
              <a:t>Huang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63975-C200-4DDC-95AF-733D7F5DB6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AC7D0FE-4779-4A94-97A2-5157AE39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215900"/>
            <a:ext cx="7991475" cy="1152525"/>
          </a:xfrm>
        </p:spPr>
        <p:txBody>
          <a:bodyPr>
            <a:normAutofit/>
          </a:bodyPr>
          <a:lstStyle/>
          <a:p>
            <a:r>
              <a:rPr lang="en-US" dirty="0"/>
              <a:t>Single vs. two photon absorption</a:t>
            </a:r>
            <a:br>
              <a:rPr lang="en-US" dirty="0"/>
            </a:b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5956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10" y="98391"/>
            <a:ext cx="3619214" cy="196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41">
            <a:extLst>
              <a:ext uri="{FF2B5EF4-FFF2-40B4-BE49-F238E27FC236}">
                <a16:creationId xmlns:a16="http://schemas.microsoft.com/office/drawing/2014/main" id="{6450DD58-01DA-42F0-9AE7-812A2C8E75E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0327" y="3267034"/>
            <a:ext cx="3537398" cy="2794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Single event tests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Conventional LC oscillator</a:t>
            </a:r>
          </a:p>
          <a:p>
            <a:r>
              <a:rPr lang="en-US" noProof="0" dirty="0"/>
              <a:t>Varactors are </a:t>
            </a:r>
            <a:r>
              <a:rPr lang="en-US" b="1" u="sng" noProof="0" dirty="0" err="1"/>
              <a:t>nwell</a:t>
            </a:r>
            <a:r>
              <a:rPr lang="en-US" noProof="0" dirty="0"/>
              <a:t> devices</a:t>
            </a:r>
          </a:p>
          <a:p>
            <a:r>
              <a:rPr lang="en-US" noProof="0" dirty="0"/>
              <a:t>SET on </a:t>
            </a:r>
            <a:r>
              <a:rPr lang="en-US" noProof="0" dirty="0" err="1"/>
              <a:t>Vtune</a:t>
            </a:r>
            <a:r>
              <a:rPr lang="en-US" noProof="0" dirty="0"/>
              <a:t> → Frequency error</a:t>
            </a:r>
          </a:p>
          <a:p>
            <a:endParaRPr lang="nl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33" y="2047667"/>
            <a:ext cx="2646294" cy="39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al 5"/>
          <p:cNvSpPr/>
          <p:nvPr/>
        </p:nvSpPr>
        <p:spPr>
          <a:xfrm>
            <a:off x="7200491" y="4399295"/>
            <a:ext cx="486054" cy="529536"/>
          </a:xfrm>
          <a:prstGeom prst="ellipse">
            <a:avLst/>
          </a:prstGeom>
          <a:solidFill>
            <a:srgbClr val="FF0000">
              <a:alpha val="1800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cxnSp>
        <p:nvCxnSpPr>
          <p:cNvPr id="8" name="Rechte verbindingslijn met pijl 7"/>
          <p:cNvCxnSpPr>
            <a:cxnSpLocks/>
            <a:stCxn id="6" idx="0"/>
          </p:cNvCxnSpPr>
          <p:nvPr/>
        </p:nvCxnSpPr>
        <p:spPr>
          <a:xfrm flipH="1" flipV="1">
            <a:off x="7140118" y="2331609"/>
            <a:ext cx="303400" cy="206768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Jeffrey\Google Drive\LJPLL\seutest\LaservsEnergy.png">
            <a:extLst>
              <a:ext uri="{FF2B5EF4-FFF2-40B4-BE49-F238E27FC236}">
                <a16:creationId xmlns:a16="http://schemas.microsoft.com/office/drawing/2014/main" id="{1690E672-69AB-44C1-B07A-10AD4E49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" y="4153471"/>
            <a:ext cx="2970330" cy="1983755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" y="2704529"/>
            <a:ext cx="2970330" cy="144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75" y="4574649"/>
            <a:ext cx="3834425" cy="2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FA745D5-B977-428E-A2BB-99F8E6409D1B}"/>
              </a:ext>
            </a:extLst>
          </p:cNvPr>
          <p:cNvSpPr txBox="1"/>
          <p:nvPr/>
        </p:nvSpPr>
        <p:spPr>
          <a:xfrm>
            <a:off x="-18367" y="6370891"/>
            <a:ext cx="61596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dirty="0"/>
              <a:t>J Prinzie et al., </a:t>
            </a:r>
            <a:r>
              <a:rPr lang="en-US" sz="1400" dirty="0"/>
              <a:t>A 2.56-GHz SEU Radiation Hard  -Tank VCO for High-Speed Communication Links in 65-nm CMOS Technology, TNS 2017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Radhard VCO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</p:spPr>
        <p:txBody>
          <a:bodyPr/>
          <a:lstStyle/>
          <a:p>
            <a:r>
              <a:rPr lang="en-US" noProof="0" dirty="0"/>
              <a:t>Avoid </a:t>
            </a:r>
            <a:r>
              <a:rPr lang="en-US" noProof="0" dirty="0" err="1"/>
              <a:t>nwell</a:t>
            </a:r>
            <a:r>
              <a:rPr lang="en-US" noProof="0" dirty="0"/>
              <a:t> tie to </a:t>
            </a:r>
            <a:r>
              <a:rPr lang="en-US" noProof="0" dirty="0" err="1"/>
              <a:t>vtune</a:t>
            </a:r>
            <a:endParaRPr lang="en-US" noProof="0" dirty="0"/>
          </a:p>
          <a:p>
            <a:r>
              <a:rPr lang="en-US" noProof="0" dirty="0"/>
              <a:t>Biasing of </a:t>
            </a:r>
            <a:r>
              <a:rPr lang="en-US" noProof="0" dirty="0" err="1"/>
              <a:t>varactor</a:t>
            </a:r>
            <a:r>
              <a:rPr lang="en-US" noProof="0" dirty="0"/>
              <a:t> node to ground</a:t>
            </a:r>
          </a:p>
          <a:p>
            <a:r>
              <a:rPr lang="en-US" noProof="0" dirty="0"/>
              <a:t>No active nodes to </a:t>
            </a:r>
            <a:r>
              <a:rPr lang="en-US" noProof="0" dirty="0" err="1"/>
              <a:t>Vtune</a:t>
            </a:r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>
              <a:buNone/>
            </a:pPr>
            <a:endParaRPr lang="nl-BE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68" y="0"/>
            <a:ext cx="2849777" cy="407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Vermenigvuldigen 9"/>
          <p:cNvSpPr/>
          <p:nvPr/>
        </p:nvSpPr>
        <p:spPr>
          <a:xfrm>
            <a:off x="6595616" y="6064195"/>
            <a:ext cx="594066" cy="613805"/>
          </a:xfrm>
          <a:prstGeom prst="mathMultiply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3304904-4C74-4ECA-9740-8C0282FF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731418"/>
            <a:ext cx="4410689" cy="35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3628522" y="6415025"/>
            <a:ext cx="936000" cy="288000"/>
          </a:xfrm>
        </p:spPr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Time-</a:t>
            </a:r>
            <a:r>
              <a:rPr lang="nl-BE" dirty="0" err="1"/>
              <a:t>dependent</a:t>
            </a:r>
            <a:r>
              <a:rPr lang="nl-BE" dirty="0"/>
              <a:t> </a:t>
            </a:r>
            <a:r>
              <a:rPr lang="nl-BE" dirty="0" err="1"/>
              <a:t>radiation</a:t>
            </a:r>
            <a:r>
              <a:rPr lang="nl-BE" dirty="0"/>
              <a:t> </a:t>
            </a:r>
            <a:r>
              <a:rPr lang="nl-BE" dirty="0" err="1"/>
              <a:t>effects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F47A8F3-056D-4AE7-9E97-4228EAD7F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1106074"/>
            <a:ext cx="3978298" cy="36433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73F4295-728B-49BE-A3AB-CEB8CD928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3005856" cy="405685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BD431D7-446B-4904-97C0-FFCD00B61748}"/>
              </a:ext>
            </a:extLst>
          </p:cNvPr>
          <p:cNvSpPr txBox="1"/>
          <p:nvPr/>
        </p:nvSpPr>
        <p:spPr>
          <a:xfrm>
            <a:off x="437430" y="5511059"/>
            <a:ext cx="825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Phase error depends on the moment of impact!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4A1434C-EB6B-446B-BA1B-06A322FCA425}"/>
              </a:ext>
            </a:extLst>
          </p:cNvPr>
          <p:cNvSpPr/>
          <p:nvPr/>
        </p:nvSpPr>
        <p:spPr>
          <a:xfrm>
            <a:off x="8100392" y="4581128"/>
            <a:ext cx="773608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6270BE6-5CF5-4618-8359-2D68EA36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9" y="4749412"/>
            <a:ext cx="59912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043313" y="1406885"/>
            <a:ext cx="2977558" cy="407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240" indent="-171240">
              <a:buFont typeface="Arial" panose="020B0604020202020204" pitchFamily="34" charset="0"/>
              <a:buChar char="•"/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RF, analog and mixed-signal </a:t>
            </a:r>
            <a:r>
              <a:rPr lang="en-US" sz="1348" dirty="0" err="1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radhard</a:t>
            </a: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 IC design</a:t>
            </a: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699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Modelling radiation effects </a:t>
            </a: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19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FPGA </a:t>
            </a:r>
          </a:p>
          <a:p>
            <a:pPr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    and board level</a:t>
            </a:r>
          </a:p>
          <a:p>
            <a:pPr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    prototyping</a:t>
            </a:r>
          </a:p>
          <a:p>
            <a:pPr marL="171240" indent="-171240">
              <a:buFont typeface="Arial" panose="020B0604020202020204" pitchFamily="34" charset="0"/>
              <a:buChar char="•"/>
              <a:defRPr/>
            </a:pPr>
            <a:endParaRPr lang="en-US" sz="134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1098" dirty="0">
              <a:solidFill>
                <a:srgbClr val="158CAF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marL="171240" indent="-171240" algn="just">
              <a:buFont typeface="Arial" panose="020B0604020202020204" pitchFamily="34" charset="0"/>
              <a:buChar char="•"/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Radiation hardened</a:t>
            </a:r>
          </a:p>
          <a:p>
            <a:pPr algn="just">
              <a:defRPr/>
            </a:pPr>
            <a:r>
              <a:rPr lang="en-US" sz="1348" dirty="0">
                <a:solidFill>
                  <a:srgbClr val="158CAF"/>
                </a:solidFill>
                <a:ea typeface="MS PGothic" pitchFamily="34" charset="-128"/>
                <a:cs typeface="Arial" panose="020B0604020202020204" pitchFamily="34" charset="0"/>
              </a:rPr>
              <a:t> digital IC design &amp; synthesis</a:t>
            </a:r>
          </a:p>
        </p:txBody>
      </p:sp>
      <p:pic>
        <p:nvPicPr>
          <p:cNvPr id="39" name="Picture 7" descr="http://blog.watershed.net/wp-content/uploads/2012/07/Fukashima_Rad_March20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75" y="5486400"/>
            <a:ext cx="1258559" cy="8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26"/>
          <p:cNvSpPr txBox="1">
            <a:spLocks noChangeArrowheads="1"/>
          </p:cNvSpPr>
          <p:nvPr/>
        </p:nvSpPr>
        <p:spPr bwMode="auto">
          <a:xfrm>
            <a:off x="1447800" y="4369610"/>
            <a:ext cx="1716557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nl-BE" sz="1348" b="1">
                <a:solidFill>
                  <a:srgbClr val="158CAF"/>
                </a:solidFill>
                <a:cs typeface="Arial" panose="020B0604020202020204" pitchFamily="34" charset="0"/>
              </a:rPr>
              <a:t>SCK-CEN: </a:t>
            </a:r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MYRRHA</a:t>
            </a:r>
            <a:endParaRPr lang="nl-BE" altLang="nl-BE" sz="1348">
              <a:solidFill>
                <a:srgbClr val="158CAF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8" descr="http://www.iterbelgium.be/files/upload/ITER_reac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" y="1505041"/>
            <a:ext cx="1307712" cy="13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robot-for-radiation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" y="4784873"/>
            <a:ext cx="1025081" cy="68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34"/>
          <p:cNvSpPr txBox="1">
            <a:spLocks noChangeArrowheads="1"/>
          </p:cNvSpPr>
          <p:nvPr/>
        </p:nvSpPr>
        <p:spPr bwMode="auto">
          <a:xfrm>
            <a:off x="-76200" y="2895600"/>
            <a:ext cx="1782583" cy="2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nl-BE" sz="1348" b="1">
                <a:solidFill>
                  <a:srgbClr val="158CAF"/>
                </a:solidFill>
                <a:cs typeface="Arial" panose="020B0604020202020204" pitchFamily="34" charset="0"/>
              </a:rPr>
              <a:t>ITER: </a:t>
            </a:r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Nuclear fusion</a:t>
            </a:r>
            <a:endParaRPr lang="nl-BE" altLang="nl-BE" sz="1348">
              <a:solidFill>
                <a:srgbClr val="158CAF"/>
              </a:solidFill>
              <a:cs typeface="Arial" panose="020B0604020202020204" pitchFamily="34" charset="0"/>
            </a:endParaRPr>
          </a:p>
        </p:txBody>
      </p:sp>
      <p:pic>
        <p:nvPicPr>
          <p:cNvPr id="45" name="Picture 5" descr="http://www.geek.com/wp-content/uploads/2014/11/FukushimaMeltdown10111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7" y="5587973"/>
            <a:ext cx="988613" cy="60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35"/>
          <p:cNvSpPr txBox="1">
            <a:spLocks noChangeArrowheads="1"/>
          </p:cNvSpPr>
          <p:nvPr/>
        </p:nvSpPr>
        <p:spPr bwMode="auto">
          <a:xfrm>
            <a:off x="1066800" y="4753245"/>
            <a:ext cx="1574055" cy="5071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Robotic </a:t>
            </a:r>
          </a:p>
          <a:p>
            <a:pPr eaLnBrk="1" hangingPunct="1"/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decommissioning</a:t>
            </a:r>
          </a:p>
        </p:txBody>
      </p:sp>
      <p:sp>
        <p:nvSpPr>
          <p:cNvPr id="47" name="TextBox 35"/>
          <p:cNvSpPr txBox="1">
            <a:spLocks noChangeArrowheads="1"/>
          </p:cNvSpPr>
          <p:nvPr/>
        </p:nvSpPr>
        <p:spPr bwMode="auto">
          <a:xfrm>
            <a:off x="2538734" y="3352800"/>
            <a:ext cx="912271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nl-BE" sz="1348" dirty="0">
                <a:solidFill>
                  <a:srgbClr val="158CAF"/>
                </a:solidFill>
                <a:cs typeface="Arial" panose="020B0604020202020204" pitchFamily="34" charset="0"/>
              </a:rPr>
              <a:t>Space </a:t>
            </a:r>
          </a:p>
          <a:p>
            <a:pPr eaLnBrk="1" hangingPunct="1"/>
            <a:r>
              <a:rPr lang="en-US" altLang="nl-BE" sz="1348" dirty="0">
                <a:solidFill>
                  <a:srgbClr val="158CAF"/>
                </a:solidFill>
                <a:cs typeface="Arial" panose="020B0604020202020204" pitchFamily="34" charset="0"/>
              </a:rPr>
              <a:t>missions</a:t>
            </a:r>
          </a:p>
        </p:txBody>
      </p:sp>
      <p:pic>
        <p:nvPicPr>
          <p:cNvPr id="48" name="Picture 9" descr="http://www.spaceflightinsider.com/wp-content/uploads/2014/02/Orion_SolarDeploy.4k_blac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65483"/>
            <a:ext cx="1331892" cy="74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http://upload.wikimedia.org/wikipedia/commons/f/f2/Advanced_Test_React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6" y="3276600"/>
            <a:ext cx="868504" cy="11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20801" y="4423895"/>
            <a:ext cx="1377144" cy="2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Reactor safety</a:t>
            </a:r>
          </a:p>
        </p:txBody>
      </p:sp>
      <p:pic>
        <p:nvPicPr>
          <p:cNvPr id="51" name="Picture 5" descr="http://newsroom.unl.edu/releases/downloadables/photo/20110822cm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50" y="1518123"/>
            <a:ext cx="2069189" cy="137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33"/>
          <p:cNvSpPr txBox="1">
            <a:spLocks noChangeArrowheads="1"/>
          </p:cNvSpPr>
          <p:nvPr/>
        </p:nvSpPr>
        <p:spPr bwMode="auto">
          <a:xfrm>
            <a:off x="1676400" y="2900638"/>
            <a:ext cx="2119916" cy="2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nl-BE" sz="1348" b="1">
                <a:solidFill>
                  <a:srgbClr val="158CAF"/>
                </a:solidFill>
                <a:cs typeface="Arial" panose="020B0604020202020204" pitchFamily="34" charset="0"/>
              </a:rPr>
              <a:t>CERN: </a:t>
            </a:r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CMS experiment</a:t>
            </a:r>
            <a:endParaRPr lang="nl-BE" altLang="nl-BE" sz="1348">
              <a:solidFill>
                <a:srgbClr val="158CA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3" name="Object 2"/>
          <p:cNvGraphicFramePr>
            <a:graphicFrameLocks noChangeAspect="1"/>
          </p:cNvGraphicFramePr>
          <p:nvPr/>
        </p:nvGraphicFramePr>
        <p:xfrm>
          <a:off x="5732581" y="1665324"/>
          <a:ext cx="1109514" cy="909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8" name="Visio" r:id="rId11" imgW="2393820" imgH="2070115" progId="Visio.Drawing.11">
                  <p:embed/>
                </p:oleObj>
              </mc:Choice>
              <mc:Fallback>
                <p:oleObj name="Visio" r:id="rId11" imgW="2393820" imgH="2070115" progId="Visio.Drawing.11">
                  <p:embed/>
                  <p:pic>
                    <p:nvPicPr>
                      <p:cNvPr id="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581" y="1665324"/>
                        <a:ext cx="1109514" cy="909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" name="Picture 2" descr="C:\Users\Jeffrey\Google Drive\LJPLL\photo\1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94" y="1912376"/>
            <a:ext cx="1087712" cy="56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3645" y="5267986"/>
            <a:ext cx="803394" cy="127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57" descr="http://www.cs.ucsb.edu/~chong/290N-F06/tm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73438"/>
            <a:ext cx="1475784" cy="83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Bliksemflits 11"/>
          <p:cNvSpPr/>
          <p:nvPr/>
        </p:nvSpPr>
        <p:spPr>
          <a:xfrm>
            <a:off x="6479953" y="5257800"/>
            <a:ext cx="156576" cy="31156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449"/>
          </a:p>
        </p:txBody>
      </p:sp>
      <p:pic>
        <p:nvPicPr>
          <p:cNvPr id="58" name="Picture 10" descr="fitted degradation_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64" y="2830534"/>
            <a:ext cx="1442641" cy="117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spicemode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92" y="2660806"/>
            <a:ext cx="819408" cy="8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90" y="2820156"/>
            <a:ext cx="953513" cy="11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62" descr="C:\Maarten\Werk\doctoreren\UWB\Pulse generation\Digital generation\Measurements and pictures\PCB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938">
            <a:off x="5301871" y="4025650"/>
            <a:ext cx="1388973" cy="120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itle 1"/>
          <p:cNvSpPr txBox="1">
            <a:spLocks/>
          </p:cNvSpPr>
          <p:nvPr/>
        </p:nvSpPr>
        <p:spPr>
          <a:xfrm>
            <a:off x="107504" y="-99392"/>
            <a:ext cx="87216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Harsh radiation environment electronics</a:t>
            </a:r>
            <a:endParaRPr lang="nl-BE" dirty="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15288" y="2214620"/>
            <a:ext cx="5869943" cy="156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70" y="4233391"/>
            <a:ext cx="992576" cy="125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2421192" y="5767341"/>
            <a:ext cx="1152738" cy="5071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2097088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Accident </a:t>
            </a:r>
          </a:p>
          <a:p>
            <a:pPr eaLnBrk="1" hangingPunct="1"/>
            <a:r>
              <a:rPr lang="en-US" altLang="nl-BE" sz="1348">
                <a:solidFill>
                  <a:srgbClr val="158CAF"/>
                </a:solidFill>
                <a:cs typeface="Arial" panose="020B0604020202020204" pitchFamily="34" charset="0"/>
              </a:rPr>
              <a:t>intervention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2000" y="1080000"/>
            <a:ext cx="2514475" cy="3092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/>
              <a:t>Application fields</a:t>
            </a:r>
            <a:endParaRPr lang="nl-BE" b="1" dirty="0"/>
          </a:p>
        </p:txBody>
      </p:sp>
      <p:sp>
        <p:nvSpPr>
          <p:cNvPr id="66" name="Rounded Rectangle 65"/>
          <p:cNvSpPr/>
          <p:nvPr/>
        </p:nvSpPr>
        <p:spPr>
          <a:xfrm>
            <a:off x="4337511" y="1066800"/>
            <a:ext cx="2444289" cy="3224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/>
              <a:t>Expertise</a:t>
            </a:r>
            <a:endParaRPr lang="nl-BE" b="1" dirty="0"/>
          </a:p>
        </p:txBody>
      </p:sp>
      <p:sp>
        <p:nvSpPr>
          <p:cNvPr id="67" name="Rectangle 66"/>
          <p:cNvSpPr/>
          <p:nvPr/>
        </p:nvSpPr>
        <p:spPr>
          <a:xfrm rot="16200000" flipV="1">
            <a:off x="1291007" y="3745174"/>
            <a:ext cx="5140683" cy="45719"/>
          </a:xfrm>
          <a:prstGeom prst="rect">
            <a:avLst/>
          </a:prstGeom>
          <a:gradFill>
            <a:gsLst>
              <a:gs pos="0">
                <a:srgbClr val="158CAF"/>
              </a:gs>
              <a:gs pos="100000">
                <a:srgbClr val="44C1E8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 sz="684"/>
          </a:p>
        </p:txBody>
      </p:sp>
    </p:spTree>
    <p:extLst>
      <p:ext uri="{BB962C8B-B14F-4D97-AF65-F5344CB8AC3E}">
        <p14:creationId xmlns:p14="http://schemas.microsoft.com/office/powerpoint/2010/main" val="701735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77" y="1110344"/>
            <a:ext cx="3449523" cy="194406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48" y="3003142"/>
            <a:ext cx="3142543" cy="25116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09" y="2232598"/>
            <a:ext cx="2283039" cy="308130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BE58387-5767-40CB-BFD6-C211489D4B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84"/>
          <a:stretch/>
        </p:blipFill>
        <p:spPr>
          <a:xfrm>
            <a:off x="70503" y="2113027"/>
            <a:ext cx="2858570" cy="3286904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422A5961-38DD-4485-BFA1-18E06630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/>
          <a:lstStyle/>
          <a:p>
            <a:r>
              <a:rPr lang="nl-BE" dirty="0"/>
              <a:t>Time-</a:t>
            </a:r>
            <a:r>
              <a:rPr lang="nl-BE" dirty="0" err="1"/>
              <a:t>dependent</a:t>
            </a:r>
            <a:r>
              <a:rPr lang="nl-BE" dirty="0"/>
              <a:t> </a:t>
            </a:r>
            <a:r>
              <a:rPr lang="nl-BE" dirty="0" err="1"/>
              <a:t>radiation</a:t>
            </a:r>
            <a:r>
              <a:rPr lang="nl-BE" dirty="0"/>
              <a:t> </a:t>
            </a:r>
            <a:r>
              <a:rPr lang="nl-BE" dirty="0" err="1"/>
              <a:t>effects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B49234-9A2A-4D59-832E-2C73731BA691}"/>
              </a:ext>
            </a:extLst>
          </p:cNvPr>
          <p:cNvSpPr txBox="1"/>
          <p:nvPr/>
        </p:nvSpPr>
        <p:spPr>
          <a:xfrm>
            <a:off x="-16571" y="5721495"/>
            <a:ext cx="7036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Prinzie, V. De Smedt, Time-Dependent Radiation effects in CMOS LC-oscillators, TNS 2019</a:t>
            </a:r>
          </a:p>
        </p:txBody>
      </p:sp>
    </p:spTree>
    <p:extLst>
      <p:ext uri="{BB962C8B-B14F-4D97-AF65-F5344CB8AC3E}">
        <p14:creationId xmlns:p14="http://schemas.microsoft.com/office/powerpoint/2010/main" val="1653266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422A5961-38DD-4485-BFA1-18E06630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/>
          <a:lstStyle/>
          <a:p>
            <a:r>
              <a:rPr lang="nl-BE" dirty="0"/>
              <a:t>Time-</a:t>
            </a:r>
            <a:r>
              <a:rPr lang="nl-BE" dirty="0" err="1"/>
              <a:t>dependent</a:t>
            </a:r>
            <a:r>
              <a:rPr lang="nl-BE" dirty="0"/>
              <a:t> </a:t>
            </a:r>
            <a:r>
              <a:rPr lang="nl-BE" dirty="0" err="1"/>
              <a:t>radiation</a:t>
            </a:r>
            <a:r>
              <a:rPr lang="nl-BE" dirty="0"/>
              <a:t> </a:t>
            </a:r>
            <a:r>
              <a:rPr lang="nl-BE" dirty="0" err="1"/>
              <a:t>effects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1DA649-D686-49BD-8CE5-D64850E51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1" y="2787882"/>
            <a:ext cx="4132761" cy="31661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4B910D3-5A4A-4AD3-9C14-AABAFCF91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7882"/>
            <a:ext cx="4231928" cy="316616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84B6A8B-3533-4611-B989-DB44E315F977}"/>
              </a:ext>
            </a:extLst>
          </p:cNvPr>
          <p:cNvSpPr txBox="1"/>
          <p:nvPr/>
        </p:nvSpPr>
        <p:spPr>
          <a:xfrm>
            <a:off x="3485805" y="250926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charge density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E07717-28FE-48F0-91C5-FACD33167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09" y="1251333"/>
            <a:ext cx="2643234" cy="1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5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422A5961-38DD-4485-BFA1-18E06630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/>
          <a:lstStyle/>
          <a:p>
            <a:r>
              <a:rPr lang="nl-BE" dirty="0"/>
              <a:t>Time-</a:t>
            </a:r>
            <a:r>
              <a:rPr lang="nl-BE" dirty="0" err="1"/>
              <a:t>dependent</a:t>
            </a:r>
            <a:r>
              <a:rPr lang="nl-BE" dirty="0"/>
              <a:t> </a:t>
            </a:r>
            <a:r>
              <a:rPr lang="nl-BE" dirty="0" err="1"/>
              <a:t>radiation</a:t>
            </a:r>
            <a:r>
              <a:rPr lang="nl-BE" dirty="0"/>
              <a:t> </a:t>
            </a:r>
            <a:r>
              <a:rPr lang="nl-BE" dirty="0" err="1"/>
              <a:t>effects</a:t>
            </a: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B43EC5F-3011-4F71-86BE-CBB4D048E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1790700"/>
            <a:ext cx="9096375" cy="3276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15D3309-B6C1-4660-B969-FD1E5584B157}"/>
              </a:ext>
            </a:extLst>
          </p:cNvPr>
          <p:cNvSpPr txBox="1"/>
          <p:nvPr/>
        </p:nvSpPr>
        <p:spPr>
          <a:xfrm>
            <a:off x="3460156" y="125414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charge density</a:t>
            </a:r>
          </a:p>
        </p:txBody>
      </p:sp>
    </p:spTree>
    <p:extLst>
      <p:ext uri="{BB962C8B-B14F-4D97-AF65-F5344CB8AC3E}">
        <p14:creationId xmlns:p14="http://schemas.microsoft.com/office/powerpoint/2010/main" val="2249751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56F10BD-B01B-494A-A3B8-7FC8F722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40568" y="6554170"/>
            <a:ext cx="936000" cy="288000"/>
          </a:xfrm>
        </p:spPr>
        <p:txBody>
          <a:bodyPr/>
          <a:lstStyle/>
          <a:p>
            <a:fld id="{9457220B-89C6-44D4-AF00-1ED25F2C3A44}" type="slidenum">
              <a:rPr lang="nl-BE" smtClean="0"/>
              <a:pPr/>
              <a:t>43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011907-9E8F-4328-848F-A2DD91C25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752600"/>
            <a:ext cx="4467225" cy="3352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56C16F3-D3C5-4806-9FD9-2227A757A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43" y="1823329"/>
            <a:ext cx="4210050" cy="3314700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8B83D1D9-F615-4C85-98DB-9FCF9808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/>
          <a:lstStyle/>
          <a:p>
            <a:r>
              <a:rPr lang="nl-BE" dirty="0"/>
              <a:t>Time-</a:t>
            </a:r>
            <a:r>
              <a:rPr lang="nl-BE" dirty="0" err="1"/>
              <a:t>dependent</a:t>
            </a:r>
            <a:r>
              <a:rPr lang="nl-BE" dirty="0"/>
              <a:t> </a:t>
            </a:r>
            <a:r>
              <a:rPr lang="nl-BE" dirty="0" err="1"/>
              <a:t>radiation</a:t>
            </a:r>
            <a:r>
              <a:rPr lang="nl-BE" dirty="0"/>
              <a:t> </a:t>
            </a:r>
            <a:r>
              <a:rPr lang="nl-BE" dirty="0" err="1"/>
              <a:t>effects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1FE762B-61BF-436F-9743-C45FE024EC76}"/>
              </a:ext>
            </a:extLst>
          </p:cNvPr>
          <p:cNvSpPr txBox="1"/>
          <p:nvPr/>
        </p:nvSpPr>
        <p:spPr>
          <a:xfrm>
            <a:off x="1547664" y="14401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charge density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BBE88A0-4630-43C8-8DD5-287A00CA4DF2}"/>
              </a:ext>
            </a:extLst>
          </p:cNvPr>
          <p:cNvSpPr txBox="1"/>
          <p:nvPr/>
        </p:nvSpPr>
        <p:spPr>
          <a:xfrm>
            <a:off x="5940152" y="145399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charge density</a:t>
            </a:r>
          </a:p>
        </p:txBody>
      </p:sp>
    </p:spTree>
    <p:extLst>
      <p:ext uri="{BB962C8B-B14F-4D97-AF65-F5344CB8AC3E}">
        <p14:creationId xmlns:p14="http://schemas.microsoft.com/office/powerpoint/2010/main" val="2587131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C57F3-5041-4E0E-81B3-B4DAACC7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CA8BA91-CBB1-4D00-A115-0094FC14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44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75C50D-1B0E-4E66-9BE6-412399C4F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High speed PLLs are required in many applications</a:t>
            </a:r>
            <a:br>
              <a:rPr lang="en-US" dirty="0"/>
            </a:br>
            <a:r>
              <a:rPr lang="en-US" dirty="0"/>
              <a:t>Also in HEP systems</a:t>
            </a:r>
          </a:p>
          <a:p>
            <a:pPr>
              <a:lnSpc>
                <a:spcPct val="150000"/>
              </a:lnSpc>
            </a:pPr>
            <a:r>
              <a:rPr lang="en-US" dirty="0"/>
              <a:t>Solid architecture knowledge required to understand radiation effects</a:t>
            </a:r>
          </a:p>
          <a:p>
            <a:pPr>
              <a:lnSpc>
                <a:spcPct val="150000"/>
              </a:lnSpc>
            </a:pPr>
            <a:r>
              <a:rPr lang="en-US" dirty="0"/>
              <a:t>PLLs are both analog AND digital, require different strategies</a:t>
            </a:r>
          </a:p>
          <a:p>
            <a:pPr>
              <a:lnSpc>
                <a:spcPct val="150000"/>
              </a:lnSpc>
            </a:pPr>
            <a:r>
              <a:rPr lang="en-US" dirty="0"/>
              <a:t>LC integrated oscillators are less prone to SEUs</a:t>
            </a:r>
          </a:p>
        </p:txBody>
      </p:sp>
    </p:spTree>
    <p:extLst>
      <p:ext uri="{BB962C8B-B14F-4D97-AF65-F5344CB8AC3E}">
        <p14:creationId xmlns:p14="http://schemas.microsoft.com/office/powerpoint/2010/main" val="2641542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7F6D9-D837-4188-A314-AF272C23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more?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9F01A35-FE24-481D-BDA0-431715D4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45</a:t>
            </a:fld>
            <a:endParaRPr lang="nl-BE"/>
          </a:p>
        </p:txBody>
      </p:sp>
      <p:pic>
        <p:nvPicPr>
          <p:cNvPr id="81922" name="Picture 2" descr="Image result for Radiation Hardened CMOS Integrated Circuits for Time-Based Signal Processing">
            <a:extLst>
              <a:ext uri="{FF2B5EF4-FFF2-40B4-BE49-F238E27FC236}">
                <a16:creationId xmlns:a16="http://schemas.microsoft.com/office/drawing/2014/main" id="{70E76EA8-D594-41E1-A422-FF02B899C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7696" y="1243956"/>
            <a:ext cx="2736304" cy="42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7AE6046-E3D4-4569-8F28-AC7DBDA5A966}"/>
              </a:ext>
            </a:extLst>
          </p:cNvPr>
          <p:cNvSpPr txBox="1"/>
          <p:nvPr/>
        </p:nvSpPr>
        <p:spPr>
          <a:xfrm>
            <a:off x="510090" y="5385100"/>
            <a:ext cx="542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https://www.springer.com/gp/book/9783319786155</a:t>
            </a:r>
            <a:r>
              <a:rPr lang="en-US" dirty="0"/>
              <a:t> </a:t>
            </a:r>
          </a:p>
        </p:txBody>
      </p:sp>
      <p:pic>
        <p:nvPicPr>
          <p:cNvPr id="78850" name="Picture 2" descr="Afbeeldingsresultaat voor valentijn de smedt springer">
            <a:extLst>
              <a:ext uri="{FF2B5EF4-FFF2-40B4-BE49-F238E27FC236}">
                <a16:creationId xmlns:a16="http://schemas.microsoft.com/office/drawing/2014/main" id="{A1AAEF42-0241-4E48-9A06-221E3DAB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2" y="1243956"/>
            <a:ext cx="2736304" cy="411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24EB13-814A-463E-B697-299BA2A3334A}"/>
              </a:ext>
            </a:extLst>
          </p:cNvPr>
          <p:cNvSpPr txBox="1"/>
          <p:nvPr/>
        </p:nvSpPr>
        <p:spPr>
          <a:xfrm>
            <a:off x="510090" y="5749721"/>
            <a:ext cx="536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linkClick r:id="rId5"/>
              </a:rPr>
              <a:t>https://www.springer.com/gp/book/9783319090023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8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37A-C321-4706-A2E3-9266E285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more?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19118FA-9301-471D-88CE-627E08B5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46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0CF22E-34A4-4EEE-A3AF-A280262AE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Workshop on radiation tolerant integrated circuits</a:t>
            </a:r>
          </a:p>
          <a:p>
            <a:endParaRPr lang="en-US" b="1" u="sng" dirty="0"/>
          </a:p>
          <a:p>
            <a:r>
              <a:rPr lang="en-US" b="1" u="sng" dirty="0"/>
              <a:t>Wednesday September 18</a:t>
            </a:r>
            <a:r>
              <a:rPr lang="en-US" b="1" u="sng" baseline="30000" dirty="0"/>
              <a:t>th</a:t>
            </a:r>
            <a:endParaRPr lang="nl-BE" b="1" u="sng" dirty="0"/>
          </a:p>
          <a:p>
            <a:r>
              <a:rPr lang="en-US" b="1" u="sng" dirty="0"/>
              <a:t>Location: Innovation Labs/Frugal Hall, 3</a:t>
            </a:r>
            <a:r>
              <a:rPr lang="en-US" b="1" u="sng" baseline="30000" dirty="0"/>
              <a:t>rd</a:t>
            </a:r>
            <a:r>
              <a:rPr lang="en-US" b="1" u="sng" dirty="0"/>
              <a:t> floor, Guadalupe Hall, Santa Clara University</a:t>
            </a:r>
            <a:endParaRPr lang="nl-BE" b="1" u="sng" dirty="0"/>
          </a:p>
          <a:p>
            <a:r>
              <a:rPr lang="en-US" sz="1800" dirty="0"/>
              <a:t>8:00am-8:30am – Check-in</a:t>
            </a:r>
            <a:endParaRPr lang="nl-BE" sz="1800" dirty="0"/>
          </a:p>
          <a:p>
            <a:r>
              <a:rPr lang="en-US" sz="1800" dirty="0"/>
              <a:t>8:30am-8:45am – Introductions</a:t>
            </a:r>
            <a:endParaRPr lang="nl-BE" sz="1800" dirty="0"/>
          </a:p>
          <a:p>
            <a:r>
              <a:rPr lang="en-US" sz="1800" dirty="0"/>
              <a:t>8:45-9:30am: Radiation effects on semiconductor devices</a:t>
            </a:r>
            <a:endParaRPr lang="nl-BE" sz="1800" dirty="0"/>
          </a:p>
          <a:p>
            <a:r>
              <a:rPr lang="en-US" sz="1800" dirty="0"/>
              <a:t>9:30-10:15am: Hardening techniques for integrated circuits</a:t>
            </a:r>
            <a:endParaRPr lang="nl-BE" sz="1800" dirty="0"/>
          </a:p>
          <a:p>
            <a:r>
              <a:rPr lang="en-US" sz="1800" dirty="0"/>
              <a:t>10:15am-10:30am  Break</a:t>
            </a:r>
            <a:endParaRPr lang="nl-BE" sz="1800" dirty="0"/>
          </a:p>
          <a:p>
            <a:r>
              <a:rPr lang="en-US" sz="1800" dirty="0"/>
              <a:t>10:30-11:15am: Radiation hardened integrated circuits and design cases.</a:t>
            </a:r>
            <a:endParaRPr lang="nl-BE" sz="1800" dirty="0"/>
          </a:p>
          <a:p>
            <a:r>
              <a:rPr lang="en-US" sz="1800" dirty="0"/>
              <a:t>11:15-12:00pm: Testing and experimental verification.</a:t>
            </a:r>
            <a:endParaRPr lang="nl-BE" sz="1800" dirty="0"/>
          </a:p>
          <a:p>
            <a:r>
              <a:rPr lang="en-US" sz="1800" dirty="0"/>
              <a:t>12:00pm-1:00pm:  Lunch and networking</a:t>
            </a:r>
            <a:endParaRPr lang="nl-BE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68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E31CD37-5E61-40C4-9DA6-F9EB4C1D9B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	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57C031A0-C9D7-4165-A0C8-C5D2F7DF7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Jeffrey Prinzie</a:t>
            </a:r>
          </a:p>
          <a:p>
            <a:r>
              <a:rPr lang="en-US" dirty="0"/>
              <a:t>Prof. Dr. Valentijn De Smedt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Jeffrey.Prinzie@kuleuven.be</a:t>
            </a:r>
            <a:r>
              <a:rPr lang="en-US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D6575B-2139-45C7-B431-ED8F2F7C4B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48375"/>
            <a:ext cx="936625" cy="287338"/>
          </a:xfrm>
        </p:spPr>
        <p:txBody>
          <a:bodyPr/>
          <a:lstStyle/>
          <a:p>
            <a:fld id="{9457220B-89C6-44D4-AF00-1ED25F2C3A44}" type="slidenum">
              <a:rPr lang="nl-BE" smtClean="0"/>
              <a:pPr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4300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6CAE3-DD2C-4675-AED6-0100A2C100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273FC0-F801-4E2A-8DB0-DD7FE70C2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0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4EF8995-E597-4A73-B8D8-2050F2717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240"/>
            <a:ext cx="3714750" cy="390525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C490012-9EF9-476F-8919-2ACC94DD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49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F8452-E8ED-411E-926C-9F2D8DAA9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5003849" cy="4392376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TID</a:t>
            </a:r>
          </a:p>
          <a:p>
            <a:r>
              <a:rPr lang="en-US" dirty="0"/>
              <a:t>Non-</a:t>
            </a:r>
            <a:r>
              <a:rPr lang="en-US" dirty="0" err="1"/>
              <a:t>Lmin</a:t>
            </a:r>
            <a:r>
              <a:rPr lang="en-US" dirty="0"/>
              <a:t> for current sources (TID) ~ also good for Ro</a:t>
            </a:r>
          </a:p>
          <a:p>
            <a:r>
              <a:rPr lang="en-US" dirty="0"/>
              <a:t>Current mirror compensates</a:t>
            </a:r>
            <a:br>
              <a:rPr lang="en-US" dirty="0"/>
            </a:br>
            <a:r>
              <a:rPr lang="en-US" dirty="0"/>
              <a:t>for most of the degradation effects</a:t>
            </a:r>
          </a:p>
          <a:p>
            <a:pPr lvl="1"/>
            <a:r>
              <a:rPr lang="en-US" dirty="0"/>
              <a:t>Ro slightly reduces</a:t>
            </a:r>
          </a:p>
          <a:p>
            <a:r>
              <a:rPr lang="en-US" dirty="0"/>
              <a:t>Resistors boost Ro</a:t>
            </a:r>
          </a:p>
          <a:p>
            <a:endParaRPr lang="en-US" dirty="0"/>
          </a:p>
          <a:p>
            <a:r>
              <a:rPr lang="en-US" dirty="0"/>
              <a:t>ELT in the switches!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48933D-26D4-45A1-B247-85FA7FCE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Charge-pump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499FBA-3315-4CC5-B76B-F27A3015C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4204607"/>
            <a:ext cx="3714750" cy="26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9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29E7B99-7CD8-47D0-A302-9710AC5C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DCA0E3B4-D21F-43F7-B1E3-8A5187A58596}"/>
              </a:ext>
            </a:extLst>
          </p:cNvPr>
          <p:cNvSpPr/>
          <p:nvPr/>
        </p:nvSpPr>
        <p:spPr>
          <a:xfrm>
            <a:off x="267488" y="458484"/>
            <a:ext cx="4362450" cy="2123923"/>
          </a:xfrm>
          <a:prstGeom prst="round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AB1C010D-F4DF-49CA-9D1C-FA66F5287FD6}"/>
              </a:ext>
            </a:extLst>
          </p:cNvPr>
          <p:cNvSpPr/>
          <p:nvPr/>
        </p:nvSpPr>
        <p:spPr>
          <a:xfrm>
            <a:off x="400838" y="134483"/>
            <a:ext cx="3276600" cy="8587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tx1"/>
                </a:solidFill>
              </a:rPr>
              <a:t>Data interfaces &amp;</a:t>
            </a:r>
          </a:p>
          <a:p>
            <a:pPr algn="ctr"/>
            <a:r>
              <a:rPr lang="nl-BE" sz="2400" b="1" dirty="0">
                <a:solidFill>
                  <a:schemeClr val="tx1"/>
                </a:solidFill>
              </a:rPr>
              <a:t>Conversion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ECCCFA77-63BE-4E6B-BB42-EA782570943B}"/>
              </a:ext>
            </a:extLst>
          </p:cNvPr>
          <p:cNvSpPr/>
          <p:nvPr/>
        </p:nvSpPr>
        <p:spPr>
          <a:xfrm>
            <a:off x="209550" y="4809879"/>
            <a:ext cx="4362450" cy="1249484"/>
          </a:xfrm>
          <a:prstGeom prst="roundRect">
            <a:avLst/>
          </a:prstGeom>
          <a:solidFill>
            <a:srgbClr val="B9EEF5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9007E0F-478B-4505-9278-59D1C95ED26C}"/>
              </a:ext>
            </a:extLst>
          </p:cNvPr>
          <p:cNvSpPr/>
          <p:nvPr/>
        </p:nvSpPr>
        <p:spPr>
          <a:xfrm>
            <a:off x="342900" y="4485879"/>
            <a:ext cx="3048001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 err="1">
                <a:solidFill>
                  <a:schemeClr val="tx1"/>
                </a:solidFill>
              </a:rPr>
              <a:t>Algortihms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3F00D11B-991B-4487-B9EC-F5104DF81156}"/>
              </a:ext>
            </a:extLst>
          </p:cNvPr>
          <p:cNvSpPr/>
          <p:nvPr/>
        </p:nvSpPr>
        <p:spPr>
          <a:xfrm>
            <a:off x="267488" y="3010541"/>
            <a:ext cx="4304512" cy="134278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6B607ADD-C869-40BA-B117-65BDFFD7C875}"/>
              </a:ext>
            </a:extLst>
          </p:cNvPr>
          <p:cNvSpPr/>
          <p:nvPr/>
        </p:nvSpPr>
        <p:spPr>
          <a:xfrm>
            <a:off x="400838" y="2686540"/>
            <a:ext cx="3048001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tx1"/>
                </a:solidFill>
              </a:rPr>
              <a:t>Detectors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7C136CB-08BD-4625-ACCD-3D674FBBC728}"/>
              </a:ext>
            </a:extLst>
          </p:cNvPr>
          <p:cNvSpPr/>
          <p:nvPr/>
        </p:nvSpPr>
        <p:spPr>
          <a:xfrm>
            <a:off x="4933949" y="4319858"/>
            <a:ext cx="4037029" cy="1785329"/>
          </a:xfrm>
          <a:prstGeom prst="roundRect">
            <a:avLst/>
          </a:prstGeom>
          <a:solidFill>
            <a:srgbClr val="9FF7A1">
              <a:alpha val="6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C3C8AE3F-CB24-46CD-B2A2-C9F15F34745F}"/>
              </a:ext>
            </a:extLst>
          </p:cNvPr>
          <p:cNvSpPr/>
          <p:nvPr/>
        </p:nvSpPr>
        <p:spPr>
          <a:xfrm>
            <a:off x="5067300" y="4083511"/>
            <a:ext cx="3184500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tx1"/>
                </a:solidFill>
              </a:rPr>
              <a:t>Adv. Tech &amp; </a:t>
            </a:r>
            <a:r>
              <a:rPr lang="nl-BE" sz="2400" b="1" dirty="0" err="1">
                <a:solidFill>
                  <a:schemeClr val="tx1"/>
                </a:solidFill>
              </a:rPr>
              <a:t>Testing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54EA300-34C5-4F2A-9C3D-D042DAB86619}"/>
              </a:ext>
            </a:extLst>
          </p:cNvPr>
          <p:cNvSpPr txBox="1"/>
          <p:nvPr/>
        </p:nvSpPr>
        <p:spPr>
          <a:xfrm>
            <a:off x="366899" y="999467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All-digital PLL/CDRs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Radhard RF wireless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High resolution TDCs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HS Digital </a:t>
            </a:r>
            <a:r>
              <a:rPr lang="en-US" sz="2000" b="1" dirty="0" err="1"/>
              <a:t>radhard</a:t>
            </a:r>
            <a:r>
              <a:rPr lang="en-US" sz="2000" b="1" dirty="0"/>
              <a:t>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Time-based </a:t>
            </a:r>
            <a:r>
              <a:rPr lang="en-US" sz="2000" b="1"/>
              <a:t>sensor interfaces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C63346B-4033-4C37-8417-A6EE873B88B8}"/>
              </a:ext>
            </a:extLst>
          </p:cNvPr>
          <p:cNvSpPr txBox="1"/>
          <p:nvPr/>
        </p:nvSpPr>
        <p:spPr>
          <a:xfrm>
            <a:off x="400838" y="3226889"/>
            <a:ext cx="387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/>
              <a:t>Time-</a:t>
            </a:r>
            <a:r>
              <a:rPr lang="nl-BE" sz="2000" b="1" dirty="0" err="1"/>
              <a:t>precision</a:t>
            </a:r>
            <a:r>
              <a:rPr lang="nl-BE" sz="2000" b="1" dirty="0"/>
              <a:t> front-</a:t>
            </a:r>
            <a:r>
              <a:rPr lang="nl-BE" sz="2000" b="1" dirty="0" err="1"/>
              <a:t>ends</a:t>
            </a:r>
            <a:endParaRPr lang="nl-B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/>
              <a:t>SRAM </a:t>
            </a:r>
            <a:r>
              <a:rPr lang="nl-BE" sz="2000" b="1" dirty="0" err="1"/>
              <a:t>radiation</a:t>
            </a:r>
            <a:r>
              <a:rPr lang="nl-BE" sz="2000" b="1" dirty="0"/>
              <a:t>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err="1"/>
              <a:t>IoT</a:t>
            </a:r>
            <a:r>
              <a:rPr lang="nl-BE" sz="2000" b="1" dirty="0"/>
              <a:t>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D48AA05-6678-40E9-AFEA-C13D097F9D94}"/>
              </a:ext>
            </a:extLst>
          </p:cNvPr>
          <p:cNvSpPr txBox="1"/>
          <p:nvPr/>
        </p:nvSpPr>
        <p:spPr>
          <a:xfrm>
            <a:off x="342899" y="5029593"/>
            <a:ext cx="4362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err="1"/>
              <a:t>Digitally</a:t>
            </a:r>
            <a:r>
              <a:rPr lang="nl-BE" sz="2000" b="1" dirty="0"/>
              <a:t> </a:t>
            </a:r>
            <a:r>
              <a:rPr lang="nl-BE" sz="2000" b="1" dirty="0" err="1"/>
              <a:t>assisted</a:t>
            </a:r>
            <a:r>
              <a:rPr lang="nl-BE" sz="2000" b="1" dirty="0"/>
              <a:t> analog/RF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err="1"/>
              <a:t>Algorithms</a:t>
            </a:r>
            <a:r>
              <a:rPr lang="nl-BE" sz="2000" b="1" dirty="0"/>
              <a:t> for TMR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err="1"/>
              <a:t>Integrated</a:t>
            </a:r>
            <a:r>
              <a:rPr lang="nl-BE" sz="2000" b="1" dirty="0"/>
              <a:t> machine </a:t>
            </a:r>
            <a:r>
              <a:rPr lang="nl-BE" sz="2000" b="1" dirty="0" err="1"/>
              <a:t>learning</a:t>
            </a:r>
            <a:endParaRPr lang="nl-BE" sz="2000" b="1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10406237-FDBF-4EC8-BF22-2EF4649B9551}"/>
              </a:ext>
            </a:extLst>
          </p:cNvPr>
          <p:cNvSpPr/>
          <p:nvPr/>
        </p:nvSpPr>
        <p:spPr>
          <a:xfrm>
            <a:off x="4872079" y="587870"/>
            <a:ext cx="4098900" cy="320117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D3BDCE10-29F2-4021-AC5D-0D8709B22156}"/>
              </a:ext>
            </a:extLst>
          </p:cNvPr>
          <p:cNvSpPr/>
          <p:nvPr/>
        </p:nvSpPr>
        <p:spPr>
          <a:xfrm>
            <a:off x="5005429" y="263869"/>
            <a:ext cx="3048001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tx1"/>
                </a:solidFill>
              </a:rPr>
              <a:t>Power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FD68670-0958-4BD3-AF89-60671CCD528B}"/>
              </a:ext>
            </a:extLst>
          </p:cNvPr>
          <p:cNvSpPr txBox="1"/>
          <p:nvPr/>
        </p:nvSpPr>
        <p:spPr>
          <a:xfrm>
            <a:off x="4967328" y="946463"/>
            <a:ext cx="4065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err="1"/>
              <a:t>Radhard</a:t>
            </a:r>
            <a:r>
              <a:rPr lang="nl-BE" sz="2000" b="1" dirty="0"/>
              <a:t> HV power converters (1kV, 1kW)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/>
              <a:t>Smart, </a:t>
            </a:r>
            <a:r>
              <a:rPr lang="nl-BE" sz="2000" b="1" dirty="0" err="1"/>
              <a:t>resonant</a:t>
            </a:r>
            <a:r>
              <a:rPr lang="nl-BE" sz="2000" b="1" dirty="0"/>
              <a:t> Power converters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Radhard</a:t>
            </a:r>
            <a:r>
              <a:rPr lang="en-US" sz="2000" b="1" dirty="0"/>
              <a:t> Motor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Hybrid Power converters for space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Radhard</a:t>
            </a:r>
            <a:r>
              <a:rPr lang="en-US" sz="2000" b="1" dirty="0"/>
              <a:t> </a:t>
            </a:r>
            <a:r>
              <a:rPr lang="en-US" sz="2000" b="1" dirty="0" err="1"/>
              <a:t>GaN</a:t>
            </a:r>
            <a:r>
              <a:rPr lang="en-US" sz="2000" b="1" dirty="0"/>
              <a:t> and </a:t>
            </a:r>
            <a:r>
              <a:rPr lang="en-US" sz="2000" b="1" dirty="0" err="1"/>
              <a:t>SiC</a:t>
            </a:r>
            <a:r>
              <a:rPr lang="en-US" sz="2000" b="1" dirty="0"/>
              <a:t> drivers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61C9E53-DC8B-4160-86BC-363DB9B66B78}"/>
              </a:ext>
            </a:extLst>
          </p:cNvPr>
          <p:cNvSpPr txBox="1"/>
          <p:nvPr/>
        </p:nvSpPr>
        <p:spPr>
          <a:xfrm>
            <a:off x="5027628" y="4610465"/>
            <a:ext cx="3943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Aging – TID – SEU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SEE laser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28 nm CMOS &amp; SOI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Commercial device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10005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4EF8995-E597-4A73-B8D8-2050F2717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240"/>
            <a:ext cx="3714750" cy="390525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C490012-9EF9-476F-8919-2ACC94DD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50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F8452-E8ED-411E-926C-9F2D8DAA9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5003849" cy="4392376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SEE</a:t>
            </a:r>
          </a:p>
          <a:p>
            <a:pPr marL="0" indent="0">
              <a:buNone/>
            </a:pPr>
            <a:r>
              <a:rPr lang="en-US" b="1" u="sng" dirty="0"/>
              <a:t>Transients induce frequency</a:t>
            </a:r>
            <a:br>
              <a:rPr lang="en-US" b="1" u="sng" dirty="0"/>
            </a:br>
            <a:r>
              <a:rPr lang="en-US" b="1" u="sng" dirty="0"/>
              <a:t>transients!</a:t>
            </a:r>
          </a:p>
          <a:p>
            <a:r>
              <a:rPr lang="en-US" u="sng" dirty="0"/>
              <a:t>Bias currents</a:t>
            </a:r>
          </a:p>
          <a:p>
            <a:pPr lvl="1"/>
            <a:r>
              <a:rPr lang="en-US" dirty="0"/>
              <a:t>Decoupling capacitors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vbp</a:t>
            </a:r>
            <a:r>
              <a:rPr lang="en-US" dirty="0"/>
              <a:t> &amp; </a:t>
            </a:r>
            <a:r>
              <a:rPr lang="en-US" dirty="0" err="1"/>
              <a:t>vbn</a:t>
            </a:r>
            <a:r>
              <a:rPr lang="en-US" dirty="0"/>
              <a:t>)</a:t>
            </a:r>
          </a:p>
          <a:p>
            <a:r>
              <a:rPr lang="en-US" u="sng" dirty="0"/>
              <a:t>Switches</a:t>
            </a:r>
          </a:p>
          <a:p>
            <a:pPr lvl="1"/>
            <a:r>
              <a:rPr lang="en-US" dirty="0"/>
              <a:t>PLL BW affects transient</a:t>
            </a:r>
            <a:br>
              <a:rPr lang="en-US" dirty="0"/>
            </a:br>
            <a:r>
              <a:rPr lang="en-US" dirty="0"/>
              <a:t>time AND amplitude</a:t>
            </a:r>
          </a:p>
          <a:p>
            <a:pPr lvl="1"/>
            <a:r>
              <a:rPr lang="en-US" dirty="0"/>
              <a:t>Cross section = low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48933D-26D4-45A1-B247-85FA7FCE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Charge-pump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746332-9D8A-4375-8E91-2326540C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78" y="4115730"/>
            <a:ext cx="4331273" cy="28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475-DE9E-45D6-AF09-12C9FC21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MOS field-effect transistor</a:t>
            </a:r>
            <a:br>
              <a:rPr lang="en-US" dirty="0"/>
            </a:br>
            <a:endParaRPr lang="LID4096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1A09A76-1A96-4523-A321-D96EA7801323}"/>
              </a:ext>
            </a:extLst>
          </p:cNvPr>
          <p:cNvSpPr txBox="1"/>
          <p:nvPr/>
        </p:nvSpPr>
        <p:spPr>
          <a:xfrm>
            <a:off x="1979712" y="5733256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65nm CMOS transistor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51BD71E-EF3F-4B42-AC7D-C1D6FC3F4FA8}"/>
              </a:ext>
            </a:extLst>
          </p:cNvPr>
          <p:cNvSpPr txBox="1"/>
          <p:nvPr/>
        </p:nvSpPr>
        <p:spPr>
          <a:xfrm>
            <a:off x="0" y="1439083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Short channel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B0A741-8E85-4A1E-BAF5-B2BD6ADB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4764487" cy="239613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79C6A10-CC89-4ECE-AF7C-0B2F217AE5DB}"/>
              </a:ext>
            </a:extLst>
          </p:cNvPr>
          <p:cNvSpPr txBox="1"/>
          <p:nvPr/>
        </p:nvSpPr>
        <p:spPr>
          <a:xfrm>
            <a:off x="5004048" y="1080000"/>
            <a:ext cx="3797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LDD implant become </a:t>
            </a:r>
            <a:br>
              <a:rPr lang="en-US" dirty="0"/>
            </a:br>
            <a:r>
              <a:rPr lang="en-US" dirty="0"/>
              <a:t>high resistive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Effective current reduces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Effect relatively more dominant for short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LDD implants have less effect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Degradation due to HCI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E6C8A2A-9424-4158-AB8E-A6DF3DF2CA6F}"/>
              </a:ext>
            </a:extLst>
          </p:cNvPr>
          <p:cNvSpPr txBox="1"/>
          <p:nvPr/>
        </p:nvSpPr>
        <p:spPr>
          <a:xfrm>
            <a:off x="6084168" y="413789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“Ok up to 4-6 </a:t>
            </a:r>
            <a:r>
              <a:rPr lang="en-US" b="1" dirty="0" err="1"/>
              <a:t>MGy</a:t>
            </a:r>
            <a:r>
              <a:rPr lang="en-US" b="1" dirty="0"/>
              <a:t>”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DE9F339-6A88-4735-98BE-7C753BCC51E9}"/>
              </a:ext>
            </a:extLst>
          </p:cNvPr>
          <p:cNvSpPr txBox="1"/>
          <p:nvPr/>
        </p:nvSpPr>
        <p:spPr>
          <a:xfrm>
            <a:off x="6545851" y="1067408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“Ok up to ~1MGy”</a:t>
            </a:r>
          </a:p>
        </p:txBody>
      </p:sp>
    </p:spTree>
    <p:extLst>
      <p:ext uri="{BB962C8B-B14F-4D97-AF65-F5344CB8AC3E}">
        <p14:creationId xmlns:p14="http://schemas.microsoft.com/office/powerpoint/2010/main" val="25133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751936" cy="364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TID effects</a:t>
            </a:r>
            <a:br>
              <a:rPr lang="en-US"/>
            </a:br>
            <a:r>
              <a:rPr lang="en-US" sz="2700"/>
              <a:t>Introduction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Target radiation level = 200 </a:t>
            </a:r>
            <a:r>
              <a:rPr lang="en-US" sz="2000" dirty="0" err="1"/>
              <a:t>Mrad</a:t>
            </a:r>
            <a:endParaRPr lang="en-US" sz="2000" dirty="0"/>
          </a:p>
          <a:p>
            <a:pPr lvl="1"/>
            <a:r>
              <a:rPr lang="en-US" sz="2000" dirty="0"/>
              <a:t>NMOS: -20%</a:t>
            </a:r>
          </a:p>
          <a:p>
            <a:pPr lvl="1"/>
            <a:r>
              <a:rPr lang="en-US" sz="2000" dirty="0"/>
              <a:t>PMOS: -60%</a:t>
            </a:r>
          </a:p>
          <a:p>
            <a:r>
              <a:rPr lang="en-US" sz="2000" dirty="0"/>
              <a:t>Larger L =  better</a:t>
            </a:r>
          </a:p>
          <a:p>
            <a:pPr lvl="1"/>
            <a:r>
              <a:rPr lang="en-US" sz="2000" dirty="0"/>
              <a:t>Logic needs minimum L</a:t>
            </a:r>
          </a:p>
          <a:p>
            <a:r>
              <a:rPr lang="en-US" sz="2000" dirty="0"/>
              <a:t>Larger W = better</a:t>
            </a:r>
          </a:p>
          <a:p>
            <a:pPr lvl="1"/>
            <a:r>
              <a:rPr lang="en-US" sz="2000" dirty="0"/>
              <a:t>Power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/>
              <a:t>ELT = best!</a:t>
            </a:r>
          </a:p>
        </p:txBody>
      </p:sp>
      <p:sp>
        <p:nvSpPr>
          <p:cNvPr id="8" name="Tekstvak 7"/>
          <p:cNvSpPr txBox="1"/>
          <p:nvPr/>
        </p:nvSpPr>
        <p:spPr>
          <a:xfrm rot="1459010">
            <a:off x="7435989" y="80601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65 </a:t>
            </a:r>
            <a:r>
              <a:rPr lang="nl-BE" dirty="0" err="1"/>
              <a:t>nm</a:t>
            </a:r>
            <a:r>
              <a:rPr lang="nl-BE" dirty="0"/>
              <a:t> CMOS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539ACE3C-B2F2-4864-AFE4-9730128BD7AA}"/>
              </a:ext>
            </a:extLst>
          </p:cNvPr>
          <p:cNvSpPr/>
          <p:nvPr/>
        </p:nvSpPr>
        <p:spPr>
          <a:xfrm>
            <a:off x="1547664" y="5488335"/>
            <a:ext cx="982464" cy="397045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4D6090F-8FBC-42D6-8A46-2F2ACC3016C1}"/>
              </a:ext>
            </a:extLst>
          </p:cNvPr>
          <p:cNvSpPr txBox="1"/>
          <p:nvPr/>
        </p:nvSpPr>
        <p:spPr>
          <a:xfrm>
            <a:off x="2931507" y="5165227"/>
            <a:ext cx="5394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For critical analog: No </a:t>
            </a:r>
            <a:r>
              <a:rPr lang="en-US" sz="2400" b="1" u="sng" dirty="0" err="1"/>
              <a:t>Lmin</a:t>
            </a:r>
            <a:endParaRPr lang="en-US" sz="2400" b="1" u="sng" dirty="0"/>
          </a:p>
          <a:p>
            <a:r>
              <a:rPr lang="en-US" sz="2400" b="1" u="sng" dirty="0"/>
              <a:t>For critical digital: only NMOS (cml)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hardened digital circuits</a:t>
            </a:r>
            <a:br>
              <a:rPr lang="en-US" dirty="0"/>
            </a:br>
            <a:r>
              <a:rPr lang="en-US" dirty="0"/>
              <a:t>Triple Modular Redundancy (TMR)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4536504" cy="435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met pijl 5"/>
          <p:cNvCxnSpPr/>
          <p:nvPr/>
        </p:nvCxnSpPr>
        <p:spPr>
          <a:xfrm flipV="1">
            <a:off x="5076056" y="1628800"/>
            <a:ext cx="158417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6458649" y="1124744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non-minimal</a:t>
            </a:r>
            <a:r>
              <a:rPr lang="nl-BE" dirty="0"/>
              <a:t> W </a:t>
            </a:r>
            <a:r>
              <a:rPr lang="nl-BE" dirty="0" err="1"/>
              <a:t>for</a:t>
            </a:r>
            <a:r>
              <a:rPr lang="nl-BE" dirty="0"/>
              <a:t> DRC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652120" y="2492896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dirty="0" err="1"/>
              <a:t>Good</a:t>
            </a:r>
            <a:r>
              <a:rPr lang="nl-BE" dirty="0"/>
              <a:t> TID </a:t>
            </a:r>
            <a:r>
              <a:rPr lang="nl-BE" dirty="0" err="1"/>
              <a:t>resistance</a:t>
            </a:r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pPr>
              <a:buFont typeface="Arial" pitchFamily="34" charset="0"/>
              <a:buChar char="•"/>
            </a:pPr>
            <a:r>
              <a:rPr lang="nl-BE" dirty="0"/>
              <a:t>High speed</a:t>
            </a:r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pPr>
              <a:buFont typeface="Arial" pitchFamily="34" charset="0"/>
              <a:buChar char="•"/>
            </a:pPr>
            <a:r>
              <a:rPr lang="nl-BE" dirty="0" err="1"/>
              <a:t>Larger</a:t>
            </a:r>
            <a:r>
              <a:rPr lang="nl-BE" dirty="0"/>
              <a:t> power </a:t>
            </a:r>
            <a:r>
              <a:rPr lang="nl-BE" dirty="0" err="1"/>
              <a:t>consumption</a:t>
            </a:r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pPr>
              <a:buFont typeface="Arial" pitchFamily="34" charset="0"/>
              <a:buChar char="•"/>
            </a:pPr>
            <a:r>
              <a:rPr lang="nl-BE" b="1" u="sng" dirty="0"/>
              <a:t>More </a:t>
            </a:r>
            <a:r>
              <a:rPr lang="nl-BE" b="1" u="sng" dirty="0" err="1"/>
              <a:t>switching</a:t>
            </a:r>
            <a:r>
              <a:rPr lang="nl-BE" b="1" u="sng" dirty="0"/>
              <a:t> </a:t>
            </a:r>
            <a:r>
              <a:rPr lang="nl-BE" b="1" u="sng" dirty="0" err="1"/>
              <a:t>noise</a:t>
            </a:r>
            <a:endParaRPr lang="nl-BE" b="1" u="sng" dirty="0"/>
          </a:p>
        </p:txBody>
      </p:sp>
      <p:sp>
        <p:nvSpPr>
          <p:cNvPr id="10" name="Tekstvak 9"/>
          <p:cNvSpPr txBox="1"/>
          <p:nvPr/>
        </p:nvSpPr>
        <p:spPr>
          <a:xfrm>
            <a:off x="0" y="5877272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500 </a:t>
            </a:r>
            <a:r>
              <a:rPr lang="nl-BE" dirty="0" err="1"/>
              <a:t>Mrad</a:t>
            </a:r>
            <a:r>
              <a:rPr lang="nl-BE" dirty="0"/>
              <a:t>    -80%          -40%          -30%         -10%    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0" dirty="0">
                <a:solidFill>
                  <a:srgbClr val="00B0F0"/>
                </a:solidFill>
              </a:rPr>
              <a:t>VCO</a:t>
            </a:r>
            <a:br>
              <a:rPr lang="en-US" sz="3600" noProof="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LC oscillator</a:t>
            </a:r>
            <a:endParaRPr lang="en-US" sz="2400" noProof="0" dirty="0">
              <a:solidFill>
                <a:srgbClr val="00B0F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54</a:t>
            </a:fld>
            <a:endParaRPr lang="nl-BE"/>
          </a:p>
        </p:txBody>
      </p:sp>
      <p:pic>
        <p:nvPicPr>
          <p:cNvPr id="36866" name="Picture 2" descr="D:\Google Drive\Papers\TNS\figures\V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5256584" cy="4526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Google Drive\Papers\TNS\figures\V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44"/>
          <a:stretch>
            <a:fillRect/>
          </a:stretch>
        </p:blipFill>
        <p:spPr bwMode="auto">
          <a:xfrm>
            <a:off x="1763688" y="836712"/>
            <a:ext cx="6552728" cy="508551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noProof="0" dirty="0">
                <a:solidFill>
                  <a:srgbClr val="00B0F0"/>
                </a:solidFill>
              </a:rPr>
              <a:t>VCO</a:t>
            </a:r>
            <a:br>
              <a:rPr lang="en-US" sz="3600" noProof="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R</a:t>
            </a:r>
            <a:r>
              <a:rPr lang="en-US" sz="2400" noProof="0" dirty="0" err="1">
                <a:solidFill>
                  <a:srgbClr val="00B0F0"/>
                </a:solidFill>
              </a:rPr>
              <a:t>ing</a:t>
            </a:r>
            <a:r>
              <a:rPr lang="en-US" sz="2400" dirty="0">
                <a:solidFill>
                  <a:srgbClr val="00B0F0"/>
                </a:solidFill>
              </a:rPr>
              <a:t> oscillator</a:t>
            </a:r>
            <a:endParaRPr lang="en-US" sz="2400" noProof="0" dirty="0">
              <a:solidFill>
                <a:srgbClr val="00B0F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55</a:t>
            </a:fld>
            <a:endParaRPr lang="nl-BE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noProof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Single event tests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1" y="920870"/>
            <a:ext cx="11233249" cy="538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D4CC-29A9-4F36-B7A6-1C9E925AEC35}" type="slidenum">
              <a:rPr lang="nl-BE" smtClean="0"/>
              <a:pPr/>
              <a:t>56</a:t>
            </a:fld>
            <a:endParaRPr lang="nl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99A5C5-7FB0-46CA-84E9-92A9D863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8F2EB3D-97D1-4876-A6D3-04705287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529000"/>
            <a:ext cx="8334000" cy="900000"/>
          </a:xfrm>
        </p:spPr>
        <p:txBody>
          <a:bodyPr/>
          <a:lstStyle/>
          <a:p>
            <a:pPr algn="ctr"/>
            <a:r>
              <a:rPr lang="en-US" dirty="0"/>
              <a:t>Why do we need a PLL?</a:t>
            </a:r>
            <a:endParaRPr lang="en-US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4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 PLL?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4099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&gt; 10k Channels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+</a:t>
            </a:r>
            <a:r>
              <a:rPr lang="en-US" altLang="en-US" dirty="0" err="1">
                <a:solidFill>
                  <a:schemeClr val="tx1"/>
                </a:solidFill>
              </a:rPr>
              <a:t>Gb</a:t>
            </a:r>
            <a:r>
              <a:rPr lang="en-US" altLang="en-US" dirty="0">
                <a:solidFill>
                  <a:schemeClr val="tx1"/>
                </a:solidFill>
              </a:rPr>
              <a:t> speed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Low power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Radiation hard</a:t>
            </a:r>
          </a:p>
          <a:p>
            <a:pPr>
              <a:lnSpc>
                <a:spcPct val="200000"/>
              </a:lnSpc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29698" name="Picture 2" descr="Afbeeldingsresultaat voor CMS 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83" y="1135759"/>
            <a:ext cx="4737617" cy="429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Tekstvak 4"/>
          <p:cNvSpPr txBox="1">
            <a:spLocks noChangeArrowheads="1"/>
          </p:cNvSpPr>
          <p:nvPr/>
        </p:nvSpPr>
        <p:spPr bwMode="auto">
          <a:xfrm>
            <a:off x="5886325" y="5300375"/>
            <a:ext cx="2987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2000" dirty="0"/>
              <a:t>CMS Detector @ CERN</a:t>
            </a:r>
          </a:p>
        </p:txBody>
      </p:sp>
    </p:spTree>
    <p:extLst>
      <p:ext uri="{BB962C8B-B14F-4D97-AF65-F5344CB8AC3E}">
        <p14:creationId xmlns:p14="http://schemas.microsoft.com/office/powerpoint/2010/main" val="232987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Why do we need a PLL?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Frequency synthesis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Clock recovery</a:t>
            </a:r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Jitter filter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187624" y="1916832"/>
          <a:ext cx="6376516" cy="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8" name="Visio" r:id="rId3" imgW="4057916" imgH="404018" progId="Visio.Drawing.11">
                  <p:embed/>
                </p:oleObj>
              </mc:Choice>
              <mc:Fallback>
                <p:oleObj name="Visio" r:id="rId3" imgW="4057916" imgH="404018" progId="Visio.Drawing.11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916832"/>
                        <a:ext cx="6376516" cy="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99592" y="3645024"/>
          <a:ext cx="6529860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9" name="Visio" r:id="rId5" imgW="4430587" imgH="439729" progId="Visio.Drawing.11">
                  <p:embed/>
                </p:oleObj>
              </mc:Choice>
              <mc:Fallback>
                <p:oleObj name="Visio" r:id="rId5" imgW="4430587" imgH="439729" progId="Visio.Drawing.11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645024"/>
                        <a:ext cx="6529860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99592" y="5229200"/>
          <a:ext cx="7822790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30" name="Visio" r:id="rId7" imgW="4867585" imgH="404018" progId="Visio.Drawing.11">
                  <p:embed/>
                </p:oleObj>
              </mc:Choice>
              <mc:Fallback>
                <p:oleObj name="Visio" r:id="rId7" imgW="4867585" imgH="404018" progId="Visio.Drawing.11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229200"/>
                        <a:ext cx="7822790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220B-89C6-44D4-AF00-1ED25F2C3A44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8B58D2-1DA1-45C8-B555-421B3394E7B1}"/>
              </a:ext>
            </a:extLst>
          </p:cNvPr>
          <p:cNvSpPr txBox="1"/>
          <p:nvPr/>
        </p:nvSpPr>
        <p:spPr>
          <a:xfrm>
            <a:off x="6228184" y="2913360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LJPLL/LJCDR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6D294F1-B994-4076-A114-2F3E2A7D36FD}"/>
              </a:ext>
            </a:extLst>
          </p:cNvPr>
          <p:cNvSpPr txBox="1"/>
          <p:nvPr/>
        </p:nvSpPr>
        <p:spPr>
          <a:xfrm>
            <a:off x="4183313" y="4707553"/>
            <a:ext cx="4244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ADPLL in development now</a:t>
            </a:r>
          </a:p>
        </p:txBody>
      </p:sp>
    </p:spTree>
    <p:extLst>
      <p:ext uri="{BB962C8B-B14F-4D97-AF65-F5344CB8AC3E}">
        <p14:creationId xmlns:p14="http://schemas.microsoft.com/office/powerpoint/2010/main" val="420066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</p:spPr>
        <p:txBody>
          <a:bodyPr/>
          <a:lstStyle/>
          <a:p>
            <a:r>
              <a:rPr lang="en-US" dirty="0"/>
              <a:t>Why do we need a PLL?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178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308304" y="5805264"/>
            <a:ext cx="164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/>
              <a:t>Lpgbt</a:t>
            </a:r>
            <a:r>
              <a:rPr lang="nl-BE" sz="1400" dirty="0"/>
              <a:t> – GBT team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8F81308-67E4-4CD3-A958-D8FC425C880F}"/>
              </a:ext>
            </a:extLst>
          </p:cNvPr>
          <p:cNvSpPr txBox="1"/>
          <p:nvPr/>
        </p:nvSpPr>
        <p:spPr>
          <a:xfrm>
            <a:off x="7097476" y="1080000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CERN </a:t>
            </a:r>
            <a:r>
              <a:rPr lang="en-US" sz="2400" b="1" dirty="0" err="1"/>
              <a:t>lpGBT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02597453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corporate-KULeuven_GEEL</Template>
  <TotalTime>1140</TotalTime>
  <Words>1233</Words>
  <Application>Microsoft Office PowerPoint</Application>
  <PresentationFormat>Diavoorstelling (4:3)</PresentationFormat>
  <Paragraphs>420</Paragraphs>
  <Slides>56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56</vt:i4>
      </vt:variant>
    </vt:vector>
  </HeadingPairs>
  <TitlesOfParts>
    <vt:vector size="65" baseType="lpstr">
      <vt:lpstr>Arial</vt:lpstr>
      <vt:lpstr>Calibri</vt:lpstr>
      <vt:lpstr>Courier New</vt:lpstr>
      <vt:lpstr>Wingdings</vt:lpstr>
      <vt:lpstr>Corporate-KU Leuven-Liggend-Achtergrond Wit</vt:lpstr>
      <vt:lpstr>Corporate-KU Leuven-Liggend-Achtergrond Wit en Watermerk</vt:lpstr>
      <vt:lpstr>Visio</vt:lpstr>
      <vt:lpstr>Document</vt:lpstr>
      <vt:lpstr>Equation</vt:lpstr>
      <vt:lpstr>Radiation tolerant timing generators</vt:lpstr>
      <vt:lpstr>PowerPoint-presentatie</vt:lpstr>
      <vt:lpstr>PowerPoint-presentatie</vt:lpstr>
      <vt:lpstr>PowerPoint-presentatie</vt:lpstr>
      <vt:lpstr>PowerPoint-presentatie</vt:lpstr>
      <vt:lpstr>Why do we need a PLL?</vt:lpstr>
      <vt:lpstr>Why do we need a PLL?</vt:lpstr>
      <vt:lpstr>Why do we need a PLL?</vt:lpstr>
      <vt:lpstr>Why do we need a PLL?</vt:lpstr>
      <vt:lpstr>Why do we need a PLL?</vt:lpstr>
      <vt:lpstr>Content</vt:lpstr>
      <vt:lpstr>Content</vt:lpstr>
      <vt:lpstr>Components</vt:lpstr>
      <vt:lpstr>Linear operation of a PLL</vt:lpstr>
      <vt:lpstr>Content</vt:lpstr>
      <vt:lpstr>Radiation effects in CMOS</vt:lpstr>
      <vt:lpstr>The MOS field-effect transistor </vt:lpstr>
      <vt:lpstr>The MOS field-effect transistor </vt:lpstr>
      <vt:lpstr>PowerPoint-presentatie</vt:lpstr>
      <vt:lpstr>Single-event effects</vt:lpstr>
      <vt:lpstr>Radiation effects and IC technology scaling </vt:lpstr>
      <vt:lpstr>Radiation hard PLLs</vt:lpstr>
      <vt:lpstr>Radiation hardened digital circuits Triple Modular Redundancy (TMR)</vt:lpstr>
      <vt:lpstr>Radiation hardened digital circuits Triple Modular Redundancy (TMR)</vt:lpstr>
      <vt:lpstr>Radiation hardened digital circuits Triple Modular Redundancy (TMR)</vt:lpstr>
      <vt:lpstr>Radiation hardened digital circuits Triple Modular Redundancy (TMR)</vt:lpstr>
      <vt:lpstr>Radiation hardened digital circuits Triple Modular Redundancy (TMR)</vt:lpstr>
      <vt:lpstr>Net lengths</vt:lpstr>
      <vt:lpstr>PowerPoint-presentatie</vt:lpstr>
      <vt:lpstr>Radiation hard PLLs</vt:lpstr>
      <vt:lpstr>VCO </vt:lpstr>
      <vt:lpstr>PowerPoint-presentatie</vt:lpstr>
      <vt:lpstr>Conclusion 1 contd.</vt:lpstr>
      <vt:lpstr>Single event tests</vt:lpstr>
      <vt:lpstr>KU Leuven ADVISE RELY LAB facility</vt:lpstr>
      <vt:lpstr>Single vs. two photon absorption </vt:lpstr>
      <vt:lpstr>Single event tests</vt:lpstr>
      <vt:lpstr>Radhard VCO</vt:lpstr>
      <vt:lpstr>Time-dependent radiation effects</vt:lpstr>
      <vt:lpstr>Time-dependent radiation effects</vt:lpstr>
      <vt:lpstr>Time-dependent radiation effects</vt:lpstr>
      <vt:lpstr>Time-dependent radiation effects</vt:lpstr>
      <vt:lpstr>Time-dependent radiation effects</vt:lpstr>
      <vt:lpstr>Conclusion</vt:lpstr>
      <vt:lpstr>Want to know more?</vt:lpstr>
      <vt:lpstr>Want to know more?</vt:lpstr>
      <vt:lpstr>Thank you </vt:lpstr>
      <vt:lpstr>backup</vt:lpstr>
      <vt:lpstr>Charge-pump</vt:lpstr>
      <vt:lpstr>Charge-pump</vt:lpstr>
      <vt:lpstr>The MOS field-effect transistor </vt:lpstr>
      <vt:lpstr>TID effects Introduction</vt:lpstr>
      <vt:lpstr>Radiation hardened digital circuits Triple Modular Redundancy (TMR)</vt:lpstr>
      <vt:lpstr>VCO LC oscillator</vt:lpstr>
      <vt:lpstr>VCO Ring oscillator</vt:lpstr>
      <vt:lpstr>Single event tests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jitter PLL design</dc:title>
  <dc:creator>Jeffrey</dc:creator>
  <cp:lastModifiedBy>jeffrey prinzie</cp:lastModifiedBy>
  <cp:revision>92</cp:revision>
  <dcterms:created xsi:type="dcterms:W3CDTF">2017-05-07T10:43:36Z</dcterms:created>
  <dcterms:modified xsi:type="dcterms:W3CDTF">2019-08-30T02:10:19Z</dcterms:modified>
</cp:coreProperties>
</file>