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430" r:id="rId3"/>
    <p:sldId id="440" r:id="rId4"/>
    <p:sldId id="439" r:id="rId5"/>
    <p:sldId id="441" r:id="rId6"/>
    <p:sldId id="431" r:id="rId7"/>
    <p:sldId id="44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000000"/>
    <a:srgbClr val="99FFCC"/>
    <a:srgbClr val="FF9900"/>
    <a:srgbClr val="0033CC"/>
    <a:srgbClr val="663300"/>
    <a:srgbClr val="FFC637"/>
    <a:srgbClr val="F9D60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9" autoAdjust="0"/>
    <p:restoredTop sz="94660"/>
  </p:normalViewPr>
  <p:slideViewPr>
    <p:cSldViewPr>
      <p:cViewPr varScale="1">
        <p:scale>
          <a:sx n="99" d="100"/>
          <a:sy n="99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F9860-46DE-204F-B745-174F2B0635BA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8F48A-2921-C942-8E52-AB0CE495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2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9/26/19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6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>
                <a:latin typeface="Open San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>
            <a:lvl1pPr>
              <a:defRPr sz="4000"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  <a:lvl2pPr>
              <a:defRPr>
                <a:latin typeface="Palatino Linotype" pitchFamily="18" charset="0"/>
              </a:defRPr>
            </a:lvl2pPr>
            <a:lvl3pPr>
              <a:defRPr>
                <a:latin typeface="Palatino Linotype" pitchFamily="18" charset="0"/>
              </a:defRPr>
            </a:lvl3pPr>
            <a:lvl4pPr>
              <a:defRPr>
                <a:latin typeface="Palatino Linotype" pitchFamily="18" charset="0"/>
              </a:defRPr>
            </a:lvl4pPr>
            <a:lvl5pPr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>
              <a:defRPr>
                <a:latin typeface="Palatino Linotype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4th US ATLAS HPC Meeting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/>
          </p:nvPr>
        </p:nvSpPr>
        <p:spPr>
          <a:xfrm>
            <a:off x="2362200" y="67056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lumMod val="90000"/>
                <a:alpha val="60000"/>
              </a:schemeClr>
            </a:gs>
            <a:gs pos="89000">
              <a:schemeClr val="bg1">
                <a:lumMod val="90000"/>
                <a:alpha val="60000"/>
              </a:schemeClr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4th US ATLAS HPC Meeting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September 26, 2019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Open Sans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5"/>
        </a:buBlip>
        <a:defRPr sz="3200">
          <a:solidFill>
            <a:srgbClr val="000000"/>
          </a:solidFill>
          <a:latin typeface="Open Sans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</p:spPr>
        <p:txBody>
          <a:bodyPr/>
          <a:lstStyle/>
          <a:p>
            <a:r>
              <a:rPr lang="en-US" sz="6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Xcache</a:t>
            </a:r>
            <a:r>
              <a:rPr lang="en-US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 </a:t>
            </a:r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Possibilities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153400" cy="1752600"/>
          </a:xfrm>
        </p:spPr>
        <p:txBody>
          <a:bodyPr/>
          <a:lstStyle/>
          <a:p>
            <a:r>
              <a:rPr lang="en-US" dirty="0" smtClean="0"/>
              <a:t>4th </a:t>
            </a:r>
            <a:r>
              <a:rPr lang="en-US" dirty="0"/>
              <a:t>US ATLAS HPC </a:t>
            </a:r>
            <a:r>
              <a:rPr lang="en-US" dirty="0" smtClean="0"/>
              <a:t>Meeting</a:t>
            </a:r>
          </a:p>
          <a:p>
            <a:r>
              <a:rPr lang="en-US" sz="2400" dirty="0" smtClean="0">
                <a:latin typeface="Palatino Linotype" pitchFamily="18" charset="0"/>
              </a:rPr>
              <a:t>LBNL </a:t>
            </a:r>
            <a:r>
              <a:rPr lang="en-US" sz="2400" dirty="0" smtClean="0"/>
              <a:t>Berkeley CA</a:t>
            </a:r>
            <a:endParaRPr lang="en-US" sz="2400" dirty="0" smtClean="0">
              <a:latin typeface="Palatino Linotype" pitchFamily="18" charset="0"/>
            </a:endParaRPr>
          </a:p>
          <a:p>
            <a:r>
              <a:rPr lang="en-US" sz="2400" dirty="0" smtClean="0">
                <a:latin typeface="Palatino Linotype" pitchFamily="18" charset="0"/>
              </a:rPr>
              <a:t>September 26, 2019</a:t>
            </a:r>
          </a:p>
          <a:p>
            <a:endParaRPr lang="en-US" sz="2400" dirty="0" smtClean="0">
              <a:latin typeface="Palatino Linotype" pitchFamily="18" charset="0"/>
            </a:endParaRPr>
          </a:p>
          <a:p>
            <a:r>
              <a:rPr lang="en-US" sz="1800" dirty="0" smtClean="0">
                <a:latin typeface="Palatino Linotype" pitchFamily="18" charset="0"/>
              </a:rPr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File Transfer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spcBef>
                <a:spcPts val="768"/>
              </a:spcBef>
            </a:pPr>
            <a:r>
              <a:rPr lang="en-US" dirty="0" smtClean="0"/>
              <a:t>Writable </a:t>
            </a:r>
            <a:r>
              <a:rPr lang="en-US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caches not supported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This is a strictly pull model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We do support FRM caching for full files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Push or pull mode possible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Not clear we need this at all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Well, beyond what we have, unless</a:t>
            </a:r>
            <a:r>
              <a:rPr lang="mr-IN" dirty="0" smtClean="0"/>
              <a:t>…</a:t>
            </a:r>
            <a:endParaRPr lang="en-US" dirty="0" smtClean="0"/>
          </a:p>
          <a:p>
            <a:pPr lvl="2">
              <a:spcBef>
                <a:spcPts val="768"/>
              </a:spcBef>
            </a:pPr>
            <a:r>
              <a:rPr lang="en-US" dirty="0" smtClean="0"/>
              <a:t>We want a mix of </a:t>
            </a:r>
            <a:r>
              <a:rPr lang="en-US" dirty="0" err="1" smtClean="0"/>
              <a:t>Rucio</a:t>
            </a:r>
            <a:r>
              <a:rPr lang="en-US" dirty="0" smtClean="0"/>
              <a:t> and on-demand styles</a:t>
            </a:r>
          </a:p>
          <a:p>
            <a:pPr>
              <a:spcBef>
                <a:spcPts val="768"/>
              </a:spcBef>
            </a:pPr>
            <a:r>
              <a:rPr lang="en-US" dirty="0" smtClean="0"/>
              <a:t>Possible to do but would require FTE’s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Remote Access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>
              <a:spcBef>
                <a:spcPts val="768"/>
              </a:spcBef>
            </a:pPr>
            <a:r>
              <a:rPr lang="en-US" dirty="0" smtClean="0"/>
              <a:t>Perhaps the most used model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Essentially provides a CDN for remote data</a:t>
            </a:r>
          </a:p>
          <a:p>
            <a:pPr lvl="2">
              <a:spcBef>
                <a:spcPts val="768"/>
              </a:spcBef>
            </a:pPr>
            <a:r>
              <a:rPr lang="en-US" dirty="0" smtClean="0"/>
              <a:t>Definitely, the most successful application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However</a:t>
            </a:r>
            <a:r>
              <a:rPr lang="mr-IN" dirty="0" smtClean="0"/>
              <a:t>…</a:t>
            </a:r>
            <a:endParaRPr lang="en-US" dirty="0" smtClean="0"/>
          </a:p>
          <a:p>
            <a:pPr lvl="2">
              <a:spcBef>
                <a:spcPts val="768"/>
              </a:spcBef>
            </a:pPr>
            <a:r>
              <a:rPr lang="en-US" dirty="0" smtClean="0"/>
              <a:t>Maintaining data integrity expectations is difficult</a:t>
            </a:r>
          </a:p>
          <a:p>
            <a:pPr lvl="3">
              <a:spcBef>
                <a:spcPts val="768"/>
              </a:spcBef>
            </a:pPr>
            <a:r>
              <a:rPr lang="en-US" dirty="0" smtClean="0"/>
              <a:t>Bad data is sticky in a cache and hard to find</a:t>
            </a:r>
          </a:p>
          <a:p>
            <a:pPr lvl="2">
              <a:spcBef>
                <a:spcPts val="768"/>
              </a:spcBef>
            </a:pPr>
            <a:r>
              <a:rPr lang="en-US" dirty="0" smtClean="0"/>
              <a:t>Work on the way to improve this situation</a:t>
            </a:r>
          </a:p>
          <a:p>
            <a:pPr lvl="3">
              <a:spcBef>
                <a:spcPts val="768"/>
              </a:spcBef>
            </a:pPr>
            <a:r>
              <a:rPr lang="en-US" dirty="0" smtClean="0"/>
              <a:t>Use TLS to weed out transmission errors</a:t>
            </a:r>
          </a:p>
          <a:p>
            <a:pPr lvl="4">
              <a:spcBef>
                <a:spcPts val="768"/>
              </a:spcBef>
            </a:pPr>
            <a:r>
              <a:rPr lang="en-US" dirty="0"/>
              <a:t>O</a:t>
            </a:r>
            <a:r>
              <a:rPr lang="en-US" dirty="0" smtClean="0"/>
              <a:t>verkill but the fastest solution for now</a:t>
            </a:r>
          </a:p>
          <a:p>
            <a:pPr lvl="3">
              <a:spcBef>
                <a:spcPts val="768"/>
              </a:spcBef>
            </a:pPr>
            <a:r>
              <a:rPr lang="en-US" dirty="0" smtClean="0"/>
              <a:t>Enhance file system integrity for data at 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6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Data Streaming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Block caching simulates true streaming</a:t>
            </a:r>
          </a:p>
          <a:p>
            <a:pPr lvl="1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Prefetching practically eliminates data jitter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Anything missing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Perhaps d</a:t>
            </a:r>
            <a:r>
              <a:rPr lang="en-US" dirty="0" smtClean="0"/>
              <a:t>eletion </a:t>
            </a:r>
            <a:r>
              <a:rPr lang="en-US" dirty="0" smtClean="0"/>
              <a:t>upon </a:t>
            </a:r>
            <a:r>
              <a:rPr lang="en-US" dirty="0" smtClean="0"/>
              <a:t>close</a:t>
            </a:r>
            <a:endParaRPr lang="en-US" dirty="0" smtClean="0"/>
          </a:p>
          <a:p>
            <a:pPr lvl="2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Technically, </a:t>
            </a:r>
            <a:r>
              <a:rPr lang="en-US" dirty="0" smtClean="0"/>
              <a:t>single use streams so data not needed</a:t>
            </a:r>
            <a:endParaRPr lang="en-US" dirty="0"/>
          </a:p>
          <a:p>
            <a:pPr lvl="2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However, p</a:t>
            </a:r>
            <a:r>
              <a:rPr lang="en-US" dirty="0" smtClean="0"/>
              <a:t>urge </a:t>
            </a:r>
            <a:r>
              <a:rPr lang="en-US" dirty="0" smtClean="0"/>
              <a:t>takes care of this </a:t>
            </a:r>
            <a:r>
              <a:rPr lang="en-US" dirty="0" smtClean="0"/>
              <a:t>eventually</a:t>
            </a:r>
          </a:p>
          <a:p>
            <a:pPr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Anything else to consider</a:t>
            </a:r>
          </a:p>
          <a:p>
            <a:pPr lvl="1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Server-less </a:t>
            </a:r>
            <a:r>
              <a:rPr lang="en-US" dirty="0" err="1" smtClean="0"/>
              <a:t>Xcache</a:t>
            </a:r>
            <a:r>
              <a:rPr lang="en-US" dirty="0" smtClean="0"/>
              <a:t> may be very relevant</a:t>
            </a:r>
          </a:p>
          <a:p>
            <a:pPr lvl="2">
              <a:lnSpc>
                <a:spcPct val="90000"/>
              </a:lnSpc>
              <a:spcBef>
                <a:spcPts val="768"/>
              </a:spcBef>
            </a:pPr>
            <a:r>
              <a:rPr lang="en-US" dirty="0" smtClean="0"/>
              <a:t>Certainly applicable for single use streams</a:t>
            </a:r>
            <a:endParaRPr lang="en-US" dirty="0" smtClean="0"/>
          </a:p>
          <a:p>
            <a:pPr lvl="2">
              <a:lnSpc>
                <a:spcPct val="90000"/>
              </a:lnSpc>
              <a:spcBef>
                <a:spcPts val="768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5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HPC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Optimum access uses HPC FS as </a:t>
            </a:r>
            <a:r>
              <a:rPr lang="en-US" dirty="0" smtClean="0"/>
              <a:t>cache</a:t>
            </a:r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en-US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runs on DTN’s</a:t>
            </a: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Except for random outages best location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Allows RDMA access to fully cached files</a:t>
            </a: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E.g. </a:t>
            </a:r>
            <a:r>
              <a:rPr lang="en-US" dirty="0" err="1" smtClean="0"/>
              <a:t>Lustre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+ direct cache access @ NERSC</a:t>
            </a:r>
          </a:p>
          <a:p>
            <a:pPr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Workable but not the best solution</a:t>
            </a:r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Requires file to be fully cached </a:t>
            </a:r>
            <a:r>
              <a:rPr lang="en-US" sz="2000" dirty="0" smtClean="0"/>
              <a:t>(low probability)</a:t>
            </a:r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Has security implications in terms of access</a:t>
            </a:r>
          </a:p>
          <a:p>
            <a:pPr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Best to add RDMA support to </a:t>
            </a:r>
            <a:r>
              <a:rPr lang="en-US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 smtClean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en-US" dirty="0" smtClean="0"/>
              <a:t>Requires additional FTE 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3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Effective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spcBef>
                <a:spcPts val="768"/>
              </a:spcBef>
            </a:pPr>
            <a:r>
              <a:rPr lang="en-US" dirty="0" smtClean="0"/>
              <a:t>The following is true of any cache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Effective use is proportional to data reuse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Only two known proposals on this</a:t>
            </a:r>
          </a:p>
          <a:p>
            <a:pPr lvl="2">
              <a:spcBef>
                <a:spcPts val="768"/>
              </a:spcBef>
            </a:pPr>
            <a:r>
              <a:rPr lang="en-US" dirty="0" smtClean="0"/>
              <a:t>Virtual Placement from </a:t>
            </a:r>
            <a:r>
              <a:rPr lang="en-US" dirty="0" err="1" smtClean="0"/>
              <a:t>Ilija</a:t>
            </a:r>
            <a:endParaRPr lang="en-US" dirty="0" smtClean="0"/>
          </a:p>
          <a:p>
            <a:pPr lvl="3">
              <a:spcBef>
                <a:spcPts val="768"/>
              </a:spcBef>
            </a:pPr>
            <a:r>
              <a:rPr lang="en-US" dirty="0" smtClean="0"/>
              <a:t>This is simply a </a:t>
            </a:r>
            <a:r>
              <a:rPr lang="en-US" dirty="0" err="1" smtClean="0"/>
              <a:t>Rucio</a:t>
            </a:r>
            <a:r>
              <a:rPr lang="en-US" dirty="0" smtClean="0"/>
              <a:t> placement optimization</a:t>
            </a:r>
          </a:p>
          <a:p>
            <a:pPr lvl="4">
              <a:spcBef>
                <a:spcPts val="768"/>
              </a:spcBef>
            </a:pPr>
            <a:r>
              <a:rPr lang="en-US" dirty="0" smtClean="0"/>
              <a:t>Non-simulated (i.e. real) effectiveness unknown</a:t>
            </a:r>
          </a:p>
          <a:p>
            <a:pPr lvl="2">
              <a:spcBef>
                <a:spcPts val="768"/>
              </a:spcBef>
            </a:pPr>
            <a:r>
              <a:rPr lang="en-US" dirty="0" smtClean="0"/>
              <a:t>Cache affinity scheduling from Andy</a:t>
            </a:r>
          </a:p>
          <a:p>
            <a:pPr lvl="3">
              <a:spcBef>
                <a:spcPts val="768"/>
              </a:spcBef>
            </a:pPr>
            <a:r>
              <a:rPr lang="en-US" dirty="0"/>
              <a:t>R</a:t>
            </a:r>
            <a:r>
              <a:rPr lang="en-US" dirty="0" smtClean="0"/>
              <a:t>equires Panda to add cache as a scheduling resource</a:t>
            </a:r>
          </a:p>
          <a:p>
            <a:pPr lvl="4">
              <a:spcBef>
                <a:spcPts val="768"/>
              </a:spcBef>
            </a:pPr>
            <a:r>
              <a:rPr lang="en-US" dirty="0" smtClean="0"/>
              <a:t>Concept is effective for LSST query scheduling</a:t>
            </a:r>
          </a:p>
          <a:p>
            <a:pPr lvl="5">
              <a:spcBef>
                <a:spcPts val="768"/>
              </a:spcBef>
            </a:pPr>
            <a:r>
              <a:rPr lang="en-US" dirty="0" smtClean="0"/>
              <a:t>Will it work with Panda?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Xcache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Optimum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spcBef>
                <a:spcPts val="768"/>
              </a:spcBef>
            </a:pPr>
            <a:r>
              <a:rPr lang="en-US" dirty="0" smtClean="0"/>
              <a:t>Since we need high reuse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Caches most suitable to analysis</a:t>
            </a:r>
          </a:p>
          <a:p>
            <a:pPr lvl="1">
              <a:spcBef>
                <a:spcPts val="768"/>
              </a:spcBef>
            </a:pPr>
            <a:r>
              <a:rPr lang="en-US" dirty="0" smtClean="0"/>
              <a:t>Will not help production, unless</a:t>
            </a:r>
            <a:r>
              <a:rPr lang="mr-IN" dirty="0" smtClean="0"/>
              <a:t>…</a:t>
            </a:r>
            <a:endParaRPr lang="en-US" dirty="0" smtClean="0"/>
          </a:p>
          <a:p>
            <a:pPr lvl="2">
              <a:spcBef>
                <a:spcPts val="768"/>
              </a:spcBef>
            </a:pPr>
            <a:r>
              <a:rPr lang="en-US" dirty="0" smtClean="0"/>
              <a:t>Used as a streaming appliance for event delivery</a:t>
            </a:r>
          </a:p>
          <a:p>
            <a:pPr lvl="3">
              <a:spcBef>
                <a:spcPts val="768"/>
              </a:spcBef>
            </a:pPr>
            <a:r>
              <a:rPr lang="en-US" dirty="0" smtClean="0"/>
              <a:t>To reduce disk usage and steady the stream</a:t>
            </a:r>
          </a:p>
          <a:p>
            <a:pPr lvl="4">
              <a:spcBef>
                <a:spcPts val="768"/>
              </a:spcBef>
            </a:pPr>
            <a:r>
              <a:rPr lang="en-US" dirty="0" smtClean="0"/>
              <a:t>Refer to the previous slide on streaming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4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18352</TotalTime>
  <Words>429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Ricepaper</vt:lpstr>
      <vt:lpstr>Xcache Possibilities</vt:lpstr>
      <vt:lpstr>Xcache and File Transfer</vt:lpstr>
      <vt:lpstr>Xcache and Remote Access</vt:lpstr>
      <vt:lpstr>Xcache and Data Streaming</vt:lpstr>
      <vt:lpstr>Xcache and HPC</vt:lpstr>
      <vt:lpstr>Xcache Effective Use</vt:lpstr>
      <vt:lpstr>Xcache Optimum Workflow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Andrew Hanushevsky</cp:lastModifiedBy>
  <cp:revision>1117</cp:revision>
  <dcterms:created xsi:type="dcterms:W3CDTF">2010-08-24T03:26:13Z</dcterms:created>
  <dcterms:modified xsi:type="dcterms:W3CDTF">2019-09-26T20:02:36Z</dcterms:modified>
</cp:coreProperties>
</file>