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4"/>
  </p:notesMasterIdLst>
  <p:sldIdLst>
    <p:sldId id="258" r:id="rId2"/>
    <p:sldId id="261" r:id="rId3"/>
    <p:sldId id="264" r:id="rId4"/>
    <p:sldId id="256" r:id="rId5"/>
    <p:sldId id="257" r:id="rId6"/>
    <p:sldId id="317" r:id="rId7"/>
    <p:sldId id="318" r:id="rId8"/>
    <p:sldId id="284" r:id="rId9"/>
    <p:sldId id="319" r:id="rId10"/>
    <p:sldId id="320" r:id="rId11"/>
    <p:sldId id="321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 autoAdjust="0"/>
    <p:restoredTop sz="93508" autoAdjust="0"/>
  </p:normalViewPr>
  <p:slideViewPr>
    <p:cSldViewPr snapToGrid="0" showGuides="1">
      <p:cViewPr varScale="1">
        <p:scale>
          <a:sx n="169" d="100"/>
          <a:sy n="169" d="100"/>
        </p:scale>
        <p:origin x="256" y="208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573" y="75193"/>
            <a:ext cx="8372901" cy="448789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graph, chart or table slide.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595901"/>
            <a:ext cx="8372901" cy="384407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8494259" cy="295275"/>
          </a:xfrm>
        </p:spPr>
        <p:txBody>
          <a:bodyPr lIns="0" bIns="0" anchor="b">
            <a:normAutofit/>
          </a:bodyPr>
          <a:lstStyle>
            <a:lvl1pPr marL="0" indent="0" algn="ctr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87194"/>
            <a:ext cx="8494259" cy="685800"/>
          </a:xfrm>
        </p:spPr>
        <p:txBody>
          <a:bodyPr lIns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12489"/>
            <a:ext cx="8372901" cy="621711"/>
          </a:xfrm>
        </p:spPr>
        <p:txBody>
          <a:bodyPr/>
          <a:lstStyle>
            <a:lvl1pPr>
              <a:defRPr lang="en-US" sz="2800" b="1" i="0" kern="1200" cap="none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799139"/>
            <a:ext cx="8372901" cy="392628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2033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19240"/>
            <a:ext cx="8372901" cy="621711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TITLE AND CONTENT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08291"/>
            <a:ext cx="4023360" cy="3937513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808291"/>
            <a:ext cx="4023360" cy="3926797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66386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947245"/>
            <a:ext cx="4114800" cy="37703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947245"/>
            <a:ext cx="4114800" cy="37703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20491" y="651784"/>
            <a:ext cx="4114800" cy="2954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651784"/>
            <a:ext cx="4114800" cy="2954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-2770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43399" y="678224"/>
            <a:ext cx="4479925" cy="2021658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678224"/>
            <a:ext cx="3729481" cy="202165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2771801"/>
            <a:ext cx="3729481" cy="20340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63" y="111798"/>
            <a:ext cx="8372901" cy="49437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VERTICAL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343399" y="2771801"/>
            <a:ext cx="4479925" cy="203404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39826" y="751060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1774" y="702534"/>
            <a:ext cx="2128135" cy="11159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1955980"/>
            <a:ext cx="2132895" cy="1157089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14" y="91250"/>
            <a:ext cx="8372901" cy="47382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THREE IMAGES – VERTICAL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839826" y="1936223"/>
            <a:ext cx="5814912" cy="1176846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250523"/>
            <a:ext cx="2132895" cy="11262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839826" y="3250523"/>
            <a:ext cx="5814912" cy="1126268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2485383"/>
            <a:ext cx="4023360" cy="225312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2485383"/>
            <a:ext cx="4097585" cy="225312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8732" y="690553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16216" y="690553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-11488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top HORIZONTAL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28pt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nDAWMS/pilot2/tree/master/pilot/eventservice" TargetMode="External"/><Relationship Id="rId2" Type="http://schemas.openxmlformats.org/officeDocument/2006/relationships/hyperlink" Target="https://twiki.cern.ch/twiki/bin/view/PanDA/EventServ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PanDAWMS/pilot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scheduling on next generation HPCs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17396" y="3425013"/>
            <a:ext cx="8562108" cy="295275"/>
          </a:xfrm>
        </p:spPr>
        <p:txBody>
          <a:bodyPr/>
          <a:lstStyle/>
          <a:p>
            <a:r>
              <a:rPr lang="en-US" dirty="0"/>
              <a:t>Doug Benjamin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957271" y="3720288"/>
            <a:ext cx="5686946" cy="685800"/>
          </a:xfrm>
        </p:spPr>
        <p:txBody>
          <a:bodyPr/>
          <a:lstStyle/>
          <a:p>
            <a:r>
              <a:rPr lang="en-US" dirty="0"/>
              <a:t>HEP Division ANL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2743-D07D-BC4A-90E2-47326A14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V2 Event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F39F-7130-6048-9BC6-4F3AC240A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https://twiki.cern.ch/twiki/bin/view/PanDA/EventService</a:t>
            </a:r>
            <a:endParaRPr lang="en-US" dirty="0"/>
          </a:p>
          <a:p>
            <a:r>
              <a:rPr lang="en-US" dirty="0">
                <a:hlinkClick r:id="rId3"/>
              </a:rPr>
              <a:t>https://github.com/PanDAWMS/pilot2/tree/master/pilot/eventservice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B94B7-7C9E-5E42-AC98-EE2202BEE2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41547-B651-BA4A-9130-58AA8060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" y="1669729"/>
            <a:ext cx="7180891" cy="30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1328-64D2-FF47-80B8-6C76DEC2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V2 Event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24B3-DDE4-384A-AE05-175919124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ever possible the pilot must run on the computer nodes</a:t>
            </a:r>
          </a:p>
          <a:p>
            <a:pPr lvl="1"/>
            <a:r>
              <a:rPr lang="en-US" dirty="0"/>
              <a:t>This allows for consistent monitoring between grid jobs and non grid jobs</a:t>
            </a:r>
          </a:p>
          <a:p>
            <a:pPr lvl="1"/>
            <a:r>
              <a:rPr lang="en-US" dirty="0"/>
              <a:t>Reduces code duplication because many functions are already written and test</a:t>
            </a:r>
          </a:p>
          <a:p>
            <a:pPr lvl="1"/>
            <a:r>
              <a:rPr lang="en-US" dirty="0"/>
              <a:t>Provides for better test software because it is run in many sites</a:t>
            </a:r>
          </a:p>
          <a:p>
            <a:r>
              <a:rPr lang="en-US" dirty="0"/>
              <a:t>Implication –</a:t>
            </a:r>
          </a:p>
          <a:p>
            <a:pPr lvl="1"/>
            <a:r>
              <a:rPr lang="en-US" dirty="0"/>
              <a:t>Need a glue layer between Harvester and pilot for jumbo jobs.</a:t>
            </a:r>
          </a:p>
          <a:p>
            <a:pPr lvl="2"/>
            <a:r>
              <a:rPr lang="en-US" dirty="0"/>
              <a:t>Specifically code communicate with Harvester and pass information to/from the pilot via the shared file system.</a:t>
            </a:r>
          </a:p>
          <a:p>
            <a:pPr lvl="1"/>
            <a:r>
              <a:rPr lang="en-US" dirty="0"/>
              <a:t>ES code in pilot v2 has a plugin structure that allows for such code</a:t>
            </a:r>
          </a:p>
          <a:p>
            <a:pPr lvl="1"/>
            <a:r>
              <a:rPr lang="en-US" dirty="0"/>
              <a:t>This is independent of what technology is used to orchestrate the multiple compute nodes (Yoda/Droid or Ray)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DF5B-0086-4240-B95A-4EE275A9BF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Jumbo Jobs and Event Service have been very effective for HPC’s.</a:t>
            </a:r>
          </a:p>
          <a:p>
            <a:r>
              <a:rPr lang="en-US" dirty="0"/>
              <a:t>Pilot V2 allows for better integration of HPC workflows into ATLAS Distributed </a:t>
            </a:r>
            <a:r>
              <a:rPr lang="en-US"/>
              <a:t>computing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operations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Harvester is used to connect </a:t>
            </a:r>
            <a:r>
              <a:rPr lang="en-US" dirty="0" err="1"/>
              <a:t>PanDA</a:t>
            </a:r>
            <a:r>
              <a:rPr lang="en-US" dirty="0"/>
              <a:t> jobs to HPC centers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5FAEB-0879-764A-B10F-A6CEB635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65" y="1392475"/>
            <a:ext cx="4817728" cy="33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DCF-723B-CD4E-A560-52A05676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Yoda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7E227E-0AB6-0E40-91A1-F273F3040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973035"/>
            <a:ext cx="6000540" cy="33788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6813F-8DE3-B84C-9587-F29E8AE4F2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5A6C0-F42D-B644-B40B-5D178C186DCB}"/>
              </a:ext>
            </a:extLst>
          </p:cNvPr>
          <p:cNvSpPr txBox="1"/>
          <p:nvPr/>
        </p:nvSpPr>
        <p:spPr>
          <a:xfrm>
            <a:off x="6536826" y="354910"/>
            <a:ext cx="244847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Jumbo Jobs</a:t>
            </a:r>
          </a:p>
          <a:p>
            <a:pPr algn="ctr"/>
            <a:r>
              <a:rPr lang="en-US" sz="1600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Normal ATLAS simulation jobs 1000 events - designed for 8 cores for up to 24 </a:t>
            </a:r>
            <a:r>
              <a:rPr lang="en-US" sz="1600" dirty="0" err="1"/>
              <a:t>hrs</a:t>
            </a:r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Single ATLAS simulation job for Event Service – sized to fit HPC batch submission.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200" dirty="0"/>
              <a:t>(many 100k events)</a:t>
            </a:r>
          </a:p>
        </p:txBody>
      </p:sp>
    </p:spTree>
    <p:extLst>
      <p:ext uri="{BB962C8B-B14F-4D97-AF65-F5344CB8AC3E}">
        <p14:creationId xmlns:p14="http://schemas.microsoft.com/office/powerpoint/2010/main" val="29826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yoda_droid"/>
          <p:cNvSpPr/>
          <p:nvPr/>
        </p:nvSpPr>
        <p:spPr>
          <a:xfrm>
            <a:off x="2023965" y="494954"/>
            <a:ext cx="6872109" cy="3812778"/>
          </a:xfrm>
          <a:prstGeom prst="roundRect">
            <a:avLst>
              <a:gd name="adj" fmla="val 3101"/>
            </a:avLst>
          </a:prstGeom>
          <a:blipFill>
            <a:blip r:embed="rId2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 err="1"/>
              <a:t>yoda_droid</a:t>
            </a:r>
            <a:endParaRPr sz="2800" dirty="0"/>
          </a:p>
        </p:txBody>
      </p:sp>
      <p:sp>
        <p:nvSpPr>
          <p:cNvPr id="65" name="Rank 1"/>
          <p:cNvSpPr/>
          <p:nvPr/>
        </p:nvSpPr>
        <p:spPr>
          <a:xfrm>
            <a:off x="4199477" y="964000"/>
            <a:ext cx="1994973" cy="3158213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l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50" dirty="0"/>
              <a:t>Rank 1</a:t>
            </a:r>
          </a:p>
        </p:txBody>
      </p:sp>
      <p:sp>
        <p:nvSpPr>
          <p:cNvPr id="66" name="Yoda"/>
          <p:cNvSpPr>
            <a:spLocks noGrp="1"/>
          </p:cNvSpPr>
          <p:nvPr>
            <p:ph type="title"/>
          </p:nvPr>
        </p:nvSpPr>
        <p:spPr>
          <a:xfrm>
            <a:off x="420536" y="24101"/>
            <a:ext cx="8740809" cy="503170"/>
          </a:xfrm>
          <a:prstGeom prst="rect">
            <a:avLst/>
          </a:prstGeom>
        </p:spPr>
        <p:txBody>
          <a:bodyPr/>
          <a:lstStyle/>
          <a:p>
            <a:r>
              <a:rPr dirty="0"/>
              <a:t>Yoda</a:t>
            </a:r>
          </a:p>
        </p:txBody>
      </p:sp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xfrm>
            <a:off x="7551688" y="4930229"/>
            <a:ext cx="98525" cy="153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8" name="Rank 0"/>
          <p:cNvSpPr/>
          <p:nvPr/>
        </p:nvSpPr>
        <p:spPr>
          <a:xfrm>
            <a:off x="2165015" y="964000"/>
            <a:ext cx="1994973" cy="3158214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l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Rank 0</a:t>
            </a:r>
          </a:p>
        </p:txBody>
      </p:sp>
      <p:sp>
        <p:nvSpPr>
          <p:cNvPr id="69" name="Yoda"/>
          <p:cNvSpPr/>
          <p:nvPr/>
        </p:nvSpPr>
        <p:spPr>
          <a:xfrm>
            <a:off x="2265807" y="1246277"/>
            <a:ext cx="1830134" cy="2679385"/>
          </a:xfrm>
          <a:prstGeom prst="roundRect">
            <a:avLst>
              <a:gd name="adj" fmla="val 4384"/>
            </a:avLst>
          </a:prstGeom>
          <a:solidFill>
            <a:srgbClr val="711032"/>
          </a:solid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Yoda</a:t>
            </a:r>
          </a:p>
        </p:txBody>
      </p:sp>
      <p:sp>
        <p:nvSpPr>
          <p:cNvPr id="70" name="Work Manager"/>
          <p:cNvSpPr/>
          <p:nvPr/>
        </p:nvSpPr>
        <p:spPr>
          <a:xfrm>
            <a:off x="2461903" y="1651366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Work Manager</a:t>
            </a:r>
          </a:p>
        </p:txBody>
      </p:sp>
      <p:sp>
        <p:nvSpPr>
          <p:cNvPr id="71" name="Droid"/>
          <p:cNvSpPr/>
          <p:nvPr/>
        </p:nvSpPr>
        <p:spPr>
          <a:xfrm>
            <a:off x="4265298" y="1246277"/>
            <a:ext cx="1830135" cy="2679385"/>
          </a:xfrm>
          <a:prstGeom prst="roundRect">
            <a:avLst>
              <a:gd name="adj" fmla="val 4384"/>
            </a:avLst>
          </a:prstGeom>
          <a:solidFill>
            <a:srgbClr val="711032"/>
          </a:solid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Droid</a:t>
            </a:r>
            <a:endParaRPr sz="675" dirty="0"/>
          </a:p>
        </p:txBody>
      </p:sp>
      <p:sp>
        <p:nvSpPr>
          <p:cNvPr id="72" name="JobComm"/>
          <p:cNvSpPr/>
          <p:nvPr/>
        </p:nvSpPr>
        <p:spPr>
          <a:xfrm>
            <a:off x="4421252" y="2331059"/>
            <a:ext cx="1518226" cy="600992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JobComm</a:t>
            </a:r>
            <a:endParaRPr sz="1200" dirty="0"/>
          </a:p>
        </p:txBody>
      </p:sp>
      <p:sp>
        <p:nvSpPr>
          <p:cNvPr id="73" name="Rank N"/>
          <p:cNvSpPr/>
          <p:nvPr/>
        </p:nvSpPr>
        <p:spPr>
          <a:xfrm>
            <a:off x="6793487" y="964000"/>
            <a:ext cx="1994973" cy="3158214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l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Rank N</a:t>
            </a:r>
          </a:p>
        </p:txBody>
      </p:sp>
      <p:sp>
        <p:nvSpPr>
          <p:cNvPr id="74" name="Droid"/>
          <p:cNvSpPr/>
          <p:nvPr/>
        </p:nvSpPr>
        <p:spPr>
          <a:xfrm>
            <a:off x="6877169" y="1246276"/>
            <a:ext cx="1830134" cy="2679385"/>
          </a:xfrm>
          <a:prstGeom prst="roundRect">
            <a:avLst>
              <a:gd name="adj" fmla="val 4384"/>
            </a:avLst>
          </a:prstGeom>
          <a:solidFill>
            <a:srgbClr val="711032"/>
          </a:solid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Droid</a:t>
            </a:r>
          </a:p>
        </p:txBody>
      </p:sp>
      <p:sp>
        <p:nvSpPr>
          <p:cNvPr id="75" name="JobComm"/>
          <p:cNvSpPr/>
          <p:nvPr/>
        </p:nvSpPr>
        <p:spPr>
          <a:xfrm>
            <a:off x="7033123" y="2331059"/>
            <a:ext cx="1518226" cy="600992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JobComm</a:t>
            </a:r>
            <a:endParaRPr sz="1200" dirty="0"/>
          </a:p>
        </p:txBody>
      </p:sp>
      <p:sp>
        <p:nvSpPr>
          <p:cNvPr id="76" name="Line"/>
          <p:cNvSpPr/>
          <p:nvPr/>
        </p:nvSpPr>
        <p:spPr>
          <a:xfrm>
            <a:off x="1587562" y="1951862"/>
            <a:ext cx="795425" cy="0"/>
          </a:xfrm>
          <a:prstGeom prst="line">
            <a:avLst/>
          </a:prstGeom>
          <a:ln w="50800">
            <a:solidFill>
              <a:schemeClr val="accent3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77" name="Harvester"/>
          <p:cNvSpPr/>
          <p:nvPr/>
        </p:nvSpPr>
        <p:spPr>
          <a:xfrm>
            <a:off x="260135" y="1542585"/>
            <a:ext cx="1274438" cy="1367609"/>
          </a:xfrm>
          <a:prstGeom prst="roundRect">
            <a:avLst>
              <a:gd name="adj" fmla="val 15204"/>
            </a:avLst>
          </a:prstGeom>
          <a:blipFill>
            <a:blip r:embed="rId4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Harvester</a:t>
            </a:r>
          </a:p>
        </p:txBody>
      </p:sp>
      <p:sp>
        <p:nvSpPr>
          <p:cNvPr id="78" name="Line"/>
          <p:cNvSpPr/>
          <p:nvPr/>
        </p:nvSpPr>
        <p:spPr>
          <a:xfrm>
            <a:off x="1587562" y="2631555"/>
            <a:ext cx="795425" cy="0"/>
          </a:xfrm>
          <a:prstGeom prst="line">
            <a:avLst/>
          </a:prstGeom>
          <a:ln w="50800">
            <a:solidFill>
              <a:schemeClr val="accent3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79" name="MPIService"/>
          <p:cNvSpPr/>
          <p:nvPr/>
        </p:nvSpPr>
        <p:spPr>
          <a:xfrm>
            <a:off x="4422515" y="3013111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MPIService</a:t>
            </a:r>
            <a:endParaRPr sz="1200" dirty="0"/>
          </a:p>
        </p:txBody>
      </p:sp>
      <p:sp>
        <p:nvSpPr>
          <p:cNvPr id="80" name="MPIService"/>
          <p:cNvSpPr/>
          <p:nvPr/>
        </p:nvSpPr>
        <p:spPr>
          <a:xfrm>
            <a:off x="7033122" y="3030521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MPIService</a:t>
            </a:r>
            <a:endParaRPr sz="1200" dirty="0"/>
          </a:p>
        </p:txBody>
      </p:sp>
      <p:sp>
        <p:nvSpPr>
          <p:cNvPr id="81" name="MPIService"/>
          <p:cNvSpPr/>
          <p:nvPr/>
        </p:nvSpPr>
        <p:spPr>
          <a:xfrm>
            <a:off x="2465690" y="3030521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MPIService</a:t>
            </a:r>
            <a:endParaRPr sz="1200" dirty="0"/>
          </a:p>
        </p:txBody>
      </p:sp>
      <p:sp>
        <p:nvSpPr>
          <p:cNvPr id="82" name="Line"/>
          <p:cNvSpPr/>
          <p:nvPr/>
        </p:nvSpPr>
        <p:spPr>
          <a:xfrm>
            <a:off x="4009739" y="3601382"/>
            <a:ext cx="167084" cy="163223"/>
          </a:xfrm>
          <a:prstGeom prst="line">
            <a:avLst/>
          </a:prstGeom>
          <a:ln w="50800">
            <a:solidFill>
              <a:schemeClr val="accent4"/>
            </a:solidFill>
            <a:head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83" name="Line"/>
          <p:cNvSpPr/>
          <p:nvPr/>
        </p:nvSpPr>
        <p:spPr>
          <a:xfrm>
            <a:off x="4165717" y="3760678"/>
            <a:ext cx="255799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84" name="Line"/>
          <p:cNvSpPr/>
          <p:nvPr/>
        </p:nvSpPr>
        <p:spPr>
          <a:xfrm flipV="1">
            <a:off x="6689228" y="3609730"/>
            <a:ext cx="334157" cy="160473"/>
          </a:xfrm>
          <a:prstGeom prst="line">
            <a:avLst/>
          </a:prstGeom>
          <a:ln w="50800">
            <a:solidFill>
              <a:schemeClr val="accent4"/>
            </a:solidFill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85" name="Line"/>
          <p:cNvSpPr/>
          <p:nvPr/>
        </p:nvSpPr>
        <p:spPr>
          <a:xfrm flipV="1">
            <a:off x="4346330" y="3582565"/>
            <a:ext cx="114918" cy="180563"/>
          </a:xfrm>
          <a:prstGeom prst="line">
            <a:avLst/>
          </a:prstGeom>
          <a:ln w="50800">
            <a:solidFill>
              <a:schemeClr val="accent4"/>
            </a:solidFill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86" name="File Manager"/>
          <p:cNvSpPr/>
          <p:nvPr/>
        </p:nvSpPr>
        <p:spPr>
          <a:xfrm>
            <a:off x="2464428" y="2338940"/>
            <a:ext cx="1518226" cy="600992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File Manager</a:t>
            </a:r>
          </a:p>
        </p:txBody>
      </p:sp>
      <p:sp>
        <p:nvSpPr>
          <p:cNvPr id="87" name="…"/>
          <p:cNvSpPr/>
          <p:nvPr/>
        </p:nvSpPr>
        <p:spPr>
          <a:xfrm>
            <a:off x="6297380" y="2450821"/>
            <a:ext cx="808659" cy="244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l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50"/>
              <a:t>…</a:t>
            </a:r>
          </a:p>
        </p:txBody>
      </p:sp>
      <p:sp>
        <p:nvSpPr>
          <p:cNvPr id="88" name="Transform Manager"/>
          <p:cNvSpPr/>
          <p:nvPr/>
        </p:nvSpPr>
        <p:spPr>
          <a:xfrm>
            <a:off x="4437851" y="1651366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Transform Manager</a:t>
            </a:r>
          </a:p>
        </p:txBody>
      </p:sp>
      <p:sp>
        <p:nvSpPr>
          <p:cNvPr id="89" name="Transform Manager"/>
          <p:cNvSpPr/>
          <p:nvPr/>
        </p:nvSpPr>
        <p:spPr>
          <a:xfrm>
            <a:off x="7033123" y="1649006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Transform Manager</a:t>
            </a:r>
          </a:p>
        </p:txBody>
      </p:sp>
      <p:sp>
        <p:nvSpPr>
          <p:cNvPr id="90" name="Line"/>
          <p:cNvSpPr/>
          <p:nvPr/>
        </p:nvSpPr>
        <p:spPr>
          <a:xfrm flipV="1">
            <a:off x="5787741" y="1973296"/>
            <a:ext cx="0" cy="1139621"/>
          </a:xfrm>
          <a:prstGeom prst="line">
            <a:avLst/>
          </a:prstGeom>
          <a:ln w="50800">
            <a:solidFill>
              <a:srgbClr val="919191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91" name="Line"/>
          <p:cNvSpPr/>
          <p:nvPr/>
        </p:nvSpPr>
        <p:spPr>
          <a:xfrm flipV="1">
            <a:off x="8413868" y="2171078"/>
            <a:ext cx="0" cy="1139621"/>
          </a:xfrm>
          <a:prstGeom prst="line">
            <a:avLst/>
          </a:prstGeom>
          <a:ln w="50800">
            <a:solidFill>
              <a:srgbClr val="919191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92" name="Line"/>
          <p:cNvSpPr/>
          <p:nvPr/>
        </p:nvSpPr>
        <p:spPr>
          <a:xfrm flipV="1">
            <a:off x="3778398" y="1973296"/>
            <a:ext cx="0" cy="1139621"/>
          </a:xfrm>
          <a:prstGeom prst="line">
            <a:avLst/>
          </a:prstGeom>
          <a:ln w="50800">
            <a:solidFill>
              <a:srgbClr val="919191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grpSp>
        <p:nvGrpSpPr>
          <p:cNvPr id="95" name="Group"/>
          <p:cNvGrpSpPr/>
          <p:nvPr/>
        </p:nvGrpSpPr>
        <p:grpSpPr>
          <a:xfrm>
            <a:off x="6875906" y="4409654"/>
            <a:ext cx="1830135" cy="233061"/>
            <a:chOff x="0" y="0"/>
            <a:chExt cx="4880358" cy="621493"/>
          </a:xfrm>
        </p:grpSpPr>
        <p:sp>
          <p:nvSpPr>
            <p:cNvPr id="93" name="MPI Communication"/>
            <p:cNvSpPr txBox="1"/>
            <p:nvPr/>
          </p:nvSpPr>
          <p:spPr>
            <a:xfrm>
              <a:off x="0" y="0"/>
              <a:ext cx="4880358" cy="6214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889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>
                <a:defRPr sz="3100"/>
              </a:lvl1pPr>
            </a:lstStyle>
            <a:p>
              <a:r>
                <a:rPr sz="1163"/>
                <a:t>MPI Communication</a:t>
              </a:r>
            </a:p>
          </p:txBody>
        </p:sp>
        <p:sp>
          <p:nvSpPr>
            <p:cNvPr id="94" name="Line"/>
            <p:cNvSpPr/>
            <p:nvPr/>
          </p:nvSpPr>
          <p:spPr>
            <a:xfrm>
              <a:off x="3898024" y="312737"/>
              <a:ext cx="841376" cy="1"/>
            </a:xfrm>
            <a:prstGeom prst="line">
              <a:avLst/>
            </a:prstGeom>
            <a:noFill/>
            <a:ln w="50800" cap="flat">
              <a:solidFill>
                <a:schemeClr val="accent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>
                  <a:solidFill>
                    <a:srgbClr val="91919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</p:grpSp>
      <p:grpSp>
        <p:nvGrpSpPr>
          <p:cNvPr id="98" name="Group"/>
          <p:cNvGrpSpPr/>
          <p:nvPr/>
        </p:nvGrpSpPr>
        <p:grpSpPr>
          <a:xfrm>
            <a:off x="4944347" y="4409654"/>
            <a:ext cx="1830135" cy="233061"/>
            <a:chOff x="0" y="0"/>
            <a:chExt cx="4880358" cy="621493"/>
          </a:xfrm>
        </p:grpSpPr>
        <p:sp>
          <p:nvSpPr>
            <p:cNvPr id="96" name="Queue message"/>
            <p:cNvSpPr txBox="1"/>
            <p:nvPr/>
          </p:nvSpPr>
          <p:spPr>
            <a:xfrm>
              <a:off x="0" y="0"/>
              <a:ext cx="4880358" cy="6214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889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>
                <a:defRPr sz="3100"/>
              </a:lvl1pPr>
            </a:lstStyle>
            <a:p>
              <a:r>
                <a:rPr sz="1163"/>
                <a:t>Queue message</a:t>
              </a:r>
            </a:p>
          </p:txBody>
        </p:sp>
        <p:sp>
          <p:nvSpPr>
            <p:cNvPr id="97" name="Line"/>
            <p:cNvSpPr/>
            <p:nvPr/>
          </p:nvSpPr>
          <p:spPr>
            <a:xfrm>
              <a:off x="3898024" y="312737"/>
              <a:ext cx="841376" cy="1"/>
            </a:xfrm>
            <a:prstGeom prst="line">
              <a:avLst/>
            </a:prstGeom>
            <a:noFill/>
            <a:ln w="50800" cap="flat">
              <a:solidFill>
                <a:srgbClr val="91919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>
                  <a:solidFill>
                    <a:srgbClr val="91919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</p:grpSp>
      <p:grpSp>
        <p:nvGrpSpPr>
          <p:cNvPr id="101" name="Group"/>
          <p:cNvGrpSpPr/>
          <p:nvPr/>
        </p:nvGrpSpPr>
        <p:grpSpPr>
          <a:xfrm>
            <a:off x="3013665" y="4416374"/>
            <a:ext cx="1830135" cy="233061"/>
            <a:chOff x="0" y="0"/>
            <a:chExt cx="4880358" cy="621493"/>
          </a:xfrm>
        </p:grpSpPr>
        <p:sp>
          <p:nvSpPr>
            <p:cNvPr id="99" name="Shared File System"/>
            <p:cNvSpPr txBox="1"/>
            <p:nvPr/>
          </p:nvSpPr>
          <p:spPr>
            <a:xfrm>
              <a:off x="0" y="0"/>
              <a:ext cx="4880358" cy="6214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889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>
                <a:defRPr sz="3100"/>
              </a:lvl1pPr>
            </a:lstStyle>
            <a:p>
              <a:r>
                <a:rPr sz="1163"/>
                <a:t>Shared File System</a:t>
              </a:r>
            </a:p>
          </p:txBody>
        </p:sp>
        <p:sp>
          <p:nvSpPr>
            <p:cNvPr id="100" name="Line"/>
            <p:cNvSpPr/>
            <p:nvPr/>
          </p:nvSpPr>
          <p:spPr>
            <a:xfrm>
              <a:off x="3898024" y="312737"/>
              <a:ext cx="841376" cy="1"/>
            </a:xfrm>
            <a:prstGeom prst="line">
              <a:avLst/>
            </a:prstGeom>
            <a:noFill/>
            <a:ln w="508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>
                  <a:solidFill>
                    <a:srgbClr val="91919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09301F-F093-B042-B081-EBC89C935331}"/>
              </a:ext>
            </a:extLst>
          </p:cNvPr>
          <p:cNvSpPr txBox="1"/>
          <p:nvPr/>
        </p:nvSpPr>
        <p:spPr>
          <a:xfrm>
            <a:off x="440436" y="3186844"/>
            <a:ext cx="1446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Yoda developed by Taylor Childers ANL/ALCF</a:t>
            </a:r>
          </a:p>
        </p:txBody>
      </p:sp>
    </p:spTree>
    <p:extLst>
      <p:ext uri="{BB962C8B-B14F-4D97-AF65-F5344CB8AC3E}">
        <p14:creationId xmlns:p14="http://schemas.microsoft.com/office/powerpoint/2010/main" val="30646028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Jumbo Jobs?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799139"/>
            <a:ext cx="8372901" cy="2427711"/>
          </a:xfrm>
        </p:spPr>
        <p:txBody>
          <a:bodyPr/>
          <a:lstStyle/>
          <a:p>
            <a:r>
              <a:rPr lang="en-US" dirty="0"/>
              <a:t>HPC center’s WMS (SLURM, Cobalt,…..) limit the number of submission per users.</a:t>
            </a:r>
          </a:p>
          <a:p>
            <a:pPr lvl="1"/>
            <a:r>
              <a:rPr lang="en-US" dirty="0"/>
              <a:t>On grid typically one batch submission per 8 cores (or so).</a:t>
            </a:r>
          </a:p>
          <a:p>
            <a:pPr lvl="2"/>
            <a:r>
              <a:rPr lang="en-US" dirty="0"/>
              <a:t>For ATLAS means 1 pilot per job and one job per batch slot.</a:t>
            </a:r>
          </a:p>
          <a:p>
            <a:pPr lvl="1"/>
            <a:r>
              <a:rPr lang="en-US" dirty="0"/>
              <a:t>On HPC’s with limited number of submissions in the queue – need multimode submissions. </a:t>
            </a:r>
          </a:p>
          <a:p>
            <a:pPr lvl="2"/>
            <a:r>
              <a:rPr lang="en-US" dirty="0"/>
              <a:t>At NERSC Harvester requests 250 KNL nodes per worker (batch submission)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087A8A-3C60-9C4A-9F3E-7108795B7B96}"/>
              </a:ext>
            </a:extLst>
          </p:cNvPr>
          <p:cNvSpPr txBox="1">
            <a:spLocks/>
          </p:cNvSpPr>
          <p:nvPr/>
        </p:nvSpPr>
        <p:spPr>
          <a:xfrm>
            <a:off x="457201" y="3937210"/>
            <a:ext cx="8372901" cy="78821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Because Torre likes it. ;-) </a:t>
            </a:r>
          </a:p>
          <a:p>
            <a:r>
              <a:rPr lang="en-US"/>
              <a:t>Fine grain event simulation leads to efficient use of CPU resources.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83D82D-7533-6D44-960A-02044BF4EB7B}"/>
              </a:ext>
            </a:extLst>
          </p:cNvPr>
          <p:cNvSpPr txBox="1">
            <a:spLocks/>
          </p:cNvSpPr>
          <p:nvPr/>
        </p:nvSpPr>
        <p:spPr>
          <a:xfrm>
            <a:off x="457201" y="304584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none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Event Service?</a:t>
            </a:r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0_00245.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51435"/>
            <a:ext cx="3360420" cy="2520315"/>
          </a:xfrm>
          <a:prstGeom prst="rect">
            <a:avLst/>
          </a:prstGeom>
        </p:spPr>
      </p:pic>
      <p:pic>
        <p:nvPicPr>
          <p:cNvPr id="3" name="Picture 2" descr="00000_00246.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1435"/>
            <a:ext cx="3360420" cy="2520315"/>
          </a:xfrm>
          <a:prstGeom prst="rect">
            <a:avLst/>
          </a:prstGeom>
        </p:spPr>
      </p:pic>
      <p:pic>
        <p:nvPicPr>
          <p:cNvPr id="4" name="Picture 3" descr="00000_00247.timel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" y="2571750"/>
            <a:ext cx="3360420" cy="2520315"/>
          </a:xfrm>
          <a:prstGeom prst="rect">
            <a:avLst/>
          </a:prstGeom>
        </p:spPr>
      </p:pic>
      <p:pic>
        <p:nvPicPr>
          <p:cNvPr id="5" name="Picture 4" descr="00000_00248.time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71750"/>
            <a:ext cx="3360420" cy="2520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1B20B-B595-6B44-BB33-465CC9022E1C}"/>
              </a:ext>
            </a:extLst>
          </p:cNvPr>
          <p:cNvSpPr txBox="1"/>
          <p:nvPr/>
        </p:nvSpPr>
        <p:spPr>
          <a:xfrm>
            <a:off x="75570" y="173812"/>
            <a:ext cx="1345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NERSC</a:t>
            </a:r>
          </a:p>
          <a:p>
            <a:r>
              <a:rPr lang="en-US" dirty="0"/>
              <a:t>Cori</a:t>
            </a:r>
          </a:p>
          <a:p>
            <a:r>
              <a:rPr lang="en-US" dirty="0"/>
              <a:t>G4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0FE43-CB17-EC49-874C-F8AC0F6DA5B2}"/>
              </a:ext>
            </a:extLst>
          </p:cNvPr>
          <p:cNvSpPr txBox="1"/>
          <p:nvPr/>
        </p:nvSpPr>
        <p:spPr>
          <a:xfrm>
            <a:off x="75570" y="1987497"/>
            <a:ext cx="113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</a:t>
            </a:r>
          </a:p>
          <a:p>
            <a:r>
              <a:rPr lang="en-US" dirty="0"/>
              <a:t>Running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B3F41-B814-9A47-8DB1-9C8FC2F24A44}"/>
              </a:ext>
            </a:extLst>
          </p:cNvPr>
          <p:cNvSpPr txBox="1"/>
          <p:nvPr/>
        </p:nvSpPr>
        <p:spPr>
          <a:xfrm>
            <a:off x="340066" y="3098380"/>
            <a:ext cx="87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 nodes</a:t>
            </a:r>
          </a:p>
        </p:txBody>
      </p:sp>
    </p:spTree>
    <p:extLst>
      <p:ext uri="{BB962C8B-B14F-4D97-AF65-F5344CB8AC3E}">
        <p14:creationId xmlns:p14="http://schemas.microsoft.com/office/powerpoint/2010/main" val="24785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_wait_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435"/>
            <a:ext cx="3360420" cy="2520315"/>
          </a:xfrm>
          <a:prstGeom prst="rect">
            <a:avLst/>
          </a:prstGeom>
        </p:spPr>
      </p:pic>
      <p:pic>
        <p:nvPicPr>
          <p:cNvPr id="4" name="Picture 3" descr="evtti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" y="2571750"/>
            <a:ext cx="3360420" cy="2520315"/>
          </a:xfrm>
          <a:prstGeom prst="rect">
            <a:avLst/>
          </a:prstGeom>
        </p:spPr>
      </p:pic>
      <p:pic>
        <p:nvPicPr>
          <p:cNvPr id="5" name="Picture 4" descr="init_ti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71750"/>
            <a:ext cx="3360420" cy="2520315"/>
          </a:xfrm>
          <a:prstGeom prst="rect">
            <a:avLst/>
          </a:prstGeom>
        </p:spPr>
      </p:pic>
      <p:pic>
        <p:nvPicPr>
          <p:cNvPr id="6" name="Picture 5" descr="occupancy.png">
            <a:extLst>
              <a:ext uri="{FF2B5EF4-FFF2-40B4-BE49-F238E27FC236}">
                <a16:creationId xmlns:a16="http://schemas.microsoft.com/office/drawing/2014/main" id="{E524CA69-2773-1C48-8AC4-279A93FAB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80" y="51435"/>
            <a:ext cx="3360420" cy="2520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4A7178-A7F6-DB4F-8A09-CBB7931D4E96}"/>
              </a:ext>
            </a:extLst>
          </p:cNvPr>
          <p:cNvSpPr txBox="1"/>
          <p:nvPr/>
        </p:nvSpPr>
        <p:spPr>
          <a:xfrm>
            <a:off x="1104553" y="2469683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spent simulating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CEEF4-18D9-DA44-AD78-D533D63DB48F}"/>
              </a:ext>
            </a:extLst>
          </p:cNvPr>
          <p:cNvSpPr txBox="1"/>
          <p:nvPr/>
        </p:nvSpPr>
        <p:spPr>
          <a:xfrm>
            <a:off x="460980" y="51435"/>
            <a:ext cx="421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 of Time spent simulating events</a:t>
            </a:r>
          </a:p>
        </p:txBody>
      </p:sp>
    </p:spTree>
    <p:extLst>
      <p:ext uri="{BB962C8B-B14F-4D97-AF65-F5344CB8AC3E}">
        <p14:creationId xmlns:p14="http://schemas.microsoft.com/office/powerpoint/2010/main" val="37169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A7EB-B7D4-F749-8C20-536C41D9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2123"/>
            <a:ext cx="8372901" cy="621711"/>
          </a:xfrm>
        </p:spPr>
        <p:txBody>
          <a:bodyPr/>
          <a:lstStyle/>
          <a:p>
            <a:r>
              <a:rPr lang="en-US" dirty="0"/>
              <a:t>Efficient use of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EAAE-01BA-214A-946F-A39890C7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18407"/>
            <a:ext cx="8372901" cy="3926289"/>
          </a:xfrm>
        </p:spPr>
        <p:txBody>
          <a:bodyPr/>
          <a:lstStyle/>
          <a:p>
            <a:r>
              <a:rPr lang="en-US" dirty="0"/>
              <a:t>Recently add code to Harvester to “hover – up” the simulated events not transferred from Yoda to Harvester. </a:t>
            </a:r>
          </a:p>
          <a:p>
            <a:pPr lvl="1"/>
            <a:r>
              <a:rPr lang="en-US" dirty="0"/>
              <a:t>Allows Event Services  jobs to run a larger scale at the HPC centers.</a:t>
            </a:r>
          </a:p>
          <a:p>
            <a:pPr lvl="1"/>
            <a:r>
              <a:rPr lang="en-US" dirty="0"/>
              <a:t>At NERSC large jobs (&gt;= 1024 nodes) receive a 40% on the Cori KNL nodes. </a:t>
            </a:r>
          </a:p>
          <a:p>
            <a:r>
              <a:rPr lang="en-US" dirty="0"/>
              <a:t>There is still work to do: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8FEC7-3CF7-5A4E-A20D-855B782A5A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AA2F4-A690-E045-9A12-D0A66EC7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95196"/>
            <a:ext cx="3810000" cy="234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72F24-F274-844B-B520-86E94E7F46D0}"/>
              </a:ext>
            </a:extLst>
          </p:cNvPr>
          <p:cNvSpPr txBox="1"/>
          <p:nvPr/>
        </p:nvSpPr>
        <p:spPr>
          <a:xfrm>
            <a:off x="5333999" y="2342678"/>
            <a:ext cx="3166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Big spread in the number of events per core hours. 0.5-3.5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Working to understand if there is a communication bottleneck some in the Yoda/Droid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B77C-97FF-1D41-B94A-DF7D2388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972F4-A183-5245-B8FC-C21E8053F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Panda Pilot has been modernized and rewritten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https://github.com/PanDAWMS/pilot2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B5933-B13A-F74F-8E97-8664AB3C8D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E8CA9-BD9F-C546-9F1F-B2642E6C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80" y="1432843"/>
            <a:ext cx="3884311" cy="2104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C4FA0-3619-3745-BD0E-7D277967F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491" y="2762283"/>
            <a:ext cx="4503987" cy="173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C113E27A-2C8A-F749-A469-6411F671EA40}" vid="{BC2D9409-73F0-594B-9BC7-DF841DF854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</Template>
  <TotalTime>1039</TotalTime>
  <Words>523</Words>
  <Application>Microsoft Macintosh PowerPoint</Application>
  <PresentationFormat>On-screen Show (16:9)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presentation_16x9</vt:lpstr>
      <vt:lpstr>Job scheduling on next generation HPCs</vt:lpstr>
      <vt:lpstr>HPC operations </vt:lpstr>
      <vt:lpstr>Yoda </vt:lpstr>
      <vt:lpstr>Yoda</vt:lpstr>
      <vt:lpstr>Why Jumbo Jobs?</vt:lpstr>
      <vt:lpstr>PowerPoint Presentation</vt:lpstr>
      <vt:lpstr>PowerPoint Presentation</vt:lpstr>
      <vt:lpstr>Efficient use of Allocations</vt:lpstr>
      <vt:lpstr>Pilot V2</vt:lpstr>
      <vt:lpstr>Pilot V2 Event Service</vt:lpstr>
      <vt:lpstr>Pilot V2 Event Service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scheduling on next generation HPCs</dc:title>
  <dc:creator>Benjamin, Doug</dc:creator>
  <cp:lastModifiedBy>Benjamin, Doug</cp:lastModifiedBy>
  <cp:revision>8</cp:revision>
  <cp:lastPrinted>2015-09-08T15:35:42Z</cp:lastPrinted>
  <dcterms:created xsi:type="dcterms:W3CDTF">2019-09-25T20:50:21Z</dcterms:created>
  <dcterms:modified xsi:type="dcterms:W3CDTF">2019-09-26T14:10:10Z</dcterms:modified>
</cp:coreProperties>
</file>