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9"/>
  </p:notesMasterIdLst>
  <p:sldIdLst>
    <p:sldId id="258" r:id="rId2"/>
    <p:sldId id="257" r:id="rId3"/>
    <p:sldId id="259" r:id="rId4"/>
    <p:sldId id="284" r:id="rId5"/>
    <p:sldId id="285" r:id="rId6"/>
    <p:sldId id="261" r:id="rId7"/>
    <p:sldId id="28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0" autoAdjust="0"/>
    <p:restoredTop sz="93508" autoAdjust="0"/>
  </p:normalViewPr>
  <p:slideViewPr>
    <p:cSldViewPr snapToGrid="0" showGuides="1">
      <p:cViewPr varScale="1">
        <p:scale>
          <a:sx n="169" d="100"/>
          <a:sy n="169" d="100"/>
        </p:scale>
        <p:origin x="256" y="19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a7c97d15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a7c97d15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02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573" y="75193"/>
            <a:ext cx="8372901" cy="448789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graph, chart or table slide.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595901"/>
            <a:ext cx="8372901" cy="384407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8494259" cy="295275"/>
          </a:xfrm>
        </p:spPr>
        <p:txBody>
          <a:bodyPr lIns="0" bIns="0" anchor="b">
            <a:normAutofit/>
          </a:bodyPr>
          <a:lstStyle>
            <a:lvl1pPr marL="0" indent="0" algn="ctr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87194"/>
            <a:ext cx="8494259" cy="685800"/>
          </a:xfrm>
        </p:spPr>
        <p:txBody>
          <a:bodyPr lIns="0">
            <a:norm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2489"/>
            <a:ext cx="8372901" cy="621711"/>
          </a:xfrm>
        </p:spPr>
        <p:txBody>
          <a:bodyPr/>
          <a:lstStyle>
            <a:lvl1pPr>
              <a:defRPr lang="en-US" sz="2800" b="1" i="0" kern="1200" cap="none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BASIC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799139"/>
            <a:ext cx="8372901" cy="392628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75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19240"/>
            <a:ext cx="8372901" cy="621711"/>
          </a:xfrm>
        </p:spPr>
        <p:txBody>
          <a:bodyPr/>
          <a:lstStyle>
            <a:lvl1pPr>
              <a:defRPr b="1" cap="none" baseline="0"/>
            </a:lvl1pPr>
          </a:lstStyle>
          <a:p>
            <a:r>
              <a:rPr lang="en-US" dirty="0"/>
              <a:t>TITLE AND CONTENT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08291"/>
            <a:ext cx="4023360" cy="3937513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808291"/>
            <a:ext cx="4023360" cy="3926797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66386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947245"/>
            <a:ext cx="4114800" cy="37703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947245"/>
            <a:ext cx="4114800" cy="3770369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20491" y="651784"/>
            <a:ext cx="4114800" cy="295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651784"/>
            <a:ext cx="4114800" cy="29546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none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-2770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Two-column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43399" y="678224"/>
            <a:ext cx="4479925" cy="2021658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678224"/>
            <a:ext cx="3729481" cy="202165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2771801"/>
            <a:ext cx="3729481" cy="203404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63" y="111798"/>
            <a:ext cx="8372901" cy="494377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VERTICAL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343399" y="2771801"/>
            <a:ext cx="4479925" cy="203404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39826" y="751060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1774" y="702534"/>
            <a:ext cx="2128135" cy="111599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1955980"/>
            <a:ext cx="2132895" cy="1157089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014" y="91250"/>
            <a:ext cx="8372901" cy="473829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THREE IMAGES – VERTICAL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839826" y="1936223"/>
            <a:ext cx="5814912" cy="1176846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250523"/>
            <a:ext cx="2132895" cy="11262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2839826" y="3250523"/>
            <a:ext cx="5814912" cy="1126268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2485383"/>
            <a:ext cx="4023360" cy="225312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2485383"/>
            <a:ext cx="4097585" cy="225312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8732" y="690553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16216" y="690553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-11488"/>
            <a:ext cx="8372901" cy="621711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TWO IMAGES – top HORIZONTAL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28pt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ress3.mcs.anl.gov/aurora/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challenges and lessons learned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17396" y="3425013"/>
            <a:ext cx="8562108" cy="295275"/>
          </a:xfrm>
        </p:spPr>
        <p:txBody>
          <a:bodyPr/>
          <a:lstStyle/>
          <a:p>
            <a:r>
              <a:rPr lang="en-US" dirty="0"/>
              <a:t>Doug Benjamin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754977" y="3848508"/>
            <a:ext cx="5686946" cy="685800"/>
          </a:xfrm>
        </p:spPr>
        <p:txBody>
          <a:bodyPr/>
          <a:lstStyle/>
          <a:p>
            <a:r>
              <a:rPr lang="en-US" dirty="0"/>
              <a:t>Computational Scientist</a:t>
            </a:r>
          </a:p>
          <a:p>
            <a:r>
              <a:rPr lang="en-US" dirty="0"/>
              <a:t>Argonne High Energy Physics Division</a:t>
            </a:r>
          </a:p>
        </p:txBody>
      </p:sp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HPC IO Challenges seen at OLCF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our Monthly Quarterly report in 2018</a:t>
            </a:r>
          </a:p>
          <a:p>
            <a:pPr marL="284162" lvl="1" indent="0">
              <a:buNone/>
            </a:pPr>
            <a:r>
              <a:rPr lang="en-US" sz="1600" dirty="0"/>
              <a:t>In October-November «Harvester» was extended with backfill capabilities. That allowed to get rid from previous solution, which had significant scale limitations. New solution allowed to use simultaneously up to 1/3 of Titan (~6000 nodes) . Unfortunately, </a:t>
            </a:r>
            <a:r>
              <a:rPr lang="en-US" sz="1600" i="1" dirty="0">
                <a:solidFill>
                  <a:srgbClr val="FF0000"/>
                </a:solidFill>
              </a:rPr>
              <a:t>short payloads based of ATHENA framework (ATLAS Software framework) generate significant IO, which cause issues with NFS at OLCF</a:t>
            </a:r>
            <a:r>
              <a:rPr lang="en-US" sz="1600" dirty="0"/>
              <a:t>, so for the moment loading from ATLAS side reduced to a safe level.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was due to how ATLAS accesses it libraries especially at the start of a job and and the end of a job.</a:t>
            </a:r>
          </a:p>
          <a:p>
            <a:r>
              <a:rPr lang="en-US" dirty="0">
                <a:solidFill>
                  <a:schemeClr val="tx1"/>
                </a:solidFill>
              </a:rPr>
              <a:t>OLCF provided read only NFS to the compute nodes on Titan because ATLAS jobs would reek havoc on the </a:t>
            </a:r>
            <a:r>
              <a:rPr lang="en-US" dirty="0" err="1">
                <a:solidFill>
                  <a:schemeClr val="tx1"/>
                </a:solidFill>
              </a:rPr>
              <a:t>Lustre</a:t>
            </a:r>
            <a:r>
              <a:rPr lang="en-US" dirty="0">
                <a:solidFill>
                  <a:schemeClr val="tx1"/>
                </a:solidFill>
              </a:rPr>
              <a:t> file system </a:t>
            </a:r>
          </a:p>
          <a:p>
            <a:r>
              <a:rPr lang="en-US" b="1" dirty="0">
                <a:solidFill>
                  <a:srgbClr val="FF0000"/>
                </a:solidFill>
              </a:rPr>
              <a:t>Through much collaboration with the OLCF Staff, ATLAS was able run on over 6000 Titan nodes 1/3 the machine reliably eventually.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76575" y="28675"/>
            <a:ext cx="76059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Effect of using shifter containers at NERSC</a:t>
            </a:r>
            <a:endParaRPr sz="24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13" y="478312"/>
            <a:ext cx="5582501" cy="418688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419350" y="1277850"/>
            <a:ext cx="79905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2.2K</a:t>
            </a:r>
            <a:endParaRPr dirty="0"/>
          </a:p>
        </p:txBody>
      </p:sp>
      <p:sp>
        <p:nvSpPr>
          <p:cNvPr id="85" name="Google Shape;85;p16"/>
          <p:cNvSpPr txBox="1"/>
          <p:nvPr/>
        </p:nvSpPr>
        <p:spPr>
          <a:xfrm>
            <a:off x="1710475" y="3548006"/>
            <a:ext cx="5487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86" name="Google Shape;86;p16"/>
          <p:cNvCxnSpPr/>
          <p:nvPr/>
        </p:nvCxnSpPr>
        <p:spPr>
          <a:xfrm>
            <a:off x="2262625" y="2430706"/>
            <a:ext cx="872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6"/>
          <p:cNvCxnSpPr/>
          <p:nvPr/>
        </p:nvCxnSpPr>
        <p:spPr>
          <a:xfrm>
            <a:off x="3169000" y="1656425"/>
            <a:ext cx="1049400" cy="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/>
          <p:nvPr/>
        </p:nvCxnSpPr>
        <p:spPr>
          <a:xfrm>
            <a:off x="4285650" y="872213"/>
            <a:ext cx="2747100" cy="1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249381" y="2118237"/>
            <a:ext cx="1578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Running in Shared File system only - at limit</a:t>
            </a:r>
            <a:endParaRPr sz="1400"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275158" y="1178839"/>
            <a:ext cx="1578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Containers and output to Shared file system</a:t>
            </a:r>
            <a:endParaRPr sz="1400"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7489225" y="1231738"/>
            <a:ext cx="15789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Containers and loopback filesystem for output</a:t>
            </a:r>
            <a:endParaRPr sz="1400"/>
          </a:p>
        </p:txBody>
      </p:sp>
      <p:cxnSp>
        <p:nvCxnSpPr>
          <p:cNvPr id="92" name="Google Shape;92;p16"/>
          <p:cNvCxnSpPr>
            <a:stCxn id="91" idx="1"/>
          </p:cNvCxnSpPr>
          <p:nvPr/>
        </p:nvCxnSpPr>
        <p:spPr>
          <a:xfrm rot="10800000">
            <a:off x="6905125" y="894688"/>
            <a:ext cx="584100" cy="6441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3" name="Google Shape;93;p16"/>
          <p:cNvCxnSpPr>
            <a:stCxn id="90" idx="3"/>
          </p:cNvCxnSpPr>
          <p:nvPr/>
        </p:nvCxnSpPr>
        <p:spPr>
          <a:xfrm>
            <a:off x="1854058" y="1485889"/>
            <a:ext cx="1387800" cy="1014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6"/>
          <p:cNvCxnSpPr/>
          <p:nvPr/>
        </p:nvCxnSpPr>
        <p:spPr>
          <a:xfrm rot="10800000" flipH="1">
            <a:off x="1485550" y="2419894"/>
            <a:ext cx="650700" cy="10800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6"/>
          <p:cNvSpPr txBox="1"/>
          <p:nvPr/>
        </p:nvSpPr>
        <p:spPr>
          <a:xfrm>
            <a:off x="2262624" y="2114119"/>
            <a:ext cx="669501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1.5K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7176025" y="722606"/>
            <a:ext cx="898448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~3K</a:t>
            </a:r>
            <a:endParaRPr dirty="0"/>
          </a:p>
        </p:txBody>
      </p:sp>
      <p:sp>
        <p:nvSpPr>
          <p:cNvPr id="97" name="Google Shape;97;p16"/>
          <p:cNvSpPr txBox="1"/>
          <p:nvPr/>
        </p:nvSpPr>
        <p:spPr>
          <a:xfrm>
            <a:off x="2627700" y="852769"/>
            <a:ext cx="1413900" cy="2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jobs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5569525" y="4191750"/>
            <a:ext cx="2236800" cy="3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 days 1 hour bins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340473" y="4539344"/>
            <a:ext cx="7734000" cy="614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Example of effect of using the Shared File System alone, using Containers and Shared file system for output and Containers and loopback file system for output</a:t>
            </a:r>
            <a:endParaRPr sz="1400" dirty="0"/>
          </a:p>
        </p:txBody>
      </p:sp>
      <p:sp>
        <p:nvSpPr>
          <p:cNvPr id="100" name="Google Shape;100;p16"/>
          <p:cNvSpPr txBox="1"/>
          <p:nvPr/>
        </p:nvSpPr>
        <p:spPr>
          <a:xfrm>
            <a:off x="7543125" y="2662875"/>
            <a:ext cx="13872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Bursty usage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ramp up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65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A7EB-B7D4-F749-8C20-536C41D9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72123"/>
            <a:ext cx="8372901" cy="621711"/>
          </a:xfrm>
        </p:spPr>
        <p:txBody>
          <a:bodyPr/>
          <a:lstStyle/>
          <a:p>
            <a:r>
              <a:rPr lang="en-US" dirty="0"/>
              <a:t>Other IO issues seen NERSC/ALCF (using containers) and Event Service – Jumbo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EAAE-01BA-214A-946F-A39890C7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18407"/>
            <a:ext cx="8372901" cy="3926289"/>
          </a:xfrm>
        </p:spPr>
        <p:txBody>
          <a:bodyPr/>
          <a:lstStyle/>
          <a:p>
            <a:r>
              <a:rPr lang="en-US" dirty="0"/>
              <a:t>Recently add code to Harvester to “hover – up” the simulated events not transferred from Yoda to Harvester. </a:t>
            </a:r>
          </a:p>
          <a:p>
            <a:pPr lvl="1"/>
            <a:r>
              <a:rPr lang="en-US" dirty="0"/>
              <a:t>Allows Event Services  jobs to run a larger scale at the HPC centers.</a:t>
            </a:r>
          </a:p>
          <a:p>
            <a:pPr lvl="1"/>
            <a:r>
              <a:rPr lang="en-US" dirty="0"/>
              <a:t>At NERSC large jobs (&gt;= 1024 nodes) receive a 40% on the Cori KNL nodes. </a:t>
            </a:r>
          </a:p>
          <a:p>
            <a:r>
              <a:rPr lang="en-US" dirty="0"/>
              <a:t>There is still work to do: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8FEC7-3CF7-5A4E-A20D-855B782A5A5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AA2F4-A690-E045-9A12-D0A66EC7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95196"/>
            <a:ext cx="3810000" cy="234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72F24-F274-844B-B520-86E94E7F46D0}"/>
              </a:ext>
            </a:extLst>
          </p:cNvPr>
          <p:cNvSpPr txBox="1"/>
          <p:nvPr/>
        </p:nvSpPr>
        <p:spPr>
          <a:xfrm>
            <a:off x="5333999" y="2342678"/>
            <a:ext cx="31663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Big spread in the number of events per core hours. 0.5-3.5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Working to understand if there is a communication bottleneck some in the Yoda/Droid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1D92-574C-514E-BB99-F6D9D9A1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0" y="-89586"/>
            <a:ext cx="8372901" cy="621711"/>
          </a:xfrm>
        </p:spPr>
        <p:txBody>
          <a:bodyPr/>
          <a:lstStyle/>
          <a:p>
            <a:r>
              <a:rPr lang="en-US" dirty="0"/>
              <a:t>HPC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1410-F687-2C4C-A2F8-86B45624B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40" y="619019"/>
            <a:ext cx="8735920" cy="3926289"/>
          </a:xfrm>
        </p:spPr>
        <p:txBody>
          <a:bodyPr numCol="1"/>
          <a:lstStyle/>
          <a:p>
            <a:r>
              <a:rPr lang="en-US" dirty="0"/>
              <a:t>Data Flows –</a:t>
            </a:r>
          </a:p>
          <a:p>
            <a:pPr lvl="1"/>
            <a:r>
              <a:rPr lang="en-US" dirty="0"/>
              <a:t>Each HPC center has a collection of Data Transfer Nodes (DTN) that are used for transferring data to/from the local HPC storage (large Parallel File System – 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Lustre</a:t>
            </a:r>
            <a:r>
              <a:rPr lang="en-US" dirty="0"/>
              <a:t>, GPFS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Harvester plugins used for data transfer between HPC and US ATLAS (BNL/SLAC). </a:t>
            </a:r>
          </a:p>
          <a:p>
            <a:pPr lvl="2"/>
            <a:r>
              <a:rPr lang="en-US" dirty="0"/>
              <a:t>OLCF – Harvester runs on DTN  and data flows to/from BNL w/ </a:t>
            </a:r>
            <a:r>
              <a:rPr lang="en-US" dirty="0" err="1"/>
              <a:t>Rucio</a:t>
            </a:r>
            <a:r>
              <a:rPr lang="en-US" dirty="0"/>
              <a:t> Clients </a:t>
            </a:r>
          </a:p>
          <a:p>
            <a:pPr lvl="2"/>
            <a:r>
              <a:rPr lang="en-US" dirty="0"/>
              <a:t>ALCF, NERSC – Harvester triggers Globus Transfer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D50D6-CFD6-2841-8ECE-26441D3205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13B9A-5F64-5544-B264-70D1316AC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635" y="3284708"/>
            <a:ext cx="1562100" cy="178525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C86956-5739-5048-88E8-5B43ABFA9328}"/>
              </a:ext>
            </a:extLst>
          </p:cNvPr>
          <p:cNvCxnSpPr>
            <a:cxnSpLocks/>
          </p:cNvCxnSpPr>
          <p:nvPr/>
        </p:nvCxnSpPr>
        <p:spPr>
          <a:xfrm>
            <a:off x="7874420" y="2582163"/>
            <a:ext cx="0" cy="56155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17DDC87-F014-9E46-9E16-A1577EBB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059" y="3421335"/>
            <a:ext cx="3071191" cy="157110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EF8D7F-5A96-444C-B42C-800657E888BE}"/>
              </a:ext>
            </a:extLst>
          </p:cNvPr>
          <p:cNvCxnSpPr>
            <a:cxnSpLocks/>
          </p:cNvCxnSpPr>
          <p:nvPr/>
        </p:nvCxnSpPr>
        <p:spPr>
          <a:xfrm>
            <a:off x="5114654" y="2832652"/>
            <a:ext cx="1" cy="50178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115A95-6783-2C4D-B5B1-ED5FFF9A0E7E}"/>
              </a:ext>
            </a:extLst>
          </p:cNvPr>
          <p:cNvSpPr txBox="1"/>
          <p:nvPr/>
        </p:nvSpPr>
        <p:spPr>
          <a:xfrm>
            <a:off x="519054" y="3315300"/>
            <a:ext cx="2862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Globus - Common tool recommended by all large US HPC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Web interface for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Python-SDK for programmatic access -  Used by ATLAS for ~ 2 years</a:t>
            </a:r>
          </a:p>
          <a:p>
            <a:r>
              <a:rPr lang="en-US" sz="1200" dirty="0"/>
              <a:t>     - </a:t>
            </a:r>
            <a:r>
              <a:rPr lang="en-US" sz="1200" dirty="0">
                <a:solidFill>
                  <a:srgbClr val="FF0000"/>
                </a:solidFill>
              </a:rPr>
              <a:t>Note – Not integrated with </a:t>
            </a:r>
            <a:r>
              <a:rPr lang="en-US" sz="1200" dirty="0" err="1">
                <a:solidFill>
                  <a:srgbClr val="FF0000"/>
                </a:solidFill>
              </a:rPr>
              <a:t>Rucio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2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D679-BFA2-3646-8AA3-CB975EA8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3935-3200-3C49-84C2-96B530EB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running Simulation only jobs. We used stand alone DB release file appropriate for the Software release we were using.</a:t>
            </a:r>
          </a:p>
          <a:p>
            <a:endParaRPr lang="en-US" dirty="0"/>
          </a:p>
          <a:p>
            <a:r>
              <a:rPr lang="en-US" dirty="0"/>
              <a:t>To run reconstruction or Event Service file merging (??!!!??) need access to conditions database some files through </a:t>
            </a:r>
            <a:r>
              <a:rPr lang="en-US" dirty="0" err="1"/>
              <a:t>cvmfs</a:t>
            </a:r>
            <a:r>
              <a:rPr lang="en-US" dirty="0"/>
              <a:t> and others through Frontier system.</a:t>
            </a:r>
          </a:p>
          <a:p>
            <a:pPr lvl="1"/>
            <a:r>
              <a:rPr lang="en-US" dirty="0"/>
              <a:t>Requires a frontier squid cache on the edge of HPC Center and accessible to the compute nodes.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CB09D-FE6E-6C4F-AE55-F9278F536F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4277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0AFA-A421-A147-898A-6B0FAB5C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3F1DC-43CA-D948-B1BB-022C24F46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 can speak to NERSC’s Plan better that I ever could. </a:t>
            </a:r>
          </a:p>
          <a:p>
            <a:endParaRPr lang="en-US" dirty="0"/>
          </a:p>
          <a:p>
            <a:r>
              <a:rPr lang="en-US" dirty="0"/>
              <a:t>From Aurora press release – </a:t>
            </a:r>
            <a:r>
              <a:rPr lang="en-US" dirty="0">
                <a:hlinkClick r:id="rId2"/>
              </a:rPr>
              <a:t>https://press3.mcs.anl.gov/aurora/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Object Store are part of the future.  </a:t>
            </a:r>
            <a:r>
              <a:rPr lang="en-US" dirty="0">
                <a:solidFill>
                  <a:schemeClr val="accent4"/>
                </a:solidFill>
              </a:rPr>
              <a:t>ROOT should handle them natively.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BF2E8-3EAC-5C47-948E-5B58E7E518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F574A-BB3B-994B-8C3D-07069E6A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81" y="2062489"/>
            <a:ext cx="4315061" cy="18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438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C113E27A-2C8A-F749-A469-6411F671EA40}" vid="{BC2D9409-73F0-594B-9BC7-DF841DF854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</Template>
  <TotalTime>81</TotalTime>
  <Words>595</Words>
  <Application>Microsoft Macintosh PowerPoint</Application>
  <PresentationFormat>On-screen Show (16:9)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presentation_16x9</vt:lpstr>
      <vt:lpstr>I/O challenges and lessons learned</vt:lpstr>
      <vt:lpstr>ATLAS HPC IO Challenges seen at OLCF</vt:lpstr>
      <vt:lpstr>Effect of using shifter containers at NERSC</vt:lpstr>
      <vt:lpstr>Other IO issues seen NERSC/ALCF (using containers) and Event Service – Jumbo jobs</vt:lpstr>
      <vt:lpstr>HPC operations</vt:lpstr>
      <vt:lpstr>Database access</vt:lpstr>
      <vt:lpstr>IO Future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 challenges and lessons learned</dc:title>
  <dc:creator>Benjamin, Doug</dc:creator>
  <cp:lastModifiedBy>Benjamin, Doug</cp:lastModifiedBy>
  <cp:revision>7</cp:revision>
  <cp:lastPrinted>2015-09-08T15:35:42Z</cp:lastPrinted>
  <dcterms:created xsi:type="dcterms:W3CDTF">2019-09-25T19:13:05Z</dcterms:created>
  <dcterms:modified xsi:type="dcterms:W3CDTF">2019-09-25T20:34:35Z</dcterms:modified>
</cp:coreProperties>
</file>