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79" r:id="rId4"/>
    <p:sldId id="262" r:id="rId5"/>
    <p:sldId id="274" r:id="rId6"/>
    <p:sldId id="281" r:id="rId7"/>
    <p:sldId id="275" r:id="rId8"/>
    <p:sldId id="28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"/>
    <p:restoredTop sz="94451"/>
  </p:normalViewPr>
  <p:slideViewPr>
    <p:cSldViewPr snapToGrid="0" snapToObjects="1">
      <p:cViewPr varScale="1">
        <p:scale>
          <a:sx n="147" d="100"/>
          <a:sy n="147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775E5B-89AB-B249-B81E-2B98E1674C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731E8-5A76-8448-ADBD-289AFB92FC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6C538-CE31-2041-A7A5-9F210D27E030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E79FA-29A4-0745-B28E-2B742E0CAB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B6F7A-C608-5445-ADA1-C7BD574AE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0015-EBF2-9440-A427-FF0B4BBB4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18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A96E9-1092-4F47-9B09-EED1D07423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A4B6-2A1E-004A-8300-7E0F1257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6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DA4B6-2A1E-004A-8300-7E0F1257A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5208-F2CA-3C42-8DCA-D02CB02E2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DACD0-5886-4F4E-BEB4-D1DB132CE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86966-FAF7-9344-84CA-5D8FD499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19EDF-7A0E-3545-BC31-BE4B4F3E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F37C-00BF-A94D-A5A4-A99CF376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DA02-B679-8D4A-8A6E-AFDA5D40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03129-B7DC-4442-9B73-4ED2E0E7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A72D1-9D2B-BF4F-BC4B-4EAFE68D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41825-CC89-7C47-963E-F982B450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EFCAC-F484-CF4A-8955-D3E141A7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AA283-F506-7548-8614-5C7FEE8BA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4D2B9-8620-574B-897F-8046E3F5A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A9606-74D8-754C-84BB-6618484F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D1D0E-5979-7D49-99DD-F123B27F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91BAA-0174-DD45-A36D-17EC4C05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658D-374C-054F-A8F5-939EC4A0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8EAA-69C2-1240-829D-FBD7D56C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4E748-A99C-1E44-9C3B-218876FF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5110C-ACD4-EE47-82C6-7EB59717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5F294-BCD8-5B48-83C7-B865F133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D656-F705-9A44-9F49-22A634B2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BFFBE-B115-E04D-BF49-995065D2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B3898-6449-F64B-9FA2-7C9FBF9B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3845-4145-1244-B43E-A6E7EA02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E97B-12AE-C74B-9409-E21E1A36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3361-0AE8-6D46-800A-94B21D22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471A4-0E50-FF42-ADF2-97816410B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3A92B-839D-7F42-AA1F-8A51BB4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0FF88-A7A0-904A-952C-449C3D29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E4656-9875-EB49-BAE2-2AB06C16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18D5-4B9B-A44B-AA43-FE481257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CC48-B2FC-A048-A18D-9ED486A3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B3EE8-DE3D-664A-93CE-E6261FFBD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0794F-ED77-B74B-A7CF-EB6099E3F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22DC6-CF07-B14D-99E5-8B1179A04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07294-959B-B940-9581-CA1C34D8B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4587F-6A12-B549-8346-C35262AA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87B0C-BA44-B247-9F07-AF659920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414C7-AD80-074C-A40B-F186302D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8686-2EEA-6645-BD82-E6D86ECF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7E8DC-C254-634F-A381-DC1FC274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214DB-7911-8048-8D9B-D02B377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A92D4-6630-C844-8F02-92978E09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8C0D3-0AF3-0D42-9AB7-168420A7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A2F13-4D2A-1E4C-968C-1BD27CDC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D7770-468D-064F-954F-ADFD9EB2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59D0-08C7-184F-98B4-6BBD3B3E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B34C-33B9-BA49-A20C-437034151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FF250-984E-0141-BFA0-E31479DB7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65C54-9158-0A4B-910F-55F0DF47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89BDF-3167-A344-93DB-4F2EFC5D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54930-D1E2-8144-B54F-0433AA2D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C29C-CBC4-1941-B9F9-4291FF99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83BE0-D102-B34D-91BD-B14AC645B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EEBA1-8F09-D347-A837-00D9A5BB2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ED730-A342-CC4C-BE2A-6F7EBA09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6F367-FED5-F840-BBAF-CE4D1317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2678C-194B-8F41-B915-64436851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5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E583D-2C44-644D-BF61-4DE10BB6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D397-28FA-9D4C-9CC6-A6BFDDD16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703B-FBCC-C64D-8BF0-468AD3230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C8F0-53D4-204D-A3F9-86C9DD338896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DEA23-BBE5-494E-91F7-81A816F39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803B2-663E-DB4A-9B96-B3CC2D91F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75C0-E6AF-9348-962F-19DFB10A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sidehpc.com/2019/01/fast-simulation-with-generative-adversarial-network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abs/1906.0593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3D08-2D26-3F4A-A872-B7C51EBAC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Scaling Distributed Machine Learning using HPC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3BA13-D281-4048-851A-E86968063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Abid M. Malik</a:t>
            </a:r>
          </a:p>
          <a:p>
            <a:r>
              <a:rPr lang="en-US" dirty="0" err="1"/>
              <a:t>Meifeng</a:t>
            </a:r>
            <a:r>
              <a:rPr lang="en-US" dirty="0"/>
              <a:t> Lin (PI)</a:t>
            </a:r>
          </a:p>
          <a:p>
            <a:r>
              <a:rPr lang="en-US" dirty="0"/>
              <a:t>Collaborators: Amir </a:t>
            </a:r>
            <a:r>
              <a:rPr lang="en-US" dirty="0" err="1"/>
              <a:t>Farbin</a:t>
            </a:r>
            <a:r>
              <a:rPr lang="en-US" dirty="0"/>
              <a:t> (UT) , Jean </a:t>
            </a:r>
            <a:r>
              <a:rPr lang="en-US" dirty="0" err="1"/>
              <a:t>Roch</a:t>
            </a:r>
            <a:r>
              <a:rPr lang="en-US"/>
              <a:t> ( CERN)</a:t>
            </a:r>
            <a:endParaRPr lang="en-US" dirty="0"/>
          </a:p>
          <a:p>
            <a:r>
              <a:rPr lang="en-US" dirty="0"/>
              <a:t>Computer Science and Mathematic Department</a:t>
            </a:r>
          </a:p>
          <a:p>
            <a:r>
              <a:rPr lang="en-US" dirty="0"/>
              <a:t>Brookhaven National Laboratory (BNL)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0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0D28-A211-8F49-8377-1CEA56B2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ML for HEP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E9DD4-8B99-8A4C-B24D-162159BAC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data is more complex. ImageNet images are typically resized to 224 x  224 with 3 color channels. Numerical simulations have images 2048 x 2048 with 18 channels</a:t>
            </a:r>
          </a:p>
          <a:p>
            <a:r>
              <a:rPr lang="en-US" dirty="0"/>
              <a:t>Characteristic of the data is also different</a:t>
            </a:r>
          </a:p>
          <a:p>
            <a:pPr lvl="1"/>
            <a:r>
              <a:rPr lang="en-US" dirty="0"/>
              <a:t>HEP images are cats and dogs!</a:t>
            </a:r>
          </a:p>
          <a:p>
            <a:r>
              <a:rPr lang="en-US" dirty="0"/>
              <a:t>Prevailing distributed efforts does not work well especially when it comes to convergence of models using distributed learning</a:t>
            </a:r>
          </a:p>
          <a:p>
            <a:r>
              <a:rPr lang="en-US" dirty="0"/>
              <a:t>We are looking into distributing learning strategies effective for ML models for HEP</a:t>
            </a:r>
          </a:p>
        </p:txBody>
      </p:sp>
    </p:spTree>
    <p:extLst>
      <p:ext uri="{BB962C8B-B14F-4D97-AF65-F5344CB8AC3E}">
        <p14:creationId xmlns:p14="http://schemas.microsoft.com/office/powerpoint/2010/main" val="103317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C71DDD-6169-394B-B839-B5BE1170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Horovod for Distributed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A3BF6-1B1F-854E-A882-B2C4E7E5906C}"/>
              </a:ext>
            </a:extLst>
          </p:cNvPr>
          <p:cNvSpPr/>
          <p:nvPr/>
        </p:nvSpPr>
        <p:spPr>
          <a:xfrm>
            <a:off x="278673" y="1690688"/>
            <a:ext cx="4284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main feature of this framework is its usability</a:t>
            </a:r>
          </a:p>
          <a:p>
            <a:endParaRPr lang="en-US" sz="2400" dirty="0"/>
          </a:p>
          <a:p>
            <a:r>
              <a:rPr lang="en-US" sz="2400" dirty="0"/>
              <a:t>One needs to make few changes to transfer single-GPU programs to distributed GPU programs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EAA849-C757-BD48-9FE6-39E822370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6260" y="1690688"/>
            <a:ext cx="6285411" cy="39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E001-F202-7E44-9385-CDA5D780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Horovod for Distributed Learning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190CB5-B655-F948-8BB6-35EA69F8A0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38541" y="1567543"/>
            <a:ext cx="5360400" cy="37395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65329-0EC8-E444-8AFA-72B8A7C34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728" y="1567543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Currently working on distributing 3D GANs on Summit using Horovod</a:t>
            </a:r>
          </a:p>
          <a:p>
            <a:pPr lvl="1"/>
            <a:r>
              <a:rPr lang="en-US" dirty="0"/>
              <a:t>Detailed performance analysis using </a:t>
            </a:r>
            <a:r>
              <a:rPr lang="en-US" b="1" dirty="0" err="1"/>
              <a:t>nvprof</a:t>
            </a:r>
            <a:r>
              <a:rPr lang="en-US" dirty="0"/>
              <a:t> from Nvidia</a:t>
            </a:r>
          </a:p>
          <a:p>
            <a:pPr lvl="1"/>
            <a:r>
              <a:rPr lang="en-US" dirty="0"/>
              <a:t>Accuracy analysis</a:t>
            </a:r>
          </a:p>
          <a:p>
            <a:pPr lvl="1"/>
            <a:r>
              <a:rPr lang="en-US" dirty="0"/>
              <a:t>Tuning ring all reduce for further performance improvement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4AFC8-ABAD-194C-8291-046FA5D526E9}"/>
              </a:ext>
            </a:extLst>
          </p:cNvPr>
          <p:cNvSpPr txBox="1"/>
          <p:nvPr/>
        </p:nvSpPr>
        <p:spPr>
          <a:xfrm>
            <a:off x="6514011" y="5468983"/>
            <a:ext cx="511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from an experiments at CERN: Using Horovod with KNL</a:t>
            </a:r>
          </a:p>
        </p:txBody>
      </p:sp>
    </p:spTree>
    <p:extLst>
      <p:ext uri="{BB962C8B-B14F-4D97-AF65-F5344CB8AC3E}">
        <p14:creationId xmlns:p14="http://schemas.microsoft.com/office/powerpoint/2010/main" val="45374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697B-7F43-C145-83D9-FC11D6F7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MPI_Learn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4E85-59A2-9349-8106-C33FDE0A0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3113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Using </a:t>
            </a:r>
            <a:r>
              <a:rPr lang="en-US" b="1" dirty="0"/>
              <a:t>openmpi</a:t>
            </a:r>
            <a:r>
              <a:rPr lang="en-US" dirty="0"/>
              <a:t> for the </a:t>
            </a:r>
            <a:r>
              <a:rPr lang="en-US" b="1" dirty="0"/>
              <a:t>all_reduce </a:t>
            </a:r>
            <a:r>
              <a:rPr lang="en-US" dirty="0"/>
              <a:t>communication</a:t>
            </a:r>
          </a:p>
          <a:p>
            <a:r>
              <a:rPr lang="en-US" dirty="0"/>
              <a:t>Developed by the Openlab group at CERN</a:t>
            </a:r>
          </a:p>
          <a:p>
            <a:pPr lvl="1"/>
            <a:r>
              <a:rPr lang="en-US" b="1" dirty="0"/>
              <a:t>Distributed Training of Generative Adversarial Networks for Fast Detector Simulation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dirty="0"/>
              <a:t>Simple implementation of a synchronized parameterized master worker model</a:t>
            </a:r>
          </a:p>
          <a:p>
            <a:r>
              <a:rPr lang="en-US" dirty="0"/>
              <a:t>Showed poor scalability performance when tested on the Summit machine at ORNL</a:t>
            </a:r>
          </a:p>
          <a:p>
            <a:r>
              <a:rPr lang="en-US" dirty="0"/>
              <a:t>High communication over 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B855C-46D1-0A4D-8F38-2F5BECEA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753" y="560771"/>
            <a:ext cx="4831976" cy="3460376"/>
          </a:xfrm>
          <a:prstGeom prst="rect">
            <a:avLst/>
          </a:prstGeom>
        </p:spPr>
      </p:pic>
      <p:pic>
        <p:nvPicPr>
          <p:cNvPr id="1026" name="Picture 2" descr="https://lh4.googleusercontent.com/XSORCMYrqDlAmkmCyUfELlMW23tSDM3AciHLI-bffI8Nd-IGMKJpGwCQYao-CnVB3PlGSTNoR6BiA7S-c5kAS4Q5gzgpH-aqiZPTQWz0swKXYSEsoO0ipFfJiSgJmqlJOjTVN0C-">
            <a:extLst>
              <a:ext uri="{FF2B5EF4-FFF2-40B4-BE49-F238E27FC236}">
                <a16:creationId xmlns:a16="http://schemas.microsoft.com/office/drawing/2014/main" id="{E87F9C7F-B8E8-4744-AF46-7E0520AC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2" y="4105835"/>
            <a:ext cx="37973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CF191-78D6-4B4C-B7DC-04FC4BD6B5BD}"/>
              </a:ext>
            </a:extLst>
          </p:cNvPr>
          <p:cNvSpPr txBox="1"/>
          <p:nvPr/>
        </p:nvSpPr>
        <p:spPr>
          <a:xfrm>
            <a:off x="5567084" y="6113929"/>
            <a:ext cx="355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Summit Performance:</a:t>
            </a:r>
          </a:p>
          <a:p>
            <a:r>
              <a:rPr lang="en-US" dirty="0">
                <a:solidFill>
                  <a:srgbClr val="FF0000"/>
                </a:solidFill>
              </a:rPr>
              <a:t>Execution time vs Number of GPUs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D0219-AF64-FB46-97C6-8F54907DC5FA}"/>
              </a:ext>
            </a:extLst>
          </p:cNvPr>
          <p:cNvSpPr txBox="1"/>
          <p:nvPr/>
        </p:nvSpPr>
        <p:spPr>
          <a:xfrm>
            <a:off x="1411941" y="3411724"/>
            <a:ext cx="712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https://insidehpc.com/2019/01/fast-simulation-with-generative-adversarial-networks/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2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102E6A-2DA7-394C-B860-96B5E231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MPI_Learn</a:t>
            </a:r>
            <a:r>
              <a:rPr lang="en-US" dirty="0"/>
              <a:t> Framework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4B766-1DAE-6C45-8AD4-63415D2DA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closely with the developing team</a:t>
            </a:r>
          </a:p>
          <a:p>
            <a:r>
              <a:rPr lang="en-US" dirty="0"/>
              <a:t>Simple master – worker model</a:t>
            </a:r>
          </a:p>
          <a:p>
            <a:pPr lvl="1"/>
            <a:r>
              <a:rPr lang="en-US" dirty="0"/>
              <a:t>Need more efficient approach which is tuned to HEP machine learning needs</a:t>
            </a:r>
          </a:p>
          <a:p>
            <a:r>
              <a:rPr lang="en-US" dirty="0"/>
              <a:t>The framework has Horovod support but it is not properly integrated</a:t>
            </a:r>
          </a:p>
          <a:p>
            <a:pPr lvl="1"/>
            <a:r>
              <a:rPr lang="en-US" dirty="0"/>
              <a:t>Hierarchical approach</a:t>
            </a:r>
          </a:p>
          <a:p>
            <a:pPr lvl="1"/>
            <a:r>
              <a:rPr lang="en-US" dirty="0"/>
              <a:t>Need to tune ring formation</a:t>
            </a:r>
          </a:p>
          <a:p>
            <a:r>
              <a:rPr lang="en-US" dirty="0"/>
              <a:t>The APIs to integrate model</a:t>
            </a:r>
          </a:p>
          <a:p>
            <a:pPr lvl="1"/>
            <a:r>
              <a:rPr lang="en-US" dirty="0"/>
              <a:t>Currently this is missing </a:t>
            </a:r>
          </a:p>
          <a:p>
            <a:r>
              <a:rPr lang="en-US" dirty="0"/>
              <a:t>The framework structure needs </a:t>
            </a:r>
            <a:r>
              <a:rPr lang="en-US" b="1" dirty="0"/>
              <a:t>overhauling</a:t>
            </a:r>
          </a:p>
        </p:txBody>
      </p:sp>
    </p:spTree>
    <p:extLst>
      <p:ext uri="{BB962C8B-B14F-4D97-AF65-F5344CB8AC3E}">
        <p14:creationId xmlns:p14="http://schemas.microsoft.com/office/powerpoint/2010/main" val="196183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C34BB8-1DD4-0143-AFCC-268925D5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Approaches: Layered Stochastic Gradient Decent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40E4C-D35B-6D43-BED0-8B4479F8E6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Layered SGD: A Decentralized and Synchronous SGD Algorithm for Scalable Deep Neural Network Training</a:t>
            </a:r>
          </a:p>
          <a:p>
            <a:pPr lvl="1"/>
            <a:r>
              <a:rPr lang="en-US" dirty="0">
                <a:hlinkClick r:id="rId2"/>
              </a:rPr>
              <a:t>https://arxiv.org/abs/1906.05936</a:t>
            </a:r>
            <a:endParaRPr lang="en-US" dirty="0"/>
          </a:p>
        </p:txBody>
      </p:sp>
      <p:pic>
        <p:nvPicPr>
          <p:cNvPr id="2050" name="Picture 2" descr="https://lh6.googleusercontent.com/wu4IxQCO8DAxKJ5DFsPNd8l999PvedWKCzDdZG9vTqyvA3mGItDZMhzWAKU54_hUo5396PlFktnhA39gw2u_8En74fquDB4kHZN0xdS7QP0agqDuAqnjtKjxVdJRr4b9UGKPF7gZ">
            <a:extLst>
              <a:ext uri="{FF2B5EF4-FFF2-40B4-BE49-F238E27FC236}">
                <a16:creationId xmlns:a16="http://schemas.microsoft.com/office/drawing/2014/main" id="{965467A5-72E7-8A4D-8556-13E77419F3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38241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98C964-1867-E144-A4FD-09489F6BE59C}"/>
              </a:ext>
            </a:extLst>
          </p:cNvPr>
          <p:cNvSpPr txBox="1"/>
          <p:nvPr/>
        </p:nvSpPr>
        <p:spPr>
          <a:xfrm>
            <a:off x="6893859" y="5271247"/>
            <a:ext cx="394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Using VGG11 on CIFAR10 data set</a:t>
            </a:r>
          </a:p>
        </p:txBody>
      </p:sp>
    </p:spTree>
    <p:extLst>
      <p:ext uri="{BB962C8B-B14F-4D97-AF65-F5344CB8AC3E}">
        <p14:creationId xmlns:p14="http://schemas.microsoft.com/office/powerpoint/2010/main" val="335900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CBF1E1-4913-4D42-BB5D-F97446E4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Goals?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D0EA4-95D9-5346-83E8-6B9185BB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Which ML distributed framework is better for HEP ML need?</a:t>
            </a:r>
          </a:p>
          <a:p>
            <a:pPr lvl="1"/>
            <a:r>
              <a:rPr lang="en-US" dirty="0"/>
              <a:t>Horovod</a:t>
            </a:r>
          </a:p>
          <a:p>
            <a:pPr lvl="1"/>
            <a:r>
              <a:rPr lang="en-US" dirty="0"/>
              <a:t>MPI_Learn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LBANN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Deep500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Mesh TensorFlow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Other distributed ML models</a:t>
            </a:r>
          </a:p>
          <a:p>
            <a:r>
              <a:rPr lang="en-US" dirty="0"/>
              <a:t>What are characteristics of ML algorithms?</a:t>
            </a:r>
          </a:p>
          <a:p>
            <a:pPr lvl="1"/>
            <a:r>
              <a:rPr lang="en-US" dirty="0"/>
              <a:t>Communication algorithms ( main point of attention )</a:t>
            </a:r>
          </a:p>
          <a:p>
            <a:pPr lvl="1"/>
            <a:r>
              <a:rPr lang="en-US" dirty="0"/>
              <a:t>Memory  ( main bottleneck for efficient GPU usage )</a:t>
            </a:r>
          </a:p>
          <a:p>
            <a:pPr lvl="1"/>
            <a:r>
              <a:rPr lang="en-US" dirty="0"/>
              <a:t>Convergence ( Key parameters for convergence, important for hyper parameter optimization)</a:t>
            </a:r>
          </a:p>
          <a:p>
            <a:r>
              <a:rPr lang="en-US" dirty="0"/>
              <a:t>Building a </a:t>
            </a:r>
            <a:r>
              <a:rPr lang="en-US" b="1" dirty="0">
                <a:solidFill>
                  <a:srgbClr val="FF0000"/>
                </a:solidFill>
              </a:rPr>
              <a:t>Template/Wrapper </a:t>
            </a:r>
            <a:r>
              <a:rPr lang="en-US" dirty="0"/>
              <a:t>that a domain scientist can use to port his/her ML/DL model on distributed computing with ease</a:t>
            </a:r>
          </a:p>
          <a:p>
            <a:r>
              <a:rPr lang="en-US"/>
              <a:t>Hyperparameter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3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4070-D332-624B-BDDC-22563BAB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4E49-1A19-5D4B-9B82-57044E6B8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Email = </a:t>
            </a:r>
            <a:r>
              <a:rPr lang="en-US" dirty="0" err="1"/>
              <a:t>amalik@bnl.gov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0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458</Words>
  <Application>Microsoft Macintosh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Scaling Distributed Machine Learning using HPC</vt:lpstr>
      <vt:lpstr>Distributed ML for HEP</vt:lpstr>
      <vt:lpstr>Horovod for Distributed Learning</vt:lpstr>
      <vt:lpstr>Horovod for Distributed Learning</vt:lpstr>
      <vt:lpstr>MPI_Learn Framework</vt:lpstr>
      <vt:lpstr>MPI_Learn Framework</vt:lpstr>
      <vt:lpstr>New Approaches: Layered Stochastic Gradient Decent</vt:lpstr>
      <vt:lpstr>What are the Goals?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Distributed Machine Learning</dc:title>
  <dc:creator>Microsoft Office User</dc:creator>
  <cp:lastModifiedBy>Microsoft Office User</cp:lastModifiedBy>
  <cp:revision>95</cp:revision>
  <cp:lastPrinted>2019-09-11T01:27:32Z</cp:lastPrinted>
  <dcterms:created xsi:type="dcterms:W3CDTF">2019-08-30T15:20:25Z</dcterms:created>
  <dcterms:modified xsi:type="dcterms:W3CDTF">2019-09-26T12:54:54Z</dcterms:modified>
</cp:coreProperties>
</file>