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35" r:id="rId4"/>
    <p:sldMasterId id="2147483973" r:id="rId5"/>
  </p:sldMasterIdLst>
  <p:notesMasterIdLst>
    <p:notesMasterId r:id="rId39"/>
  </p:notesMasterIdLst>
  <p:handoutMasterIdLst>
    <p:handoutMasterId r:id="rId40"/>
  </p:handoutMasterIdLst>
  <p:sldIdLst>
    <p:sldId id="269" r:id="rId6"/>
    <p:sldId id="770" r:id="rId7"/>
    <p:sldId id="773" r:id="rId8"/>
    <p:sldId id="771" r:id="rId9"/>
    <p:sldId id="769" r:id="rId10"/>
    <p:sldId id="762" r:id="rId11"/>
    <p:sldId id="268" r:id="rId12"/>
    <p:sldId id="485" r:id="rId13"/>
    <p:sldId id="486" r:id="rId14"/>
    <p:sldId id="763" r:id="rId15"/>
    <p:sldId id="725" r:id="rId16"/>
    <p:sldId id="706" r:id="rId17"/>
    <p:sldId id="774" r:id="rId18"/>
    <p:sldId id="729" r:id="rId19"/>
    <p:sldId id="757" r:id="rId20"/>
    <p:sldId id="758" r:id="rId21"/>
    <p:sldId id="275" r:id="rId22"/>
    <p:sldId id="760" r:id="rId23"/>
    <p:sldId id="767" r:id="rId24"/>
    <p:sldId id="772" r:id="rId25"/>
    <p:sldId id="740" r:id="rId26"/>
    <p:sldId id="715" r:id="rId27"/>
    <p:sldId id="748" r:id="rId28"/>
    <p:sldId id="750" r:id="rId29"/>
    <p:sldId id="271" r:id="rId30"/>
    <p:sldId id="281" r:id="rId31"/>
    <p:sldId id="282" r:id="rId32"/>
    <p:sldId id="753" r:id="rId33"/>
    <p:sldId id="284" r:id="rId34"/>
    <p:sldId id="285" r:id="rId35"/>
    <p:sldId id="491" r:id="rId36"/>
    <p:sldId id="761" r:id="rId37"/>
    <p:sldId id="754" r:id="rId38"/>
  </p:sldIdLst>
  <p:sldSz cx="12188825"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205">
          <p15:clr>
            <a:srgbClr val="A4A3A4"/>
          </p15:clr>
        </p15:guide>
        <p15:guide id="2" pos="3839" userDrawn="1">
          <p15:clr>
            <a:srgbClr val="A4A3A4"/>
          </p15:clr>
        </p15:guide>
        <p15:guide id="3" pos="741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D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46" autoAdjust="0"/>
    <p:restoredTop sz="95037" autoAdjust="0"/>
  </p:normalViewPr>
  <p:slideViewPr>
    <p:cSldViewPr snapToGrid="0" showGuides="1">
      <p:cViewPr varScale="1">
        <p:scale>
          <a:sx n="96" d="100"/>
          <a:sy n="96" d="100"/>
        </p:scale>
        <p:origin x="184" y="584"/>
      </p:cViewPr>
      <p:guideLst>
        <p:guide orient="horz" pos="1205"/>
        <p:guide pos="3839"/>
        <p:guide pos="7412"/>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55" d="100"/>
          <a:sy n="55" d="100"/>
        </p:scale>
        <p:origin x="-1472" y="-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B842F42-2CE9-4E35-95C1-410DC08A50B1}" type="datetimeFigureOut">
              <a:rPr lang="en-US" smtClean="0"/>
              <a:t>9/25/19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26F2E89A-4FDF-4617-8DDF-BE2769EE821E}" type="slidenum">
              <a:rPr lang="en-US" smtClean="0"/>
              <a:t>‹#›</a:t>
            </a:fld>
            <a:endParaRPr lang="en-US"/>
          </a:p>
        </p:txBody>
      </p:sp>
    </p:spTree>
    <p:extLst>
      <p:ext uri="{BB962C8B-B14F-4D97-AF65-F5344CB8AC3E}">
        <p14:creationId xmlns:p14="http://schemas.microsoft.com/office/powerpoint/2010/main" val="25792619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6F282904-F315-4730-8D91-37D99E141A6F}" type="datetimeFigureOut">
              <a:rPr lang="en-US" smtClean="0"/>
              <a:t>9/25/19</a:t>
            </a:fld>
            <a:endParaRPr lang="en-US"/>
          </a:p>
        </p:txBody>
      </p:sp>
      <p:sp>
        <p:nvSpPr>
          <p:cNvPr id="4" name="Slide Image Placeholder 3"/>
          <p:cNvSpPr>
            <a:spLocks noGrp="1" noRot="1" noChangeAspect="1"/>
          </p:cNvSpPr>
          <p:nvPr>
            <p:ph type="sldImg" idx="2"/>
          </p:nvPr>
        </p:nvSpPr>
        <p:spPr>
          <a:xfrm>
            <a:off x="407988" y="696913"/>
            <a:ext cx="6194425"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54E672D7-8E2D-4611-973D-F4591A707C34}" type="slidenum">
              <a:rPr lang="en-US" smtClean="0"/>
              <a:t>‹#›</a:t>
            </a:fld>
            <a:endParaRPr lang="en-US"/>
          </a:p>
        </p:txBody>
      </p:sp>
    </p:spTree>
    <p:extLst>
      <p:ext uri="{BB962C8B-B14F-4D97-AF65-F5344CB8AC3E}">
        <p14:creationId xmlns:p14="http://schemas.microsoft.com/office/powerpoint/2010/main" val="1701357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4239da5e9f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4239da5e9f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2305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7094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6015f5c4e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6015f5c4e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2824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615e095ea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615e095ea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3030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615dbd322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615dbd3224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370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615dbd322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615dbd322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19585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382588" y="685800"/>
            <a:ext cx="60928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6" name="Shape 4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497185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12.jpe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34"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12"/>
          <p:cNvSpPr>
            <a:spLocks/>
          </p:cNvSpPr>
          <p:nvPr userDrawn="1"/>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tx2"/>
          </a:solidFill>
          <a:ln>
            <a:solidFill>
              <a:schemeClr val="tx2"/>
            </a:solidFill>
          </a:ln>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a:off x="8313420" y="65"/>
            <a:ext cx="3875405" cy="6270643"/>
          </a:xfrm>
          <a:prstGeom prst="rect">
            <a:avLst/>
          </a:prstGeom>
        </p:spPr>
      </p:pic>
      <p:pic>
        <p:nvPicPr>
          <p:cNvPr id="7" name="Picture 6">
            <a:extLst>
              <a:ext uri="{FF2B5EF4-FFF2-40B4-BE49-F238E27FC236}">
                <a16:creationId xmlns:a16="http://schemas.microsoft.com/office/drawing/2014/main" id="{588AFD79-64F6-EB40-8DE3-1E57FFAB995E}"/>
              </a:ext>
            </a:extLst>
          </p:cNvPr>
          <p:cNvPicPr>
            <a:picLocks noChangeAspect="1"/>
          </p:cNvPicPr>
          <p:nvPr userDrawn="1"/>
        </p:nvPicPr>
        <p:blipFill>
          <a:blip r:embed="rId3"/>
          <a:stretch>
            <a:fillRect/>
          </a:stretch>
        </p:blipFill>
        <p:spPr>
          <a:xfrm>
            <a:off x="8675619" y="1781035"/>
            <a:ext cx="1955287" cy="1955287"/>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6" name="Picture 5">
            <a:extLst>
              <a:ext uri="{FF2B5EF4-FFF2-40B4-BE49-F238E27FC236}">
                <a16:creationId xmlns:a16="http://schemas.microsoft.com/office/drawing/2014/main" id="{B6216652-037F-8044-B1B8-42EBA257821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917916" y="3137855"/>
            <a:ext cx="1735347" cy="1729444"/>
          </a:xfrm>
          <a:prstGeom prst="ellipse">
            <a:avLst/>
          </a:prstGeom>
          <a:solidFill>
            <a:schemeClr val="tx1"/>
          </a:solidFill>
          <a:ln w="76200">
            <a:solidFill>
              <a:schemeClr val="accent2">
                <a:alpha val="65000"/>
              </a:schemeClr>
            </a:solidFill>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pic>
        <p:nvPicPr>
          <p:cNvPr id="17" name="Picture 16"/>
          <p:cNvPicPr>
            <a:picLocks noChangeAspect="1"/>
          </p:cNvPicPr>
          <p:nvPr userDrawn="1"/>
        </p:nvPicPr>
        <p:blipFill rotWithShape="1">
          <a:blip r:embed="rId5"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10" name="TextBox 9"/>
          <p:cNvSpPr txBox="1"/>
          <p:nvPr userDrawn="1"/>
        </p:nvSpPr>
        <p:spPr>
          <a:xfrm>
            <a:off x="355073" y="6270708"/>
            <a:ext cx="2114681" cy="400110"/>
          </a:xfrm>
          <a:prstGeom prst="rect">
            <a:avLst/>
          </a:prstGeom>
          <a:noFill/>
        </p:spPr>
        <p:txBody>
          <a:bodyPr wrap="none" rtlCol="0">
            <a:spAutoFit/>
          </a:bodyPr>
          <a:lstStyle/>
          <a:p>
            <a:r>
              <a:rPr lang="en-US" sz="1000" b="0" dirty="0">
                <a:solidFill>
                  <a:schemeClr val="tx2"/>
                </a:solidFill>
              </a:rPr>
              <a:t>ORNL is managed by UT-Battelle </a:t>
            </a:r>
            <a:br>
              <a:rPr lang="en-US" sz="1000" b="0" dirty="0">
                <a:solidFill>
                  <a:schemeClr val="tx2"/>
                </a:solidFill>
              </a:rPr>
            </a:br>
            <a:r>
              <a:rPr lang="en-US" sz="1000" b="0" dirty="0">
                <a:solidFill>
                  <a:schemeClr val="tx2"/>
                </a:solidFill>
              </a:rPr>
              <a:t>for the US Department of Energy</a:t>
            </a:r>
          </a:p>
        </p:txBody>
      </p:sp>
      <p:sp>
        <p:nvSpPr>
          <p:cNvPr id="2" name="Title 1"/>
          <p:cNvSpPr>
            <a:spLocks noGrp="1"/>
          </p:cNvSpPr>
          <p:nvPr userDrawn="1">
            <p:ph type="ctrTitle"/>
          </p:nvPr>
        </p:nvSpPr>
        <p:spPr>
          <a:xfrm>
            <a:off x="339005" y="320040"/>
            <a:ext cx="5545451" cy="929485"/>
          </a:xfrm>
        </p:spPr>
        <p:txBody>
          <a:bodyPr/>
          <a:lstStyle>
            <a:lvl1pPr algn="l">
              <a:defRPr sz="3200" b="1">
                <a:solidFill>
                  <a:schemeClr val="tx2"/>
                </a:solidFill>
                <a:latin typeface="+mn-lt"/>
              </a:defRPr>
            </a:lvl1pPr>
          </a:lstStyle>
          <a:p>
            <a:r>
              <a:rPr lang="en-US" dirty="0"/>
              <a:t>Click to edit Master title style</a:t>
            </a:r>
          </a:p>
        </p:txBody>
      </p:sp>
      <p:sp>
        <p:nvSpPr>
          <p:cNvPr id="3" name="Subtitle 2"/>
          <p:cNvSpPr>
            <a:spLocks noGrp="1"/>
          </p:cNvSpPr>
          <p:nvPr userDrawn="1">
            <p:ph type="subTitle" idx="1"/>
          </p:nvPr>
        </p:nvSpPr>
        <p:spPr>
          <a:xfrm>
            <a:off x="347472" y="2001549"/>
            <a:ext cx="5485292" cy="757130"/>
          </a:xfrm>
        </p:spPr>
        <p:txBody>
          <a:bodyPr/>
          <a:lstStyle>
            <a:lvl1pPr marL="0" indent="0" algn="l">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a:extLst>
              <a:ext uri="{FF2B5EF4-FFF2-40B4-BE49-F238E27FC236}">
                <a16:creationId xmlns:a16="http://schemas.microsoft.com/office/drawing/2014/main" id="{E2A15E2D-679D-B24A-88A6-7E9DCE85754A}"/>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b="-174"/>
          <a:stretch/>
        </p:blipFill>
        <p:spPr>
          <a:xfrm>
            <a:off x="7003142" y="1238073"/>
            <a:ext cx="2188561" cy="2190927"/>
          </a:xfrm>
          <a:prstGeom prst="ellipse">
            <a:avLst/>
          </a:prstGeom>
          <a:blipFill>
            <a:blip r:embed="rId7" cstate="screen">
              <a:extLst>
                <a:ext uri="{28A0092B-C50C-407E-A947-70E740481C1C}">
                  <a14:useLocalDpi xmlns:a14="http://schemas.microsoft.com/office/drawing/2010/main"/>
                </a:ext>
              </a:extLst>
            </a:blip>
            <a:srcRect/>
            <a:stretch>
              <a:fillRect t="16850"/>
            </a:stretch>
          </a:blipFill>
          <a:ln w="76200">
            <a:solidFill>
              <a:schemeClr val="accent2">
                <a:alpha val="65000"/>
              </a:schemeClr>
            </a:solidFill>
            <a:miter lim="800000"/>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pic>
    </p:spTree>
    <p:extLst>
      <p:ext uri="{BB962C8B-B14F-4D97-AF65-F5344CB8AC3E}">
        <p14:creationId xmlns:p14="http://schemas.microsoft.com/office/powerpoint/2010/main" val="3443119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95599" y="6356350"/>
            <a:ext cx="1146820" cy="365125"/>
          </a:xfrm>
          <a:prstGeom prst="rect">
            <a:avLst/>
          </a:prstGeom>
        </p:spPr>
        <p:txBody>
          <a:bodyPr/>
          <a:lstStyle/>
          <a:p>
            <a:fld id="{83D21A5F-A782-4E19-A2C2-3F5DE93587DD}" type="datetimeFigureOut">
              <a:rPr lang="en-US" smtClean="0"/>
              <a:t>9/25/19</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931164" y="3543905"/>
            <a:ext cx="6432818" cy="2379882"/>
          </a:xfrm>
          <a:prstGeom prst="rect">
            <a:avLst/>
          </a:prstGeom>
        </p:spPr>
      </p:pic>
      <p:sp>
        <p:nvSpPr>
          <p:cNvPr id="8" name="Title Placeholder 1"/>
          <p:cNvSpPr>
            <a:spLocks noGrp="1"/>
          </p:cNvSpPr>
          <p:nvPr>
            <p:ph type="title"/>
          </p:nvPr>
        </p:nvSpPr>
        <p:spPr>
          <a:xfrm>
            <a:off x="936809" y="1252301"/>
            <a:ext cx="10512862" cy="1325563"/>
          </a:xfrm>
          <a:prstGeom prst="rect">
            <a:avLst/>
          </a:prstGeom>
        </p:spPr>
        <p:txBody>
          <a:bodyPr vert="horz" lIns="91440" tIns="45720" rIns="91440" bIns="45720" rtlCol="0" anchor="ctr">
            <a:normAutofit/>
          </a:bodyPr>
          <a:lstStyle>
            <a:lvl1pPr algn="ctr">
              <a:defRPr/>
            </a:lvl1pPr>
          </a:lstStyle>
          <a:p>
            <a:r>
              <a:rPr lang="en-US"/>
              <a:t>Click to edit Master title style</a:t>
            </a:r>
            <a:endParaRPr lang="en-US" dirty="0"/>
          </a:p>
        </p:txBody>
      </p:sp>
      <p:sp>
        <p:nvSpPr>
          <p:cNvPr id="9" name="TextBox 8"/>
          <p:cNvSpPr txBox="1"/>
          <p:nvPr userDrawn="1"/>
        </p:nvSpPr>
        <p:spPr>
          <a:xfrm>
            <a:off x="-1" y="2557830"/>
            <a:ext cx="12188825" cy="830868"/>
          </a:xfrm>
          <a:prstGeom prst="rect">
            <a:avLst/>
          </a:prstGeom>
          <a:noFill/>
        </p:spPr>
        <p:txBody>
          <a:bodyPr wrap="square" rtlCol="0">
            <a:spAutoFit/>
          </a:bodyPr>
          <a:lstStyle/>
          <a:p>
            <a:pPr algn="ctr"/>
            <a:r>
              <a:rPr lang="en-US" sz="2399" i="1" dirty="0"/>
              <a:t>Jack C. Wells, Director of Science</a:t>
            </a:r>
          </a:p>
          <a:p>
            <a:pPr algn="ctr">
              <a:lnSpc>
                <a:spcPct val="100000"/>
              </a:lnSpc>
              <a:spcBef>
                <a:spcPts val="0"/>
              </a:spcBef>
            </a:pPr>
            <a:r>
              <a:rPr lang="en-US" sz="2400" b="1" dirty="0"/>
              <a:t>Oak Ridge Leadership Computing Facility/Oak Ridge National Laboratory</a:t>
            </a:r>
          </a:p>
        </p:txBody>
      </p:sp>
      <p:sp>
        <p:nvSpPr>
          <p:cNvPr id="10" name="Footer Placeholder 4"/>
          <p:cNvSpPr txBox="1">
            <a:spLocks/>
          </p:cNvSpPr>
          <p:nvPr userDrawn="1"/>
        </p:nvSpPr>
        <p:spPr>
          <a:xfrm>
            <a:off x="3117225" y="6265862"/>
            <a:ext cx="6152032" cy="273051"/>
          </a:xfrm>
          <a:prstGeom prst="rect">
            <a:avLst/>
          </a:prstGeom>
          <a:solidFill>
            <a:schemeClr val="accent1">
              <a:lumMod val="50000"/>
            </a:schemeClr>
          </a:solidFill>
        </p:spPr>
        <p:txBody>
          <a:bodyPr vert="horz" lIns="91416" tIns="45708" rIns="91416" bIns="45708" rtlCol="0" anchor="ctr"/>
          <a:lstStyle>
            <a:defPPr>
              <a:defRPr lang="en-US"/>
            </a:defPPr>
            <a:lvl1pPr marL="0" algn="ctr" defTabSz="914400" rtl="0" eaLnBrk="1" latinLnBrk="0" hangingPunct="1">
              <a:defRPr sz="18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799" dirty="0"/>
              <a:t>Join the Conversation #</a:t>
            </a:r>
            <a:r>
              <a:rPr lang="en-US" sz="1799" dirty="0" err="1"/>
              <a:t>OpenPOWERSummit</a:t>
            </a:r>
            <a:endParaRPr lang="en-US" sz="1799" dirty="0"/>
          </a:p>
        </p:txBody>
      </p:sp>
      <p:pic>
        <p:nvPicPr>
          <p:cNvPr id="11" name="Picture 10">
            <a:extLst>
              <a:ext uri="{FF2B5EF4-FFF2-40B4-BE49-F238E27FC236}">
                <a16:creationId xmlns:a16="http://schemas.microsoft.com/office/drawing/2014/main" id="{4CBC172F-98F1-DC47-8F03-AA82AEB53FB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3286897" cy="996439"/>
          </a:xfrm>
          <a:prstGeom prst="rect">
            <a:avLst/>
          </a:prstGeom>
        </p:spPr>
      </p:pic>
    </p:spTree>
    <p:extLst>
      <p:ext uri="{BB962C8B-B14F-4D97-AF65-F5344CB8AC3E}">
        <p14:creationId xmlns:p14="http://schemas.microsoft.com/office/powerpoint/2010/main" val="3476606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4FFA-1DE5-594F-AB88-AA4C23F87C64}"/>
              </a:ext>
            </a:extLst>
          </p:cNvPr>
          <p:cNvSpPr>
            <a:spLocks noGrp="1"/>
          </p:cNvSpPr>
          <p:nvPr>
            <p:ph type="ctrTitle"/>
          </p:nvPr>
        </p:nvSpPr>
        <p:spPr>
          <a:xfrm>
            <a:off x="1524000" y="1122363"/>
            <a:ext cx="9140825"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85B279-18FE-1745-86CD-EAF1AB1FAF6E}"/>
              </a:ext>
            </a:extLst>
          </p:cNvPr>
          <p:cNvSpPr>
            <a:spLocks noGrp="1"/>
          </p:cNvSpPr>
          <p:nvPr>
            <p:ph type="subTitle" idx="1"/>
          </p:nvPr>
        </p:nvSpPr>
        <p:spPr>
          <a:xfrm>
            <a:off x="1524000" y="3602038"/>
            <a:ext cx="914082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43DC5E-1223-184A-BB2B-27A21B5A6278}"/>
              </a:ext>
            </a:extLst>
          </p:cNvPr>
          <p:cNvSpPr>
            <a:spLocks noGrp="1"/>
          </p:cNvSpPr>
          <p:nvPr>
            <p:ph type="dt" sz="half" idx="10"/>
          </p:nvPr>
        </p:nvSpPr>
        <p:spPr/>
        <p:txBody>
          <a:bodyPr/>
          <a:lstStyle/>
          <a:p>
            <a:fld id="{E34CD74F-6CCB-224F-86C9-31E8FC4F9F32}" type="datetimeFigureOut">
              <a:rPr lang="en-US" smtClean="0"/>
              <a:t>9/25/19</a:t>
            </a:fld>
            <a:endParaRPr lang="en-US"/>
          </a:p>
        </p:txBody>
      </p:sp>
      <p:sp>
        <p:nvSpPr>
          <p:cNvPr id="5" name="Footer Placeholder 4">
            <a:extLst>
              <a:ext uri="{FF2B5EF4-FFF2-40B4-BE49-F238E27FC236}">
                <a16:creationId xmlns:a16="http://schemas.microsoft.com/office/drawing/2014/main" id="{7DE23658-FE37-F943-B87E-4F99B7E6EA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CA0344-AD5F-424A-B24F-B9C685AFDD29}"/>
              </a:ext>
            </a:extLst>
          </p:cNvPr>
          <p:cNvSpPr>
            <a:spLocks noGrp="1"/>
          </p:cNvSpPr>
          <p:nvPr>
            <p:ph type="sldNum" sz="quarter" idx="12"/>
          </p:nvPr>
        </p:nvSpPr>
        <p:spPr/>
        <p:txBody>
          <a:bodyPr/>
          <a:lstStyle/>
          <a:p>
            <a:fld id="{490AE831-494A-9F48-8510-B42F3F2EBB85}" type="slidenum">
              <a:rPr lang="en-US" smtClean="0"/>
              <a:t>‹#›</a:t>
            </a:fld>
            <a:endParaRPr lang="en-US"/>
          </a:p>
        </p:txBody>
      </p:sp>
    </p:spTree>
    <p:extLst>
      <p:ext uri="{BB962C8B-B14F-4D97-AF65-F5344CB8AC3E}">
        <p14:creationId xmlns:p14="http://schemas.microsoft.com/office/powerpoint/2010/main" val="3362136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DC803-2572-7944-B399-4639EA6374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2CBEEE-F728-AD44-8FD1-A1A42CFE7B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DAC64E-121D-7140-AB72-C7D86D255F89}"/>
              </a:ext>
            </a:extLst>
          </p:cNvPr>
          <p:cNvSpPr>
            <a:spLocks noGrp="1"/>
          </p:cNvSpPr>
          <p:nvPr>
            <p:ph type="dt" sz="half" idx="10"/>
          </p:nvPr>
        </p:nvSpPr>
        <p:spPr/>
        <p:txBody>
          <a:bodyPr/>
          <a:lstStyle/>
          <a:p>
            <a:fld id="{E34CD74F-6CCB-224F-86C9-31E8FC4F9F32}" type="datetimeFigureOut">
              <a:rPr lang="en-US" smtClean="0"/>
              <a:t>9/25/19</a:t>
            </a:fld>
            <a:endParaRPr lang="en-US"/>
          </a:p>
        </p:txBody>
      </p:sp>
      <p:sp>
        <p:nvSpPr>
          <p:cNvPr id="5" name="Footer Placeholder 4">
            <a:extLst>
              <a:ext uri="{FF2B5EF4-FFF2-40B4-BE49-F238E27FC236}">
                <a16:creationId xmlns:a16="http://schemas.microsoft.com/office/drawing/2014/main" id="{0222E318-D58F-BF47-9F0C-7A82D0B0F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9AAFA-E570-B94A-A342-46CB3048C093}"/>
              </a:ext>
            </a:extLst>
          </p:cNvPr>
          <p:cNvSpPr>
            <a:spLocks noGrp="1"/>
          </p:cNvSpPr>
          <p:nvPr>
            <p:ph type="sldNum" sz="quarter" idx="12"/>
          </p:nvPr>
        </p:nvSpPr>
        <p:spPr/>
        <p:txBody>
          <a:bodyPr/>
          <a:lstStyle/>
          <a:p>
            <a:fld id="{490AE831-494A-9F48-8510-B42F3F2EBB85}" type="slidenum">
              <a:rPr lang="en-US" smtClean="0"/>
              <a:t>‹#›</a:t>
            </a:fld>
            <a:endParaRPr lang="en-US"/>
          </a:p>
        </p:txBody>
      </p:sp>
    </p:spTree>
    <p:extLst>
      <p:ext uri="{BB962C8B-B14F-4D97-AF65-F5344CB8AC3E}">
        <p14:creationId xmlns:p14="http://schemas.microsoft.com/office/powerpoint/2010/main" val="3146926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FF6F7-8F28-6545-BFF8-6CE925E45F82}"/>
              </a:ext>
            </a:extLst>
          </p:cNvPr>
          <p:cNvSpPr>
            <a:spLocks noGrp="1"/>
          </p:cNvSpPr>
          <p:nvPr>
            <p:ph type="title"/>
          </p:nvPr>
        </p:nvSpPr>
        <p:spPr>
          <a:xfrm>
            <a:off x="831850" y="1709738"/>
            <a:ext cx="10512425"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FD0ED-00F4-EC4F-B1C3-902AE4BE57F7}"/>
              </a:ext>
            </a:extLst>
          </p:cNvPr>
          <p:cNvSpPr>
            <a:spLocks noGrp="1"/>
          </p:cNvSpPr>
          <p:nvPr>
            <p:ph type="body" idx="1"/>
          </p:nvPr>
        </p:nvSpPr>
        <p:spPr>
          <a:xfrm>
            <a:off x="831850" y="4589463"/>
            <a:ext cx="1051242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3CDF738-60F7-CF48-AF48-E485DA69B159}"/>
              </a:ext>
            </a:extLst>
          </p:cNvPr>
          <p:cNvSpPr>
            <a:spLocks noGrp="1"/>
          </p:cNvSpPr>
          <p:nvPr>
            <p:ph type="dt" sz="half" idx="10"/>
          </p:nvPr>
        </p:nvSpPr>
        <p:spPr/>
        <p:txBody>
          <a:bodyPr/>
          <a:lstStyle/>
          <a:p>
            <a:fld id="{E34CD74F-6CCB-224F-86C9-31E8FC4F9F32}" type="datetimeFigureOut">
              <a:rPr lang="en-US" smtClean="0"/>
              <a:t>9/25/19</a:t>
            </a:fld>
            <a:endParaRPr lang="en-US"/>
          </a:p>
        </p:txBody>
      </p:sp>
      <p:sp>
        <p:nvSpPr>
          <p:cNvPr id="5" name="Footer Placeholder 4">
            <a:extLst>
              <a:ext uri="{FF2B5EF4-FFF2-40B4-BE49-F238E27FC236}">
                <a16:creationId xmlns:a16="http://schemas.microsoft.com/office/drawing/2014/main" id="{13A8568D-D21C-CB4B-A807-C70C881A06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EE5CA7-CE99-1947-A107-B62A95C725DA}"/>
              </a:ext>
            </a:extLst>
          </p:cNvPr>
          <p:cNvSpPr>
            <a:spLocks noGrp="1"/>
          </p:cNvSpPr>
          <p:nvPr>
            <p:ph type="sldNum" sz="quarter" idx="12"/>
          </p:nvPr>
        </p:nvSpPr>
        <p:spPr/>
        <p:txBody>
          <a:bodyPr/>
          <a:lstStyle/>
          <a:p>
            <a:fld id="{490AE831-494A-9F48-8510-B42F3F2EBB85}" type="slidenum">
              <a:rPr lang="en-US" smtClean="0"/>
              <a:t>‹#›</a:t>
            </a:fld>
            <a:endParaRPr lang="en-US"/>
          </a:p>
        </p:txBody>
      </p:sp>
    </p:spTree>
    <p:extLst>
      <p:ext uri="{BB962C8B-B14F-4D97-AF65-F5344CB8AC3E}">
        <p14:creationId xmlns:p14="http://schemas.microsoft.com/office/powerpoint/2010/main" val="102091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639FD-63CC-9248-8F02-5B940C0918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211326-7576-DB44-98E0-3A69606DB267}"/>
              </a:ext>
            </a:extLst>
          </p:cNvPr>
          <p:cNvSpPr>
            <a:spLocks noGrp="1"/>
          </p:cNvSpPr>
          <p:nvPr>
            <p:ph sz="half" idx="1"/>
          </p:nvPr>
        </p:nvSpPr>
        <p:spPr>
          <a:xfrm>
            <a:off x="838200" y="1825625"/>
            <a:ext cx="518001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B3F943-9AA8-E544-B5F6-0BABAE826248}"/>
              </a:ext>
            </a:extLst>
          </p:cNvPr>
          <p:cNvSpPr>
            <a:spLocks noGrp="1"/>
          </p:cNvSpPr>
          <p:nvPr>
            <p:ph sz="half" idx="2"/>
          </p:nvPr>
        </p:nvSpPr>
        <p:spPr>
          <a:xfrm>
            <a:off x="6170613" y="1825625"/>
            <a:ext cx="518001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4A8D50-A873-4743-8337-4FF69035F944}"/>
              </a:ext>
            </a:extLst>
          </p:cNvPr>
          <p:cNvSpPr>
            <a:spLocks noGrp="1"/>
          </p:cNvSpPr>
          <p:nvPr>
            <p:ph type="dt" sz="half" idx="10"/>
          </p:nvPr>
        </p:nvSpPr>
        <p:spPr/>
        <p:txBody>
          <a:bodyPr/>
          <a:lstStyle/>
          <a:p>
            <a:fld id="{E34CD74F-6CCB-224F-86C9-31E8FC4F9F32}" type="datetimeFigureOut">
              <a:rPr lang="en-US" smtClean="0"/>
              <a:t>9/25/19</a:t>
            </a:fld>
            <a:endParaRPr lang="en-US"/>
          </a:p>
        </p:txBody>
      </p:sp>
      <p:sp>
        <p:nvSpPr>
          <p:cNvPr id="6" name="Footer Placeholder 5">
            <a:extLst>
              <a:ext uri="{FF2B5EF4-FFF2-40B4-BE49-F238E27FC236}">
                <a16:creationId xmlns:a16="http://schemas.microsoft.com/office/drawing/2014/main" id="{83489EE3-D6AC-8B4A-A86F-E04827DF1E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CC52C-3487-AF46-9336-3C1C9564C341}"/>
              </a:ext>
            </a:extLst>
          </p:cNvPr>
          <p:cNvSpPr>
            <a:spLocks noGrp="1"/>
          </p:cNvSpPr>
          <p:nvPr>
            <p:ph type="sldNum" sz="quarter" idx="12"/>
          </p:nvPr>
        </p:nvSpPr>
        <p:spPr/>
        <p:txBody>
          <a:bodyPr/>
          <a:lstStyle/>
          <a:p>
            <a:fld id="{490AE831-494A-9F48-8510-B42F3F2EBB85}" type="slidenum">
              <a:rPr lang="en-US" smtClean="0"/>
              <a:t>‹#›</a:t>
            </a:fld>
            <a:endParaRPr lang="en-US"/>
          </a:p>
        </p:txBody>
      </p:sp>
    </p:spTree>
    <p:extLst>
      <p:ext uri="{BB962C8B-B14F-4D97-AF65-F5344CB8AC3E}">
        <p14:creationId xmlns:p14="http://schemas.microsoft.com/office/powerpoint/2010/main" val="3537368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B98CB-B600-E64B-B77F-A0321A389297}"/>
              </a:ext>
            </a:extLst>
          </p:cNvPr>
          <p:cNvSpPr>
            <a:spLocks noGrp="1"/>
          </p:cNvSpPr>
          <p:nvPr>
            <p:ph type="title"/>
          </p:nvPr>
        </p:nvSpPr>
        <p:spPr>
          <a:xfrm>
            <a:off x="839788" y="365125"/>
            <a:ext cx="1051242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EDFC51-B198-9942-9FBB-B0C1700C2C4D}"/>
              </a:ext>
            </a:extLst>
          </p:cNvPr>
          <p:cNvSpPr>
            <a:spLocks noGrp="1"/>
          </p:cNvSpPr>
          <p:nvPr>
            <p:ph type="body" idx="1"/>
          </p:nvPr>
        </p:nvSpPr>
        <p:spPr>
          <a:xfrm>
            <a:off x="839788" y="1681163"/>
            <a:ext cx="51562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A1EC1D-53D6-F34B-90EF-63883FFE68A7}"/>
              </a:ext>
            </a:extLst>
          </p:cNvPr>
          <p:cNvSpPr>
            <a:spLocks noGrp="1"/>
          </p:cNvSpPr>
          <p:nvPr>
            <p:ph sz="half" idx="2"/>
          </p:nvPr>
        </p:nvSpPr>
        <p:spPr>
          <a:xfrm>
            <a:off x="839788" y="2505075"/>
            <a:ext cx="51562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535079-14A8-3342-9C64-7B2B0C339F9A}"/>
              </a:ext>
            </a:extLst>
          </p:cNvPr>
          <p:cNvSpPr>
            <a:spLocks noGrp="1"/>
          </p:cNvSpPr>
          <p:nvPr>
            <p:ph type="body" sz="quarter" idx="3"/>
          </p:nvPr>
        </p:nvSpPr>
        <p:spPr>
          <a:xfrm>
            <a:off x="6170613" y="1681163"/>
            <a:ext cx="51816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B0E87D6-F0F8-3445-ACC9-2A1271B2FD07}"/>
              </a:ext>
            </a:extLst>
          </p:cNvPr>
          <p:cNvSpPr>
            <a:spLocks noGrp="1"/>
          </p:cNvSpPr>
          <p:nvPr>
            <p:ph sz="quarter" idx="4"/>
          </p:nvPr>
        </p:nvSpPr>
        <p:spPr>
          <a:xfrm>
            <a:off x="6170613" y="2505075"/>
            <a:ext cx="51816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96EEED-22FD-C84C-AAF4-48E607E86108}"/>
              </a:ext>
            </a:extLst>
          </p:cNvPr>
          <p:cNvSpPr>
            <a:spLocks noGrp="1"/>
          </p:cNvSpPr>
          <p:nvPr>
            <p:ph type="dt" sz="half" idx="10"/>
          </p:nvPr>
        </p:nvSpPr>
        <p:spPr/>
        <p:txBody>
          <a:bodyPr/>
          <a:lstStyle/>
          <a:p>
            <a:fld id="{E34CD74F-6CCB-224F-86C9-31E8FC4F9F32}" type="datetimeFigureOut">
              <a:rPr lang="en-US" smtClean="0"/>
              <a:t>9/25/19</a:t>
            </a:fld>
            <a:endParaRPr lang="en-US"/>
          </a:p>
        </p:txBody>
      </p:sp>
      <p:sp>
        <p:nvSpPr>
          <p:cNvPr id="8" name="Footer Placeholder 7">
            <a:extLst>
              <a:ext uri="{FF2B5EF4-FFF2-40B4-BE49-F238E27FC236}">
                <a16:creationId xmlns:a16="http://schemas.microsoft.com/office/drawing/2014/main" id="{1CA7DA15-899D-F14D-9E00-4BBB9F0D59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937A63-6307-7F4C-A82A-63ADEDDD63B6}"/>
              </a:ext>
            </a:extLst>
          </p:cNvPr>
          <p:cNvSpPr>
            <a:spLocks noGrp="1"/>
          </p:cNvSpPr>
          <p:nvPr>
            <p:ph type="sldNum" sz="quarter" idx="12"/>
          </p:nvPr>
        </p:nvSpPr>
        <p:spPr/>
        <p:txBody>
          <a:bodyPr/>
          <a:lstStyle/>
          <a:p>
            <a:fld id="{490AE831-494A-9F48-8510-B42F3F2EBB85}" type="slidenum">
              <a:rPr lang="en-US" smtClean="0"/>
              <a:t>‹#›</a:t>
            </a:fld>
            <a:endParaRPr lang="en-US"/>
          </a:p>
        </p:txBody>
      </p:sp>
    </p:spTree>
    <p:extLst>
      <p:ext uri="{BB962C8B-B14F-4D97-AF65-F5344CB8AC3E}">
        <p14:creationId xmlns:p14="http://schemas.microsoft.com/office/powerpoint/2010/main" val="8346452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9C5B3-D406-5541-8F36-FE6E0F7361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A7B2D6-33E2-334B-BDA5-26D75C4A8AFF}"/>
              </a:ext>
            </a:extLst>
          </p:cNvPr>
          <p:cNvSpPr>
            <a:spLocks noGrp="1"/>
          </p:cNvSpPr>
          <p:nvPr>
            <p:ph type="dt" sz="half" idx="10"/>
          </p:nvPr>
        </p:nvSpPr>
        <p:spPr/>
        <p:txBody>
          <a:bodyPr/>
          <a:lstStyle/>
          <a:p>
            <a:fld id="{E34CD74F-6CCB-224F-86C9-31E8FC4F9F32}" type="datetimeFigureOut">
              <a:rPr lang="en-US" smtClean="0"/>
              <a:t>9/25/19</a:t>
            </a:fld>
            <a:endParaRPr lang="en-US"/>
          </a:p>
        </p:txBody>
      </p:sp>
      <p:sp>
        <p:nvSpPr>
          <p:cNvPr id="4" name="Footer Placeholder 3">
            <a:extLst>
              <a:ext uri="{FF2B5EF4-FFF2-40B4-BE49-F238E27FC236}">
                <a16:creationId xmlns:a16="http://schemas.microsoft.com/office/drawing/2014/main" id="{A21FFDAB-CBCE-584E-93B2-42DC396C32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B87EA3-A33A-B94C-8E71-6C2C0FCBD81E}"/>
              </a:ext>
            </a:extLst>
          </p:cNvPr>
          <p:cNvSpPr>
            <a:spLocks noGrp="1"/>
          </p:cNvSpPr>
          <p:nvPr>
            <p:ph type="sldNum" sz="quarter" idx="12"/>
          </p:nvPr>
        </p:nvSpPr>
        <p:spPr/>
        <p:txBody>
          <a:bodyPr/>
          <a:lstStyle/>
          <a:p>
            <a:fld id="{490AE831-494A-9F48-8510-B42F3F2EBB85}" type="slidenum">
              <a:rPr lang="en-US" smtClean="0"/>
              <a:t>‹#›</a:t>
            </a:fld>
            <a:endParaRPr lang="en-US"/>
          </a:p>
        </p:txBody>
      </p:sp>
    </p:spTree>
    <p:extLst>
      <p:ext uri="{BB962C8B-B14F-4D97-AF65-F5344CB8AC3E}">
        <p14:creationId xmlns:p14="http://schemas.microsoft.com/office/powerpoint/2010/main" val="1653699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F866ED-D6C0-4B4C-BEB9-367B4332B50F}"/>
              </a:ext>
            </a:extLst>
          </p:cNvPr>
          <p:cNvSpPr>
            <a:spLocks noGrp="1"/>
          </p:cNvSpPr>
          <p:nvPr>
            <p:ph type="dt" sz="half" idx="10"/>
          </p:nvPr>
        </p:nvSpPr>
        <p:spPr/>
        <p:txBody>
          <a:bodyPr/>
          <a:lstStyle/>
          <a:p>
            <a:fld id="{E34CD74F-6CCB-224F-86C9-31E8FC4F9F32}" type="datetimeFigureOut">
              <a:rPr lang="en-US" smtClean="0"/>
              <a:t>9/25/19</a:t>
            </a:fld>
            <a:endParaRPr lang="en-US"/>
          </a:p>
        </p:txBody>
      </p:sp>
      <p:sp>
        <p:nvSpPr>
          <p:cNvPr id="3" name="Footer Placeholder 2">
            <a:extLst>
              <a:ext uri="{FF2B5EF4-FFF2-40B4-BE49-F238E27FC236}">
                <a16:creationId xmlns:a16="http://schemas.microsoft.com/office/drawing/2014/main" id="{C9B335DE-84B6-624D-89E6-12EE3C8659C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3FFA1A-9FDC-5A4A-BE49-6ECA3F53E002}"/>
              </a:ext>
            </a:extLst>
          </p:cNvPr>
          <p:cNvSpPr>
            <a:spLocks noGrp="1"/>
          </p:cNvSpPr>
          <p:nvPr>
            <p:ph type="sldNum" sz="quarter" idx="12"/>
          </p:nvPr>
        </p:nvSpPr>
        <p:spPr/>
        <p:txBody>
          <a:bodyPr/>
          <a:lstStyle/>
          <a:p>
            <a:fld id="{490AE831-494A-9F48-8510-B42F3F2EBB85}" type="slidenum">
              <a:rPr lang="en-US" smtClean="0"/>
              <a:t>‹#›</a:t>
            </a:fld>
            <a:endParaRPr lang="en-US"/>
          </a:p>
        </p:txBody>
      </p:sp>
    </p:spTree>
    <p:extLst>
      <p:ext uri="{BB962C8B-B14F-4D97-AF65-F5344CB8AC3E}">
        <p14:creationId xmlns:p14="http://schemas.microsoft.com/office/powerpoint/2010/main" val="2200797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A898F-C2D8-8B42-A710-78924494FDA0}"/>
              </a:ext>
            </a:extLst>
          </p:cNvPr>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6EDB1-D3B8-CE48-A7B1-0AA84467B4BC}"/>
              </a:ext>
            </a:extLst>
          </p:cNvPr>
          <p:cNvSpPr>
            <a:spLocks noGrp="1"/>
          </p:cNvSpPr>
          <p:nvPr>
            <p:ph idx="1"/>
          </p:nvPr>
        </p:nvSpPr>
        <p:spPr>
          <a:xfrm>
            <a:off x="5181600" y="987425"/>
            <a:ext cx="61706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32DFC1-6616-3E41-B54B-D1E3632F5B43}"/>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1287D5-3605-FE48-BCF8-E4F5579F457B}"/>
              </a:ext>
            </a:extLst>
          </p:cNvPr>
          <p:cNvSpPr>
            <a:spLocks noGrp="1"/>
          </p:cNvSpPr>
          <p:nvPr>
            <p:ph type="dt" sz="half" idx="10"/>
          </p:nvPr>
        </p:nvSpPr>
        <p:spPr/>
        <p:txBody>
          <a:bodyPr/>
          <a:lstStyle/>
          <a:p>
            <a:fld id="{E34CD74F-6CCB-224F-86C9-31E8FC4F9F32}" type="datetimeFigureOut">
              <a:rPr lang="en-US" smtClean="0"/>
              <a:t>9/25/19</a:t>
            </a:fld>
            <a:endParaRPr lang="en-US"/>
          </a:p>
        </p:txBody>
      </p:sp>
      <p:sp>
        <p:nvSpPr>
          <p:cNvPr id="6" name="Footer Placeholder 5">
            <a:extLst>
              <a:ext uri="{FF2B5EF4-FFF2-40B4-BE49-F238E27FC236}">
                <a16:creationId xmlns:a16="http://schemas.microsoft.com/office/drawing/2014/main" id="{D04B2588-CC13-684C-846F-7329FBFFC3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4F42AF-A4FE-414B-BE7F-331436F1BD16}"/>
              </a:ext>
            </a:extLst>
          </p:cNvPr>
          <p:cNvSpPr>
            <a:spLocks noGrp="1"/>
          </p:cNvSpPr>
          <p:nvPr>
            <p:ph type="sldNum" sz="quarter" idx="12"/>
          </p:nvPr>
        </p:nvSpPr>
        <p:spPr/>
        <p:txBody>
          <a:bodyPr/>
          <a:lstStyle/>
          <a:p>
            <a:fld id="{490AE831-494A-9F48-8510-B42F3F2EBB85}" type="slidenum">
              <a:rPr lang="en-US" smtClean="0"/>
              <a:t>‹#›</a:t>
            </a:fld>
            <a:endParaRPr lang="en-US"/>
          </a:p>
        </p:txBody>
      </p:sp>
    </p:spTree>
    <p:extLst>
      <p:ext uri="{BB962C8B-B14F-4D97-AF65-F5344CB8AC3E}">
        <p14:creationId xmlns:p14="http://schemas.microsoft.com/office/powerpoint/2010/main" val="1570781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958A1-7654-6340-BEE7-E78E9E7D2FC1}"/>
              </a:ext>
            </a:extLst>
          </p:cNvPr>
          <p:cNvSpPr>
            <a:spLocks noGrp="1"/>
          </p:cNvSpPr>
          <p:nvPr>
            <p:ph type="title"/>
          </p:nvPr>
        </p:nvSpPr>
        <p:spPr>
          <a:xfrm>
            <a:off x="839788" y="457200"/>
            <a:ext cx="3930650"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B992AA-07E3-614C-BA77-0A0F329EA24E}"/>
              </a:ext>
            </a:extLst>
          </p:cNvPr>
          <p:cNvSpPr>
            <a:spLocks noGrp="1"/>
          </p:cNvSpPr>
          <p:nvPr>
            <p:ph type="pic" idx="1"/>
          </p:nvPr>
        </p:nvSpPr>
        <p:spPr>
          <a:xfrm>
            <a:off x="5181600" y="987425"/>
            <a:ext cx="617061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9A4D37-B361-1B4F-8C2A-6DEE7FACFB35}"/>
              </a:ext>
            </a:extLst>
          </p:cNvPr>
          <p:cNvSpPr>
            <a:spLocks noGrp="1"/>
          </p:cNvSpPr>
          <p:nvPr>
            <p:ph type="body" sz="half" idx="2"/>
          </p:nvPr>
        </p:nvSpPr>
        <p:spPr>
          <a:xfrm>
            <a:off x="839788" y="2057400"/>
            <a:ext cx="393065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47B3F8-C3BA-F248-9931-B14E257DEA6D}"/>
              </a:ext>
            </a:extLst>
          </p:cNvPr>
          <p:cNvSpPr>
            <a:spLocks noGrp="1"/>
          </p:cNvSpPr>
          <p:nvPr>
            <p:ph type="dt" sz="half" idx="10"/>
          </p:nvPr>
        </p:nvSpPr>
        <p:spPr/>
        <p:txBody>
          <a:bodyPr/>
          <a:lstStyle/>
          <a:p>
            <a:fld id="{E34CD74F-6CCB-224F-86C9-31E8FC4F9F32}" type="datetimeFigureOut">
              <a:rPr lang="en-US" smtClean="0"/>
              <a:t>9/25/19</a:t>
            </a:fld>
            <a:endParaRPr lang="en-US"/>
          </a:p>
        </p:txBody>
      </p:sp>
      <p:sp>
        <p:nvSpPr>
          <p:cNvPr id="6" name="Footer Placeholder 5">
            <a:extLst>
              <a:ext uri="{FF2B5EF4-FFF2-40B4-BE49-F238E27FC236}">
                <a16:creationId xmlns:a16="http://schemas.microsoft.com/office/drawing/2014/main" id="{5731F563-FB1D-B845-BF38-6C4C0D2CC1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5B055C-28FD-224E-B584-563E201F0A7B}"/>
              </a:ext>
            </a:extLst>
          </p:cNvPr>
          <p:cNvSpPr>
            <a:spLocks noGrp="1"/>
          </p:cNvSpPr>
          <p:nvPr>
            <p:ph type="sldNum" sz="quarter" idx="12"/>
          </p:nvPr>
        </p:nvSpPr>
        <p:spPr/>
        <p:txBody>
          <a:bodyPr/>
          <a:lstStyle/>
          <a:p>
            <a:fld id="{490AE831-494A-9F48-8510-B42F3F2EBB85}" type="slidenum">
              <a:rPr lang="en-US" smtClean="0"/>
              <a:t>‹#›</a:t>
            </a:fld>
            <a:endParaRPr lang="en-US"/>
          </a:p>
        </p:txBody>
      </p:sp>
    </p:spTree>
    <p:extLst>
      <p:ext uri="{BB962C8B-B14F-4D97-AF65-F5344CB8AC3E}">
        <p14:creationId xmlns:p14="http://schemas.microsoft.com/office/powerpoint/2010/main" val="1989175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44288" y="320040"/>
            <a:ext cx="11422261" cy="484748"/>
          </a:xfrm>
        </p:spPr>
        <p:txBody>
          <a:bodyPr/>
          <a:lstStyle/>
          <a:p>
            <a:r>
              <a:rPr lang="en-US" dirty="0"/>
              <a:t>Click to edit Master title style</a:t>
            </a:r>
          </a:p>
        </p:txBody>
      </p:sp>
      <p:sp>
        <p:nvSpPr>
          <p:cNvPr id="3" name="Content Placeholder 2"/>
          <p:cNvSpPr>
            <a:spLocks noGrp="1"/>
          </p:cNvSpPr>
          <p:nvPr>
            <p:ph idx="1"/>
          </p:nvPr>
        </p:nvSpPr>
        <p:spPr>
          <a:xfrm>
            <a:off x="347472" y="1508760"/>
            <a:ext cx="11369809" cy="404777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marL="1482725" indent="-222250">
              <a:buFont typeface="Arial" panose="020B0604020202020204" pitchFamily="34" charset="0"/>
              <a:buChar cha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92206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4163-21B5-484C-A2B4-07BAF7483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DDC21E-501F-A841-A215-3FECC40C4EC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C05092-777F-B843-8C57-7056566832D9}"/>
              </a:ext>
            </a:extLst>
          </p:cNvPr>
          <p:cNvSpPr>
            <a:spLocks noGrp="1"/>
          </p:cNvSpPr>
          <p:nvPr>
            <p:ph type="dt" sz="half" idx="10"/>
          </p:nvPr>
        </p:nvSpPr>
        <p:spPr/>
        <p:txBody>
          <a:bodyPr/>
          <a:lstStyle/>
          <a:p>
            <a:fld id="{E34CD74F-6CCB-224F-86C9-31E8FC4F9F32}" type="datetimeFigureOut">
              <a:rPr lang="en-US" smtClean="0"/>
              <a:t>9/25/19</a:t>
            </a:fld>
            <a:endParaRPr lang="en-US"/>
          </a:p>
        </p:txBody>
      </p:sp>
      <p:sp>
        <p:nvSpPr>
          <p:cNvPr id="5" name="Footer Placeholder 4">
            <a:extLst>
              <a:ext uri="{FF2B5EF4-FFF2-40B4-BE49-F238E27FC236}">
                <a16:creationId xmlns:a16="http://schemas.microsoft.com/office/drawing/2014/main" id="{1E96B6C0-613B-6649-88C4-3A1789E1ED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80D3E-0EAF-0E43-915B-38BBD8FFC953}"/>
              </a:ext>
            </a:extLst>
          </p:cNvPr>
          <p:cNvSpPr>
            <a:spLocks noGrp="1"/>
          </p:cNvSpPr>
          <p:nvPr>
            <p:ph type="sldNum" sz="quarter" idx="12"/>
          </p:nvPr>
        </p:nvSpPr>
        <p:spPr/>
        <p:txBody>
          <a:bodyPr/>
          <a:lstStyle/>
          <a:p>
            <a:fld id="{490AE831-494A-9F48-8510-B42F3F2EBB85}" type="slidenum">
              <a:rPr lang="en-US" smtClean="0"/>
              <a:t>‹#›</a:t>
            </a:fld>
            <a:endParaRPr lang="en-US"/>
          </a:p>
        </p:txBody>
      </p:sp>
    </p:spTree>
    <p:extLst>
      <p:ext uri="{BB962C8B-B14F-4D97-AF65-F5344CB8AC3E}">
        <p14:creationId xmlns:p14="http://schemas.microsoft.com/office/powerpoint/2010/main" val="2191950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8AB840-B430-DB4E-9EAB-4875EC73D2CF}"/>
              </a:ext>
            </a:extLst>
          </p:cNvPr>
          <p:cNvSpPr>
            <a:spLocks noGrp="1"/>
          </p:cNvSpPr>
          <p:nvPr>
            <p:ph type="title" orient="vert"/>
          </p:nvPr>
        </p:nvSpPr>
        <p:spPr>
          <a:xfrm>
            <a:off x="8723313" y="365125"/>
            <a:ext cx="2627312"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025A75-6F3C-384C-9CD8-717B790BA6A2}"/>
              </a:ext>
            </a:extLst>
          </p:cNvPr>
          <p:cNvSpPr>
            <a:spLocks noGrp="1"/>
          </p:cNvSpPr>
          <p:nvPr>
            <p:ph type="body" orient="vert" idx="1"/>
          </p:nvPr>
        </p:nvSpPr>
        <p:spPr>
          <a:xfrm>
            <a:off x="838200" y="365125"/>
            <a:ext cx="7732713"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063DD2-2A5D-8B40-9E2D-273B2AB4554B}"/>
              </a:ext>
            </a:extLst>
          </p:cNvPr>
          <p:cNvSpPr>
            <a:spLocks noGrp="1"/>
          </p:cNvSpPr>
          <p:nvPr>
            <p:ph type="dt" sz="half" idx="10"/>
          </p:nvPr>
        </p:nvSpPr>
        <p:spPr/>
        <p:txBody>
          <a:bodyPr/>
          <a:lstStyle/>
          <a:p>
            <a:fld id="{E34CD74F-6CCB-224F-86C9-31E8FC4F9F32}" type="datetimeFigureOut">
              <a:rPr lang="en-US" smtClean="0"/>
              <a:t>9/25/19</a:t>
            </a:fld>
            <a:endParaRPr lang="en-US"/>
          </a:p>
        </p:txBody>
      </p:sp>
      <p:sp>
        <p:nvSpPr>
          <p:cNvPr id="5" name="Footer Placeholder 4">
            <a:extLst>
              <a:ext uri="{FF2B5EF4-FFF2-40B4-BE49-F238E27FC236}">
                <a16:creationId xmlns:a16="http://schemas.microsoft.com/office/drawing/2014/main" id="{7B5C1A92-D3ED-8143-BE96-5DF6CC6D3F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5DFB8-C589-7748-B520-450C31487421}"/>
              </a:ext>
            </a:extLst>
          </p:cNvPr>
          <p:cNvSpPr>
            <a:spLocks noGrp="1"/>
          </p:cNvSpPr>
          <p:nvPr>
            <p:ph type="sldNum" sz="quarter" idx="12"/>
          </p:nvPr>
        </p:nvSpPr>
        <p:spPr/>
        <p:txBody>
          <a:bodyPr/>
          <a:lstStyle/>
          <a:p>
            <a:fld id="{490AE831-494A-9F48-8510-B42F3F2EBB85}" type="slidenum">
              <a:rPr lang="en-US" smtClean="0"/>
              <a:t>‹#›</a:t>
            </a:fld>
            <a:endParaRPr lang="en-US"/>
          </a:p>
        </p:txBody>
      </p:sp>
    </p:spTree>
    <p:extLst>
      <p:ext uri="{BB962C8B-B14F-4D97-AF65-F5344CB8AC3E}">
        <p14:creationId xmlns:p14="http://schemas.microsoft.com/office/powerpoint/2010/main" val="177684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3254" y="320040"/>
            <a:ext cx="11501908" cy="484748"/>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347472" y="1444752"/>
            <a:ext cx="5588582"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7472" y="2270334"/>
            <a:ext cx="5588582" cy="3373229"/>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1755" y="1444752"/>
            <a:ext cx="5531934" cy="821190"/>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5" y="2270334"/>
            <a:ext cx="5531934" cy="3373229"/>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864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divider">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63496" y="27007"/>
            <a:ext cx="4322618" cy="4226359"/>
          </a:xfrm>
          <a:prstGeom prst="rect">
            <a:avLst/>
          </a:prstGeom>
        </p:spPr>
      </p:pic>
      <p:sp>
        <p:nvSpPr>
          <p:cNvPr id="2" name="Title 1"/>
          <p:cNvSpPr>
            <a:spLocks noGrp="1"/>
          </p:cNvSpPr>
          <p:nvPr>
            <p:ph type="title"/>
          </p:nvPr>
        </p:nvSpPr>
        <p:spPr>
          <a:xfrm>
            <a:off x="343506" y="320040"/>
            <a:ext cx="3803952" cy="877163"/>
          </a:xfrm>
        </p:spPr>
        <p:txBody>
          <a:bodyPr/>
          <a:lstStyle/>
          <a:p>
            <a:r>
              <a:rPr lang="en-US" dirty="0"/>
              <a:t>Click to edit Master title style</a:t>
            </a:r>
          </a:p>
        </p:txBody>
      </p:sp>
      <p:sp>
        <p:nvSpPr>
          <p:cNvPr id="19" name="Freeform 12"/>
          <p:cNvSpPr>
            <a:spLocks/>
          </p:cNvSpPr>
          <p:nvPr userDrawn="1"/>
        </p:nvSpPr>
        <p:spPr bwMode="auto">
          <a:xfrm>
            <a:off x="7845425" y="0"/>
            <a:ext cx="4343400" cy="6858000"/>
          </a:xfrm>
          <a:custGeom>
            <a:avLst/>
            <a:gdLst>
              <a:gd name="T0" fmla="*/ 150 w 1412"/>
              <a:gd name="T1" fmla="*/ 2166 h 2166"/>
              <a:gd name="T2" fmla="*/ 1412 w 1412"/>
              <a:gd name="T3" fmla="*/ 2166 h 2166"/>
              <a:gd name="T4" fmla="*/ 1412 w 1412"/>
              <a:gd name="T5" fmla="*/ 0 h 2166"/>
              <a:gd name="T6" fmla="*/ 0 w 1412"/>
              <a:gd name="T7" fmla="*/ 0 h 2166"/>
              <a:gd name="T8" fmla="*/ 150 w 1412"/>
              <a:gd name="T9" fmla="*/ 2166 h 2166"/>
            </a:gdLst>
            <a:ahLst/>
            <a:cxnLst>
              <a:cxn ang="0">
                <a:pos x="T0" y="T1"/>
              </a:cxn>
              <a:cxn ang="0">
                <a:pos x="T2" y="T3"/>
              </a:cxn>
              <a:cxn ang="0">
                <a:pos x="T4" y="T5"/>
              </a:cxn>
              <a:cxn ang="0">
                <a:pos x="T6" y="T7"/>
              </a:cxn>
              <a:cxn ang="0">
                <a:pos x="T8" y="T9"/>
              </a:cxn>
            </a:cxnLst>
            <a:rect l="0" t="0" r="r" b="b"/>
            <a:pathLst>
              <a:path w="1412" h="2166">
                <a:moveTo>
                  <a:pt x="150" y="2166"/>
                </a:moveTo>
                <a:cubicBezTo>
                  <a:pt x="1412" y="2166"/>
                  <a:pt x="1412" y="2166"/>
                  <a:pt x="1412" y="2166"/>
                </a:cubicBezTo>
                <a:cubicBezTo>
                  <a:pt x="1412" y="0"/>
                  <a:pt x="1412" y="0"/>
                  <a:pt x="1412" y="0"/>
                </a:cubicBezTo>
                <a:cubicBezTo>
                  <a:pt x="0" y="0"/>
                  <a:pt x="0" y="0"/>
                  <a:pt x="0" y="0"/>
                </a:cubicBezTo>
                <a:cubicBezTo>
                  <a:pt x="0" y="0"/>
                  <a:pt x="304" y="816"/>
                  <a:pt x="150" y="216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13"/>
          <p:cNvSpPr>
            <a:spLocks/>
          </p:cNvSpPr>
          <p:nvPr userDrawn="1"/>
        </p:nvSpPr>
        <p:spPr bwMode="auto">
          <a:xfrm>
            <a:off x="7551511" y="0"/>
            <a:ext cx="1236663" cy="6858000"/>
          </a:xfrm>
          <a:custGeom>
            <a:avLst/>
            <a:gdLst>
              <a:gd name="T0" fmla="*/ 221 w 402"/>
              <a:gd name="T1" fmla="*/ 2166 h 2166"/>
              <a:gd name="T2" fmla="*/ 240 w 402"/>
              <a:gd name="T3" fmla="*/ 2166 h 2166"/>
              <a:gd name="T4" fmla="*/ 90 w 402"/>
              <a:gd name="T5" fmla="*/ 0 h 2166"/>
              <a:gd name="T6" fmla="*/ 0 w 402"/>
              <a:gd name="T7" fmla="*/ 0 h 2166"/>
              <a:gd name="T8" fmla="*/ 221 w 402"/>
              <a:gd name="T9" fmla="*/ 2166 h 2166"/>
            </a:gdLst>
            <a:ahLst/>
            <a:cxnLst>
              <a:cxn ang="0">
                <a:pos x="T0" y="T1"/>
              </a:cxn>
              <a:cxn ang="0">
                <a:pos x="T2" y="T3"/>
              </a:cxn>
              <a:cxn ang="0">
                <a:pos x="T4" y="T5"/>
              </a:cxn>
              <a:cxn ang="0">
                <a:pos x="T6" y="T7"/>
              </a:cxn>
              <a:cxn ang="0">
                <a:pos x="T8" y="T9"/>
              </a:cxn>
            </a:cxnLst>
            <a:rect l="0" t="0" r="r" b="b"/>
            <a:pathLst>
              <a:path w="402" h="2166">
                <a:moveTo>
                  <a:pt x="221" y="2166"/>
                </a:moveTo>
                <a:cubicBezTo>
                  <a:pt x="240" y="2166"/>
                  <a:pt x="240" y="2166"/>
                  <a:pt x="240" y="2166"/>
                </a:cubicBezTo>
                <a:cubicBezTo>
                  <a:pt x="240" y="2166"/>
                  <a:pt x="402" y="989"/>
                  <a:pt x="90" y="0"/>
                </a:cubicBezTo>
                <a:cubicBezTo>
                  <a:pt x="0" y="0"/>
                  <a:pt x="0" y="0"/>
                  <a:pt x="0" y="0"/>
                </a:cubicBezTo>
                <a:cubicBezTo>
                  <a:pt x="0" y="0"/>
                  <a:pt x="346" y="767"/>
                  <a:pt x="221" y="2166"/>
                </a:cubicBezTo>
                <a:close/>
              </a:path>
            </a:pathLst>
          </a:custGeom>
          <a:solidFill>
            <a:schemeClr val="accent2"/>
          </a:solidFill>
          <a:ln>
            <a:noFill/>
          </a:ln>
          <a:effectLst>
            <a:outerShdw dist="25400" algn="l" rotWithShape="0">
              <a:schemeClr val="tx2"/>
            </a:outerShdw>
          </a:effec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13420" y="65"/>
            <a:ext cx="3875405" cy="6270643"/>
          </a:xfrm>
          <a:prstGeom prst="rect">
            <a:avLst/>
          </a:prstGeom>
        </p:spPr>
      </p:pic>
      <p:pic>
        <p:nvPicPr>
          <p:cNvPr id="9" name="Picture 2" descr="https://portal09.ornl.gov/sites/cm/branding/Logo%20Downloads/OLCF_official_color_10_26_15.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586" y="6309360"/>
            <a:ext cx="1906015" cy="32004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12109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43504" y="320040"/>
            <a:ext cx="11501908" cy="484748"/>
          </a:xfrm>
        </p:spPr>
        <p:txBody>
          <a:bodyPr/>
          <a:lstStyle/>
          <a:p>
            <a:r>
              <a:rPr lang="en-US" dirty="0"/>
              <a:t>Click to edit Master title style</a:t>
            </a:r>
          </a:p>
        </p:txBody>
      </p:sp>
    </p:spTree>
    <p:extLst>
      <p:ext uri="{BB962C8B-B14F-4D97-AF65-F5344CB8AC3E}">
        <p14:creationId xmlns:p14="http://schemas.microsoft.com/office/powerpoint/2010/main" val="21988677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9" name="Title Placeholder 1"/>
          <p:cNvSpPr>
            <a:spLocks noGrp="1"/>
          </p:cNvSpPr>
          <p:nvPr>
            <p:ph type="title"/>
          </p:nvPr>
        </p:nvSpPr>
        <p:spPr bwMode="auto">
          <a:xfrm>
            <a:off x="609441" y="177800"/>
            <a:ext cx="10969943" cy="510909"/>
          </a:xfrm>
          <a:prstGeom prst="rect">
            <a:avLst/>
          </a:prstGeom>
          <a:noFill/>
          <a:ln w="9525">
            <a:noFill/>
            <a:miter lim="800000"/>
            <a:headEnd/>
            <a:tailEnd/>
          </a:ln>
        </p:spPr>
        <p:txBody>
          <a:bodyPr/>
          <a:lstStyle>
            <a:lvl1pPr algn="ctr">
              <a:defRPr/>
            </a:lvl1pPr>
          </a:lstStyle>
          <a:p>
            <a:pPr lvl="0"/>
            <a:r>
              <a:rPr lang="en-US" dirty="0"/>
              <a:t>Click to edit Master title style</a:t>
            </a:r>
          </a:p>
        </p:txBody>
      </p:sp>
      <p:sp>
        <p:nvSpPr>
          <p:cNvPr id="5" name="Date Placeholder 7"/>
          <p:cNvSpPr>
            <a:spLocks noGrp="1"/>
          </p:cNvSpPr>
          <p:nvPr>
            <p:ph type="dt" sz="half" idx="10"/>
          </p:nvPr>
        </p:nvSpPr>
        <p:spPr>
          <a:xfrm>
            <a:off x="4672383" y="6602374"/>
            <a:ext cx="2844059" cy="178813"/>
          </a:xfrm>
          <a:prstGeom prst="rect">
            <a:avLst/>
          </a:prstGeom>
        </p:spPr>
        <p:txBody>
          <a:bodyPr/>
          <a:lstStyle>
            <a:lvl1pPr algn="ctr">
              <a:lnSpc>
                <a:spcPct val="90000"/>
              </a:lnSpc>
              <a:defRPr sz="900">
                <a:solidFill>
                  <a:schemeClr val="tx1">
                    <a:tint val="75000"/>
                  </a:schemeClr>
                </a:solidFill>
                <a:latin typeface="Times New Roman" pitchFamily="18" charset="0"/>
                <a:cs typeface="Times New Roman" pitchFamily="18" charset="0"/>
              </a:defRPr>
            </a:lvl1pPr>
          </a:lstStyle>
          <a:p>
            <a:pPr>
              <a:defRPr/>
            </a:pPr>
            <a:fld id="{1E98151F-1DE3-476A-8028-5E7ADDCA83F3}" type="datetime1">
              <a:rPr lang="en-US"/>
              <a:pPr>
                <a:defRPr/>
              </a:pPr>
              <a:t>9/25/19</a:t>
            </a:fld>
            <a:endParaRPr lang="en-US" dirty="0"/>
          </a:p>
        </p:txBody>
      </p:sp>
    </p:spTree>
    <p:extLst>
      <p:ext uri="{BB962C8B-B14F-4D97-AF65-F5344CB8AC3E}">
        <p14:creationId xmlns:p14="http://schemas.microsoft.com/office/powerpoint/2010/main" val="172520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816655" y="6351654"/>
            <a:ext cx="507868" cy="365125"/>
          </a:xfrm>
          <a:prstGeom prst="rect">
            <a:avLst/>
          </a:prstGeom>
        </p:spPr>
        <p:txBody>
          <a:bodyPr/>
          <a:lstStyle/>
          <a:p>
            <a:fld id="{1319AA23-337F-4F21-AD50-63E09EA1861B}" type="slidenum">
              <a:rPr lang="en-US" smtClean="0"/>
              <a:pPr/>
              <a:t>‹#›</a:t>
            </a:fld>
            <a:endParaRPr lang="en-US"/>
          </a:p>
        </p:txBody>
      </p:sp>
      <p:sp>
        <p:nvSpPr>
          <p:cNvPr id="18" name="Title 17"/>
          <p:cNvSpPr>
            <a:spLocks noGrp="1"/>
          </p:cNvSpPr>
          <p:nvPr>
            <p:ph type="title"/>
          </p:nvPr>
        </p:nvSpPr>
        <p:spPr/>
        <p:txBody>
          <a:bodyPr/>
          <a:lstStyle/>
          <a:p>
            <a:r>
              <a:rPr lang="en-US"/>
              <a:t>Click to edit Master title style</a:t>
            </a:r>
          </a:p>
        </p:txBody>
      </p:sp>
      <p:sp>
        <p:nvSpPr>
          <p:cNvPr id="17" name="Text Placeholder 16"/>
          <p:cNvSpPr>
            <a:spLocks noGrp="1"/>
          </p:cNvSpPr>
          <p:nvPr>
            <p:ph type="body" sz="quarter" idx="13"/>
          </p:nvPr>
        </p:nvSpPr>
        <p:spPr>
          <a:xfrm>
            <a:off x="609443" y="388377"/>
            <a:ext cx="10955129" cy="395848"/>
          </a:xfrm>
          <a:prstGeom prst="rect">
            <a:avLst/>
          </a:prstGeom>
        </p:spPr>
        <p:txBody>
          <a:bodyPr tIns="0" bIns="0" anchor="ctr" anchorCtr="0"/>
          <a:lstStyle>
            <a:lvl1pPr marL="0" indent="0">
              <a:buNone/>
              <a:defRPr cap="all" baseline="0">
                <a:solidFill>
                  <a:schemeClr val="bg1"/>
                </a:solidFill>
              </a:defRPr>
            </a:lvl1pPr>
          </a:lstStyle>
          <a:p>
            <a:pPr lvl="0"/>
            <a:r>
              <a:rPr lang="en-US" dirty="0"/>
              <a:t>Click to edit Master text styles</a:t>
            </a:r>
          </a:p>
        </p:txBody>
      </p:sp>
      <p:sp>
        <p:nvSpPr>
          <p:cNvPr id="23" name="Text Placeholder 22"/>
          <p:cNvSpPr>
            <a:spLocks noGrp="1"/>
          </p:cNvSpPr>
          <p:nvPr>
            <p:ph type="body" sz="quarter" idx="14"/>
          </p:nvPr>
        </p:nvSpPr>
        <p:spPr>
          <a:xfrm>
            <a:off x="609440" y="1600202"/>
            <a:ext cx="1096994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2818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31"/>
        <p:cNvGrpSpPr/>
        <p:nvPr/>
      </p:nvGrpSpPr>
      <p:grpSpPr>
        <a:xfrm>
          <a:off x="0" y="0"/>
          <a:ext cx="0" cy="0"/>
          <a:chOff x="0" y="0"/>
          <a:chExt cx="0" cy="0"/>
        </a:xfrm>
      </p:grpSpPr>
      <p:sp>
        <p:nvSpPr>
          <p:cNvPr id="32" name="Shape 32"/>
          <p:cNvSpPr txBox="1">
            <a:spLocks noGrp="1"/>
          </p:cNvSpPr>
          <p:nvPr>
            <p:ph type="body" idx="1"/>
          </p:nvPr>
        </p:nvSpPr>
        <p:spPr>
          <a:xfrm>
            <a:off x="9198" y="1028633"/>
            <a:ext cx="11357841" cy="45552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33" name="Shape 33"/>
          <p:cNvSpPr txBox="1">
            <a:spLocks noGrp="1"/>
          </p:cNvSpPr>
          <p:nvPr>
            <p:ph type="sldNum" idx="12"/>
          </p:nvPr>
        </p:nvSpPr>
        <p:spPr>
          <a:xfrm>
            <a:off x="11293668" y="6217621"/>
            <a:ext cx="731409" cy="524800"/>
          </a:xfrm>
          <a:prstGeom prst="rect">
            <a:avLst/>
          </a:prstGeom>
        </p:spPr>
        <p:txBody>
          <a:bodyPr lIns="91425" tIns="91425" rIns="91425" bIns="91425" anchor="ctr" anchorCtr="0">
            <a:noAutofit/>
          </a:bodyPr>
          <a:lstStyle/>
          <a:p>
            <a:pPr>
              <a:spcBef>
                <a:spcPts val="0"/>
              </a:spcBef>
            </a:pPr>
            <a:fld id="{00000000-1234-1234-1234-123412341234}" type="slidenum">
              <a:rPr lang="en" smtClean="0"/>
              <a:pPr>
                <a:spcBef>
                  <a:spcPts val="0"/>
                </a:spcBef>
              </a:pPr>
              <a:t>‹#›</a:t>
            </a:fld>
            <a:endParaRPr lang="en"/>
          </a:p>
        </p:txBody>
      </p:sp>
      <p:sp>
        <p:nvSpPr>
          <p:cNvPr id="34" name="Shape 34"/>
          <p:cNvSpPr txBox="1">
            <a:spLocks noGrp="1"/>
          </p:cNvSpPr>
          <p:nvPr>
            <p:ph type="title"/>
          </p:nvPr>
        </p:nvSpPr>
        <p:spPr>
          <a:xfrm>
            <a:off x="376215" y="119583"/>
            <a:ext cx="11459815" cy="603212"/>
          </a:xfrm>
          <a:prstGeom prst="rect">
            <a:avLst/>
          </a:prstGeom>
          <a:noFill/>
          <a:ln>
            <a:noFill/>
          </a:ln>
        </p:spPr>
        <p:txBody>
          <a:bodyPr lIns="91425" tIns="91425" rIns="91425" bIns="91425" anchor="ctr" anchorCtr="0"/>
          <a:lstStyle>
            <a:lvl1pPr lvl="0" algn="l" rtl="0">
              <a:spcBef>
                <a:spcPts val="0"/>
              </a:spcBef>
              <a:spcAft>
                <a:spcPts val="0"/>
              </a:spcAft>
              <a:defRPr b="1"/>
            </a:lvl1pPr>
            <a:lvl2pPr lvl="1" algn="l" rtl="0">
              <a:spcBef>
                <a:spcPts val="0"/>
              </a:spcBef>
              <a:spcAft>
                <a:spcPts val="0"/>
              </a:spcAft>
              <a:defRPr b="1"/>
            </a:lvl2pPr>
            <a:lvl3pPr lvl="2" algn="l" rtl="0">
              <a:spcBef>
                <a:spcPts val="0"/>
              </a:spcBef>
              <a:spcAft>
                <a:spcPts val="0"/>
              </a:spcAft>
              <a:defRPr b="1"/>
            </a:lvl3pPr>
            <a:lvl4pPr lvl="3" algn="l" rtl="0">
              <a:spcBef>
                <a:spcPts val="0"/>
              </a:spcBef>
              <a:spcAft>
                <a:spcPts val="0"/>
              </a:spcAft>
              <a:defRPr b="1"/>
            </a:lvl4pPr>
            <a:lvl5pPr lvl="4" algn="l" rtl="0">
              <a:spcBef>
                <a:spcPts val="0"/>
              </a:spcBef>
              <a:spcAft>
                <a:spcPts val="0"/>
              </a:spcAft>
              <a:defRPr b="1"/>
            </a:lvl5pPr>
            <a:lvl6pPr marL="457200" lvl="5" algn="l" rtl="0">
              <a:spcBef>
                <a:spcPts val="0"/>
              </a:spcBef>
              <a:spcAft>
                <a:spcPts val="0"/>
              </a:spcAft>
              <a:defRPr b="1"/>
            </a:lvl6pPr>
            <a:lvl7pPr marL="914400" lvl="6" algn="l" rtl="0">
              <a:spcBef>
                <a:spcPts val="0"/>
              </a:spcBef>
              <a:spcAft>
                <a:spcPts val="0"/>
              </a:spcAft>
              <a:defRPr b="1"/>
            </a:lvl7pPr>
            <a:lvl8pPr marL="1371600" lvl="7" algn="l" rtl="0">
              <a:spcBef>
                <a:spcPts val="0"/>
              </a:spcBef>
              <a:spcAft>
                <a:spcPts val="0"/>
              </a:spcAft>
              <a:defRPr b="1"/>
            </a:lvl8pPr>
            <a:lvl9pPr marL="1828800" lvl="8" algn="l" rtl="0">
              <a:spcBef>
                <a:spcPts val="0"/>
              </a:spcBef>
              <a:spcAft>
                <a:spcPts val="0"/>
              </a:spcAft>
              <a:defRPr b="1"/>
            </a:lvl9pPr>
          </a:lstStyle>
          <a:p>
            <a:endParaRPr/>
          </a:p>
        </p:txBody>
      </p:sp>
      <p:cxnSp>
        <p:nvCxnSpPr>
          <p:cNvPr id="35" name="Shape 35"/>
          <p:cNvCxnSpPr/>
          <p:nvPr/>
        </p:nvCxnSpPr>
        <p:spPr>
          <a:xfrm rot="10800000" flipH="1">
            <a:off x="236638" y="839467"/>
            <a:ext cx="11586182" cy="44800"/>
          </a:xfrm>
          <a:prstGeom prst="straightConnector1">
            <a:avLst/>
          </a:prstGeom>
          <a:noFill/>
          <a:ln w="38100" cap="flat" cmpd="sng">
            <a:solidFill>
              <a:schemeClr val="dk2"/>
            </a:solidFill>
            <a:prstDash val="solid"/>
            <a:round/>
            <a:headEnd type="none" w="lg" len="lg"/>
            <a:tailEnd type="none" w="lg" len="lg"/>
          </a:ln>
        </p:spPr>
      </p:cxnSp>
    </p:spTree>
    <p:extLst>
      <p:ext uri="{BB962C8B-B14F-4D97-AF65-F5344CB8AC3E}">
        <p14:creationId xmlns:p14="http://schemas.microsoft.com/office/powerpoint/2010/main" val="3640861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117" y="236982"/>
            <a:ext cx="11501908" cy="510909"/>
          </a:xfrm>
        </p:spPr>
        <p:txBody>
          <a:bodyPr/>
          <a:lstStyle>
            <a:lvl1pPr>
              <a:defRPr/>
            </a:lvl1pPr>
          </a:lstStyle>
          <a:p>
            <a:r>
              <a:rPr lang="en-US"/>
              <a:t>Click to edit Master title style</a:t>
            </a:r>
            <a:endParaRPr lang="en-US" dirty="0"/>
          </a:p>
        </p:txBody>
      </p:sp>
      <p:sp>
        <p:nvSpPr>
          <p:cNvPr id="4" name="Content Placeholder 3"/>
          <p:cNvSpPr>
            <a:spLocks noGrp="1"/>
          </p:cNvSpPr>
          <p:nvPr>
            <p:ph sz="half" idx="2"/>
          </p:nvPr>
        </p:nvSpPr>
        <p:spPr>
          <a:xfrm>
            <a:off x="261196" y="922492"/>
            <a:ext cx="5588582" cy="5022452"/>
          </a:xfrm>
        </p:spPr>
        <p:txBody>
          <a:bodyPr/>
          <a:lstStyle>
            <a:lvl1pPr>
              <a:defRPr sz="2400"/>
            </a:lvl1pPr>
            <a:lvl2pPr>
              <a:defRPr sz="2000"/>
            </a:lvl2pPr>
            <a:lvl3pPr>
              <a:defRPr sz="1800"/>
            </a:lvl3pPr>
            <a:lvl4pPr>
              <a:defRPr sz="1600"/>
            </a:lvl4pPr>
            <a:lvl5pPr marL="1482725" indent="-222250">
              <a:buFont typeface="Arial" panose="020B0604020202020204" pitchFamily="34" charset="0"/>
              <a:buChar char="•"/>
              <a:defRPr sz="18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1754" y="922492"/>
            <a:ext cx="5590777" cy="5022452"/>
          </a:xfrm>
        </p:spPr>
        <p:txBody>
          <a:bodyPr/>
          <a:lstStyle>
            <a:lvl1pPr>
              <a:defRPr sz="2400"/>
            </a:lvl1pPr>
            <a:lvl2pPr>
              <a:defRPr sz="2000"/>
            </a:lvl2pPr>
            <a:lvl3pPr>
              <a:defRPr sz="1800"/>
            </a:lvl3pPr>
            <a:lvl4pPr>
              <a:defRPr sz="1600"/>
            </a:lvl4pPr>
            <a:lvl5pPr marL="1482725" indent="-222250">
              <a:defRPr lang="en-US" sz="18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61938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6.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image" Target="../media/image5.tiff"/><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tif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8037095" y="3128211"/>
            <a:ext cx="4151730" cy="3489091"/>
          </a:xfrm>
          <a:prstGeom prst="rect">
            <a:avLst/>
          </a:prstGeom>
        </p:spPr>
      </p:pic>
      <p:pic>
        <p:nvPicPr>
          <p:cNvPr id="13" name="Picture 12"/>
          <p:cNvPicPr>
            <a:picLocks noChangeAspect="1"/>
          </p:cNvPicPr>
          <p:nvPr userDrawn="1"/>
        </p:nvPicPr>
        <p:blipFill rotWithShape="1">
          <a:blip r:embed="rId12" cstate="screen">
            <a:duotone>
              <a:prstClr val="black"/>
              <a:schemeClr val="accent2">
                <a:tint val="45000"/>
                <a:satMod val="400000"/>
              </a:schemeClr>
            </a:duotone>
            <a:extLst>
              <a:ext uri="{28A0092B-C50C-407E-A947-70E740481C1C}">
                <a14:useLocalDpi xmlns:a14="http://schemas.microsoft.com/office/drawing/2010/main"/>
              </a:ext>
            </a:extLst>
          </a:blip>
          <a:srcRect/>
          <a:stretch/>
        </p:blipFill>
        <p:spPr>
          <a:xfrm rot="5400000" flipH="1">
            <a:off x="-159976" y="123488"/>
            <a:ext cx="3276386" cy="2987166"/>
          </a:xfrm>
          <a:prstGeom prst="rect">
            <a:avLst/>
          </a:prstGeom>
        </p:spPr>
      </p:pic>
      <p:sp>
        <p:nvSpPr>
          <p:cNvPr id="1026" name="Title Placeholder 1"/>
          <p:cNvSpPr>
            <a:spLocks noGrp="1"/>
          </p:cNvSpPr>
          <p:nvPr>
            <p:ph type="title"/>
          </p:nvPr>
        </p:nvSpPr>
        <p:spPr bwMode="auto">
          <a:xfrm>
            <a:off x="344121" y="320040"/>
            <a:ext cx="11375136" cy="5109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title style</a:t>
            </a:r>
          </a:p>
        </p:txBody>
      </p:sp>
      <p:sp>
        <p:nvSpPr>
          <p:cNvPr id="1027" name="Text Placeholder 2"/>
          <p:cNvSpPr>
            <a:spLocks noGrp="1"/>
          </p:cNvSpPr>
          <p:nvPr>
            <p:ph type="body" idx="1"/>
          </p:nvPr>
        </p:nvSpPr>
        <p:spPr bwMode="auto">
          <a:xfrm>
            <a:off x="347472" y="1508760"/>
            <a:ext cx="11520519"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2" descr="https://portal09.ornl.gov/sites/cm/branding/Logo%20Downloads/OLCF_official_color_10_26_15.png"/>
          <p:cNvPicPr>
            <a:picLocks noChangeAspect="1" noChangeArrowheads="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9826586" y="6447910"/>
            <a:ext cx="1906015" cy="32004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4B91F11-49BC-574B-A6D2-DF8AC5D8A4A7}"/>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1888" y="6321790"/>
            <a:ext cx="1585732" cy="572279"/>
          </a:xfrm>
          <a:prstGeom prst="rect">
            <a:avLst/>
          </a:prstGeom>
        </p:spPr>
      </p:pic>
      <p:pic>
        <p:nvPicPr>
          <p:cNvPr id="8" name="Picture 7">
            <a:extLst>
              <a:ext uri="{FF2B5EF4-FFF2-40B4-BE49-F238E27FC236}">
                <a16:creationId xmlns:a16="http://schemas.microsoft.com/office/drawing/2014/main" id="{75BF5C5A-E63E-1044-B6A4-33D5DA3883D0}"/>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6366759" y="6411472"/>
            <a:ext cx="1200673" cy="411659"/>
          </a:xfrm>
          <a:prstGeom prst="rect">
            <a:avLst/>
          </a:prstGeom>
        </p:spPr>
      </p:pic>
      <p:pic>
        <p:nvPicPr>
          <p:cNvPr id="10" name="Picture 2" descr="Image result for Rutgers icon">
            <a:extLst>
              <a:ext uri="{FF2B5EF4-FFF2-40B4-BE49-F238E27FC236}">
                <a16:creationId xmlns:a16="http://schemas.microsoft.com/office/drawing/2014/main" id="{67C194F1-6940-2C4E-8F88-C541840F1532}"/>
              </a:ext>
            </a:extLst>
          </p:cNvPr>
          <p:cNvPicPr>
            <a:picLocks noChangeAspect="1" noChangeArrowheads="1"/>
          </p:cNvPicPr>
          <p:nvPr userDrawn="1"/>
        </p:nvPicPr>
        <p:blipFill>
          <a:blip r:embed="rId16" cstate="screen">
            <a:extLst>
              <a:ext uri="{28A0092B-C50C-407E-A947-70E740481C1C}">
                <a14:useLocalDpi xmlns:a14="http://schemas.microsoft.com/office/drawing/2010/main"/>
              </a:ext>
            </a:extLst>
          </a:blip>
          <a:srcRect/>
          <a:stretch>
            <a:fillRect/>
          </a:stretch>
        </p:blipFill>
        <p:spPr bwMode="auto">
          <a:xfrm>
            <a:off x="7936571" y="6393296"/>
            <a:ext cx="1635370" cy="448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848127"/>
      </p:ext>
    </p:extLst>
  </p:cSld>
  <p:clrMap bg1="lt1" tx1="dk1" bg2="lt2" tx2="dk2" accent1="accent1" accent2="accent2" accent3="accent3" accent4="accent4" accent5="accent5" accent6="accent6" hlink="hlink" folHlink="folHlink"/>
  <p:sldLayoutIdLst>
    <p:sldLayoutId id="2147483945" r:id="rId1"/>
    <p:sldLayoutId id="2147483937" r:id="rId2"/>
    <p:sldLayoutId id="2147483939" r:id="rId3"/>
    <p:sldLayoutId id="2147483940" r:id="rId4"/>
    <p:sldLayoutId id="2147483941" r:id="rId5"/>
    <p:sldLayoutId id="2147483991" r:id="rId6"/>
    <p:sldLayoutId id="2147483993" r:id="rId7"/>
    <p:sldLayoutId id="2147483994" r:id="rId8"/>
    <p:sldLayoutId id="2147483995" r:id="rId9"/>
  </p:sldLayoutIdLst>
  <p:hf hdr="0" ftr="0" dt="0"/>
  <p:txStyles>
    <p:titleStyle>
      <a:lvl1pPr algn="l" rtl="0" eaLnBrk="1" fontAlgn="base" hangingPunct="1">
        <a:lnSpc>
          <a:spcPct val="85000"/>
        </a:lnSpc>
        <a:spcBef>
          <a:spcPct val="0"/>
        </a:spcBef>
        <a:spcAft>
          <a:spcPct val="0"/>
        </a:spcAft>
        <a:defRPr sz="3200" b="1" kern="1200">
          <a:solidFill>
            <a:schemeClr val="tx2"/>
          </a:solidFill>
          <a:latin typeface="+mn-lt"/>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023DB4-C40D-9B4D-A3AC-3D76E0109BB7}"/>
              </a:ext>
            </a:extLst>
          </p:cNvPr>
          <p:cNvSpPr>
            <a:spLocks noGrp="1"/>
          </p:cNvSpPr>
          <p:nvPr>
            <p:ph type="title"/>
          </p:nvPr>
        </p:nvSpPr>
        <p:spPr>
          <a:xfrm>
            <a:off x="838200" y="365125"/>
            <a:ext cx="105124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B01B35-97E6-2A43-AEE9-F6698CD58B6D}"/>
              </a:ext>
            </a:extLst>
          </p:cNvPr>
          <p:cNvSpPr>
            <a:spLocks noGrp="1"/>
          </p:cNvSpPr>
          <p:nvPr>
            <p:ph type="body" idx="1"/>
          </p:nvPr>
        </p:nvSpPr>
        <p:spPr>
          <a:xfrm>
            <a:off x="838200" y="1825625"/>
            <a:ext cx="105124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8E9B15-2F13-0A4C-A2E4-4E504E86729F}"/>
              </a:ext>
            </a:extLst>
          </p:cNvPr>
          <p:cNvSpPr>
            <a:spLocks noGrp="1"/>
          </p:cNvSpPr>
          <p:nvPr>
            <p:ph type="dt" sz="half" idx="2"/>
          </p:nvPr>
        </p:nvSpPr>
        <p:spPr>
          <a:xfrm>
            <a:off x="838200" y="6356350"/>
            <a:ext cx="274161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4CD74F-6CCB-224F-86C9-31E8FC4F9F32}" type="datetimeFigureOut">
              <a:rPr lang="en-US" smtClean="0"/>
              <a:t>9/25/19</a:t>
            </a:fld>
            <a:endParaRPr lang="en-US"/>
          </a:p>
        </p:txBody>
      </p:sp>
      <p:sp>
        <p:nvSpPr>
          <p:cNvPr id="5" name="Footer Placeholder 4">
            <a:extLst>
              <a:ext uri="{FF2B5EF4-FFF2-40B4-BE49-F238E27FC236}">
                <a16:creationId xmlns:a16="http://schemas.microsoft.com/office/drawing/2014/main" id="{1DCF571A-E90E-E74B-AD6E-BD9E99A73DCA}"/>
              </a:ext>
            </a:extLst>
          </p:cNvPr>
          <p:cNvSpPr>
            <a:spLocks noGrp="1"/>
          </p:cNvSpPr>
          <p:nvPr>
            <p:ph type="ftr" sz="quarter" idx="3"/>
          </p:nvPr>
        </p:nvSpPr>
        <p:spPr>
          <a:xfrm>
            <a:off x="4037013"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CD5644-6BC0-8C4B-8BAE-3D04275FE8E0}"/>
              </a:ext>
            </a:extLst>
          </p:cNvPr>
          <p:cNvSpPr>
            <a:spLocks noGrp="1"/>
          </p:cNvSpPr>
          <p:nvPr>
            <p:ph type="sldNum" sz="quarter" idx="4"/>
          </p:nvPr>
        </p:nvSpPr>
        <p:spPr>
          <a:xfrm>
            <a:off x="8609013" y="6356350"/>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AE831-494A-9F48-8510-B42F3F2EBB85}" type="slidenum">
              <a:rPr lang="en-US" smtClean="0"/>
              <a:t>‹#›</a:t>
            </a:fld>
            <a:endParaRPr lang="en-US"/>
          </a:p>
        </p:txBody>
      </p:sp>
    </p:spTree>
    <p:extLst>
      <p:ext uri="{BB962C8B-B14F-4D97-AF65-F5344CB8AC3E}">
        <p14:creationId xmlns:p14="http://schemas.microsoft.com/office/powerpoint/2010/main" val="1147713916"/>
      </p:ext>
    </p:extLst>
  </p:cSld>
  <p:clrMap bg1="lt1" tx1="dk1" bg2="lt2" tx2="dk2" accent1="accent1" accent2="accent2" accent3="accent3" accent4="accent4" accent5="accent5" accent6="accent6" hlink="hlink" folHlink="folHlink"/>
  <p:sldLayoutIdLst>
    <p:sldLayoutId id="2147483972"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rxiv.org/abs/1704.00978" TargetMode="External"/><Relationship Id="rId2" Type="http://schemas.openxmlformats.org/officeDocument/2006/relationships/image" Target="../media/image17.em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8.tiff"/><Relationship Id="rId7" Type="http://schemas.openxmlformats.org/officeDocument/2006/relationships/image" Target="../media/image32.tiff"/><Relationship Id="rId2" Type="http://schemas.openxmlformats.org/officeDocument/2006/relationships/hyperlink" Target="https://www.olcf.ornl.gov/2017/06/05/olcf-testing-new-platform-for-scientific-workflows/" TargetMode="External"/><Relationship Id="rId1" Type="http://schemas.openxmlformats.org/officeDocument/2006/relationships/slideLayout" Target="../slideLayouts/slideLayout7.xml"/><Relationship Id="rId6" Type="http://schemas.openxmlformats.org/officeDocument/2006/relationships/image" Target="../media/image31.tiff"/><Relationship Id="rId5" Type="http://schemas.openxmlformats.org/officeDocument/2006/relationships/image" Target="../media/image30.tiff"/><Relationship Id="rId10" Type="http://schemas.openxmlformats.org/officeDocument/2006/relationships/image" Target="../media/image35.tiff"/><Relationship Id="rId4" Type="http://schemas.openxmlformats.org/officeDocument/2006/relationships/image" Target="../media/image29.tiff"/><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6.tiff"/><Relationship Id="rId3" Type="http://schemas.openxmlformats.org/officeDocument/2006/relationships/image" Target="../media/image30.tiff"/><Relationship Id="rId7" Type="http://schemas.openxmlformats.org/officeDocument/2006/relationships/image" Target="../media/image34.png"/><Relationship Id="rId2" Type="http://schemas.openxmlformats.org/officeDocument/2006/relationships/image" Target="../media/image28.tiff"/><Relationship Id="rId1" Type="http://schemas.openxmlformats.org/officeDocument/2006/relationships/slideLayout" Target="../slideLayouts/slideLayout7.xml"/><Relationship Id="rId6" Type="http://schemas.openxmlformats.org/officeDocument/2006/relationships/image" Target="../media/image33.emf"/><Relationship Id="rId5" Type="http://schemas.openxmlformats.org/officeDocument/2006/relationships/image" Target="../media/image32.tiff"/><Relationship Id="rId4" Type="http://schemas.openxmlformats.org/officeDocument/2006/relationships/image" Target="../media/image31.tiff"/><Relationship Id="rId9" Type="http://schemas.openxmlformats.org/officeDocument/2006/relationships/image" Target="../media/image37.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tif"/><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6.gif"/><Relationship Id="rId4" Type="http://schemas.openxmlformats.org/officeDocument/2006/relationships/image" Target="../media/image45.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347020"/>
            <a:ext cx="7407998" cy="2603790"/>
          </a:xfrm>
        </p:spPr>
        <p:txBody>
          <a:bodyPr/>
          <a:lstStyle/>
          <a:p>
            <a:r>
              <a:rPr lang="en-US" dirty="0">
                <a:solidFill>
                  <a:srgbClr val="FF0000"/>
                </a:solidFill>
              </a:rPr>
              <a:t>OLCF </a:t>
            </a:r>
            <a:r>
              <a:rPr lang="en-US" dirty="0" err="1">
                <a:solidFill>
                  <a:srgbClr val="FF0000"/>
                </a:solidFill>
              </a:rPr>
              <a:t>BigPanDA</a:t>
            </a:r>
            <a:r>
              <a:rPr lang="en-US" dirty="0">
                <a:solidFill>
                  <a:srgbClr val="FF0000"/>
                </a:solidFill>
              </a:rPr>
              <a:t> Collaboration</a:t>
            </a:r>
            <a:br>
              <a:rPr lang="en-US" dirty="0">
                <a:solidFill>
                  <a:srgbClr val="FF0000"/>
                </a:solidFill>
              </a:rPr>
            </a:br>
            <a:br>
              <a:rPr lang="en-US" dirty="0"/>
            </a:br>
            <a:r>
              <a:rPr lang="en-US" i="1" dirty="0" err="1"/>
              <a:t>BigPanDA</a:t>
            </a:r>
            <a:r>
              <a:rPr lang="en-US" i="1" dirty="0"/>
              <a:t> Workflow Management on Titan for High Energy and Nuclear Physics and for Future Extreme Scale Scientific Applications</a:t>
            </a:r>
          </a:p>
        </p:txBody>
      </p:sp>
      <p:sp>
        <p:nvSpPr>
          <p:cNvPr id="4" name="Subtitle 3"/>
          <p:cNvSpPr>
            <a:spLocks noGrp="1"/>
          </p:cNvSpPr>
          <p:nvPr>
            <p:ph type="subTitle" idx="1"/>
          </p:nvPr>
        </p:nvSpPr>
        <p:spPr>
          <a:xfrm>
            <a:off x="339002" y="2598456"/>
            <a:ext cx="7753438" cy="3017214"/>
          </a:xfrm>
        </p:spPr>
        <p:txBody>
          <a:bodyPr/>
          <a:lstStyle/>
          <a:p>
            <a:pPr>
              <a:lnSpc>
                <a:spcPct val="100000"/>
              </a:lnSpc>
              <a:spcBef>
                <a:spcPts val="600"/>
              </a:spcBef>
            </a:pPr>
            <a:endParaRPr lang="en-US" sz="1800" dirty="0"/>
          </a:p>
          <a:p>
            <a:pPr>
              <a:lnSpc>
                <a:spcPct val="100000"/>
              </a:lnSpc>
              <a:spcBef>
                <a:spcPts val="600"/>
              </a:spcBef>
            </a:pPr>
            <a:r>
              <a:rPr lang="en-US" sz="1800" dirty="0"/>
              <a:t>Kaushik De, </a:t>
            </a:r>
            <a:r>
              <a:rPr lang="en-US" sz="1800" dirty="0" err="1"/>
              <a:t>Shantenu</a:t>
            </a:r>
            <a:r>
              <a:rPr lang="en-US" sz="1800" dirty="0"/>
              <a:t> Jha, Alexei </a:t>
            </a:r>
            <a:r>
              <a:rPr lang="en-US" sz="1800" dirty="0" err="1"/>
              <a:t>Klimentov</a:t>
            </a:r>
            <a:r>
              <a:rPr lang="en-US" sz="1800" dirty="0"/>
              <a:t>, Jack Wells</a:t>
            </a:r>
          </a:p>
          <a:p>
            <a:pPr>
              <a:lnSpc>
                <a:spcPct val="100000"/>
              </a:lnSpc>
              <a:spcBef>
                <a:spcPts val="600"/>
              </a:spcBef>
            </a:pPr>
            <a:endParaRPr lang="en-US" sz="1800" dirty="0"/>
          </a:p>
          <a:p>
            <a:r>
              <a:rPr lang="en-US" sz="2000" i="1" dirty="0"/>
              <a:t>The fourth US ATLAS HPC </a:t>
            </a:r>
            <a:r>
              <a:rPr lang="en-US" sz="2000" i="1" dirty="0" err="1"/>
              <a:t>meeting@LBL</a:t>
            </a:r>
            <a:endParaRPr lang="en-US" sz="2000" i="1" dirty="0"/>
          </a:p>
          <a:p>
            <a:r>
              <a:rPr lang="en-US" sz="2000" i="1" dirty="0"/>
              <a:t>26 September 2019</a:t>
            </a:r>
          </a:p>
          <a:p>
            <a:pPr>
              <a:lnSpc>
                <a:spcPct val="100000"/>
              </a:lnSpc>
              <a:spcBef>
                <a:spcPts val="600"/>
              </a:spcBef>
            </a:pPr>
            <a:endParaRPr lang="en-US" sz="1800" dirty="0"/>
          </a:p>
        </p:txBody>
      </p:sp>
      <p:sp>
        <p:nvSpPr>
          <p:cNvPr id="5" name="TextBox 4"/>
          <p:cNvSpPr txBox="1"/>
          <p:nvPr/>
        </p:nvSpPr>
        <p:spPr>
          <a:xfrm>
            <a:off x="2651880" y="6114929"/>
            <a:ext cx="5562600" cy="577081"/>
          </a:xfrm>
          <a:prstGeom prst="rect">
            <a:avLst/>
          </a:prstGeom>
          <a:noFill/>
        </p:spPr>
        <p:txBody>
          <a:bodyPr wrap="square" rtlCol="0">
            <a:spAutoFit/>
          </a:bodyPr>
          <a:lstStyle/>
          <a:p>
            <a:r>
              <a:rPr lang="en-US" sz="1050" dirty="0"/>
              <a:t>This research used resources of the Oak Ridge Leadership Computing Facility at the Oak Ridge National Laboratory, which is supported by the Office of Science of the U.S. Department of Energy under Contract No. DE-AC05-00OR22725. </a:t>
            </a:r>
          </a:p>
        </p:txBody>
      </p:sp>
      <p:pic>
        <p:nvPicPr>
          <p:cNvPr id="3" name="Picture 2">
            <a:extLst>
              <a:ext uri="{FF2B5EF4-FFF2-40B4-BE49-F238E27FC236}">
                <a16:creationId xmlns:a16="http://schemas.microsoft.com/office/drawing/2014/main" id="{B0D2A7DE-E52C-264A-8207-2AB345922C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116411"/>
            <a:ext cx="3171825" cy="1144688"/>
          </a:xfrm>
          <a:prstGeom prst="rect">
            <a:avLst/>
          </a:prstGeom>
        </p:spPr>
      </p:pic>
      <p:pic>
        <p:nvPicPr>
          <p:cNvPr id="6" name="Picture 5">
            <a:extLst>
              <a:ext uri="{FF2B5EF4-FFF2-40B4-BE49-F238E27FC236}">
                <a16:creationId xmlns:a16="http://schemas.microsoft.com/office/drawing/2014/main" id="{5F24E0A9-2448-4947-AE25-525CE85301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49988" y="5286676"/>
            <a:ext cx="1628776" cy="558437"/>
          </a:xfrm>
          <a:prstGeom prst="rect">
            <a:avLst/>
          </a:prstGeom>
        </p:spPr>
      </p:pic>
      <p:pic>
        <p:nvPicPr>
          <p:cNvPr id="1026" name="Picture 2" descr="Image result for Rutgers icon">
            <a:extLst>
              <a:ext uri="{FF2B5EF4-FFF2-40B4-BE49-F238E27FC236}">
                <a16:creationId xmlns:a16="http://schemas.microsoft.com/office/drawing/2014/main" id="{0740259B-0A36-2E4C-81AD-08F5B8B70B0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3180" y="5202437"/>
            <a:ext cx="2475668" cy="6782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portal09.ornl.gov/sites/cm/branding/Logo%20Downloads/OLCF_official_color_10_26_15.png">
            <a:extLst>
              <a:ext uri="{FF2B5EF4-FFF2-40B4-BE49-F238E27FC236}">
                <a16:creationId xmlns:a16="http://schemas.microsoft.com/office/drawing/2014/main" id="{A467654D-CF24-554B-AE8F-4BE51AEB39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33180" y="4590015"/>
            <a:ext cx="2475668" cy="41569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996524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51BCA-F7D5-FC44-AC36-05F1F71C8698}"/>
              </a:ext>
            </a:extLst>
          </p:cNvPr>
          <p:cNvSpPr>
            <a:spLocks noGrp="1"/>
          </p:cNvSpPr>
          <p:nvPr>
            <p:ph type="ctrTitle"/>
          </p:nvPr>
        </p:nvSpPr>
        <p:spPr>
          <a:xfrm>
            <a:off x="339005" y="320040"/>
            <a:ext cx="6608205" cy="929485"/>
          </a:xfrm>
        </p:spPr>
        <p:txBody>
          <a:bodyPr/>
          <a:lstStyle/>
          <a:p>
            <a:r>
              <a:rPr lang="en-US" dirty="0"/>
              <a:t>Selected Results from </a:t>
            </a:r>
            <a:r>
              <a:rPr lang="en-US" dirty="0" err="1"/>
              <a:t>BigPanDA</a:t>
            </a:r>
            <a:endParaRPr lang="en-US" dirty="0"/>
          </a:p>
        </p:txBody>
      </p:sp>
      <p:sp>
        <p:nvSpPr>
          <p:cNvPr id="4" name="Subtitle 3">
            <a:extLst>
              <a:ext uri="{FF2B5EF4-FFF2-40B4-BE49-F238E27FC236}">
                <a16:creationId xmlns:a16="http://schemas.microsoft.com/office/drawing/2014/main" id="{3D6785F4-C55C-F245-8CA1-07B174FD170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771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CB26D-B877-0F4B-84D5-83F15BC63E1A}"/>
              </a:ext>
            </a:extLst>
          </p:cNvPr>
          <p:cNvSpPr>
            <a:spLocks noGrp="1"/>
          </p:cNvSpPr>
          <p:nvPr>
            <p:ph type="title"/>
          </p:nvPr>
        </p:nvSpPr>
        <p:spPr>
          <a:xfrm>
            <a:off x="344288" y="200772"/>
            <a:ext cx="11422261" cy="510909"/>
          </a:xfrm>
        </p:spPr>
        <p:txBody>
          <a:bodyPr/>
          <a:lstStyle/>
          <a:p>
            <a:r>
              <a:rPr lang="en-US" dirty="0"/>
              <a:t>Deploying </a:t>
            </a:r>
            <a:r>
              <a:rPr lang="en-US" dirty="0" err="1"/>
              <a:t>PanDA</a:t>
            </a:r>
            <a:r>
              <a:rPr lang="en-US" dirty="0"/>
              <a:t> on Titan</a:t>
            </a:r>
          </a:p>
        </p:txBody>
      </p:sp>
      <p:sp>
        <p:nvSpPr>
          <p:cNvPr id="3" name="Content Placeholder 2">
            <a:extLst>
              <a:ext uri="{FF2B5EF4-FFF2-40B4-BE49-F238E27FC236}">
                <a16:creationId xmlns:a16="http://schemas.microsoft.com/office/drawing/2014/main" id="{09CB36AD-E996-5143-924F-0EC47A189712}"/>
              </a:ext>
            </a:extLst>
          </p:cNvPr>
          <p:cNvSpPr>
            <a:spLocks noGrp="1"/>
          </p:cNvSpPr>
          <p:nvPr>
            <p:ph idx="1"/>
          </p:nvPr>
        </p:nvSpPr>
        <p:spPr>
          <a:xfrm>
            <a:off x="344288" y="711681"/>
            <a:ext cx="11369809" cy="5804452"/>
          </a:xfrm>
        </p:spPr>
        <p:txBody>
          <a:bodyPr/>
          <a:lstStyle/>
          <a:p>
            <a:pPr>
              <a:spcBef>
                <a:spcPts val="600"/>
              </a:spcBef>
            </a:pPr>
            <a:r>
              <a:rPr lang="en-US" dirty="0"/>
              <a:t>Titan’s architecture, configuration and policies posed several challenges to the deployment of </a:t>
            </a:r>
            <a:r>
              <a:rPr lang="en-US" dirty="0" err="1"/>
              <a:t>PanDA</a:t>
            </a:r>
            <a:r>
              <a:rPr lang="en-US" dirty="0"/>
              <a:t> e.g., :</a:t>
            </a:r>
          </a:p>
          <a:p>
            <a:pPr lvl="1">
              <a:spcBef>
                <a:spcPts val="600"/>
              </a:spcBef>
            </a:pPr>
            <a:r>
              <a:rPr lang="en-US" dirty="0"/>
              <a:t> The default deployment model of </a:t>
            </a:r>
            <a:r>
              <a:rPr lang="en-US" dirty="0" err="1"/>
              <a:t>PanDA</a:t>
            </a:r>
            <a:r>
              <a:rPr lang="en-US" dirty="0"/>
              <a:t> Pilot is unfeasible on Titan: </a:t>
            </a:r>
          </a:p>
          <a:p>
            <a:pPr lvl="2">
              <a:spcBef>
                <a:spcPts val="600"/>
              </a:spcBef>
            </a:pPr>
            <a:r>
              <a:rPr lang="en-US" sz="1800" dirty="0"/>
              <a:t>Pilot requires communication with the </a:t>
            </a:r>
            <a:r>
              <a:rPr lang="en-US" sz="1800" dirty="0" err="1"/>
              <a:t>PanDA</a:t>
            </a:r>
            <a:r>
              <a:rPr lang="en-US" sz="1800" dirty="0"/>
              <a:t> Server to pull jobs to execute, but</a:t>
            </a:r>
          </a:p>
          <a:p>
            <a:pPr lvl="2">
              <a:spcBef>
                <a:spcPts val="600"/>
              </a:spcBef>
            </a:pPr>
            <a:r>
              <a:rPr lang="en-US" sz="1800" dirty="0"/>
              <a:t>This not possible on Titan because worker nodes do not offer outbound network connectivity</a:t>
            </a:r>
          </a:p>
          <a:p>
            <a:pPr lvl="1">
              <a:spcBef>
                <a:spcPts val="600"/>
              </a:spcBef>
            </a:pPr>
            <a:r>
              <a:rPr lang="en-US" dirty="0"/>
              <a:t>The specific characteristics of the execution environment require re-engineering of ATLAS application frameworks, e.g., absence of local storage on the worker nodes, and modules tailored to Compute Node Linux</a:t>
            </a:r>
          </a:p>
          <a:p>
            <a:pPr>
              <a:spcBef>
                <a:spcPts val="600"/>
              </a:spcBef>
            </a:pPr>
            <a:r>
              <a:rPr lang="en-US" dirty="0"/>
              <a:t>Given various constraints and challenges, the Monte Carlo detector simulation task is most suitable for execution on Titan </a:t>
            </a:r>
          </a:p>
          <a:p>
            <a:pPr lvl="1">
              <a:spcBef>
                <a:spcPts val="600"/>
              </a:spcBef>
            </a:pPr>
            <a:r>
              <a:rPr lang="en-US" dirty="0"/>
              <a:t>Accounts for ≈ 60% to 70% of all the jobs on WLCG, making them a primary candidate for offloading</a:t>
            </a:r>
          </a:p>
          <a:p>
            <a:pPr lvl="1">
              <a:spcBef>
                <a:spcPts val="600"/>
              </a:spcBef>
            </a:pPr>
            <a:r>
              <a:rPr lang="en-US" dirty="0"/>
              <a:t>Task is mostly computational-intensive, requiring less than 2GB of RAM at runtime and small input data</a:t>
            </a:r>
          </a:p>
        </p:txBody>
      </p:sp>
    </p:spTree>
    <p:extLst>
      <p:ext uri="{BB962C8B-B14F-4D97-AF65-F5344CB8AC3E}">
        <p14:creationId xmlns:p14="http://schemas.microsoft.com/office/powerpoint/2010/main" val="1112164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l="6411" t="22248" r="46630" b="40695"/>
          <a:stretch/>
        </p:blipFill>
        <p:spPr>
          <a:xfrm>
            <a:off x="1064282" y="804214"/>
            <a:ext cx="8628774" cy="4811721"/>
          </a:xfrm>
          <a:prstGeom prst="rect">
            <a:avLst/>
          </a:prstGeom>
        </p:spPr>
      </p:pic>
      <p:sp>
        <p:nvSpPr>
          <p:cNvPr id="3" name="Title 2">
            <a:extLst>
              <a:ext uri="{FF2B5EF4-FFF2-40B4-BE49-F238E27FC236}">
                <a16:creationId xmlns:a16="http://schemas.microsoft.com/office/drawing/2014/main" id="{19A54835-7883-EB41-8EA7-DDEB3E1039E1}"/>
              </a:ext>
            </a:extLst>
          </p:cNvPr>
          <p:cNvSpPr>
            <a:spLocks noGrp="1"/>
          </p:cNvSpPr>
          <p:nvPr>
            <p:ph type="title"/>
          </p:nvPr>
        </p:nvSpPr>
        <p:spPr>
          <a:xfrm>
            <a:off x="343504" y="320040"/>
            <a:ext cx="11501908" cy="510909"/>
          </a:xfrm>
        </p:spPr>
        <p:txBody>
          <a:bodyPr/>
          <a:lstStyle/>
          <a:p>
            <a:r>
              <a:rPr lang="en-US" dirty="0"/>
              <a:t>OLCF Titan Integration with ATLAS Computing</a:t>
            </a:r>
          </a:p>
        </p:txBody>
      </p:sp>
      <p:sp>
        <p:nvSpPr>
          <p:cNvPr id="4" name="TextBox 3">
            <a:extLst>
              <a:ext uri="{FF2B5EF4-FFF2-40B4-BE49-F238E27FC236}">
                <a16:creationId xmlns:a16="http://schemas.microsoft.com/office/drawing/2014/main" id="{2233A8DA-63EC-6849-A91E-E6AAF3DE6204}"/>
              </a:ext>
            </a:extLst>
          </p:cNvPr>
          <p:cNvSpPr txBox="1"/>
          <p:nvPr/>
        </p:nvSpPr>
        <p:spPr>
          <a:xfrm>
            <a:off x="495904" y="5580678"/>
            <a:ext cx="8943217" cy="757130"/>
          </a:xfrm>
          <a:prstGeom prst="rect">
            <a:avLst/>
          </a:prstGeom>
          <a:noFill/>
        </p:spPr>
        <p:txBody>
          <a:bodyPr wrap="none" rtlCol="0">
            <a:spAutoFit/>
          </a:bodyPr>
          <a:lstStyle/>
          <a:p>
            <a:pPr>
              <a:lnSpc>
                <a:spcPct val="90000"/>
              </a:lnSpc>
            </a:pPr>
            <a:r>
              <a:rPr lang="en-US" sz="1600" dirty="0"/>
              <a:t>D. </a:t>
            </a:r>
            <a:r>
              <a:rPr lang="en-US" sz="1600" dirty="0" err="1"/>
              <a:t>Oleynik</a:t>
            </a:r>
            <a:r>
              <a:rPr lang="en-US" sz="1600" dirty="0"/>
              <a:t>, S. </a:t>
            </a:r>
            <a:r>
              <a:rPr lang="en-US" sz="1600" dirty="0" err="1"/>
              <a:t>Panitkin</a:t>
            </a:r>
            <a:r>
              <a:rPr lang="en-US" sz="1600" dirty="0"/>
              <a:t>, M. </a:t>
            </a:r>
            <a:r>
              <a:rPr lang="en-US" sz="1600" dirty="0" err="1"/>
              <a:t>Turilli</a:t>
            </a:r>
            <a:r>
              <a:rPr lang="en-US" sz="1600" dirty="0"/>
              <a:t>, A. </a:t>
            </a:r>
            <a:r>
              <a:rPr lang="en-US" sz="1600" dirty="0" err="1"/>
              <a:t>Angius</a:t>
            </a:r>
            <a:r>
              <a:rPr lang="en-US" sz="1600" dirty="0"/>
              <a:t>, S. Oral, K. De, A. </a:t>
            </a:r>
            <a:r>
              <a:rPr lang="en-US" sz="1600" dirty="0" err="1"/>
              <a:t>Klimentov</a:t>
            </a:r>
            <a:r>
              <a:rPr lang="en-US" sz="1600" dirty="0"/>
              <a:t>, J. C. Wells and S. </a:t>
            </a:r>
            <a:r>
              <a:rPr lang="en-US" sz="1600" dirty="0" err="1"/>
              <a:t>Jha</a:t>
            </a:r>
            <a:r>
              <a:rPr lang="en-US" sz="1600" dirty="0"/>
              <a:t>, </a:t>
            </a:r>
          </a:p>
          <a:p>
            <a:pPr>
              <a:lnSpc>
                <a:spcPct val="90000"/>
              </a:lnSpc>
            </a:pPr>
            <a:r>
              <a:rPr lang="en-US" sz="1600" dirty="0"/>
              <a:t>”High-Throughput Computing on High-Performance Platforms: A Case Study”, </a:t>
            </a:r>
          </a:p>
          <a:p>
            <a:pPr>
              <a:lnSpc>
                <a:spcPct val="90000"/>
              </a:lnSpc>
            </a:pPr>
            <a:r>
              <a:rPr lang="en-US" sz="1600" dirty="0"/>
              <a:t>IEEE e-Science (2017) available as: </a:t>
            </a:r>
            <a:r>
              <a:rPr lang="en-US" sz="1600" u="sng" dirty="0">
                <a:hlinkClick r:id="rId3"/>
              </a:rPr>
              <a:t>https://arxiv.org/abs/1704.00978</a:t>
            </a:r>
            <a:endParaRPr lang="en-US" sz="1600" dirty="0"/>
          </a:p>
        </p:txBody>
      </p:sp>
      <p:sp>
        <p:nvSpPr>
          <p:cNvPr id="2" name="TextBox 1">
            <a:extLst>
              <a:ext uri="{FF2B5EF4-FFF2-40B4-BE49-F238E27FC236}">
                <a16:creationId xmlns:a16="http://schemas.microsoft.com/office/drawing/2014/main" id="{89415C7F-E5F1-5246-AA8C-68519C5B2F20}"/>
              </a:ext>
            </a:extLst>
          </p:cNvPr>
          <p:cNvSpPr txBox="1"/>
          <p:nvPr/>
        </p:nvSpPr>
        <p:spPr>
          <a:xfrm>
            <a:off x="10147419" y="575494"/>
            <a:ext cx="1697902" cy="341632"/>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none" rtlCol="0">
            <a:spAutoFit/>
          </a:bodyPr>
          <a:lstStyle/>
          <a:p>
            <a:pPr algn="ctr">
              <a:lnSpc>
                <a:spcPct val="90000"/>
              </a:lnSpc>
            </a:pPr>
            <a:r>
              <a:rPr lang="en-US" b="1" i="1" dirty="0"/>
              <a:t>Pre-Harvester</a:t>
            </a:r>
          </a:p>
        </p:txBody>
      </p:sp>
    </p:spTree>
    <p:extLst>
      <p:ext uri="{BB962C8B-B14F-4D97-AF65-F5344CB8AC3E}">
        <p14:creationId xmlns:p14="http://schemas.microsoft.com/office/powerpoint/2010/main" val="1269087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548AC-11E2-9F47-9858-06B46949A612}"/>
              </a:ext>
            </a:extLst>
          </p:cNvPr>
          <p:cNvSpPr>
            <a:spLocks noGrp="1"/>
          </p:cNvSpPr>
          <p:nvPr>
            <p:ph type="title"/>
          </p:nvPr>
        </p:nvSpPr>
        <p:spPr>
          <a:xfrm>
            <a:off x="343458" y="199376"/>
            <a:ext cx="11501908" cy="510909"/>
          </a:xfrm>
        </p:spPr>
        <p:txBody>
          <a:bodyPr/>
          <a:lstStyle/>
          <a:p>
            <a:r>
              <a:rPr lang="en-US" dirty="0"/>
              <a:t>Learning Backfill Capabilities on Titan</a:t>
            </a:r>
          </a:p>
        </p:txBody>
      </p:sp>
      <p:pic>
        <p:nvPicPr>
          <p:cNvPr id="3" name="Picture 2" descr="titan_backfill_avail.png">
            <a:extLst>
              <a:ext uri="{FF2B5EF4-FFF2-40B4-BE49-F238E27FC236}">
                <a16:creationId xmlns:a16="http://schemas.microsoft.com/office/drawing/2014/main" id="{1811979B-4528-994A-9A90-48FDF04E8E8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2015" y="710285"/>
            <a:ext cx="9144000" cy="5689600"/>
          </a:xfrm>
          <a:prstGeom prst="rect">
            <a:avLst/>
          </a:prstGeom>
        </p:spPr>
      </p:pic>
      <p:pic>
        <p:nvPicPr>
          <p:cNvPr id="4" name="Picture 3" descr="run_time_task_92356687..png">
            <a:extLst>
              <a:ext uri="{FF2B5EF4-FFF2-40B4-BE49-F238E27FC236}">
                <a16:creationId xmlns:a16="http://schemas.microsoft.com/office/drawing/2014/main" id="{36B52448-12BE-854E-A9CA-44A929733A7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83763" y="199376"/>
            <a:ext cx="4209863" cy="2981146"/>
          </a:xfrm>
          <a:prstGeom prst="rect">
            <a:avLst/>
          </a:prstGeom>
        </p:spPr>
      </p:pic>
      <p:sp>
        <p:nvSpPr>
          <p:cNvPr id="5" name="Content Placeholder 2">
            <a:extLst>
              <a:ext uri="{FF2B5EF4-FFF2-40B4-BE49-F238E27FC236}">
                <a16:creationId xmlns:a16="http://schemas.microsoft.com/office/drawing/2014/main" id="{C176CD07-47AA-4F4E-9615-5891CAFD2025}"/>
              </a:ext>
            </a:extLst>
          </p:cNvPr>
          <p:cNvSpPr txBox="1">
            <a:spLocks/>
          </p:cNvSpPr>
          <p:nvPr/>
        </p:nvSpPr>
        <p:spPr>
          <a:xfrm>
            <a:off x="4426074" y="892518"/>
            <a:ext cx="3657689" cy="2105770"/>
          </a:xfrm>
          <a:prstGeom prst="rect">
            <a:avLst/>
          </a:prstGeom>
          <a:solidFill>
            <a:schemeClr val="bg1"/>
          </a:solidFill>
        </p:spPr>
        <p:txBody>
          <a:bodyPr>
            <a:normAutofit/>
          </a:bodyPr>
          <a:lstStyle>
            <a:lvl1pPr marL="230188" indent="-230188" algn="l" rtl="0" eaLnBrk="1" fontAlgn="base" hangingPunct="1">
              <a:lnSpc>
                <a:spcPct val="90000"/>
              </a:lnSpc>
              <a:spcBef>
                <a:spcPts val="1400"/>
              </a:spcBef>
              <a:spcAft>
                <a:spcPct val="0"/>
              </a:spcAft>
              <a:buClr>
                <a:schemeClr val="tx2"/>
              </a:buClr>
              <a:buFont typeface="Arial" charset="0"/>
              <a:buChar char="•"/>
              <a:defRPr sz="2800" kern="1200">
                <a:solidFill>
                  <a:schemeClr val="tx1"/>
                </a:solidFill>
                <a:latin typeface="+mn-lt"/>
                <a:ea typeface="+mn-ea"/>
                <a:cs typeface="+mn-cs"/>
              </a:defRPr>
            </a:lvl1pPr>
            <a:lvl2pPr marL="625475" indent="-279400" algn="l" rtl="0" eaLnBrk="1" fontAlgn="base" hangingPunct="1">
              <a:lnSpc>
                <a:spcPct val="90000"/>
              </a:lnSpc>
              <a:spcBef>
                <a:spcPts val="800"/>
              </a:spcBef>
              <a:spcAft>
                <a:spcPct val="0"/>
              </a:spcAft>
              <a:buClr>
                <a:schemeClr val="tx2"/>
              </a:buClr>
              <a:buFont typeface="Arial" charset="0"/>
              <a:buChar char="–"/>
              <a:defRPr sz="2400" kern="1200">
                <a:solidFill>
                  <a:schemeClr val="tx1"/>
                </a:solidFill>
                <a:latin typeface="+mn-lt"/>
                <a:ea typeface="+mn-ea"/>
                <a:cs typeface="+mn-cs"/>
              </a:defRPr>
            </a:lvl2pPr>
            <a:lvl3pPr marL="914400" indent="-230188" algn="l" rtl="0" eaLnBrk="1" fontAlgn="base" hangingPunct="1">
              <a:lnSpc>
                <a:spcPct val="90000"/>
              </a:lnSpc>
              <a:spcBef>
                <a:spcPts val="800"/>
              </a:spcBef>
              <a:spcAft>
                <a:spcPct val="0"/>
              </a:spcAft>
              <a:buClr>
                <a:schemeClr val="tx2"/>
              </a:buClr>
              <a:buFont typeface="Arial" charset="0"/>
              <a:buChar char="•"/>
              <a:defRPr sz="2000" kern="1200">
                <a:solidFill>
                  <a:schemeClr val="tx1"/>
                </a:solidFill>
                <a:latin typeface="+mn-lt"/>
                <a:ea typeface="+mn-ea"/>
                <a:cs typeface="+mn-cs"/>
              </a:defRPr>
            </a:lvl3pPr>
            <a:lvl4pPr marL="1144588" indent="-173038" algn="l" rtl="0" eaLnBrk="1" fontAlgn="base" hangingPunct="1">
              <a:lnSpc>
                <a:spcPct val="90000"/>
              </a:lnSpc>
              <a:spcBef>
                <a:spcPts val="800"/>
              </a:spcBef>
              <a:spcAft>
                <a:spcPct val="0"/>
              </a:spcAft>
              <a:buClr>
                <a:schemeClr val="tx2"/>
              </a:buClr>
              <a:buFont typeface="Arial" charset="0"/>
              <a:buChar char="–"/>
              <a:defRPr sz="1800" kern="1200">
                <a:solidFill>
                  <a:schemeClr val="tx1"/>
                </a:solidFill>
                <a:latin typeface="+mn-lt"/>
                <a:ea typeface="+mn-ea"/>
                <a:cs typeface="+mn-cs"/>
              </a:defRPr>
            </a:lvl4pPr>
            <a:lvl5pPr marL="1482725" indent="-222250" algn="l" rtl="0" eaLnBrk="1" fontAlgn="base" hangingPunct="1">
              <a:lnSpc>
                <a:spcPct val="90000"/>
              </a:lnSpc>
              <a:spcBef>
                <a:spcPts val="600"/>
              </a:spcBef>
              <a:spcAft>
                <a:spcPct val="0"/>
              </a:spcAft>
              <a:buClr>
                <a:schemeClr val="tx2"/>
              </a:buClr>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600"/>
              </a:spcBef>
              <a:buFont typeface="Arial" charset="0"/>
              <a:buNone/>
            </a:pPr>
            <a:r>
              <a:rPr lang="en-US" sz="1400" dirty="0">
                <a:solidFill>
                  <a:srgbClr val="0000FF"/>
                </a:solidFill>
              </a:rPr>
              <a:t>Job size are flexible, scaling from 1</a:t>
            </a:r>
          </a:p>
          <a:p>
            <a:pPr marL="0" indent="0">
              <a:spcBef>
                <a:spcPts val="600"/>
              </a:spcBef>
              <a:buFont typeface="Arial" charset="0"/>
              <a:buNone/>
            </a:pPr>
            <a:r>
              <a:rPr lang="en-US" sz="1400" dirty="0">
                <a:solidFill>
                  <a:srgbClr val="0000FF"/>
                </a:solidFill>
              </a:rPr>
              <a:t> node to 300 nodes on Titan</a:t>
            </a:r>
          </a:p>
          <a:p>
            <a:pPr marL="0" indent="0">
              <a:spcBef>
                <a:spcPts val="600"/>
              </a:spcBef>
              <a:buFont typeface="Arial" charset="0"/>
              <a:buNone/>
            </a:pPr>
            <a:r>
              <a:rPr lang="en-US" sz="1400" dirty="0">
                <a:solidFill>
                  <a:srgbClr val="0000FF"/>
                </a:solidFill>
              </a:rPr>
              <a:t>Job runtime can be relatively short. </a:t>
            </a:r>
          </a:p>
          <a:p>
            <a:pPr lvl="1">
              <a:spcBef>
                <a:spcPts val="600"/>
              </a:spcBef>
            </a:pPr>
            <a:r>
              <a:rPr lang="en-US" sz="1200" dirty="0">
                <a:solidFill>
                  <a:srgbClr val="0000FF"/>
                </a:solidFill>
              </a:rPr>
              <a:t>Duration of recent ATLAS simulation workload is approximately 65 min.</a:t>
            </a:r>
          </a:p>
          <a:p>
            <a:pPr lvl="1">
              <a:spcBef>
                <a:spcPts val="600"/>
              </a:spcBef>
            </a:pPr>
            <a:r>
              <a:rPr lang="en-US" sz="1200" dirty="0">
                <a:solidFill>
                  <a:srgbClr val="0000FF"/>
                </a:solidFill>
              </a:rPr>
              <a:t>With shorter workload duration, backfill efficiency will increase.</a:t>
            </a:r>
          </a:p>
          <a:p>
            <a:pPr>
              <a:spcBef>
                <a:spcPts val="600"/>
              </a:spcBef>
            </a:pPr>
            <a:endParaRPr lang="en-US" sz="1400" dirty="0"/>
          </a:p>
        </p:txBody>
      </p:sp>
    </p:spTree>
    <p:extLst>
      <p:ext uri="{BB962C8B-B14F-4D97-AF65-F5344CB8AC3E}">
        <p14:creationId xmlns:p14="http://schemas.microsoft.com/office/powerpoint/2010/main" val="4181984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4" name="Shape 134"/>
          <p:cNvSpPr txBox="1">
            <a:spLocks noGrp="1"/>
          </p:cNvSpPr>
          <p:nvPr>
            <p:ph type="title"/>
          </p:nvPr>
        </p:nvSpPr>
        <p:spPr>
          <a:prstGeom prst="rect">
            <a:avLst/>
          </a:prstGeom>
        </p:spPr>
        <p:txBody>
          <a:bodyPr vert="horz" wrap="square" lIns="121868" tIns="121868" rIns="121868" bIns="121868" numCol="1" anchor="ctr" anchorCtr="0" compatLnSpc="1">
            <a:prstTxWarp prst="textNoShape">
              <a:avLst/>
            </a:prstTxWarp>
            <a:noAutofit/>
          </a:bodyPr>
          <a:lstStyle/>
          <a:p>
            <a:r>
              <a:rPr lang="en" dirty="0"/>
              <a:t>Operational Demo: Scaling Up Active Backfill</a:t>
            </a:r>
          </a:p>
        </p:txBody>
      </p:sp>
      <p:sp>
        <p:nvSpPr>
          <p:cNvPr id="3" name="Text Placeholder 2">
            <a:extLst>
              <a:ext uri="{FF2B5EF4-FFF2-40B4-BE49-F238E27FC236}">
                <a16:creationId xmlns:a16="http://schemas.microsoft.com/office/drawing/2014/main" id="{4323255D-EBEA-604F-BF38-E1B1AB06E2F4}"/>
              </a:ext>
            </a:extLst>
          </p:cNvPr>
          <p:cNvSpPr>
            <a:spLocks noGrp="1"/>
          </p:cNvSpPr>
          <p:nvPr>
            <p:ph type="body" sz="quarter" idx="14"/>
          </p:nvPr>
        </p:nvSpPr>
        <p:spPr>
          <a:xfrm>
            <a:off x="342951" y="5037299"/>
            <a:ext cx="10969943" cy="1730586"/>
          </a:xfrm>
        </p:spPr>
        <p:txBody>
          <a:bodyPr/>
          <a:lstStyle/>
          <a:p>
            <a:pPr marL="609448" indent="-304724">
              <a:spcBef>
                <a:spcPts val="600"/>
              </a:spcBef>
              <a:spcAft>
                <a:spcPts val="0"/>
              </a:spcAft>
              <a:buClr>
                <a:schemeClr val="dk1"/>
              </a:buClr>
              <a:buChar char="●"/>
            </a:pPr>
            <a:r>
              <a:rPr lang="en" sz="2400" dirty="0">
                <a:solidFill>
                  <a:schemeClr val="dk1"/>
                </a:solidFill>
              </a:rPr>
              <a:t>Consumed 370 Million Titan core hours from Jan. 2016 to Sep. 2018</a:t>
            </a:r>
          </a:p>
          <a:p>
            <a:pPr marL="1004735" lvl="1" indent="-304724">
              <a:spcBef>
                <a:spcPts val="600"/>
              </a:spcBef>
              <a:spcAft>
                <a:spcPts val="0"/>
              </a:spcAft>
              <a:buClr>
                <a:schemeClr val="dk1"/>
              </a:buClr>
              <a:buFont typeface="Courier New" panose="02070309020205020404" pitchFamily="49" charset="0"/>
              <a:buChar char="o"/>
            </a:pPr>
            <a:r>
              <a:rPr lang="en" sz="2000" dirty="0">
                <a:solidFill>
                  <a:schemeClr val="dk1"/>
                </a:solidFill>
              </a:rPr>
              <a:t>This is 2.8 percent of total available time on Titan over this period</a:t>
            </a:r>
          </a:p>
          <a:p>
            <a:pPr marL="609448" indent="-304724">
              <a:spcBef>
                <a:spcPts val="600"/>
              </a:spcBef>
              <a:spcAft>
                <a:spcPts val="0"/>
              </a:spcAft>
              <a:buClr>
                <a:schemeClr val="dk1"/>
              </a:buClr>
              <a:buChar char="●"/>
            </a:pPr>
            <a:r>
              <a:rPr lang="en" sz="2400" dirty="0">
                <a:solidFill>
                  <a:schemeClr val="dk1"/>
                </a:solidFill>
              </a:rPr>
              <a:t>Remaining used backfill slots are often too short or too small for assigned ATLAS payloads</a:t>
            </a:r>
          </a:p>
        </p:txBody>
      </p:sp>
      <p:pic>
        <p:nvPicPr>
          <p:cNvPr id="4" name="Picture 3">
            <a:extLst>
              <a:ext uri="{FF2B5EF4-FFF2-40B4-BE49-F238E27FC236}">
                <a16:creationId xmlns:a16="http://schemas.microsoft.com/office/drawing/2014/main" id="{542E8875-0984-CD46-BAF6-F0066C9834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0468" y="830949"/>
            <a:ext cx="11804432" cy="4126838"/>
          </a:xfrm>
          <a:prstGeom prst="rect">
            <a:avLst/>
          </a:prstGeom>
        </p:spPr>
      </p:pic>
    </p:spTree>
    <p:extLst>
      <p:ext uri="{BB962C8B-B14F-4D97-AF65-F5344CB8AC3E}">
        <p14:creationId xmlns:p14="http://schemas.microsoft.com/office/powerpoint/2010/main" val="12976479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DE700-D270-5249-9E44-BC5B9480DB27}"/>
              </a:ext>
            </a:extLst>
          </p:cNvPr>
          <p:cNvSpPr>
            <a:spLocks noGrp="1"/>
          </p:cNvSpPr>
          <p:nvPr>
            <p:ph type="title"/>
          </p:nvPr>
        </p:nvSpPr>
        <p:spPr/>
        <p:txBody>
          <a:bodyPr/>
          <a:lstStyle/>
          <a:p>
            <a:pPr algn="l"/>
            <a:r>
              <a:rPr lang="en-US" dirty="0"/>
              <a:t>DOE HPC Utilization by ATLAS</a:t>
            </a:r>
          </a:p>
        </p:txBody>
      </p:sp>
      <p:pic>
        <p:nvPicPr>
          <p:cNvPr id="3" name="Google Shape;56;p13">
            <a:extLst>
              <a:ext uri="{FF2B5EF4-FFF2-40B4-BE49-F238E27FC236}">
                <a16:creationId xmlns:a16="http://schemas.microsoft.com/office/drawing/2014/main" id="{1D482095-37F1-6842-A62F-E8839DD187DE}"/>
              </a:ext>
            </a:extLst>
          </p:cNvPr>
          <p:cNvPicPr preferRelativeResize="0"/>
          <p:nvPr/>
        </p:nvPicPr>
        <p:blipFill>
          <a:blip r:embed="rId2">
            <a:alphaModFix/>
          </a:blip>
          <a:stretch>
            <a:fillRect/>
          </a:stretch>
        </p:blipFill>
        <p:spPr>
          <a:xfrm>
            <a:off x="11724" y="656495"/>
            <a:ext cx="4355578" cy="3509476"/>
          </a:xfrm>
          <a:prstGeom prst="rect">
            <a:avLst/>
          </a:prstGeom>
          <a:noFill/>
          <a:ln>
            <a:noFill/>
          </a:ln>
        </p:spPr>
      </p:pic>
      <p:pic>
        <p:nvPicPr>
          <p:cNvPr id="4" name="Google Shape;57;p13">
            <a:extLst>
              <a:ext uri="{FF2B5EF4-FFF2-40B4-BE49-F238E27FC236}">
                <a16:creationId xmlns:a16="http://schemas.microsoft.com/office/drawing/2014/main" id="{057490A9-0B6C-7449-81C4-DCFE0CEE47C5}"/>
              </a:ext>
            </a:extLst>
          </p:cNvPr>
          <p:cNvPicPr preferRelativeResize="0"/>
          <p:nvPr/>
        </p:nvPicPr>
        <p:blipFill>
          <a:blip r:embed="rId3">
            <a:alphaModFix/>
          </a:blip>
          <a:stretch>
            <a:fillRect/>
          </a:stretch>
        </p:blipFill>
        <p:spPr>
          <a:xfrm>
            <a:off x="3299596" y="2801816"/>
            <a:ext cx="4521928" cy="3509476"/>
          </a:xfrm>
          <a:prstGeom prst="rect">
            <a:avLst/>
          </a:prstGeom>
          <a:noFill/>
          <a:ln>
            <a:noFill/>
          </a:ln>
        </p:spPr>
      </p:pic>
      <p:pic>
        <p:nvPicPr>
          <p:cNvPr id="5" name="Google Shape;58;p13">
            <a:extLst>
              <a:ext uri="{FF2B5EF4-FFF2-40B4-BE49-F238E27FC236}">
                <a16:creationId xmlns:a16="http://schemas.microsoft.com/office/drawing/2014/main" id="{0EE584E5-6FC2-0E46-9D37-02DA9F38A6F6}"/>
              </a:ext>
            </a:extLst>
          </p:cNvPr>
          <p:cNvPicPr preferRelativeResize="0"/>
          <p:nvPr/>
        </p:nvPicPr>
        <p:blipFill>
          <a:blip r:embed="rId4">
            <a:alphaModFix/>
          </a:blip>
          <a:stretch>
            <a:fillRect/>
          </a:stretch>
        </p:blipFill>
        <p:spPr>
          <a:xfrm>
            <a:off x="6951783" y="726833"/>
            <a:ext cx="5220886" cy="3769190"/>
          </a:xfrm>
          <a:prstGeom prst="rect">
            <a:avLst/>
          </a:prstGeom>
          <a:noFill/>
          <a:ln>
            <a:noFill/>
          </a:ln>
        </p:spPr>
      </p:pic>
      <p:sp>
        <p:nvSpPr>
          <p:cNvPr id="6" name="TextBox 5">
            <a:extLst>
              <a:ext uri="{FF2B5EF4-FFF2-40B4-BE49-F238E27FC236}">
                <a16:creationId xmlns:a16="http://schemas.microsoft.com/office/drawing/2014/main" id="{17AF50A7-B9D6-C04B-B4DB-CA775C9BE0E5}"/>
              </a:ext>
            </a:extLst>
          </p:cNvPr>
          <p:cNvSpPr txBox="1"/>
          <p:nvPr/>
        </p:nvSpPr>
        <p:spPr>
          <a:xfrm>
            <a:off x="537405" y="4556554"/>
            <a:ext cx="2236511" cy="590931"/>
          </a:xfrm>
          <a:prstGeom prst="rect">
            <a:avLst/>
          </a:prstGeom>
          <a:noFill/>
        </p:spPr>
        <p:txBody>
          <a:bodyPr wrap="none" rtlCol="0">
            <a:spAutoFit/>
          </a:bodyPr>
          <a:lstStyle/>
          <a:p>
            <a:pPr algn="ctr">
              <a:lnSpc>
                <a:spcPct val="90000"/>
              </a:lnSpc>
            </a:pPr>
            <a:r>
              <a:rPr lang="en-US" dirty="0"/>
              <a:t>2017: OLCF Backfill</a:t>
            </a:r>
          </a:p>
          <a:p>
            <a:pPr algn="ctr">
              <a:lnSpc>
                <a:spcPct val="90000"/>
              </a:lnSpc>
            </a:pPr>
            <a:r>
              <a:rPr lang="en-US" dirty="0"/>
              <a:t>Through </a:t>
            </a:r>
            <a:r>
              <a:rPr lang="en-US" dirty="0" err="1"/>
              <a:t>BigPanDA</a:t>
            </a:r>
            <a:endParaRPr lang="en-US" dirty="0"/>
          </a:p>
        </p:txBody>
      </p:sp>
      <p:sp>
        <p:nvSpPr>
          <p:cNvPr id="7" name="TextBox 6">
            <a:extLst>
              <a:ext uri="{FF2B5EF4-FFF2-40B4-BE49-F238E27FC236}">
                <a16:creationId xmlns:a16="http://schemas.microsoft.com/office/drawing/2014/main" id="{DD792507-DC50-9444-AFA8-F6BF11202247}"/>
              </a:ext>
            </a:extLst>
          </p:cNvPr>
          <p:cNvSpPr txBox="1"/>
          <p:nvPr/>
        </p:nvSpPr>
        <p:spPr>
          <a:xfrm>
            <a:off x="4073582" y="1848459"/>
            <a:ext cx="2973956" cy="341632"/>
          </a:xfrm>
          <a:prstGeom prst="rect">
            <a:avLst/>
          </a:prstGeom>
          <a:noFill/>
        </p:spPr>
        <p:txBody>
          <a:bodyPr wrap="none" rtlCol="0">
            <a:spAutoFit/>
          </a:bodyPr>
          <a:lstStyle/>
          <a:p>
            <a:pPr algn="ctr">
              <a:lnSpc>
                <a:spcPct val="90000"/>
              </a:lnSpc>
            </a:pPr>
            <a:r>
              <a:rPr lang="en-US" dirty="0"/>
              <a:t>2018: OLCF </a:t>
            </a:r>
            <a:r>
              <a:rPr lang="en-US" dirty="0" err="1"/>
              <a:t>ALCC+Backfill</a:t>
            </a:r>
            <a:endParaRPr lang="en-US" dirty="0"/>
          </a:p>
        </p:txBody>
      </p:sp>
      <p:sp>
        <p:nvSpPr>
          <p:cNvPr id="8" name="TextBox 7">
            <a:extLst>
              <a:ext uri="{FF2B5EF4-FFF2-40B4-BE49-F238E27FC236}">
                <a16:creationId xmlns:a16="http://schemas.microsoft.com/office/drawing/2014/main" id="{95C41D5D-6F80-A24D-9E5A-9AC94201F50C}"/>
              </a:ext>
            </a:extLst>
          </p:cNvPr>
          <p:cNvSpPr txBox="1"/>
          <p:nvPr/>
        </p:nvSpPr>
        <p:spPr>
          <a:xfrm>
            <a:off x="8135440" y="5062025"/>
            <a:ext cx="2973956" cy="341632"/>
          </a:xfrm>
          <a:prstGeom prst="rect">
            <a:avLst/>
          </a:prstGeom>
          <a:noFill/>
        </p:spPr>
        <p:txBody>
          <a:bodyPr wrap="none" rtlCol="0">
            <a:spAutoFit/>
          </a:bodyPr>
          <a:lstStyle/>
          <a:p>
            <a:pPr algn="ctr">
              <a:lnSpc>
                <a:spcPct val="90000"/>
              </a:lnSpc>
            </a:pPr>
            <a:r>
              <a:rPr lang="en-US" dirty="0"/>
              <a:t>2019: OLCF </a:t>
            </a:r>
            <a:r>
              <a:rPr lang="en-US" dirty="0" err="1"/>
              <a:t>ALCC+Backfill</a:t>
            </a:r>
            <a:endParaRPr lang="en-US" dirty="0"/>
          </a:p>
        </p:txBody>
      </p:sp>
      <p:cxnSp>
        <p:nvCxnSpPr>
          <p:cNvPr id="10" name="Straight Arrow Connector 9">
            <a:extLst>
              <a:ext uri="{FF2B5EF4-FFF2-40B4-BE49-F238E27FC236}">
                <a16:creationId xmlns:a16="http://schemas.microsoft.com/office/drawing/2014/main" id="{AE817EE9-3C69-4B4D-BCB8-85B8F0166790}"/>
              </a:ext>
            </a:extLst>
          </p:cNvPr>
          <p:cNvCxnSpPr>
            <a:stCxn id="6" idx="0"/>
          </p:cNvCxnSpPr>
          <p:nvPr/>
        </p:nvCxnSpPr>
        <p:spPr>
          <a:xfrm flipV="1">
            <a:off x="1655661" y="4165972"/>
            <a:ext cx="0" cy="3905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5EE2080-2068-F243-86A7-100762B82516}"/>
              </a:ext>
            </a:extLst>
          </p:cNvPr>
          <p:cNvCxnSpPr/>
          <p:nvPr/>
        </p:nvCxnSpPr>
        <p:spPr>
          <a:xfrm flipH="1" flipV="1">
            <a:off x="9629682" y="4624986"/>
            <a:ext cx="1" cy="3905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7CEDE5E-85A4-AB4B-B874-7A9F0DE4981D}"/>
              </a:ext>
            </a:extLst>
          </p:cNvPr>
          <p:cNvCxnSpPr>
            <a:cxnSpLocks/>
            <a:endCxn id="4" idx="0"/>
          </p:cNvCxnSpPr>
          <p:nvPr/>
        </p:nvCxnSpPr>
        <p:spPr>
          <a:xfrm>
            <a:off x="5560560" y="2240102"/>
            <a:ext cx="0" cy="5617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874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9E17A-494E-2346-9515-158992DE691D}"/>
              </a:ext>
            </a:extLst>
          </p:cNvPr>
          <p:cNvSpPr>
            <a:spLocks noGrp="1"/>
          </p:cNvSpPr>
          <p:nvPr>
            <p:ph type="title"/>
          </p:nvPr>
        </p:nvSpPr>
        <p:spPr/>
        <p:txBody>
          <a:bodyPr/>
          <a:lstStyle/>
          <a:p>
            <a:pPr algn="l"/>
            <a:r>
              <a:rPr lang="en-US" dirty="0"/>
              <a:t>HPC Impact on ATLAS</a:t>
            </a:r>
          </a:p>
        </p:txBody>
      </p:sp>
      <p:pic>
        <p:nvPicPr>
          <p:cNvPr id="3" name="Google Shape;66;p14">
            <a:extLst>
              <a:ext uri="{FF2B5EF4-FFF2-40B4-BE49-F238E27FC236}">
                <a16:creationId xmlns:a16="http://schemas.microsoft.com/office/drawing/2014/main" id="{36960DD6-8247-1141-99D7-768A9C1DF10A}"/>
              </a:ext>
            </a:extLst>
          </p:cNvPr>
          <p:cNvPicPr preferRelativeResize="0"/>
          <p:nvPr/>
        </p:nvPicPr>
        <p:blipFill>
          <a:blip r:embed="rId2">
            <a:alphaModFix/>
          </a:blip>
          <a:stretch>
            <a:fillRect/>
          </a:stretch>
        </p:blipFill>
        <p:spPr>
          <a:xfrm>
            <a:off x="137477" y="688709"/>
            <a:ext cx="6916616" cy="5111261"/>
          </a:xfrm>
          <a:prstGeom prst="rect">
            <a:avLst/>
          </a:prstGeom>
          <a:noFill/>
          <a:ln>
            <a:noFill/>
          </a:ln>
        </p:spPr>
      </p:pic>
      <p:grpSp>
        <p:nvGrpSpPr>
          <p:cNvPr id="7" name="Group 6">
            <a:extLst>
              <a:ext uri="{FF2B5EF4-FFF2-40B4-BE49-F238E27FC236}">
                <a16:creationId xmlns:a16="http://schemas.microsoft.com/office/drawing/2014/main" id="{4577308A-698A-3E4E-9E7B-84D869C8FC23}"/>
              </a:ext>
            </a:extLst>
          </p:cNvPr>
          <p:cNvGrpSpPr/>
          <p:nvPr/>
        </p:nvGrpSpPr>
        <p:grpSpPr>
          <a:xfrm>
            <a:off x="5256933" y="3734331"/>
            <a:ext cx="1493874" cy="797169"/>
            <a:chOff x="7033844" y="3845168"/>
            <a:chExt cx="1493874" cy="797169"/>
          </a:xfrm>
        </p:grpSpPr>
        <p:sp>
          <p:nvSpPr>
            <p:cNvPr id="4" name="Right Bracket 3">
              <a:extLst>
                <a:ext uri="{FF2B5EF4-FFF2-40B4-BE49-F238E27FC236}">
                  <a16:creationId xmlns:a16="http://schemas.microsoft.com/office/drawing/2014/main" id="{7CBAFB26-8B0B-504D-8CD8-56E4DD20AD58}"/>
                </a:ext>
              </a:extLst>
            </p:cNvPr>
            <p:cNvSpPr/>
            <p:nvPr/>
          </p:nvSpPr>
          <p:spPr>
            <a:xfrm>
              <a:off x="7033844" y="3845168"/>
              <a:ext cx="398585" cy="797169"/>
            </a:xfrm>
            <a:prstGeom prst="rightBracket">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219CB7C6-A5A3-6646-96B1-C559AA97FFD9}"/>
                </a:ext>
              </a:extLst>
            </p:cNvPr>
            <p:cNvSpPr txBox="1"/>
            <p:nvPr/>
          </p:nvSpPr>
          <p:spPr>
            <a:xfrm>
              <a:off x="7584831" y="4003686"/>
              <a:ext cx="942887" cy="480131"/>
            </a:xfrm>
            <a:prstGeom prst="rect">
              <a:avLst/>
            </a:prstGeom>
            <a:noFill/>
          </p:spPr>
          <p:txBody>
            <a:bodyPr wrap="none" rtlCol="0">
              <a:spAutoFit/>
            </a:bodyPr>
            <a:lstStyle/>
            <a:p>
              <a:pPr algn="ctr">
                <a:lnSpc>
                  <a:spcPct val="90000"/>
                </a:lnSpc>
              </a:pPr>
              <a:r>
                <a:rPr lang="en-US" sz="2800" dirty="0">
                  <a:solidFill>
                    <a:srgbClr val="FF0000"/>
                  </a:solidFill>
                </a:rPr>
                <a:t>HPC</a:t>
              </a:r>
              <a:endParaRPr lang="en-US" dirty="0">
                <a:solidFill>
                  <a:srgbClr val="FF0000"/>
                </a:solidFill>
              </a:endParaRPr>
            </a:p>
          </p:txBody>
        </p:sp>
      </p:grpSp>
      <p:sp>
        <p:nvSpPr>
          <p:cNvPr id="6" name="TextBox 5">
            <a:extLst>
              <a:ext uri="{FF2B5EF4-FFF2-40B4-BE49-F238E27FC236}">
                <a16:creationId xmlns:a16="http://schemas.microsoft.com/office/drawing/2014/main" id="{2DA19479-013A-C547-8B67-5D5BE83847BC}"/>
              </a:ext>
            </a:extLst>
          </p:cNvPr>
          <p:cNvSpPr txBox="1"/>
          <p:nvPr/>
        </p:nvSpPr>
        <p:spPr>
          <a:xfrm>
            <a:off x="4526800" y="1199618"/>
            <a:ext cx="2224007" cy="341632"/>
          </a:xfrm>
          <a:prstGeom prst="rect">
            <a:avLst/>
          </a:prstGeom>
          <a:noFill/>
        </p:spPr>
        <p:txBody>
          <a:bodyPr wrap="none" rtlCol="0">
            <a:spAutoFit/>
          </a:bodyPr>
          <a:lstStyle/>
          <a:p>
            <a:pPr algn="ctr">
              <a:lnSpc>
                <a:spcPct val="90000"/>
              </a:lnSpc>
            </a:pPr>
            <a:r>
              <a:rPr lang="en-US" dirty="0"/>
              <a:t>Calendar Year 2018</a:t>
            </a:r>
          </a:p>
        </p:txBody>
      </p:sp>
      <p:pic>
        <p:nvPicPr>
          <p:cNvPr id="8" name="Picture 7">
            <a:extLst>
              <a:ext uri="{FF2B5EF4-FFF2-40B4-BE49-F238E27FC236}">
                <a16:creationId xmlns:a16="http://schemas.microsoft.com/office/drawing/2014/main" id="{37B78F83-E814-6248-9C9F-81D3440C91D0}"/>
              </a:ext>
            </a:extLst>
          </p:cNvPr>
          <p:cNvPicPr>
            <a:picLocks noChangeAspect="1"/>
          </p:cNvPicPr>
          <p:nvPr/>
        </p:nvPicPr>
        <p:blipFill>
          <a:blip r:embed="rId3"/>
          <a:stretch>
            <a:fillRect/>
          </a:stretch>
        </p:blipFill>
        <p:spPr>
          <a:xfrm>
            <a:off x="6903209" y="865579"/>
            <a:ext cx="5174060" cy="3357390"/>
          </a:xfrm>
          <a:prstGeom prst="rect">
            <a:avLst/>
          </a:prstGeom>
        </p:spPr>
      </p:pic>
      <p:sp>
        <p:nvSpPr>
          <p:cNvPr id="9" name="TextBox 8">
            <a:extLst>
              <a:ext uri="{FF2B5EF4-FFF2-40B4-BE49-F238E27FC236}">
                <a16:creationId xmlns:a16="http://schemas.microsoft.com/office/drawing/2014/main" id="{FD251A7D-C089-2742-A733-8F290E8F0CDD}"/>
              </a:ext>
            </a:extLst>
          </p:cNvPr>
          <p:cNvSpPr txBox="1"/>
          <p:nvPr/>
        </p:nvSpPr>
        <p:spPr>
          <a:xfrm>
            <a:off x="7623526" y="4634415"/>
            <a:ext cx="3733426" cy="840230"/>
          </a:xfrm>
          <a:prstGeom prst="rect">
            <a:avLst/>
          </a:prstGeom>
          <a:noFill/>
        </p:spPr>
        <p:txBody>
          <a:bodyPr wrap="square" rtlCol="0">
            <a:spAutoFit/>
          </a:bodyPr>
          <a:lstStyle/>
          <a:p>
            <a:pPr algn="ctr">
              <a:lnSpc>
                <a:spcPct val="90000"/>
              </a:lnSpc>
            </a:pPr>
            <a:r>
              <a:rPr lang="en-US" dirty="0"/>
              <a:t>Key to LHC physics success: integration of Grid with HPC and Cloud resources</a:t>
            </a:r>
          </a:p>
        </p:txBody>
      </p:sp>
    </p:spTree>
    <p:extLst>
      <p:ext uri="{BB962C8B-B14F-4D97-AF65-F5344CB8AC3E}">
        <p14:creationId xmlns:p14="http://schemas.microsoft.com/office/powerpoint/2010/main" val="3504675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5"/>
          <p:cNvSpPr txBox="1">
            <a:spLocks noGrp="1"/>
          </p:cNvSpPr>
          <p:nvPr>
            <p:ph type="title"/>
          </p:nvPr>
        </p:nvSpPr>
        <p:spPr>
          <a:xfrm>
            <a:off x="455548" y="63610"/>
            <a:ext cx="11357841" cy="763401"/>
          </a:xfrm>
          <a:prstGeom prst="rect">
            <a:avLst/>
          </a:prstGeom>
        </p:spPr>
        <p:txBody>
          <a:bodyPr spcFirstLastPara="1" wrap="square" lIns="121868" tIns="121868" rIns="121868" bIns="121868" anchor="t" anchorCtr="0">
            <a:noAutofit/>
          </a:bodyPr>
          <a:lstStyle/>
          <a:p>
            <a:r>
              <a:rPr lang="ru"/>
              <a:t>ATLAS production at OLCF (Nov. 2016 - Jun. 2019)</a:t>
            </a:r>
            <a:endParaRPr/>
          </a:p>
        </p:txBody>
      </p:sp>
      <p:sp>
        <p:nvSpPr>
          <p:cNvPr id="73" name="Google Shape;73;p15"/>
          <p:cNvSpPr txBox="1">
            <a:spLocks noGrp="1"/>
          </p:cNvSpPr>
          <p:nvPr>
            <p:ph type="body" idx="1"/>
          </p:nvPr>
        </p:nvSpPr>
        <p:spPr>
          <a:xfrm>
            <a:off x="295389" y="871666"/>
            <a:ext cx="11357841" cy="5219440"/>
          </a:xfrm>
          <a:prstGeom prst="rect">
            <a:avLst/>
          </a:prstGeom>
        </p:spPr>
        <p:txBody>
          <a:bodyPr spcFirstLastPara="1" wrap="square" lIns="121868" tIns="121868" rIns="121868" bIns="121868" anchor="t" anchorCtr="0">
            <a:noAutofit/>
          </a:bodyPr>
          <a:lstStyle/>
          <a:p>
            <a:pPr marL="0" indent="0">
              <a:buNone/>
            </a:pPr>
            <a:r>
              <a:rPr lang="ru" sz="1400" b="1" dirty="0">
                <a:solidFill>
                  <a:schemeClr val="dk1"/>
                </a:solidFill>
                <a:latin typeface="Helvetica Neue"/>
                <a:ea typeface="Helvetica Neue"/>
                <a:cs typeface="Helvetica Neue"/>
                <a:sym typeface="Helvetica Neue"/>
              </a:rPr>
              <a:t>1,406,426,900 Events produced</a:t>
            </a:r>
            <a:r>
              <a:rPr lang="en-US" sz="1400" b="1" dirty="0">
                <a:solidFill>
                  <a:schemeClr val="dk1"/>
                </a:solidFill>
                <a:latin typeface="Helvetica Neue"/>
                <a:ea typeface="Helvetica Neue"/>
                <a:cs typeface="Helvetica Neue"/>
                <a:sym typeface="Helvetica Neue"/>
              </a:rPr>
              <a:t>, </a:t>
            </a:r>
            <a:r>
              <a:rPr lang="ru" sz="1400" b="1" dirty="0">
                <a:solidFill>
                  <a:schemeClr val="dk1"/>
                </a:solidFill>
                <a:latin typeface="Helvetica Neue"/>
                <a:ea typeface="Helvetica Neue"/>
                <a:cs typeface="Helvetica Neue"/>
                <a:sym typeface="Helvetica Neue"/>
              </a:rPr>
              <a:t>755,575,900 - "Backfill”</a:t>
            </a:r>
            <a:r>
              <a:rPr lang="en-US" sz="1400" b="1" dirty="0">
                <a:solidFill>
                  <a:schemeClr val="dk1"/>
                </a:solidFill>
                <a:latin typeface="Helvetica Neue"/>
                <a:ea typeface="Helvetica Neue"/>
                <a:cs typeface="Helvetica Neue"/>
                <a:sym typeface="Helvetica Neue"/>
              </a:rPr>
              <a:t>, </a:t>
            </a:r>
            <a:r>
              <a:rPr lang="ru" sz="1400" b="1" dirty="0">
                <a:solidFill>
                  <a:schemeClr val="dk1"/>
                </a:solidFill>
                <a:latin typeface="Helvetica Neue"/>
                <a:ea typeface="Helvetica Neue"/>
                <a:cs typeface="Helvetica Neue"/>
                <a:sym typeface="Helvetica Neue"/>
              </a:rPr>
              <a:t>650,851,000 - "ALCC"</a:t>
            </a:r>
            <a:r>
              <a:rPr lang="ru" sz="1066" b="1" dirty="0">
                <a:solidFill>
                  <a:schemeClr val="dk1"/>
                </a:solidFill>
                <a:latin typeface="Helvetica Neue"/>
                <a:ea typeface="Helvetica Neue"/>
                <a:cs typeface="Helvetica Neue"/>
                <a:sym typeface="Helvetica Neue"/>
              </a:rPr>
              <a:t>  </a:t>
            </a:r>
            <a:endParaRPr dirty="0"/>
          </a:p>
        </p:txBody>
      </p:sp>
      <p:pic>
        <p:nvPicPr>
          <p:cNvPr id="74" name="Google Shape;74;p15" title="Events (Backfill) и Events (ALCC)"/>
          <p:cNvPicPr preferRelativeResize="0"/>
          <p:nvPr/>
        </p:nvPicPr>
        <p:blipFill>
          <a:blip r:embed="rId3">
            <a:alphaModFix/>
          </a:blip>
          <a:stretch>
            <a:fillRect/>
          </a:stretch>
        </p:blipFill>
        <p:spPr>
          <a:xfrm>
            <a:off x="295389" y="1232610"/>
            <a:ext cx="8310201" cy="5069312"/>
          </a:xfrm>
          <a:prstGeom prst="rect">
            <a:avLst/>
          </a:prstGeom>
          <a:noFill/>
          <a:ln>
            <a:noFill/>
          </a:ln>
          <a:effectLst>
            <a:outerShdw blurRad="57150" dist="19050" dir="5400000" algn="bl" rotWithShape="0">
              <a:srgbClr val="000000">
                <a:alpha val="50000"/>
              </a:srgbClr>
            </a:outerShdw>
          </a:effectLst>
        </p:spPr>
      </p:pic>
      <p:pic>
        <p:nvPicPr>
          <p:cNvPr id="5" name="Picture 4">
            <a:extLst>
              <a:ext uri="{FF2B5EF4-FFF2-40B4-BE49-F238E27FC236}">
                <a16:creationId xmlns:a16="http://schemas.microsoft.com/office/drawing/2014/main" id="{EC183061-FA0F-7F42-BF23-8F433F0AEC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9590" y="757736"/>
            <a:ext cx="4720944" cy="2895600"/>
          </a:xfrm>
          <a:prstGeom prst="rect">
            <a:avLst/>
          </a:prstGeom>
        </p:spPr>
      </p:pic>
      <p:sp>
        <p:nvSpPr>
          <p:cNvPr id="2" name="TextBox 1">
            <a:extLst>
              <a:ext uri="{FF2B5EF4-FFF2-40B4-BE49-F238E27FC236}">
                <a16:creationId xmlns:a16="http://schemas.microsoft.com/office/drawing/2014/main" id="{7B950527-352C-B640-A6E8-C96FA21EE189}"/>
              </a:ext>
            </a:extLst>
          </p:cNvPr>
          <p:cNvSpPr txBox="1"/>
          <p:nvPr/>
        </p:nvSpPr>
        <p:spPr>
          <a:xfrm>
            <a:off x="8932867" y="3710673"/>
            <a:ext cx="2880522" cy="1089529"/>
          </a:xfrm>
          <a:prstGeom prst="rect">
            <a:avLst/>
          </a:prstGeom>
          <a:noFill/>
        </p:spPr>
        <p:txBody>
          <a:bodyPr wrap="square" rtlCol="0">
            <a:spAutoFit/>
          </a:bodyPr>
          <a:lstStyle/>
          <a:p>
            <a:pPr>
              <a:lnSpc>
                <a:spcPct val="90000"/>
              </a:lnSpc>
            </a:pPr>
            <a:r>
              <a:rPr lang="en-US" dirty="0"/>
              <a:t>New architecture for </a:t>
            </a:r>
            <a:r>
              <a:rPr lang="en-US" dirty="0" err="1"/>
              <a:t>BigPanDA</a:t>
            </a:r>
            <a:r>
              <a:rPr lang="en-US" dirty="0"/>
              <a:t> (Harvester) was developed to increase ALCC utilization</a:t>
            </a:r>
          </a:p>
        </p:txBody>
      </p:sp>
      <p:cxnSp>
        <p:nvCxnSpPr>
          <p:cNvPr id="7" name="Straight Arrow Connector 6">
            <a:extLst>
              <a:ext uri="{FF2B5EF4-FFF2-40B4-BE49-F238E27FC236}">
                <a16:creationId xmlns:a16="http://schemas.microsoft.com/office/drawing/2014/main" id="{21A0B483-33E2-9A40-8205-E72DDAA63194}"/>
              </a:ext>
            </a:extLst>
          </p:cNvPr>
          <p:cNvCxnSpPr/>
          <p:nvPr/>
        </p:nvCxnSpPr>
        <p:spPr>
          <a:xfrm flipH="1" flipV="1">
            <a:off x="10373128" y="3320090"/>
            <a:ext cx="1" cy="3905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175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F14F26-FDD8-8B48-807F-E2163B54128E}"/>
              </a:ext>
            </a:extLst>
          </p:cNvPr>
          <p:cNvSpPr>
            <a:spLocks noGrp="1"/>
          </p:cNvSpPr>
          <p:nvPr>
            <p:ph type="body" idx="1"/>
          </p:nvPr>
        </p:nvSpPr>
        <p:spPr>
          <a:xfrm>
            <a:off x="9198" y="1028632"/>
            <a:ext cx="11357841" cy="4891521"/>
          </a:xfrm>
        </p:spPr>
        <p:txBody>
          <a:bodyPr/>
          <a:lstStyle/>
          <a:p>
            <a:r>
              <a:rPr lang="en-US" sz="2400" dirty="0" err="1"/>
              <a:t>BigPanDA</a:t>
            </a:r>
            <a:r>
              <a:rPr lang="en-US" sz="2400" dirty="0"/>
              <a:t> project clearly demonstrated HPC integration with HTC</a:t>
            </a:r>
          </a:p>
          <a:p>
            <a:pPr lvl="1"/>
            <a:r>
              <a:rPr lang="en-US" sz="2000" dirty="0"/>
              <a:t>With backfill utilization: increased MC simulations benefitting ATLAS physics results, while increasing LCF overall utilization</a:t>
            </a:r>
          </a:p>
          <a:p>
            <a:pPr lvl="1"/>
            <a:r>
              <a:rPr lang="en-US" sz="2000" dirty="0"/>
              <a:t>Enabled ATLAS to win ALCC allocation in support of LHC physics goals</a:t>
            </a:r>
          </a:p>
          <a:p>
            <a:pPr lvl="1"/>
            <a:r>
              <a:rPr lang="en-US" sz="2000" dirty="0"/>
              <a:t>New modes for use of HPC for data intensive sciences</a:t>
            </a:r>
          </a:p>
          <a:p>
            <a:r>
              <a:rPr lang="en-US" sz="2400" dirty="0" err="1"/>
              <a:t>BigPanDA</a:t>
            </a:r>
            <a:r>
              <a:rPr lang="en-US" sz="2400" dirty="0"/>
              <a:t> opened the door for using HPC to advance HEP science</a:t>
            </a:r>
          </a:p>
          <a:p>
            <a:pPr lvl="1"/>
            <a:r>
              <a:rPr lang="en-US" sz="2000" dirty="0"/>
              <a:t>Increased annual allocation for ATLAS at Titan, NERSC and ALCF</a:t>
            </a:r>
          </a:p>
          <a:p>
            <a:pPr lvl="1"/>
            <a:r>
              <a:rPr lang="en-US" sz="2000" dirty="0"/>
              <a:t>Major new efforts to port HEP applications to HPC architectures</a:t>
            </a:r>
          </a:p>
          <a:p>
            <a:pPr lvl="1"/>
            <a:r>
              <a:rPr lang="en-US" sz="2000" dirty="0"/>
              <a:t>Increased use of HPC resources worldwide</a:t>
            </a:r>
          </a:p>
          <a:p>
            <a:pPr lvl="1"/>
            <a:r>
              <a:rPr lang="en-US" sz="2000" dirty="0"/>
              <a:t>HPC is part of HEP official strategy to solve future LHC challenges</a:t>
            </a:r>
          </a:p>
          <a:p>
            <a:r>
              <a:rPr lang="en-US" sz="2400" dirty="0" err="1"/>
              <a:t>BigPanDA</a:t>
            </a:r>
            <a:r>
              <a:rPr lang="en-US" sz="2400" dirty="0"/>
              <a:t> spurred workload management software development</a:t>
            </a:r>
          </a:p>
          <a:p>
            <a:r>
              <a:rPr lang="en-US" sz="2400" dirty="0" err="1"/>
              <a:t>BigPanDA</a:t>
            </a:r>
            <a:r>
              <a:rPr lang="en-US" sz="2400" dirty="0"/>
              <a:t> opened the door for HPC use by other scientific communities</a:t>
            </a:r>
          </a:p>
          <a:p>
            <a:r>
              <a:rPr lang="en-US" sz="2400" dirty="0" err="1"/>
              <a:t>BigPanDA</a:t>
            </a:r>
            <a:r>
              <a:rPr lang="en-US" sz="2400" dirty="0"/>
              <a:t> created new avenues for CS research in HPC modeling</a:t>
            </a:r>
          </a:p>
          <a:p>
            <a:r>
              <a:rPr lang="en-US" sz="2400" dirty="0"/>
              <a:t>While </a:t>
            </a:r>
            <a:r>
              <a:rPr lang="en-US" sz="2400" dirty="0" err="1"/>
              <a:t>PanDA</a:t>
            </a:r>
            <a:r>
              <a:rPr lang="en-US" sz="2400" dirty="0"/>
              <a:t> Broker implementation is resource specific, it was successfully ported to other supercomputers (Significant impact on HEP planning for computing resources).</a:t>
            </a:r>
          </a:p>
          <a:p>
            <a:endParaRPr lang="en-US" dirty="0"/>
          </a:p>
          <a:p>
            <a:pPr lvl="1"/>
            <a:endParaRPr lang="en-US" dirty="0"/>
          </a:p>
        </p:txBody>
      </p:sp>
      <p:sp>
        <p:nvSpPr>
          <p:cNvPr id="3" name="Slide Number Placeholder 2">
            <a:extLst>
              <a:ext uri="{FF2B5EF4-FFF2-40B4-BE49-F238E27FC236}">
                <a16:creationId xmlns:a16="http://schemas.microsoft.com/office/drawing/2014/main" id="{A1B41EE8-FF82-524D-BB52-67352DD9C4AA}"/>
              </a:ext>
            </a:extLst>
          </p:cNvPr>
          <p:cNvSpPr>
            <a:spLocks noGrp="1"/>
          </p:cNvSpPr>
          <p:nvPr>
            <p:ph type="sldNum" idx="12"/>
          </p:nvPr>
        </p:nvSpPr>
        <p:spPr/>
        <p:txBody>
          <a:bodyPr/>
          <a:lstStyle/>
          <a:p>
            <a:pPr>
              <a:spcBef>
                <a:spcPts val="0"/>
              </a:spcBef>
            </a:pPr>
            <a:fld id="{00000000-1234-1234-1234-123412341234}" type="slidenum">
              <a:rPr lang="en" smtClean="0"/>
              <a:pPr>
                <a:spcBef>
                  <a:spcPts val="0"/>
                </a:spcBef>
              </a:pPr>
              <a:t>18</a:t>
            </a:fld>
            <a:endParaRPr lang="en"/>
          </a:p>
        </p:txBody>
      </p:sp>
      <p:sp>
        <p:nvSpPr>
          <p:cNvPr id="4" name="Title 3">
            <a:extLst>
              <a:ext uri="{FF2B5EF4-FFF2-40B4-BE49-F238E27FC236}">
                <a16:creationId xmlns:a16="http://schemas.microsoft.com/office/drawing/2014/main" id="{9D7D72EC-4AEE-BE42-97C8-576DA268894A}"/>
              </a:ext>
            </a:extLst>
          </p:cNvPr>
          <p:cNvSpPr>
            <a:spLocks noGrp="1"/>
          </p:cNvSpPr>
          <p:nvPr>
            <p:ph type="title"/>
          </p:nvPr>
        </p:nvSpPr>
        <p:spPr/>
        <p:txBody>
          <a:bodyPr/>
          <a:lstStyle/>
          <a:p>
            <a:r>
              <a:rPr lang="en-US" dirty="0"/>
              <a:t>Summary of Titan Utilization through </a:t>
            </a:r>
            <a:r>
              <a:rPr lang="en-US" dirty="0" err="1"/>
              <a:t>BigPanDA</a:t>
            </a:r>
            <a:endParaRPr lang="en-US" dirty="0"/>
          </a:p>
        </p:txBody>
      </p:sp>
    </p:spTree>
    <p:extLst>
      <p:ext uri="{BB962C8B-B14F-4D97-AF65-F5344CB8AC3E}">
        <p14:creationId xmlns:p14="http://schemas.microsoft.com/office/powerpoint/2010/main" val="1223252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91610-937B-7C49-BCA7-BC30FBE96F2E}"/>
              </a:ext>
            </a:extLst>
          </p:cNvPr>
          <p:cNvSpPr>
            <a:spLocks noGrp="1"/>
          </p:cNvSpPr>
          <p:nvPr>
            <p:ph type="ctrTitle"/>
          </p:nvPr>
        </p:nvSpPr>
        <p:spPr>
          <a:xfrm>
            <a:off x="339005" y="320040"/>
            <a:ext cx="5545451" cy="1348061"/>
          </a:xfrm>
        </p:spPr>
        <p:txBody>
          <a:bodyPr/>
          <a:lstStyle/>
          <a:p>
            <a:r>
              <a:rPr lang="en-US" dirty="0"/>
              <a:t>Opening Doors for New Domains and Looking to the Future</a:t>
            </a:r>
          </a:p>
        </p:txBody>
      </p:sp>
      <p:sp>
        <p:nvSpPr>
          <p:cNvPr id="3" name="Subtitle 2">
            <a:extLst>
              <a:ext uri="{FF2B5EF4-FFF2-40B4-BE49-F238E27FC236}">
                <a16:creationId xmlns:a16="http://schemas.microsoft.com/office/drawing/2014/main" id="{DC80FCB2-E799-F046-95F8-2F94B31B1271}"/>
              </a:ext>
            </a:extLst>
          </p:cNvPr>
          <p:cNvSpPr>
            <a:spLocks noGrp="1"/>
          </p:cNvSpPr>
          <p:nvPr>
            <p:ph type="subTitle" idx="1"/>
          </p:nvPr>
        </p:nvSpPr>
        <p:spPr/>
        <p:txBody>
          <a:bodyPr/>
          <a:lstStyle/>
          <a:p>
            <a:pPr marL="342900" indent="-342900">
              <a:buFont typeface="Arial" panose="020B0604020202020204" pitchFamily="34" charset="0"/>
              <a:buChar char="•"/>
            </a:pPr>
            <a:r>
              <a:rPr lang="en-US" dirty="0"/>
              <a:t>Using </a:t>
            </a:r>
            <a:r>
              <a:rPr lang="en-US" dirty="0" err="1"/>
              <a:t>BigPanDA</a:t>
            </a:r>
            <a:r>
              <a:rPr lang="en-US" dirty="0"/>
              <a:t> Services at OLCF beyond HEP</a:t>
            </a:r>
          </a:p>
          <a:p>
            <a:pPr marL="342900" indent="-342900">
              <a:buFont typeface="Arial" panose="020B0604020202020204" pitchFamily="34" charset="0"/>
              <a:buChar char="•"/>
            </a:pPr>
            <a:r>
              <a:rPr lang="en-US" dirty="0"/>
              <a:t>ATLAS Software Release build on Summit</a:t>
            </a:r>
          </a:p>
          <a:p>
            <a:pPr marL="342900" indent="-342900">
              <a:buFont typeface="Arial" panose="020B0604020202020204" pitchFamily="34" charset="0"/>
              <a:buChar char="•"/>
            </a:pPr>
            <a:r>
              <a:rPr lang="en-US" dirty="0"/>
              <a:t> Future Workflows and </a:t>
            </a:r>
            <a:r>
              <a:rPr lang="en-US" dirty="0" err="1"/>
              <a:t>PanDA</a:t>
            </a:r>
            <a:r>
              <a:rPr lang="en-US" dirty="0"/>
              <a:t> / Pegasus integration</a:t>
            </a:r>
          </a:p>
          <a:p>
            <a:pPr marL="342900" indent="-342900">
              <a:buFont typeface="Arial" panose="020B0604020202020204" pitchFamily="34" charset="0"/>
              <a:buChar char="•"/>
            </a:pPr>
            <a:r>
              <a:rPr lang="en-US" dirty="0"/>
              <a:t>Next Generation Executor</a:t>
            </a:r>
          </a:p>
        </p:txBody>
      </p:sp>
    </p:spTree>
    <p:extLst>
      <p:ext uri="{BB962C8B-B14F-4D97-AF65-F5344CB8AC3E}">
        <p14:creationId xmlns:p14="http://schemas.microsoft.com/office/powerpoint/2010/main" val="1341134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DC55E-D0E9-C34C-A934-7077C9AB294E}"/>
              </a:ext>
            </a:extLst>
          </p:cNvPr>
          <p:cNvSpPr>
            <a:spLocks noGrp="1"/>
          </p:cNvSpPr>
          <p:nvPr>
            <p:ph type="title"/>
          </p:nvPr>
        </p:nvSpPr>
        <p:spPr>
          <a:xfrm>
            <a:off x="344288" y="320040"/>
            <a:ext cx="11422261" cy="510909"/>
          </a:xfrm>
        </p:spPr>
        <p:txBody>
          <a:bodyPr/>
          <a:lstStyle/>
          <a:p>
            <a:r>
              <a:rPr lang="en-US" dirty="0"/>
              <a:t>Thanks </a:t>
            </a:r>
          </a:p>
        </p:txBody>
      </p:sp>
      <p:sp>
        <p:nvSpPr>
          <p:cNvPr id="3" name="Content Placeholder 2">
            <a:extLst>
              <a:ext uri="{FF2B5EF4-FFF2-40B4-BE49-F238E27FC236}">
                <a16:creationId xmlns:a16="http://schemas.microsoft.com/office/drawing/2014/main" id="{92B7F7D3-0F6A-F24A-9B9E-499F7512CD3F}"/>
              </a:ext>
            </a:extLst>
          </p:cNvPr>
          <p:cNvSpPr>
            <a:spLocks noGrp="1"/>
          </p:cNvSpPr>
          <p:nvPr>
            <p:ph idx="1"/>
          </p:nvPr>
        </p:nvSpPr>
        <p:spPr/>
        <p:txBody>
          <a:bodyPr/>
          <a:lstStyle/>
          <a:p>
            <a:pPr marL="0" indent="0">
              <a:buNone/>
            </a:pPr>
            <a:r>
              <a:rPr lang="en-US" dirty="0"/>
              <a:t>To Kaushik De for his slides for DOE ASCR PIs meeting</a:t>
            </a:r>
          </a:p>
        </p:txBody>
      </p:sp>
    </p:spTree>
    <p:extLst>
      <p:ext uri="{BB962C8B-B14F-4D97-AF65-F5344CB8AC3E}">
        <p14:creationId xmlns:p14="http://schemas.microsoft.com/office/powerpoint/2010/main" val="3193456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D251C1-1841-3847-B871-65470D9DAD66}"/>
              </a:ext>
            </a:extLst>
          </p:cNvPr>
          <p:cNvSpPr>
            <a:spLocks noGrp="1"/>
          </p:cNvSpPr>
          <p:nvPr>
            <p:ph type="sldNum" sz="quarter" idx="12"/>
          </p:nvPr>
        </p:nvSpPr>
        <p:spPr/>
        <p:txBody>
          <a:bodyPr/>
          <a:lstStyle/>
          <a:p>
            <a:fld id="{1319AA23-337F-4F21-AD50-63E09EA1861B}" type="slidenum">
              <a:rPr lang="en-US" smtClean="0"/>
              <a:pPr/>
              <a:t>20</a:t>
            </a:fld>
            <a:endParaRPr lang="en-US"/>
          </a:p>
        </p:txBody>
      </p:sp>
      <p:sp>
        <p:nvSpPr>
          <p:cNvPr id="3" name="Title 2">
            <a:extLst>
              <a:ext uri="{FF2B5EF4-FFF2-40B4-BE49-F238E27FC236}">
                <a16:creationId xmlns:a16="http://schemas.microsoft.com/office/drawing/2014/main" id="{774C2B88-EE67-6344-B2D3-0AA6C1AC6B47}"/>
              </a:ext>
            </a:extLst>
          </p:cNvPr>
          <p:cNvSpPr>
            <a:spLocks noGrp="1"/>
          </p:cNvSpPr>
          <p:nvPr>
            <p:ph type="title"/>
          </p:nvPr>
        </p:nvSpPr>
        <p:spPr>
          <a:xfrm>
            <a:off x="344121" y="320040"/>
            <a:ext cx="11375136" cy="929485"/>
          </a:xfrm>
        </p:spPr>
        <p:txBody>
          <a:bodyPr/>
          <a:lstStyle/>
          <a:p>
            <a:r>
              <a:rPr lang="en-US" dirty="0">
                <a:solidFill>
                  <a:schemeClr val="tx2">
                    <a:lumMod val="75000"/>
                  </a:schemeClr>
                </a:solidFill>
              </a:rPr>
              <a:t>ATLAS Software Release Builds for the Next Generation</a:t>
            </a:r>
            <a:br>
              <a:rPr lang="en-US" dirty="0">
                <a:solidFill>
                  <a:schemeClr val="tx2">
                    <a:lumMod val="75000"/>
                  </a:schemeClr>
                </a:solidFill>
              </a:rPr>
            </a:br>
            <a:r>
              <a:rPr lang="en-US" dirty="0">
                <a:solidFill>
                  <a:schemeClr val="tx2">
                    <a:lumMod val="75000"/>
                  </a:schemeClr>
                </a:solidFill>
              </a:rPr>
              <a:t>of Supercomputers</a:t>
            </a:r>
          </a:p>
        </p:txBody>
      </p:sp>
      <p:sp>
        <p:nvSpPr>
          <p:cNvPr id="6" name="TextBox 5">
            <a:extLst>
              <a:ext uri="{FF2B5EF4-FFF2-40B4-BE49-F238E27FC236}">
                <a16:creationId xmlns:a16="http://schemas.microsoft.com/office/drawing/2014/main" id="{E3EEF510-9A1D-E247-B03F-13633FA74A13}"/>
              </a:ext>
            </a:extLst>
          </p:cNvPr>
          <p:cNvSpPr txBox="1"/>
          <p:nvPr/>
        </p:nvSpPr>
        <p:spPr>
          <a:xfrm>
            <a:off x="557561" y="1165564"/>
            <a:ext cx="10972800" cy="1785104"/>
          </a:xfrm>
          <a:prstGeom prst="rect">
            <a:avLst/>
          </a:prstGeom>
          <a:noFill/>
        </p:spPr>
        <p:txBody>
          <a:bodyPr wrap="square" rtlCol="0">
            <a:spAutoFit/>
          </a:bodyPr>
          <a:lstStyle/>
          <a:p>
            <a:pPr marL="457200" indent="-457200">
              <a:spcAft>
                <a:spcPts val="600"/>
              </a:spcAft>
              <a:buFont typeface="Wingdings" charset="2"/>
              <a:buChar char="§"/>
            </a:pPr>
            <a:r>
              <a:rPr lang="en-US" sz="2000" dirty="0">
                <a:solidFill>
                  <a:srgbClr val="0000FF"/>
                </a:solidFill>
                <a:ea typeface="Tahoma" charset="0"/>
                <a:cs typeface="Tahoma" charset="0"/>
              </a:rPr>
              <a:t>ATLAS Comprehensive Supercomputer Compilation [ACSC] project </a:t>
            </a:r>
            <a:r>
              <a:rPr lang="en-US" sz="2000" dirty="0">
                <a:ea typeface="Tahoma" charset="0"/>
                <a:cs typeface="Tahoma" charset="0"/>
              </a:rPr>
              <a:t>– aims at porting ATLAS software on supercomputers</a:t>
            </a:r>
          </a:p>
          <a:p>
            <a:pPr marL="457200" indent="-457200">
              <a:spcAft>
                <a:spcPts val="600"/>
              </a:spcAft>
              <a:buFont typeface="Wingdings" charset="2"/>
              <a:buChar char="§"/>
            </a:pPr>
            <a:r>
              <a:rPr lang="en-US" sz="2000" dirty="0"/>
              <a:t>Installation from sources (means re-compilation)</a:t>
            </a:r>
          </a:p>
          <a:p>
            <a:pPr marL="457200" indent="-457200">
              <a:spcAft>
                <a:spcPts val="600"/>
              </a:spcAft>
              <a:buFont typeface="Wingdings" charset="2"/>
              <a:buChar char="§"/>
            </a:pPr>
            <a:r>
              <a:rPr lang="en-US" sz="2000" dirty="0"/>
              <a:t>Use available compilation procedures for external components: work on numerous platforms (with gcc versions =&gt; gcc4.8)</a:t>
            </a:r>
          </a:p>
        </p:txBody>
      </p:sp>
      <p:sp>
        <p:nvSpPr>
          <p:cNvPr id="7" name="TextBox 6">
            <a:extLst>
              <a:ext uri="{FF2B5EF4-FFF2-40B4-BE49-F238E27FC236}">
                <a16:creationId xmlns:a16="http://schemas.microsoft.com/office/drawing/2014/main" id="{048F07AC-B281-8544-B723-3D11532103F6}"/>
              </a:ext>
            </a:extLst>
          </p:cNvPr>
          <p:cNvSpPr txBox="1"/>
          <p:nvPr/>
        </p:nvSpPr>
        <p:spPr>
          <a:xfrm>
            <a:off x="326888" y="5203902"/>
            <a:ext cx="11652531" cy="1431161"/>
          </a:xfrm>
          <a:prstGeom prst="rect">
            <a:avLst/>
          </a:prstGeom>
          <a:noFill/>
        </p:spPr>
        <p:txBody>
          <a:bodyPr wrap="square" rtlCol="0">
            <a:spAutoFit/>
          </a:bodyPr>
          <a:lstStyle/>
          <a:p>
            <a:pPr marL="914400" lvl="1" indent="-457200">
              <a:spcAft>
                <a:spcPts val="600"/>
              </a:spcAft>
              <a:buFont typeface="Wingdings" charset="2"/>
              <a:buChar char="§"/>
            </a:pPr>
            <a:r>
              <a:rPr lang="en-US" dirty="0">
                <a:ea typeface="Tahoma" charset="0"/>
                <a:cs typeface="Tahoma" charset="0"/>
              </a:rPr>
              <a:t>methodology was initially developed and successfully tested on Titan at OLCF (x86)</a:t>
            </a:r>
          </a:p>
          <a:p>
            <a:pPr marL="1028700" lvl="1" indent="-571500">
              <a:spcAft>
                <a:spcPts val="600"/>
              </a:spcAft>
              <a:buFont typeface="Courier New" charset="0"/>
              <a:buChar char="o"/>
              <a:defRPr/>
            </a:pPr>
            <a:r>
              <a:rPr lang="en-US" dirty="0">
                <a:latin typeface="Chalkboard" panose="03050602040202020205" pitchFamily="66" charset="77"/>
                <a:ea typeface="Tahoma" charset="0"/>
                <a:cs typeface="Tahoma" charset="0"/>
              </a:rPr>
              <a:t>Few tweaks to ATLAS compilation procedures developed (e.g. adjustments of compiler macro)</a:t>
            </a:r>
          </a:p>
          <a:p>
            <a:pPr marL="1028700" lvl="1" indent="-571500">
              <a:spcAft>
                <a:spcPts val="600"/>
              </a:spcAft>
              <a:buFont typeface="Courier New" charset="0"/>
              <a:buChar char="o"/>
              <a:defRPr/>
            </a:pPr>
            <a:r>
              <a:rPr lang="en-US" dirty="0">
                <a:latin typeface="Chalkboard" panose="03050602040202020205" pitchFamily="66" charset="77"/>
                <a:ea typeface="Tahoma" charset="0"/>
                <a:cs typeface="Tahoma" charset="0"/>
              </a:rPr>
              <a:t>ATLAS detector simulation tasks ran OK on </a:t>
            </a:r>
            <a:r>
              <a:rPr lang="en-US" dirty="0" err="1">
                <a:latin typeface="Chalkboard" panose="03050602040202020205" pitchFamily="66" charset="77"/>
                <a:ea typeface="Tahoma" charset="0"/>
                <a:cs typeface="Tahoma" charset="0"/>
              </a:rPr>
              <a:t>Summitdev</a:t>
            </a:r>
            <a:r>
              <a:rPr lang="en-US" dirty="0">
                <a:latin typeface="Chalkboard" panose="03050602040202020205" pitchFamily="66" charset="77"/>
                <a:ea typeface="Tahoma" charset="0"/>
                <a:cs typeface="Tahoma" charset="0"/>
              </a:rPr>
              <a:t> and Summit</a:t>
            </a:r>
            <a:endParaRPr lang="en-US" dirty="0">
              <a:ea typeface="Tahoma" charset="0"/>
              <a:cs typeface="Tahoma" charset="0"/>
            </a:endParaRPr>
          </a:p>
          <a:p>
            <a:pPr marL="914400" lvl="1" indent="-457200">
              <a:spcAft>
                <a:spcPts val="600"/>
              </a:spcAft>
              <a:buFont typeface="Wingdings" charset="2"/>
              <a:buChar char="§"/>
            </a:pPr>
            <a:endParaRPr lang="en-US" b="1" dirty="0">
              <a:latin typeface="Chalkboard" charset="0"/>
              <a:ea typeface="Chalkboard" charset="0"/>
              <a:cs typeface="Chalkboard" charset="0"/>
            </a:endParaRPr>
          </a:p>
        </p:txBody>
      </p:sp>
      <p:sp>
        <p:nvSpPr>
          <p:cNvPr id="8" name="Rounded Rectangle 7">
            <a:extLst>
              <a:ext uri="{FF2B5EF4-FFF2-40B4-BE49-F238E27FC236}">
                <a16:creationId xmlns:a16="http://schemas.microsoft.com/office/drawing/2014/main" id="{9E2E4B6D-0C46-6344-9D99-A09667E82575}"/>
              </a:ext>
            </a:extLst>
          </p:cNvPr>
          <p:cNvSpPr/>
          <p:nvPr/>
        </p:nvSpPr>
        <p:spPr>
          <a:xfrm>
            <a:off x="518254" y="3128791"/>
            <a:ext cx="2335584" cy="199439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ROOT </a:t>
            </a:r>
          </a:p>
          <a:p>
            <a:pPr algn="ctr"/>
            <a:r>
              <a:rPr lang="en-US" sz="1600" dirty="0">
                <a:solidFill>
                  <a:schemeClr val="tx1"/>
                </a:solidFill>
              </a:rPr>
              <a:t>Available on</a:t>
            </a:r>
          </a:p>
          <a:p>
            <a:pPr algn="ctr"/>
            <a:r>
              <a:rPr lang="en-US" sz="1600" b="1" dirty="0" err="1">
                <a:solidFill>
                  <a:schemeClr val="tx1"/>
                </a:solidFill>
              </a:rPr>
              <a:t>linux</a:t>
            </a:r>
            <a:r>
              <a:rPr lang="en-US" sz="1600" b="1" dirty="0">
                <a:solidFill>
                  <a:schemeClr val="tx1"/>
                </a:solidFill>
              </a:rPr>
              <a:t>, </a:t>
            </a:r>
            <a:r>
              <a:rPr lang="en-US" sz="1600" b="1" dirty="0" err="1">
                <a:solidFill>
                  <a:schemeClr val="tx1"/>
                </a:solidFill>
              </a:rPr>
              <a:t>macos</a:t>
            </a:r>
            <a:r>
              <a:rPr lang="en-US" sz="1600" b="1" dirty="0">
                <a:solidFill>
                  <a:schemeClr val="tx1"/>
                </a:solidFill>
              </a:rPr>
              <a:t>, </a:t>
            </a:r>
            <a:r>
              <a:rPr lang="en-US" sz="1600" b="1" dirty="0" err="1">
                <a:solidFill>
                  <a:schemeClr val="tx1"/>
                </a:solidFill>
              </a:rPr>
              <a:t>openbsd</a:t>
            </a:r>
            <a:endParaRPr lang="en-US" sz="1600" b="1" dirty="0">
              <a:solidFill>
                <a:schemeClr val="tx1"/>
              </a:solidFill>
            </a:endParaRPr>
          </a:p>
          <a:p>
            <a:pPr algn="ctr"/>
            <a:r>
              <a:rPr lang="en-US" sz="1600" dirty="0">
                <a:solidFill>
                  <a:schemeClr val="tx1"/>
                </a:solidFill>
              </a:rPr>
              <a:t>In preparation</a:t>
            </a:r>
          </a:p>
          <a:p>
            <a:pPr algn="ctr"/>
            <a:r>
              <a:rPr lang="en-US" sz="1400" b="1" dirty="0" err="1">
                <a:solidFill>
                  <a:schemeClr val="tx1"/>
                </a:solidFill>
              </a:rPr>
              <a:t>linuxarm</a:t>
            </a:r>
            <a:endParaRPr lang="en-US" sz="1400" b="1" dirty="0">
              <a:solidFill>
                <a:schemeClr val="tx1"/>
              </a:solidFill>
            </a:endParaRPr>
          </a:p>
          <a:p>
            <a:pPr algn="ctr"/>
            <a:r>
              <a:rPr lang="en-US" sz="1400" b="1" dirty="0">
                <a:solidFill>
                  <a:schemeClr val="tx1"/>
                </a:solidFill>
              </a:rPr>
              <a:t>linuxarm64</a:t>
            </a:r>
          </a:p>
          <a:p>
            <a:pPr algn="ctr"/>
            <a:r>
              <a:rPr lang="en-US" sz="1400" b="1" dirty="0">
                <a:solidFill>
                  <a:schemeClr val="tx1"/>
                </a:solidFill>
              </a:rPr>
              <a:t>linuxppc64gcc</a:t>
            </a:r>
          </a:p>
        </p:txBody>
      </p:sp>
      <p:sp>
        <p:nvSpPr>
          <p:cNvPr id="9" name="Rounded Rectangle 8">
            <a:extLst>
              <a:ext uri="{FF2B5EF4-FFF2-40B4-BE49-F238E27FC236}">
                <a16:creationId xmlns:a16="http://schemas.microsoft.com/office/drawing/2014/main" id="{9B512470-C2F7-EB4D-88F9-44ADC73D66AC}"/>
              </a:ext>
            </a:extLst>
          </p:cNvPr>
          <p:cNvSpPr/>
          <p:nvPr/>
        </p:nvSpPr>
        <p:spPr>
          <a:xfrm>
            <a:off x="3077229" y="3148805"/>
            <a:ext cx="2335584" cy="1958663"/>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LCG Common HEP Software Collection</a:t>
            </a:r>
          </a:p>
          <a:p>
            <a:pPr algn="ctr"/>
            <a:r>
              <a:rPr lang="en-US" sz="1600" dirty="0">
                <a:solidFill>
                  <a:schemeClr val="tx1"/>
                </a:solidFill>
              </a:rPr>
              <a:t>compiled on</a:t>
            </a:r>
          </a:p>
          <a:p>
            <a:pPr algn="ctr"/>
            <a:r>
              <a:rPr lang="en-US" sz="1600" b="1" dirty="0">
                <a:solidFill>
                  <a:schemeClr val="tx1"/>
                </a:solidFill>
              </a:rPr>
              <a:t>Fedora, SLC, CentOS, Ubuntu, </a:t>
            </a:r>
            <a:r>
              <a:rPr lang="en-US" sz="1600" b="1" dirty="0" err="1">
                <a:solidFill>
                  <a:schemeClr val="tx1"/>
                </a:solidFill>
              </a:rPr>
              <a:t>MacOS</a:t>
            </a:r>
            <a:endParaRPr lang="en-US" sz="1600" b="1" dirty="0">
              <a:solidFill>
                <a:schemeClr val="tx1"/>
              </a:solidFill>
            </a:endParaRPr>
          </a:p>
        </p:txBody>
      </p:sp>
      <p:sp>
        <p:nvSpPr>
          <p:cNvPr id="10" name="Rounded Rectangle 9">
            <a:extLst>
              <a:ext uri="{FF2B5EF4-FFF2-40B4-BE49-F238E27FC236}">
                <a16:creationId xmlns:a16="http://schemas.microsoft.com/office/drawing/2014/main" id="{0C2EAA5E-EE23-EF4D-92AA-5857344B8EC5}"/>
              </a:ext>
            </a:extLst>
          </p:cNvPr>
          <p:cNvSpPr/>
          <p:nvPr/>
        </p:nvSpPr>
        <p:spPr>
          <a:xfrm>
            <a:off x="5522038" y="3057106"/>
            <a:ext cx="2330506" cy="207059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Geant4</a:t>
            </a:r>
          </a:p>
          <a:p>
            <a:pPr algn="ctr"/>
            <a:r>
              <a:rPr lang="en-US" sz="1600" b="1" dirty="0">
                <a:solidFill>
                  <a:schemeClr val="tx1"/>
                </a:solidFill>
                <a:cs typeface="Arial Narrow" panose="020B0604020202020204" pitchFamily="34" charset="0"/>
              </a:rPr>
              <a:t>and other HEP Simulation Tools</a:t>
            </a:r>
          </a:p>
          <a:p>
            <a:pPr algn="ctr"/>
            <a:r>
              <a:rPr lang="en-US" sz="1600" dirty="0">
                <a:solidFill>
                  <a:schemeClr val="tx1"/>
                </a:solidFill>
              </a:rPr>
              <a:t>compiled on</a:t>
            </a:r>
          </a:p>
          <a:p>
            <a:pPr algn="ctr"/>
            <a:r>
              <a:rPr lang="en-US" sz="1600" b="1" dirty="0">
                <a:solidFill>
                  <a:schemeClr val="tx1"/>
                </a:solidFill>
              </a:rPr>
              <a:t>SLC, CentOS, Ubuntu, </a:t>
            </a:r>
            <a:r>
              <a:rPr lang="en-US" sz="1600" b="1" dirty="0" err="1">
                <a:solidFill>
                  <a:schemeClr val="tx1"/>
                </a:solidFill>
              </a:rPr>
              <a:t>gcc</a:t>
            </a:r>
            <a:r>
              <a:rPr lang="en-US" sz="1600" b="1" dirty="0">
                <a:solidFill>
                  <a:schemeClr val="tx1"/>
                </a:solidFill>
              </a:rPr>
              <a:t>[567] </a:t>
            </a:r>
            <a:endParaRPr lang="en-US" sz="1400" b="1" dirty="0">
              <a:solidFill>
                <a:schemeClr val="tx1"/>
              </a:solidFill>
            </a:endParaRPr>
          </a:p>
        </p:txBody>
      </p:sp>
      <p:sp>
        <p:nvSpPr>
          <p:cNvPr id="11" name="Rounded Rectangle 10">
            <a:extLst>
              <a:ext uri="{FF2B5EF4-FFF2-40B4-BE49-F238E27FC236}">
                <a16:creationId xmlns:a16="http://schemas.microsoft.com/office/drawing/2014/main" id="{A715A447-D666-3D4A-83F4-F6D35AC35C5C}"/>
              </a:ext>
            </a:extLst>
          </p:cNvPr>
          <p:cNvSpPr/>
          <p:nvPr/>
        </p:nvSpPr>
        <p:spPr>
          <a:xfrm>
            <a:off x="8075935" y="3041987"/>
            <a:ext cx="2330505" cy="2070596"/>
          </a:xfrm>
          <a:prstGeom prst="round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1"/>
                </a:solidFill>
              </a:rPr>
              <a:t>GAUDI </a:t>
            </a:r>
          </a:p>
          <a:p>
            <a:pPr algn="ctr"/>
            <a:r>
              <a:rPr lang="en-US" sz="1600" b="1" dirty="0">
                <a:solidFill>
                  <a:schemeClr val="tx1"/>
                </a:solidFill>
              </a:rPr>
              <a:t>HEP Software Framework </a:t>
            </a:r>
            <a:r>
              <a:rPr lang="en-US" sz="1600" dirty="0">
                <a:solidFill>
                  <a:schemeClr val="tx1"/>
                </a:solidFill>
              </a:rPr>
              <a:t>compiled on</a:t>
            </a:r>
            <a:r>
              <a:rPr lang="en-US" sz="1600" b="1" dirty="0">
                <a:solidFill>
                  <a:schemeClr val="tx1"/>
                </a:solidFill>
              </a:rPr>
              <a:t> CentOS 7, SLC6 </a:t>
            </a:r>
          </a:p>
          <a:p>
            <a:pPr algn="ctr"/>
            <a:r>
              <a:rPr lang="en-US" sz="1600" b="1" dirty="0">
                <a:solidFill>
                  <a:schemeClr val="tx1"/>
                </a:solidFill>
              </a:rPr>
              <a:t>with gcc6  </a:t>
            </a:r>
          </a:p>
        </p:txBody>
      </p:sp>
      <p:sp>
        <p:nvSpPr>
          <p:cNvPr id="12" name="TextBox 11">
            <a:extLst>
              <a:ext uri="{FF2B5EF4-FFF2-40B4-BE49-F238E27FC236}">
                <a16:creationId xmlns:a16="http://schemas.microsoft.com/office/drawing/2014/main" id="{688BFEC9-9FBB-074B-A837-251E0E12DC6F}"/>
              </a:ext>
            </a:extLst>
          </p:cNvPr>
          <p:cNvSpPr txBox="1"/>
          <p:nvPr/>
        </p:nvSpPr>
        <p:spPr>
          <a:xfrm>
            <a:off x="127898" y="6464247"/>
            <a:ext cx="2108269" cy="341632"/>
          </a:xfrm>
          <a:prstGeom prst="rect">
            <a:avLst/>
          </a:prstGeom>
          <a:noFill/>
        </p:spPr>
        <p:txBody>
          <a:bodyPr wrap="none" rtlCol="0">
            <a:spAutoFit/>
          </a:bodyPr>
          <a:lstStyle/>
          <a:p>
            <a:pPr algn="ctr">
              <a:lnSpc>
                <a:spcPct val="90000"/>
              </a:lnSpc>
            </a:pPr>
            <a:r>
              <a:rPr lang="en-US" dirty="0"/>
              <a:t>Alex </a:t>
            </a:r>
            <a:r>
              <a:rPr lang="en-US" dirty="0" err="1"/>
              <a:t>Undrus</a:t>
            </a:r>
            <a:r>
              <a:rPr lang="en-US" dirty="0"/>
              <a:t> (BNL)</a:t>
            </a:r>
          </a:p>
        </p:txBody>
      </p:sp>
    </p:spTree>
    <p:extLst>
      <p:ext uri="{BB962C8B-B14F-4D97-AF65-F5344CB8AC3E}">
        <p14:creationId xmlns:p14="http://schemas.microsoft.com/office/powerpoint/2010/main" val="10362844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spcBef>
                <a:spcPts val="0"/>
              </a:spcBef>
            </a:pPr>
            <a:fld id="{00000000-1234-1234-1234-123412341234}" type="slidenum">
              <a:rPr lang="en" smtClean="0"/>
              <a:pPr>
                <a:spcBef>
                  <a:spcPts val="0"/>
                </a:spcBef>
              </a:pPr>
              <a:t>21</a:t>
            </a:fld>
            <a:endParaRPr lang="en"/>
          </a:p>
        </p:txBody>
      </p:sp>
      <p:sp>
        <p:nvSpPr>
          <p:cNvPr id="5" name="Title 4"/>
          <p:cNvSpPr>
            <a:spLocks noGrp="1"/>
          </p:cNvSpPr>
          <p:nvPr>
            <p:ph type="title"/>
          </p:nvPr>
        </p:nvSpPr>
        <p:spPr>
          <a:xfrm>
            <a:off x="262982" y="218434"/>
            <a:ext cx="11667065" cy="929485"/>
          </a:xfrm>
        </p:spPr>
        <p:txBody>
          <a:bodyPr/>
          <a:lstStyle/>
          <a:p>
            <a:r>
              <a:rPr lang="en-US" dirty="0" err="1"/>
              <a:t>PanDA</a:t>
            </a:r>
            <a:r>
              <a:rPr lang="en-US" dirty="0"/>
              <a:t> Server at OLCF: Broad application across domains</a:t>
            </a:r>
          </a:p>
        </p:txBody>
      </p:sp>
      <p:sp>
        <p:nvSpPr>
          <p:cNvPr id="7" name="Text Placeholder 6"/>
          <p:cNvSpPr>
            <a:spLocks noGrp="1"/>
          </p:cNvSpPr>
          <p:nvPr>
            <p:ph type="body" sz="quarter" idx="14"/>
          </p:nvPr>
        </p:nvSpPr>
        <p:spPr>
          <a:xfrm>
            <a:off x="374601" y="870785"/>
            <a:ext cx="11109816" cy="2620560"/>
          </a:xfrm>
        </p:spPr>
        <p:txBody>
          <a:bodyPr/>
          <a:lstStyle/>
          <a:p>
            <a:pPr marL="274320" lvl="0" indent="-274320">
              <a:spcBef>
                <a:spcPts val="600"/>
              </a:spcBef>
              <a:buClr>
                <a:srgbClr val="000000"/>
              </a:buClr>
              <a:buSzPct val="100000"/>
            </a:pPr>
            <a:r>
              <a:rPr lang="en-US" sz="2400" dirty="0">
                <a:latin typeface="Calibri" charset="0"/>
                <a:ea typeface="Calibri" charset="0"/>
                <a:cs typeface="Calibri" charset="0"/>
                <a:sym typeface="Calibri"/>
              </a:rPr>
              <a:t>In March 2017 a new </a:t>
            </a:r>
            <a:r>
              <a:rPr lang="en-US" sz="2400" dirty="0" err="1">
                <a:latin typeface="Calibri" charset="0"/>
                <a:ea typeface="Calibri" charset="0"/>
                <a:cs typeface="Calibri" charset="0"/>
                <a:sym typeface="Calibri"/>
              </a:rPr>
              <a:t>PanDA</a:t>
            </a:r>
            <a:r>
              <a:rPr lang="en-US" sz="2400" dirty="0">
                <a:latin typeface="Calibri" charset="0"/>
                <a:ea typeface="Calibri" charset="0"/>
                <a:cs typeface="Calibri" charset="0"/>
                <a:sym typeface="Calibri"/>
              </a:rPr>
              <a:t> server instance has been set up at ORNL to serve various experiments. This installation the first at OLCF to demonstrate application of </a:t>
            </a:r>
            <a:r>
              <a:rPr lang="en-US" sz="2400" dirty="0">
                <a:latin typeface="Calibri" charset="0"/>
                <a:ea typeface="Calibri" charset="0"/>
                <a:cs typeface="Calibri" charset="0"/>
              </a:rPr>
              <a:t>a container cluster management and orchestration system, Red Hat OpenShift Origin.</a:t>
            </a:r>
          </a:p>
          <a:p>
            <a:pPr marL="669607" lvl="1" indent="-274320" algn="just">
              <a:spcBef>
                <a:spcPts val="600"/>
              </a:spcBef>
              <a:buClr>
                <a:srgbClr val="000000"/>
              </a:buClr>
              <a:buSzPct val="100000"/>
            </a:pPr>
            <a:r>
              <a:rPr lang="en-US" sz="2000" dirty="0">
                <a:latin typeface="Calibri" charset="0"/>
                <a:ea typeface="Calibri" charset="0"/>
                <a:cs typeface="Calibri" charset="0"/>
              </a:rPr>
              <a:t>We are looking forward for experimenting with a wide variety of payloads.</a:t>
            </a:r>
          </a:p>
          <a:p>
            <a:pPr marL="274320" indent="-274320" algn="just">
              <a:spcBef>
                <a:spcPts val="600"/>
              </a:spcBef>
              <a:buClr>
                <a:srgbClr val="000000"/>
              </a:buClr>
              <a:buSzPct val="100000"/>
            </a:pPr>
            <a:r>
              <a:rPr lang="en-US" sz="2400" dirty="0">
                <a:latin typeface="Calibri" charset="0"/>
                <a:ea typeface="Calibri" charset="0"/>
                <a:cs typeface="Calibri" charset="0"/>
              </a:rPr>
              <a:t>OpenShift, when fully in production, will give OLCF users the ability to deploy and manage infrastructure services</a:t>
            </a:r>
          </a:p>
          <a:p>
            <a:pPr marL="669607" lvl="1" indent="-274320" algn="just">
              <a:spcBef>
                <a:spcPts val="600"/>
              </a:spcBef>
              <a:buClr>
                <a:srgbClr val="000000"/>
              </a:buClr>
              <a:buSzPct val="100000"/>
            </a:pPr>
            <a:r>
              <a:rPr lang="en-US" sz="2000" dirty="0">
                <a:latin typeface="Calibri" charset="0"/>
                <a:ea typeface="Calibri" charset="0"/>
                <a:cs typeface="Calibri" charset="0"/>
                <a:hlinkClick r:id="rId2"/>
              </a:rPr>
              <a:t>https://www.olcf.ornl.gov/2017/06/05/olcf-testing-new-platform-for-scientific-workflows/</a:t>
            </a:r>
            <a:r>
              <a:rPr lang="en-US" sz="2000" dirty="0">
                <a:latin typeface="Calibri" charset="0"/>
                <a:ea typeface="Calibri" charset="0"/>
                <a:cs typeface="Calibri" charset="0"/>
              </a:rPr>
              <a:t> </a:t>
            </a:r>
          </a:p>
          <a:p>
            <a:pPr marL="274320" lvl="0" indent="-274320" algn="just">
              <a:spcBef>
                <a:spcPts val="600"/>
              </a:spcBef>
              <a:buClr>
                <a:srgbClr val="000000"/>
              </a:buClr>
              <a:buSzPct val="100000"/>
            </a:pPr>
            <a:endParaRPr lang="en-US" sz="2400" dirty="0">
              <a:latin typeface="Calibri" charset="0"/>
              <a:ea typeface="Calibri" charset="0"/>
              <a:cs typeface="Calibri" charset="0"/>
            </a:endParaRPr>
          </a:p>
          <a:p>
            <a:pPr marL="274320" indent="-274320">
              <a:spcBef>
                <a:spcPts val="600"/>
              </a:spcBef>
            </a:pPr>
            <a:endParaRPr lang="en-US" sz="2400"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93513" y="26608003"/>
            <a:ext cx="7840758" cy="3704149"/>
          </a:xfrm>
          <a:prstGeom prst="rect">
            <a:avLst/>
          </a:prstGeom>
        </p:spPr>
      </p:pic>
      <p:pic>
        <p:nvPicPr>
          <p:cNvPr id="9" name="Picture 8"/>
          <p:cNvPicPr>
            <a:picLocks noChangeAspect="1"/>
          </p:cNvPicPr>
          <p:nvPr/>
        </p:nvPicPr>
        <p:blipFill>
          <a:blip r:embed="rId4"/>
          <a:stretch>
            <a:fillRect/>
          </a:stretch>
        </p:blipFill>
        <p:spPr>
          <a:xfrm>
            <a:off x="960120" y="3528880"/>
            <a:ext cx="6454834" cy="3054800"/>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723906" y="29312832"/>
            <a:ext cx="2781516" cy="980955"/>
          </a:xfrm>
          <a:prstGeom prst="rect">
            <a:avLst/>
          </a:prstGeom>
        </p:spPr>
      </p:pic>
      <p:pic>
        <p:nvPicPr>
          <p:cNvPr id="13" name="Picture 12"/>
          <p:cNvPicPr>
            <a:picLocks noChangeAspect="1"/>
          </p:cNvPicPr>
          <p:nvPr/>
        </p:nvPicPr>
        <p:blipFill>
          <a:blip r:embed="rId6"/>
          <a:stretch>
            <a:fillRect/>
          </a:stretch>
        </p:blipFill>
        <p:spPr>
          <a:xfrm>
            <a:off x="38690442" y="27389465"/>
            <a:ext cx="3236051" cy="2192425"/>
          </a:xfrm>
          <a:prstGeom prst="rect">
            <a:avLst/>
          </a:prstGeom>
        </p:spPr>
      </p:pic>
      <p:pic>
        <p:nvPicPr>
          <p:cNvPr id="14" name="Picture 13"/>
          <p:cNvPicPr>
            <a:picLocks noChangeAspect="1"/>
          </p:cNvPicPr>
          <p:nvPr/>
        </p:nvPicPr>
        <p:blipFill>
          <a:blip r:embed="rId7"/>
          <a:stretch>
            <a:fillRect/>
          </a:stretch>
        </p:blipFill>
        <p:spPr>
          <a:xfrm>
            <a:off x="36017497" y="27487274"/>
            <a:ext cx="2282637" cy="1860350"/>
          </a:xfrm>
          <a:prstGeom prst="rect">
            <a:avLst/>
          </a:prstGeom>
        </p:spPr>
      </p:pic>
      <p:sp>
        <p:nvSpPr>
          <p:cNvPr id="15" name="Rectangle 14"/>
          <p:cNvSpPr/>
          <p:nvPr/>
        </p:nvSpPr>
        <p:spPr>
          <a:xfrm>
            <a:off x="33588965" y="27503192"/>
            <a:ext cx="2051237" cy="800219"/>
          </a:xfrm>
          <a:prstGeom prst="rect">
            <a:avLst/>
          </a:prstGeom>
        </p:spPr>
        <p:txBody>
          <a:bodyPr wrap="square">
            <a:spAutoFit/>
          </a:bodyPr>
          <a:lstStyle/>
          <a:p>
            <a:r>
              <a:rPr lang="en-US" sz="4600" b="1" dirty="0" err="1">
                <a:solidFill>
                  <a:srgbClr val="FF0000"/>
                </a:solidFill>
              </a:rPr>
              <a:t>nEDM</a:t>
            </a:r>
            <a:endParaRPr lang="en-US" sz="4600" b="1" dirty="0">
              <a:solidFill>
                <a:srgbClr val="FF0000"/>
              </a:solidFill>
            </a:endParaRPr>
          </a:p>
        </p:txBody>
      </p:sp>
      <p:pic>
        <p:nvPicPr>
          <p:cNvPr id="16" name="Picture 15"/>
          <p:cNvPicPr>
            <a:picLocks noChangeAspect="1"/>
          </p:cNvPicPr>
          <p:nvPr/>
        </p:nvPicPr>
        <p:blipFill rotWithShape="1">
          <a:blip r:embed="rId8" cstate="screen">
            <a:extLst>
              <a:ext uri="{28A0092B-C50C-407E-A947-70E740481C1C}">
                <a14:useLocalDpi xmlns:a14="http://schemas.microsoft.com/office/drawing/2010/main"/>
              </a:ext>
            </a:extLst>
          </a:blip>
          <a:srcRect t="18281" b="20746"/>
          <a:stretch/>
        </p:blipFill>
        <p:spPr>
          <a:xfrm>
            <a:off x="36986393" y="29513782"/>
            <a:ext cx="4616642" cy="764807"/>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3478451" y="28256861"/>
            <a:ext cx="1933575" cy="1038225"/>
          </a:xfrm>
          <a:prstGeom prst="rect">
            <a:avLst/>
          </a:prstGeom>
        </p:spPr>
      </p:pic>
      <p:pic>
        <p:nvPicPr>
          <p:cNvPr id="6" name="Picture 5">
            <a:extLst>
              <a:ext uri="{FF2B5EF4-FFF2-40B4-BE49-F238E27FC236}">
                <a16:creationId xmlns:a16="http://schemas.microsoft.com/office/drawing/2014/main" id="{F07E5B9A-C404-E448-A3A2-B518FF139EA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00398" y="3388714"/>
            <a:ext cx="917312" cy="979336"/>
          </a:xfrm>
          <a:prstGeom prst="rect">
            <a:avLst/>
          </a:prstGeom>
        </p:spPr>
      </p:pic>
    </p:spTree>
    <p:extLst>
      <p:ext uri="{BB962C8B-B14F-4D97-AF65-F5344CB8AC3E}">
        <p14:creationId xmlns:p14="http://schemas.microsoft.com/office/powerpoint/2010/main" val="3763495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spcBef>
                <a:spcPts val="0"/>
              </a:spcBef>
            </a:pPr>
            <a:fld id="{00000000-1234-1234-1234-123412341234}" type="slidenum">
              <a:rPr lang="en" smtClean="0"/>
              <a:pPr>
                <a:spcBef>
                  <a:spcPts val="0"/>
                </a:spcBef>
              </a:pPr>
              <a:t>22</a:t>
            </a:fld>
            <a:endParaRPr lang="en"/>
          </a:p>
        </p:txBody>
      </p:sp>
      <p:sp>
        <p:nvSpPr>
          <p:cNvPr id="5" name="Title 4"/>
          <p:cNvSpPr>
            <a:spLocks noGrp="1"/>
          </p:cNvSpPr>
          <p:nvPr>
            <p:ph type="title"/>
          </p:nvPr>
        </p:nvSpPr>
        <p:spPr>
          <a:xfrm>
            <a:off x="262982" y="238235"/>
            <a:ext cx="11667065" cy="510909"/>
          </a:xfrm>
        </p:spPr>
        <p:txBody>
          <a:bodyPr/>
          <a:lstStyle/>
          <a:p>
            <a:r>
              <a:rPr lang="en-US" dirty="0" err="1"/>
              <a:t>PanDA</a:t>
            </a:r>
            <a:r>
              <a:rPr lang="en-US" dirty="0"/>
              <a:t> Server at OLCF: </a:t>
            </a:r>
            <a:r>
              <a:rPr lang="en-US" dirty="0" err="1"/>
              <a:t>PanDA</a:t>
            </a:r>
            <a:r>
              <a:rPr lang="en-US" dirty="0"/>
              <a:t> WMS beyond HEP</a:t>
            </a:r>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93513" y="26608003"/>
            <a:ext cx="7840758" cy="3704149"/>
          </a:xfrm>
          <a:prstGeom prst="rect">
            <a:avLst/>
          </a:prstGeom>
        </p:spPr>
      </p:pic>
      <p:pic>
        <p:nvPicPr>
          <p:cNvPr id="12" name="Picture 1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3723906" y="29312832"/>
            <a:ext cx="2781516" cy="980955"/>
          </a:xfrm>
          <a:prstGeom prst="rect">
            <a:avLst/>
          </a:prstGeom>
        </p:spPr>
      </p:pic>
      <p:pic>
        <p:nvPicPr>
          <p:cNvPr id="13" name="Picture 12"/>
          <p:cNvPicPr>
            <a:picLocks noChangeAspect="1"/>
          </p:cNvPicPr>
          <p:nvPr/>
        </p:nvPicPr>
        <p:blipFill>
          <a:blip r:embed="rId4"/>
          <a:stretch>
            <a:fillRect/>
          </a:stretch>
        </p:blipFill>
        <p:spPr>
          <a:xfrm>
            <a:off x="38690442" y="27389465"/>
            <a:ext cx="3236051" cy="2192425"/>
          </a:xfrm>
          <a:prstGeom prst="rect">
            <a:avLst/>
          </a:prstGeom>
        </p:spPr>
      </p:pic>
      <p:pic>
        <p:nvPicPr>
          <p:cNvPr id="14" name="Picture 13"/>
          <p:cNvPicPr>
            <a:picLocks noChangeAspect="1"/>
          </p:cNvPicPr>
          <p:nvPr/>
        </p:nvPicPr>
        <p:blipFill>
          <a:blip r:embed="rId5"/>
          <a:stretch>
            <a:fillRect/>
          </a:stretch>
        </p:blipFill>
        <p:spPr>
          <a:xfrm>
            <a:off x="36017497" y="27487274"/>
            <a:ext cx="2282637" cy="1860350"/>
          </a:xfrm>
          <a:prstGeom prst="rect">
            <a:avLst/>
          </a:prstGeom>
        </p:spPr>
      </p:pic>
      <p:sp>
        <p:nvSpPr>
          <p:cNvPr id="15" name="Rectangle 14"/>
          <p:cNvSpPr/>
          <p:nvPr/>
        </p:nvSpPr>
        <p:spPr>
          <a:xfrm>
            <a:off x="33588965" y="27503192"/>
            <a:ext cx="2051237" cy="800219"/>
          </a:xfrm>
          <a:prstGeom prst="rect">
            <a:avLst/>
          </a:prstGeom>
        </p:spPr>
        <p:txBody>
          <a:bodyPr wrap="square">
            <a:spAutoFit/>
          </a:bodyPr>
          <a:lstStyle/>
          <a:p>
            <a:r>
              <a:rPr lang="en-US" sz="4600" b="1" dirty="0" err="1">
                <a:solidFill>
                  <a:srgbClr val="FF0000"/>
                </a:solidFill>
              </a:rPr>
              <a:t>nEDM</a:t>
            </a:r>
            <a:endParaRPr lang="en-US" sz="4600" b="1" dirty="0">
              <a:solidFill>
                <a:srgbClr val="FF0000"/>
              </a:solidFill>
            </a:endParaRPr>
          </a:p>
        </p:txBody>
      </p:sp>
      <p:pic>
        <p:nvPicPr>
          <p:cNvPr id="16" name="Picture 15"/>
          <p:cNvPicPr>
            <a:picLocks noChangeAspect="1"/>
          </p:cNvPicPr>
          <p:nvPr/>
        </p:nvPicPr>
        <p:blipFill rotWithShape="1">
          <a:blip r:embed="rId6" cstate="screen">
            <a:extLst>
              <a:ext uri="{28A0092B-C50C-407E-A947-70E740481C1C}">
                <a14:useLocalDpi xmlns:a14="http://schemas.microsoft.com/office/drawing/2010/main"/>
              </a:ext>
            </a:extLst>
          </a:blip>
          <a:srcRect t="18281" b="20746"/>
          <a:stretch/>
        </p:blipFill>
        <p:spPr>
          <a:xfrm>
            <a:off x="36986393" y="29513782"/>
            <a:ext cx="4616642" cy="764807"/>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3478451" y="28256861"/>
            <a:ext cx="1933575" cy="1038225"/>
          </a:xfrm>
          <a:prstGeom prst="rect">
            <a:avLst/>
          </a:prstGeom>
        </p:spPr>
      </p:pic>
      <p:pic>
        <p:nvPicPr>
          <p:cNvPr id="18" name="Picture 17"/>
          <p:cNvPicPr>
            <a:picLocks noChangeAspect="1"/>
          </p:cNvPicPr>
          <p:nvPr/>
        </p:nvPicPr>
        <p:blipFill>
          <a:blip r:embed="rId8"/>
          <a:stretch>
            <a:fillRect/>
          </a:stretch>
        </p:blipFill>
        <p:spPr>
          <a:xfrm>
            <a:off x="636112" y="5061301"/>
            <a:ext cx="4693320" cy="1587548"/>
          </a:xfrm>
          <a:prstGeom prst="rect">
            <a:avLst/>
          </a:prstGeom>
        </p:spPr>
      </p:pic>
      <p:pic>
        <p:nvPicPr>
          <p:cNvPr id="19" name="Picture 18"/>
          <p:cNvPicPr>
            <a:picLocks noChangeAspect="1"/>
          </p:cNvPicPr>
          <p:nvPr/>
        </p:nvPicPr>
        <p:blipFill>
          <a:blip r:embed="rId9"/>
          <a:stretch>
            <a:fillRect/>
          </a:stretch>
        </p:blipFill>
        <p:spPr>
          <a:xfrm>
            <a:off x="6276007" y="5349729"/>
            <a:ext cx="5486400" cy="736860"/>
          </a:xfrm>
          <a:prstGeom prst="rect">
            <a:avLst/>
          </a:prstGeom>
        </p:spPr>
      </p:pic>
      <p:sp>
        <p:nvSpPr>
          <p:cNvPr id="4" name="Text Placeholder 3">
            <a:extLst>
              <a:ext uri="{FF2B5EF4-FFF2-40B4-BE49-F238E27FC236}">
                <a16:creationId xmlns:a16="http://schemas.microsoft.com/office/drawing/2014/main" id="{B239AE4D-33C6-D64D-9FB1-6DCAA5D43BFF}"/>
              </a:ext>
            </a:extLst>
          </p:cNvPr>
          <p:cNvSpPr>
            <a:spLocks noGrp="1"/>
          </p:cNvSpPr>
          <p:nvPr>
            <p:ph type="body" sz="quarter" idx="14"/>
          </p:nvPr>
        </p:nvSpPr>
        <p:spPr>
          <a:xfrm>
            <a:off x="262982" y="1014209"/>
            <a:ext cx="10402815" cy="4479068"/>
          </a:xfrm>
        </p:spPr>
        <p:txBody>
          <a:bodyPr/>
          <a:lstStyle/>
          <a:p>
            <a:r>
              <a:rPr lang="en-US" dirty="0"/>
              <a:t>Biology / Genomics: Center for Bioenergy Innovation at ORNL</a:t>
            </a:r>
          </a:p>
          <a:p>
            <a:r>
              <a:rPr lang="en-US" dirty="0"/>
              <a:t>Molecular Dynamics: Prof. K. Nam (U. Texas-Arlington)</a:t>
            </a:r>
          </a:p>
          <a:p>
            <a:r>
              <a:rPr lang="en-US" dirty="0" err="1"/>
              <a:t>IceCube</a:t>
            </a:r>
            <a:r>
              <a:rPr lang="en-US" dirty="0"/>
              <a:t> Experiment </a:t>
            </a:r>
          </a:p>
          <a:p>
            <a:r>
              <a:rPr lang="en-US" dirty="0"/>
              <a:t>Blue Brain Project (BBP), EPFL</a:t>
            </a:r>
          </a:p>
          <a:p>
            <a:r>
              <a:rPr lang="en-US" dirty="0"/>
              <a:t>LSST (Large Synoptic Survey Telescope) project</a:t>
            </a:r>
          </a:p>
          <a:p>
            <a:r>
              <a:rPr lang="en-US" dirty="0"/>
              <a:t>LQCD, US QCD Project</a:t>
            </a:r>
          </a:p>
          <a:p>
            <a:r>
              <a:rPr lang="en-US" dirty="0" err="1"/>
              <a:t>nEDM</a:t>
            </a:r>
            <a:r>
              <a:rPr lang="en-US" dirty="0"/>
              <a:t>, (neutron Electric Dipole Moment Experiment, ORNL</a:t>
            </a:r>
            <a:endParaRPr lang="en-US" sz="2400" dirty="0"/>
          </a:p>
        </p:txBody>
      </p:sp>
    </p:spTree>
    <p:extLst>
      <p:ext uri="{BB962C8B-B14F-4D97-AF65-F5344CB8AC3E}">
        <p14:creationId xmlns:p14="http://schemas.microsoft.com/office/powerpoint/2010/main" val="3020817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3DBDD-A31B-E249-9B37-CCA39567B370}"/>
              </a:ext>
            </a:extLst>
          </p:cNvPr>
          <p:cNvSpPr>
            <a:spLocks noGrp="1"/>
          </p:cNvSpPr>
          <p:nvPr>
            <p:ph type="title"/>
          </p:nvPr>
        </p:nvSpPr>
        <p:spPr>
          <a:xfrm>
            <a:off x="837981" y="88390"/>
            <a:ext cx="10512862" cy="826666"/>
          </a:xfrm>
          <a:solidFill>
            <a:schemeClr val="accent1">
              <a:lumMod val="20000"/>
              <a:lumOff val="80000"/>
            </a:schemeClr>
          </a:solidFill>
        </p:spPr>
        <p:txBody>
          <a:bodyPr>
            <a:normAutofit/>
          </a:bodyPr>
          <a:lstStyle/>
          <a:p>
            <a:pPr algn="ctr"/>
            <a:r>
              <a:rPr lang="en-US" sz="3999" dirty="0"/>
              <a:t>Backfill on Summit</a:t>
            </a:r>
          </a:p>
        </p:txBody>
      </p:sp>
      <p:sp>
        <p:nvSpPr>
          <p:cNvPr id="4" name="Slide Number Placeholder 3">
            <a:extLst>
              <a:ext uri="{FF2B5EF4-FFF2-40B4-BE49-F238E27FC236}">
                <a16:creationId xmlns:a16="http://schemas.microsoft.com/office/drawing/2014/main" id="{8083D008-2C22-C14C-862A-7094E3307410}"/>
              </a:ext>
            </a:extLst>
          </p:cNvPr>
          <p:cNvSpPr>
            <a:spLocks noGrp="1"/>
          </p:cNvSpPr>
          <p:nvPr>
            <p:ph type="sldNum" sz="quarter" idx="12"/>
          </p:nvPr>
        </p:nvSpPr>
        <p:spPr>
          <a:xfrm>
            <a:off x="8608357" y="6356351"/>
            <a:ext cx="2742486"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DDFE73A9-1C34-804B-AC27-3560AFBD9029}" type="slidenum">
              <a:rPr lang="en-US" smtClean="0"/>
              <a:pPr/>
              <a:t>23</a:t>
            </a:fld>
            <a:endParaRPr lang="en-US"/>
          </a:p>
        </p:txBody>
      </p:sp>
      <p:sp>
        <p:nvSpPr>
          <p:cNvPr id="5" name="Content Placeholder 4">
            <a:extLst>
              <a:ext uri="{FF2B5EF4-FFF2-40B4-BE49-F238E27FC236}">
                <a16:creationId xmlns:a16="http://schemas.microsoft.com/office/drawing/2014/main" id="{D63665E1-25CE-A74A-833D-6D9A0F440978}"/>
              </a:ext>
            </a:extLst>
          </p:cNvPr>
          <p:cNvSpPr>
            <a:spLocks noGrp="1"/>
          </p:cNvSpPr>
          <p:nvPr>
            <p:ph idx="1"/>
          </p:nvPr>
        </p:nvSpPr>
        <p:spPr>
          <a:xfrm>
            <a:off x="837981" y="1167420"/>
            <a:ext cx="10512862" cy="5008828"/>
          </a:xfrm>
        </p:spPr>
        <p:txBody>
          <a:bodyPr>
            <a:normAutofit fontScale="92500" lnSpcReduction="10000"/>
          </a:bodyPr>
          <a:lstStyle/>
          <a:p>
            <a:r>
              <a:rPr lang="en-US" dirty="0"/>
              <a:t>First look at backfill opportunities on Summit</a:t>
            </a:r>
          </a:p>
          <a:p>
            <a:r>
              <a:rPr lang="en-US" dirty="0"/>
              <a:t>Data collected by querying LCF scheduler on Summit for a number of days from May to July 2019</a:t>
            </a:r>
          </a:p>
          <a:p>
            <a:r>
              <a:rPr lang="en-US" dirty="0"/>
              <a:t>Data show significant opportunities for backfill on Summit that may be utilized to run ATLAS workloads using approach similar to the one successfully used by  </a:t>
            </a:r>
            <a:r>
              <a:rPr lang="en-US" dirty="0" err="1"/>
              <a:t>BigPanDA</a:t>
            </a:r>
            <a:r>
              <a:rPr lang="en-US" dirty="0"/>
              <a:t> project on Titan</a:t>
            </a:r>
          </a:p>
          <a:p>
            <a:pPr lvl="1"/>
            <a:r>
              <a:rPr lang="en-US" dirty="0"/>
              <a:t>Dynamic job size and duration shaping, based on real-time backfill information</a:t>
            </a:r>
          </a:p>
          <a:p>
            <a:r>
              <a:rPr lang="en-US" dirty="0"/>
              <a:t>First statistical analysis of the data showed positive autocorrelations over large time intervals</a:t>
            </a:r>
          </a:p>
          <a:p>
            <a:r>
              <a:rPr lang="en-US" dirty="0"/>
              <a:t>We are working on application of statistical (ARIMA, </a:t>
            </a:r>
            <a:r>
              <a:rPr lang="en-US" dirty="0" err="1"/>
              <a:t>etc</a:t>
            </a:r>
            <a:r>
              <a:rPr lang="en-US" dirty="0"/>
              <a:t>) and ML (LSTM, </a:t>
            </a:r>
            <a:r>
              <a:rPr lang="en-US" dirty="0" err="1"/>
              <a:t>etc</a:t>
            </a:r>
            <a:r>
              <a:rPr lang="en-US" dirty="0"/>
              <a:t>) models to the data, with the goal to develop smart, data driven  algorithm for efficient backfill jobs submission</a:t>
            </a:r>
          </a:p>
        </p:txBody>
      </p:sp>
    </p:spTree>
    <p:extLst>
      <p:ext uri="{BB962C8B-B14F-4D97-AF65-F5344CB8AC3E}">
        <p14:creationId xmlns:p14="http://schemas.microsoft.com/office/powerpoint/2010/main" val="377173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3DBDD-A31B-E249-9B37-CCA39567B370}"/>
              </a:ext>
            </a:extLst>
          </p:cNvPr>
          <p:cNvSpPr>
            <a:spLocks noGrp="1"/>
          </p:cNvSpPr>
          <p:nvPr>
            <p:ph type="title"/>
          </p:nvPr>
        </p:nvSpPr>
        <p:spPr>
          <a:xfrm>
            <a:off x="837981" y="88390"/>
            <a:ext cx="10512862" cy="826666"/>
          </a:xfrm>
          <a:solidFill>
            <a:schemeClr val="accent1">
              <a:lumMod val="20000"/>
              <a:lumOff val="80000"/>
            </a:schemeClr>
          </a:solidFill>
        </p:spPr>
        <p:txBody>
          <a:bodyPr>
            <a:normAutofit fontScale="90000"/>
          </a:bodyPr>
          <a:lstStyle/>
          <a:p>
            <a:pPr algn="ctr"/>
            <a:r>
              <a:rPr lang="en-US" sz="3999" dirty="0" err="1"/>
              <a:t>WGANCalo</a:t>
            </a:r>
            <a:r>
              <a:rPr lang="en-US" sz="3999" dirty="0"/>
              <a:t> Model – New Modes of HPC Use</a:t>
            </a:r>
          </a:p>
        </p:txBody>
      </p:sp>
      <p:sp>
        <p:nvSpPr>
          <p:cNvPr id="3" name="Content Placeholder 2">
            <a:extLst>
              <a:ext uri="{FF2B5EF4-FFF2-40B4-BE49-F238E27FC236}">
                <a16:creationId xmlns:a16="http://schemas.microsoft.com/office/drawing/2014/main" id="{7C870B0D-EC53-C04E-960E-3A9B4703E903}"/>
              </a:ext>
            </a:extLst>
          </p:cNvPr>
          <p:cNvSpPr>
            <a:spLocks noGrp="1"/>
          </p:cNvSpPr>
          <p:nvPr>
            <p:ph idx="1"/>
          </p:nvPr>
        </p:nvSpPr>
        <p:spPr>
          <a:xfrm>
            <a:off x="837981" y="1054359"/>
            <a:ext cx="10512862" cy="5223778"/>
          </a:xfrm>
        </p:spPr>
        <p:txBody>
          <a:bodyPr>
            <a:normAutofit fontScale="92500" lnSpcReduction="20000"/>
          </a:bodyPr>
          <a:lstStyle/>
          <a:p>
            <a:r>
              <a:rPr lang="en-US" sz="3199" dirty="0" err="1"/>
              <a:t>WGANCalo</a:t>
            </a:r>
            <a:r>
              <a:rPr lang="en-US" sz="3199" dirty="0"/>
              <a:t> model developed by ATLAS LAL group (</a:t>
            </a:r>
            <a:r>
              <a:rPr lang="en-US" sz="3199" dirty="0" err="1"/>
              <a:t>Aishik</a:t>
            </a:r>
            <a:r>
              <a:rPr lang="en-US" sz="3199" dirty="0"/>
              <a:t> Gosh)  was ported to Summit</a:t>
            </a:r>
          </a:p>
          <a:p>
            <a:pPr lvl="1"/>
            <a:r>
              <a:rPr lang="en-US" sz="2799" dirty="0"/>
              <a:t>The model is aimed at generation of showers in ATLAS calorimeter using GAN approach</a:t>
            </a:r>
          </a:p>
          <a:p>
            <a:pPr lvl="1"/>
            <a:r>
              <a:rPr lang="en-US" sz="2799" dirty="0"/>
              <a:t>Model training even with current limited dataset takes about 2 days on a single P100 GPU at LAL, pretty slow on Summit V100 GPU as well</a:t>
            </a:r>
          </a:p>
          <a:p>
            <a:pPr lvl="1"/>
            <a:r>
              <a:rPr lang="en-US" sz="2799" dirty="0"/>
              <a:t>Currently the model can use single GPU only. </a:t>
            </a:r>
          </a:p>
          <a:p>
            <a:pPr lvl="1"/>
            <a:r>
              <a:rPr lang="en-US" sz="2799" dirty="0"/>
              <a:t>Most likely the model training can benefit from adaptation for distributed ML frameworks like </a:t>
            </a:r>
            <a:r>
              <a:rPr lang="en-US" sz="2799" dirty="0" err="1"/>
              <a:t>Horovod</a:t>
            </a:r>
            <a:endParaRPr lang="en-US" sz="2799" dirty="0"/>
          </a:p>
          <a:p>
            <a:pPr lvl="1"/>
            <a:r>
              <a:rPr lang="en-US" sz="2799" dirty="0"/>
              <a:t>After porting and testing on Summit the model was transferred to BNL’s </a:t>
            </a:r>
            <a:r>
              <a:rPr lang="en-US" sz="2799" dirty="0" err="1"/>
              <a:t>Horovod</a:t>
            </a:r>
            <a:r>
              <a:rPr lang="en-US" sz="2799" dirty="0"/>
              <a:t> expert Abid Malik</a:t>
            </a:r>
          </a:p>
          <a:p>
            <a:pPr lvl="1"/>
            <a:r>
              <a:rPr lang="en-US" sz="2799" dirty="0"/>
              <a:t>The model was developed for Python 2, hence required installation of IBM </a:t>
            </a:r>
            <a:r>
              <a:rPr lang="en-US" sz="2799" dirty="0" err="1"/>
              <a:t>PowerAI</a:t>
            </a:r>
            <a:r>
              <a:rPr lang="en-US" sz="2799" dirty="0"/>
              <a:t> ML stack for that Python version</a:t>
            </a:r>
          </a:p>
          <a:p>
            <a:pPr lvl="1"/>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083D008-2C22-C14C-862A-7094E3307410}"/>
              </a:ext>
            </a:extLst>
          </p:cNvPr>
          <p:cNvSpPr>
            <a:spLocks noGrp="1"/>
          </p:cNvSpPr>
          <p:nvPr>
            <p:ph type="sldNum" sz="quarter" idx="12"/>
          </p:nvPr>
        </p:nvSpPr>
        <p:spPr>
          <a:xfrm>
            <a:off x="8608357" y="6356351"/>
            <a:ext cx="2742486"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5841AC66-0A1F-437E-888B-09C9DDB26060}" type="slidenum">
              <a:rPr lang="en-US" smtClean="0"/>
              <a:pPr/>
              <a:t>24</a:t>
            </a:fld>
            <a:endParaRPr lang="en-US"/>
          </a:p>
        </p:txBody>
      </p:sp>
      <p:sp>
        <p:nvSpPr>
          <p:cNvPr id="5" name="TextBox 4">
            <a:extLst>
              <a:ext uri="{FF2B5EF4-FFF2-40B4-BE49-F238E27FC236}">
                <a16:creationId xmlns:a16="http://schemas.microsoft.com/office/drawing/2014/main" id="{0ED201DD-5B2E-D64D-AEE3-F23019849B2D}"/>
              </a:ext>
            </a:extLst>
          </p:cNvPr>
          <p:cNvSpPr txBox="1"/>
          <p:nvPr/>
        </p:nvSpPr>
        <p:spPr>
          <a:xfrm>
            <a:off x="226274" y="5803641"/>
            <a:ext cx="1223413" cy="341632"/>
          </a:xfrm>
          <a:prstGeom prst="rect">
            <a:avLst/>
          </a:prstGeom>
          <a:noFill/>
        </p:spPr>
        <p:txBody>
          <a:bodyPr wrap="none" rtlCol="0">
            <a:spAutoFit/>
          </a:bodyPr>
          <a:lstStyle/>
          <a:p>
            <a:pPr algn="ctr">
              <a:lnSpc>
                <a:spcPct val="90000"/>
              </a:lnSpc>
            </a:pPr>
            <a:r>
              <a:rPr lang="en-US" dirty="0" err="1"/>
              <a:t>S.Panitkin</a:t>
            </a:r>
            <a:endParaRPr lang="en-US" dirty="0"/>
          </a:p>
        </p:txBody>
      </p:sp>
    </p:spTree>
    <p:extLst>
      <p:ext uri="{BB962C8B-B14F-4D97-AF65-F5344CB8AC3E}">
        <p14:creationId xmlns:p14="http://schemas.microsoft.com/office/powerpoint/2010/main" val="425030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3DBDD-A31B-E249-9B37-CCA39567B370}"/>
              </a:ext>
            </a:extLst>
          </p:cNvPr>
          <p:cNvSpPr>
            <a:spLocks noGrp="1"/>
          </p:cNvSpPr>
          <p:nvPr>
            <p:ph type="title"/>
          </p:nvPr>
        </p:nvSpPr>
        <p:spPr>
          <a:xfrm>
            <a:off x="837981" y="88390"/>
            <a:ext cx="10512862" cy="826666"/>
          </a:xfrm>
          <a:solidFill>
            <a:schemeClr val="accent1">
              <a:lumMod val="20000"/>
              <a:lumOff val="80000"/>
            </a:schemeClr>
          </a:solidFill>
        </p:spPr>
        <p:txBody>
          <a:bodyPr>
            <a:normAutofit/>
          </a:bodyPr>
          <a:lstStyle/>
          <a:p>
            <a:pPr algn="ctr"/>
            <a:r>
              <a:rPr lang="en-US" sz="3999" dirty="0"/>
              <a:t>Containers on Summit</a:t>
            </a:r>
          </a:p>
        </p:txBody>
      </p:sp>
      <p:sp>
        <p:nvSpPr>
          <p:cNvPr id="3" name="Content Placeholder 2">
            <a:extLst>
              <a:ext uri="{FF2B5EF4-FFF2-40B4-BE49-F238E27FC236}">
                <a16:creationId xmlns:a16="http://schemas.microsoft.com/office/drawing/2014/main" id="{7C870B0D-EC53-C04E-960E-3A9B4703E903}"/>
              </a:ext>
            </a:extLst>
          </p:cNvPr>
          <p:cNvSpPr>
            <a:spLocks noGrp="1"/>
          </p:cNvSpPr>
          <p:nvPr>
            <p:ph idx="1"/>
          </p:nvPr>
        </p:nvSpPr>
        <p:spPr>
          <a:xfrm>
            <a:off x="837981" y="1054359"/>
            <a:ext cx="10512862" cy="4350205"/>
          </a:xfrm>
        </p:spPr>
        <p:txBody>
          <a:bodyPr>
            <a:normAutofit fontScale="85000" lnSpcReduction="20000"/>
          </a:bodyPr>
          <a:lstStyle/>
          <a:p>
            <a:pPr lvl="1"/>
            <a:r>
              <a:rPr lang="en-US" sz="3199" dirty="0"/>
              <a:t>Singularity is available on Summit,  v3.2.1-1 is installed</a:t>
            </a:r>
          </a:p>
          <a:p>
            <a:pPr lvl="1"/>
            <a:r>
              <a:rPr lang="en-US" sz="3199" dirty="0"/>
              <a:t>There is no native container builder for Summit at OLCF yet, but this is in works according to Jack Morrison</a:t>
            </a:r>
          </a:p>
          <a:p>
            <a:pPr lvl="1"/>
            <a:r>
              <a:rPr lang="en-US" sz="3199" dirty="0"/>
              <a:t>S.P. tried a couple of ppc64 Docker images from </a:t>
            </a:r>
            <a:r>
              <a:rPr lang="en-US" sz="3199" dirty="0" err="1"/>
              <a:t>ibmcom</a:t>
            </a:r>
            <a:r>
              <a:rPr lang="en-US" sz="3199" dirty="0"/>
              <a:t> Docker hub branch</a:t>
            </a:r>
          </a:p>
          <a:p>
            <a:pPr lvl="1"/>
            <a:r>
              <a:rPr lang="en-US" sz="3199" dirty="0"/>
              <a:t>Converted Docker containers to Singularity native (</a:t>
            </a:r>
            <a:r>
              <a:rPr lang="en-US" sz="3199" dirty="0" err="1"/>
              <a:t>sif</a:t>
            </a:r>
            <a:r>
              <a:rPr lang="en-US" sz="3199" dirty="0"/>
              <a:t>) format</a:t>
            </a:r>
          </a:p>
          <a:p>
            <a:pPr lvl="2"/>
            <a:r>
              <a:rPr lang="en-US" sz="2799" dirty="0"/>
              <a:t>Advantage, in terms of IO, of single file access instead of multi file Docker format </a:t>
            </a:r>
          </a:p>
          <a:p>
            <a:pPr lvl="2"/>
            <a:r>
              <a:rPr lang="en-US" sz="2799" dirty="0"/>
              <a:t>One can do the conversion without superuser privileges</a:t>
            </a:r>
          </a:p>
          <a:p>
            <a:pPr lvl="1"/>
            <a:r>
              <a:rPr lang="en-US" sz="3199" dirty="0"/>
              <a:t>With addition of external directory on local disk that hosted missing Python packages S.P. was able to run ATLAS b-tagging example in container on Summit</a:t>
            </a:r>
          </a:p>
          <a:p>
            <a:pPr lvl="1"/>
            <a:endParaRPr lang="en-US" sz="2799" dirty="0"/>
          </a:p>
          <a:p>
            <a:endParaRPr lang="en-US" dirty="0"/>
          </a:p>
          <a:p>
            <a:endParaRPr lang="en-US" dirty="0"/>
          </a:p>
        </p:txBody>
      </p:sp>
      <p:sp>
        <p:nvSpPr>
          <p:cNvPr id="4" name="Slide Number Placeholder 3">
            <a:extLst>
              <a:ext uri="{FF2B5EF4-FFF2-40B4-BE49-F238E27FC236}">
                <a16:creationId xmlns:a16="http://schemas.microsoft.com/office/drawing/2014/main" id="{8083D008-2C22-C14C-862A-7094E3307410}"/>
              </a:ext>
            </a:extLst>
          </p:cNvPr>
          <p:cNvSpPr>
            <a:spLocks noGrp="1"/>
          </p:cNvSpPr>
          <p:nvPr>
            <p:ph type="sldNum" sz="quarter" idx="12"/>
          </p:nvPr>
        </p:nvSpPr>
        <p:spPr>
          <a:xfrm>
            <a:off x="8608357" y="6356351"/>
            <a:ext cx="2742486"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5841AC66-0A1F-437E-888B-09C9DDB26060}" type="slidenum">
              <a:rPr lang="en-US" smtClean="0"/>
              <a:pPr/>
              <a:t>25</a:t>
            </a:fld>
            <a:endParaRPr lang="en-US"/>
          </a:p>
        </p:txBody>
      </p:sp>
      <p:sp>
        <p:nvSpPr>
          <p:cNvPr id="5" name="TextBox 4">
            <a:extLst>
              <a:ext uri="{FF2B5EF4-FFF2-40B4-BE49-F238E27FC236}">
                <a16:creationId xmlns:a16="http://schemas.microsoft.com/office/drawing/2014/main" id="{32739F90-B135-0849-8893-78D19FD7251F}"/>
              </a:ext>
            </a:extLst>
          </p:cNvPr>
          <p:cNvSpPr txBox="1"/>
          <p:nvPr/>
        </p:nvSpPr>
        <p:spPr>
          <a:xfrm>
            <a:off x="226274" y="5803641"/>
            <a:ext cx="1223413" cy="341632"/>
          </a:xfrm>
          <a:prstGeom prst="rect">
            <a:avLst/>
          </a:prstGeom>
          <a:noFill/>
        </p:spPr>
        <p:txBody>
          <a:bodyPr wrap="none" rtlCol="0">
            <a:spAutoFit/>
          </a:bodyPr>
          <a:lstStyle/>
          <a:p>
            <a:pPr algn="ctr">
              <a:lnSpc>
                <a:spcPct val="90000"/>
              </a:lnSpc>
            </a:pPr>
            <a:r>
              <a:rPr lang="en-US" dirty="0" err="1"/>
              <a:t>S.Panitkin</a:t>
            </a:r>
            <a:endParaRPr lang="en-US" dirty="0"/>
          </a:p>
        </p:txBody>
      </p:sp>
    </p:spTree>
    <p:extLst>
      <p:ext uri="{BB962C8B-B14F-4D97-AF65-F5344CB8AC3E}">
        <p14:creationId xmlns:p14="http://schemas.microsoft.com/office/powerpoint/2010/main" val="76970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Target computing environment"/>
          <p:cNvSpPr txBox="1">
            <a:spLocks noGrp="1"/>
          </p:cNvSpPr>
          <p:nvPr>
            <p:ph type="title"/>
          </p:nvPr>
        </p:nvSpPr>
        <p:spPr>
          <a:xfrm>
            <a:off x="468923" y="178594"/>
            <a:ext cx="11324492" cy="547205"/>
          </a:xfrm>
          <a:prstGeom prst="rect">
            <a:avLst/>
          </a:prstGeom>
        </p:spPr>
        <p:txBody>
          <a:bodyPr>
            <a:noAutofit/>
          </a:bodyPr>
          <a:lstStyle>
            <a:lvl1pPr defTabSz="443991">
              <a:defRPr sz="6080"/>
            </a:lvl1pPr>
          </a:lstStyle>
          <a:p>
            <a:r>
              <a:rPr lang="en-US" sz="3600" dirty="0" err="1"/>
              <a:t>PanDA</a:t>
            </a:r>
            <a:r>
              <a:rPr lang="en-US" sz="3600" dirty="0"/>
              <a:t>/Pegasus. </a:t>
            </a:r>
            <a:r>
              <a:rPr sz="3600" dirty="0"/>
              <a:t>Target computing</a:t>
            </a:r>
            <a:r>
              <a:rPr lang="en-US" sz="3600" dirty="0"/>
              <a:t> </a:t>
            </a:r>
            <a:r>
              <a:rPr sz="3600" dirty="0"/>
              <a:t>environment</a:t>
            </a:r>
          </a:p>
        </p:txBody>
      </p:sp>
      <p:pic>
        <p:nvPicPr>
          <p:cNvPr id="199" name="image.png" descr="image.png"/>
          <p:cNvPicPr>
            <a:picLocks/>
          </p:cNvPicPr>
          <p:nvPr/>
        </p:nvPicPr>
        <p:blipFill>
          <a:blip r:embed="rId2"/>
          <a:stretch>
            <a:fillRect/>
          </a:stretch>
        </p:blipFill>
        <p:spPr>
          <a:xfrm>
            <a:off x="5875401" y="1432373"/>
            <a:ext cx="1481809" cy="905737"/>
          </a:xfrm>
          <a:prstGeom prst="rect">
            <a:avLst/>
          </a:prstGeom>
          <a:ln w="12700">
            <a:miter lim="400000"/>
          </a:ln>
        </p:spPr>
      </p:pic>
      <p:sp>
        <p:nvSpPr>
          <p:cNvPr id="200" name="BNL"/>
          <p:cNvSpPr txBox="1"/>
          <p:nvPr/>
        </p:nvSpPr>
        <p:spPr>
          <a:xfrm>
            <a:off x="6763229" y="1432372"/>
            <a:ext cx="464261" cy="2042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1600" b="0">
                <a:latin typeface="+mn-lt"/>
                <a:ea typeface="+mn-ea"/>
                <a:cs typeface="+mn-cs"/>
                <a:sym typeface="Helvetica Neue Medium"/>
              </a:defRPr>
            </a:lvl1pPr>
          </a:lstStyle>
          <a:p>
            <a:r>
              <a:rPr sz="1125"/>
              <a:t>BNL</a:t>
            </a:r>
          </a:p>
        </p:txBody>
      </p:sp>
      <p:sp>
        <p:nvSpPr>
          <p:cNvPr id="201" name="Summit"/>
          <p:cNvSpPr txBox="1"/>
          <p:nvPr/>
        </p:nvSpPr>
        <p:spPr>
          <a:xfrm>
            <a:off x="6569434" y="5332056"/>
            <a:ext cx="851852" cy="2042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1600" b="0">
                <a:latin typeface="+mn-lt"/>
                <a:ea typeface="+mn-ea"/>
                <a:cs typeface="+mn-cs"/>
                <a:sym typeface="Helvetica Neue Medium"/>
              </a:defRPr>
            </a:lvl1pPr>
          </a:lstStyle>
          <a:p>
            <a:r>
              <a:rPr sz="1125"/>
              <a:t>Summit</a:t>
            </a:r>
          </a:p>
        </p:txBody>
      </p:sp>
      <p:pic>
        <p:nvPicPr>
          <p:cNvPr id="202" name="pasted-image.tiff" descr="pasted-image.tiff"/>
          <p:cNvPicPr>
            <a:picLocks noChangeAspect="1"/>
          </p:cNvPicPr>
          <p:nvPr/>
        </p:nvPicPr>
        <p:blipFill>
          <a:blip r:embed="rId3"/>
          <a:stretch>
            <a:fillRect/>
          </a:stretch>
        </p:blipFill>
        <p:spPr>
          <a:xfrm>
            <a:off x="5012932" y="2948461"/>
            <a:ext cx="1308558" cy="1308558"/>
          </a:xfrm>
          <a:prstGeom prst="rect">
            <a:avLst/>
          </a:prstGeom>
          <a:ln w="12700">
            <a:miter lim="400000"/>
          </a:ln>
        </p:spPr>
      </p:pic>
      <p:sp>
        <p:nvSpPr>
          <p:cNvPr id="203" name="PanDA…"/>
          <p:cNvSpPr txBox="1"/>
          <p:nvPr/>
        </p:nvSpPr>
        <p:spPr>
          <a:xfrm>
            <a:off x="4911118" y="2518368"/>
            <a:ext cx="1232227" cy="4872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pPr>
              <a:defRPr sz="1600" b="0">
                <a:latin typeface="+mn-lt"/>
                <a:ea typeface="+mn-ea"/>
                <a:cs typeface="+mn-cs"/>
                <a:sym typeface="Helvetica Neue Medium"/>
              </a:defRPr>
            </a:pPr>
            <a:r>
              <a:rPr sz="1125"/>
              <a:t>PanDA</a:t>
            </a:r>
          </a:p>
          <a:p>
            <a:pPr>
              <a:defRPr sz="1600" b="0">
                <a:latin typeface="+mn-lt"/>
                <a:ea typeface="+mn-ea"/>
                <a:cs typeface="+mn-cs"/>
                <a:sym typeface="Helvetica Neue Medium"/>
              </a:defRPr>
            </a:pPr>
            <a:r>
              <a:rPr sz="1125"/>
              <a:t>EC2 instance</a:t>
            </a:r>
          </a:p>
        </p:txBody>
      </p:sp>
      <p:sp>
        <p:nvSpPr>
          <p:cNvPr id="204" name="Line"/>
          <p:cNvSpPr/>
          <p:nvPr/>
        </p:nvSpPr>
        <p:spPr>
          <a:xfrm>
            <a:off x="6097837" y="4213225"/>
            <a:ext cx="375399" cy="375399"/>
          </a:xfrm>
          <a:prstGeom prst="line">
            <a:avLst/>
          </a:prstGeom>
          <a:ln w="25400">
            <a:solidFill>
              <a:srgbClr val="000000"/>
            </a:solidFill>
            <a:miter lim="400000"/>
          </a:ln>
        </p:spPr>
        <p:txBody>
          <a:bodyPr lIns="32146" rIns="32146"/>
          <a:lstStyle/>
          <a:p>
            <a:pPr algn="l"/>
            <a:endParaRPr/>
          </a:p>
        </p:txBody>
      </p:sp>
      <p:sp>
        <p:nvSpPr>
          <p:cNvPr id="205" name="Line"/>
          <p:cNvSpPr/>
          <p:nvPr/>
        </p:nvSpPr>
        <p:spPr>
          <a:xfrm flipV="1">
            <a:off x="6143432" y="2375550"/>
            <a:ext cx="665881" cy="1093930"/>
          </a:xfrm>
          <a:prstGeom prst="line">
            <a:avLst/>
          </a:prstGeom>
          <a:ln w="25400">
            <a:solidFill>
              <a:srgbClr val="000000"/>
            </a:solidFill>
            <a:miter lim="400000"/>
          </a:ln>
        </p:spPr>
        <p:txBody>
          <a:bodyPr lIns="32146" rIns="32146"/>
          <a:lstStyle/>
          <a:p>
            <a:pPr algn="l"/>
            <a:endParaRPr/>
          </a:p>
        </p:txBody>
      </p:sp>
      <p:grpSp>
        <p:nvGrpSpPr>
          <p:cNvPr id="208" name="Group"/>
          <p:cNvGrpSpPr/>
          <p:nvPr/>
        </p:nvGrpSpPr>
        <p:grpSpPr>
          <a:xfrm>
            <a:off x="6428002" y="4555862"/>
            <a:ext cx="773589" cy="773589"/>
            <a:chOff x="0" y="0"/>
            <a:chExt cx="1100213" cy="1100213"/>
          </a:xfrm>
        </p:grpSpPr>
        <p:sp>
          <p:nvSpPr>
            <p:cNvPr id="206" name="Circle"/>
            <p:cNvSpPr/>
            <p:nvPr/>
          </p:nvSpPr>
          <p:spPr>
            <a:xfrm>
              <a:off x="0" y="0"/>
              <a:ext cx="1100214" cy="1100214"/>
            </a:xfrm>
            <a:prstGeom prst="ellipse">
              <a:avLst/>
            </a:prstGeom>
            <a:noFill/>
            <a:ln w="12700" cap="flat">
              <a:solidFill>
                <a:srgbClr val="5E5E5E"/>
              </a:solidFill>
              <a:prstDash val="solid"/>
              <a:miter lim="400000"/>
            </a:ln>
            <a:effectLst/>
          </p:spPr>
          <p:txBody>
            <a:bodyPr wrap="square" lIns="32146" tIns="32146" rIns="32146" bIns="32146" numCol="1" anchor="ctr">
              <a:noAutofit/>
            </a:bodyPr>
            <a:lstStyle/>
            <a:p>
              <a:pPr>
                <a:defRPr sz="2200" b="0">
                  <a:solidFill>
                    <a:srgbClr val="FFFFFF"/>
                  </a:solidFill>
                  <a:latin typeface="+mn-lt"/>
                  <a:ea typeface="+mn-ea"/>
                  <a:cs typeface="+mn-cs"/>
                  <a:sym typeface="Helvetica Neue Medium"/>
                </a:defRPr>
              </a:pPr>
              <a:endParaRPr sz="1547"/>
            </a:p>
          </p:txBody>
        </p:sp>
        <p:pic>
          <p:nvPicPr>
            <p:cNvPr id="207" name="pasted-image.tiff" descr="pasted-image.tiff"/>
            <p:cNvPicPr>
              <a:picLocks noChangeAspect="1"/>
            </p:cNvPicPr>
            <p:nvPr/>
          </p:nvPicPr>
          <p:blipFill>
            <a:blip r:embed="rId4"/>
            <a:stretch>
              <a:fillRect/>
            </a:stretch>
          </p:blipFill>
          <p:spPr>
            <a:xfrm>
              <a:off x="248568" y="248568"/>
              <a:ext cx="603078" cy="603078"/>
            </a:xfrm>
            <a:prstGeom prst="rect">
              <a:avLst/>
            </a:prstGeom>
            <a:ln w="12700" cap="flat">
              <a:noFill/>
              <a:miter lim="400000"/>
            </a:ln>
            <a:effectLst/>
          </p:spPr>
        </p:pic>
      </p:grpSp>
      <p:pic>
        <p:nvPicPr>
          <p:cNvPr id="209" name="Image" descr="Image"/>
          <p:cNvPicPr>
            <a:picLocks noChangeAspect="1"/>
          </p:cNvPicPr>
          <p:nvPr/>
        </p:nvPicPr>
        <p:blipFill>
          <a:blip r:embed="rId5"/>
          <a:stretch>
            <a:fillRect/>
          </a:stretch>
        </p:blipFill>
        <p:spPr>
          <a:xfrm>
            <a:off x="2902860" y="3290766"/>
            <a:ext cx="760442" cy="760441"/>
          </a:xfrm>
          <a:prstGeom prst="rect">
            <a:avLst/>
          </a:prstGeom>
          <a:ln w="12700">
            <a:miter lim="400000"/>
          </a:ln>
        </p:spPr>
      </p:pic>
      <p:sp>
        <p:nvSpPr>
          <p:cNvPr id="210" name="Line"/>
          <p:cNvSpPr/>
          <p:nvPr/>
        </p:nvSpPr>
        <p:spPr>
          <a:xfrm>
            <a:off x="3834804" y="3670986"/>
            <a:ext cx="1071617" cy="1"/>
          </a:xfrm>
          <a:prstGeom prst="line">
            <a:avLst/>
          </a:prstGeom>
          <a:ln w="38100">
            <a:solidFill>
              <a:srgbClr val="A7A7A7"/>
            </a:solidFill>
            <a:custDash>
              <a:ds d="200000" sp="200000"/>
            </a:custDash>
            <a:miter lim="400000"/>
          </a:ln>
          <a:effectLst>
            <a:outerShdw blurRad="38100" dist="20000" dir="5400000" rotWithShape="0">
              <a:srgbClr val="000000">
                <a:alpha val="38000"/>
              </a:srgbClr>
            </a:outerShdw>
          </a:effectLst>
        </p:spPr>
        <p:txBody>
          <a:bodyPr lIns="32146" rIns="32146"/>
          <a:lstStyle/>
          <a:p>
            <a:pPr algn="l"/>
            <a:endParaRPr/>
          </a:p>
        </p:txBody>
      </p:sp>
      <p:sp>
        <p:nvSpPr>
          <p:cNvPr id="211" name="Users…"/>
          <p:cNvSpPr txBox="1"/>
          <p:nvPr/>
        </p:nvSpPr>
        <p:spPr>
          <a:xfrm>
            <a:off x="2828289" y="2838723"/>
            <a:ext cx="1232227" cy="4537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2146" rIns="32146"/>
          <a:lstStyle/>
          <a:p>
            <a:pPr algn="l">
              <a:defRPr sz="1600" b="0">
                <a:latin typeface="+mn-lt"/>
                <a:ea typeface="+mn-ea"/>
                <a:cs typeface="+mn-cs"/>
                <a:sym typeface="Helvetica Neue Medium"/>
              </a:defRPr>
            </a:pPr>
            <a:r>
              <a:rPr sz="1125"/>
              <a:t>Users</a:t>
            </a:r>
          </a:p>
          <a:p>
            <a:pPr algn="l">
              <a:defRPr sz="1600" b="0">
                <a:latin typeface="+mn-lt"/>
                <a:ea typeface="+mn-ea"/>
                <a:cs typeface="+mn-cs"/>
                <a:sym typeface="Helvetica Neue Medium"/>
              </a:defRPr>
            </a:pPr>
            <a:r>
              <a:rPr sz="1125"/>
              <a:t>submitting jobs</a:t>
            </a:r>
          </a:p>
        </p:txBody>
      </p:sp>
      <p:sp>
        <p:nvSpPr>
          <p:cNvPr id="212" name="NERSC Cori"/>
          <p:cNvSpPr txBox="1"/>
          <p:nvPr/>
        </p:nvSpPr>
        <p:spPr>
          <a:xfrm>
            <a:off x="7739606" y="5296338"/>
            <a:ext cx="941361" cy="275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1600" b="0">
                <a:latin typeface="+mn-lt"/>
                <a:ea typeface="+mn-ea"/>
                <a:cs typeface="+mn-cs"/>
                <a:sym typeface="Helvetica Neue Medium"/>
              </a:defRPr>
            </a:lvl1pPr>
          </a:lstStyle>
          <a:p>
            <a:r>
              <a:rPr sz="1125"/>
              <a:t>NERSC Cori</a:t>
            </a:r>
          </a:p>
        </p:txBody>
      </p:sp>
      <p:sp>
        <p:nvSpPr>
          <p:cNvPr id="213" name="Line"/>
          <p:cNvSpPr/>
          <p:nvPr/>
        </p:nvSpPr>
        <p:spPr>
          <a:xfrm>
            <a:off x="6201152" y="3953699"/>
            <a:ext cx="1474743" cy="638009"/>
          </a:xfrm>
          <a:prstGeom prst="line">
            <a:avLst/>
          </a:prstGeom>
          <a:ln w="25400">
            <a:solidFill>
              <a:srgbClr val="000000"/>
            </a:solidFill>
            <a:miter lim="400000"/>
          </a:ln>
        </p:spPr>
        <p:txBody>
          <a:bodyPr lIns="32146" rIns="32146"/>
          <a:lstStyle/>
          <a:p>
            <a:pPr algn="l"/>
            <a:endParaRPr/>
          </a:p>
        </p:txBody>
      </p:sp>
      <p:grpSp>
        <p:nvGrpSpPr>
          <p:cNvPr id="216" name="Group"/>
          <p:cNvGrpSpPr/>
          <p:nvPr/>
        </p:nvGrpSpPr>
        <p:grpSpPr>
          <a:xfrm>
            <a:off x="7671454" y="4465892"/>
            <a:ext cx="773589" cy="773588"/>
            <a:chOff x="0" y="0"/>
            <a:chExt cx="1100213" cy="1100213"/>
          </a:xfrm>
        </p:grpSpPr>
        <p:sp>
          <p:nvSpPr>
            <p:cNvPr id="214" name="Circle"/>
            <p:cNvSpPr/>
            <p:nvPr/>
          </p:nvSpPr>
          <p:spPr>
            <a:xfrm>
              <a:off x="0" y="0"/>
              <a:ext cx="1100214" cy="1100214"/>
            </a:xfrm>
            <a:prstGeom prst="ellipse">
              <a:avLst/>
            </a:prstGeom>
            <a:noFill/>
            <a:ln w="12700" cap="flat">
              <a:solidFill>
                <a:srgbClr val="5E5E5E"/>
              </a:solidFill>
              <a:prstDash val="solid"/>
              <a:miter lim="400000"/>
            </a:ln>
            <a:effectLst/>
          </p:spPr>
          <p:txBody>
            <a:bodyPr wrap="square" lIns="32146" tIns="32146" rIns="32146" bIns="32146" numCol="1" anchor="ctr">
              <a:noAutofit/>
            </a:bodyPr>
            <a:lstStyle/>
            <a:p>
              <a:pPr>
                <a:defRPr sz="2200" b="0">
                  <a:solidFill>
                    <a:srgbClr val="FFFFFF"/>
                  </a:solidFill>
                  <a:latin typeface="+mn-lt"/>
                  <a:ea typeface="+mn-ea"/>
                  <a:cs typeface="+mn-cs"/>
                  <a:sym typeface="Helvetica Neue Medium"/>
                </a:defRPr>
              </a:pPr>
              <a:endParaRPr sz="1547"/>
            </a:p>
          </p:txBody>
        </p:sp>
        <p:pic>
          <p:nvPicPr>
            <p:cNvPr id="215" name="pasted-image.tiff" descr="pasted-image.tiff"/>
            <p:cNvPicPr>
              <a:picLocks noChangeAspect="1"/>
            </p:cNvPicPr>
            <p:nvPr/>
          </p:nvPicPr>
          <p:blipFill>
            <a:blip r:embed="rId4"/>
            <a:stretch>
              <a:fillRect/>
            </a:stretch>
          </p:blipFill>
          <p:spPr>
            <a:xfrm>
              <a:off x="248568" y="248568"/>
              <a:ext cx="603078" cy="603078"/>
            </a:xfrm>
            <a:prstGeom prst="rect">
              <a:avLst/>
            </a:prstGeom>
            <a:ln w="12700" cap="flat">
              <a:noFill/>
              <a:miter lim="400000"/>
            </a:ln>
            <a:effectLst/>
          </p:spPr>
        </p:pic>
      </p:grpSp>
      <p:sp>
        <p:nvSpPr>
          <p:cNvPr id="217" name="Bellarmine"/>
          <p:cNvSpPr txBox="1"/>
          <p:nvPr/>
        </p:nvSpPr>
        <p:spPr>
          <a:xfrm>
            <a:off x="5949714" y="1433862"/>
            <a:ext cx="773589" cy="2042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1600" b="0">
                <a:latin typeface="+mn-lt"/>
                <a:ea typeface="+mn-ea"/>
                <a:cs typeface="+mn-cs"/>
                <a:sym typeface="Helvetica Neue Medium"/>
              </a:defRPr>
            </a:lvl1pPr>
          </a:lstStyle>
          <a:p>
            <a:r>
              <a:rPr sz="1125"/>
              <a:t>Bellarmine</a:t>
            </a:r>
          </a:p>
        </p:txBody>
      </p:sp>
      <p:sp>
        <p:nvSpPr>
          <p:cNvPr id="218" name="OSG"/>
          <p:cNvSpPr txBox="1"/>
          <p:nvPr/>
        </p:nvSpPr>
        <p:spPr>
          <a:xfrm>
            <a:off x="6445212" y="1102734"/>
            <a:ext cx="760442" cy="3505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p>
            <a:r>
              <a:t>OSG</a:t>
            </a:r>
          </a:p>
        </p:txBody>
      </p:sp>
      <p:grpSp>
        <p:nvGrpSpPr>
          <p:cNvPr id="221" name="Group"/>
          <p:cNvGrpSpPr/>
          <p:nvPr/>
        </p:nvGrpSpPr>
        <p:grpSpPr>
          <a:xfrm>
            <a:off x="6011074" y="1706238"/>
            <a:ext cx="548925" cy="549608"/>
            <a:chOff x="0" y="0"/>
            <a:chExt cx="780692" cy="781664"/>
          </a:xfrm>
        </p:grpSpPr>
        <p:sp>
          <p:nvSpPr>
            <p:cNvPr id="219" name="Oval"/>
            <p:cNvSpPr/>
            <p:nvPr/>
          </p:nvSpPr>
          <p:spPr>
            <a:xfrm>
              <a:off x="0" y="0"/>
              <a:ext cx="780693" cy="781665"/>
            </a:xfrm>
            <a:prstGeom prst="ellipse">
              <a:avLst/>
            </a:prstGeom>
            <a:solidFill>
              <a:srgbClr val="FBCBA3"/>
            </a:solidFill>
            <a:ln w="12700" cap="flat">
              <a:solidFill>
                <a:srgbClr val="5E5E5E"/>
              </a:solidFill>
              <a:prstDash val="solid"/>
              <a:miter lim="400000"/>
            </a:ln>
            <a:effectLst/>
          </p:spPr>
          <p:txBody>
            <a:bodyPr wrap="square" lIns="32146" tIns="32146" rIns="32146" bIns="32146" numCol="1" anchor="ctr">
              <a:noAutofit/>
            </a:bodyPr>
            <a:lstStyle/>
            <a:p>
              <a:pPr>
                <a:defRPr sz="2200" b="0">
                  <a:solidFill>
                    <a:srgbClr val="FFFFFF"/>
                  </a:solidFill>
                  <a:latin typeface="+mn-lt"/>
                  <a:ea typeface="+mn-ea"/>
                  <a:cs typeface="+mn-cs"/>
                  <a:sym typeface="Helvetica Neue Medium"/>
                </a:defRPr>
              </a:pPr>
              <a:endParaRPr sz="1547"/>
            </a:p>
          </p:txBody>
        </p:sp>
        <p:pic>
          <p:nvPicPr>
            <p:cNvPr id="220" name="pasted-image.tiff" descr="pasted-image.tiff"/>
            <p:cNvPicPr>
              <a:picLocks noChangeAspect="1"/>
            </p:cNvPicPr>
            <p:nvPr/>
          </p:nvPicPr>
          <p:blipFill>
            <a:blip r:embed="rId4"/>
            <a:stretch>
              <a:fillRect/>
            </a:stretch>
          </p:blipFill>
          <p:spPr>
            <a:xfrm>
              <a:off x="176379" y="176599"/>
              <a:ext cx="427934" cy="428466"/>
            </a:xfrm>
            <a:prstGeom prst="rect">
              <a:avLst/>
            </a:prstGeom>
            <a:ln w="12700" cap="flat">
              <a:noFill/>
              <a:miter lim="400000"/>
            </a:ln>
            <a:effectLst/>
          </p:spPr>
        </p:pic>
      </p:grpSp>
      <p:sp>
        <p:nvSpPr>
          <p:cNvPr id="222" name="BNL IC"/>
          <p:cNvSpPr txBox="1"/>
          <p:nvPr/>
        </p:nvSpPr>
        <p:spPr>
          <a:xfrm>
            <a:off x="8808954" y="4257669"/>
            <a:ext cx="941361" cy="2756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nchor="ctr"/>
          <a:lstStyle>
            <a:lvl1pPr>
              <a:defRPr sz="1600" b="0">
                <a:latin typeface="+mn-lt"/>
                <a:ea typeface="+mn-ea"/>
                <a:cs typeface="+mn-cs"/>
                <a:sym typeface="Helvetica Neue Medium"/>
              </a:defRPr>
            </a:lvl1pPr>
          </a:lstStyle>
          <a:p>
            <a:r>
              <a:rPr sz="1125"/>
              <a:t>BNL IC</a:t>
            </a:r>
          </a:p>
        </p:txBody>
      </p:sp>
      <p:sp>
        <p:nvSpPr>
          <p:cNvPr id="223" name="Line"/>
          <p:cNvSpPr/>
          <p:nvPr/>
        </p:nvSpPr>
        <p:spPr>
          <a:xfrm>
            <a:off x="6294778" y="3744593"/>
            <a:ext cx="2335966" cy="1"/>
          </a:xfrm>
          <a:prstGeom prst="line">
            <a:avLst/>
          </a:prstGeom>
          <a:ln w="25400">
            <a:solidFill>
              <a:srgbClr val="000000"/>
            </a:solidFill>
            <a:miter lim="400000"/>
          </a:ln>
        </p:spPr>
        <p:txBody>
          <a:bodyPr lIns="32146" rIns="32146"/>
          <a:lstStyle/>
          <a:p>
            <a:pPr algn="l"/>
            <a:endParaRPr/>
          </a:p>
        </p:txBody>
      </p:sp>
      <p:grpSp>
        <p:nvGrpSpPr>
          <p:cNvPr id="226" name="Group"/>
          <p:cNvGrpSpPr/>
          <p:nvPr/>
        </p:nvGrpSpPr>
        <p:grpSpPr>
          <a:xfrm>
            <a:off x="8740801" y="3427223"/>
            <a:ext cx="773589" cy="773589"/>
            <a:chOff x="0" y="0"/>
            <a:chExt cx="1100213" cy="1100213"/>
          </a:xfrm>
        </p:grpSpPr>
        <p:sp>
          <p:nvSpPr>
            <p:cNvPr id="224" name="Circle"/>
            <p:cNvSpPr/>
            <p:nvPr/>
          </p:nvSpPr>
          <p:spPr>
            <a:xfrm>
              <a:off x="0" y="0"/>
              <a:ext cx="1100214" cy="1100214"/>
            </a:xfrm>
            <a:prstGeom prst="ellipse">
              <a:avLst/>
            </a:prstGeom>
            <a:noFill/>
            <a:ln w="12700" cap="flat">
              <a:solidFill>
                <a:srgbClr val="5E5E5E"/>
              </a:solidFill>
              <a:prstDash val="solid"/>
              <a:miter lim="400000"/>
            </a:ln>
            <a:effectLst/>
          </p:spPr>
          <p:txBody>
            <a:bodyPr wrap="square" lIns="32146" tIns="32146" rIns="32146" bIns="32146" numCol="1" anchor="ctr">
              <a:noAutofit/>
            </a:bodyPr>
            <a:lstStyle/>
            <a:p>
              <a:pPr>
                <a:defRPr sz="2200" b="0">
                  <a:solidFill>
                    <a:srgbClr val="FFFFFF"/>
                  </a:solidFill>
                  <a:latin typeface="+mn-lt"/>
                  <a:ea typeface="+mn-ea"/>
                  <a:cs typeface="+mn-cs"/>
                  <a:sym typeface="Helvetica Neue Medium"/>
                </a:defRPr>
              </a:pPr>
              <a:endParaRPr sz="1547"/>
            </a:p>
          </p:txBody>
        </p:sp>
        <p:pic>
          <p:nvPicPr>
            <p:cNvPr id="225" name="pasted-image.tiff" descr="pasted-image.tiff"/>
            <p:cNvPicPr>
              <a:picLocks noChangeAspect="1"/>
            </p:cNvPicPr>
            <p:nvPr/>
          </p:nvPicPr>
          <p:blipFill>
            <a:blip r:embed="rId4"/>
            <a:stretch>
              <a:fillRect/>
            </a:stretch>
          </p:blipFill>
          <p:spPr>
            <a:xfrm>
              <a:off x="248568" y="248568"/>
              <a:ext cx="603078" cy="603078"/>
            </a:xfrm>
            <a:prstGeom prst="rect">
              <a:avLst/>
            </a:prstGeom>
            <a:ln w="12700" cap="flat">
              <a:noFill/>
              <a:miter lim="400000"/>
            </a:ln>
            <a:effectLst/>
          </p:spPr>
        </p:pic>
      </p:grpSp>
      <p:sp>
        <p:nvSpPr>
          <p:cNvPr id="227" name="With data exchange over RUCIO"/>
          <p:cNvSpPr txBox="1"/>
          <p:nvPr/>
        </p:nvSpPr>
        <p:spPr>
          <a:xfrm>
            <a:off x="2517684" y="5632639"/>
            <a:ext cx="3432030" cy="34913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r>
              <a:rPr dirty="0"/>
              <a:t>With data exchange over RUCIO</a:t>
            </a:r>
          </a:p>
        </p:txBody>
      </p:sp>
      <p:grpSp>
        <p:nvGrpSpPr>
          <p:cNvPr id="230" name="Group"/>
          <p:cNvGrpSpPr/>
          <p:nvPr/>
        </p:nvGrpSpPr>
        <p:grpSpPr>
          <a:xfrm>
            <a:off x="6664061" y="1706238"/>
            <a:ext cx="548925" cy="549608"/>
            <a:chOff x="0" y="0"/>
            <a:chExt cx="780692" cy="781664"/>
          </a:xfrm>
        </p:grpSpPr>
        <p:sp>
          <p:nvSpPr>
            <p:cNvPr id="228" name="Oval"/>
            <p:cNvSpPr/>
            <p:nvPr/>
          </p:nvSpPr>
          <p:spPr>
            <a:xfrm>
              <a:off x="0" y="0"/>
              <a:ext cx="780693" cy="781665"/>
            </a:xfrm>
            <a:prstGeom prst="ellipse">
              <a:avLst/>
            </a:prstGeom>
            <a:solidFill>
              <a:srgbClr val="FBCBA3"/>
            </a:solidFill>
            <a:ln w="12700" cap="flat">
              <a:solidFill>
                <a:srgbClr val="5E5E5E"/>
              </a:solidFill>
              <a:prstDash val="solid"/>
              <a:miter lim="400000"/>
            </a:ln>
            <a:effectLst/>
          </p:spPr>
          <p:txBody>
            <a:bodyPr wrap="square" lIns="32146" tIns="32146" rIns="32146" bIns="32146" numCol="1" anchor="ctr">
              <a:noAutofit/>
            </a:bodyPr>
            <a:lstStyle/>
            <a:p>
              <a:pPr>
                <a:defRPr sz="2200" b="0">
                  <a:solidFill>
                    <a:srgbClr val="FFFFFF"/>
                  </a:solidFill>
                  <a:latin typeface="+mn-lt"/>
                  <a:ea typeface="+mn-ea"/>
                  <a:cs typeface="+mn-cs"/>
                  <a:sym typeface="Helvetica Neue Medium"/>
                </a:defRPr>
              </a:pPr>
              <a:endParaRPr sz="1547"/>
            </a:p>
          </p:txBody>
        </p:sp>
        <p:pic>
          <p:nvPicPr>
            <p:cNvPr id="229" name="pasted-image.tiff" descr="pasted-image.tiff"/>
            <p:cNvPicPr>
              <a:picLocks noChangeAspect="1"/>
            </p:cNvPicPr>
            <p:nvPr/>
          </p:nvPicPr>
          <p:blipFill>
            <a:blip r:embed="rId4"/>
            <a:stretch>
              <a:fillRect/>
            </a:stretch>
          </p:blipFill>
          <p:spPr>
            <a:xfrm>
              <a:off x="176379" y="176599"/>
              <a:ext cx="427934" cy="428466"/>
            </a:xfrm>
            <a:prstGeom prst="rect">
              <a:avLst/>
            </a:prstGeom>
            <a:ln w="12700" cap="flat">
              <a:noFill/>
              <a:miter lim="400000"/>
            </a:ln>
            <a:effectLst/>
          </p:spPr>
        </p:pic>
      </p:grpSp>
      <p:sp>
        <p:nvSpPr>
          <p:cNvPr id="231" name="Slide Number"/>
          <p:cNvSpPr txBox="1">
            <a:spLocks noGrp="1"/>
          </p:cNvSpPr>
          <p:nvPr>
            <p:ph type="sldNum" sz="quarter" idx="4294967295"/>
          </p:nvPr>
        </p:nvSpPr>
        <p:spPr>
          <a:xfrm>
            <a:off x="11293669" y="6217623"/>
            <a:ext cx="731409" cy="524800"/>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spcFirstLastPara="1" wrap="square" lIns="91425" tIns="91425" rIns="91425" bIns="91425" anchor="ctr" anchorCtr="0">
            <a:noAutofit/>
          </a:bodyPr>
          <a:lstStyle>
            <a:defPPr>
              <a:defRPr lang="en-US"/>
            </a:defPPr>
            <a:lvl1pPr lvl="0" algn="r" rtl="0" fontAlgn="base">
              <a:spcBef>
                <a:spcPct val="0"/>
              </a:spcBef>
              <a:spcAft>
                <a:spcPct val="0"/>
              </a:spcAft>
              <a:buNone/>
              <a:defRPr sz="1333" kern="1200">
                <a:solidFill>
                  <a:schemeClr val="dk2"/>
                </a:solidFill>
                <a:latin typeface="Arial" charset="0"/>
                <a:ea typeface="+mn-ea"/>
                <a:cs typeface="Arial" charset="0"/>
              </a:defRPr>
            </a:lvl1pPr>
            <a:lvl2pPr marL="457200" lvl="1" algn="r" rtl="0" fontAlgn="base">
              <a:spcBef>
                <a:spcPct val="0"/>
              </a:spcBef>
              <a:spcAft>
                <a:spcPct val="0"/>
              </a:spcAft>
              <a:buNone/>
              <a:defRPr sz="1333" kern="1200">
                <a:solidFill>
                  <a:schemeClr val="dk2"/>
                </a:solidFill>
                <a:latin typeface="Arial" charset="0"/>
                <a:ea typeface="+mn-ea"/>
                <a:cs typeface="Arial" charset="0"/>
              </a:defRPr>
            </a:lvl2pPr>
            <a:lvl3pPr marL="914400" lvl="2" algn="r" rtl="0" fontAlgn="base">
              <a:spcBef>
                <a:spcPct val="0"/>
              </a:spcBef>
              <a:spcAft>
                <a:spcPct val="0"/>
              </a:spcAft>
              <a:buNone/>
              <a:defRPr sz="1333" kern="1200">
                <a:solidFill>
                  <a:schemeClr val="dk2"/>
                </a:solidFill>
                <a:latin typeface="Arial" charset="0"/>
                <a:ea typeface="+mn-ea"/>
                <a:cs typeface="Arial" charset="0"/>
              </a:defRPr>
            </a:lvl3pPr>
            <a:lvl4pPr marL="1371600" lvl="3" algn="r" rtl="0" fontAlgn="base">
              <a:spcBef>
                <a:spcPct val="0"/>
              </a:spcBef>
              <a:spcAft>
                <a:spcPct val="0"/>
              </a:spcAft>
              <a:buNone/>
              <a:defRPr sz="1333" kern="1200">
                <a:solidFill>
                  <a:schemeClr val="dk2"/>
                </a:solidFill>
                <a:latin typeface="Arial" charset="0"/>
                <a:ea typeface="+mn-ea"/>
                <a:cs typeface="Arial" charset="0"/>
              </a:defRPr>
            </a:lvl4pPr>
            <a:lvl5pPr marL="1828800" lvl="4" algn="r" rtl="0" fontAlgn="base">
              <a:spcBef>
                <a:spcPct val="0"/>
              </a:spcBef>
              <a:spcAft>
                <a:spcPct val="0"/>
              </a:spcAft>
              <a:buNone/>
              <a:defRPr sz="1333" kern="1200">
                <a:solidFill>
                  <a:schemeClr val="dk2"/>
                </a:solidFill>
                <a:latin typeface="Arial" charset="0"/>
                <a:ea typeface="+mn-ea"/>
                <a:cs typeface="Arial" charset="0"/>
              </a:defRPr>
            </a:lvl5pPr>
            <a:lvl6pPr marL="2286000" lvl="5" algn="r" defTabSz="914400" rtl="0" eaLnBrk="1" latinLnBrk="0" hangingPunct="1">
              <a:buNone/>
              <a:defRPr sz="1333" kern="1200">
                <a:solidFill>
                  <a:schemeClr val="dk2"/>
                </a:solidFill>
                <a:latin typeface="Arial" charset="0"/>
                <a:ea typeface="+mn-ea"/>
                <a:cs typeface="Arial" charset="0"/>
              </a:defRPr>
            </a:lvl6pPr>
            <a:lvl7pPr marL="2743200" lvl="6" algn="r" defTabSz="914400" rtl="0" eaLnBrk="1" latinLnBrk="0" hangingPunct="1">
              <a:buNone/>
              <a:defRPr sz="1333" kern="1200">
                <a:solidFill>
                  <a:schemeClr val="dk2"/>
                </a:solidFill>
                <a:latin typeface="Arial" charset="0"/>
                <a:ea typeface="+mn-ea"/>
                <a:cs typeface="Arial" charset="0"/>
              </a:defRPr>
            </a:lvl7pPr>
            <a:lvl8pPr marL="3200400" lvl="7" algn="r" defTabSz="914400" rtl="0" eaLnBrk="1" latinLnBrk="0" hangingPunct="1">
              <a:buNone/>
              <a:defRPr sz="1333" kern="1200">
                <a:solidFill>
                  <a:schemeClr val="dk2"/>
                </a:solidFill>
                <a:latin typeface="Arial" charset="0"/>
                <a:ea typeface="+mn-ea"/>
                <a:cs typeface="Arial" charset="0"/>
              </a:defRPr>
            </a:lvl8pPr>
            <a:lvl9pPr marL="3657600" lvl="8" algn="r" defTabSz="914400" rtl="0" eaLnBrk="1" latinLnBrk="0" hangingPunct="1">
              <a:buNone/>
              <a:defRPr sz="1333" kern="1200">
                <a:solidFill>
                  <a:schemeClr val="dk2"/>
                </a:solidFill>
                <a:latin typeface="Arial" charset="0"/>
                <a:ea typeface="+mn-ea"/>
                <a:cs typeface="Arial" charset="0"/>
              </a:defRPr>
            </a:lvl9pPr>
          </a:lstStyle>
          <a:p>
            <a:pPr>
              <a:spcBef>
                <a:spcPts val="0"/>
              </a:spcBef>
              <a:spcAft>
                <a:spcPts val="0"/>
              </a:spcAft>
            </a:pPr>
            <a:fld id="{00000000-1234-1234-1234-123412341234}" type="slidenum">
              <a:rPr lang="ru" smtClean="0"/>
              <a:pPr>
                <a:spcBef>
                  <a:spcPts val="0"/>
                </a:spcBef>
                <a:spcAft>
                  <a:spcPts val="0"/>
                </a:spcAft>
              </a:pPr>
              <a:t>26</a:t>
            </a:fld>
            <a:endParaRPr/>
          </a:p>
        </p:txBody>
      </p:sp>
      <p:sp>
        <p:nvSpPr>
          <p:cNvPr id="36" name="Active phase started in November 2018…">
            <a:extLst>
              <a:ext uri="{FF2B5EF4-FFF2-40B4-BE49-F238E27FC236}">
                <a16:creationId xmlns:a16="http://schemas.microsoft.com/office/drawing/2014/main" id="{B83D28B5-1D02-334A-8FEE-B75FAEBEB17F}"/>
              </a:ext>
            </a:extLst>
          </p:cNvPr>
          <p:cNvSpPr txBox="1"/>
          <p:nvPr/>
        </p:nvSpPr>
        <p:spPr>
          <a:xfrm>
            <a:off x="163086" y="797082"/>
            <a:ext cx="4429712" cy="41419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7153" tIns="17153" rIns="17153" bIns="17153">
            <a:spAutoFit/>
          </a:bodyPr>
          <a:lstStyle/>
          <a:p>
            <a:pPr marL="180103" indent="-180103" algn="just" defTabSz="914184">
              <a:lnSpc>
                <a:spcPct val="150000"/>
              </a:lnSpc>
              <a:buSzPct val="100000"/>
              <a:buChar char="•"/>
              <a:defRPr sz="2200" b="0">
                <a:uFill>
                  <a:solidFill>
                    <a:srgbClr val="7F7F7F"/>
                  </a:solidFill>
                </a:uFill>
                <a:latin typeface="Lato Light"/>
                <a:ea typeface="Lato Light"/>
                <a:cs typeface="Lato Light"/>
                <a:sym typeface="Lato Light"/>
              </a:defRPr>
            </a:pPr>
            <a:r>
              <a:rPr sz="2000" dirty="0">
                <a:latin typeface="Montserrat Light"/>
                <a:ea typeface="Montserrat Light"/>
                <a:cs typeface="Montserrat Light"/>
                <a:sym typeface="Montserrat Light"/>
              </a:rPr>
              <a:t>Active phase started in November 2018</a:t>
            </a:r>
          </a:p>
          <a:p>
            <a:pPr marL="180103" indent="-180103" algn="just" defTabSz="914184">
              <a:lnSpc>
                <a:spcPct val="150000"/>
              </a:lnSpc>
              <a:buSzPct val="100000"/>
              <a:buChar char="•"/>
              <a:defRPr sz="2200" b="0">
                <a:uFill>
                  <a:solidFill>
                    <a:srgbClr val="7F7F7F"/>
                  </a:solidFill>
                </a:uFill>
                <a:latin typeface="Lato Light"/>
                <a:ea typeface="Lato Light"/>
                <a:cs typeface="Lato Light"/>
                <a:sym typeface="Lato Light"/>
              </a:defRPr>
            </a:pPr>
            <a:r>
              <a:rPr sz="2000" dirty="0">
                <a:latin typeface="Montserrat Light"/>
                <a:ea typeface="Montserrat Light"/>
                <a:cs typeface="Montserrat Light"/>
                <a:sym typeface="Montserrat Light"/>
              </a:rPr>
              <a:t>We managed to build a communication between Pegasus and </a:t>
            </a:r>
            <a:r>
              <a:rPr sz="2000" dirty="0" err="1">
                <a:latin typeface="Montserrat Light"/>
                <a:ea typeface="Montserrat Light"/>
                <a:cs typeface="Montserrat Light"/>
                <a:sym typeface="Montserrat Light"/>
              </a:rPr>
              <a:t>PanDA</a:t>
            </a:r>
            <a:r>
              <a:rPr lang="en-US" sz="2000" dirty="0">
                <a:latin typeface="Montserrat Light"/>
                <a:ea typeface="Montserrat Light"/>
                <a:cs typeface="Montserrat Light"/>
                <a:sym typeface="Montserrat Light"/>
              </a:rPr>
              <a:t> </a:t>
            </a:r>
            <a:endParaRPr sz="2000" dirty="0">
              <a:latin typeface="Montserrat Light"/>
              <a:ea typeface="Montserrat Light"/>
              <a:cs typeface="Montserrat Light"/>
              <a:sym typeface="Montserrat Light"/>
            </a:endParaRPr>
          </a:p>
          <a:p>
            <a:pPr marL="180103" indent="-180103" algn="just" defTabSz="914184">
              <a:lnSpc>
                <a:spcPct val="150000"/>
              </a:lnSpc>
              <a:buSzPct val="100000"/>
              <a:buChar char="•"/>
              <a:defRPr sz="2200" b="0">
                <a:uFill>
                  <a:solidFill>
                    <a:srgbClr val="7F7F7F"/>
                  </a:solidFill>
                </a:uFill>
                <a:latin typeface="Lato Light"/>
                <a:ea typeface="Lato Light"/>
                <a:cs typeface="Lato Light"/>
                <a:sym typeface="Lato Light"/>
              </a:defRPr>
            </a:pPr>
            <a:r>
              <a:rPr sz="2000" dirty="0">
                <a:latin typeface="Montserrat Light"/>
                <a:ea typeface="Montserrat Light"/>
                <a:cs typeface="Montserrat Light"/>
                <a:sym typeface="Montserrat Light"/>
              </a:rPr>
              <a:t>We are experimenting with real workflows:</a:t>
            </a:r>
          </a:p>
          <a:p>
            <a:pPr marL="447984" lvl="1" indent="-180103" algn="just" defTabSz="914184">
              <a:lnSpc>
                <a:spcPct val="150000"/>
              </a:lnSpc>
              <a:buSzPct val="100000"/>
              <a:buChar char="•"/>
              <a:defRPr sz="2200" b="0">
                <a:uFill>
                  <a:solidFill>
                    <a:srgbClr val="7F7F7F"/>
                  </a:solidFill>
                </a:uFill>
                <a:latin typeface="Lato Light"/>
                <a:ea typeface="Lato Light"/>
                <a:cs typeface="Lato Light"/>
                <a:sym typeface="Lato Light"/>
              </a:defRPr>
            </a:pPr>
            <a:r>
              <a:rPr sz="2000" dirty="0">
                <a:latin typeface="Montserrat Light"/>
                <a:ea typeface="Montserrat Light"/>
                <a:cs typeface="Montserrat Light"/>
                <a:sym typeface="Montserrat Light"/>
              </a:rPr>
              <a:t>LQCD</a:t>
            </a:r>
          </a:p>
          <a:p>
            <a:pPr marL="447984" lvl="1" indent="-180103" algn="just" defTabSz="914184">
              <a:lnSpc>
                <a:spcPct val="150000"/>
              </a:lnSpc>
              <a:buSzPct val="100000"/>
              <a:buChar char="•"/>
              <a:defRPr sz="2200" b="0">
                <a:uFill>
                  <a:solidFill>
                    <a:srgbClr val="7F7F7F"/>
                  </a:solidFill>
                </a:uFill>
                <a:latin typeface="Lato Light"/>
                <a:ea typeface="Lato Light"/>
                <a:cs typeface="Lato Light"/>
                <a:sym typeface="Lato Light"/>
              </a:defRPr>
            </a:pPr>
            <a:r>
              <a:rPr sz="2000" dirty="0">
                <a:latin typeface="Montserrat Light"/>
                <a:ea typeface="Montserrat Light"/>
                <a:cs typeface="Montserrat Light"/>
                <a:sym typeface="Montserrat Light"/>
              </a:rPr>
              <a:t>SKA</a:t>
            </a:r>
          </a:p>
          <a:p>
            <a:pPr marL="447984" lvl="1" indent="-180103" algn="just" defTabSz="914184">
              <a:lnSpc>
                <a:spcPct val="150000"/>
              </a:lnSpc>
              <a:buSzPct val="100000"/>
              <a:buChar char="•"/>
              <a:defRPr sz="2200" b="0">
                <a:uFill>
                  <a:solidFill>
                    <a:srgbClr val="7F7F7F"/>
                  </a:solidFill>
                </a:uFill>
                <a:latin typeface="Lato Light"/>
                <a:ea typeface="Lato Light"/>
                <a:cs typeface="Lato Light"/>
                <a:sym typeface="Lato Light"/>
              </a:defRPr>
            </a:pPr>
            <a:r>
              <a:rPr sz="2000" dirty="0">
                <a:latin typeface="Montserrat Light"/>
                <a:ea typeface="Montserrat Light"/>
                <a:cs typeface="Montserrat Light"/>
                <a:sym typeface="Montserrat Light"/>
              </a:rPr>
              <a:t>LSST/DESC</a:t>
            </a:r>
          </a:p>
          <a:p>
            <a:pPr marL="447984" lvl="1" indent="-180103" algn="just" defTabSz="914184">
              <a:lnSpc>
                <a:spcPct val="150000"/>
              </a:lnSpc>
              <a:buSzPct val="100000"/>
              <a:buChar char="•"/>
              <a:defRPr sz="2200" b="0">
                <a:uFill>
                  <a:solidFill>
                    <a:srgbClr val="7F7F7F"/>
                  </a:solidFill>
                </a:uFill>
                <a:latin typeface="Lato Light"/>
                <a:ea typeface="Lato Light"/>
                <a:cs typeface="Lato Light"/>
                <a:sym typeface="Lato Light"/>
              </a:defRPr>
            </a:pPr>
            <a:r>
              <a:rPr sz="2000" dirty="0" err="1">
                <a:latin typeface="Montserrat Light"/>
                <a:ea typeface="Montserrat Light"/>
                <a:cs typeface="Montserrat Light"/>
                <a:sym typeface="Montserrat Light"/>
              </a:rPr>
              <a:t>IceCube</a:t>
            </a:r>
            <a:endParaRPr sz="2000" dirty="0">
              <a:latin typeface="Montserrat Light"/>
              <a:ea typeface="Montserrat Light"/>
              <a:cs typeface="Montserrat Light"/>
              <a:sym typeface="Montserrat Light"/>
            </a:endParaRPr>
          </a:p>
        </p:txBody>
      </p:sp>
      <p:pic>
        <p:nvPicPr>
          <p:cNvPr id="3" name="Picture 2">
            <a:extLst>
              <a:ext uri="{FF2B5EF4-FFF2-40B4-BE49-F238E27FC236}">
                <a16:creationId xmlns:a16="http://schemas.microsoft.com/office/drawing/2014/main" id="{527A67E9-A6A8-4F45-8DCE-E39C533858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34641" y="950215"/>
            <a:ext cx="4584714" cy="2477004"/>
          </a:xfrm>
          <a:prstGeom prst="rect">
            <a:avLst/>
          </a:prstGeom>
        </p:spPr>
      </p:pic>
    </p:spTree>
    <p:extLst>
      <p:ext uri="{BB962C8B-B14F-4D97-AF65-F5344CB8AC3E}">
        <p14:creationId xmlns:p14="http://schemas.microsoft.com/office/powerpoint/2010/main" val="3153826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461679" y="893"/>
            <a:ext cx="11357841" cy="531062"/>
          </a:xfrm>
          <a:prstGeom prst="rect">
            <a:avLst/>
          </a:prstGeom>
        </p:spPr>
        <p:txBody>
          <a:bodyPr spcFirstLastPara="1" wrap="square" lIns="121868" tIns="121868" rIns="121868" bIns="121868" anchor="t" anchorCtr="0">
            <a:noAutofit/>
          </a:bodyPr>
          <a:lstStyle/>
          <a:p>
            <a:r>
              <a:rPr lang="ru" sz="2399" dirty="0"/>
              <a:t>PanDA@NCSA (Stampede for C</a:t>
            </a:r>
            <a:r>
              <a:rPr lang="en-US" sz="2399" dirty="0"/>
              <a:t>OMPASS</a:t>
            </a:r>
            <a:r>
              <a:rPr lang="ru" sz="2399" dirty="0"/>
              <a:t> experiment)</a:t>
            </a:r>
            <a:endParaRPr sz="2399" dirty="0"/>
          </a:p>
        </p:txBody>
      </p:sp>
      <p:sp>
        <p:nvSpPr>
          <p:cNvPr id="55" name="Google Shape;55;p13"/>
          <p:cNvSpPr txBox="1">
            <a:spLocks noGrp="1"/>
          </p:cNvSpPr>
          <p:nvPr>
            <p:ph type="body" idx="1"/>
          </p:nvPr>
        </p:nvSpPr>
        <p:spPr>
          <a:xfrm>
            <a:off x="-1" y="958910"/>
            <a:ext cx="5702115" cy="5251832"/>
          </a:xfrm>
          <a:prstGeom prst="rect">
            <a:avLst/>
          </a:prstGeom>
        </p:spPr>
        <p:txBody>
          <a:bodyPr spcFirstLastPara="1" wrap="square" lIns="121868" tIns="121868" rIns="121868" bIns="121868" anchor="t" anchorCtr="0">
            <a:noAutofit/>
          </a:bodyPr>
          <a:lstStyle/>
          <a:p>
            <a:pPr marL="0" indent="0">
              <a:lnSpc>
                <a:spcPct val="112000"/>
              </a:lnSpc>
              <a:buSzPts val="1000"/>
              <a:buNone/>
            </a:pPr>
            <a:r>
              <a:rPr lang="ru" sz="1800" dirty="0">
                <a:solidFill>
                  <a:schemeClr val="tx2">
                    <a:lumMod val="75000"/>
                  </a:schemeClr>
                </a:solidFill>
              </a:rPr>
              <a:t>C</a:t>
            </a:r>
            <a:r>
              <a:rPr lang="en-US" sz="1800" dirty="0">
                <a:solidFill>
                  <a:schemeClr val="tx2">
                    <a:lumMod val="75000"/>
                  </a:schemeClr>
                </a:solidFill>
              </a:rPr>
              <a:t>OMPASS</a:t>
            </a:r>
            <a:r>
              <a:rPr lang="ru" sz="1800" dirty="0">
                <a:solidFill>
                  <a:schemeClr val="tx2">
                    <a:lumMod val="75000"/>
                  </a:schemeClr>
                </a:solidFill>
              </a:rPr>
              <a:t> production system manages distributed data processing through PanDA WMS.</a:t>
            </a:r>
            <a:endParaRPr sz="1800" dirty="0">
              <a:solidFill>
                <a:schemeClr val="tx2">
                  <a:lumMod val="75000"/>
                </a:schemeClr>
              </a:solidFill>
            </a:endParaRPr>
          </a:p>
          <a:p>
            <a:pPr indent="-389369">
              <a:lnSpc>
                <a:spcPct val="112000"/>
              </a:lnSpc>
              <a:spcBef>
                <a:spcPts val="667"/>
              </a:spcBef>
              <a:buSzPts val="1000"/>
            </a:pPr>
            <a:r>
              <a:rPr lang="ru" sz="1600" dirty="0"/>
              <a:t>Stampede supercomputer was recently integrated.</a:t>
            </a:r>
            <a:endParaRPr sz="1600" dirty="0"/>
          </a:p>
          <a:p>
            <a:pPr indent="-389369">
              <a:lnSpc>
                <a:spcPct val="112000"/>
              </a:lnSpc>
              <a:spcBef>
                <a:spcPts val="667"/>
              </a:spcBef>
              <a:buSzPts val="1000"/>
            </a:pPr>
            <a:r>
              <a:rPr lang="ru" sz="1600" dirty="0"/>
              <a:t>Method of integration is the same as for OLCF. </a:t>
            </a:r>
            <a:r>
              <a:rPr lang="ru" sz="1600" b="1" i="1" dirty="0"/>
              <a:t>Harvester on the edge node, ManyToOne workflow.</a:t>
            </a:r>
            <a:r>
              <a:rPr lang="ru" sz="1600" dirty="0"/>
              <a:t> A few plugins had to be implemented: facility-specific plugins, stager plugin.</a:t>
            </a:r>
            <a:endParaRPr sz="1600" dirty="0"/>
          </a:p>
          <a:p>
            <a:pPr indent="-389369">
              <a:lnSpc>
                <a:spcPct val="112000"/>
              </a:lnSpc>
              <a:spcBef>
                <a:spcPts val="667"/>
              </a:spcBef>
              <a:buSzPts val="1000"/>
            </a:pPr>
            <a:r>
              <a:rPr lang="ru" sz="1600" dirty="0"/>
              <a:t>Compass has no advanced data management system yet, so sites wide data transfers organised as campaigns through FTS. Production system takes care of the proper definition of data placement in the job definition. Harvester assumes, that input data already placed and does not take care about pre-staging of the input data, the output data are placed on the local storage according to an internal convention. Compass HPC Pilot is the application for supporting of Compass specific workflow on HPC working nodes. In the nearest plan: incorporate this workflow into PanDA Pilot2.   </a:t>
            </a:r>
            <a:endParaRPr sz="1600" dirty="0"/>
          </a:p>
          <a:p>
            <a:pPr marL="0" indent="0">
              <a:spcBef>
                <a:spcPts val="667"/>
              </a:spcBef>
              <a:buClr>
                <a:schemeClr val="dk1"/>
              </a:buClr>
              <a:buSzPts val="1100"/>
              <a:buNone/>
            </a:pPr>
            <a:endParaRPr sz="1600" dirty="0"/>
          </a:p>
          <a:p>
            <a:pPr marL="0" indent="0">
              <a:spcBef>
                <a:spcPts val="2133"/>
              </a:spcBef>
              <a:spcAft>
                <a:spcPts val="2133"/>
              </a:spcAft>
              <a:buNone/>
            </a:pPr>
            <a:endParaRPr sz="1600" dirty="0"/>
          </a:p>
        </p:txBody>
      </p:sp>
      <p:pic>
        <p:nvPicPr>
          <p:cNvPr id="56" name="Google Shape;56;p13"/>
          <p:cNvPicPr preferRelativeResize="0"/>
          <p:nvPr/>
        </p:nvPicPr>
        <p:blipFill>
          <a:blip r:embed="rId3">
            <a:alphaModFix/>
          </a:blip>
          <a:stretch>
            <a:fillRect/>
          </a:stretch>
        </p:blipFill>
        <p:spPr>
          <a:xfrm>
            <a:off x="5702114" y="1062916"/>
            <a:ext cx="6201412" cy="4556006"/>
          </a:xfrm>
          <a:prstGeom prst="rect">
            <a:avLst/>
          </a:prstGeom>
          <a:noFill/>
          <a:ln>
            <a:noFill/>
          </a:ln>
        </p:spPr>
      </p:pic>
    </p:spTree>
    <p:extLst>
      <p:ext uri="{BB962C8B-B14F-4D97-AF65-F5344CB8AC3E}">
        <p14:creationId xmlns:p14="http://schemas.microsoft.com/office/powerpoint/2010/main" val="6037274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9E2BE-5CF0-D243-BBED-131A3F899745}"/>
              </a:ext>
            </a:extLst>
          </p:cNvPr>
          <p:cNvSpPr>
            <a:spLocks noGrp="1"/>
          </p:cNvSpPr>
          <p:nvPr>
            <p:ph type="ctrTitle"/>
          </p:nvPr>
        </p:nvSpPr>
        <p:spPr>
          <a:xfrm>
            <a:off x="339005" y="320040"/>
            <a:ext cx="5545451" cy="510909"/>
          </a:xfrm>
        </p:spPr>
        <p:txBody>
          <a:bodyPr/>
          <a:lstStyle/>
          <a:p>
            <a:r>
              <a:rPr lang="en-US" dirty="0"/>
              <a:t>Future of </a:t>
            </a:r>
            <a:r>
              <a:rPr lang="en-US" dirty="0" err="1"/>
              <a:t>BigPanDA</a:t>
            </a:r>
            <a:endParaRPr lang="en-US" dirty="0"/>
          </a:p>
        </p:txBody>
      </p:sp>
      <p:sp>
        <p:nvSpPr>
          <p:cNvPr id="3" name="Subtitle 2">
            <a:extLst>
              <a:ext uri="{FF2B5EF4-FFF2-40B4-BE49-F238E27FC236}">
                <a16:creationId xmlns:a16="http://schemas.microsoft.com/office/drawing/2014/main" id="{EA3316B1-5BA3-E541-802F-E99697905A71}"/>
              </a:ext>
            </a:extLst>
          </p:cNvPr>
          <p:cNvSpPr>
            <a:spLocks noGrp="1"/>
          </p:cNvSpPr>
          <p:nvPr>
            <p:ph type="subTitle" idx="1"/>
          </p:nvPr>
        </p:nvSpPr>
        <p:spPr/>
        <p:txBody>
          <a:bodyPr/>
          <a:lstStyle/>
          <a:p>
            <a:r>
              <a:rPr lang="en-US" dirty="0" err="1"/>
              <a:t>PanDA</a:t>
            </a:r>
            <a:r>
              <a:rPr lang="en-US" dirty="0"/>
              <a:t> and Next Generation Executor</a:t>
            </a:r>
          </a:p>
        </p:txBody>
      </p:sp>
    </p:spTree>
    <p:extLst>
      <p:ext uri="{BB962C8B-B14F-4D97-AF65-F5344CB8AC3E}">
        <p14:creationId xmlns:p14="http://schemas.microsoft.com/office/powerpoint/2010/main" val="1366125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415492" y="289385"/>
            <a:ext cx="11357841" cy="763401"/>
          </a:xfrm>
          <a:prstGeom prst="rect">
            <a:avLst/>
          </a:prstGeom>
        </p:spPr>
        <p:txBody>
          <a:bodyPr spcFirstLastPara="1" wrap="square" lIns="121868" tIns="121868" rIns="121868" bIns="121868" anchor="t" anchorCtr="0">
            <a:noAutofit/>
          </a:bodyPr>
          <a:lstStyle/>
          <a:p>
            <a:r>
              <a:rPr lang="en"/>
              <a:t>Next Generation Executor (NGE)</a:t>
            </a:r>
            <a:endParaRPr/>
          </a:p>
        </p:txBody>
      </p:sp>
      <p:sp>
        <p:nvSpPr>
          <p:cNvPr id="61" name="Google Shape;61;p14"/>
          <p:cNvSpPr txBox="1">
            <a:spLocks noGrp="1"/>
          </p:cNvSpPr>
          <p:nvPr>
            <p:ph type="body" idx="1"/>
          </p:nvPr>
        </p:nvSpPr>
        <p:spPr>
          <a:xfrm>
            <a:off x="415491" y="1537126"/>
            <a:ext cx="6034828" cy="4554014"/>
          </a:xfrm>
          <a:prstGeom prst="rect">
            <a:avLst/>
          </a:prstGeom>
        </p:spPr>
        <p:txBody>
          <a:bodyPr spcFirstLastPara="1" wrap="square" lIns="121868" tIns="121868" rIns="121868" bIns="121868" anchor="t" anchorCtr="0">
            <a:noAutofit/>
          </a:bodyPr>
          <a:lstStyle/>
          <a:p>
            <a:r>
              <a:rPr lang="en"/>
              <a:t>NGE: interface to RADICAL-Pilot (RP)</a:t>
            </a:r>
            <a:endParaRPr/>
          </a:p>
          <a:p>
            <a:r>
              <a:rPr lang="en"/>
              <a:t>RP: pilot system specifically designed for HPC resources.</a:t>
            </a:r>
            <a:endParaRPr/>
          </a:p>
          <a:p>
            <a:r>
              <a:rPr lang="en"/>
              <a:t>NGE+RP works on major HPC resources in USA: Summit, Frontera, Stampede2 and many others.</a:t>
            </a:r>
            <a:endParaRPr/>
          </a:p>
          <a:p>
            <a:r>
              <a:rPr lang="en"/>
              <a:t>Enables pilot capabilities on HPC, i.e., HTC execution model on HPC resources.</a:t>
            </a:r>
            <a:endParaRPr/>
          </a:p>
        </p:txBody>
      </p:sp>
      <p:sp>
        <p:nvSpPr>
          <p:cNvPr id="62" name="Google Shape;62;p14"/>
          <p:cNvSpPr/>
          <p:nvPr/>
        </p:nvSpPr>
        <p:spPr>
          <a:xfrm>
            <a:off x="9822574" y="1735941"/>
            <a:ext cx="1483214" cy="44788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spcBef>
                <a:spcPts val="0"/>
              </a:spcBef>
              <a:spcAft>
                <a:spcPts val="0"/>
              </a:spcAft>
            </a:pPr>
            <a:r>
              <a:rPr lang="en"/>
              <a:t>NGE</a:t>
            </a:r>
            <a:endParaRPr/>
          </a:p>
        </p:txBody>
      </p:sp>
      <p:sp>
        <p:nvSpPr>
          <p:cNvPr id="63" name="Google Shape;63;p14"/>
          <p:cNvSpPr/>
          <p:nvPr/>
        </p:nvSpPr>
        <p:spPr>
          <a:xfrm>
            <a:off x="7667769" y="2701389"/>
            <a:ext cx="4001758" cy="2938035"/>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868" tIns="121868" rIns="121868" bIns="121868" anchor="t" anchorCtr="0">
            <a:noAutofit/>
          </a:bodyPr>
          <a:lstStyle/>
          <a:p>
            <a:pPr>
              <a:spcBef>
                <a:spcPts val="0"/>
              </a:spcBef>
              <a:spcAft>
                <a:spcPts val="0"/>
              </a:spcAft>
            </a:pPr>
            <a:r>
              <a:rPr lang="en"/>
              <a:t>HPC Machine</a:t>
            </a:r>
            <a:endParaRPr/>
          </a:p>
        </p:txBody>
      </p:sp>
      <p:sp>
        <p:nvSpPr>
          <p:cNvPr id="64" name="Google Shape;64;p14"/>
          <p:cNvSpPr/>
          <p:nvPr/>
        </p:nvSpPr>
        <p:spPr>
          <a:xfrm>
            <a:off x="7807699" y="3205059"/>
            <a:ext cx="3680241" cy="447883"/>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spcBef>
                <a:spcPts val="0"/>
              </a:spcBef>
              <a:spcAft>
                <a:spcPts val="0"/>
              </a:spcAft>
            </a:pPr>
            <a:r>
              <a:rPr lang="en"/>
              <a:t>Compute node</a:t>
            </a:r>
            <a:endParaRPr/>
          </a:p>
        </p:txBody>
      </p:sp>
      <p:sp>
        <p:nvSpPr>
          <p:cNvPr id="65" name="Google Shape;65;p14"/>
          <p:cNvSpPr/>
          <p:nvPr/>
        </p:nvSpPr>
        <p:spPr>
          <a:xfrm>
            <a:off x="7807699" y="3652942"/>
            <a:ext cx="3680241" cy="447883"/>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spcBef>
                <a:spcPts val="0"/>
              </a:spcBef>
              <a:spcAft>
                <a:spcPts val="0"/>
              </a:spcAft>
            </a:pPr>
            <a:r>
              <a:rPr lang="en">
                <a:solidFill>
                  <a:schemeClr val="dk1"/>
                </a:solidFill>
              </a:rPr>
              <a:t>Compute node</a:t>
            </a:r>
            <a:endParaRPr/>
          </a:p>
        </p:txBody>
      </p:sp>
      <p:sp>
        <p:nvSpPr>
          <p:cNvPr id="66" name="Google Shape;66;p14"/>
          <p:cNvSpPr/>
          <p:nvPr/>
        </p:nvSpPr>
        <p:spPr>
          <a:xfrm>
            <a:off x="7807699" y="4100825"/>
            <a:ext cx="3680241" cy="447883"/>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spcBef>
                <a:spcPts val="0"/>
              </a:spcBef>
              <a:spcAft>
                <a:spcPts val="0"/>
              </a:spcAft>
            </a:pPr>
            <a:r>
              <a:rPr lang="en">
                <a:solidFill>
                  <a:schemeClr val="dk1"/>
                </a:solidFill>
              </a:rPr>
              <a:t>Compute node</a:t>
            </a:r>
            <a:endParaRPr/>
          </a:p>
        </p:txBody>
      </p:sp>
      <p:sp>
        <p:nvSpPr>
          <p:cNvPr id="67" name="Google Shape;67;p14"/>
          <p:cNvSpPr/>
          <p:nvPr/>
        </p:nvSpPr>
        <p:spPr>
          <a:xfrm>
            <a:off x="7807699" y="4548709"/>
            <a:ext cx="3680241" cy="447883"/>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spcBef>
                <a:spcPts val="0"/>
              </a:spcBef>
              <a:spcAft>
                <a:spcPts val="0"/>
              </a:spcAft>
            </a:pPr>
            <a:r>
              <a:rPr lang="en">
                <a:solidFill>
                  <a:schemeClr val="dk1"/>
                </a:solidFill>
              </a:rPr>
              <a:t>Compute node</a:t>
            </a:r>
            <a:endParaRPr/>
          </a:p>
        </p:txBody>
      </p:sp>
      <p:sp>
        <p:nvSpPr>
          <p:cNvPr id="68" name="Google Shape;68;p14"/>
          <p:cNvSpPr/>
          <p:nvPr/>
        </p:nvSpPr>
        <p:spPr>
          <a:xfrm>
            <a:off x="7807699" y="4996592"/>
            <a:ext cx="3680241" cy="447883"/>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spcBef>
                <a:spcPts val="0"/>
              </a:spcBef>
              <a:spcAft>
                <a:spcPts val="0"/>
              </a:spcAft>
            </a:pPr>
            <a:r>
              <a:rPr lang="en">
                <a:solidFill>
                  <a:schemeClr val="dk1"/>
                </a:solidFill>
              </a:rPr>
              <a:t>Compute node</a:t>
            </a:r>
            <a:endParaRPr/>
          </a:p>
        </p:txBody>
      </p:sp>
      <p:sp>
        <p:nvSpPr>
          <p:cNvPr id="69" name="Google Shape;69;p14"/>
          <p:cNvSpPr/>
          <p:nvPr/>
        </p:nvSpPr>
        <p:spPr>
          <a:xfrm>
            <a:off x="9822574" y="2155965"/>
            <a:ext cx="1483214" cy="44788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spcBef>
                <a:spcPts val="0"/>
              </a:spcBef>
              <a:spcAft>
                <a:spcPts val="0"/>
              </a:spcAft>
            </a:pPr>
            <a:r>
              <a:rPr lang="en"/>
              <a:t>RP Client</a:t>
            </a:r>
            <a:endParaRPr/>
          </a:p>
        </p:txBody>
      </p:sp>
      <p:sp>
        <p:nvSpPr>
          <p:cNvPr id="70" name="Google Shape;70;p14"/>
          <p:cNvSpPr/>
          <p:nvPr/>
        </p:nvSpPr>
        <p:spPr>
          <a:xfrm>
            <a:off x="9822574" y="3289070"/>
            <a:ext cx="1483214" cy="2057064"/>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t" anchorCtr="0">
            <a:noAutofit/>
          </a:bodyPr>
          <a:lstStyle/>
          <a:p>
            <a:pPr algn="ctr">
              <a:spcBef>
                <a:spcPts val="0"/>
              </a:spcBef>
              <a:spcAft>
                <a:spcPts val="0"/>
              </a:spcAft>
            </a:pPr>
            <a:r>
              <a:rPr lang="en"/>
              <a:t>RP Pilot</a:t>
            </a:r>
            <a:endParaRPr/>
          </a:p>
        </p:txBody>
      </p:sp>
      <p:sp>
        <p:nvSpPr>
          <p:cNvPr id="71" name="Google Shape;71;p14"/>
          <p:cNvSpPr/>
          <p:nvPr/>
        </p:nvSpPr>
        <p:spPr>
          <a:xfrm>
            <a:off x="9914238" y="3726696"/>
            <a:ext cx="593046" cy="447883"/>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121868" tIns="121868" rIns="121868" bIns="121868" anchor="t" anchorCtr="0">
            <a:noAutofit/>
          </a:bodyPr>
          <a:lstStyle/>
          <a:p>
            <a:pPr algn="ctr">
              <a:spcBef>
                <a:spcPts val="0"/>
              </a:spcBef>
              <a:spcAft>
                <a:spcPts val="0"/>
              </a:spcAft>
            </a:pPr>
            <a:r>
              <a:rPr lang="en"/>
              <a:t>job</a:t>
            </a:r>
            <a:endParaRPr/>
          </a:p>
        </p:txBody>
      </p:sp>
      <p:sp>
        <p:nvSpPr>
          <p:cNvPr id="72" name="Google Shape;72;p14"/>
          <p:cNvSpPr/>
          <p:nvPr/>
        </p:nvSpPr>
        <p:spPr>
          <a:xfrm>
            <a:off x="10591191" y="3726696"/>
            <a:ext cx="593046" cy="447883"/>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121868" tIns="121868" rIns="121868" bIns="121868" anchor="t" anchorCtr="0">
            <a:noAutofit/>
          </a:bodyPr>
          <a:lstStyle/>
          <a:p>
            <a:pPr algn="ctr">
              <a:spcBef>
                <a:spcPts val="0"/>
              </a:spcBef>
              <a:spcAft>
                <a:spcPts val="0"/>
              </a:spcAft>
            </a:pPr>
            <a:r>
              <a:rPr lang="en"/>
              <a:t>job</a:t>
            </a:r>
            <a:endParaRPr/>
          </a:p>
        </p:txBody>
      </p:sp>
      <p:sp>
        <p:nvSpPr>
          <p:cNvPr id="73" name="Google Shape;73;p14"/>
          <p:cNvSpPr/>
          <p:nvPr/>
        </p:nvSpPr>
        <p:spPr>
          <a:xfrm>
            <a:off x="9914238" y="4262434"/>
            <a:ext cx="593046" cy="447883"/>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121868" tIns="121868" rIns="121868" bIns="121868" anchor="t" anchorCtr="0">
            <a:noAutofit/>
          </a:bodyPr>
          <a:lstStyle/>
          <a:p>
            <a:pPr algn="ctr">
              <a:spcBef>
                <a:spcPts val="0"/>
              </a:spcBef>
              <a:spcAft>
                <a:spcPts val="0"/>
              </a:spcAft>
            </a:pPr>
            <a:r>
              <a:rPr lang="en"/>
              <a:t>job</a:t>
            </a:r>
            <a:endParaRPr/>
          </a:p>
        </p:txBody>
      </p:sp>
      <p:sp>
        <p:nvSpPr>
          <p:cNvPr id="74" name="Google Shape;74;p14"/>
          <p:cNvSpPr/>
          <p:nvPr/>
        </p:nvSpPr>
        <p:spPr>
          <a:xfrm>
            <a:off x="10591191" y="4262434"/>
            <a:ext cx="593046" cy="447883"/>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121868" tIns="121868" rIns="121868" bIns="121868" anchor="t" anchorCtr="0">
            <a:noAutofit/>
          </a:bodyPr>
          <a:lstStyle/>
          <a:p>
            <a:pPr algn="ctr">
              <a:spcBef>
                <a:spcPts val="0"/>
              </a:spcBef>
              <a:spcAft>
                <a:spcPts val="0"/>
              </a:spcAft>
            </a:pPr>
            <a:r>
              <a:rPr lang="en"/>
              <a:t>job</a:t>
            </a:r>
            <a:endParaRPr/>
          </a:p>
        </p:txBody>
      </p:sp>
      <p:sp>
        <p:nvSpPr>
          <p:cNvPr id="75" name="Google Shape;75;p14"/>
          <p:cNvSpPr/>
          <p:nvPr/>
        </p:nvSpPr>
        <p:spPr>
          <a:xfrm>
            <a:off x="9914238" y="4798173"/>
            <a:ext cx="593046" cy="447883"/>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121868" tIns="121868" rIns="121868" bIns="121868" anchor="t" anchorCtr="0">
            <a:noAutofit/>
          </a:bodyPr>
          <a:lstStyle/>
          <a:p>
            <a:pPr algn="ctr">
              <a:spcBef>
                <a:spcPts val="0"/>
              </a:spcBef>
              <a:spcAft>
                <a:spcPts val="0"/>
              </a:spcAft>
            </a:pPr>
            <a:r>
              <a:rPr lang="en"/>
              <a:t>job</a:t>
            </a:r>
            <a:endParaRPr/>
          </a:p>
        </p:txBody>
      </p:sp>
      <p:sp>
        <p:nvSpPr>
          <p:cNvPr id="76" name="Google Shape;76;p14"/>
          <p:cNvSpPr/>
          <p:nvPr/>
        </p:nvSpPr>
        <p:spPr>
          <a:xfrm>
            <a:off x="10591191" y="4798173"/>
            <a:ext cx="593046" cy="447883"/>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121868" tIns="121868" rIns="121868" bIns="121868" anchor="t" anchorCtr="0">
            <a:noAutofit/>
          </a:bodyPr>
          <a:lstStyle/>
          <a:p>
            <a:pPr algn="ctr">
              <a:spcBef>
                <a:spcPts val="0"/>
              </a:spcBef>
              <a:spcAft>
                <a:spcPts val="0"/>
              </a:spcAft>
            </a:pPr>
            <a:r>
              <a:rPr lang="en"/>
              <a:t>job</a:t>
            </a:r>
            <a:endParaRPr/>
          </a:p>
        </p:txBody>
      </p:sp>
    </p:spTree>
    <p:extLst>
      <p:ext uri="{BB962C8B-B14F-4D97-AF65-F5344CB8AC3E}">
        <p14:creationId xmlns:p14="http://schemas.microsoft.com/office/powerpoint/2010/main" val="2317780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45507-F96A-9F44-9642-2252FB62AC6B}"/>
              </a:ext>
            </a:extLst>
          </p:cNvPr>
          <p:cNvSpPr>
            <a:spLocks noGrp="1"/>
          </p:cNvSpPr>
          <p:nvPr>
            <p:ph type="title"/>
          </p:nvPr>
        </p:nvSpPr>
        <p:spPr>
          <a:xfrm>
            <a:off x="343504" y="320040"/>
            <a:ext cx="11501908" cy="510909"/>
          </a:xfrm>
        </p:spPr>
        <p:txBody>
          <a:bodyPr/>
          <a:lstStyle/>
          <a:p>
            <a:r>
              <a:rPr lang="en-US" dirty="0"/>
              <a:t>ATLAS Collaboration with Oak Ridge in one slide</a:t>
            </a:r>
          </a:p>
        </p:txBody>
      </p:sp>
      <p:sp>
        <p:nvSpPr>
          <p:cNvPr id="3" name="Rectangle 2">
            <a:extLst>
              <a:ext uri="{FF2B5EF4-FFF2-40B4-BE49-F238E27FC236}">
                <a16:creationId xmlns:a16="http://schemas.microsoft.com/office/drawing/2014/main" id="{FF0B3114-3644-2E4C-A308-BD6F4C03388B}"/>
              </a:ext>
            </a:extLst>
          </p:cNvPr>
          <p:cNvSpPr/>
          <p:nvPr/>
        </p:nvSpPr>
        <p:spPr>
          <a:xfrm>
            <a:off x="343504" y="1031671"/>
            <a:ext cx="11733358" cy="5416868"/>
          </a:xfrm>
          <a:prstGeom prst="rect">
            <a:avLst/>
          </a:prstGeom>
        </p:spPr>
        <p:txBody>
          <a:bodyPr wrap="square">
            <a:spAutoFit/>
          </a:bodyPr>
          <a:lstStyle/>
          <a:p>
            <a:r>
              <a:rPr lang="en-US" sz="2800" dirty="0">
                <a:solidFill>
                  <a:schemeClr val="tx2">
                    <a:lumMod val="75000"/>
                  </a:schemeClr>
                </a:solidFill>
                <a:latin typeface="GillSans" panose="020B0502020104020203" pitchFamily="34" charset="-79"/>
                <a:cs typeface="GillSans" panose="020B0502020104020203" pitchFamily="34" charset="-79"/>
              </a:rPr>
              <a:t>Successful collaboration between ATLAS and Oak Ridge for the past five years </a:t>
            </a:r>
            <a:endParaRPr lang="en-US" sz="2800" dirty="0">
              <a:solidFill>
                <a:schemeClr val="tx2">
                  <a:lumMod val="75000"/>
                </a:schemeClr>
              </a:solidFill>
            </a:endParaRPr>
          </a:p>
          <a:p>
            <a:endParaRPr lang="en-US" dirty="0"/>
          </a:p>
          <a:p>
            <a:pPr marL="285750" indent="-285750">
              <a:buFont typeface="Arial" panose="020B0604020202020204" pitchFamily="34" charset="0"/>
              <a:buChar char="•"/>
            </a:pPr>
            <a:r>
              <a:rPr lang="en-US" sz="2000" dirty="0">
                <a:latin typeface="GillSans" panose="020B0502020104020203" pitchFamily="34" charset="-79"/>
                <a:cs typeface="GillSans" panose="020B0502020104020203" pitchFamily="34" charset="-79"/>
              </a:rPr>
              <a:t>ATLAS and ORNL workshop in early 2013 to discuss how ATLAS simulation code (and Geant4 in general) can be ported to Titan and how to do it efficiently </a:t>
            </a:r>
            <a:endParaRPr lang="en-US" sz="2000" dirty="0"/>
          </a:p>
          <a:p>
            <a:pPr marL="285750" indent="-285750">
              <a:buFont typeface="Arial" panose="020B0604020202020204" pitchFamily="34" charset="0"/>
              <a:buChar char="•"/>
            </a:pPr>
            <a:r>
              <a:rPr lang="en-US" sz="2000" dirty="0" err="1">
                <a:latin typeface="GillSans" panose="020B0502020104020203" pitchFamily="34" charset="-79"/>
                <a:cs typeface="GillSans" panose="020B0502020104020203" pitchFamily="34" charset="-79"/>
              </a:rPr>
              <a:t>BigPanDA</a:t>
            </a:r>
            <a:r>
              <a:rPr lang="en-US" sz="2000" dirty="0">
                <a:latin typeface="GillSans" panose="020B0502020104020203" pitchFamily="34" charset="-79"/>
                <a:cs typeface="GillSans" panose="020B0502020104020203" pitchFamily="34" charset="-79"/>
              </a:rPr>
              <a:t> (DOE HEP and ASCR) project to integrate Leadership Class Facilities (like Titan) with the HEP Distributed computing (2013-2015).Titan was the first LCF used by ATLAS in bulk production and it was integrated with the ATLAS Grid facilities, it is acknowledged in O(100) ATLAS scientific papers </a:t>
            </a:r>
            <a:endParaRPr lang="en-US" sz="2000" dirty="0"/>
          </a:p>
          <a:p>
            <a:pPr marL="285750" indent="-285750">
              <a:buFont typeface="Arial" panose="020B0604020202020204" pitchFamily="34" charset="0"/>
              <a:buChar char="•"/>
            </a:pPr>
            <a:r>
              <a:rPr lang="en-US" sz="2000" dirty="0" err="1">
                <a:latin typeface="GillSans" panose="020B0502020104020203" pitchFamily="34" charset="-79"/>
                <a:cs typeface="GillSans" panose="020B0502020104020203" pitchFamily="34" charset="-79"/>
              </a:rPr>
              <a:t>BigPanDA</a:t>
            </a:r>
            <a:r>
              <a:rPr lang="en-US" sz="2000" dirty="0">
                <a:latin typeface="GillSans" panose="020B0502020104020203" pitchFamily="34" charset="-79"/>
                <a:cs typeface="GillSans" panose="020B0502020104020203" pitchFamily="34" charset="-79"/>
              </a:rPr>
              <a:t>++ project (DOE ASCR supported project : BNL, ORNL, UTA, Rutgers U) to use system developed for ATLAS (and HEP, </a:t>
            </a:r>
            <a:r>
              <a:rPr lang="en-US" sz="2000" dirty="0" err="1">
                <a:latin typeface="GillSans" panose="020B0502020104020203" pitchFamily="34" charset="-79"/>
                <a:cs typeface="GillSans" panose="020B0502020104020203" pitchFamily="34" charset="-79"/>
              </a:rPr>
              <a:t>PanDA</a:t>
            </a:r>
            <a:r>
              <a:rPr lang="en-US" sz="2000" dirty="0">
                <a:latin typeface="GillSans" panose="020B0502020104020203" pitchFamily="34" charset="-79"/>
                <a:cs typeface="GillSans" panose="020B0502020104020203" pitchFamily="34" charset="-79"/>
              </a:rPr>
              <a:t>) for non-HEP data intensive science (MD, NP, ...) </a:t>
            </a:r>
            <a:endParaRPr lang="en-US" sz="2000" dirty="0"/>
          </a:p>
          <a:p>
            <a:pPr marL="285750" indent="-285750">
              <a:buFont typeface="Arial" panose="020B0604020202020204" pitchFamily="34" charset="0"/>
              <a:buChar char="•"/>
            </a:pPr>
            <a:r>
              <a:rPr lang="en-US" sz="2000" dirty="0">
                <a:latin typeface="GillSans" panose="020B0502020104020203" pitchFamily="34" charset="-79"/>
                <a:cs typeface="GillSans" panose="020B0502020104020203" pitchFamily="34" charset="-79"/>
              </a:rPr>
              <a:t>ATLAS code was built on Titan and Summit, the first demonstration how ATLAS SW release could be built on HPCs </a:t>
            </a:r>
            <a:endParaRPr lang="en-US" sz="2000" dirty="0"/>
          </a:p>
          <a:p>
            <a:pPr marL="285750" indent="-285750">
              <a:buFont typeface="Arial" panose="020B0604020202020204" pitchFamily="34" charset="0"/>
              <a:buChar char="•"/>
            </a:pPr>
            <a:r>
              <a:rPr lang="en-US" sz="2000" dirty="0">
                <a:latin typeface="GillSans" panose="020B0502020104020203" pitchFamily="34" charset="-79"/>
                <a:cs typeface="GillSans" panose="020B0502020104020203" pitchFamily="34" charset="-79"/>
              </a:rPr>
              <a:t>Regular Technical interchange meetings (TIM) in 2015-2019, many discussions, talks and common computing papers in the past 3-4 years to describe a joint research between ATLAS and ORNL, in particular </a:t>
            </a:r>
            <a:endParaRPr lang="en-US" sz="2000" dirty="0"/>
          </a:p>
          <a:p>
            <a:pPr marL="285750" indent="-285750">
              <a:buFont typeface="Arial" panose="020B0604020202020204" pitchFamily="34" charset="0"/>
              <a:buChar char="•"/>
            </a:pPr>
            <a:r>
              <a:rPr lang="en-US" sz="2000" dirty="0" err="1">
                <a:latin typeface="GillSans" panose="020B0502020104020203" pitchFamily="34" charset="-79"/>
                <a:cs typeface="GillSans" panose="020B0502020104020203" pitchFamily="34" charset="-79"/>
              </a:rPr>
              <a:t>J.Wells</a:t>
            </a:r>
            <a:r>
              <a:rPr lang="en-US" sz="2000" dirty="0">
                <a:latin typeface="GillSans" panose="020B0502020104020203" pitchFamily="34" charset="-79"/>
                <a:cs typeface="GillSans" panose="020B0502020104020203" pitchFamily="34" charset="-79"/>
              </a:rPr>
              <a:t>, OLCF Director of Science, gave a plenary talk at ATLAS SW&amp;C workshop</a:t>
            </a:r>
            <a:br>
              <a:rPr lang="en-US" sz="2000" dirty="0">
                <a:latin typeface="GillSans" panose="020B0502020104020203" pitchFamily="34" charset="-79"/>
                <a:cs typeface="GillSans" panose="020B0502020104020203" pitchFamily="34" charset="-79"/>
              </a:rPr>
            </a:br>
            <a:r>
              <a:rPr lang="en-US" sz="2000" dirty="0">
                <a:latin typeface="GillSans" panose="020B0502020104020203" pitchFamily="34" charset="-79"/>
                <a:cs typeface="GillSans" panose="020B0502020104020203" pitchFamily="34" charset="-79"/>
              </a:rPr>
              <a:t>ATLAS members </a:t>
            </a:r>
            <a:r>
              <a:rPr lang="en-US" sz="2000" dirty="0" err="1">
                <a:latin typeface="GillSans" panose="020B0502020104020203" pitchFamily="34" charset="-79"/>
                <a:cs typeface="GillSans" panose="020B0502020104020203" pitchFamily="34" charset="-79"/>
              </a:rPr>
              <a:t>S.Campana</a:t>
            </a:r>
            <a:r>
              <a:rPr lang="en-US" sz="2000" dirty="0">
                <a:latin typeface="GillSans" panose="020B0502020104020203" pitchFamily="34" charset="-79"/>
                <a:cs typeface="GillSans" panose="020B0502020104020203" pitchFamily="34" charset="-79"/>
              </a:rPr>
              <a:t>,</a:t>
            </a:r>
            <a:r>
              <a:rPr lang="ru-RU" sz="2000" dirty="0">
                <a:latin typeface="GillSans" panose="020B0502020104020203" pitchFamily="34" charset="-79"/>
                <a:cs typeface="GillSans" panose="020B0502020104020203" pitchFamily="34" charset="-79"/>
              </a:rPr>
              <a:t> </a:t>
            </a:r>
            <a:r>
              <a:rPr lang="en-US" sz="2000" dirty="0" err="1">
                <a:latin typeface="GillSans" panose="020B0502020104020203" pitchFamily="34" charset="-79"/>
                <a:cs typeface="GillSans" panose="020B0502020104020203" pitchFamily="34" charset="-79"/>
              </a:rPr>
              <a:t>A.Klimentov</a:t>
            </a:r>
            <a:r>
              <a:rPr lang="en-US" sz="2000" dirty="0">
                <a:latin typeface="GillSans" panose="020B0502020104020203" pitchFamily="34" charset="-79"/>
                <a:cs typeface="GillSans" panose="020B0502020104020203" pitchFamily="34" charset="-79"/>
              </a:rPr>
              <a:t> were invited to give key-note talks at Smoky Mountains conferences hosted by ORNL </a:t>
            </a:r>
            <a:r>
              <a:rPr lang="ru-RU" sz="2000" dirty="0">
                <a:latin typeface="GillSans" panose="020B0502020104020203" pitchFamily="34" charset="-79"/>
                <a:cs typeface="GillSans" panose="020B0502020104020203" pitchFamily="34" charset="-79"/>
              </a:rPr>
              <a:t>. </a:t>
            </a:r>
            <a:r>
              <a:rPr lang="en-US" sz="2000" dirty="0">
                <a:latin typeface="GillSans" panose="020B0502020104020203" pitchFamily="34" charset="-79"/>
                <a:cs typeface="GillSans" panose="020B0502020104020203" pitchFamily="34" charset="-79"/>
              </a:rPr>
              <a:t>ATLAS+ORNL talks (including plenary talks) at CHEP,  ACAT and NEC conferences </a:t>
            </a:r>
            <a:endParaRPr lang="en-US" sz="2000" dirty="0">
              <a:effectLst/>
            </a:endParaRPr>
          </a:p>
        </p:txBody>
      </p:sp>
      <p:sp>
        <p:nvSpPr>
          <p:cNvPr id="4" name="TextBox 3">
            <a:extLst>
              <a:ext uri="{FF2B5EF4-FFF2-40B4-BE49-F238E27FC236}">
                <a16:creationId xmlns:a16="http://schemas.microsoft.com/office/drawing/2014/main" id="{9105AF61-4948-7B42-8969-52592471801C}"/>
              </a:ext>
            </a:extLst>
          </p:cNvPr>
          <p:cNvSpPr txBox="1"/>
          <p:nvPr/>
        </p:nvSpPr>
        <p:spPr>
          <a:xfrm>
            <a:off x="149638" y="6478445"/>
            <a:ext cx="3313728" cy="341632"/>
          </a:xfrm>
          <a:prstGeom prst="rect">
            <a:avLst/>
          </a:prstGeom>
          <a:noFill/>
        </p:spPr>
        <p:txBody>
          <a:bodyPr wrap="none" rtlCol="0">
            <a:spAutoFit/>
          </a:bodyPr>
          <a:lstStyle/>
          <a:p>
            <a:pPr algn="ctr">
              <a:lnSpc>
                <a:spcPct val="90000"/>
              </a:lnSpc>
            </a:pPr>
            <a:r>
              <a:rPr lang="en-US" dirty="0"/>
              <a:t>James </a:t>
            </a:r>
            <a:r>
              <a:rPr lang="en-US" dirty="0" err="1"/>
              <a:t>Catmore</a:t>
            </a:r>
            <a:r>
              <a:rPr lang="en-US" dirty="0"/>
              <a:t>, Sep 18, 2019</a:t>
            </a:r>
          </a:p>
        </p:txBody>
      </p:sp>
    </p:spTree>
    <p:extLst>
      <p:ext uri="{BB962C8B-B14F-4D97-AF65-F5344CB8AC3E}">
        <p14:creationId xmlns:p14="http://schemas.microsoft.com/office/powerpoint/2010/main" val="4054267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5"/>
          <p:cNvSpPr txBox="1">
            <a:spLocks noGrp="1"/>
          </p:cNvSpPr>
          <p:nvPr>
            <p:ph type="title"/>
          </p:nvPr>
        </p:nvSpPr>
        <p:spPr>
          <a:xfrm>
            <a:off x="415492" y="289385"/>
            <a:ext cx="11357841" cy="763401"/>
          </a:xfrm>
          <a:prstGeom prst="rect">
            <a:avLst/>
          </a:prstGeom>
        </p:spPr>
        <p:txBody>
          <a:bodyPr spcFirstLastPara="1" wrap="square" lIns="121868" tIns="121868" rIns="121868" bIns="121868" anchor="t" anchorCtr="0">
            <a:noAutofit/>
          </a:bodyPr>
          <a:lstStyle/>
          <a:p>
            <a:r>
              <a:rPr lang="en"/>
              <a:t>PanDA and NGE: Unifying Paradigm and Tools</a:t>
            </a:r>
            <a:endParaRPr/>
          </a:p>
        </p:txBody>
      </p:sp>
      <p:sp>
        <p:nvSpPr>
          <p:cNvPr id="82" name="Google Shape;82;p15"/>
          <p:cNvSpPr txBox="1">
            <a:spLocks noGrp="1"/>
          </p:cNvSpPr>
          <p:nvPr>
            <p:ph type="body" idx="1"/>
          </p:nvPr>
        </p:nvSpPr>
        <p:spPr>
          <a:xfrm>
            <a:off x="415491" y="1333979"/>
            <a:ext cx="6524301" cy="5117067"/>
          </a:xfrm>
          <a:prstGeom prst="rect">
            <a:avLst/>
          </a:prstGeom>
        </p:spPr>
        <p:txBody>
          <a:bodyPr spcFirstLastPara="1" wrap="square" lIns="121868" tIns="121868" rIns="121868" bIns="121868" anchor="t" anchorCtr="0">
            <a:noAutofit/>
          </a:bodyPr>
          <a:lstStyle/>
          <a:p>
            <a:r>
              <a:rPr lang="en"/>
              <a:t>Same deployment model for Grid and HPC resources</a:t>
            </a:r>
            <a:endParaRPr/>
          </a:p>
          <a:p>
            <a:r>
              <a:rPr lang="en"/>
              <a:t>HPC resources exposed as yet another batch queue</a:t>
            </a:r>
            <a:endParaRPr/>
          </a:p>
          <a:p>
            <a:r>
              <a:rPr lang="en"/>
              <a:t>PanDA pilot(s) executed on HPC </a:t>
            </a:r>
            <a:r>
              <a:rPr lang="en" b="1"/>
              <a:t>compute nodes</a:t>
            </a:r>
            <a:r>
              <a:rPr lang="en"/>
              <a:t> via NGE and RP</a:t>
            </a:r>
            <a:endParaRPr/>
          </a:p>
          <a:p>
            <a:r>
              <a:rPr lang="en"/>
              <a:t>Same PanDA pilot used for Grid resources, i.e., monitoring, accounting and execution environment</a:t>
            </a:r>
            <a:endParaRPr/>
          </a:p>
          <a:p>
            <a:r>
              <a:rPr lang="en"/>
              <a:t>Challenges: porting/containerizing root, AthenaMP, etc., to different architectures.</a:t>
            </a:r>
            <a:endParaRPr/>
          </a:p>
        </p:txBody>
      </p:sp>
      <p:sp>
        <p:nvSpPr>
          <p:cNvPr id="83" name="Google Shape;83;p15"/>
          <p:cNvSpPr/>
          <p:nvPr/>
        </p:nvSpPr>
        <p:spPr>
          <a:xfrm>
            <a:off x="9822574" y="2446956"/>
            <a:ext cx="1483214" cy="44788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spcBef>
                <a:spcPts val="0"/>
              </a:spcBef>
              <a:spcAft>
                <a:spcPts val="0"/>
              </a:spcAft>
            </a:pPr>
            <a:r>
              <a:rPr lang="en"/>
              <a:t>NGE</a:t>
            </a:r>
            <a:endParaRPr/>
          </a:p>
        </p:txBody>
      </p:sp>
      <p:sp>
        <p:nvSpPr>
          <p:cNvPr id="84" name="Google Shape;84;p15"/>
          <p:cNvSpPr/>
          <p:nvPr/>
        </p:nvSpPr>
        <p:spPr>
          <a:xfrm>
            <a:off x="7667769" y="3412404"/>
            <a:ext cx="4001758" cy="2938035"/>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868" tIns="121868" rIns="121868" bIns="121868" anchor="t" anchorCtr="0">
            <a:noAutofit/>
          </a:bodyPr>
          <a:lstStyle/>
          <a:p>
            <a:pPr>
              <a:spcBef>
                <a:spcPts val="0"/>
              </a:spcBef>
              <a:spcAft>
                <a:spcPts val="0"/>
              </a:spcAft>
            </a:pPr>
            <a:r>
              <a:rPr lang="en"/>
              <a:t>HPC Machine</a:t>
            </a:r>
            <a:endParaRPr/>
          </a:p>
        </p:txBody>
      </p:sp>
      <p:sp>
        <p:nvSpPr>
          <p:cNvPr id="85" name="Google Shape;85;p15"/>
          <p:cNvSpPr/>
          <p:nvPr/>
        </p:nvSpPr>
        <p:spPr>
          <a:xfrm>
            <a:off x="7807699" y="3916073"/>
            <a:ext cx="3680241" cy="447883"/>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spcBef>
                <a:spcPts val="0"/>
              </a:spcBef>
              <a:spcAft>
                <a:spcPts val="0"/>
              </a:spcAft>
            </a:pPr>
            <a:r>
              <a:rPr lang="en"/>
              <a:t>Compute node</a:t>
            </a:r>
            <a:endParaRPr/>
          </a:p>
        </p:txBody>
      </p:sp>
      <p:sp>
        <p:nvSpPr>
          <p:cNvPr id="86" name="Google Shape;86;p15"/>
          <p:cNvSpPr/>
          <p:nvPr/>
        </p:nvSpPr>
        <p:spPr>
          <a:xfrm>
            <a:off x="7807699" y="4363957"/>
            <a:ext cx="3680241" cy="447883"/>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spcBef>
                <a:spcPts val="0"/>
              </a:spcBef>
              <a:spcAft>
                <a:spcPts val="0"/>
              </a:spcAft>
            </a:pPr>
            <a:r>
              <a:rPr lang="en">
                <a:solidFill>
                  <a:schemeClr val="dk1"/>
                </a:solidFill>
              </a:rPr>
              <a:t>Compute node</a:t>
            </a:r>
            <a:endParaRPr/>
          </a:p>
        </p:txBody>
      </p:sp>
      <p:sp>
        <p:nvSpPr>
          <p:cNvPr id="87" name="Google Shape;87;p15"/>
          <p:cNvSpPr/>
          <p:nvPr/>
        </p:nvSpPr>
        <p:spPr>
          <a:xfrm>
            <a:off x="7807699" y="4811840"/>
            <a:ext cx="3680241" cy="447883"/>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spcBef>
                <a:spcPts val="0"/>
              </a:spcBef>
              <a:spcAft>
                <a:spcPts val="0"/>
              </a:spcAft>
            </a:pPr>
            <a:r>
              <a:rPr lang="en">
                <a:solidFill>
                  <a:schemeClr val="dk1"/>
                </a:solidFill>
              </a:rPr>
              <a:t>Compute node</a:t>
            </a:r>
            <a:endParaRPr/>
          </a:p>
        </p:txBody>
      </p:sp>
      <p:sp>
        <p:nvSpPr>
          <p:cNvPr id="88" name="Google Shape;88;p15"/>
          <p:cNvSpPr/>
          <p:nvPr/>
        </p:nvSpPr>
        <p:spPr>
          <a:xfrm>
            <a:off x="7807699" y="5259723"/>
            <a:ext cx="3680241" cy="447883"/>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spcBef>
                <a:spcPts val="0"/>
              </a:spcBef>
              <a:spcAft>
                <a:spcPts val="0"/>
              </a:spcAft>
            </a:pPr>
            <a:r>
              <a:rPr lang="en">
                <a:solidFill>
                  <a:schemeClr val="dk1"/>
                </a:solidFill>
              </a:rPr>
              <a:t>Compute node</a:t>
            </a:r>
            <a:endParaRPr/>
          </a:p>
        </p:txBody>
      </p:sp>
      <p:sp>
        <p:nvSpPr>
          <p:cNvPr id="89" name="Google Shape;89;p15"/>
          <p:cNvSpPr/>
          <p:nvPr/>
        </p:nvSpPr>
        <p:spPr>
          <a:xfrm>
            <a:off x="7807699" y="5707607"/>
            <a:ext cx="3680241" cy="447883"/>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spcBef>
                <a:spcPts val="0"/>
              </a:spcBef>
              <a:spcAft>
                <a:spcPts val="0"/>
              </a:spcAft>
            </a:pPr>
            <a:r>
              <a:rPr lang="en">
                <a:solidFill>
                  <a:schemeClr val="dk1"/>
                </a:solidFill>
              </a:rPr>
              <a:t>Compute node</a:t>
            </a:r>
            <a:endParaRPr/>
          </a:p>
        </p:txBody>
      </p:sp>
      <p:sp>
        <p:nvSpPr>
          <p:cNvPr id="90" name="Google Shape;90;p15"/>
          <p:cNvSpPr/>
          <p:nvPr/>
        </p:nvSpPr>
        <p:spPr>
          <a:xfrm>
            <a:off x="9822574" y="2866980"/>
            <a:ext cx="1483214" cy="447883"/>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ctr" anchorCtr="0">
            <a:noAutofit/>
          </a:bodyPr>
          <a:lstStyle/>
          <a:p>
            <a:pPr algn="ctr">
              <a:spcBef>
                <a:spcPts val="0"/>
              </a:spcBef>
              <a:spcAft>
                <a:spcPts val="0"/>
              </a:spcAft>
            </a:pPr>
            <a:r>
              <a:rPr lang="en"/>
              <a:t>RP Client</a:t>
            </a:r>
            <a:endParaRPr/>
          </a:p>
        </p:txBody>
      </p:sp>
      <p:sp>
        <p:nvSpPr>
          <p:cNvPr id="91" name="Google Shape;91;p15"/>
          <p:cNvSpPr/>
          <p:nvPr/>
        </p:nvSpPr>
        <p:spPr>
          <a:xfrm>
            <a:off x="9822574" y="4000085"/>
            <a:ext cx="1483214" cy="2057064"/>
          </a:xfrm>
          <a:prstGeom prst="rect">
            <a:avLst/>
          </a:prstGeom>
          <a:solidFill>
            <a:srgbClr val="D9D2E9"/>
          </a:solidFill>
          <a:ln w="9525" cap="flat" cmpd="sng">
            <a:solidFill>
              <a:schemeClr val="dk2"/>
            </a:solidFill>
            <a:prstDash val="solid"/>
            <a:round/>
            <a:headEnd type="none" w="sm" len="sm"/>
            <a:tailEnd type="none" w="sm" len="sm"/>
          </a:ln>
        </p:spPr>
        <p:txBody>
          <a:bodyPr spcFirstLastPara="1" wrap="square" lIns="121868" tIns="121868" rIns="121868" bIns="121868" anchor="t" anchorCtr="0">
            <a:noAutofit/>
          </a:bodyPr>
          <a:lstStyle/>
          <a:p>
            <a:pPr algn="ctr">
              <a:spcBef>
                <a:spcPts val="0"/>
              </a:spcBef>
              <a:spcAft>
                <a:spcPts val="0"/>
              </a:spcAft>
            </a:pPr>
            <a:r>
              <a:rPr lang="en"/>
              <a:t>RP Pilot</a:t>
            </a:r>
            <a:endParaRPr/>
          </a:p>
        </p:txBody>
      </p:sp>
      <p:sp>
        <p:nvSpPr>
          <p:cNvPr id="92" name="Google Shape;92;p15"/>
          <p:cNvSpPr/>
          <p:nvPr/>
        </p:nvSpPr>
        <p:spPr>
          <a:xfrm>
            <a:off x="9976501" y="4433854"/>
            <a:ext cx="1175294" cy="763401"/>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121868" tIns="121868" rIns="121868" bIns="121868" anchor="t" anchorCtr="0">
            <a:noAutofit/>
          </a:bodyPr>
          <a:lstStyle/>
          <a:p>
            <a:pPr algn="ctr">
              <a:spcBef>
                <a:spcPts val="0"/>
              </a:spcBef>
              <a:spcAft>
                <a:spcPts val="0"/>
              </a:spcAft>
            </a:pPr>
            <a:r>
              <a:rPr lang="en"/>
              <a:t>PanDA Pilot</a:t>
            </a:r>
            <a:endParaRPr/>
          </a:p>
        </p:txBody>
      </p:sp>
      <p:sp>
        <p:nvSpPr>
          <p:cNvPr id="93" name="Google Shape;93;p15"/>
          <p:cNvSpPr/>
          <p:nvPr/>
        </p:nvSpPr>
        <p:spPr>
          <a:xfrm>
            <a:off x="9976501" y="5232450"/>
            <a:ext cx="1175294" cy="763401"/>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121868" tIns="121868" rIns="121868" bIns="121868" anchor="t" anchorCtr="0">
            <a:noAutofit/>
          </a:bodyPr>
          <a:lstStyle/>
          <a:p>
            <a:pPr algn="ctr">
              <a:spcBef>
                <a:spcPts val="0"/>
              </a:spcBef>
              <a:spcAft>
                <a:spcPts val="0"/>
              </a:spcAft>
            </a:pPr>
            <a:r>
              <a:rPr lang="en"/>
              <a:t>PanDA Pilot</a:t>
            </a:r>
            <a:endParaRPr/>
          </a:p>
        </p:txBody>
      </p:sp>
      <p:sp>
        <p:nvSpPr>
          <p:cNvPr id="94" name="Google Shape;94;p15"/>
          <p:cNvSpPr/>
          <p:nvPr/>
        </p:nvSpPr>
        <p:spPr>
          <a:xfrm>
            <a:off x="7660820" y="1883347"/>
            <a:ext cx="4001758" cy="447883"/>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121868" tIns="121868" rIns="121868" bIns="121868" anchor="t" anchorCtr="0">
            <a:noAutofit/>
          </a:bodyPr>
          <a:lstStyle/>
          <a:p>
            <a:pPr algn="ctr">
              <a:spcBef>
                <a:spcPts val="0"/>
              </a:spcBef>
              <a:spcAft>
                <a:spcPts val="0"/>
              </a:spcAft>
            </a:pPr>
            <a:r>
              <a:rPr lang="en"/>
              <a:t>Harvester</a:t>
            </a:r>
            <a:endParaRPr/>
          </a:p>
        </p:txBody>
      </p:sp>
      <p:sp>
        <p:nvSpPr>
          <p:cNvPr id="95" name="Google Shape;95;p15"/>
          <p:cNvSpPr/>
          <p:nvPr/>
        </p:nvSpPr>
        <p:spPr>
          <a:xfrm>
            <a:off x="7667769" y="1431221"/>
            <a:ext cx="4001758" cy="447883"/>
          </a:xfrm>
          <a:prstGeom prst="rect">
            <a:avLst/>
          </a:prstGeom>
          <a:solidFill>
            <a:srgbClr val="FCE5CD"/>
          </a:solidFill>
          <a:ln w="9525" cap="flat" cmpd="sng">
            <a:solidFill>
              <a:schemeClr val="dk2"/>
            </a:solidFill>
            <a:prstDash val="solid"/>
            <a:round/>
            <a:headEnd type="none" w="sm" len="sm"/>
            <a:tailEnd type="none" w="sm" len="sm"/>
          </a:ln>
        </p:spPr>
        <p:txBody>
          <a:bodyPr spcFirstLastPara="1" wrap="square" lIns="121868" tIns="121868" rIns="121868" bIns="121868" anchor="t" anchorCtr="0">
            <a:noAutofit/>
          </a:bodyPr>
          <a:lstStyle/>
          <a:p>
            <a:pPr algn="ctr">
              <a:spcBef>
                <a:spcPts val="0"/>
              </a:spcBef>
              <a:spcAft>
                <a:spcPts val="0"/>
              </a:spcAft>
            </a:pPr>
            <a:r>
              <a:rPr lang="en"/>
              <a:t>PanDA Server</a:t>
            </a:r>
            <a:endParaRPr/>
          </a:p>
        </p:txBody>
      </p:sp>
    </p:spTree>
    <p:extLst>
      <p:ext uri="{BB962C8B-B14F-4D97-AF65-F5344CB8AC3E}">
        <p14:creationId xmlns:p14="http://schemas.microsoft.com/office/powerpoint/2010/main" val="22803830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a:spLocks noGrp="1"/>
          </p:cNvSpPr>
          <p:nvPr>
            <p:ph type="body" idx="4294967295"/>
          </p:nvPr>
        </p:nvSpPr>
        <p:spPr>
          <a:xfrm>
            <a:off x="259080" y="853440"/>
            <a:ext cx="11551920" cy="5638800"/>
          </a:xfrm>
          <a:prstGeom prst="rect">
            <a:avLst/>
          </a:prstGeom>
        </p:spPr>
        <p:txBody>
          <a:bodyPr vert="horz" wrap="square" lIns="91425" tIns="91425" rIns="91425" bIns="91425" numCol="1" anchor="t" anchorCtr="0" compatLnSpc="1">
            <a:prstTxWarp prst="textNoShape">
              <a:avLst/>
            </a:prstTxWarp>
            <a:noAutofit/>
          </a:bodyPr>
          <a:lstStyle/>
          <a:p>
            <a:pPr marL="457200" indent="-228600">
              <a:spcBef>
                <a:spcPts val="0"/>
              </a:spcBef>
              <a:spcAft>
                <a:spcPts val="1000"/>
              </a:spcAft>
              <a:buClr>
                <a:srgbClr val="000000"/>
              </a:buClr>
            </a:pPr>
            <a:endParaRPr lang="en-US" sz="2400" dirty="0">
              <a:solidFill>
                <a:srgbClr val="000000"/>
              </a:solidFill>
            </a:endParaRPr>
          </a:p>
          <a:p>
            <a:pPr marL="457200" indent="-228600">
              <a:spcBef>
                <a:spcPts val="0"/>
              </a:spcBef>
              <a:spcAft>
                <a:spcPts val="1000"/>
              </a:spcAft>
              <a:buClr>
                <a:srgbClr val="000000"/>
              </a:buClr>
            </a:pPr>
            <a:r>
              <a:rPr lang="en-US" sz="2400" dirty="0">
                <a:solidFill>
                  <a:srgbClr val="000000"/>
                </a:solidFill>
              </a:rPr>
              <a:t>DOE Office of Science is advancing an integrated vision for exascale computing ecosystem, including data-intensive applications, e.g., experimental and observational data.</a:t>
            </a:r>
          </a:p>
          <a:p>
            <a:pPr marL="457200" indent="-228600">
              <a:spcBef>
                <a:spcPts val="0"/>
              </a:spcBef>
              <a:spcAft>
                <a:spcPts val="1000"/>
              </a:spcAft>
              <a:buClr>
                <a:srgbClr val="000000"/>
              </a:buClr>
            </a:pPr>
            <a:r>
              <a:rPr lang="en-US" sz="2400" dirty="0">
                <a:solidFill>
                  <a:srgbClr val="000000"/>
                </a:solidFill>
              </a:rPr>
              <a:t>Big</a:t>
            </a:r>
            <a:r>
              <a:rPr lang="en" sz="2400" dirty="0" err="1">
                <a:solidFill>
                  <a:srgbClr val="000000"/>
                </a:solidFill>
              </a:rPr>
              <a:t>PanDA</a:t>
            </a:r>
            <a:r>
              <a:rPr lang="en" sz="2400" dirty="0">
                <a:solidFill>
                  <a:srgbClr val="000000"/>
                </a:solidFill>
              </a:rPr>
              <a:t> deployment of Titan shows the potential of </a:t>
            </a:r>
            <a:r>
              <a:rPr lang="en-US" sz="2400" dirty="0">
                <a:solidFill>
                  <a:srgbClr val="000000"/>
                </a:solidFill>
              </a:rPr>
              <a:t>distributed high-throughput computing to be integrated with high-performance computing infrastructure.</a:t>
            </a:r>
          </a:p>
          <a:p>
            <a:pPr marL="852487" lvl="1" indent="-228600">
              <a:spcBef>
                <a:spcPts val="0"/>
              </a:spcBef>
              <a:spcAft>
                <a:spcPts val="1000"/>
              </a:spcAft>
              <a:buClr>
                <a:srgbClr val="000000"/>
              </a:buClr>
            </a:pPr>
            <a:r>
              <a:rPr lang="en-US" dirty="0">
                <a:solidFill>
                  <a:srgbClr val="000000"/>
                </a:solidFill>
              </a:rPr>
              <a:t>Offers significate value for other projects beyond HEP</a:t>
            </a:r>
          </a:p>
          <a:p>
            <a:pPr marL="457200" indent="-228600">
              <a:spcBef>
                <a:spcPts val="0"/>
              </a:spcBef>
              <a:spcAft>
                <a:spcPts val="1000"/>
              </a:spcAft>
              <a:buClr>
                <a:srgbClr val="000000"/>
              </a:buClr>
            </a:pPr>
            <a:r>
              <a:rPr lang="en-US" sz="2400" dirty="0">
                <a:solidFill>
                  <a:srgbClr val="000000"/>
                </a:solidFill>
              </a:rPr>
              <a:t>Solving this problem of HPC-HTC integration, even in this “proof-of-concept” demonstration, has opened new vistas for HENP computing.</a:t>
            </a:r>
          </a:p>
          <a:p>
            <a:pPr marL="457200" indent="-228600">
              <a:spcBef>
                <a:spcPts val="0"/>
              </a:spcBef>
              <a:spcAft>
                <a:spcPts val="1000"/>
              </a:spcAft>
              <a:buClr>
                <a:srgbClr val="000000"/>
              </a:buClr>
            </a:pPr>
            <a:r>
              <a:rPr lang="en-US" sz="2400" dirty="0" err="1">
                <a:solidFill>
                  <a:srgbClr val="000000"/>
                </a:solidFill>
              </a:rPr>
              <a:t>BigPanDA</a:t>
            </a:r>
            <a:r>
              <a:rPr lang="en-US" sz="2400" dirty="0">
                <a:solidFill>
                  <a:srgbClr val="000000"/>
                </a:solidFill>
              </a:rPr>
              <a:t> project provided the initial motivation for the development of OLCF’s strategy for container orchestration for user-specified HPC middleware services.</a:t>
            </a:r>
          </a:p>
          <a:p>
            <a:pPr marL="457200" indent="-228600">
              <a:spcBef>
                <a:spcPts val="0"/>
              </a:spcBef>
              <a:spcAft>
                <a:spcPts val="1000"/>
              </a:spcAft>
              <a:buClr>
                <a:srgbClr val="000000"/>
              </a:buClr>
            </a:pPr>
            <a:endParaRPr lang="en-US" sz="2400" dirty="0">
              <a:solidFill>
                <a:srgbClr val="000000"/>
              </a:solidFill>
            </a:endParaRPr>
          </a:p>
        </p:txBody>
      </p:sp>
      <p:sp>
        <p:nvSpPr>
          <p:cNvPr id="479" name="Shape 479"/>
          <p:cNvSpPr txBox="1">
            <a:spLocks noGrp="1"/>
          </p:cNvSpPr>
          <p:nvPr>
            <p:ph type="title"/>
          </p:nvPr>
        </p:nvSpPr>
        <p:spPr>
          <a:xfrm>
            <a:off x="680000" y="182288"/>
            <a:ext cx="7883700" cy="517800"/>
          </a:xfrm>
          <a:prstGeom prst="rect">
            <a:avLst/>
          </a:prstGeom>
        </p:spPr>
        <p:txBody>
          <a:bodyPr vert="horz" wrap="square" lIns="91425" tIns="91425" rIns="91425" bIns="91425" numCol="1" anchor="ctr" anchorCtr="0" compatLnSpc="1">
            <a:prstTxWarp prst="textNoShape">
              <a:avLst/>
            </a:prstTxWarp>
            <a:noAutofit/>
          </a:bodyPr>
          <a:lstStyle/>
          <a:p>
            <a:pPr>
              <a:spcBef>
                <a:spcPts val="0"/>
              </a:spcBef>
              <a:buClr>
                <a:schemeClr val="dk1"/>
              </a:buClr>
              <a:buSzPct val="39285"/>
            </a:pPr>
            <a:r>
              <a:rPr lang="en" dirty="0" err="1"/>
              <a:t>BigPanDA</a:t>
            </a:r>
            <a:r>
              <a:rPr lang="en" dirty="0"/>
              <a:t> NGE Vision</a:t>
            </a:r>
          </a:p>
        </p:txBody>
      </p:sp>
      <p:pic>
        <p:nvPicPr>
          <p:cNvPr id="4" name="Picture 3">
            <a:extLst>
              <a:ext uri="{FF2B5EF4-FFF2-40B4-BE49-F238E27FC236}">
                <a16:creationId xmlns:a16="http://schemas.microsoft.com/office/drawing/2014/main" id="{ECCDC6E2-373E-0E40-B15D-F32911CA6E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275" y="6017531"/>
            <a:ext cx="2328862" cy="840469"/>
          </a:xfrm>
          <a:prstGeom prst="rect">
            <a:avLst/>
          </a:prstGeom>
        </p:spPr>
      </p:pic>
      <p:pic>
        <p:nvPicPr>
          <p:cNvPr id="5" name="Picture 4">
            <a:extLst>
              <a:ext uri="{FF2B5EF4-FFF2-40B4-BE49-F238E27FC236}">
                <a16:creationId xmlns:a16="http://schemas.microsoft.com/office/drawing/2014/main" id="{91766494-E6F6-6F49-B8C1-E431A5373BA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0525" y="6241740"/>
            <a:ext cx="1264026" cy="433380"/>
          </a:xfrm>
          <a:prstGeom prst="rect">
            <a:avLst/>
          </a:prstGeom>
        </p:spPr>
      </p:pic>
      <p:pic>
        <p:nvPicPr>
          <p:cNvPr id="6" name="Picture 2" descr="Image result for Rutgers icon">
            <a:extLst>
              <a:ext uri="{FF2B5EF4-FFF2-40B4-BE49-F238E27FC236}">
                <a16:creationId xmlns:a16="http://schemas.microsoft.com/office/drawing/2014/main" id="{3FC727E4-15F4-CB44-BF7E-F36A48C5E6F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15113" y="6285656"/>
            <a:ext cx="1708072" cy="46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40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E67EB-B88E-A043-9C7F-255212AAFEE6}"/>
              </a:ext>
            </a:extLst>
          </p:cNvPr>
          <p:cNvSpPr>
            <a:spLocks noGrp="1"/>
          </p:cNvSpPr>
          <p:nvPr>
            <p:ph type="title"/>
          </p:nvPr>
        </p:nvSpPr>
        <p:spPr>
          <a:xfrm>
            <a:off x="344288" y="320040"/>
            <a:ext cx="11422261" cy="510909"/>
          </a:xfrm>
        </p:spPr>
        <p:txBody>
          <a:bodyPr/>
          <a:lstStyle/>
          <a:p>
            <a:r>
              <a:rPr lang="en-US" dirty="0"/>
              <a:t>Conclusions</a:t>
            </a:r>
          </a:p>
        </p:txBody>
      </p:sp>
      <p:sp>
        <p:nvSpPr>
          <p:cNvPr id="3" name="Content Placeholder 2">
            <a:extLst>
              <a:ext uri="{FF2B5EF4-FFF2-40B4-BE49-F238E27FC236}">
                <a16:creationId xmlns:a16="http://schemas.microsoft.com/office/drawing/2014/main" id="{FFE2B865-C896-DC43-B689-40726B432154}"/>
              </a:ext>
            </a:extLst>
          </p:cNvPr>
          <p:cNvSpPr>
            <a:spLocks noGrp="1"/>
          </p:cNvSpPr>
          <p:nvPr>
            <p:ph idx="1"/>
          </p:nvPr>
        </p:nvSpPr>
        <p:spPr>
          <a:xfrm>
            <a:off x="347472" y="1092821"/>
            <a:ext cx="11369809" cy="4823070"/>
          </a:xfrm>
        </p:spPr>
        <p:txBody>
          <a:bodyPr/>
          <a:lstStyle/>
          <a:p>
            <a:r>
              <a:rPr lang="en-US" dirty="0" err="1"/>
              <a:t>BigPanDA</a:t>
            </a:r>
            <a:r>
              <a:rPr lang="en-US" dirty="0"/>
              <a:t> successes on many fronts</a:t>
            </a:r>
          </a:p>
          <a:p>
            <a:pPr lvl="1"/>
            <a:r>
              <a:rPr lang="en-US" dirty="0"/>
              <a:t>HPC integration with HTC</a:t>
            </a:r>
          </a:p>
          <a:p>
            <a:pPr lvl="1"/>
            <a:r>
              <a:rPr lang="en-US" dirty="0"/>
              <a:t>Use of HPCs by HEP</a:t>
            </a:r>
          </a:p>
          <a:p>
            <a:pPr lvl="1"/>
            <a:r>
              <a:rPr lang="en-US" dirty="0"/>
              <a:t>New models of HPC usage</a:t>
            </a:r>
          </a:p>
          <a:p>
            <a:pPr lvl="1"/>
            <a:r>
              <a:rPr lang="en-US" dirty="0"/>
              <a:t>Benefit for scientific communities beyond HEP</a:t>
            </a:r>
          </a:p>
          <a:p>
            <a:r>
              <a:rPr lang="en-US" dirty="0"/>
              <a:t>Many challenges remain</a:t>
            </a:r>
          </a:p>
          <a:p>
            <a:pPr lvl="1"/>
            <a:r>
              <a:rPr lang="en-US" dirty="0"/>
              <a:t>Integration across HPCs – not point solutions</a:t>
            </a:r>
          </a:p>
          <a:p>
            <a:pPr lvl="1"/>
            <a:r>
              <a:rPr lang="en-US" dirty="0"/>
              <a:t>Application porting to new architectures</a:t>
            </a:r>
          </a:p>
          <a:p>
            <a:pPr lvl="1"/>
            <a:r>
              <a:rPr lang="en-US" dirty="0" err="1"/>
              <a:t>BigPanDA</a:t>
            </a:r>
            <a:r>
              <a:rPr lang="en-US" dirty="0"/>
              <a:t> team will continue the work – same people are now working at ORNL, BNL, ATLAS, COMPASS </a:t>
            </a:r>
            <a:r>
              <a:rPr lang="en-US" dirty="0" err="1"/>
              <a:t>etc</a:t>
            </a:r>
            <a:r>
              <a:rPr lang="en-US" dirty="0"/>
              <a:t> on related projects</a:t>
            </a:r>
          </a:p>
        </p:txBody>
      </p:sp>
    </p:spTree>
    <p:extLst>
      <p:ext uri="{BB962C8B-B14F-4D97-AF65-F5344CB8AC3E}">
        <p14:creationId xmlns:p14="http://schemas.microsoft.com/office/powerpoint/2010/main" val="3686086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02C82CDB-B28F-F543-994D-5A780E53A3FB}"/>
              </a:ext>
            </a:extLst>
          </p:cNvPr>
          <p:cNvSpPr>
            <a:spLocks noGrp="1"/>
          </p:cNvSpPr>
          <p:nvPr>
            <p:ph type="subTitle" idx="1"/>
          </p:nvPr>
        </p:nvSpPr>
        <p:spPr/>
        <p:txBody>
          <a:bodyPr/>
          <a:lstStyle/>
          <a:p>
            <a:r>
              <a:rPr lang="en-US" sz="3600" dirty="0"/>
              <a:t>Backup Slides</a:t>
            </a:r>
          </a:p>
        </p:txBody>
      </p:sp>
    </p:spTree>
    <p:extLst>
      <p:ext uri="{BB962C8B-B14F-4D97-AF65-F5344CB8AC3E}">
        <p14:creationId xmlns:p14="http://schemas.microsoft.com/office/powerpoint/2010/main" val="3212837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6-07-31 at 1.31.55 PM.png">
            <a:extLst>
              <a:ext uri="{FF2B5EF4-FFF2-40B4-BE49-F238E27FC236}">
                <a16:creationId xmlns:a16="http://schemas.microsoft.com/office/drawing/2014/main" id="{3CD5DDB3-4E73-7040-B655-AC9C91C1143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631" y="0"/>
            <a:ext cx="12234456" cy="4594302"/>
          </a:xfrm>
          <a:prstGeom prst="rect">
            <a:avLst/>
          </a:prstGeom>
        </p:spPr>
      </p:pic>
      <p:pic>
        <p:nvPicPr>
          <p:cNvPr id="7" name="Picture 6" descr="Screen Shot 2016-08-01 at 12.59.43 PM.png">
            <a:extLst>
              <a:ext uri="{FF2B5EF4-FFF2-40B4-BE49-F238E27FC236}">
                <a16:creationId xmlns:a16="http://schemas.microsoft.com/office/drawing/2014/main" id="{9A92569C-2B16-274C-9C61-A04DDB6BAC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81099" y="3737518"/>
            <a:ext cx="4207726" cy="2670288"/>
          </a:xfrm>
          <a:prstGeom prst="rect">
            <a:avLst/>
          </a:prstGeom>
        </p:spPr>
      </p:pic>
      <p:sp>
        <p:nvSpPr>
          <p:cNvPr id="8" name="Content Placeholder 2">
            <a:extLst>
              <a:ext uri="{FF2B5EF4-FFF2-40B4-BE49-F238E27FC236}">
                <a16:creationId xmlns:a16="http://schemas.microsoft.com/office/drawing/2014/main" id="{1EA05994-6215-EA49-9396-8B2E870339EA}"/>
              </a:ext>
            </a:extLst>
          </p:cNvPr>
          <p:cNvSpPr>
            <a:spLocks noGrp="1"/>
          </p:cNvSpPr>
          <p:nvPr>
            <p:ph idx="1"/>
          </p:nvPr>
        </p:nvSpPr>
        <p:spPr>
          <a:xfrm>
            <a:off x="76200" y="4724400"/>
            <a:ext cx="7740805" cy="1683406"/>
          </a:xfrm>
        </p:spPr>
        <p:txBody>
          <a:bodyPr>
            <a:normAutofit fontScale="62500" lnSpcReduction="20000"/>
          </a:bodyPr>
          <a:lstStyle/>
          <a:p>
            <a:pPr marL="0" indent="0">
              <a:buNone/>
            </a:pPr>
            <a:endParaRPr lang="en-US" dirty="0"/>
          </a:p>
          <a:p>
            <a:pPr marL="0" indent="0">
              <a:buNone/>
            </a:pPr>
            <a:r>
              <a:rPr lang="en-US" sz="3700" dirty="0"/>
              <a:t>Collaborators : BNL, OLCF, Rutgers University, UTA,</a:t>
            </a:r>
          </a:p>
          <a:p>
            <a:pPr lvl="1"/>
            <a:r>
              <a:rPr lang="en-US" sz="3100" dirty="0"/>
              <a:t>Institutes PIs : </a:t>
            </a:r>
            <a:r>
              <a:rPr lang="en-US" sz="3100" dirty="0" err="1"/>
              <a:t>K.De</a:t>
            </a:r>
            <a:r>
              <a:rPr lang="en-US" sz="3100" dirty="0"/>
              <a:t>, </a:t>
            </a:r>
            <a:r>
              <a:rPr lang="en-US" sz="3100" dirty="0" err="1"/>
              <a:t>S.Jha</a:t>
            </a:r>
            <a:r>
              <a:rPr lang="en-US" sz="3100" dirty="0"/>
              <a:t>, </a:t>
            </a:r>
            <a:r>
              <a:rPr lang="en-US" sz="3100" dirty="0" err="1"/>
              <a:t>A.Klimentov</a:t>
            </a:r>
            <a:r>
              <a:rPr lang="en-US" sz="3100" dirty="0"/>
              <a:t>, </a:t>
            </a:r>
            <a:r>
              <a:rPr lang="en-US" sz="3100" dirty="0" err="1"/>
              <a:t>J.Wells</a:t>
            </a:r>
            <a:endParaRPr lang="en-US" sz="3100" dirty="0"/>
          </a:p>
          <a:p>
            <a:pPr marL="0" indent="0">
              <a:buNone/>
            </a:pPr>
            <a:r>
              <a:rPr lang="en-US" sz="3700" dirty="0"/>
              <a:t>Sponsor DOE ASCR : Rich Carlson</a:t>
            </a:r>
          </a:p>
        </p:txBody>
      </p:sp>
      <p:sp>
        <p:nvSpPr>
          <p:cNvPr id="9" name="TextBox 8">
            <a:extLst>
              <a:ext uri="{FF2B5EF4-FFF2-40B4-BE49-F238E27FC236}">
                <a16:creationId xmlns:a16="http://schemas.microsoft.com/office/drawing/2014/main" id="{D4051261-8C73-1549-8D2F-32B9BCC66F25}"/>
              </a:ext>
            </a:extLst>
          </p:cNvPr>
          <p:cNvSpPr txBox="1"/>
          <p:nvPr/>
        </p:nvSpPr>
        <p:spPr>
          <a:xfrm>
            <a:off x="9503474" y="0"/>
            <a:ext cx="2685351" cy="341632"/>
          </a:xfrm>
          <a:prstGeom prst="rect">
            <a:avLst/>
          </a:prstGeom>
          <a:noFill/>
        </p:spPr>
        <p:txBody>
          <a:bodyPr wrap="none" rtlCol="0">
            <a:spAutoFit/>
          </a:bodyPr>
          <a:lstStyle/>
          <a:p>
            <a:pPr algn="ctr">
              <a:lnSpc>
                <a:spcPct val="90000"/>
              </a:lnSpc>
            </a:pPr>
            <a:r>
              <a:rPr lang="en-US" dirty="0"/>
              <a:t>Jan 15, 2015 17:05 CET</a:t>
            </a:r>
          </a:p>
        </p:txBody>
      </p:sp>
      <p:sp>
        <p:nvSpPr>
          <p:cNvPr id="10" name="Rectangle 9">
            <a:extLst>
              <a:ext uri="{FF2B5EF4-FFF2-40B4-BE49-F238E27FC236}">
                <a16:creationId xmlns:a16="http://schemas.microsoft.com/office/drawing/2014/main" id="{69DB96FA-25BB-5A42-BEC7-6631D0685272}"/>
              </a:ext>
            </a:extLst>
          </p:cNvPr>
          <p:cNvSpPr/>
          <p:nvPr/>
        </p:nvSpPr>
        <p:spPr>
          <a:xfrm>
            <a:off x="34724" y="4594302"/>
            <a:ext cx="4173002" cy="369332"/>
          </a:xfrm>
          <a:prstGeom prst="rect">
            <a:avLst/>
          </a:prstGeom>
        </p:spPr>
        <p:txBody>
          <a:bodyPr wrap="none">
            <a:spAutoFit/>
          </a:bodyPr>
          <a:lstStyle/>
          <a:p>
            <a:r>
              <a:rPr lang="en" dirty="0">
                <a:solidFill>
                  <a:schemeClr val="dk1"/>
                </a:solidFill>
              </a:rPr>
              <a:t>DOE ASCR Funded Project 2015-2019</a:t>
            </a:r>
            <a:endParaRPr lang="en-US" dirty="0"/>
          </a:p>
        </p:txBody>
      </p:sp>
    </p:spTree>
    <p:extLst>
      <p:ext uri="{BB962C8B-B14F-4D97-AF65-F5344CB8AC3E}">
        <p14:creationId xmlns:p14="http://schemas.microsoft.com/office/powerpoint/2010/main" val="2690985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C388-7C28-314F-85A6-E95A2C7A53C6}"/>
              </a:ext>
            </a:extLst>
          </p:cNvPr>
          <p:cNvSpPr>
            <a:spLocks noGrp="1"/>
          </p:cNvSpPr>
          <p:nvPr>
            <p:ph type="ctrTitle"/>
          </p:nvPr>
        </p:nvSpPr>
        <p:spPr>
          <a:xfrm>
            <a:off x="339005" y="320040"/>
            <a:ext cx="5545451" cy="510909"/>
          </a:xfrm>
        </p:spPr>
        <p:txBody>
          <a:bodyPr/>
          <a:lstStyle/>
          <a:p>
            <a:r>
              <a:rPr lang="en-US" dirty="0" err="1"/>
              <a:t>BigPanDA</a:t>
            </a:r>
            <a:r>
              <a:rPr lang="en-US" dirty="0"/>
              <a:t> Team</a:t>
            </a:r>
          </a:p>
        </p:txBody>
      </p:sp>
      <p:sp>
        <p:nvSpPr>
          <p:cNvPr id="3" name="Subtitle 2">
            <a:extLst>
              <a:ext uri="{FF2B5EF4-FFF2-40B4-BE49-F238E27FC236}">
                <a16:creationId xmlns:a16="http://schemas.microsoft.com/office/drawing/2014/main" id="{A44296E7-315C-6D4A-8DDE-4AB015195C0A}"/>
              </a:ext>
            </a:extLst>
          </p:cNvPr>
          <p:cNvSpPr>
            <a:spLocks noGrp="1"/>
          </p:cNvSpPr>
          <p:nvPr>
            <p:ph type="subTitle" idx="1"/>
          </p:nvPr>
        </p:nvSpPr>
        <p:spPr>
          <a:xfrm>
            <a:off x="169051" y="1131754"/>
            <a:ext cx="4370038" cy="4477308"/>
          </a:xfrm>
        </p:spPr>
        <p:txBody>
          <a:bodyPr/>
          <a:lstStyle/>
          <a:p>
            <a:r>
              <a:rPr lang="en-US" sz="2000" dirty="0"/>
              <a:t>BNL :</a:t>
            </a:r>
          </a:p>
          <a:p>
            <a:pPr lvl="1" algn="l"/>
            <a:r>
              <a:rPr lang="en-US" sz="2000" dirty="0"/>
              <a:t>Alexei </a:t>
            </a:r>
            <a:r>
              <a:rPr lang="en-US" sz="2000" dirty="0" err="1"/>
              <a:t>Klimentov</a:t>
            </a:r>
            <a:endParaRPr lang="en-US" sz="2000" dirty="0"/>
          </a:p>
          <a:p>
            <a:pPr lvl="1" algn="l"/>
            <a:r>
              <a:rPr lang="en-US" sz="2000" dirty="0"/>
              <a:t>Sergey </a:t>
            </a:r>
            <a:r>
              <a:rPr lang="en-US" sz="2000" dirty="0" err="1"/>
              <a:t>Panitkin</a:t>
            </a:r>
            <a:endParaRPr lang="en-US" sz="2000" dirty="0"/>
          </a:p>
          <a:p>
            <a:pPr lvl="1" algn="l"/>
            <a:r>
              <a:rPr lang="en-US" sz="2000" dirty="0" err="1"/>
              <a:t>Pavlo</a:t>
            </a:r>
            <a:r>
              <a:rPr lang="en-US" sz="2000" dirty="0"/>
              <a:t> </a:t>
            </a:r>
            <a:r>
              <a:rPr lang="en-US" sz="2000" dirty="0" err="1"/>
              <a:t>Svirin</a:t>
            </a:r>
            <a:r>
              <a:rPr lang="en-US" sz="2000" dirty="0"/>
              <a:t> (</a:t>
            </a:r>
            <a:r>
              <a:rPr lang="en-US" sz="2000" dirty="0">
                <a:sym typeface="Wingdings" pitchFamily="2" charset="2"/>
              </a:rPr>
              <a:t> ATLAS)</a:t>
            </a:r>
            <a:endParaRPr lang="en-US" sz="2000" dirty="0"/>
          </a:p>
          <a:p>
            <a:endParaRPr lang="en-US" sz="2000" dirty="0"/>
          </a:p>
          <a:p>
            <a:r>
              <a:rPr lang="en-US" sz="2000" dirty="0"/>
              <a:t>UTA :</a:t>
            </a:r>
          </a:p>
          <a:p>
            <a:pPr lvl="1" algn="l"/>
            <a:r>
              <a:rPr lang="en-US" sz="2000" dirty="0"/>
              <a:t>Kaushik De</a:t>
            </a:r>
          </a:p>
          <a:p>
            <a:pPr lvl="1" algn="l"/>
            <a:r>
              <a:rPr lang="en-US" sz="2000" dirty="0"/>
              <a:t>Ruslan </a:t>
            </a:r>
            <a:r>
              <a:rPr lang="en-US" sz="2000" dirty="0" err="1"/>
              <a:t>Mashinistov</a:t>
            </a:r>
            <a:r>
              <a:rPr lang="en-US" sz="2000" dirty="0"/>
              <a:t> (</a:t>
            </a:r>
            <a:r>
              <a:rPr lang="en-US" sz="2000" dirty="0">
                <a:sym typeface="Wingdings" pitchFamily="2" charset="2"/>
              </a:rPr>
              <a:t> </a:t>
            </a:r>
            <a:r>
              <a:rPr lang="en-US" sz="2000" dirty="0" err="1">
                <a:sym typeface="Wingdings" pitchFamily="2" charset="2"/>
              </a:rPr>
              <a:t>BelleII</a:t>
            </a:r>
            <a:r>
              <a:rPr lang="en-US" sz="2000" dirty="0">
                <a:sym typeface="Wingdings" pitchFamily="2" charset="2"/>
              </a:rPr>
              <a:t>)</a:t>
            </a:r>
            <a:endParaRPr lang="en-US" sz="2000" dirty="0"/>
          </a:p>
          <a:p>
            <a:pPr lvl="1" algn="l"/>
            <a:r>
              <a:rPr lang="en-US" sz="2000" dirty="0"/>
              <a:t>Danila </a:t>
            </a:r>
            <a:r>
              <a:rPr lang="en-US" sz="2000" dirty="0" err="1"/>
              <a:t>Oleynik</a:t>
            </a:r>
            <a:r>
              <a:rPr lang="en-US" sz="2000" dirty="0"/>
              <a:t> (</a:t>
            </a:r>
            <a:r>
              <a:rPr lang="en-US" sz="2000" dirty="0">
                <a:sym typeface="Wingdings" pitchFamily="2" charset="2"/>
              </a:rPr>
              <a:t> JINR)</a:t>
            </a:r>
            <a:endParaRPr lang="en-US" sz="2000" dirty="0"/>
          </a:p>
          <a:p>
            <a:pPr lvl="1" algn="l"/>
            <a:r>
              <a:rPr lang="en-US" sz="2000" dirty="0"/>
              <a:t>Artem </a:t>
            </a:r>
            <a:r>
              <a:rPr lang="en-US" sz="2000" dirty="0" err="1"/>
              <a:t>Petrosyan</a:t>
            </a:r>
            <a:r>
              <a:rPr lang="en-US" sz="2000" dirty="0"/>
              <a:t> (</a:t>
            </a:r>
            <a:r>
              <a:rPr lang="en-US" sz="2000" dirty="0">
                <a:sym typeface="Wingdings" pitchFamily="2" charset="2"/>
              </a:rPr>
              <a:t> COMPASS)</a:t>
            </a:r>
            <a:endParaRPr lang="en-US" sz="2000" dirty="0"/>
          </a:p>
          <a:p>
            <a:pPr lvl="1" algn="l"/>
            <a:r>
              <a:rPr lang="en-US" sz="2000" dirty="0"/>
              <a:t>Sean Wilkinson (</a:t>
            </a:r>
            <a:r>
              <a:rPr lang="en-US" sz="2000" dirty="0">
                <a:sym typeface="Wingdings" pitchFamily="2" charset="2"/>
              </a:rPr>
              <a:t> </a:t>
            </a:r>
            <a:r>
              <a:rPr lang="en-US" sz="2000" dirty="0"/>
              <a:t>ORNL)</a:t>
            </a:r>
            <a:endParaRPr lang="en-US" dirty="0"/>
          </a:p>
        </p:txBody>
      </p:sp>
      <p:sp>
        <p:nvSpPr>
          <p:cNvPr id="4" name="Subtitle 2">
            <a:extLst>
              <a:ext uri="{FF2B5EF4-FFF2-40B4-BE49-F238E27FC236}">
                <a16:creationId xmlns:a16="http://schemas.microsoft.com/office/drawing/2014/main" id="{10EF8E75-82A5-E445-A872-5CAC8594A0E2}"/>
              </a:ext>
            </a:extLst>
          </p:cNvPr>
          <p:cNvSpPr txBox="1">
            <a:spLocks/>
          </p:cNvSpPr>
          <p:nvPr/>
        </p:nvSpPr>
        <p:spPr bwMode="auto">
          <a:xfrm>
            <a:off x="4684054" y="1131754"/>
            <a:ext cx="3219624" cy="4477309"/>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400"/>
              </a:spcBef>
              <a:spcAft>
                <a:spcPct val="0"/>
              </a:spcAft>
              <a:buClr>
                <a:schemeClr val="tx2"/>
              </a:buClr>
              <a:buFont typeface="Arial" charset="0"/>
              <a:buNone/>
              <a:defRPr sz="2400" kern="1200">
                <a:solidFill>
                  <a:schemeClr val="tx1"/>
                </a:solidFill>
                <a:latin typeface="Arial" panose="020B0604020202020204" pitchFamily="34" charset="0"/>
                <a:ea typeface="+mn-ea"/>
                <a:cs typeface="Arial" panose="020B0604020202020204" pitchFamily="34" charset="0"/>
              </a:defRPr>
            </a:lvl1pPr>
            <a:lvl2pPr marL="457200" indent="0" algn="ctr" rtl="0" eaLnBrk="1" fontAlgn="base" hangingPunct="1">
              <a:lnSpc>
                <a:spcPct val="90000"/>
              </a:lnSpc>
              <a:spcBef>
                <a:spcPts val="800"/>
              </a:spcBef>
              <a:spcAft>
                <a:spcPct val="0"/>
              </a:spcAft>
              <a:buClr>
                <a:schemeClr val="tx2"/>
              </a:buClr>
              <a:buFont typeface="Arial" charset="0"/>
              <a:buNone/>
              <a:defRPr sz="2400" kern="1200">
                <a:solidFill>
                  <a:schemeClr val="tx1">
                    <a:tint val="75000"/>
                  </a:schemeClr>
                </a:solidFill>
                <a:latin typeface="+mn-lt"/>
                <a:ea typeface="+mn-ea"/>
                <a:cs typeface="+mn-cs"/>
              </a:defRPr>
            </a:lvl2pPr>
            <a:lvl3pPr marL="914400" indent="0" algn="ctr" rtl="0" eaLnBrk="1" fontAlgn="base" hangingPunct="1">
              <a:lnSpc>
                <a:spcPct val="90000"/>
              </a:lnSpc>
              <a:spcBef>
                <a:spcPts val="800"/>
              </a:spcBef>
              <a:spcAft>
                <a:spcPct val="0"/>
              </a:spcAft>
              <a:buClr>
                <a:schemeClr val="tx2"/>
              </a:buClr>
              <a:buFont typeface="Arial" charset="0"/>
              <a:buNone/>
              <a:defRPr sz="2000" kern="1200">
                <a:solidFill>
                  <a:schemeClr val="tx1">
                    <a:tint val="75000"/>
                  </a:schemeClr>
                </a:solidFill>
                <a:latin typeface="+mn-lt"/>
                <a:ea typeface="+mn-ea"/>
                <a:cs typeface="+mn-cs"/>
              </a:defRPr>
            </a:lvl3pPr>
            <a:lvl4pPr marL="1371600" indent="0" algn="ctr" rtl="0" eaLnBrk="1" fontAlgn="base" hangingPunct="1">
              <a:lnSpc>
                <a:spcPct val="90000"/>
              </a:lnSpc>
              <a:spcBef>
                <a:spcPts val="800"/>
              </a:spcBef>
              <a:spcAft>
                <a:spcPct val="0"/>
              </a:spcAft>
              <a:buClr>
                <a:schemeClr val="tx2"/>
              </a:buClr>
              <a:buFont typeface="Arial" charset="0"/>
              <a:buNone/>
              <a:defRPr sz="1800" kern="1200">
                <a:solidFill>
                  <a:schemeClr val="tx1">
                    <a:tint val="75000"/>
                  </a:schemeClr>
                </a:solidFill>
                <a:latin typeface="+mn-lt"/>
                <a:ea typeface="+mn-ea"/>
                <a:cs typeface="+mn-cs"/>
              </a:defRPr>
            </a:lvl4pPr>
            <a:lvl5pPr marL="1828800" indent="0" algn="ctr" rtl="0" eaLnBrk="1" fontAlgn="base" hangingPunct="1">
              <a:lnSpc>
                <a:spcPct val="90000"/>
              </a:lnSpc>
              <a:spcBef>
                <a:spcPts val="600"/>
              </a:spcBef>
              <a:spcAft>
                <a:spcPct val="0"/>
              </a:spcAft>
              <a:buClr>
                <a:schemeClr val="tx2"/>
              </a:buClr>
              <a:buFont typeface="Arial" charset="0"/>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dirty="0"/>
              <a:t>Rutgers U :</a:t>
            </a:r>
          </a:p>
          <a:p>
            <a:pPr lvl="1" algn="l"/>
            <a:r>
              <a:rPr lang="en-US" sz="2000" dirty="0" err="1"/>
              <a:t>Shantenu</a:t>
            </a:r>
            <a:r>
              <a:rPr lang="en-US" sz="2000" dirty="0"/>
              <a:t> Jha</a:t>
            </a:r>
          </a:p>
          <a:p>
            <a:pPr lvl="1" algn="l"/>
            <a:r>
              <a:rPr lang="en-US" sz="2000" dirty="0"/>
              <a:t>Alessio </a:t>
            </a:r>
            <a:r>
              <a:rPr lang="en-US" sz="2000" dirty="0" err="1"/>
              <a:t>Angius</a:t>
            </a:r>
            <a:endParaRPr lang="en-US" sz="2000" dirty="0"/>
          </a:p>
          <a:p>
            <a:pPr lvl="1" algn="l"/>
            <a:r>
              <a:rPr lang="en-US" sz="2000" dirty="0"/>
              <a:t>Andre </a:t>
            </a:r>
            <a:r>
              <a:rPr lang="en-US" sz="2000" dirty="0" err="1"/>
              <a:t>Merzky</a:t>
            </a:r>
            <a:endParaRPr lang="en-US" sz="2000" dirty="0"/>
          </a:p>
          <a:p>
            <a:pPr lvl="1" algn="l"/>
            <a:r>
              <a:rPr lang="en-US" sz="2000" dirty="0"/>
              <a:t>Matteo </a:t>
            </a:r>
            <a:r>
              <a:rPr lang="en-US" sz="2000" dirty="0" err="1"/>
              <a:t>Turilli</a:t>
            </a:r>
            <a:endParaRPr lang="en-US" sz="2000" dirty="0"/>
          </a:p>
          <a:p>
            <a:endParaRPr lang="en-US" sz="2000" dirty="0"/>
          </a:p>
          <a:p>
            <a:r>
              <a:rPr lang="en-US" sz="2000" dirty="0"/>
              <a:t>ORNL :</a:t>
            </a:r>
          </a:p>
          <a:p>
            <a:pPr lvl="1" algn="l"/>
            <a:r>
              <a:rPr lang="en-US" sz="2000" dirty="0"/>
              <a:t>Jack Wells</a:t>
            </a:r>
          </a:p>
          <a:p>
            <a:pPr lvl="1" algn="l"/>
            <a:r>
              <a:rPr lang="en-US" sz="2000" dirty="0"/>
              <a:t>Valentine </a:t>
            </a:r>
            <a:r>
              <a:rPr lang="en-US" sz="2000" dirty="0" err="1"/>
              <a:t>Anantharaj</a:t>
            </a:r>
            <a:endParaRPr lang="en-US" sz="2000" dirty="0"/>
          </a:p>
          <a:p>
            <a:pPr lvl="1" algn="l"/>
            <a:r>
              <a:rPr lang="en-US" sz="2000" dirty="0"/>
              <a:t>Oral </a:t>
            </a:r>
            <a:r>
              <a:rPr lang="en-US" sz="2000" dirty="0" err="1"/>
              <a:t>Sarp</a:t>
            </a:r>
            <a:endParaRPr lang="en-US" sz="2000" dirty="0"/>
          </a:p>
        </p:txBody>
      </p:sp>
    </p:spTree>
    <p:extLst>
      <p:ext uri="{BB962C8B-B14F-4D97-AF65-F5344CB8AC3E}">
        <p14:creationId xmlns:p14="http://schemas.microsoft.com/office/powerpoint/2010/main" val="1412237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C388-7C28-314F-85A6-E95A2C7A53C6}"/>
              </a:ext>
            </a:extLst>
          </p:cNvPr>
          <p:cNvSpPr>
            <a:spLocks noGrp="1"/>
          </p:cNvSpPr>
          <p:nvPr>
            <p:ph type="ctrTitle"/>
          </p:nvPr>
        </p:nvSpPr>
        <p:spPr>
          <a:xfrm>
            <a:off x="339005" y="320040"/>
            <a:ext cx="5545451" cy="929485"/>
          </a:xfrm>
        </p:spPr>
        <p:txBody>
          <a:bodyPr/>
          <a:lstStyle/>
          <a:p>
            <a:r>
              <a:rPr lang="en-US" dirty="0"/>
              <a:t>Motivations for </a:t>
            </a:r>
            <a:r>
              <a:rPr lang="en-US" dirty="0" err="1"/>
              <a:t>BigPanDA</a:t>
            </a:r>
            <a:r>
              <a:rPr lang="en-US" dirty="0"/>
              <a:t> Project</a:t>
            </a:r>
          </a:p>
        </p:txBody>
      </p:sp>
      <p:sp>
        <p:nvSpPr>
          <p:cNvPr id="3" name="Subtitle 2">
            <a:extLst>
              <a:ext uri="{FF2B5EF4-FFF2-40B4-BE49-F238E27FC236}">
                <a16:creationId xmlns:a16="http://schemas.microsoft.com/office/drawing/2014/main" id="{A44296E7-315C-6D4A-8DDE-4AB015195C0A}"/>
              </a:ext>
            </a:extLst>
          </p:cNvPr>
          <p:cNvSpPr>
            <a:spLocks noGrp="1"/>
          </p:cNvSpPr>
          <p:nvPr>
            <p:ph type="subTitle" idx="1"/>
          </p:nvPr>
        </p:nvSpPr>
        <p:spPr/>
        <p:txBody>
          <a:bodyPr/>
          <a:lstStyle/>
          <a:p>
            <a:r>
              <a:rPr lang="en-US" dirty="0"/>
              <a:t>HPC Integration with HTC</a:t>
            </a:r>
          </a:p>
          <a:p>
            <a:endParaRPr lang="en-US" dirty="0"/>
          </a:p>
          <a:p>
            <a:endParaRPr lang="en-US" dirty="0"/>
          </a:p>
          <a:p>
            <a:endParaRPr lang="en-US" dirty="0"/>
          </a:p>
          <a:p>
            <a:endParaRPr lang="en-US" dirty="0"/>
          </a:p>
          <a:p>
            <a:r>
              <a:rPr lang="en-US" sz="1800" i="1" dirty="0"/>
              <a:t>(Google Cloud Platform integration the ATLAS Distributed Computing System  has been successfully demonstrated by </a:t>
            </a:r>
            <a:r>
              <a:rPr lang="en-US" sz="1800" i="1" dirty="0" err="1"/>
              <a:t>BigPanDA</a:t>
            </a:r>
            <a:r>
              <a:rPr lang="en-US" sz="1800" i="1" dirty="0"/>
              <a:t> team in early 2013) </a:t>
            </a:r>
          </a:p>
        </p:txBody>
      </p:sp>
    </p:spTree>
    <p:extLst>
      <p:ext uri="{BB962C8B-B14F-4D97-AF65-F5344CB8AC3E}">
        <p14:creationId xmlns:p14="http://schemas.microsoft.com/office/powerpoint/2010/main" val="3244664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4"/>
          <p:cNvSpPr txBox="1">
            <a:spLocks noGrp="1"/>
          </p:cNvSpPr>
          <p:nvPr>
            <p:ph type="body" idx="1"/>
          </p:nvPr>
        </p:nvSpPr>
        <p:spPr>
          <a:xfrm>
            <a:off x="9198" y="1028633"/>
            <a:ext cx="11357841" cy="5173384"/>
          </a:xfrm>
          <a:prstGeom prst="rect">
            <a:avLst/>
          </a:prstGeom>
        </p:spPr>
        <p:txBody>
          <a:bodyPr spcFirstLastPara="1" vert="horz" wrap="square" lIns="121868" tIns="121868" rIns="121868" bIns="121868" numCol="1" anchor="t" anchorCtr="0" compatLnSpc="1">
            <a:prstTxWarp prst="textNoShape">
              <a:avLst/>
            </a:prstTxWarp>
            <a:noAutofit/>
          </a:bodyPr>
          <a:lstStyle/>
          <a:p>
            <a:pPr marL="152362" indent="0">
              <a:lnSpc>
                <a:spcPct val="100000"/>
              </a:lnSpc>
              <a:spcAft>
                <a:spcPts val="0"/>
              </a:spcAft>
              <a:buClr>
                <a:schemeClr val="dk1"/>
              </a:buClr>
              <a:buSzPts val="1800"/>
              <a:buNone/>
            </a:pPr>
            <a:endParaRPr lang="en" sz="2400" dirty="0">
              <a:solidFill>
                <a:schemeClr val="dk1"/>
              </a:solidFill>
            </a:endParaRPr>
          </a:p>
          <a:p>
            <a:pPr marL="609448" indent="-457086">
              <a:lnSpc>
                <a:spcPct val="100000"/>
              </a:lnSpc>
              <a:spcAft>
                <a:spcPts val="0"/>
              </a:spcAft>
              <a:buClr>
                <a:schemeClr val="dk1"/>
              </a:buClr>
              <a:buSzPts val="1800"/>
              <a:buChar char="●"/>
            </a:pPr>
            <a:r>
              <a:rPr lang="en" sz="2400" dirty="0">
                <a:solidFill>
                  <a:schemeClr val="dk1"/>
                </a:solidFill>
              </a:rPr>
              <a:t>Motivation: </a:t>
            </a:r>
          </a:p>
          <a:p>
            <a:pPr marL="1004735" lvl="1" indent="-457086">
              <a:lnSpc>
                <a:spcPct val="100000"/>
              </a:lnSpc>
              <a:spcBef>
                <a:spcPts val="1333"/>
              </a:spcBef>
              <a:spcAft>
                <a:spcPts val="0"/>
              </a:spcAft>
              <a:buClr>
                <a:schemeClr val="dk1"/>
              </a:buClr>
              <a:buSzPts val="1800"/>
              <a:buFont typeface="Courier New" panose="02070309020205020404" pitchFamily="49" charset="0"/>
              <a:buChar char="o"/>
            </a:pPr>
            <a:r>
              <a:rPr lang="en" sz="2000" dirty="0">
                <a:solidFill>
                  <a:schemeClr val="dk1"/>
                </a:solidFill>
              </a:rPr>
              <a:t>Demand for resources greatly outstrips supply </a:t>
            </a:r>
          </a:p>
          <a:p>
            <a:pPr marL="1004735" lvl="1" indent="-457086">
              <a:lnSpc>
                <a:spcPct val="100000"/>
              </a:lnSpc>
              <a:spcBef>
                <a:spcPts val="1333"/>
              </a:spcBef>
              <a:spcAft>
                <a:spcPts val="0"/>
              </a:spcAft>
              <a:buClr>
                <a:schemeClr val="dk1"/>
              </a:buClr>
              <a:buSzPts val="1800"/>
              <a:buFont typeface="Courier New" panose="02070309020205020404" pitchFamily="49" charset="0"/>
              <a:buChar char="o"/>
            </a:pPr>
            <a:r>
              <a:rPr lang="en" sz="2000" dirty="0">
                <a:solidFill>
                  <a:schemeClr val="dk1"/>
                </a:solidFill>
              </a:rPr>
              <a:t>New payloads are being developed well suited for HPC architectures</a:t>
            </a:r>
            <a:endParaRPr sz="2000" dirty="0">
              <a:solidFill>
                <a:schemeClr val="dk1"/>
              </a:solidFill>
            </a:endParaRPr>
          </a:p>
          <a:p>
            <a:pPr marL="609448" indent="-457086">
              <a:lnSpc>
                <a:spcPct val="100000"/>
              </a:lnSpc>
              <a:spcBef>
                <a:spcPts val="1333"/>
              </a:spcBef>
              <a:spcAft>
                <a:spcPts val="0"/>
              </a:spcAft>
              <a:buClr>
                <a:schemeClr val="dk1"/>
              </a:buClr>
              <a:buSzPts val="1800"/>
              <a:buChar char="●"/>
            </a:pPr>
            <a:r>
              <a:rPr lang="en" sz="2400" dirty="0">
                <a:solidFill>
                  <a:schemeClr val="dk1"/>
                </a:solidFill>
              </a:rPr>
              <a:t>Challenge: Resource management approaches, policies and software are different for each HPC, and Grids, and Clouds</a:t>
            </a:r>
            <a:endParaRPr sz="2400" dirty="0">
              <a:solidFill>
                <a:schemeClr val="dk1"/>
              </a:solidFill>
            </a:endParaRPr>
          </a:p>
          <a:p>
            <a:pPr marL="609448" indent="-457086">
              <a:lnSpc>
                <a:spcPct val="100000"/>
              </a:lnSpc>
              <a:spcBef>
                <a:spcPts val="1333"/>
              </a:spcBef>
              <a:spcAft>
                <a:spcPts val="0"/>
              </a:spcAft>
              <a:buClr>
                <a:schemeClr val="dk1"/>
              </a:buClr>
              <a:buSzPts val="1800"/>
              <a:buFont typeface="Arial"/>
              <a:buChar char="●"/>
            </a:pPr>
            <a:r>
              <a:rPr lang="en" sz="2400" dirty="0">
                <a:solidFill>
                  <a:schemeClr val="dk1"/>
                </a:solidFill>
              </a:rPr>
              <a:t>Objectives: </a:t>
            </a:r>
          </a:p>
          <a:p>
            <a:pPr marL="1004735" lvl="1" indent="-457086">
              <a:lnSpc>
                <a:spcPct val="100000"/>
              </a:lnSpc>
              <a:spcBef>
                <a:spcPts val="1333"/>
              </a:spcBef>
              <a:spcAft>
                <a:spcPts val="0"/>
              </a:spcAft>
              <a:buClr>
                <a:schemeClr val="dk1"/>
              </a:buClr>
              <a:buSzPts val="1800"/>
              <a:buFont typeface="Courier New" panose="02070309020205020404" pitchFamily="49" charset="0"/>
              <a:buChar char="o"/>
            </a:pPr>
            <a:r>
              <a:rPr lang="en" sz="2000" dirty="0">
                <a:solidFill>
                  <a:schemeClr val="dk1"/>
                </a:solidFill>
              </a:rPr>
              <a:t>How can we provide existing workload management capabilities (</a:t>
            </a:r>
            <a:r>
              <a:rPr lang="en" sz="2000" dirty="0" err="1">
                <a:solidFill>
                  <a:schemeClr val="dk1"/>
                </a:solidFill>
              </a:rPr>
              <a:t>PanDA</a:t>
            </a:r>
            <a:r>
              <a:rPr lang="en" sz="2000" dirty="0">
                <a:solidFill>
                  <a:schemeClr val="dk1"/>
                </a:solidFill>
              </a:rPr>
              <a:t>) uniformly across HPC, Grids and Clouds?  </a:t>
            </a:r>
          </a:p>
          <a:p>
            <a:pPr marL="1004735" lvl="1" indent="-457086">
              <a:lnSpc>
                <a:spcPct val="100000"/>
              </a:lnSpc>
              <a:spcBef>
                <a:spcPts val="1333"/>
              </a:spcBef>
              <a:spcAft>
                <a:spcPts val="0"/>
              </a:spcAft>
              <a:buClr>
                <a:schemeClr val="dk1"/>
              </a:buClr>
              <a:buSzPts val="1800"/>
              <a:buFont typeface="Courier New" panose="02070309020205020404" pitchFamily="49" charset="0"/>
              <a:buChar char="o"/>
            </a:pPr>
            <a:r>
              <a:rPr lang="en" sz="2000" dirty="0">
                <a:solidFill>
                  <a:schemeClr val="dk1"/>
                </a:solidFill>
              </a:rPr>
              <a:t>Use it to utilize otherwise unusable resources on HPC as well as traditional allocations queue-based resource management</a:t>
            </a:r>
            <a:endParaRPr sz="2000" dirty="0">
              <a:solidFill>
                <a:schemeClr val="dk1"/>
              </a:solidFill>
            </a:endParaRPr>
          </a:p>
          <a:p>
            <a:pPr marL="0" indent="0">
              <a:lnSpc>
                <a:spcPct val="100000"/>
              </a:lnSpc>
              <a:spcBef>
                <a:spcPts val="1333"/>
              </a:spcBef>
              <a:spcAft>
                <a:spcPts val="2133"/>
              </a:spcAft>
              <a:buNone/>
            </a:pPr>
            <a:endParaRPr dirty="0">
              <a:solidFill>
                <a:schemeClr val="dk1"/>
              </a:solidFill>
            </a:endParaRPr>
          </a:p>
        </p:txBody>
      </p:sp>
      <p:sp>
        <p:nvSpPr>
          <p:cNvPr id="170" name="Google Shape;170;p34"/>
          <p:cNvSpPr txBox="1">
            <a:spLocks noGrp="1"/>
          </p:cNvSpPr>
          <p:nvPr>
            <p:ph type="title"/>
          </p:nvPr>
        </p:nvSpPr>
        <p:spPr>
          <a:prstGeom prst="rect">
            <a:avLst/>
          </a:prstGeom>
        </p:spPr>
        <p:txBody>
          <a:bodyPr spcFirstLastPara="1" vert="horz" wrap="square" lIns="121868" tIns="121868" rIns="121868" bIns="121868" numCol="1" anchor="ctr" anchorCtr="0" compatLnSpc="1">
            <a:prstTxWarp prst="textNoShape">
              <a:avLst/>
            </a:prstTxWarp>
            <a:noAutofit/>
          </a:bodyPr>
          <a:lstStyle/>
          <a:p>
            <a:r>
              <a:rPr lang="en" sz="3199"/>
              <a:t>Research Challenges</a:t>
            </a:r>
            <a:endParaRPr sz="3199"/>
          </a:p>
        </p:txBody>
      </p:sp>
    </p:spTree>
    <p:extLst>
      <p:ext uri="{BB962C8B-B14F-4D97-AF65-F5344CB8AC3E}">
        <p14:creationId xmlns:p14="http://schemas.microsoft.com/office/powerpoint/2010/main" val="3926082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4288" y="320040"/>
            <a:ext cx="11422261" cy="510909"/>
          </a:xfrm>
        </p:spPr>
        <p:txBody>
          <a:bodyPr/>
          <a:lstStyle/>
          <a:p>
            <a:r>
              <a:rPr lang="en-US" dirty="0"/>
              <a:t>The Opportunity for </a:t>
            </a:r>
            <a:r>
              <a:rPr lang="en-US" sz="2800" dirty="0"/>
              <a:t>HPC-Grid</a:t>
            </a:r>
            <a:r>
              <a:rPr lang="en-US" dirty="0"/>
              <a:t> (HTC) Integration I </a:t>
            </a:r>
          </a:p>
        </p:txBody>
      </p:sp>
      <p:sp>
        <p:nvSpPr>
          <p:cNvPr id="4" name="Content Placeholder 3"/>
          <p:cNvSpPr>
            <a:spLocks noGrp="1"/>
          </p:cNvSpPr>
          <p:nvPr>
            <p:ph idx="1"/>
          </p:nvPr>
        </p:nvSpPr>
        <p:spPr>
          <a:xfrm>
            <a:off x="768871" y="997203"/>
            <a:ext cx="10573094" cy="5722251"/>
          </a:xfrm>
        </p:spPr>
        <p:txBody>
          <a:bodyPr/>
          <a:lstStyle/>
          <a:p>
            <a:pPr marL="0" indent="0">
              <a:buNone/>
            </a:pPr>
            <a:r>
              <a:rPr lang="en-US" i="1" dirty="0"/>
              <a:t>How do we efficiently integrate HPC resources and </a:t>
            </a:r>
            <a:r>
              <a:rPr lang="en-US" i="1" u="sng" dirty="0"/>
              <a:t>distributed</a:t>
            </a:r>
            <a:r>
              <a:rPr lang="en-US" i="1" dirty="0"/>
              <a:t> High-Throughput Computing (HTC, or Grid) resources? </a:t>
            </a:r>
            <a:endParaRPr lang="en-US" dirty="0"/>
          </a:p>
          <a:p>
            <a:r>
              <a:rPr lang="en-US" dirty="0"/>
              <a:t>From the perspective of large supercomputer centers, how best to integrate large capability workloads, e.g., the traditional workloads of leadership computing facilities, with the large capacity workloads emerging from, e.g., experimental and observational data? </a:t>
            </a:r>
          </a:p>
          <a:p>
            <a:r>
              <a:rPr lang="en-US" dirty="0"/>
              <a:t>Workload Management Systems (WLMS) are needed to effectively integrate computing for experimental and observation data into HPC data centers. </a:t>
            </a:r>
          </a:p>
          <a:p>
            <a:pPr marL="0" indent="0">
              <a:buNone/>
            </a:pPr>
            <a:endParaRPr lang="en-US" dirty="0"/>
          </a:p>
        </p:txBody>
      </p:sp>
    </p:spTree>
    <p:extLst>
      <p:ext uri="{BB962C8B-B14F-4D97-AF65-F5344CB8AC3E}">
        <p14:creationId xmlns:p14="http://schemas.microsoft.com/office/powerpoint/2010/main" val="3377062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4288" y="320040"/>
            <a:ext cx="11422261" cy="458587"/>
          </a:xfrm>
        </p:spPr>
        <p:txBody>
          <a:bodyPr/>
          <a:lstStyle/>
          <a:p>
            <a:r>
              <a:rPr lang="en-US" sz="2800" dirty="0"/>
              <a:t>The Opportunity for HPC-Grid (HTC) Integration II </a:t>
            </a:r>
          </a:p>
        </p:txBody>
      </p:sp>
      <p:sp>
        <p:nvSpPr>
          <p:cNvPr id="4" name="Content Placeholder 3"/>
          <p:cNvSpPr>
            <a:spLocks noGrp="1"/>
          </p:cNvSpPr>
          <p:nvPr>
            <p:ph idx="1"/>
          </p:nvPr>
        </p:nvSpPr>
        <p:spPr>
          <a:xfrm>
            <a:off x="497965" y="927931"/>
            <a:ext cx="11403090" cy="5722251"/>
          </a:xfrm>
        </p:spPr>
        <p:txBody>
          <a:bodyPr/>
          <a:lstStyle/>
          <a:p>
            <a:pPr marL="0" indent="0">
              <a:buNone/>
            </a:pPr>
            <a:r>
              <a:rPr lang="en-US" i="1" dirty="0">
                <a:solidFill>
                  <a:srgbClr val="0070C0"/>
                </a:solidFill>
              </a:rPr>
              <a:t>The ATLAS experiment provides an attractive science driver, and the </a:t>
            </a:r>
            <a:r>
              <a:rPr lang="en-US" i="1" dirty="0" err="1">
                <a:solidFill>
                  <a:srgbClr val="0070C0"/>
                </a:solidFill>
              </a:rPr>
              <a:t>PanDA</a:t>
            </a:r>
            <a:r>
              <a:rPr lang="en-US" i="1" dirty="0">
                <a:solidFill>
                  <a:srgbClr val="0070C0"/>
                </a:solidFill>
              </a:rPr>
              <a:t> Workflow Management System has attractive features for capacity-capability integration (2013 meeting at ORNL)</a:t>
            </a:r>
          </a:p>
          <a:p>
            <a:pPr marL="0" indent="0">
              <a:buNone/>
            </a:pPr>
            <a:r>
              <a:rPr lang="en-US" i="1" dirty="0"/>
              <a:t>•  The Worldwide LHC Computing Grid and a leadership computing facility (LCF) are of comparable compute capacity.</a:t>
            </a:r>
          </a:p>
          <a:p>
            <a:pPr lvl="1"/>
            <a:r>
              <a:rPr lang="en-US" i="1" dirty="0"/>
              <a:t>WLCG (ATLAS share): 350,000’s x86 compute cores </a:t>
            </a:r>
          </a:p>
          <a:p>
            <a:pPr lvl="1"/>
            <a:r>
              <a:rPr lang="en-US" i="1" dirty="0"/>
              <a:t>Titan: 300,000 x86 compute cores and 18,000 GPUs</a:t>
            </a:r>
          </a:p>
          <a:p>
            <a:pPr marL="0" indent="0">
              <a:buNone/>
            </a:pPr>
            <a:r>
              <a:rPr lang="en-US" i="1" dirty="0"/>
              <a:t>•  There is a well-defined opportunity to increase LCF utilization by increasing backfill opportunities.</a:t>
            </a:r>
          </a:p>
          <a:p>
            <a:pPr lvl="1"/>
            <a:r>
              <a:rPr lang="en-US" i="1" dirty="0"/>
              <a:t>Batch scheduling prioritizing leadership-scale jobs results in ~90% utilization of available resources at DOE’s LCFs.</a:t>
            </a:r>
          </a:p>
          <a:p>
            <a:pPr lvl="1"/>
            <a:r>
              <a:rPr lang="en-US" i="1" dirty="0"/>
              <a:t>Up to 10% of Titan’s cycles (~400M core hours) are available if a very large volume of capacity jobs can be run in backfill mode.</a:t>
            </a:r>
          </a:p>
        </p:txBody>
      </p:sp>
    </p:spTree>
    <p:extLst>
      <p:ext uri="{BB962C8B-B14F-4D97-AF65-F5344CB8AC3E}">
        <p14:creationId xmlns:p14="http://schemas.microsoft.com/office/powerpoint/2010/main" val="980635781"/>
      </p:ext>
    </p:extLst>
  </p:cSld>
  <p:clrMapOvr>
    <a:masterClrMapping/>
  </p:clrMapOvr>
</p:sld>
</file>

<file path=ppt/theme/theme1.xml><?xml version="1.0" encoding="utf-8"?>
<a:theme xmlns:a="http://schemas.openxmlformats.org/drawingml/2006/main" name="Presentations (Wide Screen)">
  <a:themeElements>
    <a:clrScheme name="ORNL corporate palette May 28 saturation adjust">
      <a:dk1>
        <a:sysClr val="windowText" lastClr="000000"/>
      </a:dk1>
      <a:lt1>
        <a:sysClr val="window" lastClr="FFFFFF"/>
      </a:lt1>
      <a:dk2>
        <a:srgbClr val="1E7640"/>
      </a:dk2>
      <a:lt2>
        <a:srgbClr val="FFFFFF"/>
      </a:lt2>
      <a:accent1>
        <a:srgbClr val="306DBE"/>
      </a:accent1>
      <a:accent2>
        <a:srgbClr val="84B641"/>
      </a:accent2>
      <a:accent3>
        <a:srgbClr val="DE762D"/>
      </a:accent3>
      <a:accent4>
        <a:srgbClr val="2ABDDA"/>
      </a:accent4>
      <a:accent5>
        <a:srgbClr val="A03123"/>
      </a:accent5>
      <a:accent6>
        <a:srgbClr val="FFCD00"/>
      </a:accent6>
      <a:hlink>
        <a:srgbClr val="0070B9"/>
      </a:hlink>
      <a:folHlink>
        <a:srgbClr val="1E764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solidFill>
            <a:schemeClr val="accent1"/>
          </a:solidFill>
        </a:ln>
        <a:effectLst/>
        <a:scene3d>
          <a:camera prst="orthographicFront">
            <a:rot lat="0" lon="0" rev="0"/>
          </a:camera>
          <a:lightRig rig="threePt" dir="t">
            <a:rot lat="0" lon="0" rev="1200000"/>
          </a:lightRig>
        </a:scene3d>
        <a:sp3d/>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txDef>
      <a:spPr>
        <a:noFill/>
      </a:spPr>
      <a:bodyPr wrap="none" rtlCol="0">
        <a:spAutoFit/>
      </a:bodyPr>
      <a:lstStyle>
        <a:defPPr algn="ctr">
          <a:lnSpc>
            <a:spcPct val="90000"/>
          </a:lnSpc>
          <a:defRPr dirty="0" smtClean="0"/>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75B17BC858B94FAA5409F11FF9B884" ma:contentTypeVersion="0" ma:contentTypeDescription="Create a new document." ma:contentTypeScope="" ma:versionID="ba30602e445ba7bd833ef2f532e4a594">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0EC660-24D0-43A0-AE5E-E274115E726B}">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19E20559-B232-4371-8690-E3D8007EDB82}">
  <ds:schemaRefs>
    <ds:schemaRef ds:uri="http://schemas.microsoft.com/sharepoint/v3/contenttype/forms"/>
  </ds:schemaRefs>
</ds:datastoreItem>
</file>

<file path=customXml/itemProps3.xml><?xml version="1.0" encoding="utf-8"?>
<ds:datastoreItem xmlns:ds="http://schemas.openxmlformats.org/officeDocument/2006/customXml" ds:itemID="{ACBB6CFE-4507-4B02-9220-33DC2E0B46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Presentations (Wide Screen)</Template>
  <TotalTime>14112</TotalTime>
  <Words>2619</Words>
  <Application>Microsoft Macintosh PowerPoint</Application>
  <PresentationFormat>Custom</PresentationFormat>
  <Paragraphs>289</Paragraphs>
  <Slides>33</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Arial</vt:lpstr>
      <vt:lpstr>Arial Black</vt:lpstr>
      <vt:lpstr>Calibri</vt:lpstr>
      <vt:lpstr>Calibri Light</vt:lpstr>
      <vt:lpstr>Chalkboard</vt:lpstr>
      <vt:lpstr>Courier New</vt:lpstr>
      <vt:lpstr>GillSans</vt:lpstr>
      <vt:lpstr>Helvetica Neue</vt:lpstr>
      <vt:lpstr>Montserrat Light</vt:lpstr>
      <vt:lpstr>Times New Roman</vt:lpstr>
      <vt:lpstr>Wingdings</vt:lpstr>
      <vt:lpstr>Presentations (Wide Screen)</vt:lpstr>
      <vt:lpstr>Custom Design</vt:lpstr>
      <vt:lpstr>OLCF BigPanDA Collaboration  BigPanDA Workflow Management on Titan for High Energy and Nuclear Physics and for Future Extreme Scale Scientific Applications</vt:lpstr>
      <vt:lpstr>Thanks </vt:lpstr>
      <vt:lpstr>ATLAS Collaboration with Oak Ridge in one slide</vt:lpstr>
      <vt:lpstr>PowerPoint Presentation</vt:lpstr>
      <vt:lpstr>BigPanDA Team</vt:lpstr>
      <vt:lpstr>Motivations for BigPanDA Project</vt:lpstr>
      <vt:lpstr>Research Challenges</vt:lpstr>
      <vt:lpstr>The Opportunity for HPC-Grid (HTC) Integration I </vt:lpstr>
      <vt:lpstr>The Opportunity for HPC-Grid (HTC) Integration II </vt:lpstr>
      <vt:lpstr>Selected Results from BigPanDA</vt:lpstr>
      <vt:lpstr>Deploying PanDA on Titan</vt:lpstr>
      <vt:lpstr>OLCF Titan Integration with ATLAS Computing</vt:lpstr>
      <vt:lpstr>Learning Backfill Capabilities on Titan</vt:lpstr>
      <vt:lpstr>Operational Demo: Scaling Up Active Backfill</vt:lpstr>
      <vt:lpstr>DOE HPC Utilization by ATLAS</vt:lpstr>
      <vt:lpstr>HPC Impact on ATLAS</vt:lpstr>
      <vt:lpstr>ATLAS production at OLCF (Nov. 2016 - Jun. 2019)</vt:lpstr>
      <vt:lpstr>Summary of Titan Utilization through BigPanDA</vt:lpstr>
      <vt:lpstr>Opening Doors for New Domains and Looking to the Future</vt:lpstr>
      <vt:lpstr>ATLAS Software Release Builds for the Next Generation of Supercomputers</vt:lpstr>
      <vt:lpstr>PanDA Server at OLCF: Broad application across domains</vt:lpstr>
      <vt:lpstr>PanDA Server at OLCF: PanDA WMS beyond HEP</vt:lpstr>
      <vt:lpstr>Backfill on Summit</vt:lpstr>
      <vt:lpstr>WGANCalo Model – New Modes of HPC Use</vt:lpstr>
      <vt:lpstr>Containers on Summit</vt:lpstr>
      <vt:lpstr>PanDA/Pegasus. Target computing environment</vt:lpstr>
      <vt:lpstr>PanDA@NCSA (Stampede for COMPASS experiment)</vt:lpstr>
      <vt:lpstr>Future of BigPanDA</vt:lpstr>
      <vt:lpstr>Next Generation Executor (NGE)</vt:lpstr>
      <vt:lpstr>PanDA and NGE: Unifying Paradigm and Tools</vt:lpstr>
      <vt:lpstr>BigPanDA NGE Vision</vt:lpstr>
      <vt:lpstr>Conclusions</vt:lpstr>
      <vt:lpstr>PowerPoint Presentation</vt:lpstr>
    </vt:vector>
  </TitlesOfParts>
  <Company>ORNL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 Donna Jo</dc:creator>
  <cp:lastModifiedBy>Klimentov, Alexei</cp:lastModifiedBy>
  <cp:revision>794</cp:revision>
  <cp:lastPrinted>2018-06-25T10:36:36Z</cp:lastPrinted>
  <dcterms:created xsi:type="dcterms:W3CDTF">2015-03-03T13:47:39Z</dcterms:created>
  <dcterms:modified xsi:type="dcterms:W3CDTF">2019-09-26T08:43:55Z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0x0101003975B17BC858B94FAA5409F11FF9B884</vt:lpwstr>
  </property>
</Properties>
</file>