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9" r:id="rId5"/>
    <p:sldId id="260" r:id="rId6"/>
    <p:sldId id="263" r:id="rId7"/>
    <p:sldId id="264" r:id="rId8"/>
    <p:sldId id="268" r:id="rId9"/>
    <p:sldId id="270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0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89D3-5FBE-4421-A478-C9FF6A355198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7631-5A44-499A-A03B-EA4558A5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6FDC7-6EA4-8E48-B9D6-22FA735C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72046"/>
          </a:xfrm>
        </p:spPr>
        <p:txBody>
          <a:bodyPr/>
          <a:lstStyle/>
          <a:p>
            <a:r>
              <a:rPr lang="en-US" dirty="0" err="1"/>
              <a:t>FastCaloSim</a:t>
            </a:r>
            <a:r>
              <a:rPr lang="en-US" dirty="0"/>
              <a:t> on GPUs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7DB305-1040-7847-893A-86C942F2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BNL CSI</a:t>
            </a:r>
            <a:r>
              <a:rPr lang="en-US" dirty="0"/>
              <a:t>: </a:t>
            </a:r>
            <a:r>
              <a:rPr lang="en-US" u="sng" dirty="0" err="1"/>
              <a:t>Zhihua</a:t>
            </a:r>
            <a:r>
              <a:rPr lang="en-US" u="sng" dirty="0"/>
              <a:t> Dong</a:t>
            </a:r>
            <a:r>
              <a:rPr lang="en-US" dirty="0"/>
              <a:t>, </a:t>
            </a:r>
            <a:r>
              <a:rPr lang="en-US" dirty="0" err="1"/>
              <a:t>Kwangmin</a:t>
            </a:r>
            <a:r>
              <a:rPr lang="en-US" dirty="0"/>
              <a:t> Yu, Meifeng Lin</a:t>
            </a:r>
          </a:p>
          <a:p>
            <a:r>
              <a:rPr lang="en-US" i="1" dirty="0"/>
              <a:t>  ATLAS</a:t>
            </a:r>
            <a:r>
              <a:rPr lang="en-US" dirty="0"/>
              <a:t>: </a:t>
            </a:r>
            <a:r>
              <a:rPr lang="en-US" dirty="0" err="1"/>
              <a:t>Tadej</a:t>
            </a:r>
            <a:r>
              <a:rPr lang="en-US" dirty="0"/>
              <a:t> Novak, Ahmed Hasib, Heather Gray  </a:t>
            </a:r>
          </a:p>
          <a:p>
            <a:r>
              <a:rPr lang="en-US" dirty="0"/>
              <a:t>+ Others </a:t>
            </a:r>
          </a:p>
        </p:txBody>
      </p:sp>
    </p:spTree>
    <p:extLst>
      <p:ext uri="{BB962C8B-B14F-4D97-AF65-F5344CB8AC3E}">
        <p14:creationId xmlns:p14="http://schemas.microsoft.com/office/powerpoint/2010/main" val="330244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AB10-5D11-3245-8D7F-FFD8BFDA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31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Tests with multiple instances running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DFB32C-1EE3-4800-9679-C553F96D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40947"/>
            <a:ext cx="2758966" cy="48392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Validation against GEANT4 most time consuming (~50K hits)</a:t>
            </a:r>
          </a:p>
          <a:p>
            <a:r>
              <a:rPr lang="en-US" sz="2000" dirty="0"/>
              <a:t>Run sample program on the same node with up to 32 instances </a:t>
            </a:r>
          </a:p>
          <a:p>
            <a:r>
              <a:rPr lang="en-US" sz="2000" dirty="0"/>
              <a:t>Use CUDA-MPS to share 2 P100 GPUs on BNL Institutional Cluster</a:t>
            </a:r>
          </a:p>
          <a:p>
            <a:r>
              <a:rPr lang="en-US" sz="2000" dirty="0"/>
              <a:t>~5X gain with 50K hits compared to CPU only runs (32 parallel processes).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F70B22DB-DE2C-094C-8C00-19D27F830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7616" y="788277"/>
            <a:ext cx="5052481" cy="35290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47377D-B179-0249-BDCE-E8BA113CD7AD}"/>
              </a:ext>
            </a:extLst>
          </p:cNvPr>
          <p:cNvSpPr txBox="1"/>
          <p:nvPr/>
        </p:nvSpPr>
        <p:spPr>
          <a:xfrm>
            <a:off x="7458357" y="1440947"/>
            <a:ext cx="120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Without </a:t>
            </a:r>
            <a:r>
              <a:rPr lang="en-US" sz="1200" dirty="0" err="1">
                <a:highlight>
                  <a:srgbClr val="FFFF00"/>
                </a:highlight>
              </a:rPr>
              <a:t>hitspy</a:t>
            </a:r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CB16A9-9361-F045-B54A-0094F53DF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260" y="3845043"/>
            <a:ext cx="4877090" cy="30129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CEA2D9-EB3F-F241-96FB-085A1E6A32C6}"/>
              </a:ext>
            </a:extLst>
          </p:cNvPr>
          <p:cNvSpPr txBox="1"/>
          <p:nvPr/>
        </p:nvSpPr>
        <p:spPr>
          <a:xfrm>
            <a:off x="7598058" y="4180218"/>
            <a:ext cx="168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With </a:t>
            </a:r>
            <a:r>
              <a:rPr lang="en-US" sz="1200" dirty="0" err="1">
                <a:highlight>
                  <a:srgbClr val="FFFF00"/>
                </a:highlight>
              </a:rPr>
              <a:t>Hitspy</a:t>
            </a:r>
            <a:endParaRPr lang="en-US" sz="1200" dirty="0">
              <a:highlight>
                <a:srgbClr val="FFFF00"/>
              </a:highlight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43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F48-39B7-CE4A-A12B-2A081AB5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8764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at Hackathon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61D0-CFC1-D146-9800-EC17A01B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5323"/>
            <a:ext cx="7886700" cy="4831639"/>
          </a:xfrm>
        </p:spPr>
        <p:txBody>
          <a:bodyPr/>
          <a:lstStyle/>
          <a:p>
            <a:r>
              <a:rPr lang="en-US" sz="2400" dirty="0"/>
              <a:t>Trying to optimize the code for production-like environments</a:t>
            </a:r>
          </a:p>
          <a:p>
            <a:pPr lvl="1"/>
            <a:r>
              <a:rPr lang="en-US" sz="2000" dirty="0"/>
              <a:t>More particles and energies studied</a:t>
            </a:r>
          </a:p>
          <a:p>
            <a:pPr lvl="1"/>
            <a:r>
              <a:rPr lang="en-US" sz="2000" dirty="0"/>
              <a:t>Fewer hits needed than Validation against Geant4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7EDCD8-EB66-9C4A-A058-D1494DDD9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29648"/>
              </p:ext>
            </p:extLst>
          </p:nvPr>
        </p:nvGraphicFramePr>
        <p:xfrm>
          <a:off x="300843" y="3048517"/>
          <a:ext cx="7106323" cy="2734411"/>
        </p:xfrm>
        <a:graphic>
          <a:graphicData uri="http://schemas.openxmlformats.org/drawingml/2006/table">
            <a:tbl>
              <a:tblPr/>
              <a:tblGrid>
                <a:gridCol w="1045048">
                  <a:extLst>
                    <a:ext uri="{9D8B030D-6E8A-4147-A177-3AD203B41FA5}">
                      <a16:colId xmlns:a16="http://schemas.microsoft.com/office/drawing/2014/main" val="805335167"/>
                    </a:ext>
                  </a:extLst>
                </a:gridCol>
                <a:gridCol w="1055775">
                  <a:extLst>
                    <a:ext uri="{9D8B030D-6E8A-4147-A177-3AD203B41FA5}">
                      <a16:colId xmlns:a16="http://schemas.microsoft.com/office/drawing/2014/main" val="3018238254"/>
                    </a:ext>
                  </a:extLst>
                </a:gridCol>
                <a:gridCol w="846941">
                  <a:extLst>
                    <a:ext uri="{9D8B030D-6E8A-4147-A177-3AD203B41FA5}">
                      <a16:colId xmlns:a16="http://schemas.microsoft.com/office/drawing/2014/main" val="3932985775"/>
                    </a:ext>
                  </a:extLst>
                </a:gridCol>
                <a:gridCol w="2063294">
                  <a:extLst>
                    <a:ext uri="{9D8B030D-6E8A-4147-A177-3AD203B41FA5}">
                      <a16:colId xmlns:a16="http://schemas.microsoft.com/office/drawing/2014/main" val="1930167796"/>
                    </a:ext>
                  </a:extLst>
                </a:gridCol>
                <a:gridCol w="2095265">
                  <a:extLst>
                    <a:ext uri="{9D8B030D-6E8A-4147-A177-3AD203B41FA5}">
                      <a16:colId xmlns:a16="http://schemas.microsoft.com/office/drawing/2014/main" val="1031688466"/>
                    </a:ext>
                  </a:extLst>
                </a:gridCol>
              </a:tblGrid>
              <a:tr h="54747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Particle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Energy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Min Eta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CPU (s) / 10K event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effectLst/>
                        </a:rPr>
                        <a:t>GPU (s) / 10K event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519385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Electron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18.3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8.3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87969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Electron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18.8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8.0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3111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Electron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19.2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7.9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832274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Electron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2.2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19.8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8.5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40386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Photon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18.7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6.9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58803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Pion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65536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7.7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5.7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399393"/>
                  </a:ext>
                </a:extLst>
              </a:tr>
              <a:tr h="29151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Pion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32768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4.5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4.4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88121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492748A-54F7-394D-B602-1C1C50A6C1D8}"/>
              </a:ext>
            </a:extLst>
          </p:cNvPr>
          <p:cNvGrpSpPr/>
          <p:nvPr/>
        </p:nvGrpSpPr>
        <p:grpSpPr>
          <a:xfrm>
            <a:off x="6324600" y="3701096"/>
            <a:ext cx="2819400" cy="3390909"/>
            <a:chOff x="7870371" y="3175579"/>
            <a:chExt cx="2819400" cy="3390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D1E0D2-77CC-2944-83C6-46817ED6D53A}"/>
                </a:ext>
              </a:extLst>
            </p:cNvPr>
            <p:cNvSpPr txBox="1"/>
            <p:nvPr/>
          </p:nvSpPr>
          <p:spPr>
            <a:xfrm>
              <a:off x="7870371" y="5920157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Only some events use GPU</a:t>
              </a:r>
            </a:p>
            <a:p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29444B0-07BC-AD4E-8364-6B4CD3409375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8828315" y="5279571"/>
              <a:ext cx="451756" cy="640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DC8BB4-2F2A-3A46-BA1B-D788DB3645FF}"/>
                </a:ext>
              </a:extLst>
            </p:cNvPr>
            <p:cNvSpPr txBox="1"/>
            <p:nvPr/>
          </p:nvSpPr>
          <p:spPr>
            <a:xfrm>
              <a:off x="9492344" y="4818147"/>
              <a:ext cx="11974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Max </a:t>
              </a:r>
              <a:r>
                <a:rPr lang="en-US" sz="1600" dirty="0" err="1">
                  <a:solidFill>
                    <a:srgbClr val="FF0000"/>
                  </a:solidFill>
                </a:rPr>
                <a:t>nhits</a:t>
              </a:r>
              <a:r>
                <a:rPr lang="en-US" sz="1600" dirty="0">
                  <a:solidFill>
                    <a:srgbClr val="FF0000"/>
                  </a:solidFill>
                </a:rPr>
                <a:t> ~2000-2500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C8FBD48-69DD-0348-9313-2C89101E4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52937" y="4818147"/>
              <a:ext cx="580228" cy="184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E11FA-E37C-A54E-B52B-3EB8C18DDA95}"/>
                </a:ext>
              </a:extLst>
            </p:cNvPr>
            <p:cNvSpPr txBox="1"/>
            <p:nvPr/>
          </p:nvSpPr>
          <p:spPr>
            <a:xfrm>
              <a:off x="9492344" y="3678128"/>
              <a:ext cx="11974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Max </a:t>
              </a:r>
              <a:r>
                <a:rPr lang="en-US" sz="1600" dirty="0" err="1">
                  <a:solidFill>
                    <a:srgbClr val="FF0000"/>
                  </a:solidFill>
                </a:rPr>
                <a:t>nhits</a:t>
              </a:r>
              <a:r>
                <a:rPr lang="en-US" sz="1600" dirty="0">
                  <a:solidFill>
                    <a:srgbClr val="FF0000"/>
                  </a:solidFill>
                </a:rPr>
                <a:t> ~4000-5000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62F2915-D72F-0243-B0F4-3432AC7039CF}"/>
                </a:ext>
              </a:extLst>
            </p:cNvPr>
            <p:cNvSpPr/>
            <p:nvPr/>
          </p:nvSpPr>
          <p:spPr>
            <a:xfrm>
              <a:off x="8915399" y="3175579"/>
              <a:ext cx="544286" cy="130391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27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5DE0-ED80-534C-8624-8231A7B2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4584"/>
          </a:xfrm>
        </p:spPr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59C2-F1B9-B34A-BBF4-CE5AF360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5228"/>
            <a:ext cx="7886700" cy="4421735"/>
          </a:xfrm>
        </p:spPr>
        <p:txBody>
          <a:bodyPr/>
          <a:lstStyle/>
          <a:p>
            <a:r>
              <a:rPr lang="en-US" dirty="0"/>
              <a:t>Further optimize the CUDA code</a:t>
            </a:r>
          </a:p>
          <a:p>
            <a:pPr lvl="1"/>
            <a:r>
              <a:rPr lang="en-US" dirty="0"/>
              <a:t>Use shared memory for the simulation</a:t>
            </a:r>
          </a:p>
          <a:p>
            <a:pPr lvl="1"/>
            <a:r>
              <a:rPr lang="en-US" dirty="0"/>
              <a:t>Multiple particles/energies per event =&gt; potentially increase GPU utilization</a:t>
            </a:r>
          </a:p>
          <a:p>
            <a:pPr lvl="1"/>
            <a:r>
              <a:rPr lang="en-US" dirty="0"/>
              <a:t>Parallelize hits at different layers (right now only one layer at a time)</a:t>
            </a:r>
          </a:p>
          <a:p>
            <a:pPr lvl="1"/>
            <a:r>
              <a:rPr lang="en-US" dirty="0"/>
              <a:t>Kernel fusion to reduce overhead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Try out portable solutions: </a:t>
            </a:r>
            <a:r>
              <a:rPr lang="en-US" dirty="0" err="1"/>
              <a:t>Kokkos</a:t>
            </a:r>
            <a:r>
              <a:rPr lang="en-US" dirty="0"/>
              <a:t>, RAJA, OpenMP/</a:t>
            </a:r>
            <a:r>
              <a:rPr lang="en-US" dirty="0" err="1"/>
              <a:t>OpenACC</a:t>
            </a:r>
            <a:r>
              <a:rPr lang="en-US" dirty="0"/>
              <a:t>, </a:t>
            </a:r>
            <a:r>
              <a:rPr lang="en-US" dirty="0" err="1"/>
              <a:t>SyCL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1521-06DD-E04D-82AB-A3DAE09E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5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FastCaloSim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5F03-4F7E-234E-B462-210217FF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4323"/>
            <a:ext cx="7886700" cy="4902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Fast simulation of ATLAS calorimeter system</a:t>
            </a:r>
          </a:p>
          <a:p>
            <a:r>
              <a:rPr lang="en-US" dirty="0"/>
              <a:t>Relatively self-contained =&gt; initial target for performance analysis and GPU porting exploration</a:t>
            </a:r>
          </a:p>
          <a:p>
            <a:r>
              <a:rPr lang="en-US" dirty="0"/>
              <a:t>Original standalone version runs under the ROOT interpreter</a:t>
            </a:r>
          </a:p>
          <a:p>
            <a:pPr lvl="1"/>
            <a:r>
              <a:rPr lang="en-US" dirty="0"/>
              <a:t>Difficult to use standard profiling tools</a:t>
            </a:r>
          </a:p>
          <a:p>
            <a:pPr lvl="1"/>
            <a:r>
              <a:rPr lang="en-US" dirty="0"/>
              <a:t>Parallelization/GPU porting would also be difficult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Developed a compiled version of standalone FCS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sym typeface="Wingdings" pitchFamily="2" charset="2"/>
              </a:rPr>
              <a:t> program  ”</a:t>
            </a:r>
            <a:r>
              <a:rPr lang="en-US" sz="32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runTFCSShapeValidation</a:t>
            </a:r>
            <a:r>
              <a:rPr lang="en-U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”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US" dirty="0"/>
              <a:t>Project funded by HEP-CCE</a:t>
            </a:r>
          </a:p>
          <a:p>
            <a:r>
              <a:rPr lang="en-US" dirty="0"/>
              <a:t>Collaboration between ATLAS and BNL Computational Science Initiative </a:t>
            </a:r>
          </a:p>
        </p:txBody>
      </p:sp>
    </p:spTree>
    <p:extLst>
      <p:ext uri="{BB962C8B-B14F-4D97-AF65-F5344CB8AC3E}">
        <p14:creationId xmlns:p14="http://schemas.microsoft.com/office/powerpoint/2010/main" val="162785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45C8-3CF5-46F9-8AC9-7E27547D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937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Arial Black" panose="020B0A04020102020204" pitchFamily="34" charset="0"/>
              </a:rPr>
              <a:t>Performance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3F43C-4FCA-4DEA-8A61-1BEDF3BC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" y="1626623"/>
            <a:ext cx="3229898" cy="1649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BC227-11C7-4F3A-803C-15A5137E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2" y="3593339"/>
            <a:ext cx="8814772" cy="28434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2E1929-73D2-47C5-8D4B-F9E47C7281A1}"/>
              </a:ext>
            </a:extLst>
          </p:cNvPr>
          <p:cNvSpPr/>
          <p:nvPr/>
        </p:nvSpPr>
        <p:spPr>
          <a:xfrm>
            <a:off x="1510749" y="2345643"/>
            <a:ext cx="1542553" cy="56454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2EEAD-E6E8-453D-81B1-90F68C33BA75}"/>
              </a:ext>
            </a:extLst>
          </p:cNvPr>
          <p:cNvSpPr/>
          <p:nvPr/>
        </p:nvSpPr>
        <p:spPr>
          <a:xfrm>
            <a:off x="389615" y="1797666"/>
            <a:ext cx="1200647" cy="1565744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9CA93F-12C5-415B-AC5A-2A5880702FB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282026" y="2910186"/>
            <a:ext cx="429370" cy="6718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F92B46-5050-4FBA-B5E1-C3D48C8B4D7C}"/>
              </a:ext>
            </a:extLst>
          </p:cNvPr>
          <p:cNvSpPr txBox="1"/>
          <p:nvPr/>
        </p:nvSpPr>
        <p:spPr>
          <a:xfrm>
            <a:off x="3277608" y="1464017"/>
            <a:ext cx="5709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</a:rPr>
              <a:t>TFCSLateralShapeParametrizationHitChain</a:t>
            </a:r>
            <a:r>
              <a:rPr lang="en-US" sz="1600" b="1" dirty="0">
                <a:solidFill>
                  <a:srgbClr val="C00000"/>
                </a:solidFill>
              </a:rPr>
              <a:t>::simulate()</a:t>
            </a:r>
            <a:r>
              <a:rPr lang="en-US" sz="1600" dirty="0"/>
              <a:t> is the </a:t>
            </a:r>
            <a:r>
              <a:rPr lang="en-U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most significant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/>
              <a:t>routine except I/O parts.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</a:rPr>
              <a:t>TFCSLateralShapeParametrizationHitChain</a:t>
            </a:r>
            <a:r>
              <a:rPr lang="en-US" sz="1600" b="1" dirty="0">
                <a:solidFill>
                  <a:srgbClr val="C00000"/>
                </a:solidFill>
              </a:rPr>
              <a:t>::simulate() </a:t>
            </a:r>
            <a:r>
              <a:rPr lang="en-US" sz="1600" dirty="0"/>
              <a:t>The running time </a:t>
            </a:r>
            <a:r>
              <a:rPr lang="en-US" sz="1600" b="1" dirty="0">
                <a:highlight>
                  <a:srgbClr val="FFFF00"/>
                </a:highlight>
              </a:rPr>
              <a:t>scale with the number of events</a:t>
            </a:r>
            <a:r>
              <a:rPr lang="en-US" sz="1600" b="1" dirty="0"/>
              <a:t> 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</a:rPr>
              <a:t>TFCSLateralShapeParametrizationHitChain</a:t>
            </a:r>
            <a:r>
              <a:rPr lang="en-US" sz="1600" b="1" dirty="0">
                <a:solidFill>
                  <a:srgbClr val="C00000"/>
                </a:solidFill>
              </a:rPr>
              <a:t>::simulate()</a:t>
            </a:r>
            <a:r>
              <a:rPr lang="en-US" sz="1600" dirty="0"/>
              <a:t> is our </a:t>
            </a:r>
            <a:r>
              <a:rPr lang="en-US" sz="1600" dirty="0">
                <a:highlight>
                  <a:srgbClr val="FFFF00"/>
                </a:highlight>
              </a:rPr>
              <a:t>target to parallelize</a:t>
            </a:r>
            <a:r>
              <a:rPr lang="en-US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ECBF1-D89F-4458-9683-51F448CE9534}"/>
              </a:ext>
            </a:extLst>
          </p:cNvPr>
          <p:cNvSpPr txBox="1"/>
          <p:nvPr/>
        </p:nvSpPr>
        <p:spPr>
          <a:xfrm>
            <a:off x="370189" y="3307428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I/O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213CC-EA1A-1746-BBED-4F74D1263B1E}"/>
              </a:ext>
            </a:extLst>
          </p:cNvPr>
          <p:cNvSpPr txBox="1"/>
          <p:nvPr/>
        </p:nvSpPr>
        <p:spPr>
          <a:xfrm>
            <a:off x="6861974" y="303366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 event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06DCE6-E8B9-2548-B640-519F17107494}"/>
              </a:ext>
            </a:extLst>
          </p:cNvPr>
          <p:cNvCxnSpPr>
            <a:cxnSpLocks/>
          </p:cNvCxnSpPr>
          <p:nvPr/>
        </p:nvCxnSpPr>
        <p:spPr>
          <a:xfrm flipH="1">
            <a:off x="6132322" y="3403001"/>
            <a:ext cx="878078" cy="57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E1881-4C20-4FA2-8984-A9EC4857D9A2}"/>
              </a:ext>
            </a:extLst>
          </p:cNvPr>
          <p:cNvSpPr txBox="1"/>
          <p:nvPr/>
        </p:nvSpPr>
        <p:spPr>
          <a:xfrm>
            <a:off x="628650" y="2043485"/>
            <a:ext cx="532466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TFCSLateralShapeParametrizationHitChain</a:t>
            </a:r>
            <a:r>
              <a:rPr lang="en-US" dirty="0"/>
              <a:t>::simulate() {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    Loop on </a:t>
            </a:r>
            <a:r>
              <a:rPr lang="en-US" b="1" dirty="0" err="1">
                <a:solidFill>
                  <a:srgbClr val="7030A0"/>
                </a:solidFill>
              </a:rPr>
              <a:t>nhit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        …</a:t>
            </a:r>
          </a:p>
          <a:p>
            <a:r>
              <a:rPr lang="en-US" dirty="0"/>
              <a:t>        Loop on </a:t>
            </a:r>
            <a:r>
              <a:rPr lang="en-US" dirty="0" err="1"/>
              <a:t>hit_simulation_chain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Call </a:t>
            </a:r>
          </a:p>
          <a:p>
            <a:r>
              <a:rPr lang="en-US" dirty="0"/>
              <a:t>            </a:t>
            </a:r>
          </a:p>
          <a:p>
            <a:endParaRPr lang="en-US" dirty="0"/>
          </a:p>
          <a:p>
            <a:r>
              <a:rPr lang="en-US" dirty="0"/>
              <a:t>        End Loop</a:t>
            </a:r>
          </a:p>
          <a:p>
            <a:r>
              <a:rPr lang="en-US" dirty="0"/>
              <a:t>        …</a:t>
            </a:r>
          </a:p>
          <a:p>
            <a:r>
              <a:rPr lang="en-US" dirty="0"/>
              <a:t>    End Loop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2A7E8-405C-463A-851B-CC93BEADCF39}"/>
              </a:ext>
            </a:extLst>
          </p:cNvPr>
          <p:cNvSpPr/>
          <p:nvPr/>
        </p:nvSpPr>
        <p:spPr>
          <a:xfrm>
            <a:off x="1057523" y="3474715"/>
            <a:ext cx="4683319" cy="188445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445C8-3CF5-46F9-8AC9-7E27547D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937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Arial Black" panose="020B0A04020102020204" pitchFamily="34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C9AAC-FF98-4D4B-B7F2-8FC9518EE6E2}"/>
              </a:ext>
            </a:extLst>
          </p:cNvPr>
          <p:cNvSpPr txBox="1"/>
          <p:nvPr/>
        </p:nvSpPr>
        <p:spPr>
          <a:xfrm>
            <a:off x="524225" y="1385018"/>
            <a:ext cx="809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TFCSLateralShapeParametrizationHitChain</a:t>
            </a:r>
            <a:r>
              <a:rPr lang="en-US" sz="2400" dirty="0"/>
              <a:t>::simulate() Structure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FC5B3B-A570-4679-BD9D-A65271E22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67" y="3959748"/>
            <a:ext cx="2967396" cy="957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845D1-FB28-4D82-9DDF-B56EF6C3EDBF}"/>
              </a:ext>
            </a:extLst>
          </p:cNvPr>
          <p:cNvSpPr/>
          <p:nvPr/>
        </p:nvSpPr>
        <p:spPr>
          <a:xfrm>
            <a:off x="2250219" y="4245995"/>
            <a:ext cx="3180522" cy="33395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695DB5-9409-460D-9CE6-C13BC1D99867}"/>
              </a:ext>
            </a:extLst>
          </p:cNvPr>
          <p:cNvCxnSpPr/>
          <p:nvPr/>
        </p:nvCxnSpPr>
        <p:spPr>
          <a:xfrm>
            <a:off x="1852654" y="4420924"/>
            <a:ext cx="36576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2F9EA-1639-4F15-A3C6-88103C0AAAB5}"/>
              </a:ext>
            </a:extLst>
          </p:cNvPr>
          <p:cNvSpPr/>
          <p:nvPr/>
        </p:nvSpPr>
        <p:spPr>
          <a:xfrm>
            <a:off x="890547" y="2902226"/>
            <a:ext cx="4977516" cy="3061252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1DBFC-64C2-4FE6-88BA-17DAE08339D0}"/>
              </a:ext>
            </a:extLst>
          </p:cNvPr>
          <p:cNvSpPr txBox="1"/>
          <p:nvPr/>
        </p:nvSpPr>
        <p:spPr>
          <a:xfrm>
            <a:off x="6120289" y="4141766"/>
            <a:ext cx="286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Impossible</a:t>
            </a:r>
            <a:r>
              <a:rPr lang="en-US" dirty="0"/>
              <a:t> Parallelization because of data dependency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9C587C-32C0-4A9B-A7BF-91D50670911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732511" y="4464932"/>
            <a:ext cx="38777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2F1CA0-DDA6-4D48-AEEB-887DA7C872FD}"/>
              </a:ext>
            </a:extLst>
          </p:cNvPr>
          <p:cNvCxnSpPr>
            <a:cxnSpLocks/>
          </p:cNvCxnSpPr>
          <p:nvPr/>
        </p:nvCxnSpPr>
        <p:spPr>
          <a:xfrm>
            <a:off x="5868063" y="2901822"/>
            <a:ext cx="549066" cy="6709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48664B-B60B-4B47-91EC-3D6225D5F6AF}"/>
              </a:ext>
            </a:extLst>
          </p:cNvPr>
          <p:cNvSpPr txBox="1"/>
          <p:nvPr/>
        </p:nvSpPr>
        <p:spPr>
          <a:xfrm>
            <a:off x="6417129" y="2717295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Possible</a:t>
            </a:r>
            <a:r>
              <a:rPr lang="en-US" dirty="0"/>
              <a:t>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160292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45C8-3CF5-46F9-8AC9-7E27547D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937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Arial Black" panose="020B0A04020102020204" pitchFamily="34" charset="0"/>
              </a:rPr>
              <a:t>GPU 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C9AAC-FF98-4D4B-B7F2-8FC9518EE6E2}"/>
              </a:ext>
            </a:extLst>
          </p:cNvPr>
          <p:cNvSpPr txBox="1"/>
          <p:nvPr/>
        </p:nvSpPr>
        <p:spPr>
          <a:xfrm>
            <a:off x="365761" y="1385018"/>
            <a:ext cx="84601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Dependence on ROOT and C++ nature of FCS would make it difficult to use </a:t>
            </a:r>
            <a:r>
              <a:rPr lang="en-US" sz="2400" dirty="0" err="1"/>
              <a:t>OpenACC</a:t>
            </a:r>
            <a:r>
              <a:rPr lang="en-US" sz="2400" dirty="0"/>
              <a:t>/OpenMP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Initial path: using CUDA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Port the parallelization possible part in </a:t>
            </a:r>
            <a:r>
              <a:rPr lang="en-US" sz="2400" dirty="0" err="1"/>
              <a:t>TFCSLateral</a:t>
            </a:r>
            <a:r>
              <a:rPr lang="en-US" sz="2400" dirty="0"/>
              <a:t>~~~</a:t>
            </a:r>
            <a:r>
              <a:rPr lang="en-US" sz="2400" dirty="0" err="1"/>
              <a:t>HitChain</a:t>
            </a:r>
            <a:r>
              <a:rPr lang="en-US" sz="2400" dirty="0"/>
              <a:t>::simulate()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Implemented CUDA kernel &amp; device functions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Data structure relocation from CPU to GPU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Geometry data can be loaded once and be reused</a:t>
            </a:r>
          </a:p>
        </p:txBody>
      </p:sp>
    </p:spTree>
    <p:extLst>
      <p:ext uri="{BB962C8B-B14F-4D97-AF65-F5344CB8AC3E}">
        <p14:creationId xmlns:p14="http://schemas.microsoft.com/office/powerpoint/2010/main" val="1133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37B4-146B-5A4A-BEE4-10CD2E64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168"/>
            <a:ext cx="7886700" cy="826063"/>
          </a:xfrm>
        </p:spPr>
        <p:txBody>
          <a:bodyPr/>
          <a:lstStyle/>
          <a:p>
            <a:r>
              <a:rPr lang="en-US" b="1" dirty="0"/>
              <a:t>FCS GPU acceleration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75D238-808C-ED4A-AA8C-A919C99B4C0A}"/>
              </a:ext>
            </a:extLst>
          </p:cNvPr>
          <p:cNvSpPr/>
          <p:nvPr/>
        </p:nvSpPr>
        <p:spPr>
          <a:xfrm>
            <a:off x="958671" y="3288594"/>
            <a:ext cx="2856216" cy="4520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TFCSHistoLateralShapeParametrization</a:t>
            </a:r>
            <a:r>
              <a:rPr lang="en-US" sz="1200" dirty="0"/>
              <a:t>::</a:t>
            </a:r>
          </a:p>
          <a:p>
            <a:pPr algn="ctr"/>
            <a:r>
              <a:rPr lang="en-US" sz="1200" dirty="0" err="1"/>
              <a:t>simulate_hit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CD121-36D5-9946-9F06-65EBB7FEEB81}"/>
              </a:ext>
            </a:extLst>
          </p:cNvPr>
          <p:cNvSpPr txBox="1"/>
          <p:nvPr/>
        </p:nvSpPr>
        <p:spPr>
          <a:xfrm>
            <a:off x="4337977" y="3384413"/>
            <a:ext cx="2349865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Setup Hit (phi, eta, Z, E)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FB0B27-CA7E-244C-BFDE-36CA25FDDF2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814887" y="3514626"/>
            <a:ext cx="523090" cy="8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6D5A37-8BF7-2541-8394-440AC47BAC32}"/>
              </a:ext>
            </a:extLst>
          </p:cNvPr>
          <p:cNvSpPr/>
          <p:nvPr/>
        </p:nvSpPr>
        <p:spPr>
          <a:xfrm>
            <a:off x="944246" y="2685452"/>
            <a:ext cx="2856215" cy="4520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TFCSValidationHitSpy</a:t>
            </a:r>
            <a:r>
              <a:rPr lang="en-US" sz="1200" dirty="0"/>
              <a:t>::</a:t>
            </a:r>
          </a:p>
          <a:p>
            <a:pPr algn="ctr"/>
            <a:r>
              <a:rPr lang="en-US" sz="1200" dirty="0" err="1"/>
              <a:t>simulate_hit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9BF97-0C02-724B-B3F5-A4B28D549F2B}"/>
              </a:ext>
            </a:extLst>
          </p:cNvPr>
          <p:cNvSpPr txBox="1"/>
          <p:nvPr/>
        </p:nvSpPr>
        <p:spPr>
          <a:xfrm>
            <a:off x="4349265" y="2490716"/>
            <a:ext cx="236762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Identify hit Cell</a:t>
            </a:r>
          </a:p>
          <a:p>
            <a:r>
              <a:rPr lang="en-US" sz="1200" dirty="0"/>
              <a:t>Fill Various Histograms from Cell geo and Hit coordinates.</a:t>
            </a:r>
          </a:p>
          <a:p>
            <a:r>
              <a:rPr lang="en-US" sz="1200" dirty="0"/>
              <a:t>Save Hit (cell 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D0388A-424F-F94C-A798-E4D96075976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800461" y="2906215"/>
            <a:ext cx="548804" cy="5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E603C2-1DB6-E442-82FC-9A911FF7626E}"/>
              </a:ext>
            </a:extLst>
          </p:cNvPr>
          <p:cNvSpPr/>
          <p:nvPr/>
        </p:nvSpPr>
        <p:spPr>
          <a:xfrm>
            <a:off x="886874" y="5226650"/>
            <a:ext cx="2856215" cy="66235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TFCSValidationHitSpy</a:t>
            </a:r>
            <a:r>
              <a:rPr lang="en-US" sz="1200" dirty="0"/>
              <a:t>::</a:t>
            </a:r>
          </a:p>
          <a:p>
            <a:pPr algn="ctr"/>
            <a:r>
              <a:rPr lang="en-US" sz="1200" dirty="0" err="1"/>
              <a:t>simulate_hit</a:t>
            </a:r>
            <a:r>
              <a:rPr lang="en-US" sz="1200" dirty="0"/>
              <a:t> 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(AGAIN)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C1769A-B41B-8642-8FF1-A02D4D238743}"/>
              </a:ext>
            </a:extLst>
          </p:cNvPr>
          <p:cNvSpPr txBox="1"/>
          <p:nvPr/>
        </p:nvSpPr>
        <p:spPr>
          <a:xfrm>
            <a:off x="4349265" y="5138448"/>
            <a:ext cx="2367625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Fill Various Histograms from Cell geo and Hit coordinates.</a:t>
            </a:r>
          </a:p>
          <a:p>
            <a:r>
              <a:rPr lang="en-US" sz="1200" dirty="0"/>
              <a:t>If new cell match previous cell</a:t>
            </a:r>
          </a:p>
          <a:p>
            <a:r>
              <a:rPr lang="en-US" sz="1200" dirty="0"/>
              <a:t>Fill few more Histograms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F54E1E-A99F-3642-875D-2D7974D5014C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743089" y="5553947"/>
            <a:ext cx="606176" cy="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593A6-8B41-D242-9407-6B0951E3D370}"/>
              </a:ext>
            </a:extLst>
          </p:cNvPr>
          <p:cNvSpPr/>
          <p:nvPr/>
        </p:nvSpPr>
        <p:spPr>
          <a:xfrm>
            <a:off x="886874" y="3966688"/>
            <a:ext cx="2856215" cy="4520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TFCSHitCellMappingWiggle</a:t>
            </a:r>
            <a:r>
              <a:rPr lang="en-US" sz="1200" dirty="0"/>
              <a:t>::</a:t>
            </a:r>
          </a:p>
          <a:p>
            <a:pPr algn="ctr"/>
            <a:r>
              <a:rPr lang="en-US" sz="1200" dirty="0" err="1"/>
              <a:t>simulate_hit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6CEF-5E44-6A45-89A8-787BDEDDBF60}"/>
              </a:ext>
            </a:extLst>
          </p:cNvPr>
          <p:cNvSpPr txBox="1"/>
          <p:nvPr/>
        </p:nvSpPr>
        <p:spPr>
          <a:xfrm>
            <a:off x="4349265" y="3686561"/>
            <a:ext cx="236762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Wiggle hit phi</a:t>
            </a:r>
          </a:p>
          <a:p>
            <a:r>
              <a:rPr lang="en-US" sz="1200" dirty="0"/>
              <a:t>Identify new cell</a:t>
            </a:r>
          </a:p>
          <a:p>
            <a:r>
              <a:rPr lang="en-US" sz="1200" dirty="0"/>
              <a:t>Add cell to a map </a:t>
            </a:r>
          </a:p>
          <a:p>
            <a:r>
              <a:rPr lang="en-US" sz="1200" dirty="0"/>
              <a:t>Accumulate cell’s Hit count</a:t>
            </a:r>
          </a:p>
          <a:p>
            <a:r>
              <a:rPr lang="en-US" sz="1200" dirty="0"/>
              <a:t>(or </a:t>
            </a:r>
            <a:r>
              <a:rPr lang="en-US" sz="1200" dirty="0" err="1"/>
              <a:t>Eerngy</a:t>
            </a:r>
            <a:r>
              <a:rPr lang="en-US" sz="1200" dirty="0"/>
              <a:t>) in “</a:t>
            </a:r>
            <a:r>
              <a:rPr lang="en-US" sz="1200" dirty="0" err="1"/>
              <a:t>Simlustate</a:t>
            </a:r>
            <a:r>
              <a:rPr lang="en-US" sz="1200" dirty="0"/>
              <a:t>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29BD51-50B9-D244-861D-EF5D163EF5A7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3743089" y="4192720"/>
            <a:ext cx="606176" cy="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AA4BB77-E3E3-EC45-9ECE-F23F6402688B}"/>
              </a:ext>
            </a:extLst>
          </p:cNvPr>
          <p:cNvSpPr/>
          <p:nvPr/>
        </p:nvSpPr>
        <p:spPr>
          <a:xfrm>
            <a:off x="426187" y="1049139"/>
            <a:ext cx="6516460" cy="5693389"/>
          </a:xfrm>
          <a:prstGeom prst="roundRect">
            <a:avLst>
              <a:gd name="adj" fmla="val 6775"/>
            </a:avLst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solidFill>
              <a:schemeClr val="accent1">
                <a:shade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90E211-C268-6245-8E09-7CBD4F0215E1}"/>
              </a:ext>
            </a:extLst>
          </p:cNvPr>
          <p:cNvSpPr txBox="1"/>
          <p:nvPr/>
        </p:nvSpPr>
        <p:spPr>
          <a:xfrm>
            <a:off x="906899" y="1153705"/>
            <a:ext cx="192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on </a:t>
            </a:r>
            <a:r>
              <a:rPr lang="en-US" dirty="0" err="1"/>
              <a:t>Nhits</a:t>
            </a:r>
            <a:r>
              <a:rPr lang="en-US" dirty="0"/>
              <a:t>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D0F3E67-357D-5A43-A9BC-49B685B625A1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830958" y="1338371"/>
            <a:ext cx="1831738" cy="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AAF0B63-0CB4-3444-9470-A8D6AEAF1AB2}"/>
              </a:ext>
            </a:extLst>
          </p:cNvPr>
          <p:cNvSpPr txBox="1"/>
          <p:nvPr/>
        </p:nvSpPr>
        <p:spPr>
          <a:xfrm>
            <a:off x="4612721" y="1116474"/>
            <a:ext cx="158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~50000/event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CDF8977D-51EE-894D-B9C0-85A15A1AF928}"/>
              </a:ext>
            </a:extLst>
          </p:cNvPr>
          <p:cNvSpPr/>
          <p:nvPr/>
        </p:nvSpPr>
        <p:spPr>
          <a:xfrm flipV="1">
            <a:off x="7271176" y="3491396"/>
            <a:ext cx="485422" cy="303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E1DFE-6ABA-9047-94C9-0F19EB0A6DFF}"/>
              </a:ext>
            </a:extLst>
          </p:cNvPr>
          <p:cNvSpPr txBox="1"/>
          <p:nvPr/>
        </p:nvSpPr>
        <p:spPr>
          <a:xfrm>
            <a:off x="7713102" y="3458370"/>
            <a:ext cx="100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CUDA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C338C2-9894-C746-80CB-CE438620AB17}"/>
              </a:ext>
            </a:extLst>
          </p:cNvPr>
          <p:cNvSpPr/>
          <p:nvPr/>
        </p:nvSpPr>
        <p:spPr>
          <a:xfrm>
            <a:off x="814162" y="1815336"/>
            <a:ext cx="6053448" cy="43516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A6BE3E-8D0D-A34D-814E-586FFFE67D88}"/>
              </a:ext>
            </a:extLst>
          </p:cNvPr>
          <p:cNvSpPr txBox="1"/>
          <p:nvPr/>
        </p:nvSpPr>
        <p:spPr>
          <a:xfrm>
            <a:off x="886874" y="6332956"/>
            <a:ext cx="118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Loop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7E00D-31DA-7A4B-8896-AE748B0DEA56}"/>
              </a:ext>
            </a:extLst>
          </p:cNvPr>
          <p:cNvSpPr txBox="1"/>
          <p:nvPr/>
        </p:nvSpPr>
        <p:spPr>
          <a:xfrm>
            <a:off x="7299106" y="5042669"/>
            <a:ext cx="1734326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</a:t>
            </a:r>
          </a:p>
          <a:p>
            <a:r>
              <a:rPr lang="en-US" dirty="0"/>
              <a:t> </a:t>
            </a:r>
            <a:r>
              <a:rPr lang="en-US" dirty="0" err="1"/>
              <a:t>Nhits</a:t>
            </a:r>
            <a:r>
              <a:rPr lang="en-US" dirty="0"/>
              <a:t> Threads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248F0D-9E46-E241-B1B4-136969FA6733}"/>
              </a:ext>
            </a:extLst>
          </p:cNvPr>
          <p:cNvSpPr txBox="1"/>
          <p:nvPr/>
        </p:nvSpPr>
        <p:spPr>
          <a:xfrm>
            <a:off x="7299106" y="3957007"/>
            <a:ext cx="151613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GPU version of the 4 functions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F2437BD-54E8-7640-98C3-FE1D44626F14}"/>
              </a:ext>
            </a:extLst>
          </p:cNvPr>
          <p:cNvSpPr/>
          <p:nvPr/>
        </p:nvSpPr>
        <p:spPr>
          <a:xfrm>
            <a:off x="924562" y="1974685"/>
            <a:ext cx="2856215" cy="45206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TFCSCalculateCenterPosition</a:t>
            </a:r>
            <a:r>
              <a:rPr lang="en-US" sz="1200" dirty="0"/>
              <a:t>::</a:t>
            </a:r>
          </a:p>
          <a:p>
            <a:pPr algn="ctr"/>
            <a:r>
              <a:rPr lang="en-US" sz="1200" dirty="0" err="1"/>
              <a:t>simulate_hit</a:t>
            </a:r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E2F361-E23A-4D48-A66C-FED40D739471}"/>
              </a:ext>
            </a:extLst>
          </p:cNvPr>
          <p:cNvCxnSpPr>
            <a:cxnSpLocks/>
          </p:cNvCxnSpPr>
          <p:nvPr/>
        </p:nvCxnSpPr>
        <p:spPr>
          <a:xfrm flipV="1">
            <a:off x="3840886" y="2192875"/>
            <a:ext cx="548804" cy="5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B1394FB-070C-4046-9A47-FFBAB88F81AA}"/>
              </a:ext>
            </a:extLst>
          </p:cNvPr>
          <p:cNvSpPr txBox="1"/>
          <p:nvPr/>
        </p:nvSpPr>
        <p:spPr>
          <a:xfrm>
            <a:off x="4375536" y="2062216"/>
            <a:ext cx="2349865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Save </a:t>
            </a:r>
            <a:r>
              <a:rPr lang="en-US" sz="1200" dirty="0" err="1"/>
              <a:t>Extraop</a:t>
            </a:r>
            <a:r>
              <a:rPr lang="en-US" sz="1200" dirty="0"/>
              <a:t> center info (simple)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DCFAFA-23B4-854A-85B9-DD8E8BF21B79}"/>
              </a:ext>
            </a:extLst>
          </p:cNvPr>
          <p:cNvCxnSpPr/>
          <p:nvPr/>
        </p:nvCxnSpPr>
        <p:spPr>
          <a:xfrm flipV="1">
            <a:off x="5737609" y="653143"/>
            <a:ext cx="987792" cy="500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841446-A026-2042-9D3E-F6D550BCB85D}"/>
              </a:ext>
            </a:extLst>
          </p:cNvPr>
          <p:cNvSpPr txBox="1"/>
          <p:nvPr/>
        </p:nvSpPr>
        <p:spPr>
          <a:xfrm>
            <a:off x="5814484" y="253979"/>
            <a:ext cx="30007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validation against GEANT4</a:t>
            </a:r>
          </a:p>
        </p:txBody>
      </p:sp>
    </p:spTree>
    <p:extLst>
      <p:ext uri="{BB962C8B-B14F-4D97-AF65-F5344CB8AC3E}">
        <p14:creationId xmlns:p14="http://schemas.microsoft.com/office/powerpoint/2010/main" val="25375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9684-E2A0-D74B-BABC-37202602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8231"/>
          </a:xfrm>
        </p:spPr>
        <p:txBody>
          <a:bodyPr/>
          <a:lstStyle/>
          <a:p>
            <a:r>
              <a:rPr lang="en-US" b="1" dirty="0"/>
              <a:t>Tasks for Porting to GPU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C8667-ADB5-1545-A1C7-6840FFCA6622}"/>
              </a:ext>
            </a:extLst>
          </p:cNvPr>
          <p:cNvSpPr txBox="1"/>
          <p:nvPr/>
        </p:nvSpPr>
        <p:spPr>
          <a:xfrm>
            <a:off x="628650" y="1291535"/>
            <a:ext cx="689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GPU Function  to identify  cell.         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getDDE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 sample, eta, phi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3F1F2-0658-C743-919A-3991F16E253E}"/>
              </a:ext>
            </a:extLst>
          </p:cNvPr>
          <p:cNvSpPr txBox="1"/>
          <p:nvPr/>
        </p:nvSpPr>
        <p:spPr>
          <a:xfrm>
            <a:off x="1738258" y="1758150"/>
            <a:ext cx="726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Geometry Info  to GPU. (</a:t>
            </a:r>
            <a:r>
              <a:rPr lang="en-US" dirty="0">
                <a:solidFill>
                  <a:srgbClr val="FF0000"/>
                </a:solidFill>
              </a:rPr>
              <a:t>Deep Copy</a:t>
            </a:r>
            <a:r>
              <a:rPr lang="en-US" dirty="0"/>
              <a:t>)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B0FE5BE-45A5-8947-8C1E-6A082C426379}"/>
              </a:ext>
            </a:extLst>
          </p:cNvPr>
          <p:cNvSpPr/>
          <p:nvPr/>
        </p:nvSpPr>
        <p:spPr>
          <a:xfrm rot="2544808">
            <a:off x="999260" y="1753003"/>
            <a:ext cx="676614" cy="227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4EE93-44C9-C644-9859-C5E926CA9926}"/>
              </a:ext>
            </a:extLst>
          </p:cNvPr>
          <p:cNvSpPr txBox="1"/>
          <p:nvPr/>
        </p:nvSpPr>
        <p:spPr>
          <a:xfrm>
            <a:off x="2087578" y="2127482"/>
            <a:ext cx="6406890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~200,000 </a:t>
            </a:r>
            <a:r>
              <a:rPr lang="en-US" dirty="0" err="1"/>
              <a:t>Calo</a:t>
            </a:r>
            <a:r>
              <a:rPr lang="en-US" dirty="0"/>
              <a:t> Cells in </a:t>
            </a:r>
            <a:r>
              <a:rPr lang="en-US" dirty="0">
                <a:solidFill>
                  <a:srgbClr val="FF0000"/>
                </a:solidFill>
              </a:rPr>
              <a:t>24</a:t>
            </a:r>
            <a:r>
              <a:rPr lang="en-US" dirty="0"/>
              <a:t> Layers (samples). </a:t>
            </a:r>
            <a:r>
              <a:rPr lang="en-US" dirty="0">
                <a:sym typeface="Wingdings" pitchFamily="2" charset="2"/>
              </a:rPr>
              <a:t> 20+MB</a:t>
            </a:r>
            <a:endParaRPr lang="en-US" dirty="0"/>
          </a:p>
          <a:p>
            <a:r>
              <a:rPr lang="en-US" dirty="0"/>
              <a:t>		(code setup run on Layer </a:t>
            </a:r>
            <a:r>
              <a:rPr lang="en-US" dirty="0">
                <a:solidFill>
                  <a:srgbClr val="FF0000"/>
                </a:solidFill>
              </a:rPr>
              <a:t>2  </a:t>
            </a:r>
            <a:r>
              <a:rPr lang="en-US" dirty="0"/>
              <a:t>has around </a:t>
            </a:r>
            <a:r>
              <a:rPr lang="en-US" dirty="0">
                <a:solidFill>
                  <a:srgbClr val="FF0000"/>
                </a:solidFill>
              </a:rPr>
              <a:t>20,000</a:t>
            </a:r>
            <a:r>
              <a:rPr lang="en-US" dirty="0"/>
              <a:t> cells)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regions’ Geo info and cell pointers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7BA773E-2357-9F4A-9E53-7D8157D4EEB4}"/>
              </a:ext>
            </a:extLst>
          </p:cNvPr>
          <p:cNvSpPr/>
          <p:nvPr/>
        </p:nvSpPr>
        <p:spPr>
          <a:xfrm rot="2240348">
            <a:off x="2128298" y="3198545"/>
            <a:ext cx="698642" cy="215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8AD5B-A752-EA43-BCEF-CF5D3140A22E}"/>
              </a:ext>
            </a:extLst>
          </p:cNvPr>
          <p:cNvSpPr txBox="1"/>
          <p:nvPr/>
        </p:nvSpPr>
        <p:spPr>
          <a:xfrm>
            <a:off x="2861311" y="3160935"/>
            <a:ext cx="5633157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Re-implement GPU </a:t>
            </a:r>
            <a:r>
              <a:rPr lang="en-US" dirty="0" err="1"/>
              <a:t>CaloGeomory</a:t>
            </a:r>
            <a:r>
              <a:rPr lang="en-US" dirty="0"/>
              <a:t> structure and supporting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Simpler,</a:t>
            </a:r>
            <a:r>
              <a:rPr lang="en-US" dirty="0"/>
              <a:t> no </a:t>
            </a:r>
            <a:r>
              <a:rPr lang="en-US" dirty="0">
                <a:solidFill>
                  <a:srgbClr val="FF0000"/>
                </a:solidFill>
              </a:rPr>
              <a:t>ROOT</a:t>
            </a:r>
            <a:r>
              <a:rPr lang="en-US" dirty="0"/>
              <a:t> Dependence,  only needed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187D4-532B-4C44-ABF3-CA4EC1249731}"/>
              </a:ext>
            </a:extLst>
          </p:cNvPr>
          <p:cNvSpPr txBox="1"/>
          <p:nvPr/>
        </p:nvSpPr>
        <p:spPr>
          <a:xfrm>
            <a:off x="596912" y="4301543"/>
            <a:ext cx="21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GPU Histograms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D746E-9274-C243-BA78-07CD798BB4AA}"/>
              </a:ext>
            </a:extLst>
          </p:cNvPr>
          <p:cNvSpPr txBox="1"/>
          <p:nvPr/>
        </p:nvSpPr>
        <p:spPr>
          <a:xfrm>
            <a:off x="2861312" y="4301543"/>
            <a:ext cx="563315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Multi-Stage CUDA  kernels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Block-wise atomic update with shared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Reduction  of results from all blocks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3F7C0-ED2E-E341-A4B2-639885EE60E0}"/>
              </a:ext>
            </a:extLst>
          </p:cNvPr>
          <p:cNvSpPr txBox="1"/>
          <p:nvPr/>
        </p:nvSpPr>
        <p:spPr>
          <a:xfrm>
            <a:off x="628650" y="5331558"/>
            <a:ext cx="253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GPU Hit Cell Counting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1D66E-91F9-6244-910B-5A4C9DE3F09B}"/>
              </a:ext>
            </a:extLst>
          </p:cNvPr>
          <p:cNvSpPr txBox="1"/>
          <p:nvPr/>
        </p:nvSpPr>
        <p:spPr>
          <a:xfrm>
            <a:off x="3171755" y="5383544"/>
            <a:ext cx="5322713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~50000 </a:t>
            </a:r>
            <a:r>
              <a:rPr lang="en-US" dirty="0"/>
              <a:t>hits end up in &lt; ~</a:t>
            </a:r>
            <a:r>
              <a:rPr lang="en-US" dirty="0">
                <a:solidFill>
                  <a:srgbClr val="FF0000"/>
                </a:solidFill>
              </a:rPr>
              <a:t>200 </a:t>
            </a:r>
            <a:r>
              <a:rPr lang="en-US" dirty="0"/>
              <a:t> cells  (out of </a:t>
            </a:r>
            <a:r>
              <a:rPr lang="en-US" dirty="0">
                <a:solidFill>
                  <a:srgbClr val="FF0000"/>
                </a:solidFill>
              </a:rPr>
              <a:t>~20,000</a:t>
            </a:r>
            <a:r>
              <a:rPr lang="en-US" dirty="0"/>
              <a:t>) </a:t>
            </a:r>
          </a:p>
          <a:p>
            <a:r>
              <a:rPr lang="en-US" dirty="0"/>
              <a:t>Multi Stage CUDA kernels</a:t>
            </a:r>
          </a:p>
          <a:p>
            <a:r>
              <a:rPr lang="en-US" dirty="0"/>
              <a:t>Extra step to narrow down hit cells </a:t>
            </a:r>
          </a:p>
          <a:p>
            <a:r>
              <a:rPr lang="en-US" dirty="0"/>
              <a:t>before standard GPU Histogram(count).</a:t>
            </a:r>
          </a:p>
        </p:txBody>
      </p:sp>
    </p:spTree>
    <p:extLst>
      <p:ext uri="{BB962C8B-B14F-4D97-AF65-F5344CB8AC3E}">
        <p14:creationId xmlns:p14="http://schemas.microsoft.com/office/powerpoint/2010/main" val="15961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67A8BE-AA97-5F4E-9F56-EAA4494D2903}"/>
              </a:ext>
            </a:extLst>
          </p:cNvPr>
          <p:cNvSpPr/>
          <p:nvPr/>
        </p:nvSpPr>
        <p:spPr>
          <a:xfrm>
            <a:off x="600046" y="1163830"/>
            <a:ext cx="1353312" cy="29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PrametrizationChain</a:t>
            </a:r>
            <a:endParaRPr lang="en-US" sz="105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900ABB-0814-474F-9977-EE9A3BBBBB09}"/>
              </a:ext>
            </a:extLst>
          </p:cNvPr>
          <p:cNvSpPr/>
          <p:nvPr/>
        </p:nvSpPr>
        <p:spPr>
          <a:xfrm>
            <a:off x="567366" y="1921413"/>
            <a:ext cx="1438656" cy="303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PrametrizationChain</a:t>
            </a:r>
            <a:endParaRPr lang="en-US" sz="105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96BCB8-FB0A-FF4C-AC21-CD7C27C1C93F}"/>
              </a:ext>
            </a:extLst>
          </p:cNvPr>
          <p:cNvSpPr/>
          <p:nvPr/>
        </p:nvSpPr>
        <p:spPr>
          <a:xfrm>
            <a:off x="614958" y="2732254"/>
            <a:ext cx="1438656" cy="29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PrametrizationChain</a:t>
            </a:r>
            <a:endParaRPr lang="en-US" sz="105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D5FA99-31F3-674F-849F-87E2700EFE8C}"/>
              </a:ext>
            </a:extLst>
          </p:cNvPr>
          <p:cNvSpPr/>
          <p:nvPr/>
        </p:nvSpPr>
        <p:spPr>
          <a:xfrm>
            <a:off x="670560" y="5797296"/>
            <a:ext cx="1353312" cy="29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PrametrizationChain</a:t>
            </a:r>
            <a:endParaRPr lang="en-US" sz="105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60A83D-0B22-6E4D-AC45-BAF30D17EB98}"/>
              </a:ext>
            </a:extLst>
          </p:cNvPr>
          <p:cNvSpPr/>
          <p:nvPr/>
        </p:nvSpPr>
        <p:spPr>
          <a:xfrm>
            <a:off x="613885" y="4329979"/>
            <a:ext cx="1325634" cy="527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Prametrization</a:t>
            </a:r>
            <a:endParaRPr lang="en-US" sz="1050" dirty="0"/>
          </a:p>
          <a:p>
            <a:pPr algn="ctr"/>
            <a:r>
              <a:rPr lang="en-US" sz="1050" dirty="0" err="1"/>
              <a:t>PDGIDSelectChain</a:t>
            </a:r>
            <a:endParaRPr lang="en-US" sz="105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07479A-DCA9-3A40-BF7B-F04DEBDC2986}"/>
              </a:ext>
            </a:extLst>
          </p:cNvPr>
          <p:cNvSpPr/>
          <p:nvPr/>
        </p:nvSpPr>
        <p:spPr>
          <a:xfrm>
            <a:off x="2605288" y="1018032"/>
            <a:ext cx="1896753" cy="2231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ValidationEnergyAndCells</a:t>
            </a:r>
            <a:endParaRPr lang="en-US" sz="105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F9F7C2-E647-774C-BA97-00A76807D37E}"/>
              </a:ext>
            </a:extLst>
          </p:cNvPr>
          <p:cNvSpPr/>
          <p:nvPr/>
        </p:nvSpPr>
        <p:spPr>
          <a:xfrm>
            <a:off x="2605288" y="1610244"/>
            <a:ext cx="1307145" cy="1807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ValidationEnergy</a:t>
            </a:r>
            <a:endParaRPr lang="en-US" sz="105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949B92-9BB1-4744-BFEF-EF81448A656C}"/>
              </a:ext>
            </a:extLst>
          </p:cNvPr>
          <p:cNvSpPr/>
          <p:nvPr/>
        </p:nvSpPr>
        <p:spPr>
          <a:xfrm>
            <a:off x="2605288" y="1830976"/>
            <a:ext cx="1307145" cy="3108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Parametrization</a:t>
            </a:r>
          </a:p>
          <a:p>
            <a:pPr algn="ctr"/>
            <a:r>
              <a:rPr lang="en-US" sz="1050" dirty="0" err="1"/>
              <a:t>EbinChain</a:t>
            </a:r>
            <a:endParaRPr lang="en-US" sz="105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E19819-92AC-9C45-B421-7FAA175CF5FE}"/>
              </a:ext>
            </a:extLst>
          </p:cNvPr>
          <p:cNvSpPr/>
          <p:nvPr/>
        </p:nvSpPr>
        <p:spPr>
          <a:xfrm>
            <a:off x="2605288" y="2150768"/>
            <a:ext cx="1307145" cy="32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WriteCellsToTree</a:t>
            </a:r>
            <a:endParaRPr lang="en-US" sz="105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E91FC0-A2D0-3049-943D-70046EA08056}"/>
              </a:ext>
            </a:extLst>
          </p:cNvPr>
          <p:cNvSpPr/>
          <p:nvPr/>
        </p:nvSpPr>
        <p:spPr>
          <a:xfrm>
            <a:off x="4397114" y="1686615"/>
            <a:ext cx="1826304" cy="4826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5F4124-4433-184A-AD8D-3AE7919F460D}"/>
              </a:ext>
            </a:extLst>
          </p:cNvPr>
          <p:cNvSpPr/>
          <p:nvPr/>
        </p:nvSpPr>
        <p:spPr>
          <a:xfrm>
            <a:off x="6405800" y="1451151"/>
            <a:ext cx="1826303" cy="159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CenterPositionCalculation</a:t>
            </a:r>
            <a:endParaRPr lang="en-US" sz="105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786F56-E9B3-F24F-B498-C62329ADFD47}"/>
              </a:ext>
            </a:extLst>
          </p:cNvPr>
          <p:cNvSpPr/>
          <p:nvPr/>
        </p:nvSpPr>
        <p:spPr>
          <a:xfrm>
            <a:off x="6405800" y="1631857"/>
            <a:ext cx="1826303" cy="159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ValidationHitSpy</a:t>
            </a:r>
            <a:endParaRPr lang="en-US" sz="105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72B6E35-FF3A-6A44-AEDB-0F0DAB7611FA}"/>
              </a:ext>
            </a:extLst>
          </p:cNvPr>
          <p:cNvSpPr/>
          <p:nvPr/>
        </p:nvSpPr>
        <p:spPr>
          <a:xfrm>
            <a:off x="6405800" y="1790950"/>
            <a:ext cx="2228542" cy="2112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HistoLateralShapeParametrization</a:t>
            </a:r>
            <a:endParaRPr lang="en-US" sz="105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70886CA-4F5C-3744-B4AB-8E7593DC1177}"/>
              </a:ext>
            </a:extLst>
          </p:cNvPr>
          <p:cNvSpPr/>
          <p:nvPr/>
        </p:nvSpPr>
        <p:spPr>
          <a:xfrm>
            <a:off x="6405800" y="2204481"/>
            <a:ext cx="1826304" cy="1497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ValidationHitSpy</a:t>
            </a:r>
            <a:endParaRPr lang="en-US" sz="105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24C6331-A3D2-024A-8AAD-7FF5E9980410}"/>
              </a:ext>
            </a:extLst>
          </p:cNvPr>
          <p:cNvSpPr/>
          <p:nvPr/>
        </p:nvSpPr>
        <p:spPr>
          <a:xfrm>
            <a:off x="6405800" y="2016428"/>
            <a:ext cx="1826304" cy="1737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HitCellMappingWiggle</a:t>
            </a:r>
            <a:endParaRPr lang="en-US" sz="105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834A55-D3CF-8D4B-A8AB-96221A8EBC30}"/>
              </a:ext>
            </a:extLst>
          </p:cNvPr>
          <p:cNvSpPr/>
          <p:nvPr/>
        </p:nvSpPr>
        <p:spPr>
          <a:xfrm>
            <a:off x="2605288" y="5844527"/>
            <a:ext cx="1896753" cy="2231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ValidationEnergyAndHit</a:t>
            </a:r>
            <a:endParaRPr lang="en-US" sz="105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703255E-4AAC-D14A-BA5B-22118EFA4440}"/>
              </a:ext>
            </a:extLst>
          </p:cNvPr>
          <p:cNvSpPr/>
          <p:nvPr/>
        </p:nvSpPr>
        <p:spPr>
          <a:xfrm>
            <a:off x="2581302" y="2647448"/>
            <a:ext cx="1642427" cy="2231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ValidationEnergy</a:t>
            </a:r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B3ADCAE-61AD-D64F-A317-99586838E1A7}"/>
              </a:ext>
            </a:extLst>
          </p:cNvPr>
          <p:cNvSpPr/>
          <p:nvPr/>
        </p:nvSpPr>
        <p:spPr>
          <a:xfrm>
            <a:off x="2572307" y="2936211"/>
            <a:ext cx="1642426" cy="2231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ParametrizationEbinChain</a:t>
            </a:r>
            <a:endParaRPr lang="en-US" sz="105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AD372EA-BBAB-6C48-A44C-9E0951F303C1}"/>
              </a:ext>
            </a:extLst>
          </p:cNvPr>
          <p:cNvSpPr/>
          <p:nvPr/>
        </p:nvSpPr>
        <p:spPr>
          <a:xfrm>
            <a:off x="2167830" y="4352744"/>
            <a:ext cx="1282156" cy="520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Parametrization</a:t>
            </a:r>
          </a:p>
          <a:p>
            <a:pPr algn="ctr"/>
            <a:r>
              <a:rPr lang="en-US" sz="1050" dirty="0" err="1"/>
              <a:t>AbsEtaSelectChain</a:t>
            </a:r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D124628-1F8E-0045-9133-7947ACAF2D8E}"/>
              </a:ext>
            </a:extLst>
          </p:cNvPr>
          <p:cNvSpPr/>
          <p:nvPr/>
        </p:nvSpPr>
        <p:spPr>
          <a:xfrm>
            <a:off x="4579496" y="2806471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F70943-D47E-484E-AF50-6BC09D816AC8}"/>
              </a:ext>
            </a:extLst>
          </p:cNvPr>
          <p:cNvSpPr/>
          <p:nvPr/>
        </p:nvSpPr>
        <p:spPr>
          <a:xfrm>
            <a:off x="6595972" y="2726924"/>
            <a:ext cx="1826303" cy="1590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CenterPositionCalculation</a:t>
            </a:r>
            <a:endParaRPr lang="en-US" sz="105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55BADC-06A5-0244-8B73-7FC85BBE3571}"/>
              </a:ext>
            </a:extLst>
          </p:cNvPr>
          <p:cNvSpPr/>
          <p:nvPr/>
        </p:nvSpPr>
        <p:spPr>
          <a:xfrm>
            <a:off x="6596373" y="2914977"/>
            <a:ext cx="2228542" cy="2112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HistoLateralShapeParametrization</a:t>
            </a:r>
            <a:endParaRPr lang="en-US" sz="105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0108BB-D053-BD40-A565-029B716972A2}"/>
              </a:ext>
            </a:extLst>
          </p:cNvPr>
          <p:cNvSpPr/>
          <p:nvPr/>
        </p:nvSpPr>
        <p:spPr>
          <a:xfrm>
            <a:off x="6606919" y="3128561"/>
            <a:ext cx="1826304" cy="1737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HitCellMappingWiggle</a:t>
            </a:r>
            <a:endParaRPr lang="en-US" sz="105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9569B8-9CED-9E41-A9A3-55123FF264DD}"/>
              </a:ext>
            </a:extLst>
          </p:cNvPr>
          <p:cNvSpPr/>
          <p:nvPr/>
        </p:nvSpPr>
        <p:spPr>
          <a:xfrm>
            <a:off x="3538673" y="4292095"/>
            <a:ext cx="1158241" cy="642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ParametrizationEkinSelectChain</a:t>
            </a:r>
            <a:endParaRPr lang="en-US" sz="105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FB6FA6-6A1A-9B4B-9B09-AF58BCAA767E}"/>
              </a:ext>
            </a:extLst>
          </p:cNvPr>
          <p:cNvSpPr/>
          <p:nvPr/>
        </p:nvSpPr>
        <p:spPr>
          <a:xfrm>
            <a:off x="4851314" y="4111415"/>
            <a:ext cx="917899" cy="4826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Engergy</a:t>
            </a:r>
            <a:endParaRPr lang="en-US" sz="1050" dirty="0"/>
          </a:p>
          <a:p>
            <a:pPr algn="ctr"/>
            <a:r>
              <a:rPr lang="en-US" sz="1050" dirty="0" err="1"/>
              <a:t>Interplotion</a:t>
            </a:r>
            <a:endParaRPr lang="en-US" sz="1050" dirty="0"/>
          </a:p>
          <a:p>
            <a:pPr algn="ctr"/>
            <a:r>
              <a:rPr lang="en-US" sz="1050" dirty="0"/>
              <a:t>Spline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7A4497-549F-7C45-AB45-05F9F59AC40C}"/>
              </a:ext>
            </a:extLst>
          </p:cNvPr>
          <p:cNvSpPr/>
          <p:nvPr/>
        </p:nvSpPr>
        <p:spPr>
          <a:xfrm>
            <a:off x="4851314" y="4695225"/>
            <a:ext cx="917899" cy="5625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Parametrization</a:t>
            </a:r>
          </a:p>
          <a:p>
            <a:pPr algn="ctr"/>
            <a:r>
              <a:rPr lang="en-US" sz="1050" dirty="0" err="1"/>
              <a:t>EbinChain</a:t>
            </a:r>
            <a:endParaRPr lang="en-US" sz="105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D7598C-19BA-8746-9ACC-EF0E6C0657B6}"/>
              </a:ext>
            </a:extLst>
          </p:cNvPr>
          <p:cNvSpPr/>
          <p:nvPr/>
        </p:nvSpPr>
        <p:spPr>
          <a:xfrm>
            <a:off x="6223418" y="3737482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75A89DB-9711-3147-AAB2-B8A014ACC006}"/>
              </a:ext>
            </a:extLst>
          </p:cNvPr>
          <p:cNvSpPr/>
          <p:nvPr/>
        </p:nvSpPr>
        <p:spPr>
          <a:xfrm>
            <a:off x="6206430" y="4269230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DE7AB34-5088-1845-9953-E9138D82DA40}"/>
              </a:ext>
            </a:extLst>
          </p:cNvPr>
          <p:cNvSpPr/>
          <p:nvPr/>
        </p:nvSpPr>
        <p:spPr>
          <a:xfrm>
            <a:off x="6227741" y="4796029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E72E4A4-7FD4-2542-86C3-CBF1AB9C5D7B}"/>
              </a:ext>
            </a:extLst>
          </p:cNvPr>
          <p:cNvSpPr/>
          <p:nvPr/>
        </p:nvSpPr>
        <p:spPr>
          <a:xfrm>
            <a:off x="6223418" y="5308072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4D040AB-42A1-5C4E-B88B-EA9A5E9ABE78}"/>
              </a:ext>
            </a:extLst>
          </p:cNvPr>
          <p:cNvSpPr/>
          <p:nvPr/>
        </p:nvSpPr>
        <p:spPr>
          <a:xfrm>
            <a:off x="6223418" y="5820115"/>
            <a:ext cx="1826304" cy="4826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LateralShapeParametrizationHitChain</a:t>
            </a:r>
            <a:endParaRPr lang="en-US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AD3B41-A3F3-A84D-B761-1094F0072E99}"/>
              </a:ext>
            </a:extLst>
          </p:cNvPr>
          <p:cNvSpPr txBox="1"/>
          <p:nvPr/>
        </p:nvSpPr>
        <p:spPr>
          <a:xfrm>
            <a:off x="8257387" y="3751211"/>
            <a:ext cx="32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0C14F0-3150-0F42-9AE0-08D0EEB31361}"/>
              </a:ext>
            </a:extLst>
          </p:cNvPr>
          <p:cNvSpPr/>
          <p:nvPr/>
        </p:nvSpPr>
        <p:spPr>
          <a:xfrm flipH="1">
            <a:off x="8232103" y="4325893"/>
            <a:ext cx="45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E06306-70F4-C64D-ACEB-5BDC214EFBA5}"/>
              </a:ext>
            </a:extLst>
          </p:cNvPr>
          <p:cNvSpPr/>
          <p:nvPr/>
        </p:nvSpPr>
        <p:spPr>
          <a:xfrm>
            <a:off x="8261541" y="485269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C94403-021D-0840-B2A5-70CB75349D67}"/>
              </a:ext>
            </a:extLst>
          </p:cNvPr>
          <p:cNvSpPr/>
          <p:nvPr/>
        </p:nvSpPr>
        <p:spPr>
          <a:xfrm>
            <a:off x="8232103" y="538719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07278D-C3B2-DD43-93A9-5F551FD81E4F}"/>
              </a:ext>
            </a:extLst>
          </p:cNvPr>
          <p:cNvSpPr/>
          <p:nvPr/>
        </p:nvSpPr>
        <p:spPr>
          <a:xfrm>
            <a:off x="8232103" y="584138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1E5D51-CA79-BC43-B863-46495414D6A8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1953358" y="1129622"/>
            <a:ext cx="651930" cy="18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C78ED50-6F4C-F246-962B-A1E45D95863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06022" y="2073135"/>
            <a:ext cx="411926" cy="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2045EAD-25B1-054D-B0CF-D1E3402833C5}"/>
              </a:ext>
            </a:extLst>
          </p:cNvPr>
          <p:cNvSpPr/>
          <p:nvPr/>
        </p:nvSpPr>
        <p:spPr>
          <a:xfrm>
            <a:off x="6315356" y="1310134"/>
            <a:ext cx="2401259" cy="1126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F69B6F0-F3FF-D048-9207-FD448278639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859181" y="1927944"/>
            <a:ext cx="537933" cy="5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811119B-56A8-024D-9764-F62043673B35}"/>
              </a:ext>
            </a:extLst>
          </p:cNvPr>
          <p:cNvSpPr/>
          <p:nvPr/>
        </p:nvSpPr>
        <p:spPr>
          <a:xfrm>
            <a:off x="2505616" y="2582128"/>
            <a:ext cx="1826303" cy="733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F39189-7E7A-944C-B736-61EE3BFEB9F3}"/>
              </a:ext>
            </a:extLst>
          </p:cNvPr>
          <p:cNvCxnSpPr>
            <a:cxnSpLocks/>
          </p:cNvCxnSpPr>
          <p:nvPr/>
        </p:nvCxnSpPr>
        <p:spPr>
          <a:xfrm>
            <a:off x="2051029" y="2885468"/>
            <a:ext cx="411926" cy="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2C3827B-7BC0-9742-9E3F-41D62373C7DF}"/>
              </a:ext>
            </a:extLst>
          </p:cNvPr>
          <p:cNvCxnSpPr>
            <a:cxnSpLocks/>
          </p:cNvCxnSpPr>
          <p:nvPr/>
        </p:nvCxnSpPr>
        <p:spPr>
          <a:xfrm>
            <a:off x="4167570" y="3079585"/>
            <a:ext cx="411926" cy="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2A9A1EC-8393-AD45-9824-E8BA830D20F5}"/>
              </a:ext>
            </a:extLst>
          </p:cNvPr>
          <p:cNvCxnSpPr>
            <a:cxnSpLocks/>
          </p:cNvCxnSpPr>
          <p:nvPr/>
        </p:nvCxnSpPr>
        <p:spPr>
          <a:xfrm>
            <a:off x="1800059" y="4608792"/>
            <a:ext cx="411926" cy="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7E07ABD-9C7B-1E47-91B9-512B439D1F94}"/>
              </a:ext>
            </a:extLst>
          </p:cNvPr>
          <p:cNvSpPr/>
          <p:nvPr/>
        </p:nvSpPr>
        <p:spPr>
          <a:xfrm>
            <a:off x="4785601" y="3920116"/>
            <a:ext cx="1156899" cy="146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B4B6294-E09D-3C4E-9654-3F754D0C25A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023872" y="5943600"/>
            <a:ext cx="498468" cy="13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4CBA204-1DEB-E246-92E1-98CAE426825F}"/>
              </a:ext>
            </a:extLst>
          </p:cNvPr>
          <p:cNvSpPr/>
          <p:nvPr/>
        </p:nvSpPr>
        <p:spPr>
          <a:xfrm>
            <a:off x="6150165" y="3563637"/>
            <a:ext cx="2993835" cy="2914652"/>
          </a:xfrm>
          <a:prstGeom prst="roundRect">
            <a:avLst>
              <a:gd name="adj" fmla="val 11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1CB4BDB-158E-3D4E-9F7B-419EDFA39E91}"/>
              </a:ext>
            </a:extLst>
          </p:cNvPr>
          <p:cNvCxnSpPr>
            <a:cxnSpLocks/>
          </p:cNvCxnSpPr>
          <p:nvPr/>
        </p:nvCxnSpPr>
        <p:spPr>
          <a:xfrm>
            <a:off x="5712067" y="4933666"/>
            <a:ext cx="411926" cy="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A1C09B8-7A4E-2047-95D5-75C7CEEE890C}"/>
              </a:ext>
            </a:extLst>
          </p:cNvPr>
          <p:cNvSpPr txBox="1"/>
          <p:nvPr/>
        </p:nvSpPr>
        <p:spPr>
          <a:xfrm>
            <a:off x="631917" y="73704"/>
            <a:ext cx="130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Event. 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2E3A1BD-D161-544A-9006-689BDFBA7B4A}"/>
              </a:ext>
            </a:extLst>
          </p:cNvPr>
          <p:cNvSpPr/>
          <p:nvPr/>
        </p:nvSpPr>
        <p:spPr>
          <a:xfrm>
            <a:off x="427385" y="438466"/>
            <a:ext cx="1683029" cy="5864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8538E05-2620-5249-9001-AA45B502220D}"/>
              </a:ext>
            </a:extLst>
          </p:cNvPr>
          <p:cNvSpPr/>
          <p:nvPr/>
        </p:nvSpPr>
        <p:spPr>
          <a:xfrm>
            <a:off x="2505616" y="1517714"/>
            <a:ext cx="1642427" cy="999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5BB5F2-24E8-EC4A-86B7-2597F7A848B3}"/>
              </a:ext>
            </a:extLst>
          </p:cNvPr>
          <p:cNvSpPr txBox="1"/>
          <p:nvPr/>
        </p:nvSpPr>
        <p:spPr>
          <a:xfrm>
            <a:off x="6478464" y="927675"/>
            <a:ext cx="20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on hits.  ~50K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3ECDD57B-1D52-DD46-BCF8-74A45C6BDC66}"/>
              </a:ext>
            </a:extLst>
          </p:cNvPr>
          <p:cNvSpPr/>
          <p:nvPr/>
        </p:nvSpPr>
        <p:spPr>
          <a:xfrm>
            <a:off x="534122" y="624986"/>
            <a:ext cx="1353312" cy="29260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Prepare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F77761F-1DB2-F54E-9022-49F3A74CA78F}"/>
              </a:ext>
            </a:extLst>
          </p:cNvPr>
          <p:cNvSpPr txBox="1"/>
          <p:nvPr/>
        </p:nvSpPr>
        <p:spPr>
          <a:xfrm>
            <a:off x="8420567" y="2577609"/>
            <a:ext cx="71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~4.5K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9C9C9914-4F7A-6443-9846-39D7B4C3A802}"/>
              </a:ext>
            </a:extLst>
          </p:cNvPr>
          <p:cNvSpPr/>
          <p:nvPr/>
        </p:nvSpPr>
        <p:spPr>
          <a:xfrm>
            <a:off x="6510014" y="2577609"/>
            <a:ext cx="2633986" cy="780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C4634B-09A0-894F-82CA-C85A9042E810}"/>
              </a:ext>
            </a:extLst>
          </p:cNvPr>
          <p:cNvSpPr txBox="1"/>
          <p:nvPr/>
        </p:nvSpPr>
        <p:spPr>
          <a:xfrm>
            <a:off x="8433223" y="3679562"/>
            <a:ext cx="71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Total</a:t>
            </a:r>
          </a:p>
          <a:p>
            <a:r>
              <a:rPr lang="en-US" dirty="0"/>
              <a:t>~6.5K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32407-0D1E-7249-9BBB-12C818B44FDB}"/>
              </a:ext>
            </a:extLst>
          </p:cNvPr>
          <p:cNvSpPr txBox="1"/>
          <p:nvPr/>
        </p:nvSpPr>
        <p:spPr>
          <a:xfrm>
            <a:off x="3521507" y="41650"/>
            <a:ext cx="114881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rgbClr val="FF0000"/>
                </a:solidFill>
              </a:rPr>
              <a:t>40.4ms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149E82-CDDA-ED46-9BAB-B62144325013}"/>
              </a:ext>
            </a:extLst>
          </p:cNvPr>
          <p:cNvSpPr txBox="1"/>
          <p:nvPr/>
        </p:nvSpPr>
        <p:spPr>
          <a:xfrm>
            <a:off x="5448363" y="634267"/>
            <a:ext cx="103009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31.3ms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1479DB-A1C1-044F-91AA-EE744E77008C}"/>
              </a:ext>
            </a:extLst>
          </p:cNvPr>
          <p:cNvCxnSpPr/>
          <p:nvPr/>
        </p:nvCxnSpPr>
        <p:spPr>
          <a:xfrm>
            <a:off x="5769213" y="995174"/>
            <a:ext cx="0" cy="63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9840E3-37A8-DA44-B0CD-64FCA2B0780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883113" y="364816"/>
            <a:ext cx="1638394" cy="96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17C9EDA-819A-0545-9F14-4D14E05B4AEF}"/>
              </a:ext>
            </a:extLst>
          </p:cNvPr>
          <p:cNvSpPr txBox="1"/>
          <p:nvPr/>
        </p:nvSpPr>
        <p:spPr>
          <a:xfrm>
            <a:off x="3667584" y="3571684"/>
            <a:ext cx="103009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3.3ms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3C41CF-9F81-8341-8E55-FA286FA6A256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782549" y="3289129"/>
            <a:ext cx="710099" cy="41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57102F7-FD21-B44E-844D-E29A97655BD7}"/>
              </a:ext>
            </a:extLst>
          </p:cNvPr>
          <p:cNvCxnSpPr>
            <a:cxnSpLocks/>
          </p:cNvCxnSpPr>
          <p:nvPr/>
        </p:nvCxnSpPr>
        <p:spPr>
          <a:xfrm>
            <a:off x="4747630" y="3725438"/>
            <a:ext cx="1376363" cy="8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CFD6A09-C738-264C-87D3-7D5C99A57BF3}"/>
              </a:ext>
            </a:extLst>
          </p:cNvPr>
          <p:cNvSpPr txBox="1"/>
          <p:nvPr/>
        </p:nvSpPr>
        <p:spPr>
          <a:xfrm>
            <a:off x="2399510" y="6488668"/>
            <a:ext cx="103009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2ms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EB182D5-DB6F-9F48-9144-277D03F3AAE1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2914560" y="6089904"/>
            <a:ext cx="504207" cy="3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F027A9-D3BA-2944-BA96-F798E8BA885F}"/>
              </a:ext>
            </a:extLst>
          </p:cNvPr>
          <p:cNvSpPr txBox="1"/>
          <p:nvPr/>
        </p:nvSpPr>
        <p:spPr>
          <a:xfrm>
            <a:off x="2309494" y="521097"/>
            <a:ext cx="103009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3.4ms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82ADC23-6EE8-EA48-899C-76AE16F359ED}"/>
              </a:ext>
            </a:extLst>
          </p:cNvPr>
          <p:cNvCxnSpPr>
            <a:cxnSpLocks/>
            <a:stCxn id="74" idx="1"/>
            <a:endCxn id="82" idx="3"/>
          </p:cNvCxnSpPr>
          <p:nvPr/>
        </p:nvCxnSpPr>
        <p:spPr>
          <a:xfrm flipH="1">
            <a:off x="1887434" y="705763"/>
            <a:ext cx="422060" cy="6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0E2ACE9-2806-CF43-9B5C-DB83CAFDD75B}"/>
              </a:ext>
            </a:extLst>
          </p:cNvPr>
          <p:cNvSpPr txBox="1"/>
          <p:nvPr/>
        </p:nvSpPr>
        <p:spPr>
          <a:xfrm>
            <a:off x="4572000" y="5765466"/>
            <a:ext cx="38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727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7993-FF4B-FD4B-8117-DC7D1765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838"/>
          </a:xfrm>
        </p:spPr>
        <p:txBody>
          <a:bodyPr>
            <a:normAutofit fontScale="90000"/>
          </a:bodyPr>
          <a:lstStyle/>
          <a:p>
            <a:r>
              <a:rPr lang="en-US" dirty="0"/>
              <a:t>Code </a:t>
            </a:r>
            <a:r>
              <a:rPr lang="en-US" dirty="0" err="1"/>
              <a:t>Strucuture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27409-0FB6-BB41-8B92-6114353412CD}"/>
              </a:ext>
            </a:extLst>
          </p:cNvPr>
          <p:cNvSpPr txBox="1"/>
          <p:nvPr/>
        </p:nvSpPr>
        <p:spPr>
          <a:xfrm>
            <a:off x="770561" y="1617498"/>
            <a:ext cx="3054677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Load_geometry</a:t>
            </a:r>
            <a:r>
              <a:rPr lang="en-US" sz="1000" dirty="0"/>
              <a:t>() ;</a:t>
            </a:r>
          </a:p>
          <a:p>
            <a:r>
              <a:rPr lang="en-US" sz="1000" dirty="0"/>
              <a:t>…</a:t>
            </a:r>
          </a:p>
          <a:p>
            <a:r>
              <a:rPr lang="en-US" sz="1000" dirty="0"/>
              <a:t>for (</a:t>
            </a:r>
            <a:r>
              <a:rPr lang="en-US" sz="1000" dirty="0" err="1"/>
              <a:t>ievent</a:t>
            </a:r>
            <a:r>
              <a:rPr lang="en-US" sz="1000" dirty="0"/>
              <a:t>=0; </a:t>
            </a:r>
            <a:r>
              <a:rPr lang="en-US" sz="1000" dirty="0" err="1"/>
              <a:t>ievent</a:t>
            </a:r>
            <a:r>
              <a:rPr lang="en-US" sz="1000" dirty="0"/>
              <a:t>&lt;</a:t>
            </a:r>
            <a:r>
              <a:rPr lang="en-US" sz="1000" dirty="0" err="1"/>
              <a:t>nevent</a:t>
            </a:r>
            <a:r>
              <a:rPr lang="en-US" sz="1000" dirty="0"/>
              <a:t>  </a:t>
            </a:r>
            <a:r>
              <a:rPr lang="en-US" sz="1000" dirty="0" err="1"/>
              <a:t>ievent</a:t>
            </a:r>
            <a:r>
              <a:rPr lang="en-US" sz="1000" dirty="0"/>
              <a:t>++) {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rand_gen_init</a:t>
            </a:r>
            <a:r>
              <a:rPr lang="en-US" sz="1000" dirty="0"/>
              <a:t>();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Init_gpu</a:t>
            </a:r>
            <a:r>
              <a:rPr lang="en-US" sz="1000" dirty="0"/>
              <a:t> () 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Prepare_simulation</a:t>
            </a:r>
            <a:r>
              <a:rPr lang="en-US" sz="1000" dirty="0"/>
              <a:t>();</a:t>
            </a:r>
          </a:p>
          <a:p>
            <a:r>
              <a:rPr lang="en-US" sz="1000" dirty="0"/>
              <a:t>     </a:t>
            </a:r>
          </a:p>
          <a:p>
            <a:r>
              <a:rPr lang="en-US" sz="1000" dirty="0"/>
              <a:t>     for( auto </a:t>
            </a:r>
            <a:r>
              <a:rPr lang="en-US" sz="1000" dirty="0" err="1"/>
              <a:t>ichain</a:t>
            </a:r>
            <a:r>
              <a:rPr lang="en-US" sz="1000" dirty="0"/>
              <a:t>  : </a:t>
            </a:r>
            <a:r>
              <a:rPr lang="en-US" sz="1000" dirty="0" err="1"/>
              <a:t>m_chains</a:t>
            </a:r>
            <a:r>
              <a:rPr lang="en-US" sz="1000" dirty="0"/>
              <a:t>) {</a:t>
            </a:r>
          </a:p>
          <a:p>
            <a:r>
              <a:rPr lang="en-US" sz="1000" dirty="0"/>
              <a:t>          </a:t>
            </a:r>
            <a:r>
              <a:rPr lang="en-US" sz="1000" b="1" dirty="0" err="1"/>
              <a:t>ichain</a:t>
            </a:r>
            <a:r>
              <a:rPr lang="en-US" sz="1000" b="1" dirty="0"/>
              <a:t>-&gt; simulate()</a:t>
            </a:r>
          </a:p>
          <a:p>
            <a:r>
              <a:rPr lang="en-US" sz="1000" dirty="0"/>
              <a:t>     }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      </a:t>
            </a:r>
            <a:r>
              <a:rPr lang="en-US" sz="1000" dirty="0" err="1"/>
              <a:t>finish_gpu</a:t>
            </a:r>
            <a:r>
              <a:rPr lang="en-US" sz="1000" dirty="0"/>
              <a:t>() </a:t>
            </a:r>
          </a:p>
          <a:p>
            <a:r>
              <a:rPr lang="en-US" sz="1000" dirty="0"/>
              <a:t>     </a:t>
            </a:r>
            <a:r>
              <a:rPr lang="en-US" sz="1000" dirty="0" err="1"/>
              <a:t>rand_gen_finish</a:t>
            </a:r>
            <a:r>
              <a:rPr lang="en-US" sz="1000" dirty="0"/>
              <a:t>()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37EEA-B5A8-CC4C-A99F-862AF828E9FD}"/>
              </a:ext>
            </a:extLst>
          </p:cNvPr>
          <p:cNvSpPr txBox="1"/>
          <p:nvPr/>
        </p:nvSpPr>
        <p:spPr>
          <a:xfrm>
            <a:off x="770561" y="4207515"/>
            <a:ext cx="3054677" cy="24622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TFCSLateralParametrizationChain</a:t>
            </a:r>
            <a:r>
              <a:rPr lang="en-US" sz="1200" dirty="0"/>
              <a:t>::Simulate(){</a:t>
            </a:r>
          </a:p>
          <a:p>
            <a:r>
              <a:rPr lang="en-US" dirty="0"/>
              <a:t>…</a:t>
            </a:r>
          </a:p>
          <a:p>
            <a:r>
              <a:rPr lang="en-US" sz="1000" dirty="0"/>
              <a:t>If(</a:t>
            </a:r>
            <a:r>
              <a:rPr lang="en-US" sz="1000" dirty="0" err="1"/>
              <a:t>nhits</a:t>
            </a:r>
            <a:r>
              <a:rPr lang="en-US" sz="1000" dirty="0"/>
              <a:t>&gt;2000 &amp;&amp; </a:t>
            </a:r>
            <a:r>
              <a:rPr lang="en-US" sz="1000" dirty="0" err="1"/>
              <a:t>my_chain_type</a:t>
            </a:r>
            <a:r>
              <a:rPr lang="en-US" sz="1000" dirty="0"/>
              <a:t> ) {</a:t>
            </a:r>
          </a:p>
          <a:p>
            <a:r>
              <a:rPr lang="en-US" sz="1000" dirty="0"/>
              <a:t>    Load_2Dfuction() ;</a:t>
            </a:r>
          </a:p>
          <a:p>
            <a:r>
              <a:rPr lang="en-US" sz="1000" dirty="0"/>
              <a:t>    Load_wiggle1Dfunction();</a:t>
            </a:r>
          </a:p>
          <a:p>
            <a:r>
              <a:rPr lang="en-US" sz="1000" dirty="0"/>
              <a:t>   </a:t>
            </a:r>
            <a:r>
              <a:rPr lang="en-US" sz="1000" dirty="0" err="1"/>
              <a:t>args</a:t>
            </a:r>
            <a:r>
              <a:rPr lang="en-US" sz="1000" dirty="0"/>
              <a:t>=prepare();</a:t>
            </a:r>
          </a:p>
          <a:p>
            <a:r>
              <a:rPr lang="en-US" sz="1000" dirty="0"/>
              <a:t>   </a:t>
            </a:r>
            <a:r>
              <a:rPr lang="en-US" sz="1000" b="1" dirty="0" err="1"/>
              <a:t>Simulate_Hit_gpu</a:t>
            </a:r>
            <a:r>
              <a:rPr lang="en-US" sz="1000" b="1" dirty="0"/>
              <a:t>(</a:t>
            </a:r>
            <a:r>
              <a:rPr lang="en-US" sz="1000" b="1" dirty="0" err="1"/>
              <a:t>args</a:t>
            </a:r>
            <a:r>
              <a:rPr lang="en-US" sz="1000" b="1" dirty="0"/>
              <a:t>)</a:t>
            </a:r>
          </a:p>
          <a:p>
            <a:r>
              <a:rPr lang="en-US" sz="1000" dirty="0"/>
              <a:t>} else {</a:t>
            </a:r>
          </a:p>
          <a:p>
            <a:r>
              <a:rPr lang="en-US" sz="1000" dirty="0"/>
              <a:t>   for(</a:t>
            </a:r>
            <a:r>
              <a:rPr lang="en-US" sz="1000" dirty="0" err="1"/>
              <a:t>ihit</a:t>
            </a:r>
            <a:r>
              <a:rPr lang="en-US" sz="1000" dirty="0"/>
              <a:t>=0;ihit&lt;</a:t>
            </a:r>
            <a:r>
              <a:rPr lang="en-US" sz="1000" dirty="0" err="1"/>
              <a:t>nhit</a:t>
            </a:r>
            <a:r>
              <a:rPr lang="en-US" sz="1000" dirty="0"/>
              <a:t>; </a:t>
            </a:r>
            <a:r>
              <a:rPr lang="en-US" sz="1000" dirty="0" err="1"/>
              <a:t>nhit</a:t>
            </a:r>
            <a:r>
              <a:rPr lang="en-US" sz="1000" dirty="0"/>
              <a:t>++) </a:t>
            </a:r>
          </a:p>
          <a:p>
            <a:r>
              <a:rPr lang="en-US" sz="1000" dirty="0"/>
              <a:t>     for(auto </a:t>
            </a:r>
            <a:r>
              <a:rPr lang="en-US" sz="1000" dirty="0" err="1"/>
              <a:t>ichain</a:t>
            </a:r>
            <a:r>
              <a:rPr lang="en-US" sz="1000" dirty="0"/>
              <a:t> : </a:t>
            </a:r>
            <a:r>
              <a:rPr lang="en-US" sz="1000" dirty="0" err="1"/>
              <a:t>m_chain</a:t>
            </a:r>
            <a:r>
              <a:rPr lang="en-US" sz="1000" dirty="0"/>
              <a:t>)</a:t>
            </a:r>
          </a:p>
          <a:p>
            <a:r>
              <a:rPr lang="en-US" sz="1000" dirty="0"/>
              <a:t>             </a:t>
            </a:r>
            <a:r>
              <a:rPr lang="en-US" sz="1000" dirty="0" err="1"/>
              <a:t>ichain</a:t>
            </a:r>
            <a:r>
              <a:rPr lang="en-US" sz="1000" dirty="0"/>
              <a:t>-&gt;</a:t>
            </a:r>
            <a:r>
              <a:rPr lang="en-US" sz="1000" dirty="0" err="1"/>
              <a:t>SimulateHit_cpu</a:t>
            </a:r>
            <a:r>
              <a:rPr lang="en-US" sz="1000" dirty="0"/>
              <a:t>();</a:t>
            </a:r>
          </a:p>
          <a:p>
            <a:r>
              <a:rPr lang="en-US" sz="1000" dirty="0"/>
              <a:t>}</a:t>
            </a:r>
          </a:p>
          <a:p>
            <a:r>
              <a:rPr lang="en-US" sz="1200" dirty="0"/>
              <a:t>….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87944-FF9C-E140-8084-ABA3196C1DF7}"/>
              </a:ext>
            </a:extLst>
          </p:cNvPr>
          <p:cNvSpPr txBox="1"/>
          <p:nvPr/>
        </p:nvSpPr>
        <p:spPr>
          <a:xfrm>
            <a:off x="3955550" y="1621692"/>
            <a:ext cx="2856219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Simulate_Hit_gpu</a:t>
            </a:r>
            <a:r>
              <a:rPr lang="en-US" sz="1100" b="1" dirty="0"/>
              <a:t>(</a:t>
            </a:r>
            <a:r>
              <a:rPr lang="en-US" sz="1100" b="1" dirty="0" err="1"/>
              <a:t>args</a:t>
            </a:r>
            <a:r>
              <a:rPr lang="en-US" sz="1100" dirty="0"/>
              <a:t>){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 err="1"/>
              <a:t>cuMalloc</a:t>
            </a:r>
            <a:r>
              <a:rPr lang="en-US" sz="1100" dirty="0"/>
              <a:t>(…);</a:t>
            </a:r>
          </a:p>
          <a:p>
            <a:r>
              <a:rPr lang="en-US" sz="1100" dirty="0"/>
              <a:t>malloc(…) ;</a:t>
            </a:r>
          </a:p>
          <a:p>
            <a:endParaRPr lang="en-US" sz="1100" dirty="0"/>
          </a:p>
          <a:p>
            <a:r>
              <a:rPr lang="en-US" sz="1100" dirty="0" err="1"/>
              <a:t>rand_gen</a:t>
            </a:r>
            <a:r>
              <a:rPr lang="en-US" sz="1100" dirty="0"/>
              <a:t>();</a:t>
            </a:r>
          </a:p>
          <a:p>
            <a:endParaRPr lang="en-US" sz="1100" dirty="0"/>
          </a:p>
          <a:p>
            <a:r>
              <a:rPr lang="en-US" sz="1100" dirty="0" err="1"/>
              <a:t>blocksize</a:t>
            </a:r>
            <a:r>
              <a:rPr lang="en-US" sz="1100" dirty="0"/>
              <a:t>=512;</a:t>
            </a:r>
          </a:p>
          <a:p>
            <a:r>
              <a:rPr lang="en-US" sz="1100" dirty="0" err="1"/>
              <a:t>nblock</a:t>
            </a:r>
            <a:r>
              <a:rPr lang="en-US" sz="1100" dirty="0"/>
              <a:t>=</a:t>
            </a:r>
            <a:r>
              <a:rPr lang="en-US" sz="1100" dirty="0" err="1"/>
              <a:t>args.nhits</a:t>
            </a:r>
            <a:r>
              <a:rPr lang="en-US" sz="1100" dirty="0"/>
              <a:t>/</a:t>
            </a:r>
            <a:r>
              <a:rPr lang="en-US" sz="1100" dirty="0" err="1"/>
              <a:t>blocksize</a:t>
            </a:r>
            <a:endParaRPr lang="en-US" sz="1100" dirty="0"/>
          </a:p>
          <a:p>
            <a:r>
              <a:rPr lang="en-US" sz="1100" dirty="0" err="1"/>
              <a:t>Kernel_A</a:t>
            </a:r>
            <a:r>
              <a:rPr lang="en-US" sz="1100" dirty="0"/>
              <a:t>&lt;&lt;&lt;</a:t>
            </a:r>
            <a:r>
              <a:rPr lang="en-US" sz="1100" dirty="0" err="1"/>
              <a:t>nblock</a:t>
            </a:r>
            <a:r>
              <a:rPr lang="en-US" sz="1100" dirty="0"/>
              <a:t>, </a:t>
            </a:r>
            <a:r>
              <a:rPr lang="en-US" sz="1100" dirty="0" err="1"/>
              <a:t>blocksize</a:t>
            </a:r>
            <a:r>
              <a:rPr lang="en-US" sz="1100" dirty="0"/>
              <a:t>&gt;&gt;&gt;(</a:t>
            </a:r>
            <a:r>
              <a:rPr lang="en-US" sz="1100" dirty="0" err="1"/>
              <a:t>args</a:t>
            </a:r>
            <a:r>
              <a:rPr lang="en-US" sz="1100" dirty="0"/>
              <a:t>);</a:t>
            </a:r>
          </a:p>
          <a:p>
            <a:endParaRPr lang="en-US" sz="1100" dirty="0"/>
          </a:p>
          <a:p>
            <a:r>
              <a:rPr lang="en-US" sz="1100" dirty="0" err="1"/>
              <a:t>blocksize</a:t>
            </a:r>
            <a:r>
              <a:rPr lang="en-US" sz="1100" dirty="0"/>
              <a:t>=64 ;</a:t>
            </a:r>
          </a:p>
          <a:p>
            <a:r>
              <a:rPr lang="en-US" sz="1100" dirty="0" err="1"/>
              <a:t>nblock</a:t>
            </a:r>
            <a:r>
              <a:rPr lang="en-US" sz="1100" dirty="0"/>
              <a:t>=</a:t>
            </a:r>
            <a:r>
              <a:rPr lang="en-US" sz="1100" dirty="0" err="1"/>
              <a:t>ncells</a:t>
            </a:r>
            <a:r>
              <a:rPr lang="en-US" sz="1100" dirty="0"/>
              <a:t>/</a:t>
            </a:r>
            <a:r>
              <a:rPr lang="en-US" sz="1100" dirty="0" err="1"/>
              <a:t>blocksize</a:t>
            </a:r>
            <a:r>
              <a:rPr lang="en-US" sz="1100" dirty="0"/>
              <a:t> ;</a:t>
            </a:r>
          </a:p>
          <a:p>
            <a:r>
              <a:rPr lang="en-US" sz="1100" dirty="0" err="1"/>
              <a:t>kernel_B</a:t>
            </a:r>
            <a:r>
              <a:rPr lang="en-US" sz="1100" dirty="0"/>
              <a:t>&lt;&lt;&lt;</a:t>
            </a:r>
            <a:r>
              <a:rPr lang="en-US" sz="1100" dirty="0" err="1"/>
              <a:t>nblock</a:t>
            </a:r>
            <a:r>
              <a:rPr lang="en-US" sz="1100" dirty="0"/>
              <a:t>, </a:t>
            </a:r>
            <a:r>
              <a:rPr lang="en-US" sz="1100" dirty="0" err="1"/>
              <a:t>blocksize</a:t>
            </a:r>
            <a:r>
              <a:rPr lang="en-US" sz="1100" dirty="0"/>
              <a:t>&gt;&gt;&gt;(</a:t>
            </a:r>
            <a:r>
              <a:rPr lang="en-US" sz="1100" dirty="0" err="1"/>
              <a:t>args</a:t>
            </a:r>
            <a:r>
              <a:rPr lang="en-US" sz="1100" dirty="0"/>
              <a:t>) ;</a:t>
            </a:r>
          </a:p>
          <a:p>
            <a:endParaRPr lang="en-US" sz="1100" dirty="0"/>
          </a:p>
          <a:p>
            <a:r>
              <a:rPr lang="en-US" sz="1100" dirty="0" err="1"/>
              <a:t>cudaMemcpy</a:t>
            </a:r>
            <a:r>
              <a:rPr lang="en-US" sz="1100" dirty="0"/>
              <a:t>( </a:t>
            </a:r>
            <a:r>
              <a:rPr lang="en-US" sz="1100" dirty="0" err="1"/>
              <a:t>hitcells</a:t>
            </a:r>
            <a:r>
              <a:rPr lang="en-US" sz="1100" dirty="0"/>
              <a:t>,…) ;</a:t>
            </a:r>
          </a:p>
          <a:p>
            <a:r>
              <a:rPr lang="en-US" sz="1100" dirty="0" err="1"/>
              <a:t>cudaMemcpy</a:t>
            </a:r>
            <a:r>
              <a:rPr lang="en-US" sz="1100" dirty="0"/>
              <a:t>(</a:t>
            </a:r>
            <a:r>
              <a:rPr lang="en-US" sz="1100" dirty="0" err="1"/>
              <a:t>num_hitcells</a:t>
            </a:r>
            <a:r>
              <a:rPr lang="en-US" sz="1100" dirty="0"/>
              <a:t>…) ;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 err="1"/>
              <a:t>Kernel_C</a:t>
            </a:r>
            <a:r>
              <a:rPr lang="en-US" sz="1100" dirty="0"/>
              <a:t>&lt;&lt;&lt;….&gt;&gt;&gt;(</a:t>
            </a:r>
            <a:r>
              <a:rPr lang="en-US" sz="1100" dirty="0" err="1"/>
              <a:t>args</a:t>
            </a:r>
            <a:r>
              <a:rPr lang="en-US" sz="1100" dirty="0"/>
              <a:t>);</a:t>
            </a:r>
          </a:p>
          <a:p>
            <a:r>
              <a:rPr lang="en-US" sz="1100" dirty="0"/>
              <a:t>… </a:t>
            </a:r>
          </a:p>
          <a:p>
            <a:r>
              <a:rPr lang="en-US" sz="1100" dirty="0" err="1"/>
              <a:t>Kernel_D</a:t>
            </a:r>
            <a:r>
              <a:rPr lang="en-US" sz="1100" dirty="0"/>
              <a:t>&lt;&lt;&lt;….&gt;&gt;&gt;(</a:t>
            </a:r>
            <a:r>
              <a:rPr lang="en-US" sz="1100" dirty="0" err="1"/>
              <a:t>args</a:t>
            </a:r>
            <a:r>
              <a:rPr lang="en-US" sz="1100" dirty="0"/>
              <a:t>)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 err="1"/>
              <a:t>cudaMemcpy</a:t>
            </a:r>
            <a:r>
              <a:rPr lang="en-US" sz="1100" dirty="0"/>
              <a:t>( </a:t>
            </a:r>
            <a:r>
              <a:rPr lang="en-US" sz="1100" dirty="0" err="1"/>
              <a:t>hitcells_counts</a:t>
            </a:r>
            <a:r>
              <a:rPr lang="en-US" sz="1100" dirty="0"/>
              <a:t>,…) ;</a:t>
            </a:r>
          </a:p>
          <a:p>
            <a:r>
              <a:rPr lang="en-US" sz="1100" dirty="0"/>
              <a:t>HitSpy_stage2&lt;&lt;&lt;…&gt;&gt;&gt;(</a:t>
            </a:r>
            <a:r>
              <a:rPr lang="en-US" sz="1100" dirty="0" err="1"/>
              <a:t>args</a:t>
            </a:r>
            <a:r>
              <a:rPr lang="en-US" sz="1100" dirty="0"/>
              <a:t>)</a:t>
            </a:r>
          </a:p>
          <a:p>
            <a:r>
              <a:rPr lang="en-US" sz="1100" dirty="0"/>
              <a:t>HitSpy_stage3&lt;&lt;&lt;…&gt;&gt;&gt;(</a:t>
            </a:r>
            <a:r>
              <a:rPr lang="en-US" sz="1100" dirty="0" err="1"/>
              <a:t>args</a:t>
            </a:r>
            <a:r>
              <a:rPr lang="en-US" sz="1100" dirty="0"/>
              <a:t>)</a:t>
            </a:r>
          </a:p>
          <a:p>
            <a:endParaRPr lang="en-US" sz="1100" dirty="0"/>
          </a:p>
          <a:p>
            <a:r>
              <a:rPr lang="en-US" sz="1100" dirty="0" err="1"/>
              <a:t>cuFree</a:t>
            </a:r>
            <a:r>
              <a:rPr lang="en-US" sz="1100" dirty="0"/>
              <a:t>(…)</a:t>
            </a:r>
          </a:p>
          <a:p>
            <a:r>
              <a:rPr lang="en-US" sz="1100" dirty="0"/>
              <a:t>Free(…)</a:t>
            </a:r>
          </a:p>
          <a:p>
            <a:br>
              <a:rPr lang="en-US" sz="1100" dirty="0"/>
            </a:br>
            <a:r>
              <a:rPr lang="en-US" sz="1100" dirty="0"/>
              <a:t>}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00389-1630-7046-95C4-42C65191EC11}"/>
              </a:ext>
            </a:extLst>
          </p:cNvPr>
          <p:cNvSpPr txBox="1"/>
          <p:nvPr/>
        </p:nvSpPr>
        <p:spPr>
          <a:xfrm>
            <a:off x="6942081" y="1606657"/>
            <a:ext cx="2157576" cy="178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100" b="1" dirty="0"/>
          </a:p>
          <a:p>
            <a:r>
              <a:rPr lang="en-US" sz="1100" b="1" dirty="0"/>
              <a:t>__global__</a:t>
            </a:r>
          </a:p>
          <a:p>
            <a:r>
              <a:rPr lang="en-US" sz="1100" b="1" dirty="0" err="1"/>
              <a:t>kernel_A</a:t>
            </a:r>
            <a:r>
              <a:rPr lang="en-US" sz="1100" b="1" dirty="0"/>
              <a:t>(</a:t>
            </a:r>
            <a:r>
              <a:rPr lang="en-US" sz="1100" b="1" dirty="0" err="1"/>
              <a:t>args</a:t>
            </a:r>
            <a:r>
              <a:rPr lang="en-US" sz="1100" b="1" dirty="0"/>
              <a:t>){</a:t>
            </a:r>
          </a:p>
          <a:p>
            <a:r>
              <a:rPr lang="en-US" sz="1100" dirty="0"/>
              <a:t>Hit hit;</a:t>
            </a:r>
          </a:p>
          <a:p>
            <a:r>
              <a:rPr lang="en-US" sz="1100" dirty="0" err="1"/>
              <a:t>CenterPositionCal</a:t>
            </a:r>
            <a:r>
              <a:rPr lang="en-US" sz="1100" dirty="0"/>
              <a:t>(hit&amp;, </a:t>
            </a:r>
            <a:r>
              <a:rPr lang="en-US" sz="1100" dirty="0" err="1"/>
              <a:t>args</a:t>
            </a:r>
            <a:r>
              <a:rPr lang="en-US" sz="1100" dirty="0"/>
              <a:t>);</a:t>
            </a:r>
          </a:p>
          <a:p>
            <a:r>
              <a:rPr lang="en-US" sz="1100" dirty="0"/>
              <a:t>If(spy) </a:t>
            </a:r>
            <a:r>
              <a:rPr lang="en-US" sz="1100" dirty="0" err="1">
                <a:highlight>
                  <a:srgbClr val="FFFF00"/>
                </a:highlight>
              </a:rPr>
              <a:t>HitSpy</a:t>
            </a:r>
            <a:r>
              <a:rPr lang="en-US" sz="1100" dirty="0">
                <a:highlight>
                  <a:srgbClr val="FFFF00"/>
                </a:highlight>
              </a:rPr>
              <a:t>(</a:t>
            </a:r>
            <a:r>
              <a:rPr lang="en-US" sz="1100" dirty="0" err="1">
                <a:highlight>
                  <a:srgbClr val="FFFF00"/>
                </a:highlight>
              </a:rPr>
              <a:t>args</a:t>
            </a:r>
            <a:r>
              <a:rPr lang="en-US" sz="1100" dirty="0">
                <a:highlight>
                  <a:srgbClr val="FFFF00"/>
                </a:highlight>
              </a:rPr>
              <a:t>, hit&amp;);</a:t>
            </a:r>
          </a:p>
          <a:p>
            <a:r>
              <a:rPr lang="en-US" sz="1100" dirty="0" err="1"/>
              <a:t>HistoLateralHit</a:t>
            </a:r>
            <a:r>
              <a:rPr lang="en-US" sz="1100" dirty="0"/>
              <a:t>(</a:t>
            </a:r>
            <a:r>
              <a:rPr lang="en-US" sz="1100" dirty="0" err="1"/>
              <a:t>args,hit</a:t>
            </a:r>
            <a:r>
              <a:rPr lang="en-US" sz="1100" dirty="0"/>
              <a:t>&amp;);</a:t>
            </a:r>
          </a:p>
          <a:p>
            <a:r>
              <a:rPr lang="en-US" sz="1100" dirty="0" err="1"/>
              <a:t>CellMapWiggle</a:t>
            </a:r>
            <a:r>
              <a:rPr lang="en-US" sz="1100" dirty="0"/>
              <a:t>(</a:t>
            </a:r>
            <a:r>
              <a:rPr lang="en-US" sz="1100" dirty="0" err="1"/>
              <a:t>args,hit</a:t>
            </a:r>
            <a:r>
              <a:rPr lang="en-US" sz="1100" dirty="0"/>
              <a:t>&amp;);</a:t>
            </a:r>
          </a:p>
          <a:p>
            <a:r>
              <a:rPr lang="en-US" sz="1100" dirty="0"/>
              <a:t>If(spy) </a:t>
            </a:r>
            <a:r>
              <a:rPr lang="en-US" sz="1100" dirty="0" err="1">
                <a:highlight>
                  <a:srgbClr val="FFFF00"/>
                </a:highlight>
              </a:rPr>
              <a:t>HitSpy</a:t>
            </a:r>
            <a:r>
              <a:rPr lang="en-US" sz="1100" dirty="0">
                <a:highlight>
                  <a:srgbClr val="FFFF00"/>
                </a:highlight>
              </a:rPr>
              <a:t>(</a:t>
            </a:r>
            <a:r>
              <a:rPr lang="en-US" sz="1100" dirty="0" err="1">
                <a:highlight>
                  <a:srgbClr val="FFFF00"/>
                </a:highlight>
              </a:rPr>
              <a:t>args</a:t>
            </a:r>
            <a:r>
              <a:rPr lang="en-US" sz="1100" dirty="0">
                <a:highlight>
                  <a:srgbClr val="FFFF00"/>
                </a:highlight>
              </a:rPr>
              <a:t>, hit&amp; );</a:t>
            </a:r>
          </a:p>
          <a:p>
            <a:r>
              <a:rPr lang="en-US" sz="1100" dirty="0"/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B7E44-E0BF-2C4F-95F3-A78BEF477C82}"/>
              </a:ext>
            </a:extLst>
          </p:cNvPr>
          <p:cNvSpPr txBox="1"/>
          <p:nvPr/>
        </p:nvSpPr>
        <p:spPr>
          <a:xfrm>
            <a:off x="1097280" y="1237325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G++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0095E-BECA-E44A-BB5E-16ACAB11732F}"/>
              </a:ext>
            </a:extLst>
          </p:cNvPr>
          <p:cNvSpPr txBox="1"/>
          <p:nvPr/>
        </p:nvSpPr>
        <p:spPr>
          <a:xfrm>
            <a:off x="4130040" y="12373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nvcc</a:t>
            </a:r>
            <a:r>
              <a:rPr lang="en-US" dirty="0"/>
              <a:t>  (host code)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9330B-60EF-634B-BB56-5E4536940369}"/>
              </a:ext>
            </a:extLst>
          </p:cNvPr>
          <p:cNvSpPr txBox="1"/>
          <p:nvPr/>
        </p:nvSpPr>
        <p:spPr>
          <a:xfrm>
            <a:off x="7269480" y="1237325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11191-83FD-AA4B-8CD9-440EC9884E1C}"/>
              </a:ext>
            </a:extLst>
          </p:cNvPr>
          <p:cNvSpPr txBox="1"/>
          <p:nvPr/>
        </p:nvSpPr>
        <p:spPr>
          <a:xfrm>
            <a:off x="7376160" y="4207515"/>
            <a:ext cx="1139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89160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1092</Words>
  <Application>Microsoft Macintosh PowerPoint</Application>
  <PresentationFormat>On-screen Show (4:3)</PresentationFormat>
  <Paragraphs>291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FastCaloSim on GPUs</vt:lpstr>
      <vt:lpstr>FastCaloSim</vt:lpstr>
      <vt:lpstr>Performance Profile</vt:lpstr>
      <vt:lpstr>Analysis</vt:lpstr>
      <vt:lpstr>GPU Porting</vt:lpstr>
      <vt:lpstr>FCS GPU acceleration</vt:lpstr>
      <vt:lpstr>Tasks for Porting to GPU</vt:lpstr>
      <vt:lpstr>PowerPoint Presentation</vt:lpstr>
      <vt:lpstr>Code Strucuture</vt:lpstr>
      <vt:lpstr>Tests with multiple instances running</vt:lpstr>
      <vt:lpstr>Progress at Hackathon this week</vt:lpstr>
      <vt:lpstr>TODO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FastCaloSim on GPUs</dc:title>
  <dc:creator>Dong, Zhihua</dc:creator>
  <cp:lastModifiedBy>Lin, Meifeng</cp:lastModifiedBy>
  <cp:revision>32</cp:revision>
  <dcterms:created xsi:type="dcterms:W3CDTF">2019-08-08T19:08:46Z</dcterms:created>
  <dcterms:modified xsi:type="dcterms:W3CDTF">2019-09-26T17:46:07Z</dcterms:modified>
</cp:coreProperties>
</file>