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5" r:id="rId9"/>
    <p:sldId id="266" r:id="rId10"/>
    <p:sldId id="263" r:id="rId11"/>
    <p:sldId id="267" r:id="rId12"/>
    <p:sldId id="262"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45" y="2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1BEAE61-88A0-4B6B-B897-D40CCD15ABA7}" type="datetimeFigureOut">
              <a:rPr lang="en-US" smtClean="0"/>
              <a:t>2/19/2020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FBC843D-2A0D-47B9-853C-ED49601A4EB9}"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67143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EAE61-88A0-4B6B-B897-D40CCD15ABA7}"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C843D-2A0D-47B9-853C-ED49601A4EB9}" type="slidenum">
              <a:rPr lang="en-US" smtClean="0"/>
              <a:t>‹#›</a:t>
            </a:fld>
            <a:endParaRPr lang="en-US"/>
          </a:p>
        </p:txBody>
      </p:sp>
    </p:spTree>
    <p:extLst>
      <p:ext uri="{BB962C8B-B14F-4D97-AF65-F5344CB8AC3E}">
        <p14:creationId xmlns:p14="http://schemas.microsoft.com/office/powerpoint/2010/main" val="11295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EAE61-88A0-4B6B-B897-D40CCD15ABA7}"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C843D-2A0D-47B9-853C-ED49601A4EB9}" type="slidenum">
              <a:rPr lang="en-US" smtClean="0"/>
              <a:t>‹#›</a:t>
            </a:fld>
            <a:endParaRPr lang="en-US"/>
          </a:p>
        </p:txBody>
      </p:sp>
    </p:spTree>
    <p:extLst>
      <p:ext uri="{BB962C8B-B14F-4D97-AF65-F5344CB8AC3E}">
        <p14:creationId xmlns:p14="http://schemas.microsoft.com/office/powerpoint/2010/main" val="313635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EAE61-88A0-4B6B-B897-D40CCD15ABA7}"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C843D-2A0D-47B9-853C-ED49601A4EB9}" type="slidenum">
              <a:rPr lang="en-US" smtClean="0"/>
              <a:t>‹#›</a:t>
            </a:fld>
            <a:endParaRPr lang="en-US"/>
          </a:p>
        </p:txBody>
      </p:sp>
    </p:spTree>
    <p:extLst>
      <p:ext uri="{BB962C8B-B14F-4D97-AF65-F5344CB8AC3E}">
        <p14:creationId xmlns:p14="http://schemas.microsoft.com/office/powerpoint/2010/main" val="95558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EAE61-88A0-4B6B-B897-D40CCD15ABA7}"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C843D-2A0D-47B9-853C-ED49601A4EB9}"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797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BEAE61-88A0-4B6B-B897-D40CCD15ABA7}"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C843D-2A0D-47B9-853C-ED49601A4EB9}" type="slidenum">
              <a:rPr lang="en-US" smtClean="0"/>
              <a:t>‹#›</a:t>
            </a:fld>
            <a:endParaRPr lang="en-US"/>
          </a:p>
        </p:txBody>
      </p:sp>
    </p:spTree>
    <p:extLst>
      <p:ext uri="{BB962C8B-B14F-4D97-AF65-F5344CB8AC3E}">
        <p14:creationId xmlns:p14="http://schemas.microsoft.com/office/powerpoint/2010/main" val="71444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BEAE61-88A0-4B6B-B897-D40CCD15ABA7}"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C843D-2A0D-47B9-853C-ED49601A4EB9}" type="slidenum">
              <a:rPr lang="en-US" smtClean="0"/>
              <a:t>‹#›</a:t>
            </a:fld>
            <a:endParaRPr lang="en-US"/>
          </a:p>
        </p:txBody>
      </p:sp>
    </p:spTree>
    <p:extLst>
      <p:ext uri="{BB962C8B-B14F-4D97-AF65-F5344CB8AC3E}">
        <p14:creationId xmlns:p14="http://schemas.microsoft.com/office/powerpoint/2010/main" val="421205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BEAE61-88A0-4B6B-B897-D40CCD15ABA7}"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C843D-2A0D-47B9-853C-ED49601A4EB9}" type="slidenum">
              <a:rPr lang="en-US" smtClean="0"/>
              <a:t>‹#›</a:t>
            </a:fld>
            <a:endParaRPr lang="en-US"/>
          </a:p>
        </p:txBody>
      </p:sp>
    </p:spTree>
    <p:extLst>
      <p:ext uri="{BB962C8B-B14F-4D97-AF65-F5344CB8AC3E}">
        <p14:creationId xmlns:p14="http://schemas.microsoft.com/office/powerpoint/2010/main" val="141852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EAE61-88A0-4B6B-B897-D40CCD15ABA7}"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BC843D-2A0D-47B9-853C-ED49601A4EB9}" type="slidenum">
              <a:rPr lang="en-US" smtClean="0"/>
              <a:t>‹#›</a:t>
            </a:fld>
            <a:endParaRPr lang="en-US"/>
          </a:p>
        </p:txBody>
      </p:sp>
    </p:spTree>
    <p:extLst>
      <p:ext uri="{BB962C8B-B14F-4D97-AF65-F5344CB8AC3E}">
        <p14:creationId xmlns:p14="http://schemas.microsoft.com/office/powerpoint/2010/main" val="3208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BEAE61-88A0-4B6B-B897-D40CCD15ABA7}"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C843D-2A0D-47B9-853C-ED49601A4EB9}" type="slidenum">
              <a:rPr lang="en-US" smtClean="0"/>
              <a:t>‹#›</a:t>
            </a:fld>
            <a:endParaRPr lang="en-US"/>
          </a:p>
        </p:txBody>
      </p:sp>
    </p:spTree>
    <p:extLst>
      <p:ext uri="{BB962C8B-B14F-4D97-AF65-F5344CB8AC3E}">
        <p14:creationId xmlns:p14="http://schemas.microsoft.com/office/powerpoint/2010/main" val="369646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BEAE61-88A0-4B6B-B897-D40CCD15ABA7}"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C843D-2A0D-47B9-853C-ED49601A4EB9}" type="slidenum">
              <a:rPr lang="en-US" smtClean="0"/>
              <a:t>‹#›</a:t>
            </a:fld>
            <a:endParaRPr lang="en-US"/>
          </a:p>
        </p:txBody>
      </p:sp>
    </p:spTree>
    <p:extLst>
      <p:ext uri="{BB962C8B-B14F-4D97-AF65-F5344CB8AC3E}">
        <p14:creationId xmlns:p14="http://schemas.microsoft.com/office/powerpoint/2010/main" val="343927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1BEAE61-88A0-4B6B-B897-D40CCD15ABA7}" type="datetimeFigureOut">
              <a:rPr lang="en-US" smtClean="0"/>
              <a:t>2/19/2020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FBC843D-2A0D-47B9-853C-ED49601A4EB9}" type="slidenum">
              <a:rPr lang="en-US" smtClean="0"/>
              <a:t>‹#›</a:t>
            </a:fld>
            <a:endParaRPr lang="en-US"/>
          </a:p>
        </p:txBody>
      </p:sp>
    </p:spTree>
    <p:extLst>
      <p:ext uri="{BB962C8B-B14F-4D97-AF65-F5344CB8AC3E}">
        <p14:creationId xmlns:p14="http://schemas.microsoft.com/office/powerpoint/2010/main" val="722713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6.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C980-D66E-443D-90D2-23963CAA8B6B}"/>
              </a:ext>
            </a:extLst>
          </p:cNvPr>
          <p:cNvSpPr>
            <a:spLocks noGrp="1"/>
          </p:cNvSpPr>
          <p:nvPr>
            <p:ph type="ctrTitle"/>
          </p:nvPr>
        </p:nvSpPr>
        <p:spPr/>
        <p:txBody>
          <a:bodyPr>
            <a:normAutofit/>
          </a:bodyPr>
          <a:lstStyle/>
          <a:p>
            <a:r>
              <a:rPr lang="en-US" sz="4800" dirty="0"/>
              <a:t>A Traversable Wormhole Teleportation Protocol in SYK</a:t>
            </a:r>
          </a:p>
        </p:txBody>
      </p:sp>
      <p:sp>
        <p:nvSpPr>
          <p:cNvPr id="3" name="Subtitle 2">
            <a:extLst>
              <a:ext uri="{FF2B5EF4-FFF2-40B4-BE49-F238E27FC236}">
                <a16:creationId xmlns:a16="http://schemas.microsoft.com/office/drawing/2014/main" id="{C8B2146E-9F2E-4F36-B85C-53B069A5A51E}"/>
              </a:ext>
            </a:extLst>
          </p:cNvPr>
          <p:cNvSpPr>
            <a:spLocks noGrp="1"/>
          </p:cNvSpPr>
          <p:nvPr>
            <p:ph type="subTitle" idx="1"/>
          </p:nvPr>
        </p:nvSpPr>
        <p:spPr/>
        <p:txBody>
          <a:bodyPr/>
          <a:lstStyle/>
          <a:p>
            <a:r>
              <a:rPr lang="en-US" sz="1800" dirty="0">
                <a:solidFill>
                  <a:schemeClr val="tx1"/>
                </a:solidFill>
              </a:rPr>
              <a:t>Aspen 2020: Quantum Information and Systems for Fundamental Physics</a:t>
            </a:r>
          </a:p>
          <a:p>
            <a:r>
              <a:rPr lang="en-US" dirty="0">
                <a:solidFill>
                  <a:schemeClr val="tx1"/>
                </a:solidFill>
              </a:rPr>
              <a:t>Ping Gao, MIT</a:t>
            </a:r>
          </a:p>
          <a:p>
            <a:endParaRPr lang="en-US" dirty="0"/>
          </a:p>
        </p:txBody>
      </p:sp>
    </p:spTree>
    <p:extLst>
      <p:ext uri="{BB962C8B-B14F-4D97-AF65-F5344CB8AC3E}">
        <p14:creationId xmlns:p14="http://schemas.microsoft.com/office/powerpoint/2010/main" val="3886818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3F0B-91E6-4770-BDE4-1775487D302B}"/>
              </a:ext>
            </a:extLst>
          </p:cNvPr>
          <p:cNvSpPr>
            <a:spLocks noGrp="1"/>
          </p:cNvSpPr>
          <p:nvPr>
            <p:ph type="title"/>
          </p:nvPr>
        </p:nvSpPr>
        <p:spPr/>
        <p:txBody>
          <a:bodyPr/>
          <a:lstStyle/>
          <a:p>
            <a:r>
              <a:rPr lang="en-US" dirty="0"/>
              <a:t>SYK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7BE6E2C-090C-4CDF-BBBA-BE14F9A0DA9B}"/>
                  </a:ext>
                </a:extLst>
              </p:cNvPr>
              <p:cNvSpPr>
                <a:spLocks noGrp="1"/>
              </p:cNvSpPr>
              <p:nvPr>
                <p:ph idx="1"/>
              </p:nvPr>
            </p:nvSpPr>
            <p:spPr/>
            <p:txBody>
              <a:bodyPr/>
              <a:lstStyle/>
              <a:p>
                <a:r>
                  <a:rPr lang="en-US" dirty="0"/>
                  <a:t>SYK model has N Majorana fermions with all-to-all q-local coupling in Hamiltonian. The coupling constant is Gaussian random.</a:t>
                </a:r>
              </a:p>
              <a:p>
                <a:endParaRPr lang="en-US" dirty="0"/>
              </a:p>
              <a:p>
                <a:r>
                  <a:rPr lang="en-US" dirty="0"/>
                  <a:t>It is maximally chaotic. Low energy effective action is </a:t>
                </a:r>
                <a:r>
                  <a:rPr lang="en-US" dirty="0" err="1"/>
                  <a:t>Schwarzian</a:t>
                </a:r>
                <a:r>
                  <a:rPr lang="en-US" dirty="0"/>
                  <a:t>, which can be derived from AdS</a:t>
                </a:r>
                <a:r>
                  <a:rPr lang="en-US" baseline="-25000" dirty="0"/>
                  <a:t>2</a:t>
                </a:r>
                <a:r>
                  <a:rPr lang="en-US" dirty="0"/>
                  <a:t> JT gravity.</a:t>
                </a:r>
              </a:p>
              <a:p>
                <a:r>
                  <a:rPr lang="en-US" dirty="0"/>
                  <a:t>Define TFD state with two identical </a:t>
                </a:r>
                <a:r>
                  <a:rPr lang="en-US" dirty="0" err="1"/>
                  <a:t>Hailtonian</a:t>
                </a:r>
                <a:r>
                  <a:rPr lang="en-US" dirty="0"/>
                  <a:t> in left and right.</a:t>
                </a:r>
                <a:br>
                  <a:rPr lang="en-US" dirty="0"/>
                </a:br>
                <a:r>
                  <a:rPr lang="en-US" dirty="0"/>
                  <a:t>1) Define EPR state between l and r, </a:t>
                </a:r>
                <a14:m>
                  <m:oMath xmlns:m="http://schemas.openxmlformats.org/officeDocument/2006/math">
                    <m:r>
                      <a:rPr lang="en-US" b="0" i="0" smtClean="0">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rPr>
                          <m:t>𝑙</m:t>
                        </m:r>
                      </m:sub>
                      <m:sup>
                        <m:r>
                          <a:rPr lang="en-US" i="1">
                            <a:latin typeface="Cambria Math" panose="02040503050406030204" pitchFamily="18" charset="0"/>
                          </a:rPr>
                          <m:t>𝑗</m:t>
                        </m:r>
                      </m:sup>
                    </m:sSubSup>
                    <m:r>
                      <a:rPr lang="en-US" i="1">
                        <a:latin typeface="Cambria Math" panose="02040503050406030204" pitchFamily="18" charset="0"/>
                      </a:rPr>
                      <m:t>+</m:t>
                    </m:r>
                    <m:r>
                      <a:rPr lang="en-US" i="1">
                        <a:latin typeface="Cambria Math" panose="02040503050406030204" pitchFamily="18" charset="0"/>
                      </a:rPr>
                      <m:t>𝑖</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𝑟</m:t>
                        </m:r>
                      </m:sub>
                      <m:sup>
                        <m:r>
                          <a:rPr lang="en-US" i="1">
                            <a:latin typeface="Cambria Math" panose="02040503050406030204" pitchFamily="18" charset="0"/>
                          </a:rPr>
                          <m:t>𝑗</m:t>
                        </m:r>
                      </m:sup>
                    </m:sSubSup>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𝐼</m:t>
                        </m:r>
                      </m:e>
                    </m:d>
                    <m:r>
                      <a:rPr lang="en-US" b="0" i="1" smtClean="0">
                        <a:latin typeface="Cambria Math" panose="02040503050406030204" pitchFamily="18" charset="0"/>
                      </a:rPr>
                      <m:t>=0</m:t>
                    </m:r>
                  </m:oMath>
                </a14:m>
                <a:r>
                  <a:rPr lang="en-US" dirty="0"/>
                  <a:t> for all </a:t>
                </a:r>
                <a14:m>
                  <m:oMath xmlns:m="http://schemas.openxmlformats.org/officeDocument/2006/math">
                    <m:r>
                      <a:rPr lang="en-US" b="0" i="1" smtClean="0">
                        <a:latin typeface="Cambria Math" panose="02040503050406030204" pitchFamily="18" charset="0"/>
                      </a:rPr>
                      <m:t>𝑗</m:t>
                    </m:r>
                  </m:oMath>
                </a14:m>
                <a:br>
                  <a:rPr lang="en-US" dirty="0"/>
                </a:br>
                <a:r>
                  <a:rPr lang="en-US" dirty="0"/>
                  <a:t>2) TFD is Euclidean evolution of total Hamiltonian</a:t>
                </a:r>
                <a:br>
                  <a:rPr lang="en-US" dirty="0"/>
                </a:br>
                <a:endParaRPr lang="en-US" dirty="0"/>
              </a:p>
              <a:p>
                <a:r>
                  <a:rPr lang="en-US" dirty="0"/>
                  <a:t>Correlation function can be understood as Euclidean path integral, e.g.</a:t>
                </a:r>
                <a:br>
                  <a:rPr lang="en-US" dirty="0"/>
                </a:br>
                <a:endParaRPr lang="en-US" dirty="0"/>
              </a:p>
            </p:txBody>
          </p:sp>
        </mc:Choice>
        <mc:Fallback>
          <p:sp>
            <p:nvSpPr>
              <p:cNvPr id="3" name="Content Placeholder 2">
                <a:extLst>
                  <a:ext uri="{FF2B5EF4-FFF2-40B4-BE49-F238E27FC236}">
                    <a16:creationId xmlns:a16="http://schemas.microsoft.com/office/drawing/2014/main" id="{A7BE6E2C-090C-4CDF-BBBA-BE14F9A0DA9B}"/>
                  </a:ext>
                </a:extLst>
              </p:cNvPr>
              <p:cNvSpPr>
                <a:spLocks noGrp="1" noRot="1" noChangeAspect="1" noMove="1" noResize="1" noEditPoints="1" noAdjustHandles="1" noChangeArrowheads="1" noChangeShapeType="1" noTextEdit="1"/>
              </p:cNvSpPr>
              <p:nvPr>
                <p:ph idx="1"/>
              </p:nvPr>
            </p:nvSpPr>
            <p:spPr>
              <a:blipFill>
                <a:blip r:embed="rId2"/>
                <a:stretch>
                  <a:fillRect l="-142" t="-98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4FB4ED8-E9A8-4837-949A-73F8B1B43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924" y="2419114"/>
            <a:ext cx="7515280" cy="681042"/>
          </a:xfrm>
          <a:prstGeom prst="rect">
            <a:avLst/>
          </a:prstGeom>
        </p:spPr>
      </p:pic>
      <p:pic>
        <p:nvPicPr>
          <p:cNvPr id="10" name="Picture 9">
            <a:extLst>
              <a:ext uri="{FF2B5EF4-FFF2-40B4-BE49-F238E27FC236}">
                <a16:creationId xmlns:a16="http://schemas.microsoft.com/office/drawing/2014/main" id="{B688091E-FCA6-49D1-9160-471CF6143A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343" y="4659816"/>
            <a:ext cx="4429458" cy="394122"/>
          </a:xfrm>
          <a:prstGeom prst="rect">
            <a:avLst/>
          </a:prstGeom>
        </p:spPr>
      </p:pic>
      <p:pic>
        <p:nvPicPr>
          <p:cNvPr id="12" name="Picture 11">
            <a:extLst>
              <a:ext uri="{FF2B5EF4-FFF2-40B4-BE49-F238E27FC236}">
                <a16:creationId xmlns:a16="http://schemas.microsoft.com/office/drawing/2014/main" id="{AB4836AC-34D9-4297-8841-DE21195D1C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4084" y="5419976"/>
            <a:ext cx="5323978" cy="394122"/>
          </a:xfrm>
          <a:prstGeom prst="rect">
            <a:avLst/>
          </a:prstGeom>
        </p:spPr>
      </p:pic>
      <p:grpSp>
        <p:nvGrpSpPr>
          <p:cNvPr id="35" name="Group 34">
            <a:extLst>
              <a:ext uri="{FF2B5EF4-FFF2-40B4-BE49-F238E27FC236}">
                <a16:creationId xmlns:a16="http://schemas.microsoft.com/office/drawing/2014/main" id="{AB30F419-E966-4CA7-A0EB-FB9D6B54EB80}"/>
              </a:ext>
            </a:extLst>
          </p:cNvPr>
          <p:cNvGrpSpPr/>
          <p:nvPr/>
        </p:nvGrpSpPr>
        <p:grpSpPr>
          <a:xfrm>
            <a:off x="3622823" y="1552724"/>
            <a:ext cx="4168640" cy="3315458"/>
            <a:chOff x="3622823" y="1552724"/>
            <a:chExt cx="4168640" cy="3315458"/>
          </a:xfrm>
        </p:grpSpPr>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68D99807-8DB9-4040-AF08-A6A090E27E8F}"/>
                    </a:ext>
                  </a:extLst>
                </p:cNvPr>
                <p:cNvSpPr/>
                <p:nvPr/>
              </p:nvSpPr>
              <p:spPr>
                <a:xfrm>
                  <a:off x="3622823" y="2136242"/>
                  <a:ext cx="4168640" cy="2731940"/>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ub/>
                        </m:sSub>
                      </m:oMath>
                    </m:oMathPara>
                  </a14:m>
                  <a:endParaRPr lang="en-US" dirty="0"/>
                </a:p>
              </p:txBody>
            </p:sp>
          </mc:Choice>
          <mc:Fallback>
            <p:sp>
              <p:nvSpPr>
                <p:cNvPr id="14" name="Rectangle 13">
                  <a:extLst>
                    <a:ext uri="{FF2B5EF4-FFF2-40B4-BE49-F238E27FC236}">
                      <a16:creationId xmlns:a16="http://schemas.microsoft.com/office/drawing/2014/main" id="{68D99807-8DB9-4040-AF08-A6A090E27E8F}"/>
                    </a:ext>
                  </a:extLst>
                </p:cNvPr>
                <p:cNvSpPr>
                  <a:spLocks noRot="1" noChangeAspect="1" noMove="1" noResize="1" noEditPoints="1" noAdjustHandles="1" noChangeArrowheads="1" noChangeShapeType="1" noTextEdit="1"/>
                </p:cNvSpPr>
                <p:nvPr/>
              </p:nvSpPr>
              <p:spPr>
                <a:xfrm>
                  <a:off x="3622823" y="2136242"/>
                  <a:ext cx="4168640" cy="2731940"/>
                </a:xfrm>
                <a:prstGeom prst="rect">
                  <a:avLst/>
                </a:prstGeom>
                <a:blipFill>
                  <a:blip r:embed="rId6"/>
                  <a:stretch>
                    <a:fillRect/>
                  </a:stretch>
                </a:blipFill>
                <a:ln>
                  <a:noFill/>
                </a:ln>
                <a:effectLst>
                  <a:outerShdw blurRad="57785" dist="33020" dir="3180000" algn="ctr">
                    <a:srgbClr val="000000">
                      <a:alpha val="30000"/>
                    </a:srgbClr>
                  </a:outerShdw>
                </a:effectLst>
              </p:spPr>
              <p:txBody>
                <a:bodyPr/>
                <a:lstStyle/>
                <a:p>
                  <a:r>
                    <a:rPr lang="en-US">
                      <a:noFill/>
                    </a:rPr>
                    <a:t> </a:t>
                  </a:r>
                </a:p>
              </p:txBody>
            </p:sp>
          </mc:Fallback>
        </mc:AlternateContent>
        <p:sp>
          <p:nvSpPr>
            <p:cNvPr id="13" name="Arc 12">
              <a:extLst>
                <a:ext uri="{FF2B5EF4-FFF2-40B4-BE49-F238E27FC236}">
                  <a16:creationId xmlns:a16="http://schemas.microsoft.com/office/drawing/2014/main" id="{1372B143-7B84-4101-93B0-8CBB0DFDC1D7}"/>
                </a:ext>
              </a:extLst>
            </p:cNvPr>
            <p:cNvSpPr/>
            <p:nvPr/>
          </p:nvSpPr>
          <p:spPr>
            <a:xfrm rot="10800000">
              <a:off x="4388401" y="1552724"/>
              <a:ext cx="2707342" cy="2707342"/>
            </a:xfrm>
            <a:prstGeom prst="arc">
              <a:avLst>
                <a:gd name="adj1" fmla="val 10827920"/>
                <a:gd name="adj2" fmla="val 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840236F-4C72-4E21-BC51-314C8DE30895}"/>
                </a:ext>
              </a:extLst>
            </p:cNvPr>
            <p:cNvSpPr txBox="1"/>
            <p:nvPr/>
          </p:nvSpPr>
          <p:spPr>
            <a:xfrm>
              <a:off x="7209272" y="2671482"/>
              <a:ext cx="165693" cy="369332"/>
            </a:xfrm>
            <a:prstGeom prst="rect">
              <a:avLst/>
            </a:prstGeom>
            <a:noFill/>
          </p:spPr>
          <p:txBody>
            <a:bodyPr wrap="square" rtlCol="0">
              <a:spAutoFit/>
            </a:bodyPr>
            <a:lstStyle/>
            <a:p>
              <a:r>
                <a:rPr lang="en-US" dirty="0"/>
                <a:t>0</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A71E1EDE-98B9-483F-BD12-97ABA77A40CD}"/>
                    </a:ext>
                  </a:extLst>
                </p:cNvPr>
                <p:cNvSpPr txBox="1"/>
                <p:nvPr/>
              </p:nvSpPr>
              <p:spPr>
                <a:xfrm>
                  <a:off x="3702372" y="2714378"/>
                  <a:ext cx="770965"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p:sp>
              <p:nvSpPr>
                <p:cNvPr id="16" name="TextBox 15">
                  <a:extLst>
                    <a:ext uri="{FF2B5EF4-FFF2-40B4-BE49-F238E27FC236}">
                      <a16:creationId xmlns:a16="http://schemas.microsoft.com/office/drawing/2014/main" id="{A71E1EDE-98B9-483F-BD12-97ABA77A40CD}"/>
                    </a:ext>
                  </a:extLst>
                </p:cNvPr>
                <p:cNvSpPr txBox="1">
                  <a:spLocks noRot="1" noChangeAspect="1" noMove="1" noResize="1" noEditPoints="1" noAdjustHandles="1" noChangeArrowheads="1" noChangeShapeType="1" noTextEdit="1"/>
                </p:cNvSpPr>
                <p:nvPr/>
              </p:nvSpPr>
              <p:spPr>
                <a:xfrm>
                  <a:off x="3702372" y="2714378"/>
                  <a:ext cx="770965" cy="369332"/>
                </a:xfrm>
                <a:prstGeom prst="rect">
                  <a:avLst/>
                </a:prstGeom>
                <a:blipFill>
                  <a:blip r:embed="rId7"/>
                  <a:stretch>
                    <a:fillRect b="-163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81FC8075-DCA1-4D8B-AD5E-70DF242C75A6}"/>
                    </a:ext>
                  </a:extLst>
                </p:cNvPr>
                <p:cNvSpPr txBox="1"/>
                <p:nvPr/>
              </p:nvSpPr>
              <p:spPr>
                <a:xfrm>
                  <a:off x="5356588" y="4406411"/>
                  <a:ext cx="770965"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/4</m:t>
                        </m:r>
                      </m:oMath>
                    </m:oMathPara>
                  </a14:m>
                  <a:endParaRPr lang="en-US" dirty="0"/>
                </a:p>
              </p:txBody>
            </p:sp>
          </mc:Choice>
          <mc:Fallback>
            <p:sp>
              <p:nvSpPr>
                <p:cNvPr id="17" name="TextBox 16">
                  <a:extLst>
                    <a:ext uri="{FF2B5EF4-FFF2-40B4-BE49-F238E27FC236}">
                      <a16:creationId xmlns:a16="http://schemas.microsoft.com/office/drawing/2014/main" id="{81FC8075-DCA1-4D8B-AD5E-70DF242C75A6}"/>
                    </a:ext>
                  </a:extLst>
                </p:cNvPr>
                <p:cNvSpPr txBox="1">
                  <a:spLocks noRot="1" noChangeAspect="1" noMove="1" noResize="1" noEditPoints="1" noAdjustHandles="1" noChangeArrowheads="1" noChangeShapeType="1" noTextEdit="1"/>
                </p:cNvSpPr>
                <p:nvPr/>
              </p:nvSpPr>
              <p:spPr>
                <a:xfrm>
                  <a:off x="5356588" y="4406411"/>
                  <a:ext cx="770965" cy="369332"/>
                </a:xfrm>
                <a:prstGeom prst="rect">
                  <a:avLst/>
                </a:prstGeom>
                <a:blipFill>
                  <a:blip r:embed="rId8"/>
                  <a:stretch>
                    <a:fillRect b="-16667"/>
                  </a:stretch>
                </a:blipFill>
              </p:spPr>
              <p:txBody>
                <a:bodyPr/>
                <a:lstStyle/>
                <a:p>
                  <a:r>
                    <a:rPr lang="en-US">
                      <a:noFill/>
                    </a:rPr>
                    <a:t> </a:t>
                  </a:r>
                </a:p>
              </p:txBody>
            </p:sp>
          </mc:Fallback>
        </mc:AlternateContent>
        <p:sp>
          <p:nvSpPr>
            <p:cNvPr id="18" name="Multiplication Sign 17">
              <a:extLst>
                <a:ext uri="{FF2B5EF4-FFF2-40B4-BE49-F238E27FC236}">
                  <a16:creationId xmlns:a16="http://schemas.microsoft.com/office/drawing/2014/main" id="{50889FDE-D6EB-47DD-8A82-6134432747A7}"/>
                </a:ext>
              </a:extLst>
            </p:cNvPr>
            <p:cNvSpPr/>
            <p:nvPr/>
          </p:nvSpPr>
          <p:spPr>
            <a:xfrm>
              <a:off x="5560382" y="4109780"/>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F040A1F8-740E-4574-ABB1-9898DA85047F}"/>
                </a:ext>
              </a:extLst>
            </p:cNvPr>
            <p:cNvSpPr/>
            <p:nvPr/>
          </p:nvSpPr>
          <p:spPr>
            <a:xfrm>
              <a:off x="5269682" y="4071583"/>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09206F4A-D3D2-4FEB-83CA-33683F42C1CB}"/>
                </a:ext>
              </a:extLst>
            </p:cNvPr>
            <p:cNvSpPr/>
            <p:nvPr/>
          </p:nvSpPr>
          <p:spPr>
            <a:xfrm>
              <a:off x="5807393" y="4089172"/>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163F049E-16DD-46FF-8655-3462590AA673}"/>
                </a:ext>
              </a:extLst>
            </p:cNvPr>
            <p:cNvSpPr/>
            <p:nvPr/>
          </p:nvSpPr>
          <p:spPr>
            <a:xfrm>
              <a:off x="6042616" y="4051966"/>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9FCBA8A9-E9AF-4D8D-BF47-DDD15C1F8950}"/>
                </a:ext>
              </a:extLst>
            </p:cNvPr>
            <p:cNvCxnSpPr/>
            <p:nvPr/>
          </p:nvCxnSpPr>
          <p:spPr>
            <a:xfrm flipV="1">
              <a:off x="6186498" y="3502212"/>
              <a:ext cx="244184" cy="502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E8AA9CD-227A-4815-B62C-6EC4F7A677E8}"/>
                </a:ext>
              </a:extLst>
            </p:cNvPr>
            <p:cNvCxnSpPr>
              <a:cxnSpLocks/>
            </p:cNvCxnSpPr>
            <p:nvPr/>
          </p:nvCxnSpPr>
          <p:spPr>
            <a:xfrm flipV="1">
              <a:off x="5942314" y="3567060"/>
              <a:ext cx="0" cy="508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DD486ED-3DEA-48C2-A1FD-98DC181BBBE7}"/>
                </a:ext>
              </a:extLst>
            </p:cNvPr>
            <p:cNvCxnSpPr>
              <a:cxnSpLocks/>
            </p:cNvCxnSpPr>
            <p:nvPr/>
          </p:nvCxnSpPr>
          <p:spPr>
            <a:xfrm flipH="1" flipV="1">
              <a:off x="5557446" y="3567060"/>
              <a:ext cx="97720" cy="522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498BC4E-5A97-4945-9ED4-7914162218F5}"/>
                </a:ext>
              </a:extLst>
            </p:cNvPr>
            <p:cNvCxnSpPr>
              <a:cxnSpLocks/>
            </p:cNvCxnSpPr>
            <p:nvPr/>
          </p:nvCxnSpPr>
          <p:spPr>
            <a:xfrm flipH="1" flipV="1">
              <a:off x="5083210" y="3596341"/>
              <a:ext cx="253099" cy="444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EB4A9F49-887C-49D5-A438-A8AC0BF75C7E}"/>
                    </a:ext>
                  </a:extLst>
                </p:cNvPr>
                <p:cNvSpPr txBox="1"/>
                <p:nvPr/>
              </p:nvSpPr>
              <p:spPr>
                <a:xfrm>
                  <a:off x="6330380" y="3152000"/>
                  <a:ext cx="26892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𝑙</m:t>
                            </m:r>
                          </m:sub>
                        </m:sSub>
                      </m:oMath>
                    </m:oMathPara>
                  </a14:m>
                  <a:endParaRPr lang="en-US" dirty="0"/>
                </a:p>
              </p:txBody>
            </p:sp>
          </mc:Choice>
          <mc:Fallback>
            <p:sp>
              <p:nvSpPr>
                <p:cNvPr id="30" name="TextBox 29">
                  <a:extLst>
                    <a:ext uri="{FF2B5EF4-FFF2-40B4-BE49-F238E27FC236}">
                      <a16:creationId xmlns:a16="http://schemas.microsoft.com/office/drawing/2014/main" id="{EB4A9F49-887C-49D5-A438-A8AC0BF75C7E}"/>
                    </a:ext>
                  </a:extLst>
                </p:cNvPr>
                <p:cNvSpPr txBox="1">
                  <a:spLocks noRot="1" noChangeAspect="1" noMove="1" noResize="1" noEditPoints="1" noAdjustHandles="1" noChangeArrowheads="1" noChangeShapeType="1" noTextEdit="1"/>
                </p:cNvSpPr>
                <p:nvPr/>
              </p:nvSpPr>
              <p:spPr>
                <a:xfrm>
                  <a:off x="6330380" y="3152000"/>
                  <a:ext cx="268920" cy="276999"/>
                </a:xfrm>
                <a:prstGeom prst="rect">
                  <a:avLst/>
                </a:prstGeom>
                <a:blipFill>
                  <a:blip r:embed="rId9"/>
                  <a:stretch>
                    <a:fillRect l="-17778" r="-2222" b="-2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9BE99E77-BA24-44C2-884A-B5F1AFED9465}"/>
                    </a:ext>
                  </a:extLst>
                </p:cNvPr>
                <p:cNvSpPr txBox="1"/>
                <p:nvPr/>
              </p:nvSpPr>
              <p:spPr>
                <a:xfrm>
                  <a:off x="5407271" y="3197725"/>
                  <a:ext cx="315664" cy="31207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𝑟</m:t>
                            </m:r>
                          </m:sub>
                          <m:sup>
                            <m:r>
                              <a:rPr lang="en-US" i="1" smtClean="0">
                                <a:latin typeface="Cambria Math" panose="02040503050406030204" pitchFamily="18" charset="0"/>
                                <a:ea typeface="Cambria Math" panose="02040503050406030204" pitchFamily="18" charset="0"/>
                              </a:rPr>
                              <m:t>†</m:t>
                            </m:r>
                          </m:sup>
                        </m:sSubSup>
                      </m:oMath>
                    </m:oMathPara>
                  </a14:m>
                  <a:endParaRPr lang="en-US" dirty="0"/>
                </a:p>
              </p:txBody>
            </p:sp>
          </mc:Choice>
          <mc:Fallback>
            <p:sp>
              <p:nvSpPr>
                <p:cNvPr id="31" name="TextBox 30">
                  <a:extLst>
                    <a:ext uri="{FF2B5EF4-FFF2-40B4-BE49-F238E27FC236}">
                      <a16:creationId xmlns:a16="http://schemas.microsoft.com/office/drawing/2014/main" id="{9BE99E77-BA24-44C2-884A-B5F1AFED9465}"/>
                    </a:ext>
                  </a:extLst>
                </p:cNvPr>
                <p:cNvSpPr txBox="1">
                  <a:spLocks noRot="1" noChangeAspect="1" noMove="1" noResize="1" noEditPoints="1" noAdjustHandles="1" noChangeArrowheads="1" noChangeShapeType="1" noTextEdit="1"/>
                </p:cNvSpPr>
                <p:nvPr/>
              </p:nvSpPr>
              <p:spPr>
                <a:xfrm>
                  <a:off x="5407271" y="3197725"/>
                  <a:ext cx="315664" cy="312073"/>
                </a:xfrm>
                <a:prstGeom prst="rect">
                  <a:avLst/>
                </a:prstGeom>
                <a:blipFill>
                  <a:blip r:embed="rId10"/>
                  <a:stretch>
                    <a:fillRect l="-15385" t="-3922" r="-9615" b="-215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a:extLst>
                    <a:ext uri="{FF2B5EF4-FFF2-40B4-BE49-F238E27FC236}">
                      <a16:creationId xmlns:a16="http://schemas.microsoft.com/office/drawing/2014/main" id="{85B015D0-B6B0-4F36-82E3-2687C0B4836D}"/>
                    </a:ext>
                  </a:extLst>
                </p:cNvPr>
                <p:cNvSpPr/>
                <p:nvPr/>
              </p:nvSpPr>
              <p:spPr>
                <a:xfrm>
                  <a:off x="5707143" y="3179483"/>
                  <a:ext cx="668516" cy="378245"/>
                </a:xfrm>
                <a:prstGeom prst="rect">
                  <a:avLst/>
                </a:prstGeom>
              </p:spPr>
              <p:txBody>
                <a:bodyPr wrap="none">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smtClean="0">
                              <a:latin typeface="Cambria Math" panose="02040503050406030204" pitchFamily="18" charset="0"/>
                              <a:ea typeface="Cambria Math" panose="02040503050406030204" pitchFamily="18" charset="0"/>
                            </a:rPr>
                            <m:t>𝜇</m:t>
                          </m:r>
                          <m:r>
                            <a:rPr lang="en-US" i="1">
                              <a:latin typeface="Cambria Math" panose="02040503050406030204" pitchFamily="18" charset="0"/>
                            </a:rPr>
                            <m:t>𝑉</m:t>
                          </m:r>
                        </m:sup>
                      </m:sSup>
                    </m:oMath>
                  </a14:m>
                  <a:r>
                    <a:rPr lang="en-US" dirty="0"/>
                    <a:t> </a:t>
                  </a:r>
                </a:p>
              </p:txBody>
            </p:sp>
          </mc:Choice>
          <mc:Fallback>
            <p:sp>
              <p:nvSpPr>
                <p:cNvPr id="33" name="Rectangle 32">
                  <a:extLst>
                    <a:ext uri="{FF2B5EF4-FFF2-40B4-BE49-F238E27FC236}">
                      <a16:creationId xmlns:a16="http://schemas.microsoft.com/office/drawing/2014/main" id="{85B015D0-B6B0-4F36-82E3-2687C0B4836D}"/>
                    </a:ext>
                  </a:extLst>
                </p:cNvPr>
                <p:cNvSpPr>
                  <a:spLocks noRot="1" noChangeAspect="1" noMove="1" noResize="1" noEditPoints="1" noAdjustHandles="1" noChangeArrowheads="1" noChangeShapeType="1" noTextEdit="1"/>
                </p:cNvSpPr>
                <p:nvPr/>
              </p:nvSpPr>
              <p:spPr>
                <a:xfrm>
                  <a:off x="5707143" y="3179483"/>
                  <a:ext cx="668516" cy="37824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FBD97B49-CDE3-4C3D-84A6-F2BA12BDD10B}"/>
                    </a:ext>
                  </a:extLst>
                </p:cNvPr>
                <p:cNvSpPr/>
                <p:nvPr/>
              </p:nvSpPr>
              <p:spPr>
                <a:xfrm>
                  <a:off x="4766839" y="3202491"/>
                  <a:ext cx="790345" cy="378245"/>
                </a:xfrm>
                <a:prstGeom prst="rect">
                  <a:avLst/>
                </a:prstGeom>
              </p:spPr>
              <p:txBody>
                <a:bodyPr wrap="none">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𝑖</m:t>
                          </m:r>
                          <m:r>
                            <a:rPr lang="en-US" i="1" smtClean="0">
                              <a:latin typeface="Cambria Math" panose="02040503050406030204" pitchFamily="18" charset="0"/>
                              <a:ea typeface="Cambria Math" panose="02040503050406030204" pitchFamily="18" charset="0"/>
                            </a:rPr>
                            <m:t>𝜇</m:t>
                          </m:r>
                          <m:r>
                            <a:rPr lang="en-US" i="1">
                              <a:latin typeface="Cambria Math" panose="02040503050406030204" pitchFamily="18" charset="0"/>
                            </a:rPr>
                            <m:t>𝑉</m:t>
                          </m:r>
                        </m:sup>
                      </m:sSup>
                    </m:oMath>
                  </a14:m>
                  <a:r>
                    <a:rPr lang="en-US" dirty="0"/>
                    <a:t> </a:t>
                  </a:r>
                </a:p>
              </p:txBody>
            </p:sp>
          </mc:Choice>
          <mc:Fallback>
            <p:sp>
              <p:nvSpPr>
                <p:cNvPr id="34" name="Rectangle 33">
                  <a:extLst>
                    <a:ext uri="{FF2B5EF4-FFF2-40B4-BE49-F238E27FC236}">
                      <a16:creationId xmlns:a16="http://schemas.microsoft.com/office/drawing/2014/main" id="{FBD97B49-CDE3-4C3D-84A6-F2BA12BDD10B}"/>
                    </a:ext>
                  </a:extLst>
                </p:cNvPr>
                <p:cNvSpPr>
                  <a:spLocks noRot="1" noChangeAspect="1" noMove="1" noResize="1" noEditPoints="1" noAdjustHandles="1" noChangeArrowheads="1" noChangeShapeType="1" noTextEdit="1"/>
                </p:cNvSpPr>
                <p:nvPr/>
              </p:nvSpPr>
              <p:spPr>
                <a:xfrm>
                  <a:off x="4766839" y="3202491"/>
                  <a:ext cx="790345" cy="378245"/>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79120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3F0B-91E6-4770-BDE4-1775487D302B}"/>
              </a:ext>
            </a:extLst>
          </p:cNvPr>
          <p:cNvSpPr>
            <a:spLocks noGrp="1"/>
          </p:cNvSpPr>
          <p:nvPr>
            <p:ph type="title"/>
          </p:nvPr>
        </p:nvSpPr>
        <p:spPr/>
        <p:txBody>
          <a:bodyPr/>
          <a:lstStyle/>
          <a:p>
            <a:r>
              <a:rPr lang="en-US" dirty="0"/>
              <a:t>SYK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7BE6E2C-090C-4CDF-BBBA-BE14F9A0DA9B}"/>
                  </a:ext>
                </a:extLst>
              </p:cNvPr>
              <p:cNvSpPr>
                <a:spLocks noGrp="1"/>
              </p:cNvSpPr>
              <p:nvPr>
                <p:ph idx="1"/>
              </p:nvPr>
            </p:nvSpPr>
            <p:spPr/>
            <p:txBody>
              <a:bodyPr>
                <a:normAutofit/>
              </a:bodyPr>
              <a:lstStyle/>
              <a:p>
                <a:r>
                  <a:rPr lang="en-US" dirty="0"/>
                  <a:t>Use trick to define a stitching field and combine left and right fermions</a:t>
                </a:r>
              </a:p>
              <a:p>
                <a:endParaRPr lang="en-US" dirty="0"/>
              </a:p>
              <a:p>
                <a:r>
                  <a:rPr lang="en-US" dirty="0"/>
                  <a:t>Define bilinear field G (its </a:t>
                </a:r>
                <a:r>
                  <a:rPr lang="en-US" dirty="0" err="1"/>
                  <a:t>vev</a:t>
                </a:r>
                <a:r>
                  <a:rPr lang="en-US" dirty="0"/>
                  <a:t> in TFD state is correlation of fermions)</a:t>
                </a:r>
                <a:br>
                  <a:rPr lang="en-US" dirty="0"/>
                </a:br>
                <a:endParaRPr lang="en-US" dirty="0"/>
              </a:p>
              <a:p>
                <a:r>
                  <a:rPr lang="en-US" dirty="0"/>
                  <a:t>Effective action is</a:t>
                </a:r>
                <a:br>
                  <a:rPr lang="en-US" dirty="0"/>
                </a:br>
                <a:endParaRPr lang="en-US" dirty="0"/>
              </a:p>
              <a:p>
                <a:r>
                  <a:rPr lang="en-US" dirty="0"/>
                  <a:t>Large N limit. Equation of motion </a:t>
                </a:r>
                <a:br>
                  <a:rPr lang="en-US" dirty="0"/>
                </a:br>
                <a:endParaRPr lang="en-US" dirty="0"/>
              </a:p>
              <a:p>
                <a:r>
                  <a:rPr lang="en-US" dirty="0"/>
                  <a:t>Adding the coupling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rPr>
                          <m:t>𝑉</m:t>
                        </m:r>
                      </m:sup>
                    </m:sSup>
                  </m:oMath>
                </a14:m>
                <a:r>
                  <a:rPr lang="en-US" dirty="0"/>
                  <a:t> around Euclidean time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/4</m:t>
                    </m:r>
                  </m:oMath>
                </a14:m>
                <a:r>
                  <a:rPr lang="en-US" dirty="0"/>
                  <a:t> is equivalent to shift boundary condition of correlation functions</a:t>
                </a:r>
              </a:p>
            </p:txBody>
          </p:sp>
        </mc:Choice>
        <mc:Fallback>
          <p:sp>
            <p:nvSpPr>
              <p:cNvPr id="3" name="Content Placeholder 2">
                <a:extLst>
                  <a:ext uri="{FF2B5EF4-FFF2-40B4-BE49-F238E27FC236}">
                    <a16:creationId xmlns:a16="http://schemas.microsoft.com/office/drawing/2014/main" id="{A7BE6E2C-090C-4CDF-BBBA-BE14F9A0DA9B}"/>
                  </a:ext>
                </a:extLst>
              </p:cNvPr>
              <p:cNvSpPr>
                <a:spLocks noGrp="1" noRot="1" noChangeAspect="1" noMove="1" noResize="1" noEditPoints="1" noAdjustHandles="1" noChangeArrowheads="1" noChangeShapeType="1" noTextEdit="1"/>
              </p:cNvSpPr>
              <p:nvPr>
                <p:ph idx="1"/>
              </p:nvPr>
            </p:nvSpPr>
            <p:spPr>
              <a:blipFill>
                <a:blip r:embed="rId2"/>
                <a:stretch>
                  <a:fillRect l="-142" t="-98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D16EB88D-A34B-4A42-864E-E03382005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827" y="3714869"/>
            <a:ext cx="4505358" cy="528641"/>
          </a:xfrm>
          <a:prstGeom prst="rect">
            <a:avLst/>
          </a:prstGeom>
        </p:spPr>
      </p:pic>
      <p:pic>
        <p:nvPicPr>
          <p:cNvPr id="25" name="Picture 24">
            <a:extLst>
              <a:ext uri="{FF2B5EF4-FFF2-40B4-BE49-F238E27FC236}">
                <a16:creationId xmlns:a16="http://schemas.microsoft.com/office/drawing/2014/main" id="{5EE51C3E-1650-466A-9C9E-C02FD5DD8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096" y="4514967"/>
            <a:ext cx="6200820" cy="438153"/>
          </a:xfrm>
          <a:prstGeom prst="rect">
            <a:avLst/>
          </a:prstGeom>
        </p:spPr>
      </p:pic>
      <p:pic>
        <p:nvPicPr>
          <p:cNvPr id="29" name="Picture 28">
            <a:extLst>
              <a:ext uri="{FF2B5EF4-FFF2-40B4-BE49-F238E27FC236}">
                <a16:creationId xmlns:a16="http://schemas.microsoft.com/office/drawing/2014/main" id="{16F77680-B4DF-4DA4-B384-D79E19896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6697" y="5546715"/>
            <a:ext cx="4524408" cy="852494"/>
          </a:xfrm>
          <a:prstGeom prst="rect">
            <a:avLst/>
          </a:prstGeom>
        </p:spPr>
      </p:pic>
      <p:pic>
        <p:nvPicPr>
          <p:cNvPr id="5" name="Picture 4">
            <a:extLst>
              <a:ext uri="{FF2B5EF4-FFF2-40B4-BE49-F238E27FC236}">
                <a16:creationId xmlns:a16="http://schemas.microsoft.com/office/drawing/2014/main" id="{999F3DDB-8067-40E1-846F-C340CDE43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0933" y="2180668"/>
            <a:ext cx="2905146" cy="614367"/>
          </a:xfrm>
          <a:prstGeom prst="rect">
            <a:avLst/>
          </a:prstGeom>
        </p:spPr>
      </p:pic>
      <p:pic>
        <p:nvPicPr>
          <p:cNvPr id="8" name="Picture 7">
            <a:extLst>
              <a:ext uri="{FF2B5EF4-FFF2-40B4-BE49-F238E27FC236}">
                <a16:creationId xmlns:a16="http://schemas.microsoft.com/office/drawing/2014/main" id="{E96DBB97-B5DB-451E-9B79-B66737502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7582" y="3078015"/>
            <a:ext cx="2420761" cy="589583"/>
          </a:xfrm>
          <a:prstGeom prst="rect">
            <a:avLst/>
          </a:prstGeom>
        </p:spPr>
      </p:pic>
      <p:grpSp>
        <p:nvGrpSpPr>
          <p:cNvPr id="73" name="Group 72">
            <a:extLst>
              <a:ext uri="{FF2B5EF4-FFF2-40B4-BE49-F238E27FC236}">
                <a16:creationId xmlns:a16="http://schemas.microsoft.com/office/drawing/2014/main" id="{0EDADE2C-54F2-4103-BFFF-CB05F69CD590}"/>
              </a:ext>
            </a:extLst>
          </p:cNvPr>
          <p:cNvGrpSpPr/>
          <p:nvPr/>
        </p:nvGrpSpPr>
        <p:grpSpPr>
          <a:xfrm>
            <a:off x="1261872" y="1043387"/>
            <a:ext cx="8371105" cy="3835016"/>
            <a:chOff x="1729131" y="981530"/>
            <a:chExt cx="8371105" cy="3835016"/>
          </a:xfrm>
        </p:grpSpPr>
        <p:grpSp>
          <p:nvGrpSpPr>
            <p:cNvPr id="53" name="Group 52">
              <a:extLst>
                <a:ext uri="{FF2B5EF4-FFF2-40B4-BE49-F238E27FC236}">
                  <a16:creationId xmlns:a16="http://schemas.microsoft.com/office/drawing/2014/main" id="{154FBE77-5DDF-463A-815F-FEF54C284ABD}"/>
                </a:ext>
              </a:extLst>
            </p:cNvPr>
            <p:cNvGrpSpPr/>
            <p:nvPr/>
          </p:nvGrpSpPr>
          <p:grpSpPr>
            <a:xfrm>
              <a:off x="1745129" y="981530"/>
              <a:ext cx="8355107" cy="3835016"/>
              <a:chOff x="3897396" y="2132934"/>
              <a:chExt cx="8355107" cy="3835016"/>
            </a:xfrm>
          </p:grpSpPr>
          <p:grpSp>
            <p:nvGrpSpPr>
              <p:cNvPr id="35" name="Group 34">
                <a:extLst>
                  <a:ext uri="{FF2B5EF4-FFF2-40B4-BE49-F238E27FC236}">
                    <a16:creationId xmlns:a16="http://schemas.microsoft.com/office/drawing/2014/main" id="{AB30F419-E966-4CA7-A0EB-FB9D6B54EB80}"/>
                  </a:ext>
                </a:extLst>
              </p:cNvPr>
              <p:cNvGrpSpPr/>
              <p:nvPr/>
            </p:nvGrpSpPr>
            <p:grpSpPr>
              <a:xfrm>
                <a:off x="3897396" y="2132934"/>
                <a:ext cx="8355107" cy="3835016"/>
                <a:chOff x="-765509" y="1103921"/>
                <a:chExt cx="8355107" cy="3835016"/>
              </a:xfrm>
            </p:grpSpPr>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68D99807-8DB9-4040-AF08-A6A090E27E8F}"/>
                        </a:ext>
                      </a:extLst>
                    </p:cNvPr>
                    <p:cNvSpPr/>
                    <p:nvPr/>
                  </p:nvSpPr>
                  <p:spPr>
                    <a:xfrm>
                      <a:off x="-765509" y="1103921"/>
                      <a:ext cx="8355107" cy="3835016"/>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ub/>
                            </m:sSub>
                          </m:oMath>
                        </m:oMathPara>
                      </a14:m>
                      <a:endParaRPr lang="en-US" dirty="0"/>
                    </a:p>
                  </p:txBody>
                </p:sp>
              </mc:Choice>
              <mc:Fallback>
                <p:sp>
                  <p:nvSpPr>
                    <p:cNvPr id="14" name="Rectangle 13">
                      <a:extLst>
                        <a:ext uri="{FF2B5EF4-FFF2-40B4-BE49-F238E27FC236}">
                          <a16:creationId xmlns:a16="http://schemas.microsoft.com/office/drawing/2014/main" id="{68D99807-8DB9-4040-AF08-A6A090E27E8F}"/>
                        </a:ext>
                      </a:extLst>
                    </p:cNvPr>
                    <p:cNvSpPr>
                      <a:spLocks noRot="1" noChangeAspect="1" noMove="1" noResize="1" noEditPoints="1" noAdjustHandles="1" noChangeArrowheads="1" noChangeShapeType="1" noTextEdit="1"/>
                    </p:cNvSpPr>
                    <p:nvPr/>
                  </p:nvSpPr>
                  <p:spPr>
                    <a:xfrm>
                      <a:off x="-765509" y="1103921"/>
                      <a:ext cx="8355107" cy="3835016"/>
                    </a:xfrm>
                    <a:prstGeom prst="rect">
                      <a:avLst/>
                    </a:prstGeom>
                    <a:blipFill>
                      <a:blip r:embed="rId8"/>
                      <a:stretch>
                        <a:fillRect/>
                      </a:stretch>
                    </a:blipFill>
                    <a:ln>
                      <a:noFill/>
                    </a:ln>
                    <a:effectLst>
                      <a:outerShdw blurRad="57785" dist="33020" dir="3180000" algn="ctr">
                        <a:srgbClr val="000000">
                          <a:alpha val="30000"/>
                        </a:srgbClr>
                      </a:outerShdw>
                    </a:effectLst>
                  </p:spPr>
                  <p:txBody>
                    <a:bodyPr/>
                    <a:lstStyle/>
                    <a:p>
                      <a:r>
                        <a:rPr lang="en-US">
                          <a:noFill/>
                        </a:rPr>
                        <a:t> </a:t>
                      </a:r>
                    </a:p>
                  </p:txBody>
                </p:sp>
              </mc:Fallback>
            </mc:AlternateContent>
            <p:sp>
              <p:nvSpPr>
                <p:cNvPr id="13" name="Arc 12">
                  <a:extLst>
                    <a:ext uri="{FF2B5EF4-FFF2-40B4-BE49-F238E27FC236}">
                      <a16:creationId xmlns:a16="http://schemas.microsoft.com/office/drawing/2014/main" id="{1372B143-7B84-4101-93B0-8CBB0DFDC1D7}"/>
                    </a:ext>
                  </a:extLst>
                </p:cNvPr>
                <p:cNvSpPr/>
                <p:nvPr/>
              </p:nvSpPr>
              <p:spPr>
                <a:xfrm rot="10800000">
                  <a:off x="4388401" y="1552724"/>
                  <a:ext cx="2707342" cy="2707342"/>
                </a:xfrm>
                <a:prstGeom prst="arc">
                  <a:avLst>
                    <a:gd name="adj1" fmla="val 10827920"/>
                    <a:gd name="adj2" fmla="val 10826805"/>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840236F-4C72-4E21-BC51-314C8DE30895}"/>
                    </a:ext>
                  </a:extLst>
                </p:cNvPr>
                <p:cNvSpPr txBox="1"/>
                <p:nvPr/>
              </p:nvSpPr>
              <p:spPr>
                <a:xfrm>
                  <a:off x="7209272" y="2671482"/>
                  <a:ext cx="165693" cy="369332"/>
                </a:xfrm>
                <a:prstGeom prst="rect">
                  <a:avLst/>
                </a:prstGeom>
                <a:noFill/>
              </p:spPr>
              <p:txBody>
                <a:bodyPr wrap="square" rtlCol="0">
                  <a:spAutoFit/>
                </a:bodyPr>
                <a:lstStyle/>
                <a:p>
                  <a:r>
                    <a:rPr lang="en-US" dirty="0"/>
                    <a:t>0</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A71E1EDE-98B9-483F-BD12-97ABA77A40CD}"/>
                        </a:ext>
                      </a:extLst>
                    </p:cNvPr>
                    <p:cNvSpPr txBox="1"/>
                    <p:nvPr/>
                  </p:nvSpPr>
                  <p:spPr>
                    <a:xfrm>
                      <a:off x="3702372" y="2714378"/>
                      <a:ext cx="770965"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p:sp>
                  <p:nvSpPr>
                    <p:cNvPr id="16" name="TextBox 15">
                      <a:extLst>
                        <a:ext uri="{FF2B5EF4-FFF2-40B4-BE49-F238E27FC236}">
                          <a16:creationId xmlns:a16="http://schemas.microsoft.com/office/drawing/2014/main" id="{A71E1EDE-98B9-483F-BD12-97ABA77A40CD}"/>
                        </a:ext>
                      </a:extLst>
                    </p:cNvPr>
                    <p:cNvSpPr txBox="1">
                      <a:spLocks noRot="1" noChangeAspect="1" noMove="1" noResize="1" noEditPoints="1" noAdjustHandles="1" noChangeArrowheads="1" noChangeShapeType="1" noTextEdit="1"/>
                    </p:cNvSpPr>
                    <p:nvPr/>
                  </p:nvSpPr>
                  <p:spPr>
                    <a:xfrm>
                      <a:off x="3702372" y="2714378"/>
                      <a:ext cx="770965" cy="369332"/>
                    </a:xfrm>
                    <a:prstGeom prst="rect">
                      <a:avLst/>
                    </a:prstGeom>
                    <a:blipFill>
                      <a:blip r:embed="rId9"/>
                      <a:stretch>
                        <a:fillRect b="-163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81FC8075-DCA1-4D8B-AD5E-70DF242C75A6}"/>
                        </a:ext>
                      </a:extLst>
                    </p:cNvPr>
                    <p:cNvSpPr txBox="1"/>
                    <p:nvPr/>
                  </p:nvSpPr>
                  <p:spPr>
                    <a:xfrm>
                      <a:off x="5356588" y="4406411"/>
                      <a:ext cx="770965"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/4</m:t>
                            </m:r>
                          </m:oMath>
                        </m:oMathPara>
                      </a14:m>
                      <a:endParaRPr lang="en-US" dirty="0"/>
                    </a:p>
                  </p:txBody>
                </p:sp>
              </mc:Choice>
              <mc:Fallback>
                <p:sp>
                  <p:nvSpPr>
                    <p:cNvPr id="17" name="TextBox 16">
                      <a:extLst>
                        <a:ext uri="{FF2B5EF4-FFF2-40B4-BE49-F238E27FC236}">
                          <a16:creationId xmlns:a16="http://schemas.microsoft.com/office/drawing/2014/main" id="{81FC8075-DCA1-4D8B-AD5E-70DF242C75A6}"/>
                        </a:ext>
                      </a:extLst>
                    </p:cNvPr>
                    <p:cNvSpPr txBox="1">
                      <a:spLocks noRot="1" noChangeAspect="1" noMove="1" noResize="1" noEditPoints="1" noAdjustHandles="1" noChangeArrowheads="1" noChangeShapeType="1" noTextEdit="1"/>
                    </p:cNvSpPr>
                    <p:nvPr/>
                  </p:nvSpPr>
                  <p:spPr>
                    <a:xfrm>
                      <a:off x="5356588" y="4406411"/>
                      <a:ext cx="770965" cy="369332"/>
                    </a:xfrm>
                    <a:prstGeom prst="rect">
                      <a:avLst/>
                    </a:prstGeom>
                    <a:blipFill>
                      <a:blip r:embed="rId10"/>
                      <a:stretch>
                        <a:fillRect b="-16667"/>
                      </a:stretch>
                    </a:blipFill>
                  </p:spPr>
                  <p:txBody>
                    <a:bodyPr/>
                    <a:lstStyle/>
                    <a:p>
                      <a:r>
                        <a:rPr lang="en-US">
                          <a:noFill/>
                        </a:rPr>
                        <a:t> </a:t>
                      </a:r>
                    </a:p>
                  </p:txBody>
                </p:sp>
              </mc:Fallback>
            </mc:AlternateContent>
            <p:sp>
              <p:nvSpPr>
                <p:cNvPr id="18" name="Multiplication Sign 17">
                  <a:extLst>
                    <a:ext uri="{FF2B5EF4-FFF2-40B4-BE49-F238E27FC236}">
                      <a16:creationId xmlns:a16="http://schemas.microsoft.com/office/drawing/2014/main" id="{50889FDE-D6EB-47DD-8A82-6134432747A7}"/>
                    </a:ext>
                  </a:extLst>
                </p:cNvPr>
                <p:cNvSpPr/>
                <p:nvPr/>
              </p:nvSpPr>
              <p:spPr>
                <a:xfrm>
                  <a:off x="5563261" y="1431441"/>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F040A1F8-740E-4574-ABB1-9898DA85047F}"/>
                    </a:ext>
                  </a:extLst>
                </p:cNvPr>
                <p:cNvSpPr/>
                <p:nvPr/>
              </p:nvSpPr>
              <p:spPr>
                <a:xfrm>
                  <a:off x="5269682" y="4071583"/>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09206F4A-D3D2-4FEB-83CA-33683F42C1CB}"/>
                    </a:ext>
                  </a:extLst>
                </p:cNvPr>
                <p:cNvSpPr/>
                <p:nvPr/>
              </p:nvSpPr>
              <p:spPr>
                <a:xfrm>
                  <a:off x="5807393" y="4089172"/>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163F049E-16DD-46FF-8655-3462590AA673}"/>
                    </a:ext>
                  </a:extLst>
                </p:cNvPr>
                <p:cNvSpPr/>
                <p:nvPr/>
              </p:nvSpPr>
              <p:spPr>
                <a:xfrm>
                  <a:off x="6042616" y="4051966"/>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9FCBA8A9-E9AF-4D8D-BF47-DDD15C1F8950}"/>
                    </a:ext>
                  </a:extLst>
                </p:cNvPr>
                <p:cNvCxnSpPr/>
                <p:nvPr/>
              </p:nvCxnSpPr>
              <p:spPr>
                <a:xfrm flipV="1">
                  <a:off x="6186498" y="3502212"/>
                  <a:ext cx="244184" cy="502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E8AA9CD-227A-4815-B62C-6EC4F7A677E8}"/>
                    </a:ext>
                  </a:extLst>
                </p:cNvPr>
                <p:cNvCxnSpPr>
                  <a:cxnSpLocks/>
                </p:cNvCxnSpPr>
                <p:nvPr/>
              </p:nvCxnSpPr>
              <p:spPr>
                <a:xfrm flipV="1">
                  <a:off x="5942314" y="3188739"/>
                  <a:ext cx="100302" cy="886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DD486ED-3DEA-48C2-A1FD-98DC181BBBE7}"/>
                    </a:ext>
                  </a:extLst>
                </p:cNvPr>
                <p:cNvCxnSpPr>
                  <a:cxnSpLocks/>
                </p:cNvCxnSpPr>
                <p:nvPr/>
              </p:nvCxnSpPr>
              <p:spPr>
                <a:xfrm flipH="1">
                  <a:off x="5638385" y="1751738"/>
                  <a:ext cx="48826" cy="594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498BC4E-5A97-4945-9ED4-7914162218F5}"/>
                    </a:ext>
                  </a:extLst>
                </p:cNvPr>
                <p:cNvCxnSpPr>
                  <a:cxnSpLocks/>
                </p:cNvCxnSpPr>
                <p:nvPr/>
              </p:nvCxnSpPr>
              <p:spPr>
                <a:xfrm flipH="1" flipV="1">
                  <a:off x="5205622" y="3307408"/>
                  <a:ext cx="130688" cy="732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EB4A9F49-887C-49D5-A438-A8AC0BF75C7E}"/>
                        </a:ext>
                      </a:extLst>
                    </p:cNvPr>
                    <p:cNvSpPr txBox="1"/>
                    <p:nvPr/>
                  </p:nvSpPr>
                  <p:spPr>
                    <a:xfrm>
                      <a:off x="6330380" y="3152000"/>
                      <a:ext cx="20101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𝜒</m:t>
                            </m:r>
                          </m:oMath>
                        </m:oMathPara>
                      </a14:m>
                      <a:endParaRPr lang="en-US" dirty="0"/>
                    </a:p>
                  </p:txBody>
                </p:sp>
              </mc:Choice>
              <mc:Fallback>
                <p:sp>
                  <p:nvSpPr>
                    <p:cNvPr id="30" name="TextBox 29">
                      <a:extLst>
                        <a:ext uri="{FF2B5EF4-FFF2-40B4-BE49-F238E27FC236}">
                          <a16:creationId xmlns:a16="http://schemas.microsoft.com/office/drawing/2014/main" id="{EB4A9F49-887C-49D5-A438-A8AC0BF75C7E}"/>
                        </a:ext>
                      </a:extLst>
                    </p:cNvPr>
                    <p:cNvSpPr txBox="1">
                      <a:spLocks noRot="1" noChangeAspect="1" noMove="1" noResize="1" noEditPoints="1" noAdjustHandles="1" noChangeArrowheads="1" noChangeShapeType="1" noTextEdit="1"/>
                    </p:cNvSpPr>
                    <p:nvPr/>
                  </p:nvSpPr>
                  <p:spPr>
                    <a:xfrm>
                      <a:off x="6330380" y="3152000"/>
                      <a:ext cx="201016" cy="276999"/>
                    </a:xfrm>
                    <a:prstGeom prst="rect">
                      <a:avLst/>
                    </a:prstGeom>
                    <a:blipFill>
                      <a:blip r:embed="rId11"/>
                      <a:stretch>
                        <a:fillRect l="-27273" r="-21212" b="-260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9BE99E77-BA24-44C2-884A-B5F1AFED9465}"/>
                        </a:ext>
                      </a:extLst>
                    </p:cNvPr>
                    <p:cNvSpPr txBox="1"/>
                    <p:nvPr/>
                  </p:nvSpPr>
                  <p:spPr>
                    <a:xfrm>
                      <a:off x="5491176" y="2371116"/>
                      <a:ext cx="315663" cy="28411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𝜒</m:t>
                                </m:r>
                              </m:e>
                              <m:sup>
                                <m:r>
                                  <a:rPr lang="en-US" i="1">
                                    <a:latin typeface="Cambria Math" panose="02040503050406030204" pitchFamily="18" charset="0"/>
                                    <a:ea typeface="Cambria Math" panose="02040503050406030204" pitchFamily="18" charset="0"/>
                                  </a:rPr>
                                  <m:t>†</m:t>
                                </m:r>
                              </m:sup>
                            </m:sSup>
                          </m:oMath>
                        </m:oMathPara>
                      </a14:m>
                      <a:endParaRPr lang="en-US" dirty="0"/>
                    </a:p>
                  </p:txBody>
                </p:sp>
              </mc:Choice>
              <mc:Fallback>
                <p:sp>
                  <p:nvSpPr>
                    <p:cNvPr id="31" name="TextBox 30">
                      <a:extLst>
                        <a:ext uri="{FF2B5EF4-FFF2-40B4-BE49-F238E27FC236}">
                          <a16:creationId xmlns:a16="http://schemas.microsoft.com/office/drawing/2014/main" id="{9BE99E77-BA24-44C2-884A-B5F1AFED9465}"/>
                        </a:ext>
                      </a:extLst>
                    </p:cNvPr>
                    <p:cNvSpPr txBox="1">
                      <a:spLocks noRot="1" noChangeAspect="1" noMove="1" noResize="1" noEditPoints="1" noAdjustHandles="1" noChangeArrowheads="1" noChangeShapeType="1" noTextEdit="1"/>
                    </p:cNvSpPr>
                    <p:nvPr/>
                  </p:nvSpPr>
                  <p:spPr>
                    <a:xfrm>
                      <a:off x="5491176" y="2371116"/>
                      <a:ext cx="315663" cy="284117"/>
                    </a:xfrm>
                    <a:prstGeom prst="rect">
                      <a:avLst/>
                    </a:prstGeom>
                    <a:blipFill>
                      <a:blip r:embed="rId12"/>
                      <a:stretch>
                        <a:fillRect l="-17308" t="-2128" r="-9615" b="-255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a:extLst>
                        <a:ext uri="{FF2B5EF4-FFF2-40B4-BE49-F238E27FC236}">
                          <a16:creationId xmlns:a16="http://schemas.microsoft.com/office/drawing/2014/main" id="{85B015D0-B6B0-4F36-82E3-2687C0B4836D}"/>
                        </a:ext>
                      </a:extLst>
                    </p:cNvPr>
                    <p:cNvSpPr/>
                    <p:nvPr/>
                  </p:nvSpPr>
                  <p:spPr>
                    <a:xfrm>
                      <a:off x="5813868" y="2904141"/>
                      <a:ext cx="668516" cy="378245"/>
                    </a:xfrm>
                    <a:prstGeom prst="rect">
                      <a:avLst/>
                    </a:prstGeom>
                  </p:spPr>
                  <p:txBody>
                    <a:bodyPr wrap="none">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smtClean="0">
                                  <a:latin typeface="Cambria Math" panose="02040503050406030204" pitchFamily="18" charset="0"/>
                                  <a:ea typeface="Cambria Math" panose="02040503050406030204" pitchFamily="18" charset="0"/>
                                </a:rPr>
                                <m:t>𝜇</m:t>
                              </m:r>
                              <m:r>
                                <a:rPr lang="en-US" i="1">
                                  <a:latin typeface="Cambria Math" panose="02040503050406030204" pitchFamily="18" charset="0"/>
                                </a:rPr>
                                <m:t>𝑉</m:t>
                              </m:r>
                            </m:sup>
                          </m:sSup>
                        </m:oMath>
                      </a14:m>
                      <a:r>
                        <a:rPr lang="en-US" dirty="0"/>
                        <a:t> </a:t>
                      </a:r>
                    </a:p>
                  </p:txBody>
                </p:sp>
              </mc:Choice>
              <mc:Fallback>
                <p:sp>
                  <p:nvSpPr>
                    <p:cNvPr id="33" name="Rectangle 32">
                      <a:extLst>
                        <a:ext uri="{FF2B5EF4-FFF2-40B4-BE49-F238E27FC236}">
                          <a16:creationId xmlns:a16="http://schemas.microsoft.com/office/drawing/2014/main" id="{85B015D0-B6B0-4F36-82E3-2687C0B4836D}"/>
                        </a:ext>
                      </a:extLst>
                    </p:cNvPr>
                    <p:cNvSpPr>
                      <a:spLocks noRot="1" noChangeAspect="1" noMove="1" noResize="1" noEditPoints="1" noAdjustHandles="1" noChangeArrowheads="1" noChangeShapeType="1" noTextEdit="1"/>
                    </p:cNvSpPr>
                    <p:nvPr/>
                  </p:nvSpPr>
                  <p:spPr>
                    <a:xfrm>
                      <a:off x="5813868" y="2904141"/>
                      <a:ext cx="668516" cy="37824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FBD97B49-CDE3-4C3D-84A6-F2BA12BDD10B}"/>
                        </a:ext>
                      </a:extLst>
                    </p:cNvPr>
                    <p:cNvSpPr/>
                    <p:nvPr/>
                  </p:nvSpPr>
                  <p:spPr>
                    <a:xfrm>
                      <a:off x="4692836" y="2917395"/>
                      <a:ext cx="790345" cy="378245"/>
                    </a:xfrm>
                    <a:prstGeom prst="rect">
                      <a:avLst/>
                    </a:prstGeom>
                  </p:spPr>
                  <p:txBody>
                    <a:bodyPr wrap="none">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𝑖</m:t>
                              </m:r>
                              <m:r>
                                <a:rPr lang="en-US" i="1" smtClean="0">
                                  <a:latin typeface="Cambria Math" panose="02040503050406030204" pitchFamily="18" charset="0"/>
                                  <a:ea typeface="Cambria Math" panose="02040503050406030204" pitchFamily="18" charset="0"/>
                                </a:rPr>
                                <m:t>𝜇</m:t>
                              </m:r>
                              <m:r>
                                <a:rPr lang="en-US" i="1">
                                  <a:latin typeface="Cambria Math" panose="02040503050406030204" pitchFamily="18" charset="0"/>
                                </a:rPr>
                                <m:t>𝑉</m:t>
                              </m:r>
                            </m:sup>
                          </m:sSup>
                        </m:oMath>
                      </a14:m>
                      <a:r>
                        <a:rPr lang="en-US" dirty="0"/>
                        <a:t> </a:t>
                      </a:r>
                    </a:p>
                  </p:txBody>
                </p:sp>
              </mc:Choice>
              <mc:Fallback>
                <p:sp>
                  <p:nvSpPr>
                    <p:cNvPr id="34" name="Rectangle 33">
                      <a:extLst>
                        <a:ext uri="{FF2B5EF4-FFF2-40B4-BE49-F238E27FC236}">
                          <a16:creationId xmlns:a16="http://schemas.microsoft.com/office/drawing/2014/main" id="{FBD97B49-CDE3-4C3D-84A6-F2BA12BDD10B}"/>
                        </a:ext>
                      </a:extLst>
                    </p:cNvPr>
                    <p:cNvSpPr>
                      <a:spLocks noRot="1" noChangeAspect="1" noMove="1" noResize="1" noEditPoints="1" noAdjustHandles="1" noChangeArrowheads="1" noChangeShapeType="1" noTextEdit="1"/>
                    </p:cNvSpPr>
                    <p:nvPr/>
                  </p:nvSpPr>
                  <p:spPr>
                    <a:xfrm>
                      <a:off x="4692836" y="2917395"/>
                      <a:ext cx="790345" cy="378245"/>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6E45BDA0-BC75-4E6B-93D4-FF014DC8B045}"/>
                      </a:ext>
                    </a:extLst>
                  </p:cNvPr>
                  <p:cNvSpPr txBox="1"/>
                  <p:nvPr/>
                </p:nvSpPr>
                <p:spPr>
                  <a:xfrm>
                    <a:off x="9964632" y="2155516"/>
                    <a:ext cx="770965"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3</m:t>
                          </m:r>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/4</m:t>
                          </m:r>
                        </m:oMath>
                      </m:oMathPara>
                    </a14:m>
                    <a:endParaRPr lang="en-US" dirty="0"/>
                  </a:p>
                </p:txBody>
              </p:sp>
            </mc:Choice>
            <mc:Fallback>
              <p:sp>
                <p:nvSpPr>
                  <p:cNvPr id="36" name="TextBox 35">
                    <a:extLst>
                      <a:ext uri="{FF2B5EF4-FFF2-40B4-BE49-F238E27FC236}">
                        <a16:creationId xmlns:a16="http://schemas.microsoft.com/office/drawing/2014/main" id="{6E45BDA0-BC75-4E6B-93D4-FF014DC8B045}"/>
                      </a:ext>
                    </a:extLst>
                  </p:cNvPr>
                  <p:cNvSpPr txBox="1">
                    <a:spLocks noRot="1" noChangeAspect="1" noMove="1" noResize="1" noEditPoints="1" noAdjustHandles="1" noChangeArrowheads="1" noChangeShapeType="1" noTextEdit="1"/>
                  </p:cNvSpPr>
                  <p:nvPr/>
                </p:nvSpPr>
                <p:spPr>
                  <a:xfrm>
                    <a:off x="9964632" y="2155516"/>
                    <a:ext cx="770965" cy="369332"/>
                  </a:xfrm>
                  <a:prstGeom prst="rect">
                    <a:avLst/>
                  </a:prstGeom>
                  <a:blipFill>
                    <a:blip r:embed="rId15"/>
                    <a:stretch>
                      <a:fillRect b="-16667"/>
                    </a:stretch>
                  </a:blipFill>
                </p:spPr>
                <p:txBody>
                  <a:bodyPr/>
                  <a:lstStyle/>
                  <a:p>
                    <a:r>
                      <a:rPr lang="en-US">
                        <a:noFill/>
                      </a:rPr>
                      <a:t> </a:t>
                    </a:r>
                  </a:p>
                </p:txBody>
              </p:sp>
            </mc:Fallback>
          </mc:AlternateContent>
          <p:sp>
            <p:nvSpPr>
              <p:cNvPr id="37" name="Multiplication Sign 36">
                <a:extLst>
                  <a:ext uri="{FF2B5EF4-FFF2-40B4-BE49-F238E27FC236}">
                    <a16:creationId xmlns:a16="http://schemas.microsoft.com/office/drawing/2014/main" id="{C4C13BD7-FC84-47FB-B914-5A2CB4BC0E80}"/>
                  </a:ext>
                </a:extLst>
              </p:cNvPr>
              <p:cNvSpPr/>
              <p:nvPr/>
            </p:nvSpPr>
            <p:spPr>
              <a:xfrm>
                <a:off x="9954725" y="2457246"/>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ication Sign 37">
                <a:extLst>
                  <a:ext uri="{FF2B5EF4-FFF2-40B4-BE49-F238E27FC236}">
                    <a16:creationId xmlns:a16="http://schemas.microsoft.com/office/drawing/2014/main" id="{B4EC557B-45B4-472E-A564-768ACD91275E}"/>
                  </a:ext>
                </a:extLst>
              </p:cNvPr>
              <p:cNvSpPr/>
              <p:nvPr/>
            </p:nvSpPr>
            <p:spPr>
              <a:xfrm>
                <a:off x="10492436" y="2474835"/>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8CA7E2B5-1982-4EBC-AD39-88AD6C837B31}"/>
                  </a:ext>
                </a:extLst>
              </p:cNvPr>
              <p:cNvCxnSpPr>
                <a:cxnSpLocks/>
              </p:cNvCxnSpPr>
              <p:nvPr/>
            </p:nvCxnSpPr>
            <p:spPr>
              <a:xfrm flipH="1">
                <a:off x="9852067" y="2808781"/>
                <a:ext cx="215439" cy="1019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DC99886-5F9F-471B-93D9-4726D48B79E9}"/>
                  </a:ext>
                </a:extLst>
              </p:cNvPr>
              <p:cNvCxnSpPr>
                <a:cxnSpLocks/>
              </p:cNvCxnSpPr>
              <p:nvPr/>
            </p:nvCxnSpPr>
            <p:spPr>
              <a:xfrm>
                <a:off x="10614180" y="2837449"/>
                <a:ext cx="91341" cy="104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673169CE-09FA-472D-8DF9-86CA546B7B37}"/>
                </a:ext>
              </a:extLst>
            </p:cNvPr>
            <p:cNvGrpSpPr/>
            <p:nvPr/>
          </p:nvGrpSpPr>
          <p:grpSpPr>
            <a:xfrm>
              <a:off x="1729131" y="1479284"/>
              <a:ext cx="3672593" cy="3223019"/>
              <a:chOff x="3702372" y="1552724"/>
              <a:chExt cx="3672593" cy="3223019"/>
            </a:xfrm>
          </p:grpSpPr>
          <p:sp>
            <p:nvSpPr>
              <p:cNvPr id="56" name="Arc 55">
                <a:extLst>
                  <a:ext uri="{FF2B5EF4-FFF2-40B4-BE49-F238E27FC236}">
                    <a16:creationId xmlns:a16="http://schemas.microsoft.com/office/drawing/2014/main" id="{71468E07-22A3-4CF0-9B58-C0CE472CB435}"/>
                  </a:ext>
                </a:extLst>
              </p:cNvPr>
              <p:cNvSpPr/>
              <p:nvPr/>
            </p:nvSpPr>
            <p:spPr>
              <a:xfrm rot="10800000">
                <a:off x="4388401" y="1552724"/>
                <a:ext cx="2707342" cy="2707342"/>
              </a:xfrm>
              <a:prstGeom prst="arc">
                <a:avLst>
                  <a:gd name="adj1" fmla="val 10827920"/>
                  <a:gd name="adj2" fmla="val 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2554DB3F-7EF4-4A01-9896-95F03DF359BA}"/>
                  </a:ext>
                </a:extLst>
              </p:cNvPr>
              <p:cNvSpPr txBox="1"/>
              <p:nvPr/>
            </p:nvSpPr>
            <p:spPr>
              <a:xfrm>
                <a:off x="7209272" y="2671482"/>
                <a:ext cx="165693" cy="369332"/>
              </a:xfrm>
              <a:prstGeom prst="rect">
                <a:avLst/>
              </a:prstGeom>
              <a:noFill/>
            </p:spPr>
            <p:txBody>
              <a:bodyPr wrap="square" rtlCol="0">
                <a:spAutoFit/>
              </a:bodyPr>
              <a:lstStyle/>
              <a:p>
                <a:r>
                  <a:rPr lang="en-US" dirty="0"/>
                  <a:t>0</a:t>
                </a:r>
              </a:p>
            </p:txBody>
          </p:sp>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2B3107A4-536A-47EA-A05D-CC885597BF8B}"/>
                      </a:ext>
                    </a:extLst>
                  </p:cNvPr>
                  <p:cNvSpPr txBox="1"/>
                  <p:nvPr/>
                </p:nvSpPr>
                <p:spPr>
                  <a:xfrm>
                    <a:off x="3702372" y="2714378"/>
                    <a:ext cx="770965"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p:sp>
                <p:nvSpPr>
                  <p:cNvPr id="58" name="TextBox 57">
                    <a:extLst>
                      <a:ext uri="{FF2B5EF4-FFF2-40B4-BE49-F238E27FC236}">
                        <a16:creationId xmlns:a16="http://schemas.microsoft.com/office/drawing/2014/main" id="{2B3107A4-536A-47EA-A05D-CC885597BF8B}"/>
                      </a:ext>
                    </a:extLst>
                  </p:cNvPr>
                  <p:cNvSpPr txBox="1">
                    <a:spLocks noRot="1" noChangeAspect="1" noMove="1" noResize="1" noEditPoints="1" noAdjustHandles="1" noChangeArrowheads="1" noChangeShapeType="1" noTextEdit="1"/>
                  </p:cNvSpPr>
                  <p:nvPr/>
                </p:nvSpPr>
                <p:spPr>
                  <a:xfrm>
                    <a:off x="3702372" y="2714378"/>
                    <a:ext cx="770965" cy="369332"/>
                  </a:xfrm>
                  <a:prstGeom prst="rect">
                    <a:avLst/>
                  </a:prstGeom>
                  <a:blipFill>
                    <a:blip r:embed="rId16"/>
                    <a:stretch>
                      <a:fillRect b="-163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DC1A7437-1694-4D6D-9CCD-1F28C57DA039}"/>
                      </a:ext>
                    </a:extLst>
                  </p:cNvPr>
                  <p:cNvSpPr txBox="1"/>
                  <p:nvPr/>
                </p:nvSpPr>
                <p:spPr>
                  <a:xfrm>
                    <a:off x="5356588" y="4406411"/>
                    <a:ext cx="770965"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/4</m:t>
                          </m:r>
                        </m:oMath>
                      </m:oMathPara>
                    </a14:m>
                    <a:endParaRPr lang="en-US" dirty="0"/>
                  </a:p>
                </p:txBody>
              </p:sp>
            </mc:Choice>
            <mc:Fallback>
              <p:sp>
                <p:nvSpPr>
                  <p:cNvPr id="59" name="TextBox 58">
                    <a:extLst>
                      <a:ext uri="{FF2B5EF4-FFF2-40B4-BE49-F238E27FC236}">
                        <a16:creationId xmlns:a16="http://schemas.microsoft.com/office/drawing/2014/main" id="{DC1A7437-1694-4D6D-9CCD-1F28C57DA039}"/>
                      </a:ext>
                    </a:extLst>
                  </p:cNvPr>
                  <p:cNvSpPr txBox="1">
                    <a:spLocks noRot="1" noChangeAspect="1" noMove="1" noResize="1" noEditPoints="1" noAdjustHandles="1" noChangeArrowheads="1" noChangeShapeType="1" noTextEdit="1"/>
                  </p:cNvSpPr>
                  <p:nvPr/>
                </p:nvSpPr>
                <p:spPr>
                  <a:xfrm>
                    <a:off x="5356588" y="4406411"/>
                    <a:ext cx="770965" cy="369332"/>
                  </a:xfrm>
                  <a:prstGeom prst="rect">
                    <a:avLst/>
                  </a:prstGeom>
                  <a:blipFill>
                    <a:blip r:embed="rId17"/>
                    <a:stretch>
                      <a:fillRect b="-14754"/>
                    </a:stretch>
                  </a:blipFill>
                </p:spPr>
                <p:txBody>
                  <a:bodyPr/>
                  <a:lstStyle/>
                  <a:p>
                    <a:r>
                      <a:rPr lang="en-US">
                        <a:noFill/>
                      </a:rPr>
                      <a:t> </a:t>
                    </a:r>
                  </a:p>
                </p:txBody>
              </p:sp>
            </mc:Fallback>
          </mc:AlternateContent>
          <p:sp>
            <p:nvSpPr>
              <p:cNvPr id="60" name="Multiplication Sign 59">
                <a:extLst>
                  <a:ext uri="{FF2B5EF4-FFF2-40B4-BE49-F238E27FC236}">
                    <a16:creationId xmlns:a16="http://schemas.microsoft.com/office/drawing/2014/main" id="{B521D7A8-D3E6-470B-8600-7C2520C0431F}"/>
                  </a:ext>
                </a:extLst>
              </p:cNvPr>
              <p:cNvSpPr/>
              <p:nvPr/>
            </p:nvSpPr>
            <p:spPr>
              <a:xfrm>
                <a:off x="5560382" y="4109780"/>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ultiplication Sign 60">
                <a:extLst>
                  <a:ext uri="{FF2B5EF4-FFF2-40B4-BE49-F238E27FC236}">
                    <a16:creationId xmlns:a16="http://schemas.microsoft.com/office/drawing/2014/main" id="{84122F7B-C243-44C7-8753-BF04772CE45A}"/>
                  </a:ext>
                </a:extLst>
              </p:cNvPr>
              <p:cNvSpPr/>
              <p:nvPr/>
            </p:nvSpPr>
            <p:spPr>
              <a:xfrm>
                <a:off x="5269682" y="4071583"/>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ultiplication Sign 61">
                <a:extLst>
                  <a:ext uri="{FF2B5EF4-FFF2-40B4-BE49-F238E27FC236}">
                    <a16:creationId xmlns:a16="http://schemas.microsoft.com/office/drawing/2014/main" id="{3F29B55C-A76A-42D9-9DC0-53F240C7ED70}"/>
                  </a:ext>
                </a:extLst>
              </p:cNvPr>
              <p:cNvSpPr/>
              <p:nvPr/>
            </p:nvSpPr>
            <p:spPr>
              <a:xfrm>
                <a:off x="5807393" y="4089172"/>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ication Sign 62">
                <a:extLst>
                  <a:ext uri="{FF2B5EF4-FFF2-40B4-BE49-F238E27FC236}">
                    <a16:creationId xmlns:a16="http://schemas.microsoft.com/office/drawing/2014/main" id="{23E56839-A11F-4ABA-8E62-859A79DD8193}"/>
                  </a:ext>
                </a:extLst>
              </p:cNvPr>
              <p:cNvSpPr/>
              <p:nvPr/>
            </p:nvSpPr>
            <p:spPr>
              <a:xfrm>
                <a:off x="6042616" y="4051966"/>
                <a:ext cx="287764" cy="2877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DB262D39-0B6C-4544-B24E-156FFB0F53F5}"/>
                  </a:ext>
                </a:extLst>
              </p:cNvPr>
              <p:cNvCxnSpPr/>
              <p:nvPr/>
            </p:nvCxnSpPr>
            <p:spPr>
              <a:xfrm flipV="1">
                <a:off x="6186498" y="3502212"/>
                <a:ext cx="244184" cy="502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A982819-FDDB-42AD-AEC9-FA35E088DB43}"/>
                  </a:ext>
                </a:extLst>
              </p:cNvPr>
              <p:cNvCxnSpPr>
                <a:cxnSpLocks/>
              </p:cNvCxnSpPr>
              <p:nvPr/>
            </p:nvCxnSpPr>
            <p:spPr>
              <a:xfrm flipV="1">
                <a:off x="5942314" y="3567060"/>
                <a:ext cx="0" cy="508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73CFA81-A507-476D-9A91-870ACAF60638}"/>
                  </a:ext>
                </a:extLst>
              </p:cNvPr>
              <p:cNvCxnSpPr>
                <a:cxnSpLocks/>
              </p:cNvCxnSpPr>
              <p:nvPr/>
            </p:nvCxnSpPr>
            <p:spPr>
              <a:xfrm flipH="1" flipV="1">
                <a:off x="5557446" y="3567060"/>
                <a:ext cx="97720" cy="522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9A87B1A-B6CF-4FA5-8DB6-56AA1898762B}"/>
                  </a:ext>
                </a:extLst>
              </p:cNvPr>
              <p:cNvCxnSpPr>
                <a:cxnSpLocks/>
              </p:cNvCxnSpPr>
              <p:nvPr/>
            </p:nvCxnSpPr>
            <p:spPr>
              <a:xfrm flipH="1" flipV="1">
                <a:off x="5083210" y="3596341"/>
                <a:ext cx="253099" cy="444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8" name="TextBox 67">
                    <a:extLst>
                      <a:ext uri="{FF2B5EF4-FFF2-40B4-BE49-F238E27FC236}">
                        <a16:creationId xmlns:a16="http://schemas.microsoft.com/office/drawing/2014/main" id="{D41DFE07-C2BA-4FF7-AD90-20AECE1FA847}"/>
                      </a:ext>
                    </a:extLst>
                  </p:cNvPr>
                  <p:cNvSpPr txBox="1"/>
                  <p:nvPr/>
                </p:nvSpPr>
                <p:spPr>
                  <a:xfrm>
                    <a:off x="6330380" y="3152000"/>
                    <a:ext cx="26892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𝑙</m:t>
                              </m:r>
                            </m:sub>
                          </m:sSub>
                        </m:oMath>
                      </m:oMathPara>
                    </a14:m>
                    <a:endParaRPr lang="en-US" dirty="0"/>
                  </a:p>
                </p:txBody>
              </p:sp>
            </mc:Choice>
            <mc:Fallback>
              <p:sp>
                <p:nvSpPr>
                  <p:cNvPr id="68" name="TextBox 67">
                    <a:extLst>
                      <a:ext uri="{FF2B5EF4-FFF2-40B4-BE49-F238E27FC236}">
                        <a16:creationId xmlns:a16="http://schemas.microsoft.com/office/drawing/2014/main" id="{D41DFE07-C2BA-4FF7-AD90-20AECE1FA847}"/>
                      </a:ext>
                    </a:extLst>
                  </p:cNvPr>
                  <p:cNvSpPr txBox="1">
                    <a:spLocks noRot="1" noChangeAspect="1" noMove="1" noResize="1" noEditPoints="1" noAdjustHandles="1" noChangeArrowheads="1" noChangeShapeType="1" noTextEdit="1"/>
                  </p:cNvSpPr>
                  <p:nvPr/>
                </p:nvSpPr>
                <p:spPr>
                  <a:xfrm>
                    <a:off x="6330380" y="3152000"/>
                    <a:ext cx="268920" cy="276999"/>
                  </a:xfrm>
                  <a:prstGeom prst="rect">
                    <a:avLst/>
                  </a:prstGeom>
                  <a:blipFill>
                    <a:blip r:embed="rId18"/>
                    <a:stretch>
                      <a:fillRect l="-18182" r="-4545" b="-260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7B27A0FC-FBED-4B37-BF91-CAA840B3C7BD}"/>
                      </a:ext>
                    </a:extLst>
                  </p:cNvPr>
                  <p:cNvSpPr txBox="1"/>
                  <p:nvPr/>
                </p:nvSpPr>
                <p:spPr>
                  <a:xfrm>
                    <a:off x="5407271" y="3197725"/>
                    <a:ext cx="315664" cy="31207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𝑟</m:t>
                              </m:r>
                            </m:sub>
                            <m:sup>
                              <m:r>
                                <a:rPr lang="en-US" i="1" smtClean="0">
                                  <a:latin typeface="Cambria Math" panose="02040503050406030204" pitchFamily="18" charset="0"/>
                                  <a:ea typeface="Cambria Math" panose="02040503050406030204" pitchFamily="18" charset="0"/>
                                </a:rPr>
                                <m:t>†</m:t>
                              </m:r>
                            </m:sup>
                          </m:sSubSup>
                        </m:oMath>
                      </m:oMathPara>
                    </a14:m>
                    <a:endParaRPr lang="en-US" dirty="0"/>
                  </a:p>
                </p:txBody>
              </p:sp>
            </mc:Choice>
            <mc:Fallback>
              <p:sp>
                <p:nvSpPr>
                  <p:cNvPr id="69" name="TextBox 68">
                    <a:extLst>
                      <a:ext uri="{FF2B5EF4-FFF2-40B4-BE49-F238E27FC236}">
                        <a16:creationId xmlns:a16="http://schemas.microsoft.com/office/drawing/2014/main" id="{7B27A0FC-FBED-4B37-BF91-CAA840B3C7BD}"/>
                      </a:ext>
                    </a:extLst>
                  </p:cNvPr>
                  <p:cNvSpPr txBox="1">
                    <a:spLocks noRot="1" noChangeAspect="1" noMove="1" noResize="1" noEditPoints="1" noAdjustHandles="1" noChangeArrowheads="1" noChangeShapeType="1" noTextEdit="1"/>
                  </p:cNvSpPr>
                  <p:nvPr/>
                </p:nvSpPr>
                <p:spPr>
                  <a:xfrm>
                    <a:off x="5407271" y="3197725"/>
                    <a:ext cx="315664" cy="312073"/>
                  </a:xfrm>
                  <a:prstGeom prst="rect">
                    <a:avLst/>
                  </a:prstGeom>
                  <a:blipFill>
                    <a:blip r:embed="rId19"/>
                    <a:stretch>
                      <a:fillRect l="-17647" t="-3922" r="-11765" b="-215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 name="Rectangle 69">
                    <a:extLst>
                      <a:ext uri="{FF2B5EF4-FFF2-40B4-BE49-F238E27FC236}">
                        <a16:creationId xmlns:a16="http://schemas.microsoft.com/office/drawing/2014/main" id="{83C6B3E6-A5CA-43C4-8862-60EDC3CEA3B8}"/>
                      </a:ext>
                    </a:extLst>
                  </p:cNvPr>
                  <p:cNvSpPr/>
                  <p:nvPr/>
                </p:nvSpPr>
                <p:spPr>
                  <a:xfrm>
                    <a:off x="5707143" y="3179483"/>
                    <a:ext cx="668516" cy="378245"/>
                  </a:xfrm>
                  <a:prstGeom prst="rect">
                    <a:avLst/>
                  </a:prstGeom>
                </p:spPr>
                <p:txBody>
                  <a:bodyPr wrap="none">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smtClean="0">
                                <a:latin typeface="Cambria Math" panose="02040503050406030204" pitchFamily="18" charset="0"/>
                                <a:ea typeface="Cambria Math" panose="02040503050406030204" pitchFamily="18" charset="0"/>
                              </a:rPr>
                              <m:t>𝜇</m:t>
                            </m:r>
                            <m:r>
                              <a:rPr lang="en-US" i="1">
                                <a:latin typeface="Cambria Math" panose="02040503050406030204" pitchFamily="18" charset="0"/>
                              </a:rPr>
                              <m:t>𝑉</m:t>
                            </m:r>
                          </m:sup>
                        </m:sSup>
                      </m:oMath>
                    </a14:m>
                    <a:r>
                      <a:rPr lang="en-US" dirty="0"/>
                      <a:t> </a:t>
                    </a:r>
                  </a:p>
                </p:txBody>
              </p:sp>
            </mc:Choice>
            <mc:Fallback>
              <p:sp>
                <p:nvSpPr>
                  <p:cNvPr id="70" name="Rectangle 69">
                    <a:extLst>
                      <a:ext uri="{FF2B5EF4-FFF2-40B4-BE49-F238E27FC236}">
                        <a16:creationId xmlns:a16="http://schemas.microsoft.com/office/drawing/2014/main" id="{83C6B3E6-A5CA-43C4-8862-60EDC3CEA3B8}"/>
                      </a:ext>
                    </a:extLst>
                  </p:cNvPr>
                  <p:cNvSpPr>
                    <a:spLocks noRot="1" noChangeAspect="1" noMove="1" noResize="1" noEditPoints="1" noAdjustHandles="1" noChangeArrowheads="1" noChangeShapeType="1" noTextEdit="1"/>
                  </p:cNvSpPr>
                  <p:nvPr/>
                </p:nvSpPr>
                <p:spPr>
                  <a:xfrm>
                    <a:off x="5707143" y="3179483"/>
                    <a:ext cx="668516" cy="37824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1" name="Rectangle 70">
                    <a:extLst>
                      <a:ext uri="{FF2B5EF4-FFF2-40B4-BE49-F238E27FC236}">
                        <a16:creationId xmlns:a16="http://schemas.microsoft.com/office/drawing/2014/main" id="{82A0A5DF-4568-4D2A-815F-266E4393AB19}"/>
                      </a:ext>
                    </a:extLst>
                  </p:cNvPr>
                  <p:cNvSpPr/>
                  <p:nvPr/>
                </p:nvSpPr>
                <p:spPr>
                  <a:xfrm>
                    <a:off x="4766839" y="3202491"/>
                    <a:ext cx="790345" cy="378245"/>
                  </a:xfrm>
                  <a:prstGeom prst="rect">
                    <a:avLst/>
                  </a:prstGeom>
                </p:spPr>
                <p:txBody>
                  <a:bodyPr wrap="none">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𝑖</m:t>
                            </m:r>
                            <m:r>
                              <a:rPr lang="en-US" i="1" smtClean="0">
                                <a:latin typeface="Cambria Math" panose="02040503050406030204" pitchFamily="18" charset="0"/>
                                <a:ea typeface="Cambria Math" panose="02040503050406030204" pitchFamily="18" charset="0"/>
                              </a:rPr>
                              <m:t>𝜇</m:t>
                            </m:r>
                            <m:r>
                              <a:rPr lang="en-US" i="1">
                                <a:latin typeface="Cambria Math" panose="02040503050406030204" pitchFamily="18" charset="0"/>
                              </a:rPr>
                              <m:t>𝑉</m:t>
                            </m:r>
                          </m:sup>
                        </m:sSup>
                      </m:oMath>
                    </a14:m>
                    <a:r>
                      <a:rPr lang="en-US" dirty="0"/>
                      <a:t> </a:t>
                    </a:r>
                  </a:p>
                </p:txBody>
              </p:sp>
            </mc:Choice>
            <mc:Fallback>
              <p:sp>
                <p:nvSpPr>
                  <p:cNvPr id="71" name="Rectangle 70">
                    <a:extLst>
                      <a:ext uri="{FF2B5EF4-FFF2-40B4-BE49-F238E27FC236}">
                        <a16:creationId xmlns:a16="http://schemas.microsoft.com/office/drawing/2014/main" id="{82A0A5DF-4568-4D2A-815F-266E4393AB19}"/>
                      </a:ext>
                    </a:extLst>
                  </p:cNvPr>
                  <p:cNvSpPr>
                    <a:spLocks noRot="1" noChangeAspect="1" noMove="1" noResize="1" noEditPoints="1" noAdjustHandles="1" noChangeArrowheads="1" noChangeShapeType="1" noTextEdit="1"/>
                  </p:cNvSpPr>
                  <p:nvPr/>
                </p:nvSpPr>
                <p:spPr>
                  <a:xfrm>
                    <a:off x="4766839" y="3202491"/>
                    <a:ext cx="790345" cy="378245"/>
                  </a:xfrm>
                  <a:prstGeom prst="rect">
                    <a:avLst/>
                  </a:prstGeom>
                  <a:blipFill>
                    <a:blip r:embed="rId21"/>
                    <a:stretch>
                      <a:fillRect/>
                    </a:stretch>
                  </a:blipFill>
                </p:spPr>
                <p:txBody>
                  <a:bodyPr/>
                  <a:lstStyle/>
                  <a:p>
                    <a:r>
                      <a:rPr lang="en-US">
                        <a:noFill/>
                      </a:rPr>
                      <a:t> </a:t>
                    </a:r>
                  </a:p>
                </p:txBody>
              </p:sp>
            </mc:Fallback>
          </mc:AlternateContent>
        </p:grpSp>
        <p:sp>
          <p:nvSpPr>
            <p:cNvPr id="72" name="Arrow: Right 71">
              <a:extLst>
                <a:ext uri="{FF2B5EF4-FFF2-40B4-BE49-F238E27FC236}">
                  <a16:creationId xmlns:a16="http://schemas.microsoft.com/office/drawing/2014/main" id="{C669DCB0-9E80-445E-BC09-4B2ED5BCEA6C}"/>
                </a:ext>
              </a:extLst>
            </p:cNvPr>
            <p:cNvSpPr/>
            <p:nvPr/>
          </p:nvSpPr>
          <p:spPr>
            <a:xfrm>
              <a:off x="5731294" y="2677334"/>
              <a:ext cx="404987" cy="228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4" name="Picture 73">
            <a:extLst>
              <a:ext uri="{FF2B5EF4-FFF2-40B4-BE49-F238E27FC236}">
                <a16:creationId xmlns:a16="http://schemas.microsoft.com/office/drawing/2014/main" id="{3A63099A-244E-4D4F-8CD9-A76354F28D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0037" y="1605493"/>
            <a:ext cx="2905146" cy="614367"/>
          </a:xfrm>
          <a:prstGeom prst="rect">
            <a:avLst/>
          </a:prstGeom>
        </p:spPr>
      </p:pic>
    </p:spTree>
    <p:extLst>
      <p:ext uri="{BB962C8B-B14F-4D97-AF65-F5344CB8AC3E}">
        <p14:creationId xmlns:p14="http://schemas.microsoft.com/office/powerpoint/2010/main" val="23314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B1A2-8BF1-4B6D-AB51-ACF9A5B4F371}"/>
              </a:ext>
            </a:extLst>
          </p:cNvPr>
          <p:cNvSpPr>
            <a:spLocks noGrp="1"/>
          </p:cNvSpPr>
          <p:nvPr>
            <p:ph type="title"/>
          </p:nvPr>
        </p:nvSpPr>
        <p:spPr/>
        <p:txBody>
          <a:bodyPr/>
          <a:lstStyle/>
          <a:p>
            <a:r>
              <a:rPr lang="en-US" dirty="0"/>
              <a:t>Effectiveness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4CC4915-874D-4F90-9A7A-789BB5C5425B}"/>
                  </a:ext>
                </a:extLst>
              </p:cNvPr>
              <p:cNvSpPr>
                <a:spLocks noGrp="1"/>
              </p:cNvSpPr>
              <p:nvPr>
                <p:ph idx="1"/>
              </p:nvPr>
            </p:nvSpPr>
            <p:spPr/>
            <p:txBody>
              <a:bodyPr/>
              <a:lstStyle/>
              <a:p>
                <a:r>
                  <a:rPr lang="en-US" dirty="0"/>
                  <a:t>In large q limit, we can solve this twist boundary condition explicitly.</a:t>
                </a:r>
              </a:p>
              <a:p>
                <a:r>
                  <a:rPr lang="en-US" dirty="0"/>
                  <a:t>Real time correlation is analytic continuation of the Euclidean G, e.g.</a:t>
                </a:r>
                <a:br>
                  <a:rPr lang="en-US" dirty="0"/>
                </a:br>
                <a:endParaRPr lang="en-US" dirty="0"/>
              </a:p>
              <a:p>
                <a:r>
                  <a:rPr lang="en-US" dirty="0"/>
                  <a:t>It turns out that MI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𝑅𝑇</m:t>
                        </m:r>
                      </m:sub>
                    </m:sSub>
                  </m:oMath>
                </a14:m>
                <a:r>
                  <a:rPr lang="en-US" dirty="0"/>
                  <a:t> only depends on causal correlation function</a:t>
                </a:r>
                <a:br>
                  <a:rPr lang="en-US" dirty="0"/>
                </a:br>
                <a:br>
                  <a:rPr lang="en-US" dirty="0"/>
                </a:br>
                <a:br>
                  <a:rPr lang="en-US" dirty="0"/>
                </a:br>
                <a:br>
                  <a:rPr lang="en-US" dirty="0"/>
                </a:br>
                <a:endParaRPr lang="en-US" dirty="0"/>
              </a:p>
              <a:p>
                <a:r>
                  <a:rPr lang="en-US" dirty="0"/>
                  <a:t>Clearly when </a:t>
                </a:r>
                <a14:m>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𝒦</m:t>
                        </m:r>
                      </m:e>
                    </m:d>
                    <m:r>
                      <a:rPr lang="en-US" b="0" i="1" smtClean="0">
                        <a:latin typeface="Cambria Math" panose="02040503050406030204" pitchFamily="18" charset="0"/>
                      </a:rPr>
                      <m:t>=1</m:t>
                    </m:r>
                  </m:oMath>
                </a14:m>
                <a:r>
                  <a:rPr lang="en-US" dirty="0"/>
                  <a:t>, MI saturates as 2log2</a:t>
                </a:r>
              </a:p>
            </p:txBody>
          </p:sp>
        </mc:Choice>
        <mc:Fallback>
          <p:sp>
            <p:nvSpPr>
              <p:cNvPr id="3" name="Content Placeholder 2">
                <a:extLst>
                  <a:ext uri="{FF2B5EF4-FFF2-40B4-BE49-F238E27FC236}">
                    <a16:creationId xmlns:a16="http://schemas.microsoft.com/office/drawing/2014/main" id="{44CC4915-874D-4F90-9A7A-789BB5C5425B}"/>
                  </a:ext>
                </a:extLst>
              </p:cNvPr>
              <p:cNvSpPr>
                <a:spLocks noGrp="1" noRot="1" noChangeAspect="1" noMove="1" noResize="1" noEditPoints="1" noAdjustHandles="1" noChangeArrowheads="1" noChangeShapeType="1" noTextEdit="1"/>
              </p:cNvSpPr>
              <p:nvPr>
                <p:ph idx="1"/>
              </p:nvPr>
            </p:nvSpPr>
            <p:spPr>
              <a:blipFill>
                <a:blip r:embed="rId3"/>
                <a:stretch>
                  <a:fillRect l="-142" t="-98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333693C-A2A3-4E6C-9723-DD9BCF5F8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976" y="2593796"/>
            <a:ext cx="6314795" cy="498748"/>
          </a:xfrm>
          <a:prstGeom prst="rect">
            <a:avLst/>
          </a:prstGeom>
        </p:spPr>
      </p:pic>
      <p:grpSp>
        <p:nvGrpSpPr>
          <p:cNvPr id="11" name="Group 10">
            <a:extLst>
              <a:ext uri="{FF2B5EF4-FFF2-40B4-BE49-F238E27FC236}">
                <a16:creationId xmlns:a16="http://schemas.microsoft.com/office/drawing/2014/main" id="{F88B5E92-6E3E-4A0C-8BEE-C01236214657}"/>
              </a:ext>
            </a:extLst>
          </p:cNvPr>
          <p:cNvGrpSpPr/>
          <p:nvPr/>
        </p:nvGrpSpPr>
        <p:grpSpPr>
          <a:xfrm>
            <a:off x="1760932" y="3428999"/>
            <a:ext cx="7149573" cy="982296"/>
            <a:chOff x="1760932" y="3428999"/>
            <a:chExt cx="7149573" cy="982296"/>
          </a:xfrm>
        </p:grpSpPr>
        <p:pic>
          <p:nvPicPr>
            <p:cNvPr id="7" name="Picture 6">
              <a:extLst>
                <a:ext uri="{FF2B5EF4-FFF2-40B4-BE49-F238E27FC236}">
                  <a16:creationId xmlns:a16="http://schemas.microsoft.com/office/drawing/2014/main" id="{4B3B12EA-35DC-43CB-96AC-03D4E4D6E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0932" y="3428999"/>
              <a:ext cx="7149573" cy="547161"/>
            </a:xfrm>
            <a:prstGeom prst="rect">
              <a:avLst/>
            </a:prstGeom>
          </p:spPr>
        </p:pic>
        <p:pic>
          <p:nvPicPr>
            <p:cNvPr id="9" name="Picture 8">
              <a:extLst>
                <a:ext uri="{FF2B5EF4-FFF2-40B4-BE49-F238E27FC236}">
                  <a16:creationId xmlns:a16="http://schemas.microsoft.com/office/drawing/2014/main" id="{35C8ABB6-D305-412D-ACBE-1320DC488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0932" y="3976160"/>
              <a:ext cx="3824604" cy="435135"/>
            </a:xfrm>
            <a:prstGeom prst="rect">
              <a:avLst/>
            </a:prstGeom>
          </p:spPr>
        </p:pic>
      </p:grpSp>
      <p:graphicFrame>
        <p:nvGraphicFramePr>
          <p:cNvPr id="10" name="Object 9">
            <a:extLst>
              <a:ext uri="{FF2B5EF4-FFF2-40B4-BE49-F238E27FC236}">
                <a16:creationId xmlns:a16="http://schemas.microsoft.com/office/drawing/2014/main" id="{A6FAB360-7F14-4596-9B81-CE7F6EBFC9A2}"/>
              </a:ext>
            </a:extLst>
          </p:cNvPr>
          <p:cNvGraphicFramePr>
            <a:graphicFrameLocks noChangeAspect="1"/>
          </p:cNvGraphicFramePr>
          <p:nvPr>
            <p:extLst>
              <p:ext uri="{D42A27DB-BD31-4B8C-83A1-F6EECF244321}">
                <p14:modId xmlns:p14="http://schemas.microsoft.com/office/powerpoint/2010/main" val="3413086939"/>
              </p:ext>
            </p:extLst>
          </p:nvPr>
        </p:nvGraphicFramePr>
        <p:xfrm>
          <a:off x="7249046" y="4004468"/>
          <a:ext cx="3322918" cy="2203976"/>
        </p:xfrm>
        <a:graphic>
          <a:graphicData uri="http://schemas.openxmlformats.org/presentationml/2006/ole">
            <mc:AlternateContent xmlns:mc="http://schemas.openxmlformats.org/markup-compatibility/2006">
              <mc:Choice xmlns:v="urn:schemas-microsoft-com:vml" Requires="v">
                <p:oleObj spid="_x0000_s1028" name="Acrobat Document" r:id="rId7" imgW="1866680" imgH="1238152" progId="AcroExch.Document.DC">
                  <p:embed/>
                </p:oleObj>
              </mc:Choice>
              <mc:Fallback>
                <p:oleObj name="Acrobat Document" r:id="rId7" imgW="1866680" imgH="1238152" progId="AcroExch.Document.DC">
                  <p:embed/>
                  <p:pic>
                    <p:nvPicPr>
                      <p:cNvPr id="0" name=""/>
                      <p:cNvPicPr/>
                      <p:nvPr/>
                    </p:nvPicPr>
                    <p:blipFill>
                      <a:blip r:embed="rId8"/>
                      <a:stretch>
                        <a:fillRect/>
                      </a:stretch>
                    </p:blipFill>
                    <p:spPr>
                      <a:xfrm>
                        <a:off x="7249046" y="4004468"/>
                        <a:ext cx="3322918" cy="2203976"/>
                      </a:xfrm>
                      <a:prstGeom prst="rect">
                        <a:avLst/>
                      </a:prstGeom>
                    </p:spPr>
                  </p:pic>
                </p:oleObj>
              </mc:Fallback>
            </mc:AlternateContent>
          </a:graphicData>
        </a:graphic>
      </p:graphicFrame>
    </p:spTree>
    <p:extLst>
      <p:ext uri="{BB962C8B-B14F-4D97-AF65-F5344CB8AC3E}">
        <p14:creationId xmlns:p14="http://schemas.microsoft.com/office/powerpoint/2010/main" val="58960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B1A2-8BF1-4B6D-AB51-ACF9A5B4F371}"/>
              </a:ext>
            </a:extLst>
          </p:cNvPr>
          <p:cNvSpPr>
            <a:spLocks noGrp="1"/>
          </p:cNvSpPr>
          <p:nvPr>
            <p:ph type="title"/>
          </p:nvPr>
        </p:nvSpPr>
        <p:spPr/>
        <p:txBody>
          <a:bodyPr/>
          <a:lstStyle/>
          <a:p>
            <a:r>
              <a:rPr lang="en-US" dirty="0"/>
              <a:t>Effectiveness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4CC4915-874D-4F90-9A7A-789BB5C5425B}"/>
                  </a:ext>
                </a:extLst>
              </p:cNvPr>
              <p:cNvSpPr>
                <a:spLocks noGrp="1"/>
              </p:cNvSpPr>
              <p:nvPr>
                <p:ph idx="1"/>
              </p:nvPr>
            </p:nvSpPr>
            <p:spPr>
              <a:xfrm>
                <a:off x="1261872" y="1828800"/>
                <a:ext cx="8595360" cy="4769224"/>
              </a:xfrm>
            </p:spPr>
            <p:txBody>
              <a:bodyPr>
                <a:normAutofit/>
              </a:bodyPr>
              <a:lstStyle/>
              <a:p>
                <a:r>
                  <a:rPr lang="en-US" dirty="0"/>
                  <a:t>We take a double limit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oMath>
                </a14:m>
                <a:r>
                  <a:rPr lang="en-US" dirty="0"/>
                  <a:t> fixed. Time scale is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𝑙𝑜𝑔𝑁</m:t>
                    </m:r>
                  </m:oMath>
                </a14:m>
                <a:r>
                  <a:rPr lang="en-US" dirty="0"/>
                  <a:t>.</a:t>
                </a:r>
              </a:p>
              <a:p>
                <a:r>
                  <a:rPr lang="en-US" dirty="0"/>
                  <a:t>High T, we have</a:t>
                </a:r>
              </a:p>
              <a:p>
                <a:endParaRPr lang="en-US" dirty="0"/>
              </a:p>
              <a:p>
                <a:pPr marL="342900" indent="-342900">
                  <a:buFont typeface="+mj-lt"/>
                  <a:buAutoNum type="arabicPeriod"/>
                </a:pPr>
                <a:r>
                  <a:rPr lang="en-US" dirty="0"/>
                  <a:t>If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𝐽</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there is a “pole” when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&lt;0</m:t>
                    </m:r>
                  </m:oMath>
                </a14:m>
                <a:r>
                  <a:rPr lang="en-US" dirty="0"/>
                  <a:t>. Required by traversable wormhole!</a:t>
                </a:r>
              </a:p>
              <a:p>
                <a:pPr marL="342900" indent="-342900">
                  <a:buFont typeface="+mj-lt"/>
                  <a:buAutoNum type="arabicPeriod"/>
                </a:pPr>
                <a:r>
                  <a:rPr lang="en-US" dirty="0"/>
                  <a:t>“Pole” is resolved by numerator </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𝐽</m:t>
                    </m:r>
                  </m:oMath>
                </a14:m>
                <a:r>
                  <a:rPr lang="en-US" dirty="0"/>
                  <a:t> as a peak. Boundedness required by fermion.</a:t>
                </a:r>
              </a:p>
              <a:p>
                <a:pPr marL="342900" indent="-342900">
                  <a:buFont typeface="+mj-lt"/>
                  <a:buAutoNum type="arabicPeriod"/>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𝐽</m:t>
                        </m:r>
                      </m:sup>
                    </m:sSup>
                  </m:oMath>
                </a14:m>
                <a:r>
                  <a:rPr lang="en-US" dirty="0"/>
                  <a:t> is “stringy” correction</a:t>
                </a:r>
              </a:p>
              <a:p>
                <a:pPr marL="342900" indent="-342900">
                  <a:buFont typeface="+mj-lt"/>
                  <a:buAutoNum type="arabicPeriod"/>
                </a:pPr>
                <a:r>
                  <a:rPr lang="en-US" dirty="0"/>
                  <a:t>Lyapunov exponent </a:t>
                </a:r>
                <a14:m>
                  <m:oMath xmlns:m="http://schemas.openxmlformats.org/officeDocument/2006/math">
                    <m:r>
                      <a:rPr lang="en-US" b="0" i="0"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oMath>
                </a14:m>
                <a:r>
                  <a:rPr lang="en-US" dirty="0"/>
                  <a:t> in high T</a:t>
                </a:r>
              </a:p>
              <a:p>
                <a:pPr marL="342900" indent="-342900">
                  <a:buFont typeface="+mj-lt"/>
                  <a:buAutoNum type="arabicPeriod"/>
                </a:pPr>
                <a:r>
                  <a:rPr lang="en-US" dirty="0"/>
                  <a:t>There is a transition time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𝑠</m:t>
                        </m:r>
                      </m:sub>
                    </m:sSub>
                  </m:oMath>
                </a14:m>
                <a:r>
                  <a:rPr lang="en-US" dirty="0"/>
                  <a:t>, insertion before/after it will have different signal ordering. Range preserving ordering is semiclassical.</a:t>
                </a:r>
              </a:p>
              <a:p>
                <a:pPr marL="342900" indent="-342900">
                  <a:buFont typeface="+mj-lt"/>
                  <a:buAutoNum type="arabicPeriod"/>
                </a:pPr>
                <a:r>
                  <a:rPr lang="en-US" dirty="0"/>
                  <a:t>After the peak,                                     , exponential decay of thermalization. </a:t>
                </a:r>
              </a:p>
            </p:txBody>
          </p:sp>
        </mc:Choice>
        <mc:Fallback>
          <p:sp>
            <p:nvSpPr>
              <p:cNvPr id="3" name="Content Placeholder 2">
                <a:extLst>
                  <a:ext uri="{FF2B5EF4-FFF2-40B4-BE49-F238E27FC236}">
                    <a16:creationId xmlns:a16="http://schemas.microsoft.com/office/drawing/2014/main" id="{44CC4915-874D-4F90-9A7A-789BB5C5425B}"/>
                  </a:ext>
                </a:extLst>
              </p:cNvPr>
              <p:cNvSpPr>
                <a:spLocks noGrp="1" noRot="1" noChangeAspect="1" noMove="1" noResize="1" noEditPoints="1" noAdjustHandles="1" noChangeArrowheads="1" noChangeShapeType="1" noTextEdit="1"/>
              </p:cNvSpPr>
              <p:nvPr>
                <p:ph idx="1"/>
              </p:nvPr>
            </p:nvSpPr>
            <p:spPr>
              <a:xfrm>
                <a:off x="1261872" y="1828800"/>
                <a:ext cx="8595360" cy="4769224"/>
              </a:xfrm>
              <a:blipFill>
                <a:blip r:embed="rId2"/>
                <a:stretch>
                  <a:fillRect l="-213" t="-256" r="-78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63988DE-9D5E-4BE8-9E95-2109BFE00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684" y="2447826"/>
            <a:ext cx="5633955" cy="777974"/>
          </a:xfrm>
          <a:prstGeom prst="rect">
            <a:avLst/>
          </a:prstGeom>
        </p:spPr>
      </p:pic>
      <p:pic>
        <p:nvPicPr>
          <p:cNvPr id="13" name="Picture 12">
            <a:extLst>
              <a:ext uri="{FF2B5EF4-FFF2-40B4-BE49-F238E27FC236}">
                <a16:creationId xmlns:a16="http://schemas.microsoft.com/office/drawing/2014/main" id="{DD53E0D5-7C7C-402A-A0E2-0CCF7F2D9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112" y="6143574"/>
            <a:ext cx="2357795" cy="314839"/>
          </a:xfrm>
          <a:prstGeom prst="rect">
            <a:avLst/>
          </a:prstGeom>
        </p:spPr>
      </p:pic>
      <p:grpSp>
        <p:nvGrpSpPr>
          <p:cNvPr id="22" name="Group 21">
            <a:extLst>
              <a:ext uri="{FF2B5EF4-FFF2-40B4-BE49-F238E27FC236}">
                <a16:creationId xmlns:a16="http://schemas.microsoft.com/office/drawing/2014/main" id="{B2450849-CA0A-4878-9951-154BB4884811}"/>
              </a:ext>
            </a:extLst>
          </p:cNvPr>
          <p:cNvGrpSpPr/>
          <p:nvPr/>
        </p:nvGrpSpPr>
        <p:grpSpPr>
          <a:xfrm>
            <a:off x="100791" y="2237367"/>
            <a:ext cx="11060939" cy="3117551"/>
            <a:chOff x="190438" y="2196814"/>
            <a:chExt cx="11060939" cy="3117551"/>
          </a:xfrm>
        </p:grpSpPr>
        <p:grpSp>
          <p:nvGrpSpPr>
            <p:cNvPr id="19" name="Group 18">
              <a:extLst>
                <a:ext uri="{FF2B5EF4-FFF2-40B4-BE49-F238E27FC236}">
                  <a16:creationId xmlns:a16="http://schemas.microsoft.com/office/drawing/2014/main" id="{DA169E8C-C6B7-4DE9-BD64-624EAD33F69D}"/>
                </a:ext>
              </a:extLst>
            </p:cNvPr>
            <p:cNvGrpSpPr/>
            <p:nvPr/>
          </p:nvGrpSpPr>
          <p:grpSpPr>
            <a:xfrm>
              <a:off x="190438" y="2223247"/>
              <a:ext cx="11060939" cy="3091118"/>
              <a:chOff x="164592" y="2159737"/>
              <a:chExt cx="11060939" cy="3091118"/>
            </a:xfrm>
            <a:effectLst>
              <a:outerShdw blurRad="50800" dist="38100" dir="5400000" algn="t" rotWithShape="0">
                <a:prstClr val="black">
                  <a:alpha val="40000"/>
                </a:prstClr>
              </a:outerShdw>
            </a:effectLst>
          </p:grpSpPr>
          <p:sp>
            <p:nvSpPr>
              <p:cNvPr id="18" name="Rectangle 17">
                <a:extLst>
                  <a:ext uri="{FF2B5EF4-FFF2-40B4-BE49-F238E27FC236}">
                    <a16:creationId xmlns:a16="http://schemas.microsoft.com/office/drawing/2014/main" id="{2CA76735-4D8F-413B-97A6-236B834817DC}"/>
                  </a:ext>
                </a:extLst>
              </p:cNvPr>
              <p:cNvSpPr/>
              <p:nvPr/>
            </p:nvSpPr>
            <p:spPr>
              <a:xfrm>
                <a:off x="164593" y="2159737"/>
                <a:ext cx="11060938" cy="3091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5BCDFF4-808E-464D-A89B-A00BBF382F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92" y="2389578"/>
                <a:ext cx="7838113" cy="2692925"/>
              </a:xfrm>
              <a:prstGeom prst="rect">
                <a:avLst/>
              </a:prstGeom>
            </p:spPr>
          </p:pic>
          <p:pic>
            <p:nvPicPr>
              <p:cNvPr id="17" name="Picture 16">
                <a:extLst>
                  <a:ext uri="{FF2B5EF4-FFF2-40B4-BE49-F238E27FC236}">
                    <a16:creationId xmlns:a16="http://schemas.microsoft.com/office/drawing/2014/main" id="{C09D78BB-3AD9-426B-87B0-CDC67F3CE5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0665" y="2515802"/>
                <a:ext cx="3008541" cy="2692925"/>
              </a:xfrm>
              <a:prstGeom prst="rect">
                <a:avLst/>
              </a:prstGeom>
            </p:spPr>
          </p:pic>
        </p:grpSp>
        <p:pic>
          <p:nvPicPr>
            <p:cNvPr id="21" name="Picture 20">
              <a:extLst>
                <a:ext uri="{FF2B5EF4-FFF2-40B4-BE49-F238E27FC236}">
                  <a16:creationId xmlns:a16="http://schemas.microsoft.com/office/drawing/2014/main" id="{5AD7C776-349C-4238-8101-4BC7E4427B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8176" y="2196814"/>
              <a:ext cx="2187402" cy="446231"/>
            </a:xfrm>
            <a:prstGeom prst="rect">
              <a:avLst/>
            </a:prstGeom>
          </p:spPr>
        </p:pic>
      </p:grpSp>
    </p:spTree>
    <p:extLst>
      <p:ext uri="{BB962C8B-B14F-4D97-AF65-F5344CB8AC3E}">
        <p14:creationId xmlns:p14="http://schemas.microsoft.com/office/powerpoint/2010/main" val="241424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B1A2-8BF1-4B6D-AB51-ACF9A5B4F371}"/>
              </a:ext>
            </a:extLst>
          </p:cNvPr>
          <p:cNvSpPr>
            <a:spLocks noGrp="1"/>
          </p:cNvSpPr>
          <p:nvPr>
            <p:ph type="title"/>
          </p:nvPr>
        </p:nvSpPr>
        <p:spPr/>
        <p:txBody>
          <a:bodyPr/>
          <a:lstStyle/>
          <a:p>
            <a:r>
              <a:rPr lang="en-US" dirty="0"/>
              <a:t>Effectiveness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4CC4915-874D-4F90-9A7A-789BB5C5425B}"/>
                  </a:ext>
                </a:extLst>
              </p:cNvPr>
              <p:cNvSpPr>
                <a:spLocks noGrp="1"/>
              </p:cNvSpPr>
              <p:nvPr>
                <p:ph idx="1"/>
              </p:nvPr>
            </p:nvSpPr>
            <p:spPr>
              <a:xfrm>
                <a:off x="1261872" y="1828800"/>
                <a:ext cx="8595360" cy="4769224"/>
              </a:xfrm>
            </p:spPr>
            <p:txBody>
              <a:bodyPr>
                <a:normAutofit/>
              </a:bodyPr>
              <a:lstStyle/>
              <a:p>
                <a:r>
                  <a:rPr lang="en-US" dirty="0"/>
                  <a:t>However, the peak is not high enough. It turns out</a:t>
                </a:r>
                <a:br>
                  <a:rPr lang="en-US" dirty="0"/>
                </a:br>
                <a:br>
                  <a:rPr lang="en-US" dirty="0"/>
                </a:br>
                <a:endParaRPr lang="en-US" dirty="0"/>
              </a:p>
              <a:p>
                <a:r>
                  <a:rPr lang="en-US" dirty="0"/>
                  <a:t>When large q, it is too small to reach maximal MI. </a:t>
                </a:r>
              </a:p>
              <a:p>
                <a:r>
                  <a:rPr lang="en-US" dirty="0"/>
                  <a:t>But, if we can make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=2</m:t>
                    </m:r>
                  </m:oMath>
                </a14:m>
                <a:r>
                  <a:rPr lang="en-US" dirty="0"/>
                  <a: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𝒦</m:t>
                    </m:r>
                    <m:r>
                      <a:rPr lang="en-US" i="1" dirty="0" smtClean="0">
                        <a:latin typeface="Cambria Math" panose="02040503050406030204" pitchFamily="18" charset="0"/>
                      </a:rPr>
                      <m:t>|=1 </m:t>
                    </m:r>
                  </m:oMath>
                </a14:m>
                <a:r>
                  <a:rPr lang="en-US" dirty="0"/>
                  <a:t>and the teleportation is perfect!</a:t>
                </a:r>
              </a:p>
              <a:p>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rPr>
                      <m:t>𝑞</m:t>
                    </m:r>
                  </m:oMath>
                </a14:m>
                <a:r>
                  <a:rPr lang="en-US" dirty="0"/>
                  <a:t> is the conformal weight of Majorana fermion. If we make p fermions together, the weight is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Then we can choose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𝑞</m:t>
                        </m:r>
                      </m:num>
                      <m:den>
                        <m:r>
                          <a:rPr lang="en-US" i="1" dirty="0" smtClean="0">
                            <a:latin typeface="Cambria Math" panose="02040503050406030204" pitchFamily="18" charset="0"/>
                          </a:rPr>
                          <m:t>2</m:t>
                        </m:r>
                      </m:den>
                    </m:f>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r>
                      <a:rPr lang="en-US" i="1" dirty="0" smtClean="0">
                        <a:latin typeface="Cambria Math" panose="02040503050406030204" pitchFamily="18" charset="0"/>
                      </a:rPr>
                      <m:t> </m:t>
                    </m:r>
                  </m:oMath>
                </a14:m>
                <a:r>
                  <a:rPr lang="en-US" dirty="0"/>
                  <a:t>to make an effective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2</m:t>
                    </m:r>
                  </m:oMath>
                </a14:m>
                <a:r>
                  <a:rPr lang="en-US" dirty="0"/>
                  <a:t> fermion.</a:t>
                </a:r>
              </a:p>
              <a:p>
                <a:r>
                  <a:rPr lang="en-US" dirty="0"/>
                  <a:t>Improvement construction: </a:t>
                </a:r>
              </a:p>
            </p:txBody>
          </p:sp>
        </mc:Choice>
        <mc:Fallback>
          <p:sp>
            <p:nvSpPr>
              <p:cNvPr id="3" name="Content Placeholder 2">
                <a:extLst>
                  <a:ext uri="{FF2B5EF4-FFF2-40B4-BE49-F238E27FC236}">
                    <a16:creationId xmlns:a16="http://schemas.microsoft.com/office/drawing/2014/main" id="{44CC4915-874D-4F90-9A7A-789BB5C5425B}"/>
                  </a:ext>
                </a:extLst>
              </p:cNvPr>
              <p:cNvSpPr>
                <a:spLocks noGrp="1" noRot="1" noChangeAspect="1" noMove="1" noResize="1" noEditPoints="1" noAdjustHandles="1" noChangeArrowheads="1" noChangeShapeType="1" noTextEdit="1"/>
              </p:cNvSpPr>
              <p:nvPr>
                <p:ph idx="1"/>
              </p:nvPr>
            </p:nvSpPr>
            <p:spPr>
              <a:xfrm>
                <a:off x="1261872" y="1828800"/>
                <a:ext cx="8595360" cy="4769224"/>
              </a:xfrm>
              <a:blipFill>
                <a:blip r:embed="rId2"/>
                <a:stretch>
                  <a:fillRect l="-142" t="-89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652712B-8426-47C4-AE6E-C8AFE12EF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275" y="2180661"/>
            <a:ext cx="3134807" cy="579179"/>
          </a:xfrm>
          <a:prstGeom prst="rect">
            <a:avLst/>
          </a:prstGeom>
        </p:spPr>
      </p:pic>
      <p:grpSp>
        <p:nvGrpSpPr>
          <p:cNvPr id="13" name="Group 12">
            <a:extLst>
              <a:ext uri="{FF2B5EF4-FFF2-40B4-BE49-F238E27FC236}">
                <a16:creationId xmlns:a16="http://schemas.microsoft.com/office/drawing/2014/main" id="{8366B030-43AE-49D6-81B4-E076983AA64E}"/>
              </a:ext>
            </a:extLst>
          </p:cNvPr>
          <p:cNvGrpSpPr/>
          <p:nvPr/>
        </p:nvGrpSpPr>
        <p:grpSpPr>
          <a:xfrm>
            <a:off x="2053872" y="5123047"/>
            <a:ext cx="7043484" cy="894342"/>
            <a:chOff x="2053872" y="5123047"/>
            <a:chExt cx="7043484" cy="894342"/>
          </a:xfrm>
        </p:grpSpPr>
        <p:pic>
          <p:nvPicPr>
            <p:cNvPr id="8" name="Picture 7">
              <a:extLst>
                <a:ext uri="{FF2B5EF4-FFF2-40B4-BE49-F238E27FC236}">
                  <a16:creationId xmlns:a16="http://schemas.microsoft.com/office/drawing/2014/main" id="{2DDED6CF-9684-4826-8F21-19B9EE235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872" y="5123047"/>
              <a:ext cx="7043484" cy="370169"/>
            </a:xfrm>
            <a:prstGeom prst="rect">
              <a:avLst/>
            </a:prstGeom>
          </p:spPr>
        </p:pic>
        <p:pic>
          <p:nvPicPr>
            <p:cNvPr id="10" name="Picture 9">
              <a:extLst>
                <a:ext uri="{FF2B5EF4-FFF2-40B4-BE49-F238E27FC236}">
                  <a16:creationId xmlns:a16="http://schemas.microsoft.com/office/drawing/2014/main" id="{BF66024A-06AE-4E58-A994-2907EC98CF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1932" y="5526848"/>
              <a:ext cx="5743617" cy="490541"/>
            </a:xfrm>
            <a:prstGeom prst="rect">
              <a:avLst/>
            </a:prstGeom>
          </p:spPr>
        </p:pic>
      </p:gr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B82E5EC-EFE0-4204-9AD2-1B13E1A1257E}"/>
                  </a:ext>
                </a:extLst>
              </p:cNvPr>
              <p:cNvSpPr txBox="1"/>
              <p:nvPr/>
            </p:nvSpPr>
            <p:spPr>
              <a:xfrm>
                <a:off x="4254771" y="6022468"/>
                <a:ext cx="2641685" cy="369332"/>
              </a:xfrm>
              <a:prstGeom prst="rect">
                <a:avLst/>
              </a:prstGeom>
              <a:noFill/>
            </p:spPr>
            <p:txBody>
              <a:bodyPr wrap="none" rtlCol="0">
                <a:spAutoFit/>
              </a:bodyPr>
              <a:lstStyle/>
              <a:p>
                <a14:m>
                  <m:oMath xmlns:m="http://schemas.openxmlformats.org/officeDocument/2006/math">
                    <m:d>
                      <m:dPr>
                        <m:begChr m:val="|"/>
                        <m:endChr m:val="|"/>
                        <m:ctrlPr>
                          <a:rPr lang="en-US" i="1" dirty="0" smtClean="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𝒦</m:t>
                        </m:r>
                      </m:e>
                    </m:d>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1</m:t>
                    </m:r>
                  </m:oMath>
                </a14:m>
                <a:r>
                  <a:rPr lang="en-US" dirty="0"/>
                  <a:t> in large q limit</a:t>
                </a:r>
              </a:p>
            </p:txBody>
          </p:sp>
        </mc:Choice>
        <mc:Fallback>
          <p:sp>
            <p:nvSpPr>
              <p:cNvPr id="12" name="TextBox 11">
                <a:extLst>
                  <a:ext uri="{FF2B5EF4-FFF2-40B4-BE49-F238E27FC236}">
                    <a16:creationId xmlns:a16="http://schemas.microsoft.com/office/drawing/2014/main" id="{EB82E5EC-EFE0-4204-9AD2-1B13E1A1257E}"/>
                  </a:ext>
                </a:extLst>
              </p:cNvPr>
              <p:cNvSpPr txBox="1">
                <a:spLocks noRot="1" noChangeAspect="1" noMove="1" noResize="1" noEditPoints="1" noAdjustHandles="1" noChangeArrowheads="1" noChangeShapeType="1" noTextEdit="1"/>
              </p:cNvSpPr>
              <p:nvPr/>
            </p:nvSpPr>
            <p:spPr>
              <a:xfrm>
                <a:off x="4254771" y="6022468"/>
                <a:ext cx="2641685" cy="369332"/>
              </a:xfrm>
              <a:prstGeom prst="rect">
                <a:avLst/>
              </a:prstGeom>
              <a:blipFill>
                <a:blip r:embed="rId6"/>
                <a:stretch>
                  <a:fillRect t="-9836" r="-1386" b="-24590"/>
                </a:stretch>
              </a:blipFill>
            </p:spPr>
            <p:txBody>
              <a:bodyPr/>
              <a:lstStyle/>
              <a:p>
                <a:r>
                  <a:rPr lang="en-US">
                    <a:noFill/>
                  </a:rPr>
                  <a:t> </a:t>
                </a:r>
              </a:p>
            </p:txBody>
          </p:sp>
        </mc:Fallback>
      </mc:AlternateContent>
    </p:spTree>
    <p:extLst>
      <p:ext uri="{BB962C8B-B14F-4D97-AF65-F5344CB8AC3E}">
        <p14:creationId xmlns:p14="http://schemas.microsoft.com/office/powerpoint/2010/main" val="347175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2DB1-9409-4904-B416-964997420882}"/>
              </a:ext>
            </a:extLst>
          </p:cNvPr>
          <p:cNvSpPr>
            <a:spLocks noGrp="1"/>
          </p:cNvSpPr>
          <p:nvPr>
            <p:ph type="title"/>
          </p:nvPr>
        </p:nvSpPr>
        <p:spPr/>
        <p:txBody>
          <a:bodyPr/>
          <a:lstStyle/>
          <a:p>
            <a:r>
              <a:rPr lang="en-US" dirty="0"/>
              <a:t>Discussion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24DF6AE-57AA-45A8-BC64-581ECAED2B01}"/>
                  </a:ext>
                </a:extLst>
              </p:cNvPr>
              <p:cNvSpPr>
                <a:spLocks noGrp="1"/>
              </p:cNvSpPr>
              <p:nvPr>
                <p:ph idx="1"/>
              </p:nvPr>
            </p:nvSpPr>
            <p:spPr/>
            <p:txBody>
              <a:bodyPr/>
              <a:lstStyle/>
              <a:p>
                <a:r>
                  <a:rPr lang="en-US" dirty="0"/>
                  <a:t>Partial coupling.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𝑖</m:t>
                    </m:r>
                    <m:nary>
                      <m:naryPr>
                        <m:chr m:val="∑"/>
                        <m:subHide m:val="on"/>
                        <m:supHide m:val="on"/>
                        <m:ctrlPr>
                          <a:rPr lang="en-US" i="1">
                            <a:latin typeface="Cambria Math" panose="02040503050406030204" pitchFamily="18" charset="0"/>
                          </a:rPr>
                        </m:ctrlPr>
                      </m:naryPr>
                      <m:sub/>
                      <m:sup/>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rPr>
                              <m:t>𝑙</m:t>
                            </m:r>
                          </m:sub>
                          <m:sup>
                            <m:r>
                              <a:rPr lang="en-US" i="1">
                                <a:latin typeface="Cambria Math" panose="02040503050406030204" pitchFamily="18" charset="0"/>
                              </a:rPr>
                              <m:t>𝑗</m:t>
                            </m:r>
                          </m:sup>
                        </m:sSubSup>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𝑟</m:t>
                            </m:r>
                          </m:sub>
                          <m:sup>
                            <m:r>
                              <a:rPr lang="en-US" i="1">
                                <a:latin typeface="Cambria Math" panose="02040503050406030204" pitchFamily="18" charset="0"/>
                              </a:rPr>
                              <m:t>𝑗</m:t>
                            </m:r>
                          </m:sup>
                        </m:sSubSup>
                      </m:e>
                    </m:nary>
                  </m:oMath>
                </a14:m>
                <a:r>
                  <a:rPr lang="en-US" dirty="0"/>
                  <a:t> couples all fermions between left and right. Indeed, we can couple less. One can choose </a:t>
                </a:r>
                <a:r>
                  <a:rPr lang="en-US" u="sng" dirty="0"/>
                  <a:t>arbitrary</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𝑁</m:t>
                    </m:r>
                  </m:oMath>
                </a14:m>
                <a:r>
                  <a:rPr lang="en-US" dirty="0"/>
                  <a:t> pairs of Majorana fermions to couple for O(1)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 The protocol still works to maximal MI.</a:t>
                </a:r>
              </a:p>
              <a:p>
                <a:r>
                  <a:rPr lang="en-US" dirty="0"/>
                  <a:t>Multiple qubits. Here we only consider SWAP in one qubit. But we can duplicate Q and R systems and apply tensor product of SWAPs as long as the their number is o(N). In SYK model, all these SWAPs factorize, and we have independent o(N) channels.</a:t>
                </a:r>
              </a:p>
              <a:p>
                <a:r>
                  <a:rPr lang="en-US" dirty="0">
                    <a:ea typeface="Cambria Math" panose="02040503050406030204" pitchFamily="18" charset="0"/>
                  </a:rPr>
                  <a:t>Measuring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𝑁</m:t>
                    </m:r>
                  </m:oMath>
                </a14:m>
                <a:r>
                  <a:rPr lang="en-US" dirty="0"/>
                  <a:t> qubits and generating </a:t>
                </a:r>
                <a14:m>
                  <m:oMath xmlns:m="http://schemas.openxmlformats.org/officeDocument/2006/math">
                    <m:r>
                      <a:rPr lang="en-US" b="0" i="0"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𝑁</m:t>
                    </m:r>
                  </m:oMath>
                </a14:m>
                <a:r>
                  <a:rPr lang="en-US" dirty="0"/>
                  <a:t> bits to send o(N) qubit is compatible with standard teleportation inequality 2bits+1EPR</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1qubit.</a:t>
                </a:r>
              </a:p>
              <a:p>
                <a:r>
                  <a:rPr lang="en-US" dirty="0"/>
                  <a:t>Black hole is fastest scrambling system. Gravity is supposed to have features of QEC. This protocol is automatically equipped with QEC as information travels into the interior of black holes and through the traversable wormhole.</a:t>
                </a:r>
              </a:p>
            </p:txBody>
          </p:sp>
        </mc:Choice>
        <mc:Fallback>
          <p:sp>
            <p:nvSpPr>
              <p:cNvPr id="3" name="Content Placeholder 2">
                <a:extLst>
                  <a:ext uri="{FF2B5EF4-FFF2-40B4-BE49-F238E27FC236}">
                    <a16:creationId xmlns:a16="http://schemas.microsoft.com/office/drawing/2014/main" id="{124DF6AE-57AA-45A8-BC64-581ECAED2B01}"/>
                  </a:ext>
                </a:extLst>
              </p:cNvPr>
              <p:cNvSpPr>
                <a:spLocks noGrp="1" noRot="1" noChangeAspect="1" noMove="1" noResize="1" noEditPoints="1" noAdjustHandles="1" noChangeArrowheads="1" noChangeShapeType="1" noTextEdit="1"/>
              </p:cNvSpPr>
              <p:nvPr>
                <p:ph idx="1"/>
              </p:nvPr>
            </p:nvSpPr>
            <p:spPr>
              <a:blipFill>
                <a:blip r:embed="rId2"/>
                <a:stretch>
                  <a:fillRect l="-142" t="-9384"/>
                </a:stretch>
              </a:blipFill>
            </p:spPr>
            <p:txBody>
              <a:bodyPr/>
              <a:lstStyle/>
              <a:p>
                <a:r>
                  <a:rPr lang="en-US">
                    <a:noFill/>
                  </a:rPr>
                  <a:t> </a:t>
                </a:r>
              </a:p>
            </p:txBody>
          </p:sp>
        </mc:Fallback>
      </mc:AlternateContent>
    </p:spTree>
    <p:extLst>
      <p:ext uri="{BB962C8B-B14F-4D97-AF65-F5344CB8AC3E}">
        <p14:creationId xmlns:p14="http://schemas.microsoft.com/office/powerpoint/2010/main" val="5672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2DB1-9409-4904-B416-964997420882}"/>
              </a:ext>
            </a:extLst>
          </p:cNvPr>
          <p:cNvSpPr>
            <a:spLocks noGrp="1"/>
          </p:cNvSpPr>
          <p:nvPr>
            <p:ph type="title"/>
          </p:nvPr>
        </p:nvSpPr>
        <p:spPr/>
        <p:txBody>
          <a:bodyPr/>
          <a:lstStyle/>
          <a:p>
            <a:r>
              <a:rPr lang="en-US" dirty="0"/>
              <a:t>Conclusion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24DF6AE-57AA-45A8-BC64-581ECAED2B01}"/>
                  </a:ext>
                </a:extLst>
              </p:cNvPr>
              <p:cNvSpPr>
                <a:spLocks noGrp="1"/>
              </p:cNvSpPr>
              <p:nvPr>
                <p:ph idx="1"/>
              </p:nvPr>
            </p:nvSpPr>
            <p:spPr/>
            <p:txBody>
              <a:bodyPr/>
              <a:lstStyle/>
              <a:p>
                <a:r>
                  <a:rPr lang="en-US" dirty="0"/>
                  <a:t>We proposed a simple teleportation protocol in SYK model. This protocol includes the process of standard teleportation but also shares many common feature as traversable wormholes.</a:t>
                </a:r>
              </a:p>
              <a:p>
                <a:r>
                  <a:rPr lang="en-US" dirty="0"/>
                  <a:t>It requires 3 steps: 1) SWAP-in at early time; 2) weak coupling; 3) SWAP-out at later time. Time scale is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𝑙𝑜𝑔𝑁</m:t>
                    </m:r>
                  </m:oMath>
                </a14:m>
                <a:r>
                  <a:rPr lang="en-US" dirty="0"/>
                  <a:t>.</a:t>
                </a:r>
              </a:p>
              <a:p>
                <a:r>
                  <a:rPr lang="en-US" dirty="0"/>
                  <a:t>In low T, it matches with semiclassical gravity. 1) peak; 2) signal ordering preserved.</a:t>
                </a:r>
              </a:p>
              <a:p>
                <a:r>
                  <a:rPr lang="en-US" dirty="0"/>
                  <a:t>It can be improved to get maximal fidelity by encoding the qubit into </a:t>
                </a:r>
                <a14:m>
                  <m:oMath xmlns:m="http://schemas.openxmlformats.org/officeDocument/2006/math">
                    <m:r>
                      <a:rPr lang="en-US" i="1" dirty="0">
                        <a:latin typeface="Cambria Math" panose="02040503050406030204" pitchFamily="18" charset="0"/>
                      </a:rPr>
                      <m:t>𝑝</m:t>
                    </m:r>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𝑞</m:t>
                        </m:r>
                      </m:num>
                      <m:den>
                        <m:r>
                          <a:rPr lang="en-US" i="1" dirty="0">
                            <a:latin typeface="Cambria Math" panose="02040503050406030204" pitchFamily="18" charset="0"/>
                          </a:rPr>
                          <m:t>2</m:t>
                        </m:r>
                      </m:den>
                    </m:f>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1</m:t>
                    </m:r>
                  </m:oMath>
                </a14:m>
                <a:r>
                  <a:rPr lang="en-US" dirty="0"/>
                  <a:t> Majorana fermions. </a:t>
                </a:r>
              </a:p>
            </p:txBody>
          </p:sp>
        </mc:Choice>
        <mc:Fallback>
          <p:sp>
            <p:nvSpPr>
              <p:cNvPr id="3" name="Content Placeholder 2">
                <a:extLst>
                  <a:ext uri="{FF2B5EF4-FFF2-40B4-BE49-F238E27FC236}">
                    <a16:creationId xmlns:a16="http://schemas.microsoft.com/office/drawing/2014/main" id="{124DF6AE-57AA-45A8-BC64-581ECAED2B01}"/>
                  </a:ext>
                </a:extLst>
              </p:cNvPr>
              <p:cNvSpPr>
                <a:spLocks noGrp="1" noRot="1" noChangeAspect="1" noMove="1" noResize="1" noEditPoints="1" noAdjustHandles="1" noChangeArrowheads="1" noChangeShapeType="1" noTextEdit="1"/>
              </p:cNvSpPr>
              <p:nvPr>
                <p:ph idx="1"/>
              </p:nvPr>
            </p:nvSpPr>
            <p:spPr>
              <a:blipFill>
                <a:blip r:embed="rId2"/>
                <a:stretch>
                  <a:fillRect l="-142" t="-980" r="-1064"/>
                </a:stretch>
              </a:blipFill>
            </p:spPr>
            <p:txBody>
              <a:bodyPr/>
              <a:lstStyle/>
              <a:p>
                <a:r>
                  <a:rPr lang="en-US">
                    <a:noFill/>
                  </a:rPr>
                  <a:t> </a:t>
                </a:r>
              </a:p>
            </p:txBody>
          </p:sp>
        </mc:Fallback>
      </mc:AlternateContent>
    </p:spTree>
    <p:extLst>
      <p:ext uri="{BB962C8B-B14F-4D97-AF65-F5344CB8AC3E}">
        <p14:creationId xmlns:p14="http://schemas.microsoft.com/office/powerpoint/2010/main" val="21454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434C-F0E8-4044-A2BC-4607BB3CB24F}"/>
              </a:ext>
            </a:extLst>
          </p:cNvPr>
          <p:cNvSpPr>
            <a:spLocks noGrp="1"/>
          </p:cNvSpPr>
          <p:nvPr>
            <p:ph type="title"/>
          </p:nvPr>
        </p:nvSpPr>
        <p:spPr>
          <a:xfrm>
            <a:off x="1261872" y="3429000"/>
            <a:ext cx="9692640" cy="1325562"/>
          </a:xfrm>
        </p:spPr>
        <p:txBody>
          <a:bodyPr/>
          <a:lstStyle/>
          <a:p>
            <a:r>
              <a:rPr lang="en-US" dirty="0"/>
              <a:t>Thank you!</a:t>
            </a:r>
          </a:p>
        </p:txBody>
      </p:sp>
    </p:spTree>
    <p:extLst>
      <p:ext uri="{BB962C8B-B14F-4D97-AF65-F5344CB8AC3E}">
        <p14:creationId xmlns:p14="http://schemas.microsoft.com/office/powerpoint/2010/main" val="387793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2ECD-805D-439D-928A-014C34F54DB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7062B26-A9CF-4D48-BCFA-C38BD23E3129}"/>
              </a:ext>
            </a:extLst>
          </p:cNvPr>
          <p:cNvSpPr>
            <a:spLocks noGrp="1"/>
          </p:cNvSpPr>
          <p:nvPr>
            <p:ph idx="1"/>
          </p:nvPr>
        </p:nvSpPr>
        <p:spPr/>
        <p:txBody>
          <a:bodyPr/>
          <a:lstStyle/>
          <a:p>
            <a:r>
              <a:rPr lang="en-US" dirty="0"/>
              <a:t>Review of traversable wormholes</a:t>
            </a:r>
          </a:p>
          <a:p>
            <a:r>
              <a:rPr lang="en-US" dirty="0"/>
              <a:t>Circuit of traversable wormhole teleportation</a:t>
            </a:r>
          </a:p>
          <a:p>
            <a:r>
              <a:rPr lang="en-US" dirty="0"/>
              <a:t>Effectiveness</a:t>
            </a:r>
          </a:p>
          <a:p>
            <a:r>
              <a:rPr lang="en-US" dirty="0"/>
              <a:t>Discussion and conclusion</a:t>
            </a:r>
          </a:p>
        </p:txBody>
      </p:sp>
    </p:spTree>
    <p:extLst>
      <p:ext uri="{BB962C8B-B14F-4D97-AF65-F5344CB8AC3E}">
        <p14:creationId xmlns:p14="http://schemas.microsoft.com/office/powerpoint/2010/main" val="312837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6E03-287F-4360-A657-D7CE90BAF16D}"/>
              </a:ext>
            </a:extLst>
          </p:cNvPr>
          <p:cNvSpPr>
            <a:spLocks noGrp="1"/>
          </p:cNvSpPr>
          <p:nvPr>
            <p:ph type="title"/>
          </p:nvPr>
        </p:nvSpPr>
        <p:spPr/>
        <p:txBody>
          <a:bodyPr/>
          <a:lstStyle/>
          <a:p>
            <a:r>
              <a:rPr lang="en-US" dirty="0"/>
              <a:t>Traversable wormholes</a:t>
            </a:r>
          </a:p>
        </p:txBody>
      </p:sp>
      <p:sp>
        <p:nvSpPr>
          <p:cNvPr id="3" name="Content Placeholder 2">
            <a:extLst>
              <a:ext uri="{FF2B5EF4-FFF2-40B4-BE49-F238E27FC236}">
                <a16:creationId xmlns:a16="http://schemas.microsoft.com/office/drawing/2014/main" id="{9DE1A1B5-B467-42CC-BF2B-9E7B2863026C}"/>
              </a:ext>
            </a:extLst>
          </p:cNvPr>
          <p:cNvSpPr>
            <a:spLocks noGrp="1"/>
          </p:cNvSpPr>
          <p:nvPr>
            <p:ph idx="1"/>
          </p:nvPr>
        </p:nvSpPr>
        <p:spPr/>
        <p:txBody>
          <a:bodyPr/>
          <a:lstStyle/>
          <a:p>
            <a:r>
              <a:rPr lang="en-US" dirty="0"/>
              <a:t>Traversable wormhole is a “tunnel” in the universe connecting two parts that one can get through in finite time.</a:t>
            </a:r>
          </a:p>
          <a:p>
            <a:r>
              <a:rPr lang="en-US" dirty="0"/>
              <a:t>Its existence requires violation of averaged null energy condition. In other words, it requires “negative energy/mass” </a:t>
            </a:r>
            <a:r>
              <a:rPr lang="en-US" dirty="0">
                <a:latin typeface="Calibri" panose="020F0502020204030204" pitchFamily="34" charset="0"/>
                <a:cs typeface="Calibri" panose="020F0502020204030204" pitchFamily="34" charset="0"/>
              </a:rPr>
              <a:t>→ </a:t>
            </a:r>
            <a:r>
              <a:rPr lang="en-US" dirty="0"/>
              <a:t>“repulsive gravitational force”</a:t>
            </a:r>
          </a:p>
          <a:p>
            <a:endParaRPr lang="en-US" dirty="0"/>
          </a:p>
        </p:txBody>
      </p:sp>
      <p:pic>
        <p:nvPicPr>
          <p:cNvPr id="4" name="Picture 3">
            <a:extLst>
              <a:ext uri="{FF2B5EF4-FFF2-40B4-BE49-F238E27FC236}">
                <a16:creationId xmlns:a16="http://schemas.microsoft.com/office/drawing/2014/main" id="{60DAEF71-A4AE-4122-925E-20CC2B5F6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985" y="2065568"/>
            <a:ext cx="5827502" cy="3887022"/>
          </a:xfrm>
          <a:prstGeom prst="rect">
            <a:avLst/>
          </a:prstGeom>
        </p:spPr>
      </p:pic>
      <p:cxnSp>
        <p:nvCxnSpPr>
          <p:cNvPr id="5" name="Straight Arrow Connector 4">
            <a:extLst>
              <a:ext uri="{FF2B5EF4-FFF2-40B4-BE49-F238E27FC236}">
                <a16:creationId xmlns:a16="http://schemas.microsoft.com/office/drawing/2014/main" id="{8C651510-CAED-40CF-BA08-3D1C23F7B8A6}"/>
              </a:ext>
            </a:extLst>
          </p:cNvPr>
          <p:cNvCxnSpPr>
            <a:cxnSpLocks/>
          </p:cNvCxnSpPr>
          <p:nvPr/>
        </p:nvCxnSpPr>
        <p:spPr>
          <a:xfrm flipV="1">
            <a:off x="4785110" y="5129470"/>
            <a:ext cx="384283" cy="3362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859E700-87A1-4064-A372-A92D65BA992E}"/>
              </a:ext>
            </a:extLst>
          </p:cNvPr>
          <p:cNvCxnSpPr>
            <a:cxnSpLocks/>
          </p:cNvCxnSpPr>
          <p:nvPr/>
        </p:nvCxnSpPr>
        <p:spPr>
          <a:xfrm flipV="1">
            <a:off x="5734217" y="5177506"/>
            <a:ext cx="0" cy="3890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A566987-F1E1-4449-B510-86677538189E}"/>
              </a:ext>
            </a:extLst>
          </p:cNvPr>
          <p:cNvCxnSpPr>
            <a:cxnSpLocks/>
          </p:cNvCxnSpPr>
          <p:nvPr/>
        </p:nvCxnSpPr>
        <p:spPr>
          <a:xfrm flipH="1" flipV="1">
            <a:off x="6299043" y="5129470"/>
            <a:ext cx="335425" cy="2882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6A5CDE0-BB42-48D4-9D84-C0204DCF8ED2}"/>
              </a:ext>
            </a:extLst>
          </p:cNvPr>
          <p:cNvCxnSpPr>
            <a:cxnSpLocks/>
          </p:cNvCxnSpPr>
          <p:nvPr/>
        </p:nvCxnSpPr>
        <p:spPr>
          <a:xfrm flipV="1">
            <a:off x="5612152" y="3720752"/>
            <a:ext cx="0" cy="4246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59AFC8B-C190-48AE-9E5C-D7D36FD4FF04}"/>
              </a:ext>
            </a:extLst>
          </p:cNvPr>
          <p:cNvCxnSpPr>
            <a:cxnSpLocks/>
          </p:cNvCxnSpPr>
          <p:nvPr/>
        </p:nvCxnSpPr>
        <p:spPr>
          <a:xfrm flipV="1">
            <a:off x="5722858" y="3720752"/>
            <a:ext cx="0" cy="4020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0E65D2E-90CD-496B-B576-9A6A0DD0F9BE}"/>
              </a:ext>
            </a:extLst>
          </p:cNvPr>
          <p:cNvCxnSpPr>
            <a:cxnSpLocks/>
          </p:cNvCxnSpPr>
          <p:nvPr/>
        </p:nvCxnSpPr>
        <p:spPr>
          <a:xfrm flipV="1">
            <a:off x="5833564" y="3720752"/>
            <a:ext cx="0" cy="4178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E12EA1C-4A67-4013-BDC4-5301389F0697}"/>
              </a:ext>
            </a:extLst>
          </p:cNvPr>
          <p:cNvSpPr/>
          <p:nvPr/>
        </p:nvSpPr>
        <p:spPr>
          <a:xfrm>
            <a:off x="5446185" y="2728292"/>
            <a:ext cx="159016" cy="4941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30023657-257F-411A-9C64-5E8595EE1CB9}"/>
              </a:ext>
            </a:extLst>
          </p:cNvPr>
          <p:cNvCxnSpPr>
            <a:cxnSpLocks/>
          </p:cNvCxnSpPr>
          <p:nvPr/>
        </p:nvCxnSpPr>
        <p:spPr>
          <a:xfrm flipH="1" flipV="1">
            <a:off x="4892779" y="2551230"/>
            <a:ext cx="384282" cy="3602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EC1E8D-F1AA-4032-BF0A-4EB96DF75492}"/>
              </a:ext>
            </a:extLst>
          </p:cNvPr>
          <p:cNvCxnSpPr>
            <a:cxnSpLocks/>
          </p:cNvCxnSpPr>
          <p:nvPr/>
        </p:nvCxnSpPr>
        <p:spPr>
          <a:xfrm flipV="1">
            <a:off x="5734217" y="2486837"/>
            <a:ext cx="0" cy="4020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5EEFB0-9A3D-4E47-924E-DA03E8827669}"/>
              </a:ext>
            </a:extLst>
          </p:cNvPr>
          <p:cNvCxnSpPr>
            <a:cxnSpLocks/>
          </p:cNvCxnSpPr>
          <p:nvPr/>
        </p:nvCxnSpPr>
        <p:spPr>
          <a:xfrm flipV="1">
            <a:off x="6114475" y="2551230"/>
            <a:ext cx="380259" cy="3361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1F83C69-A828-46C2-9861-8A6DEACA4905}"/>
              </a:ext>
            </a:extLst>
          </p:cNvPr>
          <p:cNvSpPr/>
          <p:nvPr/>
        </p:nvSpPr>
        <p:spPr>
          <a:xfrm>
            <a:off x="5821643" y="2719287"/>
            <a:ext cx="159016" cy="4941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52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4"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22" presetClass="entr" presetSubtype="4"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6E03-287F-4360-A657-D7CE90BAF16D}"/>
              </a:ext>
            </a:extLst>
          </p:cNvPr>
          <p:cNvSpPr>
            <a:spLocks noGrp="1"/>
          </p:cNvSpPr>
          <p:nvPr>
            <p:ph type="title"/>
          </p:nvPr>
        </p:nvSpPr>
        <p:spPr/>
        <p:txBody>
          <a:bodyPr/>
          <a:lstStyle/>
          <a:p>
            <a:r>
              <a:rPr lang="en-US" dirty="0"/>
              <a:t>Traversable wormholes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DE1A1B5-B467-42CC-BF2B-9E7B2863026C}"/>
                  </a:ext>
                </a:extLst>
              </p:cNvPr>
              <p:cNvSpPr>
                <a:spLocks noGrp="1"/>
              </p:cNvSpPr>
              <p:nvPr>
                <p:ph idx="1"/>
              </p:nvPr>
            </p:nvSpPr>
            <p:spPr>
              <a:xfrm>
                <a:off x="1261872" y="1828800"/>
                <a:ext cx="5971196" cy="4351337"/>
              </a:xfrm>
            </p:spPr>
            <p:txBody>
              <a:bodyPr/>
              <a:lstStyle/>
              <a:p>
                <a:r>
                  <a:rPr lang="en-US" dirty="0"/>
                  <a:t>Impossible classically, but can be generated by quantum effect</a:t>
                </a:r>
              </a:p>
              <a:p>
                <a:r>
                  <a:rPr lang="en-US" dirty="0"/>
                  <a:t>Consider eternal </a:t>
                </a:r>
                <a:r>
                  <a:rPr lang="en-US" dirty="0" err="1"/>
                  <a:t>AdS</a:t>
                </a:r>
                <a:r>
                  <a:rPr lang="en-US" dirty="0"/>
                  <a:t> black holes. This are two identical black holes in thermal field double state.</a:t>
                </a:r>
              </a:p>
              <a:p>
                <a:endParaRPr lang="en-US" dirty="0"/>
              </a:p>
              <a:p>
                <a:r>
                  <a:rPr lang="en-US" dirty="0"/>
                  <a:t>This state is highly entangled and corresponds to the connected geometry. Two BHs are connected but </a:t>
                </a:r>
                <a:r>
                  <a:rPr lang="en-US" dirty="0" err="1"/>
                  <a:t>nontraversable</a:t>
                </a:r>
                <a:r>
                  <a:rPr lang="en-US" dirty="0"/>
                  <a:t>.</a:t>
                </a:r>
              </a:p>
              <a:p>
                <a:r>
                  <a:rPr lang="en-US" dirty="0"/>
                  <a:t>By </a:t>
                </a:r>
                <a:r>
                  <a:rPr lang="en-US" dirty="0" err="1"/>
                  <a:t>AdS</a:t>
                </a:r>
                <a:r>
                  <a:rPr lang="en-US" dirty="0"/>
                  <a:t>/CFT, two CFTs living on the boundaries are entangled and in TFD state.</a:t>
                </a:r>
              </a:p>
              <a:p>
                <a:r>
                  <a:rPr lang="en-US" dirty="0"/>
                  <a:t>Coupling two CFTs by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𝑖𝑔</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b="0" i="1" smtClean="0">
                                <a:latin typeface="Cambria Math" panose="02040503050406030204" pitchFamily="18" charset="0"/>
                              </a:rPr>
                              <m:t>𝑅</m:t>
                            </m:r>
                          </m:sub>
                        </m:sSub>
                      </m:sup>
                    </m:sSup>
                  </m:oMath>
                </a14:m>
                <a:r>
                  <a:rPr lang="en-US" dirty="0"/>
                  <a:t> at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=0 </m:t>
                    </m:r>
                  </m:oMath>
                </a14:m>
                <a:r>
                  <a:rPr lang="en-US" dirty="0"/>
                  <a:t>generates negative energy and make it traversable.</a:t>
                </a:r>
              </a:p>
            </p:txBody>
          </p:sp>
        </mc:Choice>
        <mc:Fallback>
          <p:sp>
            <p:nvSpPr>
              <p:cNvPr id="3" name="Content Placeholder 2">
                <a:extLst>
                  <a:ext uri="{FF2B5EF4-FFF2-40B4-BE49-F238E27FC236}">
                    <a16:creationId xmlns:a16="http://schemas.microsoft.com/office/drawing/2014/main" id="{9DE1A1B5-B467-42CC-BF2B-9E7B2863026C}"/>
                  </a:ext>
                </a:extLst>
              </p:cNvPr>
              <p:cNvSpPr>
                <a:spLocks noGrp="1" noRot="1" noChangeAspect="1" noMove="1" noResize="1" noEditPoints="1" noAdjustHandles="1" noChangeArrowheads="1" noChangeShapeType="1" noTextEdit="1"/>
              </p:cNvSpPr>
              <p:nvPr>
                <p:ph idx="1"/>
              </p:nvPr>
            </p:nvSpPr>
            <p:spPr>
              <a:xfrm>
                <a:off x="1261872" y="1828800"/>
                <a:ext cx="5971196" cy="4351337"/>
              </a:xfrm>
              <a:blipFill>
                <a:blip r:embed="rId3"/>
                <a:stretch>
                  <a:fillRect l="-204" t="-980" r="-1633"/>
                </a:stretch>
              </a:blipFill>
            </p:spPr>
            <p:txBody>
              <a:bodyPr/>
              <a:lstStyle/>
              <a:p>
                <a:r>
                  <a:rPr lang="en-US">
                    <a:noFill/>
                  </a:rPr>
                  <a:t> </a:t>
                </a:r>
              </a:p>
            </p:txBody>
          </p:sp>
        </mc:Fallback>
      </mc:AlternateContent>
      <p:grpSp>
        <p:nvGrpSpPr>
          <p:cNvPr id="17" name="Group 4">
            <a:extLst>
              <a:ext uri="{FF2B5EF4-FFF2-40B4-BE49-F238E27FC236}">
                <a16:creationId xmlns:a16="http://schemas.microsoft.com/office/drawing/2014/main" id="{DB98C415-CA8D-448C-B8AE-CC751FE7A1E8}"/>
              </a:ext>
            </a:extLst>
          </p:cNvPr>
          <p:cNvGrpSpPr>
            <a:grpSpLocks noChangeAspect="1"/>
          </p:cNvGrpSpPr>
          <p:nvPr/>
        </p:nvGrpSpPr>
        <p:grpSpPr bwMode="auto">
          <a:xfrm>
            <a:off x="7475203" y="2336799"/>
            <a:ext cx="3216275" cy="3335338"/>
            <a:chOff x="5000" y="1328"/>
            <a:chExt cx="2026" cy="2101"/>
          </a:xfrm>
        </p:grpSpPr>
        <p:sp>
          <p:nvSpPr>
            <p:cNvPr id="21" name="Rectangle 5">
              <a:extLst>
                <a:ext uri="{FF2B5EF4-FFF2-40B4-BE49-F238E27FC236}">
                  <a16:creationId xmlns:a16="http://schemas.microsoft.com/office/drawing/2014/main" id="{1CEA7DE5-767A-413A-9F9C-A5B1868959FE}"/>
                </a:ext>
              </a:extLst>
            </p:cNvPr>
            <p:cNvSpPr>
              <a:spLocks noChangeArrowheads="1"/>
            </p:cNvSpPr>
            <p:nvPr/>
          </p:nvSpPr>
          <p:spPr bwMode="auto">
            <a:xfrm>
              <a:off x="5000" y="1328"/>
              <a:ext cx="2026" cy="2101"/>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6">
              <a:extLst>
                <a:ext uri="{FF2B5EF4-FFF2-40B4-BE49-F238E27FC236}">
                  <a16:creationId xmlns:a16="http://schemas.microsoft.com/office/drawing/2014/main" id="{F7B19F77-2215-4CA8-A5CE-7C8FA1D75CBE}"/>
                </a:ext>
              </a:extLst>
            </p:cNvPr>
            <p:cNvSpPr>
              <a:spLocks noChangeArrowheads="1"/>
            </p:cNvSpPr>
            <p:nvPr/>
          </p:nvSpPr>
          <p:spPr bwMode="auto">
            <a:xfrm>
              <a:off x="5004" y="1368"/>
              <a:ext cx="9" cy="202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7">
              <a:extLst>
                <a:ext uri="{FF2B5EF4-FFF2-40B4-BE49-F238E27FC236}">
                  <a16:creationId xmlns:a16="http://schemas.microsoft.com/office/drawing/2014/main" id="{529C72BF-8827-4970-984E-D9DB2116C38A}"/>
                </a:ext>
              </a:extLst>
            </p:cNvPr>
            <p:cNvSpPr>
              <a:spLocks noChangeArrowheads="1"/>
            </p:cNvSpPr>
            <p:nvPr/>
          </p:nvSpPr>
          <p:spPr bwMode="auto">
            <a:xfrm>
              <a:off x="7013" y="1368"/>
              <a:ext cx="10" cy="202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F8077FD8-D37F-495A-A1FA-E66D26C98C82}"/>
                </a:ext>
              </a:extLst>
            </p:cNvPr>
            <p:cNvSpPr>
              <a:spLocks/>
            </p:cNvSpPr>
            <p:nvPr/>
          </p:nvSpPr>
          <p:spPr bwMode="auto">
            <a:xfrm>
              <a:off x="5003" y="1367"/>
              <a:ext cx="2021" cy="2023"/>
            </a:xfrm>
            <a:custGeom>
              <a:avLst/>
              <a:gdLst>
                <a:gd name="T0" fmla="*/ 4030 w 4043"/>
                <a:gd name="T1" fmla="*/ 0 h 4046"/>
                <a:gd name="T2" fmla="*/ 4043 w 4043"/>
                <a:gd name="T3" fmla="*/ 12 h 4046"/>
                <a:gd name="T4" fmla="*/ 4036 w 4043"/>
                <a:gd name="T5" fmla="*/ 19 h 4046"/>
                <a:gd name="T6" fmla="*/ 19 w 4043"/>
                <a:gd name="T7" fmla="*/ 4040 h 4046"/>
                <a:gd name="T8" fmla="*/ 13 w 4043"/>
                <a:gd name="T9" fmla="*/ 4046 h 4046"/>
                <a:gd name="T10" fmla="*/ 0 w 4043"/>
                <a:gd name="T11" fmla="*/ 4034 h 4046"/>
                <a:gd name="T12" fmla="*/ 6 w 4043"/>
                <a:gd name="T13" fmla="*/ 4027 h 4046"/>
                <a:gd name="T14" fmla="*/ 4024 w 4043"/>
                <a:gd name="T15" fmla="*/ 6 h 4046"/>
                <a:gd name="T16" fmla="*/ 4030 w 4043"/>
                <a:gd name="T17" fmla="*/ 0 h 4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3" h="4046">
                  <a:moveTo>
                    <a:pt x="4030" y="0"/>
                  </a:moveTo>
                  <a:lnTo>
                    <a:pt x="4043" y="12"/>
                  </a:lnTo>
                  <a:lnTo>
                    <a:pt x="4036" y="19"/>
                  </a:lnTo>
                  <a:lnTo>
                    <a:pt x="19" y="4040"/>
                  </a:lnTo>
                  <a:lnTo>
                    <a:pt x="13" y="4046"/>
                  </a:lnTo>
                  <a:lnTo>
                    <a:pt x="0" y="4034"/>
                  </a:lnTo>
                  <a:lnTo>
                    <a:pt x="6" y="4027"/>
                  </a:lnTo>
                  <a:lnTo>
                    <a:pt x="4024" y="6"/>
                  </a:lnTo>
                  <a:lnTo>
                    <a:pt x="403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47E17E91-4943-4942-A98D-9EC6E5912665}"/>
                </a:ext>
              </a:extLst>
            </p:cNvPr>
            <p:cNvSpPr>
              <a:spLocks/>
            </p:cNvSpPr>
            <p:nvPr/>
          </p:nvSpPr>
          <p:spPr bwMode="auto">
            <a:xfrm>
              <a:off x="5003" y="1367"/>
              <a:ext cx="2021" cy="2023"/>
            </a:xfrm>
            <a:custGeom>
              <a:avLst/>
              <a:gdLst>
                <a:gd name="T0" fmla="*/ 13 w 4043"/>
                <a:gd name="T1" fmla="*/ 0 h 4046"/>
                <a:gd name="T2" fmla="*/ 19 w 4043"/>
                <a:gd name="T3" fmla="*/ 6 h 4046"/>
                <a:gd name="T4" fmla="*/ 4036 w 4043"/>
                <a:gd name="T5" fmla="*/ 4027 h 4046"/>
                <a:gd name="T6" fmla="*/ 4043 w 4043"/>
                <a:gd name="T7" fmla="*/ 4034 h 4046"/>
                <a:gd name="T8" fmla="*/ 4030 w 4043"/>
                <a:gd name="T9" fmla="*/ 4046 h 4046"/>
                <a:gd name="T10" fmla="*/ 4024 w 4043"/>
                <a:gd name="T11" fmla="*/ 4040 h 4046"/>
                <a:gd name="T12" fmla="*/ 6 w 4043"/>
                <a:gd name="T13" fmla="*/ 19 h 4046"/>
                <a:gd name="T14" fmla="*/ 0 w 4043"/>
                <a:gd name="T15" fmla="*/ 12 h 4046"/>
                <a:gd name="T16" fmla="*/ 13 w 4043"/>
                <a:gd name="T17" fmla="*/ 0 h 4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3" h="4046">
                  <a:moveTo>
                    <a:pt x="13" y="0"/>
                  </a:moveTo>
                  <a:lnTo>
                    <a:pt x="19" y="6"/>
                  </a:lnTo>
                  <a:lnTo>
                    <a:pt x="4036" y="4027"/>
                  </a:lnTo>
                  <a:lnTo>
                    <a:pt x="4043" y="4034"/>
                  </a:lnTo>
                  <a:lnTo>
                    <a:pt x="4030" y="4046"/>
                  </a:lnTo>
                  <a:lnTo>
                    <a:pt x="4024" y="4040"/>
                  </a:lnTo>
                  <a:lnTo>
                    <a:pt x="6" y="19"/>
                  </a:lnTo>
                  <a:lnTo>
                    <a:pt x="0" y="12"/>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B01F0DD8-46EA-4C8E-954B-FBD419844847}"/>
                </a:ext>
              </a:extLst>
            </p:cNvPr>
            <p:cNvSpPr>
              <a:spLocks/>
            </p:cNvSpPr>
            <p:nvPr/>
          </p:nvSpPr>
          <p:spPr bwMode="auto">
            <a:xfrm>
              <a:off x="5003" y="1332"/>
              <a:ext cx="2021" cy="81"/>
            </a:xfrm>
            <a:custGeom>
              <a:avLst/>
              <a:gdLst>
                <a:gd name="T0" fmla="*/ 188 w 4043"/>
                <a:gd name="T1" fmla="*/ 137 h 162"/>
                <a:gd name="T2" fmla="*/ 314 w 4043"/>
                <a:gd name="T3" fmla="*/ 2 h 162"/>
                <a:gd name="T4" fmla="*/ 430 w 4043"/>
                <a:gd name="T5" fmla="*/ 129 h 162"/>
                <a:gd name="T6" fmla="*/ 559 w 4043"/>
                <a:gd name="T7" fmla="*/ 6 h 162"/>
                <a:gd name="T8" fmla="*/ 690 w 4043"/>
                <a:gd name="T9" fmla="*/ 137 h 162"/>
                <a:gd name="T10" fmla="*/ 822 w 4043"/>
                <a:gd name="T11" fmla="*/ 1 h 162"/>
                <a:gd name="T12" fmla="*/ 941 w 4043"/>
                <a:gd name="T13" fmla="*/ 137 h 162"/>
                <a:gd name="T14" fmla="*/ 1074 w 4043"/>
                <a:gd name="T15" fmla="*/ 1 h 162"/>
                <a:gd name="T16" fmla="*/ 1188 w 4043"/>
                <a:gd name="T17" fmla="*/ 134 h 162"/>
                <a:gd name="T18" fmla="*/ 1301 w 4043"/>
                <a:gd name="T19" fmla="*/ 15 h 162"/>
                <a:gd name="T20" fmla="*/ 1421 w 4043"/>
                <a:gd name="T21" fmla="*/ 109 h 162"/>
                <a:gd name="T22" fmla="*/ 1547 w 4043"/>
                <a:gd name="T23" fmla="*/ 22 h 162"/>
                <a:gd name="T24" fmla="*/ 1646 w 4043"/>
                <a:gd name="T25" fmla="*/ 66 h 162"/>
                <a:gd name="T26" fmla="*/ 1762 w 4043"/>
                <a:gd name="T27" fmla="*/ 76 h 162"/>
                <a:gd name="T28" fmla="*/ 1890 w 4043"/>
                <a:gd name="T29" fmla="*/ 53 h 162"/>
                <a:gd name="T30" fmla="*/ 1990 w 4043"/>
                <a:gd name="T31" fmla="*/ 116 h 162"/>
                <a:gd name="T32" fmla="*/ 2121 w 4043"/>
                <a:gd name="T33" fmla="*/ 22 h 162"/>
                <a:gd name="T34" fmla="*/ 2241 w 4043"/>
                <a:gd name="T35" fmla="*/ 116 h 162"/>
                <a:gd name="T36" fmla="*/ 2381 w 4043"/>
                <a:gd name="T37" fmla="*/ 36 h 162"/>
                <a:gd name="T38" fmla="*/ 2492 w 4043"/>
                <a:gd name="T39" fmla="*/ 116 h 162"/>
                <a:gd name="T40" fmla="*/ 2645 w 4043"/>
                <a:gd name="T41" fmla="*/ 53 h 162"/>
                <a:gd name="T42" fmla="*/ 2792 w 4043"/>
                <a:gd name="T43" fmla="*/ 36 h 162"/>
                <a:gd name="T44" fmla="*/ 2942 w 4043"/>
                <a:gd name="T45" fmla="*/ 129 h 162"/>
                <a:gd name="T46" fmla="*/ 3071 w 4043"/>
                <a:gd name="T47" fmla="*/ 6 h 162"/>
                <a:gd name="T48" fmla="*/ 3202 w 4043"/>
                <a:gd name="T49" fmla="*/ 137 h 162"/>
                <a:gd name="T50" fmla="*/ 3334 w 4043"/>
                <a:gd name="T51" fmla="*/ 1 h 162"/>
                <a:gd name="T52" fmla="*/ 3470 w 4043"/>
                <a:gd name="T53" fmla="*/ 143 h 162"/>
                <a:gd name="T54" fmla="*/ 3610 w 4043"/>
                <a:gd name="T55" fmla="*/ 6 h 162"/>
                <a:gd name="T56" fmla="*/ 3737 w 4043"/>
                <a:gd name="T57" fmla="*/ 129 h 162"/>
                <a:gd name="T58" fmla="*/ 3887 w 4043"/>
                <a:gd name="T59" fmla="*/ 36 h 162"/>
                <a:gd name="T60" fmla="*/ 4027 w 4043"/>
                <a:gd name="T61" fmla="*/ 69 h 162"/>
                <a:gd name="T62" fmla="*/ 3910 w 4043"/>
                <a:gd name="T63" fmla="*/ 108 h 162"/>
                <a:gd name="T64" fmla="*/ 3763 w 4043"/>
                <a:gd name="T65" fmla="*/ 126 h 162"/>
                <a:gd name="T66" fmla="*/ 3613 w 4043"/>
                <a:gd name="T67" fmla="*/ 33 h 162"/>
                <a:gd name="T68" fmla="*/ 3484 w 4043"/>
                <a:gd name="T69" fmla="*/ 155 h 162"/>
                <a:gd name="T70" fmla="*/ 3344 w 4043"/>
                <a:gd name="T71" fmla="*/ 19 h 162"/>
                <a:gd name="T72" fmla="*/ 3208 w 4043"/>
                <a:gd name="T73" fmla="*/ 160 h 162"/>
                <a:gd name="T74" fmla="*/ 3085 w 4043"/>
                <a:gd name="T75" fmla="*/ 19 h 162"/>
                <a:gd name="T76" fmla="*/ 2945 w 4043"/>
                <a:gd name="T77" fmla="*/ 155 h 162"/>
                <a:gd name="T78" fmla="*/ 2825 w 4043"/>
                <a:gd name="T79" fmla="*/ 24 h 162"/>
                <a:gd name="T80" fmla="*/ 2706 w 4043"/>
                <a:gd name="T81" fmla="*/ 160 h 162"/>
                <a:gd name="T82" fmla="*/ 2573 w 4043"/>
                <a:gd name="T83" fmla="*/ 24 h 162"/>
                <a:gd name="T84" fmla="*/ 2431 w 4043"/>
                <a:gd name="T85" fmla="*/ 146 h 162"/>
                <a:gd name="T86" fmla="*/ 2327 w 4043"/>
                <a:gd name="T87" fmla="*/ 22 h 162"/>
                <a:gd name="T88" fmla="*/ 2185 w 4043"/>
                <a:gd name="T89" fmla="*/ 151 h 162"/>
                <a:gd name="T90" fmla="*/ 2084 w 4043"/>
                <a:gd name="T91" fmla="*/ 18 h 162"/>
                <a:gd name="T92" fmla="*/ 1946 w 4043"/>
                <a:gd name="T93" fmla="*/ 159 h 162"/>
                <a:gd name="T94" fmla="*/ 1833 w 4043"/>
                <a:gd name="T95" fmla="*/ 18 h 162"/>
                <a:gd name="T96" fmla="*/ 1694 w 4043"/>
                <a:gd name="T97" fmla="*/ 159 h 162"/>
                <a:gd name="T98" fmla="*/ 1590 w 4043"/>
                <a:gd name="T99" fmla="*/ 22 h 162"/>
                <a:gd name="T100" fmla="*/ 1457 w 4043"/>
                <a:gd name="T101" fmla="*/ 162 h 162"/>
                <a:gd name="T102" fmla="*/ 1343 w 4043"/>
                <a:gd name="T103" fmla="*/ 24 h 162"/>
                <a:gd name="T104" fmla="*/ 1224 w 4043"/>
                <a:gd name="T105" fmla="*/ 155 h 162"/>
                <a:gd name="T106" fmla="*/ 1111 w 4043"/>
                <a:gd name="T107" fmla="*/ 46 h 162"/>
                <a:gd name="T108" fmla="*/ 988 w 4043"/>
                <a:gd name="T109" fmla="*/ 140 h 162"/>
                <a:gd name="T110" fmla="*/ 850 w 4043"/>
                <a:gd name="T111" fmla="*/ 33 h 162"/>
                <a:gd name="T112" fmla="*/ 721 w 4043"/>
                <a:gd name="T113" fmla="*/ 155 h 162"/>
                <a:gd name="T114" fmla="*/ 599 w 4043"/>
                <a:gd name="T115" fmla="*/ 33 h 162"/>
                <a:gd name="T116" fmla="*/ 481 w 4043"/>
                <a:gd name="T117" fmla="*/ 146 h 162"/>
                <a:gd name="T118" fmla="*/ 347 w 4043"/>
                <a:gd name="T119" fmla="*/ 33 h 162"/>
                <a:gd name="T120" fmla="*/ 224 w 4043"/>
                <a:gd name="T121" fmla="*/ 151 h 162"/>
                <a:gd name="T122" fmla="*/ 97 w 4043"/>
                <a:gd name="T123" fmla="*/ 33 h 162"/>
                <a:gd name="T124" fmla="*/ 18 w 4043"/>
                <a:gd name="T125" fmla="*/ 5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3" h="162">
                  <a:moveTo>
                    <a:pt x="75" y="0"/>
                  </a:moveTo>
                  <a:lnTo>
                    <a:pt x="81" y="1"/>
                  </a:lnTo>
                  <a:lnTo>
                    <a:pt x="88" y="2"/>
                  </a:lnTo>
                  <a:lnTo>
                    <a:pt x="93" y="6"/>
                  </a:lnTo>
                  <a:lnTo>
                    <a:pt x="99" y="10"/>
                  </a:lnTo>
                  <a:lnTo>
                    <a:pt x="104" y="15"/>
                  </a:lnTo>
                  <a:lnTo>
                    <a:pt x="109" y="22"/>
                  </a:lnTo>
                  <a:lnTo>
                    <a:pt x="117" y="30"/>
                  </a:lnTo>
                  <a:lnTo>
                    <a:pt x="121" y="36"/>
                  </a:lnTo>
                  <a:lnTo>
                    <a:pt x="132" y="53"/>
                  </a:lnTo>
                  <a:lnTo>
                    <a:pt x="145" y="76"/>
                  </a:lnTo>
                  <a:lnTo>
                    <a:pt x="158" y="98"/>
                  </a:lnTo>
                  <a:lnTo>
                    <a:pt x="169" y="116"/>
                  </a:lnTo>
                  <a:lnTo>
                    <a:pt x="172" y="118"/>
                  </a:lnTo>
                  <a:lnTo>
                    <a:pt x="179" y="129"/>
                  </a:lnTo>
                  <a:lnTo>
                    <a:pt x="183" y="134"/>
                  </a:lnTo>
                  <a:lnTo>
                    <a:pt x="187" y="137"/>
                  </a:lnTo>
                  <a:lnTo>
                    <a:pt x="188" y="137"/>
                  </a:lnTo>
                  <a:lnTo>
                    <a:pt x="188" y="137"/>
                  </a:lnTo>
                  <a:lnTo>
                    <a:pt x="188" y="137"/>
                  </a:lnTo>
                  <a:lnTo>
                    <a:pt x="192" y="140"/>
                  </a:lnTo>
                  <a:lnTo>
                    <a:pt x="196" y="143"/>
                  </a:lnTo>
                  <a:lnTo>
                    <a:pt x="201" y="144"/>
                  </a:lnTo>
                  <a:lnTo>
                    <a:pt x="205" y="143"/>
                  </a:lnTo>
                  <a:lnTo>
                    <a:pt x="210" y="140"/>
                  </a:lnTo>
                  <a:lnTo>
                    <a:pt x="214" y="137"/>
                  </a:lnTo>
                  <a:lnTo>
                    <a:pt x="218" y="134"/>
                  </a:lnTo>
                  <a:lnTo>
                    <a:pt x="221" y="129"/>
                  </a:lnTo>
                  <a:lnTo>
                    <a:pt x="232" y="116"/>
                  </a:lnTo>
                  <a:lnTo>
                    <a:pt x="243" y="98"/>
                  </a:lnTo>
                  <a:lnTo>
                    <a:pt x="256" y="76"/>
                  </a:lnTo>
                  <a:lnTo>
                    <a:pt x="268" y="53"/>
                  </a:lnTo>
                  <a:lnTo>
                    <a:pt x="280" y="36"/>
                  </a:lnTo>
                  <a:lnTo>
                    <a:pt x="291" y="22"/>
                  </a:lnTo>
                  <a:lnTo>
                    <a:pt x="296" y="15"/>
                  </a:lnTo>
                  <a:lnTo>
                    <a:pt x="302" y="10"/>
                  </a:lnTo>
                  <a:lnTo>
                    <a:pt x="308" y="6"/>
                  </a:lnTo>
                  <a:lnTo>
                    <a:pt x="314" y="2"/>
                  </a:lnTo>
                  <a:lnTo>
                    <a:pt x="319" y="1"/>
                  </a:lnTo>
                  <a:lnTo>
                    <a:pt x="326" y="0"/>
                  </a:lnTo>
                  <a:lnTo>
                    <a:pt x="332" y="1"/>
                  </a:lnTo>
                  <a:lnTo>
                    <a:pt x="338" y="2"/>
                  </a:lnTo>
                  <a:lnTo>
                    <a:pt x="345" y="6"/>
                  </a:lnTo>
                  <a:lnTo>
                    <a:pt x="350" y="10"/>
                  </a:lnTo>
                  <a:lnTo>
                    <a:pt x="354" y="14"/>
                  </a:lnTo>
                  <a:lnTo>
                    <a:pt x="355" y="15"/>
                  </a:lnTo>
                  <a:lnTo>
                    <a:pt x="359" y="19"/>
                  </a:lnTo>
                  <a:lnTo>
                    <a:pt x="361" y="22"/>
                  </a:lnTo>
                  <a:lnTo>
                    <a:pt x="372" y="36"/>
                  </a:lnTo>
                  <a:lnTo>
                    <a:pt x="374" y="38"/>
                  </a:lnTo>
                  <a:lnTo>
                    <a:pt x="384" y="53"/>
                  </a:lnTo>
                  <a:lnTo>
                    <a:pt x="397" y="76"/>
                  </a:lnTo>
                  <a:lnTo>
                    <a:pt x="406" y="92"/>
                  </a:lnTo>
                  <a:lnTo>
                    <a:pt x="410" y="98"/>
                  </a:lnTo>
                  <a:lnTo>
                    <a:pt x="420" y="116"/>
                  </a:lnTo>
                  <a:lnTo>
                    <a:pt x="424" y="121"/>
                  </a:lnTo>
                  <a:lnTo>
                    <a:pt x="430" y="129"/>
                  </a:lnTo>
                  <a:lnTo>
                    <a:pt x="435" y="134"/>
                  </a:lnTo>
                  <a:lnTo>
                    <a:pt x="439" y="137"/>
                  </a:lnTo>
                  <a:lnTo>
                    <a:pt x="443" y="140"/>
                  </a:lnTo>
                  <a:lnTo>
                    <a:pt x="448" y="143"/>
                  </a:lnTo>
                  <a:lnTo>
                    <a:pt x="452" y="144"/>
                  </a:lnTo>
                  <a:lnTo>
                    <a:pt x="455" y="143"/>
                  </a:lnTo>
                  <a:lnTo>
                    <a:pt x="461" y="140"/>
                  </a:lnTo>
                  <a:lnTo>
                    <a:pt x="464" y="137"/>
                  </a:lnTo>
                  <a:lnTo>
                    <a:pt x="468" y="134"/>
                  </a:lnTo>
                  <a:lnTo>
                    <a:pt x="473" y="129"/>
                  </a:lnTo>
                  <a:lnTo>
                    <a:pt x="483" y="116"/>
                  </a:lnTo>
                  <a:lnTo>
                    <a:pt x="495" y="98"/>
                  </a:lnTo>
                  <a:lnTo>
                    <a:pt x="506" y="76"/>
                  </a:lnTo>
                  <a:lnTo>
                    <a:pt x="519" y="53"/>
                  </a:lnTo>
                  <a:lnTo>
                    <a:pt x="532" y="36"/>
                  </a:lnTo>
                  <a:lnTo>
                    <a:pt x="542" y="22"/>
                  </a:lnTo>
                  <a:lnTo>
                    <a:pt x="548" y="15"/>
                  </a:lnTo>
                  <a:lnTo>
                    <a:pt x="553" y="10"/>
                  </a:lnTo>
                  <a:lnTo>
                    <a:pt x="559" y="6"/>
                  </a:lnTo>
                  <a:lnTo>
                    <a:pt x="565" y="2"/>
                  </a:lnTo>
                  <a:lnTo>
                    <a:pt x="571" y="1"/>
                  </a:lnTo>
                  <a:lnTo>
                    <a:pt x="578" y="0"/>
                  </a:lnTo>
                  <a:lnTo>
                    <a:pt x="584" y="1"/>
                  </a:lnTo>
                  <a:lnTo>
                    <a:pt x="589" y="2"/>
                  </a:lnTo>
                  <a:lnTo>
                    <a:pt x="595" y="6"/>
                  </a:lnTo>
                  <a:lnTo>
                    <a:pt x="602" y="10"/>
                  </a:lnTo>
                  <a:lnTo>
                    <a:pt x="607" y="15"/>
                  </a:lnTo>
                  <a:lnTo>
                    <a:pt x="611" y="19"/>
                  </a:lnTo>
                  <a:lnTo>
                    <a:pt x="612" y="22"/>
                  </a:lnTo>
                  <a:lnTo>
                    <a:pt x="623" y="36"/>
                  </a:lnTo>
                  <a:lnTo>
                    <a:pt x="635" y="53"/>
                  </a:lnTo>
                  <a:lnTo>
                    <a:pt x="648" y="76"/>
                  </a:lnTo>
                  <a:lnTo>
                    <a:pt x="660" y="98"/>
                  </a:lnTo>
                  <a:lnTo>
                    <a:pt x="672" y="116"/>
                  </a:lnTo>
                  <a:lnTo>
                    <a:pt x="676" y="121"/>
                  </a:lnTo>
                  <a:lnTo>
                    <a:pt x="682" y="129"/>
                  </a:lnTo>
                  <a:lnTo>
                    <a:pt x="686" y="134"/>
                  </a:lnTo>
                  <a:lnTo>
                    <a:pt x="690" y="137"/>
                  </a:lnTo>
                  <a:lnTo>
                    <a:pt x="695" y="140"/>
                  </a:lnTo>
                  <a:lnTo>
                    <a:pt x="698" y="143"/>
                  </a:lnTo>
                  <a:lnTo>
                    <a:pt x="702" y="144"/>
                  </a:lnTo>
                  <a:lnTo>
                    <a:pt x="707" y="143"/>
                  </a:lnTo>
                  <a:lnTo>
                    <a:pt x="711" y="140"/>
                  </a:lnTo>
                  <a:lnTo>
                    <a:pt x="716" y="137"/>
                  </a:lnTo>
                  <a:lnTo>
                    <a:pt x="720" y="134"/>
                  </a:lnTo>
                  <a:lnTo>
                    <a:pt x="724" y="129"/>
                  </a:lnTo>
                  <a:lnTo>
                    <a:pt x="734" y="116"/>
                  </a:lnTo>
                  <a:lnTo>
                    <a:pt x="746" y="98"/>
                  </a:lnTo>
                  <a:lnTo>
                    <a:pt x="758" y="76"/>
                  </a:lnTo>
                  <a:lnTo>
                    <a:pt x="771" y="53"/>
                  </a:lnTo>
                  <a:lnTo>
                    <a:pt x="782" y="36"/>
                  </a:lnTo>
                  <a:lnTo>
                    <a:pt x="794" y="22"/>
                  </a:lnTo>
                  <a:lnTo>
                    <a:pt x="799" y="15"/>
                  </a:lnTo>
                  <a:lnTo>
                    <a:pt x="804" y="10"/>
                  </a:lnTo>
                  <a:lnTo>
                    <a:pt x="810" y="6"/>
                  </a:lnTo>
                  <a:lnTo>
                    <a:pt x="815" y="2"/>
                  </a:lnTo>
                  <a:lnTo>
                    <a:pt x="822" y="1"/>
                  </a:lnTo>
                  <a:lnTo>
                    <a:pt x="828" y="0"/>
                  </a:lnTo>
                  <a:lnTo>
                    <a:pt x="835" y="1"/>
                  </a:lnTo>
                  <a:lnTo>
                    <a:pt x="841" y="2"/>
                  </a:lnTo>
                  <a:lnTo>
                    <a:pt x="847" y="6"/>
                  </a:lnTo>
                  <a:lnTo>
                    <a:pt x="852" y="10"/>
                  </a:lnTo>
                  <a:lnTo>
                    <a:pt x="857" y="15"/>
                  </a:lnTo>
                  <a:lnTo>
                    <a:pt x="861" y="19"/>
                  </a:lnTo>
                  <a:lnTo>
                    <a:pt x="864" y="22"/>
                  </a:lnTo>
                  <a:lnTo>
                    <a:pt x="874" y="36"/>
                  </a:lnTo>
                  <a:lnTo>
                    <a:pt x="887" y="53"/>
                  </a:lnTo>
                  <a:lnTo>
                    <a:pt x="896" y="71"/>
                  </a:lnTo>
                  <a:lnTo>
                    <a:pt x="899" y="76"/>
                  </a:lnTo>
                  <a:lnTo>
                    <a:pt x="911" y="98"/>
                  </a:lnTo>
                  <a:lnTo>
                    <a:pt x="919" y="109"/>
                  </a:lnTo>
                  <a:lnTo>
                    <a:pt x="922" y="116"/>
                  </a:lnTo>
                  <a:lnTo>
                    <a:pt x="924" y="117"/>
                  </a:lnTo>
                  <a:lnTo>
                    <a:pt x="932" y="129"/>
                  </a:lnTo>
                  <a:lnTo>
                    <a:pt x="938" y="134"/>
                  </a:lnTo>
                  <a:lnTo>
                    <a:pt x="941" y="137"/>
                  </a:lnTo>
                  <a:lnTo>
                    <a:pt x="945" y="140"/>
                  </a:lnTo>
                  <a:lnTo>
                    <a:pt x="950" y="143"/>
                  </a:lnTo>
                  <a:lnTo>
                    <a:pt x="954" y="144"/>
                  </a:lnTo>
                  <a:lnTo>
                    <a:pt x="958" y="143"/>
                  </a:lnTo>
                  <a:lnTo>
                    <a:pt x="963" y="140"/>
                  </a:lnTo>
                  <a:lnTo>
                    <a:pt x="967" y="137"/>
                  </a:lnTo>
                  <a:lnTo>
                    <a:pt x="971" y="134"/>
                  </a:lnTo>
                  <a:lnTo>
                    <a:pt x="976" y="129"/>
                  </a:lnTo>
                  <a:lnTo>
                    <a:pt x="986" y="116"/>
                  </a:lnTo>
                  <a:lnTo>
                    <a:pt x="996" y="98"/>
                  </a:lnTo>
                  <a:lnTo>
                    <a:pt x="1009" y="76"/>
                  </a:lnTo>
                  <a:lnTo>
                    <a:pt x="1022" y="53"/>
                  </a:lnTo>
                  <a:lnTo>
                    <a:pt x="1034" y="36"/>
                  </a:lnTo>
                  <a:lnTo>
                    <a:pt x="1044" y="22"/>
                  </a:lnTo>
                  <a:lnTo>
                    <a:pt x="1050" y="15"/>
                  </a:lnTo>
                  <a:lnTo>
                    <a:pt x="1056" y="10"/>
                  </a:lnTo>
                  <a:lnTo>
                    <a:pt x="1061" y="6"/>
                  </a:lnTo>
                  <a:lnTo>
                    <a:pt x="1067" y="2"/>
                  </a:lnTo>
                  <a:lnTo>
                    <a:pt x="1074" y="1"/>
                  </a:lnTo>
                  <a:lnTo>
                    <a:pt x="1080" y="0"/>
                  </a:lnTo>
                  <a:lnTo>
                    <a:pt x="1086" y="1"/>
                  </a:lnTo>
                  <a:lnTo>
                    <a:pt x="1092" y="2"/>
                  </a:lnTo>
                  <a:lnTo>
                    <a:pt x="1098" y="6"/>
                  </a:lnTo>
                  <a:lnTo>
                    <a:pt x="1103" y="10"/>
                  </a:lnTo>
                  <a:lnTo>
                    <a:pt x="1109" y="15"/>
                  </a:lnTo>
                  <a:lnTo>
                    <a:pt x="1114" y="22"/>
                  </a:lnTo>
                  <a:lnTo>
                    <a:pt x="1116" y="22"/>
                  </a:lnTo>
                  <a:lnTo>
                    <a:pt x="1126" y="36"/>
                  </a:lnTo>
                  <a:lnTo>
                    <a:pt x="1130" y="42"/>
                  </a:lnTo>
                  <a:lnTo>
                    <a:pt x="1137" y="53"/>
                  </a:lnTo>
                  <a:lnTo>
                    <a:pt x="1150" y="76"/>
                  </a:lnTo>
                  <a:lnTo>
                    <a:pt x="1156" y="88"/>
                  </a:lnTo>
                  <a:lnTo>
                    <a:pt x="1163" y="98"/>
                  </a:lnTo>
                  <a:lnTo>
                    <a:pt x="1169" y="109"/>
                  </a:lnTo>
                  <a:lnTo>
                    <a:pt x="1174" y="116"/>
                  </a:lnTo>
                  <a:lnTo>
                    <a:pt x="1174" y="116"/>
                  </a:lnTo>
                  <a:lnTo>
                    <a:pt x="1184" y="129"/>
                  </a:lnTo>
                  <a:lnTo>
                    <a:pt x="1188" y="134"/>
                  </a:lnTo>
                  <a:lnTo>
                    <a:pt x="1192" y="137"/>
                  </a:lnTo>
                  <a:lnTo>
                    <a:pt x="1192" y="137"/>
                  </a:lnTo>
                  <a:lnTo>
                    <a:pt x="1192" y="137"/>
                  </a:lnTo>
                  <a:lnTo>
                    <a:pt x="1192" y="137"/>
                  </a:lnTo>
                  <a:lnTo>
                    <a:pt x="1196" y="140"/>
                  </a:lnTo>
                  <a:lnTo>
                    <a:pt x="1201" y="143"/>
                  </a:lnTo>
                  <a:lnTo>
                    <a:pt x="1205" y="144"/>
                  </a:lnTo>
                  <a:lnTo>
                    <a:pt x="1210" y="143"/>
                  </a:lnTo>
                  <a:lnTo>
                    <a:pt x="1214" y="140"/>
                  </a:lnTo>
                  <a:lnTo>
                    <a:pt x="1217" y="137"/>
                  </a:lnTo>
                  <a:lnTo>
                    <a:pt x="1223" y="134"/>
                  </a:lnTo>
                  <a:lnTo>
                    <a:pt x="1226" y="129"/>
                  </a:lnTo>
                  <a:lnTo>
                    <a:pt x="1237" y="116"/>
                  </a:lnTo>
                  <a:lnTo>
                    <a:pt x="1248" y="98"/>
                  </a:lnTo>
                  <a:lnTo>
                    <a:pt x="1261" y="76"/>
                  </a:lnTo>
                  <a:lnTo>
                    <a:pt x="1273" y="53"/>
                  </a:lnTo>
                  <a:lnTo>
                    <a:pt x="1285" y="36"/>
                  </a:lnTo>
                  <a:lnTo>
                    <a:pt x="1296" y="22"/>
                  </a:lnTo>
                  <a:lnTo>
                    <a:pt x="1301" y="15"/>
                  </a:lnTo>
                  <a:lnTo>
                    <a:pt x="1306" y="10"/>
                  </a:lnTo>
                  <a:lnTo>
                    <a:pt x="1312" y="6"/>
                  </a:lnTo>
                  <a:lnTo>
                    <a:pt x="1318" y="2"/>
                  </a:lnTo>
                  <a:lnTo>
                    <a:pt x="1324" y="1"/>
                  </a:lnTo>
                  <a:lnTo>
                    <a:pt x="1331" y="0"/>
                  </a:lnTo>
                  <a:lnTo>
                    <a:pt x="1337" y="1"/>
                  </a:lnTo>
                  <a:lnTo>
                    <a:pt x="1343" y="2"/>
                  </a:lnTo>
                  <a:lnTo>
                    <a:pt x="1350" y="6"/>
                  </a:lnTo>
                  <a:lnTo>
                    <a:pt x="1355" y="10"/>
                  </a:lnTo>
                  <a:lnTo>
                    <a:pt x="1356" y="11"/>
                  </a:lnTo>
                  <a:lnTo>
                    <a:pt x="1360" y="15"/>
                  </a:lnTo>
                  <a:lnTo>
                    <a:pt x="1366" y="22"/>
                  </a:lnTo>
                  <a:lnTo>
                    <a:pt x="1376" y="34"/>
                  </a:lnTo>
                  <a:lnTo>
                    <a:pt x="1376" y="36"/>
                  </a:lnTo>
                  <a:lnTo>
                    <a:pt x="1388" y="53"/>
                  </a:lnTo>
                  <a:lnTo>
                    <a:pt x="1402" y="76"/>
                  </a:lnTo>
                  <a:lnTo>
                    <a:pt x="1408" y="88"/>
                  </a:lnTo>
                  <a:lnTo>
                    <a:pt x="1413" y="98"/>
                  </a:lnTo>
                  <a:lnTo>
                    <a:pt x="1421" y="109"/>
                  </a:lnTo>
                  <a:lnTo>
                    <a:pt x="1425" y="116"/>
                  </a:lnTo>
                  <a:lnTo>
                    <a:pt x="1426" y="117"/>
                  </a:lnTo>
                  <a:lnTo>
                    <a:pt x="1435" y="129"/>
                  </a:lnTo>
                  <a:lnTo>
                    <a:pt x="1439" y="134"/>
                  </a:lnTo>
                  <a:lnTo>
                    <a:pt x="1444" y="137"/>
                  </a:lnTo>
                  <a:lnTo>
                    <a:pt x="1448" y="140"/>
                  </a:lnTo>
                  <a:lnTo>
                    <a:pt x="1451" y="143"/>
                  </a:lnTo>
                  <a:lnTo>
                    <a:pt x="1457" y="144"/>
                  </a:lnTo>
                  <a:lnTo>
                    <a:pt x="1460" y="143"/>
                  </a:lnTo>
                  <a:lnTo>
                    <a:pt x="1465" y="140"/>
                  </a:lnTo>
                  <a:lnTo>
                    <a:pt x="1469" y="137"/>
                  </a:lnTo>
                  <a:lnTo>
                    <a:pt x="1473" y="134"/>
                  </a:lnTo>
                  <a:lnTo>
                    <a:pt x="1478" y="129"/>
                  </a:lnTo>
                  <a:lnTo>
                    <a:pt x="1488" y="116"/>
                  </a:lnTo>
                  <a:lnTo>
                    <a:pt x="1499" y="98"/>
                  </a:lnTo>
                  <a:lnTo>
                    <a:pt x="1511" y="76"/>
                  </a:lnTo>
                  <a:lnTo>
                    <a:pt x="1524" y="53"/>
                  </a:lnTo>
                  <a:lnTo>
                    <a:pt x="1535" y="36"/>
                  </a:lnTo>
                  <a:lnTo>
                    <a:pt x="1547" y="22"/>
                  </a:lnTo>
                  <a:lnTo>
                    <a:pt x="1552" y="15"/>
                  </a:lnTo>
                  <a:lnTo>
                    <a:pt x="1558" y="10"/>
                  </a:lnTo>
                  <a:lnTo>
                    <a:pt x="1563" y="6"/>
                  </a:lnTo>
                  <a:lnTo>
                    <a:pt x="1570" y="2"/>
                  </a:lnTo>
                  <a:lnTo>
                    <a:pt x="1576" y="1"/>
                  </a:lnTo>
                  <a:lnTo>
                    <a:pt x="1581" y="0"/>
                  </a:lnTo>
                  <a:lnTo>
                    <a:pt x="1588" y="1"/>
                  </a:lnTo>
                  <a:lnTo>
                    <a:pt x="1594" y="2"/>
                  </a:lnTo>
                  <a:lnTo>
                    <a:pt x="1600" y="6"/>
                  </a:lnTo>
                  <a:lnTo>
                    <a:pt x="1602" y="8"/>
                  </a:lnTo>
                  <a:lnTo>
                    <a:pt x="1605" y="10"/>
                  </a:lnTo>
                  <a:lnTo>
                    <a:pt x="1610" y="14"/>
                  </a:lnTo>
                  <a:lnTo>
                    <a:pt x="1612" y="15"/>
                  </a:lnTo>
                  <a:lnTo>
                    <a:pt x="1617" y="22"/>
                  </a:lnTo>
                  <a:lnTo>
                    <a:pt x="1623" y="29"/>
                  </a:lnTo>
                  <a:lnTo>
                    <a:pt x="1628" y="36"/>
                  </a:lnTo>
                  <a:lnTo>
                    <a:pt x="1636" y="48"/>
                  </a:lnTo>
                  <a:lnTo>
                    <a:pt x="1640" y="53"/>
                  </a:lnTo>
                  <a:lnTo>
                    <a:pt x="1646" y="66"/>
                  </a:lnTo>
                  <a:lnTo>
                    <a:pt x="1652" y="76"/>
                  </a:lnTo>
                  <a:lnTo>
                    <a:pt x="1659" y="87"/>
                  </a:lnTo>
                  <a:lnTo>
                    <a:pt x="1665" y="98"/>
                  </a:lnTo>
                  <a:lnTo>
                    <a:pt x="1669" y="104"/>
                  </a:lnTo>
                  <a:lnTo>
                    <a:pt x="1675" y="116"/>
                  </a:lnTo>
                  <a:lnTo>
                    <a:pt x="1686" y="129"/>
                  </a:lnTo>
                  <a:lnTo>
                    <a:pt x="1691" y="134"/>
                  </a:lnTo>
                  <a:lnTo>
                    <a:pt x="1694" y="137"/>
                  </a:lnTo>
                  <a:lnTo>
                    <a:pt x="1698" y="140"/>
                  </a:lnTo>
                  <a:lnTo>
                    <a:pt x="1703" y="143"/>
                  </a:lnTo>
                  <a:lnTo>
                    <a:pt x="1707" y="144"/>
                  </a:lnTo>
                  <a:lnTo>
                    <a:pt x="1712" y="143"/>
                  </a:lnTo>
                  <a:lnTo>
                    <a:pt x="1716" y="140"/>
                  </a:lnTo>
                  <a:lnTo>
                    <a:pt x="1720" y="137"/>
                  </a:lnTo>
                  <a:lnTo>
                    <a:pt x="1725" y="134"/>
                  </a:lnTo>
                  <a:lnTo>
                    <a:pt x="1729" y="129"/>
                  </a:lnTo>
                  <a:lnTo>
                    <a:pt x="1739" y="116"/>
                  </a:lnTo>
                  <a:lnTo>
                    <a:pt x="1750" y="98"/>
                  </a:lnTo>
                  <a:lnTo>
                    <a:pt x="1762" y="76"/>
                  </a:lnTo>
                  <a:lnTo>
                    <a:pt x="1776" y="53"/>
                  </a:lnTo>
                  <a:lnTo>
                    <a:pt x="1787" y="36"/>
                  </a:lnTo>
                  <a:lnTo>
                    <a:pt x="1797" y="22"/>
                  </a:lnTo>
                  <a:lnTo>
                    <a:pt x="1804" y="15"/>
                  </a:lnTo>
                  <a:lnTo>
                    <a:pt x="1809" y="10"/>
                  </a:lnTo>
                  <a:lnTo>
                    <a:pt x="1814" y="6"/>
                  </a:lnTo>
                  <a:lnTo>
                    <a:pt x="1820" y="2"/>
                  </a:lnTo>
                  <a:lnTo>
                    <a:pt x="1827" y="1"/>
                  </a:lnTo>
                  <a:lnTo>
                    <a:pt x="1833" y="0"/>
                  </a:lnTo>
                  <a:lnTo>
                    <a:pt x="1839" y="1"/>
                  </a:lnTo>
                  <a:lnTo>
                    <a:pt x="1846" y="2"/>
                  </a:lnTo>
                  <a:lnTo>
                    <a:pt x="1851" y="6"/>
                  </a:lnTo>
                  <a:lnTo>
                    <a:pt x="1857" y="10"/>
                  </a:lnTo>
                  <a:lnTo>
                    <a:pt x="1862" y="15"/>
                  </a:lnTo>
                  <a:lnTo>
                    <a:pt x="1865" y="16"/>
                  </a:lnTo>
                  <a:lnTo>
                    <a:pt x="1867" y="22"/>
                  </a:lnTo>
                  <a:lnTo>
                    <a:pt x="1879" y="34"/>
                  </a:lnTo>
                  <a:lnTo>
                    <a:pt x="1879" y="36"/>
                  </a:lnTo>
                  <a:lnTo>
                    <a:pt x="1890" y="53"/>
                  </a:lnTo>
                  <a:lnTo>
                    <a:pt x="1903" y="76"/>
                  </a:lnTo>
                  <a:lnTo>
                    <a:pt x="1913" y="93"/>
                  </a:lnTo>
                  <a:lnTo>
                    <a:pt x="1916" y="98"/>
                  </a:lnTo>
                  <a:lnTo>
                    <a:pt x="1927" y="116"/>
                  </a:lnTo>
                  <a:lnTo>
                    <a:pt x="1937" y="129"/>
                  </a:lnTo>
                  <a:lnTo>
                    <a:pt x="1941" y="134"/>
                  </a:lnTo>
                  <a:lnTo>
                    <a:pt x="1945" y="137"/>
                  </a:lnTo>
                  <a:lnTo>
                    <a:pt x="1946" y="137"/>
                  </a:lnTo>
                  <a:lnTo>
                    <a:pt x="1946" y="137"/>
                  </a:lnTo>
                  <a:lnTo>
                    <a:pt x="1946" y="137"/>
                  </a:lnTo>
                  <a:lnTo>
                    <a:pt x="1950" y="140"/>
                  </a:lnTo>
                  <a:lnTo>
                    <a:pt x="1954" y="143"/>
                  </a:lnTo>
                  <a:lnTo>
                    <a:pt x="1959" y="144"/>
                  </a:lnTo>
                  <a:lnTo>
                    <a:pt x="1963" y="143"/>
                  </a:lnTo>
                  <a:lnTo>
                    <a:pt x="1968" y="140"/>
                  </a:lnTo>
                  <a:lnTo>
                    <a:pt x="1972" y="137"/>
                  </a:lnTo>
                  <a:lnTo>
                    <a:pt x="1976" y="134"/>
                  </a:lnTo>
                  <a:lnTo>
                    <a:pt x="1979" y="129"/>
                  </a:lnTo>
                  <a:lnTo>
                    <a:pt x="1990" y="116"/>
                  </a:lnTo>
                  <a:lnTo>
                    <a:pt x="2001" y="98"/>
                  </a:lnTo>
                  <a:lnTo>
                    <a:pt x="2014" y="76"/>
                  </a:lnTo>
                  <a:lnTo>
                    <a:pt x="2026" y="53"/>
                  </a:lnTo>
                  <a:lnTo>
                    <a:pt x="2038" y="36"/>
                  </a:lnTo>
                  <a:lnTo>
                    <a:pt x="2049" y="22"/>
                  </a:lnTo>
                  <a:lnTo>
                    <a:pt x="2054" y="15"/>
                  </a:lnTo>
                  <a:lnTo>
                    <a:pt x="2061" y="10"/>
                  </a:lnTo>
                  <a:lnTo>
                    <a:pt x="2066" y="6"/>
                  </a:lnTo>
                  <a:lnTo>
                    <a:pt x="2072" y="2"/>
                  </a:lnTo>
                  <a:lnTo>
                    <a:pt x="2077" y="1"/>
                  </a:lnTo>
                  <a:lnTo>
                    <a:pt x="2084" y="0"/>
                  </a:lnTo>
                  <a:lnTo>
                    <a:pt x="2090" y="1"/>
                  </a:lnTo>
                  <a:lnTo>
                    <a:pt x="2096" y="2"/>
                  </a:lnTo>
                  <a:lnTo>
                    <a:pt x="2103" y="6"/>
                  </a:lnTo>
                  <a:lnTo>
                    <a:pt x="2108" y="10"/>
                  </a:lnTo>
                  <a:lnTo>
                    <a:pt x="2109" y="11"/>
                  </a:lnTo>
                  <a:lnTo>
                    <a:pt x="2114" y="15"/>
                  </a:lnTo>
                  <a:lnTo>
                    <a:pt x="2119" y="22"/>
                  </a:lnTo>
                  <a:lnTo>
                    <a:pt x="2121" y="22"/>
                  </a:lnTo>
                  <a:lnTo>
                    <a:pt x="2129" y="36"/>
                  </a:lnTo>
                  <a:lnTo>
                    <a:pt x="2142" y="53"/>
                  </a:lnTo>
                  <a:lnTo>
                    <a:pt x="2149" y="65"/>
                  </a:lnTo>
                  <a:lnTo>
                    <a:pt x="2155" y="76"/>
                  </a:lnTo>
                  <a:lnTo>
                    <a:pt x="2168" y="98"/>
                  </a:lnTo>
                  <a:lnTo>
                    <a:pt x="2178" y="116"/>
                  </a:lnTo>
                  <a:lnTo>
                    <a:pt x="2184" y="123"/>
                  </a:lnTo>
                  <a:lnTo>
                    <a:pt x="2188" y="129"/>
                  </a:lnTo>
                  <a:lnTo>
                    <a:pt x="2193" y="134"/>
                  </a:lnTo>
                  <a:lnTo>
                    <a:pt x="2197" y="137"/>
                  </a:lnTo>
                  <a:lnTo>
                    <a:pt x="2201" y="140"/>
                  </a:lnTo>
                  <a:lnTo>
                    <a:pt x="2206" y="143"/>
                  </a:lnTo>
                  <a:lnTo>
                    <a:pt x="2210" y="144"/>
                  </a:lnTo>
                  <a:lnTo>
                    <a:pt x="2213" y="143"/>
                  </a:lnTo>
                  <a:lnTo>
                    <a:pt x="2219" y="140"/>
                  </a:lnTo>
                  <a:lnTo>
                    <a:pt x="2222" y="137"/>
                  </a:lnTo>
                  <a:lnTo>
                    <a:pt x="2226" y="134"/>
                  </a:lnTo>
                  <a:lnTo>
                    <a:pt x="2231" y="129"/>
                  </a:lnTo>
                  <a:lnTo>
                    <a:pt x="2241" y="116"/>
                  </a:lnTo>
                  <a:lnTo>
                    <a:pt x="2253" y="98"/>
                  </a:lnTo>
                  <a:lnTo>
                    <a:pt x="2264" y="76"/>
                  </a:lnTo>
                  <a:lnTo>
                    <a:pt x="2277" y="53"/>
                  </a:lnTo>
                  <a:lnTo>
                    <a:pt x="2290" y="36"/>
                  </a:lnTo>
                  <a:lnTo>
                    <a:pt x="2300" y="22"/>
                  </a:lnTo>
                  <a:lnTo>
                    <a:pt x="2306" y="15"/>
                  </a:lnTo>
                  <a:lnTo>
                    <a:pt x="2311" y="10"/>
                  </a:lnTo>
                  <a:lnTo>
                    <a:pt x="2316" y="6"/>
                  </a:lnTo>
                  <a:lnTo>
                    <a:pt x="2323" y="2"/>
                  </a:lnTo>
                  <a:lnTo>
                    <a:pt x="2329" y="1"/>
                  </a:lnTo>
                  <a:lnTo>
                    <a:pt x="2336" y="0"/>
                  </a:lnTo>
                  <a:lnTo>
                    <a:pt x="2342" y="1"/>
                  </a:lnTo>
                  <a:lnTo>
                    <a:pt x="2348" y="2"/>
                  </a:lnTo>
                  <a:lnTo>
                    <a:pt x="2353" y="6"/>
                  </a:lnTo>
                  <a:lnTo>
                    <a:pt x="2360" y="10"/>
                  </a:lnTo>
                  <a:lnTo>
                    <a:pt x="2365" y="15"/>
                  </a:lnTo>
                  <a:lnTo>
                    <a:pt x="2369" y="19"/>
                  </a:lnTo>
                  <a:lnTo>
                    <a:pt x="2370" y="22"/>
                  </a:lnTo>
                  <a:lnTo>
                    <a:pt x="2381" y="36"/>
                  </a:lnTo>
                  <a:lnTo>
                    <a:pt x="2393" y="53"/>
                  </a:lnTo>
                  <a:lnTo>
                    <a:pt x="2403" y="71"/>
                  </a:lnTo>
                  <a:lnTo>
                    <a:pt x="2406" y="76"/>
                  </a:lnTo>
                  <a:lnTo>
                    <a:pt x="2412" y="87"/>
                  </a:lnTo>
                  <a:lnTo>
                    <a:pt x="2418" y="98"/>
                  </a:lnTo>
                  <a:lnTo>
                    <a:pt x="2422" y="104"/>
                  </a:lnTo>
                  <a:lnTo>
                    <a:pt x="2430" y="116"/>
                  </a:lnTo>
                  <a:lnTo>
                    <a:pt x="2440" y="129"/>
                  </a:lnTo>
                  <a:lnTo>
                    <a:pt x="2444" y="134"/>
                  </a:lnTo>
                  <a:lnTo>
                    <a:pt x="2447" y="137"/>
                  </a:lnTo>
                  <a:lnTo>
                    <a:pt x="2453" y="140"/>
                  </a:lnTo>
                  <a:lnTo>
                    <a:pt x="2456" y="143"/>
                  </a:lnTo>
                  <a:lnTo>
                    <a:pt x="2461" y="144"/>
                  </a:lnTo>
                  <a:lnTo>
                    <a:pt x="2465" y="143"/>
                  </a:lnTo>
                  <a:lnTo>
                    <a:pt x="2469" y="140"/>
                  </a:lnTo>
                  <a:lnTo>
                    <a:pt x="2474" y="137"/>
                  </a:lnTo>
                  <a:lnTo>
                    <a:pt x="2478" y="134"/>
                  </a:lnTo>
                  <a:lnTo>
                    <a:pt x="2482" y="129"/>
                  </a:lnTo>
                  <a:lnTo>
                    <a:pt x="2492" y="116"/>
                  </a:lnTo>
                  <a:lnTo>
                    <a:pt x="2503" y="98"/>
                  </a:lnTo>
                  <a:lnTo>
                    <a:pt x="2516" y="76"/>
                  </a:lnTo>
                  <a:lnTo>
                    <a:pt x="2529" y="53"/>
                  </a:lnTo>
                  <a:lnTo>
                    <a:pt x="2540" y="36"/>
                  </a:lnTo>
                  <a:lnTo>
                    <a:pt x="2552" y="22"/>
                  </a:lnTo>
                  <a:lnTo>
                    <a:pt x="2557" y="15"/>
                  </a:lnTo>
                  <a:lnTo>
                    <a:pt x="2562" y="10"/>
                  </a:lnTo>
                  <a:lnTo>
                    <a:pt x="2568" y="6"/>
                  </a:lnTo>
                  <a:lnTo>
                    <a:pt x="2573" y="2"/>
                  </a:lnTo>
                  <a:lnTo>
                    <a:pt x="2580" y="1"/>
                  </a:lnTo>
                  <a:lnTo>
                    <a:pt x="2586" y="0"/>
                  </a:lnTo>
                  <a:lnTo>
                    <a:pt x="2593" y="1"/>
                  </a:lnTo>
                  <a:lnTo>
                    <a:pt x="2599" y="2"/>
                  </a:lnTo>
                  <a:lnTo>
                    <a:pt x="2605" y="6"/>
                  </a:lnTo>
                  <a:lnTo>
                    <a:pt x="2610" y="10"/>
                  </a:lnTo>
                  <a:lnTo>
                    <a:pt x="2615" y="15"/>
                  </a:lnTo>
                  <a:lnTo>
                    <a:pt x="2622" y="22"/>
                  </a:lnTo>
                  <a:lnTo>
                    <a:pt x="2632" y="36"/>
                  </a:lnTo>
                  <a:lnTo>
                    <a:pt x="2645" y="53"/>
                  </a:lnTo>
                  <a:lnTo>
                    <a:pt x="2657" y="76"/>
                  </a:lnTo>
                  <a:lnTo>
                    <a:pt x="2669" y="98"/>
                  </a:lnTo>
                  <a:lnTo>
                    <a:pt x="2680" y="116"/>
                  </a:lnTo>
                  <a:lnTo>
                    <a:pt x="2690" y="129"/>
                  </a:lnTo>
                  <a:lnTo>
                    <a:pt x="2696" y="134"/>
                  </a:lnTo>
                  <a:lnTo>
                    <a:pt x="2699" y="137"/>
                  </a:lnTo>
                  <a:lnTo>
                    <a:pt x="2703" y="140"/>
                  </a:lnTo>
                  <a:lnTo>
                    <a:pt x="2708" y="143"/>
                  </a:lnTo>
                  <a:lnTo>
                    <a:pt x="2712" y="144"/>
                  </a:lnTo>
                  <a:lnTo>
                    <a:pt x="2716" y="143"/>
                  </a:lnTo>
                  <a:lnTo>
                    <a:pt x="2721" y="140"/>
                  </a:lnTo>
                  <a:lnTo>
                    <a:pt x="2725" y="137"/>
                  </a:lnTo>
                  <a:lnTo>
                    <a:pt x="2729" y="134"/>
                  </a:lnTo>
                  <a:lnTo>
                    <a:pt x="2734" y="129"/>
                  </a:lnTo>
                  <a:lnTo>
                    <a:pt x="2744" y="116"/>
                  </a:lnTo>
                  <a:lnTo>
                    <a:pt x="2754" y="98"/>
                  </a:lnTo>
                  <a:lnTo>
                    <a:pt x="2767" y="76"/>
                  </a:lnTo>
                  <a:lnTo>
                    <a:pt x="2780" y="53"/>
                  </a:lnTo>
                  <a:lnTo>
                    <a:pt x="2792" y="36"/>
                  </a:lnTo>
                  <a:lnTo>
                    <a:pt x="2802" y="22"/>
                  </a:lnTo>
                  <a:lnTo>
                    <a:pt x="2809" y="15"/>
                  </a:lnTo>
                  <a:lnTo>
                    <a:pt x="2814" y="10"/>
                  </a:lnTo>
                  <a:lnTo>
                    <a:pt x="2819" y="6"/>
                  </a:lnTo>
                  <a:lnTo>
                    <a:pt x="2825" y="2"/>
                  </a:lnTo>
                  <a:lnTo>
                    <a:pt x="2832" y="1"/>
                  </a:lnTo>
                  <a:lnTo>
                    <a:pt x="2838" y="0"/>
                  </a:lnTo>
                  <a:lnTo>
                    <a:pt x="2844" y="1"/>
                  </a:lnTo>
                  <a:lnTo>
                    <a:pt x="2849" y="2"/>
                  </a:lnTo>
                  <a:lnTo>
                    <a:pt x="2856" y="6"/>
                  </a:lnTo>
                  <a:lnTo>
                    <a:pt x="2862" y="10"/>
                  </a:lnTo>
                  <a:lnTo>
                    <a:pt x="2867" y="15"/>
                  </a:lnTo>
                  <a:lnTo>
                    <a:pt x="2872" y="22"/>
                  </a:lnTo>
                  <a:lnTo>
                    <a:pt x="2884" y="36"/>
                  </a:lnTo>
                  <a:lnTo>
                    <a:pt x="2895" y="53"/>
                  </a:lnTo>
                  <a:lnTo>
                    <a:pt x="2908" y="76"/>
                  </a:lnTo>
                  <a:lnTo>
                    <a:pt x="2921" y="98"/>
                  </a:lnTo>
                  <a:lnTo>
                    <a:pt x="2932" y="116"/>
                  </a:lnTo>
                  <a:lnTo>
                    <a:pt x="2942" y="129"/>
                  </a:lnTo>
                  <a:lnTo>
                    <a:pt x="2946" y="134"/>
                  </a:lnTo>
                  <a:lnTo>
                    <a:pt x="2950" y="137"/>
                  </a:lnTo>
                  <a:lnTo>
                    <a:pt x="2954" y="140"/>
                  </a:lnTo>
                  <a:lnTo>
                    <a:pt x="2959" y="143"/>
                  </a:lnTo>
                  <a:lnTo>
                    <a:pt x="2963" y="144"/>
                  </a:lnTo>
                  <a:lnTo>
                    <a:pt x="2968" y="143"/>
                  </a:lnTo>
                  <a:lnTo>
                    <a:pt x="2972" y="140"/>
                  </a:lnTo>
                  <a:lnTo>
                    <a:pt x="2975" y="137"/>
                  </a:lnTo>
                  <a:lnTo>
                    <a:pt x="2980" y="134"/>
                  </a:lnTo>
                  <a:lnTo>
                    <a:pt x="2984" y="129"/>
                  </a:lnTo>
                  <a:lnTo>
                    <a:pt x="2994" y="116"/>
                  </a:lnTo>
                  <a:lnTo>
                    <a:pt x="3006" y="98"/>
                  </a:lnTo>
                  <a:lnTo>
                    <a:pt x="3019" y="76"/>
                  </a:lnTo>
                  <a:lnTo>
                    <a:pt x="3031" y="53"/>
                  </a:lnTo>
                  <a:lnTo>
                    <a:pt x="3043" y="36"/>
                  </a:lnTo>
                  <a:lnTo>
                    <a:pt x="3054" y="22"/>
                  </a:lnTo>
                  <a:lnTo>
                    <a:pt x="3059" y="15"/>
                  </a:lnTo>
                  <a:lnTo>
                    <a:pt x="3064" y="10"/>
                  </a:lnTo>
                  <a:lnTo>
                    <a:pt x="3071" y="6"/>
                  </a:lnTo>
                  <a:lnTo>
                    <a:pt x="3076" y="2"/>
                  </a:lnTo>
                  <a:lnTo>
                    <a:pt x="3082" y="1"/>
                  </a:lnTo>
                  <a:lnTo>
                    <a:pt x="3089" y="0"/>
                  </a:lnTo>
                  <a:lnTo>
                    <a:pt x="3095" y="1"/>
                  </a:lnTo>
                  <a:lnTo>
                    <a:pt x="3101" y="2"/>
                  </a:lnTo>
                  <a:lnTo>
                    <a:pt x="3108" y="6"/>
                  </a:lnTo>
                  <a:lnTo>
                    <a:pt x="3113" y="10"/>
                  </a:lnTo>
                  <a:lnTo>
                    <a:pt x="3118" y="15"/>
                  </a:lnTo>
                  <a:lnTo>
                    <a:pt x="3124" y="22"/>
                  </a:lnTo>
                  <a:lnTo>
                    <a:pt x="3134" y="36"/>
                  </a:lnTo>
                  <a:lnTo>
                    <a:pt x="3146" y="53"/>
                  </a:lnTo>
                  <a:lnTo>
                    <a:pt x="3160" y="76"/>
                  </a:lnTo>
                  <a:lnTo>
                    <a:pt x="3169" y="92"/>
                  </a:lnTo>
                  <a:lnTo>
                    <a:pt x="3171" y="98"/>
                  </a:lnTo>
                  <a:lnTo>
                    <a:pt x="3174" y="101"/>
                  </a:lnTo>
                  <a:lnTo>
                    <a:pt x="3183" y="116"/>
                  </a:lnTo>
                  <a:lnTo>
                    <a:pt x="3193" y="129"/>
                  </a:lnTo>
                  <a:lnTo>
                    <a:pt x="3197" y="134"/>
                  </a:lnTo>
                  <a:lnTo>
                    <a:pt x="3202" y="137"/>
                  </a:lnTo>
                  <a:lnTo>
                    <a:pt x="3206" y="140"/>
                  </a:lnTo>
                  <a:lnTo>
                    <a:pt x="3209" y="143"/>
                  </a:lnTo>
                  <a:lnTo>
                    <a:pt x="3215" y="144"/>
                  </a:lnTo>
                  <a:lnTo>
                    <a:pt x="3218" y="143"/>
                  </a:lnTo>
                  <a:lnTo>
                    <a:pt x="3223" y="140"/>
                  </a:lnTo>
                  <a:lnTo>
                    <a:pt x="3227" y="137"/>
                  </a:lnTo>
                  <a:lnTo>
                    <a:pt x="3231" y="134"/>
                  </a:lnTo>
                  <a:lnTo>
                    <a:pt x="3236" y="129"/>
                  </a:lnTo>
                  <a:lnTo>
                    <a:pt x="3246" y="116"/>
                  </a:lnTo>
                  <a:lnTo>
                    <a:pt x="3257" y="98"/>
                  </a:lnTo>
                  <a:lnTo>
                    <a:pt x="3269" y="76"/>
                  </a:lnTo>
                  <a:lnTo>
                    <a:pt x="3282" y="53"/>
                  </a:lnTo>
                  <a:lnTo>
                    <a:pt x="3293" y="36"/>
                  </a:lnTo>
                  <a:lnTo>
                    <a:pt x="3305" y="22"/>
                  </a:lnTo>
                  <a:lnTo>
                    <a:pt x="3310" y="15"/>
                  </a:lnTo>
                  <a:lnTo>
                    <a:pt x="3316" y="10"/>
                  </a:lnTo>
                  <a:lnTo>
                    <a:pt x="3321" y="6"/>
                  </a:lnTo>
                  <a:lnTo>
                    <a:pt x="3328" y="2"/>
                  </a:lnTo>
                  <a:lnTo>
                    <a:pt x="3334" y="1"/>
                  </a:lnTo>
                  <a:lnTo>
                    <a:pt x="3340" y="0"/>
                  </a:lnTo>
                  <a:lnTo>
                    <a:pt x="3346" y="1"/>
                  </a:lnTo>
                  <a:lnTo>
                    <a:pt x="3352" y="2"/>
                  </a:lnTo>
                  <a:lnTo>
                    <a:pt x="3358" y="6"/>
                  </a:lnTo>
                  <a:lnTo>
                    <a:pt x="3363" y="10"/>
                  </a:lnTo>
                  <a:lnTo>
                    <a:pt x="3370" y="15"/>
                  </a:lnTo>
                  <a:lnTo>
                    <a:pt x="3375" y="22"/>
                  </a:lnTo>
                  <a:lnTo>
                    <a:pt x="3386" y="36"/>
                  </a:lnTo>
                  <a:lnTo>
                    <a:pt x="3398" y="53"/>
                  </a:lnTo>
                  <a:lnTo>
                    <a:pt x="3410" y="76"/>
                  </a:lnTo>
                  <a:lnTo>
                    <a:pt x="3423" y="98"/>
                  </a:lnTo>
                  <a:lnTo>
                    <a:pt x="3435" y="116"/>
                  </a:lnTo>
                  <a:lnTo>
                    <a:pt x="3444" y="129"/>
                  </a:lnTo>
                  <a:lnTo>
                    <a:pt x="3449" y="134"/>
                  </a:lnTo>
                  <a:lnTo>
                    <a:pt x="3452" y="137"/>
                  </a:lnTo>
                  <a:lnTo>
                    <a:pt x="3456" y="140"/>
                  </a:lnTo>
                  <a:lnTo>
                    <a:pt x="3461" y="143"/>
                  </a:lnTo>
                  <a:lnTo>
                    <a:pt x="3465" y="144"/>
                  </a:lnTo>
                  <a:lnTo>
                    <a:pt x="3470" y="143"/>
                  </a:lnTo>
                  <a:lnTo>
                    <a:pt x="3474" y="140"/>
                  </a:lnTo>
                  <a:lnTo>
                    <a:pt x="3478" y="137"/>
                  </a:lnTo>
                  <a:lnTo>
                    <a:pt x="3483" y="134"/>
                  </a:lnTo>
                  <a:lnTo>
                    <a:pt x="3487" y="129"/>
                  </a:lnTo>
                  <a:lnTo>
                    <a:pt x="3497" y="116"/>
                  </a:lnTo>
                  <a:lnTo>
                    <a:pt x="3508" y="98"/>
                  </a:lnTo>
                  <a:lnTo>
                    <a:pt x="3520" y="76"/>
                  </a:lnTo>
                  <a:lnTo>
                    <a:pt x="3534" y="53"/>
                  </a:lnTo>
                  <a:lnTo>
                    <a:pt x="3545" y="36"/>
                  </a:lnTo>
                  <a:lnTo>
                    <a:pt x="3555" y="22"/>
                  </a:lnTo>
                  <a:lnTo>
                    <a:pt x="3562" y="15"/>
                  </a:lnTo>
                  <a:lnTo>
                    <a:pt x="3567" y="10"/>
                  </a:lnTo>
                  <a:lnTo>
                    <a:pt x="3572" y="6"/>
                  </a:lnTo>
                  <a:lnTo>
                    <a:pt x="3578" y="2"/>
                  </a:lnTo>
                  <a:lnTo>
                    <a:pt x="3585" y="1"/>
                  </a:lnTo>
                  <a:lnTo>
                    <a:pt x="3591" y="0"/>
                  </a:lnTo>
                  <a:lnTo>
                    <a:pt x="3597" y="1"/>
                  </a:lnTo>
                  <a:lnTo>
                    <a:pt x="3604" y="2"/>
                  </a:lnTo>
                  <a:lnTo>
                    <a:pt x="3610" y="6"/>
                  </a:lnTo>
                  <a:lnTo>
                    <a:pt x="3615" y="10"/>
                  </a:lnTo>
                  <a:lnTo>
                    <a:pt x="3620" y="15"/>
                  </a:lnTo>
                  <a:lnTo>
                    <a:pt x="3627" y="22"/>
                  </a:lnTo>
                  <a:lnTo>
                    <a:pt x="3637" y="36"/>
                  </a:lnTo>
                  <a:lnTo>
                    <a:pt x="3648" y="53"/>
                  </a:lnTo>
                  <a:lnTo>
                    <a:pt x="3661" y="76"/>
                  </a:lnTo>
                  <a:lnTo>
                    <a:pt x="3674" y="98"/>
                  </a:lnTo>
                  <a:lnTo>
                    <a:pt x="3685" y="116"/>
                  </a:lnTo>
                  <a:lnTo>
                    <a:pt x="3695" y="129"/>
                  </a:lnTo>
                  <a:lnTo>
                    <a:pt x="3699" y="134"/>
                  </a:lnTo>
                  <a:lnTo>
                    <a:pt x="3704" y="137"/>
                  </a:lnTo>
                  <a:lnTo>
                    <a:pt x="3708" y="140"/>
                  </a:lnTo>
                  <a:lnTo>
                    <a:pt x="3712" y="143"/>
                  </a:lnTo>
                  <a:lnTo>
                    <a:pt x="3717" y="144"/>
                  </a:lnTo>
                  <a:lnTo>
                    <a:pt x="3721" y="143"/>
                  </a:lnTo>
                  <a:lnTo>
                    <a:pt x="3726" y="140"/>
                  </a:lnTo>
                  <a:lnTo>
                    <a:pt x="3730" y="137"/>
                  </a:lnTo>
                  <a:lnTo>
                    <a:pt x="3734" y="134"/>
                  </a:lnTo>
                  <a:lnTo>
                    <a:pt x="3737" y="129"/>
                  </a:lnTo>
                  <a:lnTo>
                    <a:pt x="3748" y="116"/>
                  </a:lnTo>
                  <a:lnTo>
                    <a:pt x="3759" y="98"/>
                  </a:lnTo>
                  <a:lnTo>
                    <a:pt x="3772" y="76"/>
                  </a:lnTo>
                  <a:lnTo>
                    <a:pt x="3784" y="53"/>
                  </a:lnTo>
                  <a:lnTo>
                    <a:pt x="3796" y="36"/>
                  </a:lnTo>
                  <a:lnTo>
                    <a:pt x="3807" y="22"/>
                  </a:lnTo>
                  <a:lnTo>
                    <a:pt x="3812" y="15"/>
                  </a:lnTo>
                  <a:lnTo>
                    <a:pt x="3819" y="10"/>
                  </a:lnTo>
                  <a:lnTo>
                    <a:pt x="3824" y="6"/>
                  </a:lnTo>
                  <a:lnTo>
                    <a:pt x="3830" y="2"/>
                  </a:lnTo>
                  <a:lnTo>
                    <a:pt x="3837" y="1"/>
                  </a:lnTo>
                  <a:lnTo>
                    <a:pt x="3842" y="0"/>
                  </a:lnTo>
                  <a:lnTo>
                    <a:pt x="3848" y="1"/>
                  </a:lnTo>
                  <a:lnTo>
                    <a:pt x="3854" y="2"/>
                  </a:lnTo>
                  <a:lnTo>
                    <a:pt x="3861" y="6"/>
                  </a:lnTo>
                  <a:lnTo>
                    <a:pt x="3866" y="10"/>
                  </a:lnTo>
                  <a:lnTo>
                    <a:pt x="3872" y="15"/>
                  </a:lnTo>
                  <a:lnTo>
                    <a:pt x="3877" y="22"/>
                  </a:lnTo>
                  <a:lnTo>
                    <a:pt x="3887" y="36"/>
                  </a:lnTo>
                  <a:lnTo>
                    <a:pt x="3900" y="53"/>
                  </a:lnTo>
                  <a:lnTo>
                    <a:pt x="3913" y="76"/>
                  </a:lnTo>
                  <a:lnTo>
                    <a:pt x="3926" y="98"/>
                  </a:lnTo>
                  <a:lnTo>
                    <a:pt x="3936" y="116"/>
                  </a:lnTo>
                  <a:lnTo>
                    <a:pt x="3946" y="129"/>
                  </a:lnTo>
                  <a:lnTo>
                    <a:pt x="3951" y="134"/>
                  </a:lnTo>
                  <a:lnTo>
                    <a:pt x="3955" y="137"/>
                  </a:lnTo>
                  <a:lnTo>
                    <a:pt x="3959" y="140"/>
                  </a:lnTo>
                  <a:lnTo>
                    <a:pt x="3964" y="143"/>
                  </a:lnTo>
                  <a:lnTo>
                    <a:pt x="3968" y="144"/>
                  </a:lnTo>
                  <a:lnTo>
                    <a:pt x="3971" y="143"/>
                  </a:lnTo>
                  <a:lnTo>
                    <a:pt x="3976" y="140"/>
                  </a:lnTo>
                  <a:lnTo>
                    <a:pt x="3980" y="137"/>
                  </a:lnTo>
                  <a:lnTo>
                    <a:pt x="3984" y="134"/>
                  </a:lnTo>
                  <a:lnTo>
                    <a:pt x="3989" y="129"/>
                  </a:lnTo>
                  <a:lnTo>
                    <a:pt x="3999" y="116"/>
                  </a:lnTo>
                  <a:lnTo>
                    <a:pt x="4011" y="98"/>
                  </a:lnTo>
                  <a:lnTo>
                    <a:pt x="4022" y="76"/>
                  </a:lnTo>
                  <a:lnTo>
                    <a:pt x="4027" y="69"/>
                  </a:lnTo>
                  <a:lnTo>
                    <a:pt x="4043" y="78"/>
                  </a:lnTo>
                  <a:lnTo>
                    <a:pt x="4039" y="85"/>
                  </a:lnTo>
                  <a:lnTo>
                    <a:pt x="4025" y="108"/>
                  </a:lnTo>
                  <a:lnTo>
                    <a:pt x="4013" y="126"/>
                  </a:lnTo>
                  <a:lnTo>
                    <a:pt x="4003" y="140"/>
                  </a:lnTo>
                  <a:lnTo>
                    <a:pt x="3997" y="146"/>
                  </a:lnTo>
                  <a:lnTo>
                    <a:pt x="3992" y="151"/>
                  </a:lnTo>
                  <a:lnTo>
                    <a:pt x="3987" y="155"/>
                  </a:lnTo>
                  <a:lnTo>
                    <a:pt x="3980" y="159"/>
                  </a:lnTo>
                  <a:lnTo>
                    <a:pt x="3974" y="160"/>
                  </a:lnTo>
                  <a:lnTo>
                    <a:pt x="3968" y="162"/>
                  </a:lnTo>
                  <a:lnTo>
                    <a:pt x="3961" y="160"/>
                  </a:lnTo>
                  <a:lnTo>
                    <a:pt x="3955" y="159"/>
                  </a:lnTo>
                  <a:lnTo>
                    <a:pt x="3950" y="155"/>
                  </a:lnTo>
                  <a:lnTo>
                    <a:pt x="3943" y="151"/>
                  </a:lnTo>
                  <a:lnTo>
                    <a:pt x="3938" y="146"/>
                  </a:lnTo>
                  <a:lnTo>
                    <a:pt x="3933" y="140"/>
                  </a:lnTo>
                  <a:lnTo>
                    <a:pt x="3922" y="126"/>
                  </a:lnTo>
                  <a:lnTo>
                    <a:pt x="3910" y="108"/>
                  </a:lnTo>
                  <a:lnTo>
                    <a:pt x="3898" y="85"/>
                  </a:lnTo>
                  <a:lnTo>
                    <a:pt x="3885" y="64"/>
                  </a:lnTo>
                  <a:lnTo>
                    <a:pt x="3873" y="46"/>
                  </a:lnTo>
                  <a:lnTo>
                    <a:pt x="3863" y="33"/>
                  </a:lnTo>
                  <a:lnTo>
                    <a:pt x="3859" y="28"/>
                  </a:lnTo>
                  <a:lnTo>
                    <a:pt x="3854" y="24"/>
                  </a:lnTo>
                  <a:lnTo>
                    <a:pt x="3851" y="22"/>
                  </a:lnTo>
                  <a:lnTo>
                    <a:pt x="3847" y="19"/>
                  </a:lnTo>
                  <a:lnTo>
                    <a:pt x="3842" y="18"/>
                  </a:lnTo>
                  <a:lnTo>
                    <a:pt x="3838" y="19"/>
                  </a:lnTo>
                  <a:lnTo>
                    <a:pt x="3833" y="22"/>
                  </a:lnTo>
                  <a:lnTo>
                    <a:pt x="3829" y="24"/>
                  </a:lnTo>
                  <a:lnTo>
                    <a:pt x="3825" y="28"/>
                  </a:lnTo>
                  <a:lnTo>
                    <a:pt x="3821" y="33"/>
                  </a:lnTo>
                  <a:lnTo>
                    <a:pt x="3811" y="46"/>
                  </a:lnTo>
                  <a:lnTo>
                    <a:pt x="3800" y="64"/>
                  </a:lnTo>
                  <a:lnTo>
                    <a:pt x="3787" y="85"/>
                  </a:lnTo>
                  <a:lnTo>
                    <a:pt x="3774" y="108"/>
                  </a:lnTo>
                  <a:lnTo>
                    <a:pt x="3763" y="126"/>
                  </a:lnTo>
                  <a:lnTo>
                    <a:pt x="3751" y="140"/>
                  </a:lnTo>
                  <a:lnTo>
                    <a:pt x="3746" y="146"/>
                  </a:lnTo>
                  <a:lnTo>
                    <a:pt x="3741" y="151"/>
                  </a:lnTo>
                  <a:lnTo>
                    <a:pt x="3735" y="155"/>
                  </a:lnTo>
                  <a:lnTo>
                    <a:pt x="3728" y="159"/>
                  </a:lnTo>
                  <a:lnTo>
                    <a:pt x="3723" y="160"/>
                  </a:lnTo>
                  <a:lnTo>
                    <a:pt x="3717" y="162"/>
                  </a:lnTo>
                  <a:lnTo>
                    <a:pt x="3711" y="160"/>
                  </a:lnTo>
                  <a:lnTo>
                    <a:pt x="3704" y="159"/>
                  </a:lnTo>
                  <a:lnTo>
                    <a:pt x="3698" y="155"/>
                  </a:lnTo>
                  <a:lnTo>
                    <a:pt x="3693" y="151"/>
                  </a:lnTo>
                  <a:lnTo>
                    <a:pt x="3688" y="146"/>
                  </a:lnTo>
                  <a:lnTo>
                    <a:pt x="3681" y="140"/>
                  </a:lnTo>
                  <a:lnTo>
                    <a:pt x="3671" y="126"/>
                  </a:lnTo>
                  <a:lnTo>
                    <a:pt x="3658" y="108"/>
                  </a:lnTo>
                  <a:lnTo>
                    <a:pt x="3646" y="85"/>
                  </a:lnTo>
                  <a:lnTo>
                    <a:pt x="3633" y="64"/>
                  </a:lnTo>
                  <a:lnTo>
                    <a:pt x="3623" y="46"/>
                  </a:lnTo>
                  <a:lnTo>
                    <a:pt x="3613" y="33"/>
                  </a:lnTo>
                  <a:lnTo>
                    <a:pt x="3608" y="28"/>
                  </a:lnTo>
                  <a:lnTo>
                    <a:pt x="3604" y="24"/>
                  </a:lnTo>
                  <a:lnTo>
                    <a:pt x="3600" y="22"/>
                  </a:lnTo>
                  <a:lnTo>
                    <a:pt x="3595" y="19"/>
                  </a:lnTo>
                  <a:lnTo>
                    <a:pt x="3591" y="18"/>
                  </a:lnTo>
                  <a:lnTo>
                    <a:pt x="3587" y="19"/>
                  </a:lnTo>
                  <a:lnTo>
                    <a:pt x="3582" y="22"/>
                  </a:lnTo>
                  <a:lnTo>
                    <a:pt x="3578" y="24"/>
                  </a:lnTo>
                  <a:lnTo>
                    <a:pt x="3575" y="28"/>
                  </a:lnTo>
                  <a:lnTo>
                    <a:pt x="3569" y="33"/>
                  </a:lnTo>
                  <a:lnTo>
                    <a:pt x="3559" y="46"/>
                  </a:lnTo>
                  <a:lnTo>
                    <a:pt x="3548" y="64"/>
                  </a:lnTo>
                  <a:lnTo>
                    <a:pt x="3536" y="85"/>
                  </a:lnTo>
                  <a:lnTo>
                    <a:pt x="3524" y="108"/>
                  </a:lnTo>
                  <a:lnTo>
                    <a:pt x="3511" y="126"/>
                  </a:lnTo>
                  <a:lnTo>
                    <a:pt x="3501" y="140"/>
                  </a:lnTo>
                  <a:lnTo>
                    <a:pt x="3494" y="146"/>
                  </a:lnTo>
                  <a:lnTo>
                    <a:pt x="3489" y="151"/>
                  </a:lnTo>
                  <a:lnTo>
                    <a:pt x="3484" y="155"/>
                  </a:lnTo>
                  <a:lnTo>
                    <a:pt x="3478" y="159"/>
                  </a:lnTo>
                  <a:lnTo>
                    <a:pt x="3471" y="160"/>
                  </a:lnTo>
                  <a:lnTo>
                    <a:pt x="3465" y="162"/>
                  </a:lnTo>
                  <a:lnTo>
                    <a:pt x="3459" y="160"/>
                  </a:lnTo>
                  <a:lnTo>
                    <a:pt x="3454" y="159"/>
                  </a:lnTo>
                  <a:lnTo>
                    <a:pt x="3447" y="155"/>
                  </a:lnTo>
                  <a:lnTo>
                    <a:pt x="3441" y="151"/>
                  </a:lnTo>
                  <a:lnTo>
                    <a:pt x="3436" y="146"/>
                  </a:lnTo>
                  <a:lnTo>
                    <a:pt x="3431" y="140"/>
                  </a:lnTo>
                  <a:lnTo>
                    <a:pt x="3419" y="126"/>
                  </a:lnTo>
                  <a:lnTo>
                    <a:pt x="3408" y="108"/>
                  </a:lnTo>
                  <a:lnTo>
                    <a:pt x="3395" y="85"/>
                  </a:lnTo>
                  <a:lnTo>
                    <a:pt x="3382" y="64"/>
                  </a:lnTo>
                  <a:lnTo>
                    <a:pt x="3371" y="46"/>
                  </a:lnTo>
                  <a:lnTo>
                    <a:pt x="3361" y="33"/>
                  </a:lnTo>
                  <a:lnTo>
                    <a:pt x="3357" y="28"/>
                  </a:lnTo>
                  <a:lnTo>
                    <a:pt x="3353" y="24"/>
                  </a:lnTo>
                  <a:lnTo>
                    <a:pt x="3348" y="22"/>
                  </a:lnTo>
                  <a:lnTo>
                    <a:pt x="3344" y="19"/>
                  </a:lnTo>
                  <a:lnTo>
                    <a:pt x="3340" y="18"/>
                  </a:lnTo>
                  <a:lnTo>
                    <a:pt x="3335" y="19"/>
                  </a:lnTo>
                  <a:lnTo>
                    <a:pt x="3332" y="22"/>
                  </a:lnTo>
                  <a:lnTo>
                    <a:pt x="3326" y="24"/>
                  </a:lnTo>
                  <a:lnTo>
                    <a:pt x="3323" y="28"/>
                  </a:lnTo>
                  <a:lnTo>
                    <a:pt x="3319" y="33"/>
                  </a:lnTo>
                  <a:lnTo>
                    <a:pt x="3309" y="46"/>
                  </a:lnTo>
                  <a:lnTo>
                    <a:pt x="3297" y="64"/>
                  </a:lnTo>
                  <a:lnTo>
                    <a:pt x="3285" y="85"/>
                  </a:lnTo>
                  <a:lnTo>
                    <a:pt x="3272" y="108"/>
                  </a:lnTo>
                  <a:lnTo>
                    <a:pt x="3260" y="126"/>
                  </a:lnTo>
                  <a:lnTo>
                    <a:pt x="3249" y="140"/>
                  </a:lnTo>
                  <a:lnTo>
                    <a:pt x="3244" y="146"/>
                  </a:lnTo>
                  <a:lnTo>
                    <a:pt x="3239" y="151"/>
                  </a:lnTo>
                  <a:lnTo>
                    <a:pt x="3232" y="155"/>
                  </a:lnTo>
                  <a:lnTo>
                    <a:pt x="3227" y="159"/>
                  </a:lnTo>
                  <a:lnTo>
                    <a:pt x="3221" y="160"/>
                  </a:lnTo>
                  <a:lnTo>
                    <a:pt x="3215" y="162"/>
                  </a:lnTo>
                  <a:lnTo>
                    <a:pt x="3208" y="160"/>
                  </a:lnTo>
                  <a:lnTo>
                    <a:pt x="3202" y="159"/>
                  </a:lnTo>
                  <a:lnTo>
                    <a:pt x="3195" y="155"/>
                  </a:lnTo>
                  <a:lnTo>
                    <a:pt x="3190" y="151"/>
                  </a:lnTo>
                  <a:lnTo>
                    <a:pt x="3185" y="146"/>
                  </a:lnTo>
                  <a:lnTo>
                    <a:pt x="3179" y="140"/>
                  </a:lnTo>
                  <a:lnTo>
                    <a:pt x="3169" y="127"/>
                  </a:lnTo>
                  <a:lnTo>
                    <a:pt x="3169" y="126"/>
                  </a:lnTo>
                  <a:lnTo>
                    <a:pt x="3164" y="120"/>
                  </a:lnTo>
                  <a:lnTo>
                    <a:pt x="3156" y="108"/>
                  </a:lnTo>
                  <a:lnTo>
                    <a:pt x="3143" y="85"/>
                  </a:lnTo>
                  <a:lnTo>
                    <a:pt x="3132" y="64"/>
                  </a:lnTo>
                  <a:lnTo>
                    <a:pt x="3120" y="46"/>
                  </a:lnTo>
                  <a:lnTo>
                    <a:pt x="3110" y="33"/>
                  </a:lnTo>
                  <a:lnTo>
                    <a:pt x="3105" y="28"/>
                  </a:lnTo>
                  <a:lnTo>
                    <a:pt x="3101" y="24"/>
                  </a:lnTo>
                  <a:lnTo>
                    <a:pt x="3098" y="22"/>
                  </a:lnTo>
                  <a:lnTo>
                    <a:pt x="3092" y="19"/>
                  </a:lnTo>
                  <a:lnTo>
                    <a:pt x="3089" y="18"/>
                  </a:lnTo>
                  <a:lnTo>
                    <a:pt x="3085" y="19"/>
                  </a:lnTo>
                  <a:lnTo>
                    <a:pt x="3080" y="22"/>
                  </a:lnTo>
                  <a:lnTo>
                    <a:pt x="3076" y="24"/>
                  </a:lnTo>
                  <a:lnTo>
                    <a:pt x="3072" y="28"/>
                  </a:lnTo>
                  <a:lnTo>
                    <a:pt x="3067" y="33"/>
                  </a:lnTo>
                  <a:lnTo>
                    <a:pt x="3057" y="46"/>
                  </a:lnTo>
                  <a:lnTo>
                    <a:pt x="3047" y="64"/>
                  </a:lnTo>
                  <a:lnTo>
                    <a:pt x="3034" y="85"/>
                  </a:lnTo>
                  <a:lnTo>
                    <a:pt x="3021" y="108"/>
                  </a:lnTo>
                  <a:lnTo>
                    <a:pt x="3008" y="126"/>
                  </a:lnTo>
                  <a:lnTo>
                    <a:pt x="2998" y="140"/>
                  </a:lnTo>
                  <a:lnTo>
                    <a:pt x="2993" y="146"/>
                  </a:lnTo>
                  <a:lnTo>
                    <a:pt x="2987" y="151"/>
                  </a:lnTo>
                  <a:lnTo>
                    <a:pt x="2982" y="155"/>
                  </a:lnTo>
                  <a:lnTo>
                    <a:pt x="2975" y="159"/>
                  </a:lnTo>
                  <a:lnTo>
                    <a:pt x="2969" y="160"/>
                  </a:lnTo>
                  <a:lnTo>
                    <a:pt x="2963" y="162"/>
                  </a:lnTo>
                  <a:lnTo>
                    <a:pt x="2956" y="160"/>
                  </a:lnTo>
                  <a:lnTo>
                    <a:pt x="2951" y="159"/>
                  </a:lnTo>
                  <a:lnTo>
                    <a:pt x="2945" y="155"/>
                  </a:lnTo>
                  <a:lnTo>
                    <a:pt x="2940" y="151"/>
                  </a:lnTo>
                  <a:lnTo>
                    <a:pt x="2933" y="146"/>
                  </a:lnTo>
                  <a:lnTo>
                    <a:pt x="2928" y="140"/>
                  </a:lnTo>
                  <a:lnTo>
                    <a:pt x="2917" y="126"/>
                  </a:lnTo>
                  <a:lnTo>
                    <a:pt x="2905" y="108"/>
                  </a:lnTo>
                  <a:lnTo>
                    <a:pt x="2895" y="89"/>
                  </a:lnTo>
                  <a:lnTo>
                    <a:pt x="2893" y="85"/>
                  </a:lnTo>
                  <a:lnTo>
                    <a:pt x="2890" y="81"/>
                  </a:lnTo>
                  <a:lnTo>
                    <a:pt x="2880" y="64"/>
                  </a:lnTo>
                  <a:lnTo>
                    <a:pt x="2869" y="46"/>
                  </a:lnTo>
                  <a:lnTo>
                    <a:pt x="2858" y="33"/>
                  </a:lnTo>
                  <a:lnTo>
                    <a:pt x="2855" y="28"/>
                  </a:lnTo>
                  <a:lnTo>
                    <a:pt x="2851" y="24"/>
                  </a:lnTo>
                  <a:lnTo>
                    <a:pt x="2847" y="22"/>
                  </a:lnTo>
                  <a:lnTo>
                    <a:pt x="2842" y="19"/>
                  </a:lnTo>
                  <a:lnTo>
                    <a:pt x="2838" y="18"/>
                  </a:lnTo>
                  <a:lnTo>
                    <a:pt x="2833" y="19"/>
                  </a:lnTo>
                  <a:lnTo>
                    <a:pt x="2829" y="22"/>
                  </a:lnTo>
                  <a:lnTo>
                    <a:pt x="2825" y="24"/>
                  </a:lnTo>
                  <a:lnTo>
                    <a:pt x="2820" y="28"/>
                  </a:lnTo>
                  <a:lnTo>
                    <a:pt x="2816" y="33"/>
                  </a:lnTo>
                  <a:lnTo>
                    <a:pt x="2816" y="33"/>
                  </a:lnTo>
                  <a:lnTo>
                    <a:pt x="2816" y="33"/>
                  </a:lnTo>
                  <a:lnTo>
                    <a:pt x="2806" y="46"/>
                  </a:lnTo>
                  <a:lnTo>
                    <a:pt x="2795" y="64"/>
                  </a:lnTo>
                  <a:lnTo>
                    <a:pt x="2786" y="80"/>
                  </a:lnTo>
                  <a:lnTo>
                    <a:pt x="2782" y="85"/>
                  </a:lnTo>
                  <a:lnTo>
                    <a:pt x="2781" y="89"/>
                  </a:lnTo>
                  <a:lnTo>
                    <a:pt x="2769" y="108"/>
                  </a:lnTo>
                  <a:lnTo>
                    <a:pt x="2758" y="126"/>
                  </a:lnTo>
                  <a:lnTo>
                    <a:pt x="2746" y="140"/>
                  </a:lnTo>
                  <a:lnTo>
                    <a:pt x="2741" y="146"/>
                  </a:lnTo>
                  <a:lnTo>
                    <a:pt x="2736" y="151"/>
                  </a:lnTo>
                  <a:lnTo>
                    <a:pt x="2731" y="155"/>
                  </a:lnTo>
                  <a:lnTo>
                    <a:pt x="2725" y="159"/>
                  </a:lnTo>
                  <a:lnTo>
                    <a:pt x="2718" y="160"/>
                  </a:lnTo>
                  <a:lnTo>
                    <a:pt x="2712" y="162"/>
                  </a:lnTo>
                  <a:lnTo>
                    <a:pt x="2706" y="160"/>
                  </a:lnTo>
                  <a:lnTo>
                    <a:pt x="2699" y="159"/>
                  </a:lnTo>
                  <a:lnTo>
                    <a:pt x="2693" y="155"/>
                  </a:lnTo>
                  <a:lnTo>
                    <a:pt x="2688" y="151"/>
                  </a:lnTo>
                  <a:lnTo>
                    <a:pt x="2683" y="146"/>
                  </a:lnTo>
                  <a:lnTo>
                    <a:pt x="2676" y="140"/>
                  </a:lnTo>
                  <a:lnTo>
                    <a:pt x="2666" y="126"/>
                  </a:lnTo>
                  <a:lnTo>
                    <a:pt x="2655" y="108"/>
                  </a:lnTo>
                  <a:lnTo>
                    <a:pt x="2641" y="85"/>
                  </a:lnTo>
                  <a:lnTo>
                    <a:pt x="2629" y="64"/>
                  </a:lnTo>
                  <a:lnTo>
                    <a:pt x="2618" y="46"/>
                  </a:lnTo>
                  <a:lnTo>
                    <a:pt x="2608" y="33"/>
                  </a:lnTo>
                  <a:lnTo>
                    <a:pt x="2604" y="28"/>
                  </a:lnTo>
                  <a:lnTo>
                    <a:pt x="2599" y="24"/>
                  </a:lnTo>
                  <a:lnTo>
                    <a:pt x="2595" y="22"/>
                  </a:lnTo>
                  <a:lnTo>
                    <a:pt x="2591" y="19"/>
                  </a:lnTo>
                  <a:lnTo>
                    <a:pt x="2586" y="18"/>
                  </a:lnTo>
                  <a:lnTo>
                    <a:pt x="2582" y="19"/>
                  </a:lnTo>
                  <a:lnTo>
                    <a:pt x="2577" y="22"/>
                  </a:lnTo>
                  <a:lnTo>
                    <a:pt x="2573" y="24"/>
                  </a:lnTo>
                  <a:lnTo>
                    <a:pt x="2570" y="28"/>
                  </a:lnTo>
                  <a:lnTo>
                    <a:pt x="2565" y="33"/>
                  </a:lnTo>
                  <a:lnTo>
                    <a:pt x="2554" y="46"/>
                  </a:lnTo>
                  <a:lnTo>
                    <a:pt x="2544" y="64"/>
                  </a:lnTo>
                  <a:lnTo>
                    <a:pt x="2531" y="85"/>
                  </a:lnTo>
                  <a:lnTo>
                    <a:pt x="2519" y="108"/>
                  </a:lnTo>
                  <a:lnTo>
                    <a:pt x="2507" y="126"/>
                  </a:lnTo>
                  <a:lnTo>
                    <a:pt x="2496" y="140"/>
                  </a:lnTo>
                  <a:lnTo>
                    <a:pt x="2491" y="146"/>
                  </a:lnTo>
                  <a:lnTo>
                    <a:pt x="2484" y="151"/>
                  </a:lnTo>
                  <a:lnTo>
                    <a:pt x="2479" y="155"/>
                  </a:lnTo>
                  <a:lnTo>
                    <a:pt x="2473" y="159"/>
                  </a:lnTo>
                  <a:lnTo>
                    <a:pt x="2467" y="160"/>
                  </a:lnTo>
                  <a:lnTo>
                    <a:pt x="2461" y="162"/>
                  </a:lnTo>
                  <a:lnTo>
                    <a:pt x="2455" y="160"/>
                  </a:lnTo>
                  <a:lnTo>
                    <a:pt x="2449" y="159"/>
                  </a:lnTo>
                  <a:lnTo>
                    <a:pt x="2442" y="155"/>
                  </a:lnTo>
                  <a:lnTo>
                    <a:pt x="2437" y="151"/>
                  </a:lnTo>
                  <a:lnTo>
                    <a:pt x="2431" y="146"/>
                  </a:lnTo>
                  <a:lnTo>
                    <a:pt x="2426" y="140"/>
                  </a:lnTo>
                  <a:lnTo>
                    <a:pt x="2414" y="126"/>
                  </a:lnTo>
                  <a:lnTo>
                    <a:pt x="2408" y="115"/>
                  </a:lnTo>
                  <a:lnTo>
                    <a:pt x="2403" y="108"/>
                  </a:lnTo>
                  <a:lnTo>
                    <a:pt x="2390" y="85"/>
                  </a:lnTo>
                  <a:lnTo>
                    <a:pt x="2378" y="64"/>
                  </a:lnTo>
                  <a:lnTo>
                    <a:pt x="2376" y="61"/>
                  </a:lnTo>
                  <a:lnTo>
                    <a:pt x="2367" y="46"/>
                  </a:lnTo>
                  <a:lnTo>
                    <a:pt x="2357" y="33"/>
                  </a:lnTo>
                  <a:lnTo>
                    <a:pt x="2352" y="28"/>
                  </a:lnTo>
                  <a:lnTo>
                    <a:pt x="2350" y="25"/>
                  </a:lnTo>
                  <a:lnTo>
                    <a:pt x="2348" y="24"/>
                  </a:lnTo>
                  <a:lnTo>
                    <a:pt x="2348" y="24"/>
                  </a:lnTo>
                  <a:lnTo>
                    <a:pt x="2348" y="24"/>
                  </a:lnTo>
                  <a:lnTo>
                    <a:pt x="2344" y="22"/>
                  </a:lnTo>
                  <a:lnTo>
                    <a:pt x="2339" y="19"/>
                  </a:lnTo>
                  <a:lnTo>
                    <a:pt x="2336" y="18"/>
                  </a:lnTo>
                  <a:lnTo>
                    <a:pt x="2330" y="19"/>
                  </a:lnTo>
                  <a:lnTo>
                    <a:pt x="2327" y="22"/>
                  </a:lnTo>
                  <a:lnTo>
                    <a:pt x="2323" y="24"/>
                  </a:lnTo>
                  <a:lnTo>
                    <a:pt x="2318" y="28"/>
                  </a:lnTo>
                  <a:lnTo>
                    <a:pt x="2314" y="33"/>
                  </a:lnTo>
                  <a:lnTo>
                    <a:pt x="2304" y="46"/>
                  </a:lnTo>
                  <a:lnTo>
                    <a:pt x="2292" y="64"/>
                  </a:lnTo>
                  <a:lnTo>
                    <a:pt x="2281" y="85"/>
                  </a:lnTo>
                  <a:lnTo>
                    <a:pt x="2267" y="108"/>
                  </a:lnTo>
                  <a:lnTo>
                    <a:pt x="2255" y="126"/>
                  </a:lnTo>
                  <a:lnTo>
                    <a:pt x="2245" y="140"/>
                  </a:lnTo>
                  <a:lnTo>
                    <a:pt x="2239" y="146"/>
                  </a:lnTo>
                  <a:lnTo>
                    <a:pt x="2234" y="151"/>
                  </a:lnTo>
                  <a:lnTo>
                    <a:pt x="2229" y="155"/>
                  </a:lnTo>
                  <a:lnTo>
                    <a:pt x="2222" y="159"/>
                  </a:lnTo>
                  <a:lnTo>
                    <a:pt x="2216" y="160"/>
                  </a:lnTo>
                  <a:lnTo>
                    <a:pt x="2210" y="162"/>
                  </a:lnTo>
                  <a:lnTo>
                    <a:pt x="2203" y="160"/>
                  </a:lnTo>
                  <a:lnTo>
                    <a:pt x="2197" y="159"/>
                  </a:lnTo>
                  <a:lnTo>
                    <a:pt x="2192" y="155"/>
                  </a:lnTo>
                  <a:lnTo>
                    <a:pt x="2185" y="151"/>
                  </a:lnTo>
                  <a:lnTo>
                    <a:pt x="2180" y="146"/>
                  </a:lnTo>
                  <a:lnTo>
                    <a:pt x="2175" y="140"/>
                  </a:lnTo>
                  <a:lnTo>
                    <a:pt x="2174" y="140"/>
                  </a:lnTo>
                  <a:lnTo>
                    <a:pt x="2164" y="126"/>
                  </a:lnTo>
                  <a:lnTo>
                    <a:pt x="2156" y="115"/>
                  </a:lnTo>
                  <a:lnTo>
                    <a:pt x="2152" y="108"/>
                  </a:lnTo>
                  <a:lnTo>
                    <a:pt x="2140" y="85"/>
                  </a:lnTo>
                  <a:lnTo>
                    <a:pt x="2127" y="64"/>
                  </a:lnTo>
                  <a:lnTo>
                    <a:pt x="2121" y="55"/>
                  </a:lnTo>
                  <a:lnTo>
                    <a:pt x="2115" y="46"/>
                  </a:lnTo>
                  <a:lnTo>
                    <a:pt x="2105" y="33"/>
                  </a:lnTo>
                  <a:lnTo>
                    <a:pt x="2105" y="33"/>
                  </a:lnTo>
                  <a:lnTo>
                    <a:pt x="2105" y="33"/>
                  </a:lnTo>
                  <a:lnTo>
                    <a:pt x="2105" y="33"/>
                  </a:lnTo>
                  <a:lnTo>
                    <a:pt x="2102" y="28"/>
                  </a:lnTo>
                  <a:lnTo>
                    <a:pt x="2096" y="24"/>
                  </a:lnTo>
                  <a:lnTo>
                    <a:pt x="2093" y="22"/>
                  </a:lnTo>
                  <a:lnTo>
                    <a:pt x="2089" y="19"/>
                  </a:lnTo>
                  <a:lnTo>
                    <a:pt x="2084" y="18"/>
                  </a:lnTo>
                  <a:lnTo>
                    <a:pt x="2080" y="19"/>
                  </a:lnTo>
                  <a:lnTo>
                    <a:pt x="2075" y="22"/>
                  </a:lnTo>
                  <a:lnTo>
                    <a:pt x="2071" y="24"/>
                  </a:lnTo>
                  <a:lnTo>
                    <a:pt x="2067" y="28"/>
                  </a:lnTo>
                  <a:lnTo>
                    <a:pt x="2063" y="33"/>
                  </a:lnTo>
                  <a:lnTo>
                    <a:pt x="2053" y="46"/>
                  </a:lnTo>
                  <a:lnTo>
                    <a:pt x="2042" y="64"/>
                  </a:lnTo>
                  <a:lnTo>
                    <a:pt x="2029" y="85"/>
                  </a:lnTo>
                  <a:lnTo>
                    <a:pt x="2016" y="108"/>
                  </a:lnTo>
                  <a:lnTo>
                    <a:pt x="2005" y="126"/>
                  </a:lnTo>
                  <a:lnTo>
                    <a:pt x="1993" y="140"/>
                  </a:lnTo>
                  <a:lnTo>
                    <a:pt x="1988" y="146"/>
                  </a:lnTo>
                  <a:lnTo>
                    <a:pt x="1982" y="151"/>
                  </a:lnTo>
                  <a:lnTo>
                    <a:pt x="1977" y="155"/>
                  </a:lnTo>
                  <a:lnTo>
                    <a:pt x="1970" y="159"/>
                  </a:lnTo>
                  <a:lnTo>
                    <a:pt x="1965" y="160"/>
                  </a:lnTo>
                  <a:lnTo>
                    <a:pt x="1959" y="162"/>
                  </a:lnTo>
                  <a:lnTo>
                    <a:pt x="1953" y="160"/>
                  </a:lnTo>
                  <a:lnTo>
                    <a:pt x="1946" y="159"/>
                  </a:lnTo>
                  <a:lnTo>
                    <a:pt x="1940" y="155"/>
                  </a:lnTo>
                  <a:lnTo>
                    <a:pt x="1935" y="151"/>
                  </a:lnTo>
                  <a:lnTo>
                    <a:pt x="1934" y="151"/>
                  </a:lnTo>
                  <a:lnTo>
                    <a:pt x="1929" y="146"/>
                  </a:lnTo>
                  <a:lnTo>
                    <a:pt x="1923" y="140"/>
                  </a:lnTo>
                  <a:lnTo>
                    <a:pt x="1913" y="126"/>
                  </a:lnTo>
                  <a:lnTo>
                    <a:pt x="1901" y="108"/>
                  </a:lnTo>
                  <a:lnTo>
                    <a:pt x="1888" y="85"/>
                  </a:lnTo>
                  <a:lnTo>
                    <a:pt x="1875" y="64"/>
                  </a:lnTo>
                  <a:lnTo>
                    <a:pt x="1874" y="61"/>
                  </a:lnTo>
                  <a:lnTo>
                    <a:pt x="1865" y="46"/>
                  </a:lnTo>
                  <a:lnTo>
                    <a:pt x="1855" y="33"/>
                  </a:lnTo>
                  <a:lnTo>
                    <a:pt x="1855" y="33"/>
                  </a:lnTo>
                  <a:lnTo>
                    <a:pt x="1855" y="33"/>
                  </a:lnTo>
                  <a:lnTo>
                    <a:pt x="1850" y="28"/>
                  </a:lnTo>
                  <a:lnTo>
                    <a:pt x="1846" y="24"/>
                  </a:lnTo>
                  <a:lnTo>
                    <a:pt x="1842" y="22"/>
                  </a:lnTo>
                  <a:lnTo>
                    <a:pt x="1837" y="19"/>
                  </a:lnTo>
                  <a:lnTo>
                    <a:pt x="1833" y="18"/>
                  </a:lnTo>
                  <a:lnTo>
                    <a:pt x="1829" y="19"/>
                  </a:lnTo>
                  <a:lnTo>
                    <a:pt x="1824" y="22"/>
                  </a:lnTo>
                  <a:lnTo>
                    <a:pt x="1820" y="24"/>
                  </a:lnTo>
                  <a:lnTo>
                    <a:pt x="1817" y="28"/>
                  </a:lnTo>
                  <a:lnTo>
                    <a:pt x="1811" y="33"/>
                  </a:lnTo>
                  <a:lnTo>
                    <a:pt x="1801" y="46"/>
                  </a:lnTo>
                  <a:lnTo>
                    <a:pt x="1790" y="64"/>
                  </a:lnTo>
                  <a:lnTo>
                    <a:pt x="1778" y="85"/>
                  </a:lnTo>
                  <a:lnTo>
                    <a:pt x="1766" y="108"/>
                  </a:lnTo>
                  <a:lnTo>
                    <a:pt x="1753" y="126"/>
                  </a:lnTo>
                  <a:lnTo>
                    <a:pt x="1743" y="140"/>
                  </a:lnTo>
                  <a:lnTo>
                    <a:pt x="1736" y="146"/>
                  </a:lnTo>
                  <a:lnTo>
                    <a:pt x="1731" y="151"/>
                  </a:lnTo>
                  <a:lnTo>
                    <a:pt x="1726" y="155"/>
                  </a:lnTo>
                  <a:lnTo>
                    <a:pt x="1720" y="159"/>
                  </a:lnTo>
                  <a:lnTo>
                    <a:pt x="1714" y="160"/>
                  </a:lnTo>
                  <a:lnTo>
                    <a:pt x="1707" y="162"/>
                  </a:lnTo>
                  <a:lnTo>
                    <a:pt x="1701" y="160"/>
                  </a:lnTo>
                  <a:lnTo>
                    <a:pt x="1694" y="159"/>
                  </a:lnTo>
                  <a:lnTo>
                    <a:pt x="1689" y="155"/>
                  </a:lnTo>
                  <a:lnTo>
                    <a:pt x="1683" y="151"/>
                  </a:lnTo>
                  <a:lnTo>
                    <a:pt x="1678" y="146"/>
                  </a:lnTo>
                  <a:lnTo>
                    <a:pt x="1673" y="140"/>
                  </a:lnTo>
                  <a:lnTo>
                    <a:pt x="1663" y="127"/>
                  </a:lnTo>
                  <a:lnTo>
                    <a:pt x="1661" y="126"/>
                  </a:lnTo>
                  <a:lnTo>
                    <a:pt x="1658" y="120"/>
                  </a:lnTo>
                  <a:lnTo>
                    <a:pt x="1650" y="108"/>
                  </a:lnTo>
                  <a:lnTo>
                    <a:pt x="1644" y="97"/>
                  </a:lnTo>
                  <a:lnTo>
                    <a:pt x="1637" y="85"/>
                  </a:lnTo>
                  <a:lnTo>
                    <a:pt x="1624" y="64"/>
                  </a:lnTo>
                  <a:lnTo>
                    <a:pt x="1623" y="61"/>
                  </a:lnTo>
                  <a:lnTo>
                    <a:pt x="1613" y="46"/>
                  </a:lnTo>
                  <a:lnTo>
                    <a:pt x="1603" y="33"/>
                  </a:lnTo>
                  <a:lnTo>
                    <a:pt x="1603" y="33"/>
                  </a:lnTo>
                  <a:lnTo>
                    <a:pt x="1603" y="33"/>
                  </a:lnTo>
                  <a:lnTo>
                    <a:pt x="1599" y="28"/>
                  </a:lnTo>
                  <a:lnTo>
                    <a:pt x="1595" y="24"/>
                  </a:lnTo>
                  <a:lnTo>
                    <a:pt x="1590" y="22"/>
                  </a:lnTo>
                  <a:lnTo>
                    <a:pt x="1586" y="19"/>
                  </a:lnTo>
                  <a:lnTo>
                    <a:pt x="1581" y="18"/>
                  </a:lnTo>
                  <a:lnTo>
                    <a:pt x="1577" y="19"/>
                  </a:lnTo>
                  <a:lnTo>
                    <a:pt x="1574" y="22"/>
                  </a:lnTo>
                  <a:lnTo>
                    <a:pt x="1569" y="24"/>
                  </a:lnTo>
                  <a:lnTo>
                    <a:pt x="1565" y="28"/>
                  </a:lnTo>
                  <a:lnTo>
                    <a:pt x="1561" y="33"/>
                  </a:lnTo>
                  <a:lnTo>
                    <a:pt x="1551" y="46"/>
                  </a:lnTo>
                  <a:lnTo>
                    <a:pt x="1539" y="64"/>
                  </a:lnTo>
                  <a:lnTo>
                    <a:pt x="1527" y="85"/>
                  </a:lnTo>
                  <a:lnTo>
                    <a:pt x="1514" y="108"/>
                  </a:lnTo>
                  <a:lnTo>
                    <a:pt x="1502" y="126"/>
                  </a:lnTo>
                  <a:lnTo>
                    <a:pt x="1491" y="140"/>
                  </a:lnTo>
                  <a:lnTo>
                    <a:pt x="1486" y="146"/>
                  </a:lnTo>
                  <a:lnTo>
                    <a:pt x="1481" y="151"/>
                  </a:lnTo>
                  <a:lnTo>
                    <a:pt x="1474" y="155"/>
                  </a:lnTo>
                  <a:lnTo>
                    <a:pt x="1469" y="159"/>
                  </a:lnTo>
                  <a:lnTo>
                    <a:pt x="1463" y="160"/>
                  </a:lnTo>
                  <a:lnTo>
                    <a:pt x="1457" y="162"/>
                  </a:lnTo>
                  <a:lnTo>
                    <a:pt x="1450" y="160"/>
                  </a:lnTo>
                  <a:lnTo>
                    <a:pt x="1444" y="159"/>
                  </a:lnTo>
                  <a:lnTo>
                    <a:pt x="1437" y="155"/>
                  </a:lnTo>
                  <a:lnTo>
                    <a:pt x="1432" y="151"/>
                  </a:lnTo>
                  <a:lnTo>
                    <a:pt x="1427" y="146"/>
                  </a:lnTo>
                  <a:lnTo>
                    <a:pt x="1421" y="140"/>
                  </a:lnTo>
                  <a:lnTo>
                    <a:pt x="1411" y="127"/>
                  </a:lnTo>
                  <a:lnTo>
                    <a:pt x="1411" y="126"/>
                  </a:lnTo>
                  <a:lnTo>
                    <a:pt x="1398" y="108"/>
                  </a:lnTo>
                  <a:lnTo>
                    <a:pt x="1389" y="90"/>
                  </a:lnTo>
                  <a:lnTo>
                    <a:pt x="1385" y="85"/>
                  </a:lnTo>
                  <a:lnTo>
                    <a:pt x="1374" y="64"/>
                  </a:lnTo>
                  <a:lnTo>
                    <a:pt x="1362" y="46"/>
                  </a:lnTo>
                  <a:lnTo>
                    <a:pt x="1357" y="41"/>
                  </a:lnTo>
                  <a:lnTo>
                    <a:pt x="1352" y="33"/>
                  </a:lnTo>
                  <a:lnTo>
                    <a:pt x="1351" y="30"/>
                  </a:lnTo>
                  <a:lnTo>
                    <a:pt x="1347" y="28"/>
                  </a:lnTo>
                  <a:lnTo>
                    <a:pt x="1345" y="24"/>
                  </a:lnTo>
                  <a:lnTo>
                    <a:pt x="1343" y="24"/>
                  </a:lnTo>
                  <a:lnTo>
                    <a:pt x="1343" y="24"/>
                  </a:lnTo>
                  <a:lnTo>
                    <a:pt x="1343" y="24"/>
                  </a:lnTo>
                  <a:lnTo>
                    <a:pt x="1340" y="22"/>
                  </a:lnTo>
                  <a:lnTo>
                    <a:pt x="1334" y="19"/>
                  </a:lnTo>
                  <a:lnTo>
                    <a:pt x="1331" y="18"/>
                  </a:lnTo>
                  <a:lnTo>
                    <a:pt x="1327" y="19"/>
                  </a:lnTo>
                  <a:lnTo>
                    <a:pt x="1322" y="22"/>
                  </a:lnTo>
                  <a:lnTo>
                    <a:pt x="1318" y="24"/>
                  </a:lnTo>
                  <a:lnTo>
                    <a:pt x="1314" y="28"/>
                  </a:lnTo>
                  <a:lnTo>
                    <a:pt x="1309" y="33"/>
                  </a:lnTo>
                  <a:lnTo>
                    <a:pt x="1299" y="46"/>
                  </a:lnTo>
                  <a:lnTo>
                    <a:pt x="1289" y="64"/>
                  </a:lnTo>
                  <a:lnTo>
                    <a:pt x="1276" y="85"/>
                  </a:lnTo>
                  <a:lnTo>
                    <a:pt x="1263" y="108"/>
                  </a:lnTo>
                  <a:lnTo>
                    <a:pt x="1251" y="126"/>
                  </a:lnTo>
                  <a:lnTo>
                    <a:pt x="1240" y="140"/>
                  </a:lnTo>
                  <a:lnTo>
                    <a:pt x="1234" y="146"/>
                  </a:lnTo>
                  <a:lnTo>
                    <a:pt x="1229" y="151"/>
                  </a:lnTo>
                  <a:lnTo>
                    <a:pt x="1224" y="155"/>
                  </a:lnTo>
                  <a:lnTo>
                    <a:pt x="1217" y="159"/>
                  </a:lnTo>
                  <a:lnTo>
                    <a:pt x="1211" y="160"/>
                  </a:lnTo>
                  <a:lnTo>
                    <a:pt x="1205" y="162"/>
                  </a:lnTo>
                  <a:lnTo>
                    <a:pt x="1198" y="160"/>
                  </a:lnTo>
                  <a:lnTo>
                    <a:pt x="1193" y="159"/>
                  </a:lnTo>
                  <a:lnTo>
                    <a:pt x="1187" y="155"/>
                  </a:lnTo>
                  <a:lnTo>
                    <a:pt x="1181" y="151"/>
                  </a:lnTo>
                  <a:lnTo>
                    <a:pt x="1181" y="150"/>
                  </a:lnTo>
                  <a:lnTo>
                    <a:pt x="1175" y="146"/>
                  </a:lnTo>
                  <a:lnTo>
                    <a:pt x="1174" y="144"/>
                  </a:lnTo>
                  <a:lnTo>
                    <a:pt x="1170" y="140"/>
                  </a:lnTo>
                  <a:lnTo>
                    <a:pt x="1159" y="126"/>
                  </a:lnTo>
                  <a:lnTo>
                    <a:pt x="1151" y="113"/>
                  </a:lnTo>
                  <a:lnTo>
                    <a:pt x="1147" y="108"/>
                  </a:lnTo>
                  <a:lnTo>
                    <a:pt x="1141" y="97"/>
                  </a:lnTo>
                  <a:lnTo>
                    <a:pt x="1135" y="85"/>
                  </a:lnTo>
                  <a:lnTo>
                    <a:pt x="1128" y="74"/>
                  </a:lnTo>
                  <a:lnTo>
                    <a:pt x="1122" y="64"/>
                  </a:lnTo>
                  <a:lnTo>
                    <a:pt x="1111" y="46"/>
                  </a:lnTo>
                  <a:lnTo>
                    <a:pt x="1100" y="33"/>
                  </a:lnTo>
                  <a:lnTo>
                    <a:pt x="1098" y="29"/>
                  </a:lnTo>
                  <a:lnTo>
                    <a:pt x="1097" y="28"/>
                  </a:lnTo>
                  <a:lnTo>
                    <a:pt x="1095" y="28"/>
                  </a:lnTo>
                  <a:lnTo>
                    <a:pt x="1093" y="24"/>
                  </a:lnTo>
                  <a:lnTo>
                    <a:pt x="1089" y="22"/>
                  </a:lnTo>
                  <a:lnTo>
                    <a:pt x="1084" y="19"/>
                  </a:lnTo>
                  <a:lnTo>
                    <a:pt x="1080" y="18"/>
                  </a:lnTo>
                  <a:lnTo>
                    <a:pt x="1075" y="19"/>
                  </a:lnTo>
                  <a:lnTo>
                    <a:pt x="1071" y="22"/>
                  </a:lnTo>
                  <a:lnTo>
                    <a:pt x="1067" y="24"/>
                  </a:lnTo>
                  <a:lnTo>
                    <a:pt x="1062" y="28"/>
                  </a:lnTo>
                  <a:lnTo>
                    <a:pt x="1058" y="33"/>
                  </a:lnTo>
                  <a:lnTo>
                    <a:pt x="1048" y="46"/>
                  </a:lnTo>
                  <a:lnTo>
                    <a:pt x="1037" y="64"/>
                  </a:lnTo>
                  <a:lnTo>
                    <a:pt x="1024" y="85"/>
                  </a:lnTo>
                  <a:lnTo>
                    <a:pt x="1011" y="108"/>
                  </a:lnTo>
                  <a:lnTo>
                    <a:pt x="1000" y="126"/>
                  </a:lnTo>
                  <a:lnTo>
                    <a:pt x="988" y="140"/>
                  </a:lnTo>
                  <a:lnTo>
                    <a:pt x="983" y="146"/>
                  </a:lnTo>
                  <a:lnTo>
                    <a:pt x="978" y="151"/>
                  </a:lnTo>
                  <a:lnTo>
                    <a:pt x="972" y="155"/>
                  </a:lnTo>
                  <a:lnTo>
                    <a:pt x="967" y="159"/>
                  </a:lnTo>
                  <a:lnTo>
                    <a:pt x="960" y="160"/>
                  </a:lnTo>
                  <a:lnTo>
                    <a:pt x="954" y="162"/>
                  </a:lnTo>
                  <a:lnTo>
                    <a:pt x="948" y="160"/>
                  </a:lnTo>
                  <a:lnTo>
                    <a:pt x="941" y="159"/>
                  </a:lnTo>
                  <a:lnTo>
                    <a:pt x="935" y="155"/>
                  </a:lnTo>
                  <a:lnTo>
                    <a:pt x="930" y="151"/>
                  </a:lnTo>
                  <a:lnTo>
                    <a:pt x="925" y="146"/>
                  </a:lnTo>
                  <a:lnTo>
                    <a:pt x="919" y="140"/>
                  </a:lnTo>
                  <a:lnTo>
                    <a:pt x="908" y="126"/>
                  </a:lnTo>
                  <a:lnTo>
                    <a:pt x="897" y="108"/>
                  </a:lnTo>
                  <a:lnTo>
                    <a:pt x="883" y="85"/>
                  </a:lnTo>
                  <a:lnTo>
                    <a:pt x="871" y="64"/>
                  </a:lnTo>
                  <a:lnTo>
                    <a:pt x="869" y="60"/>
                  </a:lnTo>
                  <a:lnTo>
                    <a:pt x="860" y="46"/>
                  </a:lnTo>
                  <a:lnTo>
                    <a:pt x="850" y="33"/>
                  </a:lnTo>
                  <a:lnTo>
                    <a:pt x="846" y="28"/>
                  </a:lnTo>
                  <a:lnTo>
                    <a:pt x="841" y="24"/>
                  </a:lnTo>
                  <a:lnTo>
                    <a:pt x="837" y="22"/>
                  </a:lnTo>
                  <a:lnTo>
                    <a:pt x="833" y="19"/>
                  </a:lnTo>
                  <a:lnTo>
                    <a:pt x="828" y="18"/>
                  </a:lnTo>
                  <a:lnTo>
                    <a:pt x="824" y="19"/>
                  </a:lnTo>
                  <a:lnTo>
                    <a:pt x="819" y="22"/>
                  </a:lnTo>
                  <a:lnTo>
                    <a:pt x="815" y="24"/>
                  </a:lnTo>
                  <a:lnTo>
                    <a:pt x="812" y="28"/>
                  </a:lnTo>
                  <a:lnTo>
                    <a:pt x="807" y="33"/>
                  </a:lnTo>
                  <a:lnTo>
                    <a:pt x="796" y="46"/>
                  </a:lnTo>
                  <a:lnTo>
                    <a:pt x="786" y="64"/>
                  </a:lnTo>
                  <a:lnTo>
                    <a:pt x="773" y="85"/>
                  </a:lnTo>
                  <a:lnTo>
                    <a:pt x="761" y="108"/>
                  </a:lnTo>
                  <a:lnTo>
                    <a:pt x="749" y="126"/>
                  </a:lnTo>
                  <a:lnTo>
                    <a:pt x="738" y="140"/>
                  </a:lnTo>
                  <a:lnTo>
                    <a:pt x="733" y="146"/>
                  </a:lnTo>
                  <a:lnTo>
                    <a:pt x="726" y="151"/>
                  </a:lnTo>
                  <a:lnTo>
                    <a:pt x="721" y="155"/>
                  </a:lnTo>
                  <a:lnTo>
                    <a:pt x="715" y="159"/>
                  </a:lnTo>
                  <a:lnTo>
                    <a:pt x="709" y="160"/>
                  </a:lnTo>
                  <a:lnTo>
                    <a:pt x="702" y="162"/>
                  </a:lnTo>
                  <a:lnTo>
                    <a:pt x="697" y="160"/>
                  </a:lnTo>
                  <a:lnTo>
                    <a:pt x="691" y="159"/>
                  </a:lnTo>
                  <a:lnTo>
                    <a:pt x="684" y="155"/>
                  </a:lnTo>
                  <a:lnTo>
                    <a:pt x="679" y="151"/>
                  </a:lnTo>
                  <a:lnTo>
                    <a:pt x="673" y="146"/>
                  </a:lnTo>
                  <a:lnTo>
                    <a:pt x="668" y="140"/>
                  </a:lnTo>
                  <a:lnTo>
                    <a:pt x="664" y="135"/>
                  </a:lnTo>
                  <a:lnTo>
                    <a:pt x="656" y="126"/>
                  </a:lnTo>
                  <a:lnTo>
                    <a:pt x="648" y="111"/>
                  </a:lnTo>
                  <a:lnTo>
                    <a:pt x="645" y="108"/>
                  </a:lnTo>
                  <a:lnTo>
                    <a:pt x="641" y="102"/>
                  </a:lnTo>
                  <a:lnTo>
                    <a:pt x="632" y="85"/>
                  </a:lnTo>
                  <a:lnTo>
                    <a:pt x="620" y="64"/>
                  </a:lnTo>
                  <a:lnTo>
                    <a:pt x="608" y="46"/>
                  </a:lnTo>
                  <a:lnTo>
                    <a:pt x="602" y="38"/>
                  </a:lnTo>
                  <a:lnTo>
                    <a:pt x="599" y="33"/>
                  </a:lnTo>
                  <a:lnTo>
                    <a:pt x="594" y="28"/>
                  </a:lnTo>
                  <a:lnTo>
                    <a:pt x="590" y="24"/>
                  </a:lnTo>
                  <a:lnTo>
                    <a:pt x="590" y="24"/>
                  </a:lnTo>
                  <a:lnTo>
                    <a:pt x="590" y="24"/>
                  </a:lnTo>
                  <a:lnTo>
                    <a:pt x="586" y="22"/>
                  </a:lnTo>
                  <a:lnTo>
                    <a:pt x="581" y="19"/>
                  </a:lnTo>
                  <a:lnTo>
                    <a:pt x="578" y="18"/>
                  </a:lnTo>
                  <a:lnTo>
                    <a:pt x="573" y="19"/>
                  </a:lnTo>
                  <a:lnTo>
                    <a:pt x="569" y="22"/>
                  </a:lnTo>
                  <a:lnTo>
                    <a:pt x="565" y="24"/>
                  </a:lnTo>
                  <a:lnTo>
                    <a:pt x="560" y="28"/>
                  </a:lnTo>
                  <a:lnTo>
                    <a:pt x="556" y="33"/>
                  </a:lnTo>
                  <a:lnTo>
                    <a:pt x="546" y="46"/>
                  </a:lnTo>
                  <a:lnTo>
                    <a:pt x="534" y="64"/>
                  </a:lnTo>
                  <a:lnTo>
                    <a:pt x="523" y="85"/>
                  </a:lnTo>
                  <a:lnTo>
                    <a:pt x="509" y="108"/>
                  </a:lnTo>
                  <a:lnTo>
                    <a:pt x="497" y="126"/>
                  </a:lnTo>
                  <a:lnTo>
                    <a:pt x="487" y="140"/>
                  </a:lnTo>
                  <a:lnTo>
                    <a:pt x="481" y="146"/>
                  </a:lnTo>
                  <a:lnTo>
                    <a:pt x="476" y="151"/>
                  </a:lnTo>
                  <a:lnTo>
                    <a:pt x="471" y="155"/>
                  </a:lnTo>
                  <a:lnTo>
                    <a:pt x="464" y="159"/>
                  </a:lnTo>
                  <a:lnTo>
                    <a:pt x="458" y="160"/>
                  </a:lnTo>
                  <a:lnTo>
                    <a:pt x="452" y="162"/>
                  </a:lnTo>
                  <a:lnTo>
                    <a:pt x="445" y="160"/>
                  </a:lnTo>
                  <a:lnTo>
                    <a:pt x="439" y="159"/>
                  </a:lnTo>
                  <a:lnTo>
                    <a:pt x="433" y="155"/>
                  </a:lnTo>
                  <a:lnTo>
                    <a:pt x="427" y="151"/>
                  </a:lnTo>
                  <a:lnTo>
                    <a:pt x="422" y="146"/>
                  </a:lnTo>
                  <a:lnTo>
                    <a:pt x="416" y="140"/>
                  </a:lnTo>
                  <a:lnTo>
                    <a:pt x="406" y="126"/>
                  </a:lnTo>
                  <a:lnTo>
                    <a:pt x="394" y="108"/>
                  </a:lnTo>
                  <a:lnTo>
                    <a:pt x="382" y="85"/>
                  </a:lnTo>
                  <a:lnTo>
                    <a:pt x="369" y="64"/>
                  </a:lnTo>
                  <a:lnTo>
                    <a:pt x="363" y="55"/>
                  </a:lnTo>
                  <a:lnTo>
                    <a:pt x="358" y="46"/>
                  </a:lnTo>
                  <a:lnTo>
                    <a:pt x="352" y="41"/>
                  </a:lnTo>
                  <a:lnTo>
                    <a:pt x="347" y="33"/>
                  </a:lnTo>
                  <a:lnTo>
                    <a:pt x="344" y="28"/>
                  </a:lnTo>
                  <a:lnTo>
                    <a:pt x="342" y="28"/>
                  </a:lnTo>
                  <a:lnTo>
                    <a:pt x="338" y="24"/>
                  </a:lnTo>
                  <a:lnTo>
                    <a:pt x="335" y="22"/>
                  </a:lnTo>
                  <a:lnTo>
                    <a:pt x="331" y="19"/>
                  </a:lnTo>
                  <a:lnTo>
                    <a:pt x="326" y="18"/>
                  </a:lnTo>
                  <a:lnTo>
                    <a:pt x="322" y="19"/>
                  </a:lnTo>
                  <a:lnTo>
                    <a:pt x="317" y="22"/>
                  </a:lnTo>
                  <a:lnTo>
                    <a:pt x="313" y="24"/>
                  </a:lnTo>
                  <a:lnTo>
                    <a:pt x="309" y="28"/>
                  </a:lnTo>
                  <a:lnTo>
                    <a:pt x="305" y="33"/>
                  </a:lnTo>
                  <a:lnTo>
                    <a:pt x="295" y="46"/>
                  </a:lnTo>
                  <a:lnTo>
                    <a:pt x="284" y="64"/>
                  </a:lnTo>
                  <a:lnTo>
                    <a:pt x="271" y="85"/>
                  </a:lnTo>
                  <a:lnTo>
                    <a:pt x="258" y="108"/>
                  </a:lnTo>
                  <a:lnTo>
                    <a:pt x="247" y="126"/>
                  </a:lnTo>
                  <a:lnTo>
                    <a:pt x="235" y="140"/>
                  </a:lnTo>
                  <a:lnTo>
                    <a:pt x="230" y="146"/>
                  </a:lnTo>
                  <a:lnTo>
                    <a:pt x="224" y="151"/>
                  </a:lnTo>
                  <a:lnTo>
                    <a:pt x="219" y="155"/>
                  </a:lnTo>
                  <a:lnTo>
                    <a:pt x="213" y="159"/>
                  </a:lnTo>
                  <a:lnTo>
                    <a:pt x="206" y="160"/>
                  </a:lnTo>
                  <a:lnTo>
                    <a:pt x="201" y="162"/>
                  </a:lnTo>
                  <a:lnTo>
                    <a:pt x="195" y="160"/>
                  </a:lnTo>
                  <a:lnTo>
                    <a:pt x="188" y="159"/>
                  </a:lnTo>
                  <a:lnTo>
                    <a:pt x="182" y="155"/>
                  </a:lnTo>
                  <a:lnTo>
                    <a:pt x="177" y="151"/>
                  </a:lnTo>
                  <a:lnTo>
                    <a:pt x="176" y="150"/>
                  </a:lnTo>
                  <a:lnTo>
                    <a:pt x="171" y="146"/>
                  </a:lnTo>
                  <a:lnTo>
                    <a:pt x="169" y="144"/>
                  </a:lnTo>
                  <a:lnTo>
                    <a:pt x="165" y="140"/>
                  </a:lnTo>
                  <a:lnTo>
                    <a:pt x="155" y="126"/>
                  </a:lnTo>
                  <a:lnTo>
                    <a:pt x="143" y="108"/>
                  </a:lnTo>
                  <a:lnTo>
                    <a:pt x="130" y="85"/>
                  </a:lnTo>
                  <a:lnTo>
                    <a:pt x="117" y="64"/>
                  </a:lnTo>
                  <a:lnTo>
                    <a:pt x="108" y="50"/>
                  </a:lnTo>
                  <a:lnTo>
                    <a:pt x="107" y="46"/>
                  </a:lnTo>
                  <a:lnTo>
                    <a:pt x="97" y="33"/>
                  </a:lnTo>
                  <a:lnTo>
                    <a:pt x="97" y="33"/>
                  </a:lnTo>
                  <a:lnTo>
                    <a:pt x="97" y="33"/>
                  </a:lnTo>
                  <a:lnTo>
                    <a:pt x="92" y="28"/>
                  </a:lnTo>
                  <a:lnTo>
                    <a:pt x="88" y="24"/>
                  </a:lnTo>
                  <a:lnTo>
                    <a:pt x="84" y="22"/>
                  </a:lnTo>
                  <a:lnTo>
                    <a:pt x="79" y="19"/>
                  </a:lnTo>
                  <a:lnTo>
                    <a:pt x="75" y="18"/>
                  </a:lnTo>
                  <a:lnTo>
                    <a:pt x="71" y="19"/>
                  </a:lnTo>
                  <a:lnTo>
                    <a:pt x="66" y="22"/>
                  </a:lnTo>
                  <a:lnTo>
                    <a:pt x="62" y="24"/>
                  </a:lnTo>
                  <a:lnTo>
                    <a:pt x="59" y="28"/>
                  </a:lnTo>
                  <a:lnTo>
                    <a:pt x="54" y="33"/>
                  </a:lnTo>
                  <a:lnTo>
                    <a:pt x="43" y="46"/>
                  </a:lnTo>
                  <a:lnTo>
                    <a:pt x="32" y="64"/>
                  </a:lnTo>
                  <a:lnTo>
                    <a:pt x="20" y="85"/>
                  </a:lnTo>
                  <a:lnTo>
                    <a:pt x="15" y="93"/>
                  </a:lnTo>
                  <a:lnTo>
                    <a:pt x="0" y="84"/>
                  </a:lnTo>
                  <a:lnTo>
                    <a:pt x="4" y="76"/>
                  </a:lnTo>
                  <a:lnTo>
                    <a:pt x="18" y="53"/>
                  </a:lnTo>
                  <a:lnTo>
                    <a:pt x="29" y="36"/>
                  </a:lnTo>
                  <a:lnTo>
                    <a:pt x="40" y="22"/>
                  </a:lnTo>
                  <a:lnTo>
                    <a:pt x="46" y="15"/>
                  </a:lnTo>
                  <a:lnTo>
                    <a:pt x="51" y="10"/>
                  </a:lnTo>
                  <a:lnTo>
                    <a:pt x="56" y="6"/>
                  </a:lnTo>
                  <a:lnTo>
                    <a:pt x="62" y="2"/>
                  </a:lnTo>
                  <a:lnTo>
                    <a:pt x="69" y="1"/>
                  </a:lnTo>
                  <a:lnTo>
                    <a:pt x="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33D3FF59-B710-454A-8A65-E284D938B918}"/>
                </a:ext>
              </a:extLst>
            </p:cNvPr>
            <p:cNvSpPr>
              <a:spLocks/>
            </p:cNvSpPr>
            <p:nvPr/>
          </p:nvSpPr>
          <p:spPr bwMode="auto">
            <a:xfrm>
              <a:off x="5003" y="3344"/>
              <a:ext cx="2021" cy="81"/>
            </a:xfrm>
            <a:custGeom>
              <a:avLst/>
              <a:gdLst>
                <a:gd name="T0" fmla="*/ 188 w 4043"/>
                <a:gd name="T1" fmla="*/ 138 h 162"/>
                <a:gd name="T2" fmla="*/ 326 w 4043"/>
                <a:gd name="T3" fmla="*/ 0 h 162"/>
                <a:gd name="T4" fmla="*/ 430 w 4043"/>
                <a:gd name="T5" fmla="*/ 129 h 162"/>
                <a:gd name="T6" fmla="*/ 553 w 4043"/>
                <a:gd name="T7" fmla="*/ 11 h 162"/>
                <a:gd name="T8" fmla="*/ 672 w 4043"/>
                <a:gd name="T9" fmla="*/ 116 h 162"/>
                <a:gd name="T10" fmla="*/ 799 w 4043"/>
                <a:gd name="T11" fmla="*/ 16 h 162"/>
                <a:gd name="T12" fmla="*/ 922 w 4043"/>
                <a:gd name="T13" fmla="*/ 116 h 162"/>
                <a:gd name="T14" fmla="*/ 1050 w 4043"/>
                <a:gd name="T15" fmla="*/ 16 h 162"/>
                <a:gd name="T16" fmla="*/ 1183 w 4043"/>
                <a:gd name="T17" fmla="*/ 129 h 162"/>
                <a:gd name="T18" fmla="*/ 1285 w 4043"/>
                <a:gd name="T19" fmla="*/ 36 h 162"/>
                <a:gd name="T20" fmla="*/ 1413 w 4043"/>
                <a:gd name="T21" fmla="*/ 98 h 162"/>
                <a:gd name="T22" fmla="*/ 1547 w 4043"/>
                <a:gd name="T23" fmla="*/ 22 h 162"/>
                <a:gd name="T24" fmla="*/ 1652 w 4043"/>
                <a:gd name="T25" fmla="*/ 77 h 162"/>
                <a:gd name="T26" fmla="*/ 1729 w 4043"/>
                <a:gd name="T27" fmla="*/ 129 h 162"/>
                <a:gd name="T28" fmla="*/ 1879 w 4043"/>
                <a:gd name="T29" fmla="*/ 36 h 162"/>
                <a:gd name="T30" fmla="*/ 1979 w 4043"/>
                <a:gd name="T31" fmla="*/ 129 h 162"/>
                <a:gd name="T32" fmla="*/ 2119 w 4043"/>
                <a:gd name="T33" fmla="*/ 22 h 162"/>
                <a:gd name="T34" fmla="*/ 2231 w 4043"/>
                <a:gd name="T35" fmla="*/ 129 h 162"/>
                <a:gd name="T36" fmla="*/ 2374 w 4043"/>
                <a:gd name="T37" fmla="*/ 27 h 162"/>
                <a:gd name="T38" fmla="*/ 2461 w 4043"/>
                <a:gd name="T39" fmla="*/ 144 h 162"/>
                <a:gd name="T40" fmla="*/ 2605 w 4043"/>
                <a:gd name="T41" fmla="*/ 7 h 162"/>
                <a:gd name="T42" fmla="*/ 2744 w 4043"/>
                <a:gd name="T43" fmla="*/ 116 h 162"/>
                <a:gd name="T44" fmla="*/ 2908 w 4043"/>
                <a:gd name="T45" fmla="*/ 77 h 162"/>
                <a:gd name="T46" fmla="*/ 3043 w 4043"/>
                <a:gd name="T47" fmla="*/ 36 h 162"/>
                <a:gd name="T48" fmla="*/ 3183 w 4043"/>
                <a:gd name="T49" fmla="*/ 116 h 162"/>
                <a:gd name="T50" fmla="*/ 3321 w 4043"/>
                <a:gd name="T51" fmla="*/ 7 h 162"/>
                <a:gd name="T52" fmla="*/ 3465 w 4043"/>
                <a:gd name="T53" fmla="*/ 144 h 162"/>
                <a:gd name="T54" fmla="*/ 3610 w 4043"/>
                <a:gd name="T55" fmla="*/ 7 h 162"/>
                <a:gd name="T56" fmla="*/ 3748 w 4043"/>
                <a:gd name="T57" fmla="*/ 116 h 162"/>
                <a:gd name="T58" fmla="*/ 3913 w 4043"/>
                <a:gd name="T59" fmla="*/ 77 h 162"/>
                <a:gd name="T60" fmla="*/ 4025 w 4043"/>
                <a:gd name="T61" fmla="*/ 109 h 162"/>
                <a:gd name="T62" fmla="*/ 3863 w 4043"/>
                <a:gd name="T63" fmla="*/ 33 h 162"/>
                <a:gd name="T64" fmla="*/ 3728 w 4043"/>
                <a:gd name="T65" fmla="*/ 160 h 162"/>
                <a:gd name="T66" fmla="*/ 3587 w 4043"/>
                <a:gd name="T67" fmla="*/ 19 h 162"/>
                <a:gd name="T68" fmla="*/ 3441 w 4043"/>
                <a:gd name="T69" fmla="*/ 152 h 162"/>
                <a:gd name="T70" fmla="*/ 3297 w 4043"/>
                <a:gd name="T71" fmla="*/ 64 h 162"/>
                <a:gd name="T72" fmla="*/ 3169 w 4043"/>
                <a:gd name="T73" fmla="*/ 126 h 162"/>
                <a:gd name="T74" fmla="*/ 3021 w 4043"/>
                <a:gd name="T75" fmla="*/ 109 h 162"/>
                <a:gd name="T76" fmla="*/ 2880 w 4043"/>
                <a:gd name="T77" fmla="*/ 64 h 162"/>
                <a:gd name="T78" fmla="*/ 2746 w 4043"/>
                <a:gd name="T79" fmla="*/ 140 h 162"/>
                <a:gd name="T80" fmla="*/ 2599 w 4043"/>
                <a:gd name="T81" fmla="*/ 25 h 162"/>
                <a:gd name="T82" fmla="*/ 2461 w 4043"/>
                <a:gd name="T83" fmla="*/ 162 h 162"/>
                <a:gd name="T84" fmla="*/ 2344 w 4043"/>
                <a:gd name="T85" fmla="*/ 22 h 162"/>
                <a:gd name="T86" fmla="*/ 2203 w 4043"/>
                <a:gd name="T87" fmla="*/ 161 h 162"/>
                <a:gd name="T88" fmla="*/ 2080 w 4043"/>
                <a:gd name="T89" fmla="*/ 19 h 162"/>
                <a:gd name="T90" fmla="*/ 1935 w 4043"/>
                <a:gd name="T91" fmla="*/ 152 h 162"/>
                <a:gd name="T92" fmla="*/ 1811 w 4043"/>
                <a:gd name="T93" fmla="*/ 33 h 162"/>
                <a:gd name="T94" fmla="*/ 1661 w 4043"/>
                <a:gd name="T95" fmla="*/ 126 h 162"/>
                <a:gd name="T96" fmla="*/ 1539 w 4043"/>
                <a:gd name="T97" fmla="*/ 64 h 162"/>
                <a:gd name="T98" fmla="*/ 1389 w 4043"/>
                <a:gd name="T99" fmla="*/ 91 h 162"/>
                <a:gd name="T100" fmla="*/ 1276 w 4043"/>
                <a:gd name="T101" fmla="*/ 86 h 162"/>
                <a:gd name="T102" fmla="*/ 1147 w 4043"/>
                <a:gd name="T103" fmla="*/ 109 h 162"/>
                <a:gd name="T104" fmla="*/ 1011 w 4043"/>
                <a:gd name="T105" fmla="*/ 109 h 162"/>
                <a:gd name="T106" fmla="*/ 860 w 4043"/>
                <a:gd name="T107" fmla="*/ 46 h 162"/>
                <a:gd name="T108" fmla="*/ 721 w 4043"/>
                <a:gd name="T109" fmla="*/ 156 h 162"/>
                <a:gd name="T110" fmla="*/ 590 w 4043"/>
                <a:gd name="T111" fmla="*/ 25 h 162"/>
                <a:gd name="T112" fmla="*/ 471 w 4043"/>
                <a:gd name="T113" fmla="*/ 156 h 162"/>
                <a:gd name="T114" fmla="*/ 331 w 4043"/>
                <a:gd name="T115" fmla="*/ 19 h 162"/>
                <a:gd name="T116" fmla="*/ 188 w 4043"/>
                <a:gd name="T117" fmla="*/ 160 h 162"/>
                <a:gd name="T118" fmla="*/ 66 w 4043"/>
                <a:gd name="T119" fmla="*/ 2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3" h="162">
                  <a:moveTo>
                    <a:pt x="75" y="0"/>
                  </a:moveTo>
                  <a:lnTo>
                    <a:pt x="81" y="2"/>
                  </a:lnTo>
                  <a:lnTo>
                    <a:pt x="88" y="3"/>
                  </a:lnTo>
                  <a:lnTo>
                    <a:pt x="93" y="7"/>
                  </a:lnTo>
                  <a:lnTo>
                    <a:pt x="99" y="11"/>
                  </a:lnTo>
                  <a:lnTo>
                    <a:pt x="104" y="16"/>
                  </a:lnTo>
                  <a:lnTo>
                    <a:pt x="109" y="22"/>
                  </a:lnTo>
                  <a:lnTo>
                    <a:pt x="121" y="36"/>
                  </a:lnTo>
                  <a:lnTo>
                    <a:pt x="123" y="40"/>
                  </a:lnTo>
                  <a:lnTo>
                    <a:pt x="132" y="54"/>
                  </a:lnTo>
                  <a:lnTo>
                    <a:pt x="145" y="77"/>
                  </a:lnTo>
                  <a:lnTo>
                    <a:pt x="158" y="98"/>
                  </a:lnTo>
                  <a:lnTo>
                    <a:pt x="164" y="107"/>
                  </a:lnTo>
                  <a:lnTo>
                    <a:pt x="169" y="116"/>
                  </a:lnTo>
                  <a:lnTo>
                    <a:pt x="179" y="129"/>
                  </a:lnTo>
                  <a:lnTo>
                    <a:pt x="183" y="134"/>
                  </a:lnTo>
                  <a:lnTo>
                    <a:pt x="187" y="138"/>
                  </a:lnTo>
                  <a:lnTo>
                    <a:pt x="188" y="138"/>
                  </a:lnTo>
                  <a:lnTo>
                    <a:pt x="188" y="138"/>
                  </a:lnTo>
                  <a:lnTo>
                    <a:pt x="188" y="138"/>
                  </a:lnTo>
                  <a:lnTo>
                    <a:pt x="192" y="140"/>
                  </a:lnTo>
                  <a:lnTo>
                    <a:pt x="196" y="143"/>
                  </a:lnTo>
                  <a:lnTo>
                    <a:pt x="201" y="144"/>
                  </a:lnTo>
                  <a:lnTo>
                    <a:pt x="205" y="143"/>
                  </a:lnTo>
                  <a:lnTo>
                    <a:pt x="210" y="140"/>
                  </a:lnTo>
                  <a:lnTo>
                    <a:pt x="214" y="138"/>
                  </a:lnTo>
                  <a:lnTo>
                    <a:pt x="218" y="134"/>
                  </a:lnTo>
                  <a:lnTo>
                    <a:pt x="221" y="129"/>
                  </a:lnTo>
                  <a:lnTo>
                    <a:pt x="232" y="116"/>
                  </a:lnTo>
                  <a:lnTo>
                    <a:pt x="243" y="98"/>
                  </a:lnTo>
                  <a:lnTo>
                    <a:pt x="256" y="77"/>
                  </a:lnTo>
                  <a:lnTo>
                    <a:pt x="268" y="54"/>
                  </a:lnTo>
                  <a:lnTo>
                    <a:pt x="280" y="36"/>
                  </a:lnTo>
                  <a:lnTo>
                    <a:pt x="291" y="22"/>
                  </a:lnTo>
                  <a:lnTo>
                    <a:pt x="296" y="16"/>
                  </a:lnTo>
                  <a:lnTo>
                    <a:pt x="302" y="11"/>
                  </a:lnTo>
                  <a:lnTo>
                    <a:pt x="308" y="7"/>
                  </a:lnTo>
                  <a:lnTo>
                    <a:pt x="314" y="3"/>
                  </a:lnTo>
                  <a:lnTo>
                    <a:pt x="319" y="2"/>
                  </a:lnTo>
                  <a:lnTo>
                    <a:pt x="326" y="0"/>
                  </a:lnTo>
                  <a:lnTo>
                    <a:pt x="332" y="2"/>
                  </a:lnTo>
                  <a:lnTo>
                    <a:pt x="338" y="3"/>
                  </a:lnTo>
                  <a:lnTo>
                    <a:pt x="345" y="7"/>
                  </a:lnTo>
                  <a:lnTo>
                    <a:pt x="350" y="11"/>
                  </a:lnTo>
                  <a:lnTo>
                    <a:pt x="354" y="14"/>
                  </a:lnTo>
                  <a:lnTo>
                    <a:pt x="355" y="16"/>
                  </a:lnTo>
                  <a:lnTo>
                    <a:pt x="359" y="19"/>
                  </a:lnTo>
                  <a:lnTo>
                    <a:pt x="361" y="22"/>
                  </a:lnTo>
                  <a:lnTo>
                    <a:pt x="361" y="22"/>
                  </a:lnTo>
                  <a:lnTo>
                    <a:pt x="372" y="36"/>
                  </a:lnTo>
                  <a:lnTo>
                    <a:pt x="384" y="54"/>
                  </a:lnTo>
                  <a:lnTo>
                    <a:pt x="397" y="77"/>
                  </a:lnTo>
                  <a:lnTo>
                    <a:pt x="407" y="95"/>
                  </a:lnTo>
                  <a:lnTo>
                    <a:pt x="410" y="98"/>
                  </a:lnTo>
                  <a:lnTo>
                    <a:pt x="415" y="107"/>
                  </a:lnTo>
                  <a:lnTo>
                    <a:pt x="420" y="116"/>
                  </a:lnTo>
                  <a:lnTo>
                    <a:pt x="430" y="128"/>
                  </a:lnTo>
                  <a:lnTo>
                    <a:pt x="430" y="129"/>
                  </a:lnTo>
                  <a:lnTo>
                    <a:pt x="430" y="129"/>
                  </a:lnTo>
                  <a:lnTo>
                    <a:pt x="430" y="129"/>
                  </a:lnTo>
                  <a:lnTo>
                    <a:pt x="431" y="130"/>
                  </a:lnTo>
                  <a:lnTo>
                    <a:pt x="435" y="134"/>
                  </a:lnTo>
                  <a:lnTo>
                    <a:pt x="435" y="134"/>
                  </a:lnTo>
                  <a:lnTo>
                    <a:pt x="439" y="138"/>
                  </a:lnTo>
                  <a:lnTo>
                    <a:pt x="443" y="140"/>
                  </a:lnTo>
                  <a:lnTo>
                    <a:pt x="448" y="143"/>
                  </a:lnTo>
                  <a:lnTo>
                    <a:pt x="452" y="144"/>
                  </a:lnTo>
                  <a:lnTo>
                    <a:pt x="455" y="143"/>
                  </a:lnTo>
                  <a:lnTo>
                    <a:pt x="461" y="140"/>
                  </a:lnTo>
                  <a:lnTo>
                    <a:pt x="464" y="138"/>
                  </a:lnTo>
                  <a:lnTo>
                    <a:pt x="468" y="134"/>
                  </a:lnTo>
                  <a:lnTo>
                    <a:pt x="473" y="129"/>
                  </a:lnTo>
                  <a:lnTo>
                    <a:pt x="483" y="116"/>
                  </a:lnTo>
                  <a:lnTo>
                    <a:pt x="495" y="98"/>
                  </a:lnTo>
                  <a:lnTo>
                    <a:pt x="506" y="77"/>
                  </a:lnTo>
                  <a:lnTo>
                    <a:pt x="519" y="54"/>
                  </a:lnTo>
                  <a:lnTo>
                    <a:pt x="532" y="36"/>
                  </a:lnTo>
                  <a:lnTo>
                    <a:pt x="542" y="22"/>
                  </a:lnTo>
                  <a:lnTo>
                    <a:pt x="548" y="16"/>
                  </a:lnTo>
                  <a:lnTo>
                    <a:pt x="553" y="11"/>
                  </a:lnTo>
                  <a:lnTo>
                    <a:pt x="559" y="7"/>
                  </a:lnTo>
                  <a:lnTo>
                    <a:pt x="565" y="3"/>
                  </a:lnTo>
                  <a:lnTo>
                    <a:pt x="571" y="2"/>
                  </a:lnTo>
                  <a:lnTo>
                    <a:pt x="578" y="0"/>
                  </a:lnTo>
                  <a:lnTo>
                    <a:pt x="584" y="2"/>
                  </a:lnTo>
                  <a:lnTo>
                    <a:pt x="589" y="3"/>
                  </a:lnTo>
                  <a:lnTo>
                    <a:pt x="595" y="7"/>
                  </a:lnTo>
                  <a:lnTo>
                    <a:pt x="602" y="11"/>
                  </a:lnTo>
                  <a:lnTo>
                    <a:pt x="606" y="14"/>
                  </a:lnTo>
                  <a:lnTo>
                    <a:pt x="607" y="16"/>
                  </a:lnTo>
                  <a:lnTo>
                    <a:pt x="611" y="19"/>
                  </a:lnTo>
                  <a:lnTo>
                    <a:pt x="612" y="22"/>
                  </a:lnTo>
                  <a:lnTo>
                    <a:pt x="612" y="22"/>
                  </a:lnTo>
                  <a:lnTo>
                    <a:pt x="623" y="36"/>
                  </a:lnTo>
                  <a:lnTo>
                    <a:pt x="632" y="50"/>
                  </a:lnTo>
                  <a:lnTo>
                    <a:pt x="635" y="54"/>
                  </a:lnTo>
                  <a:lnTo>
                    <a:pt x="648" y="77"/>
                  </a:lnTo>
                  <a:lnTo>
                    <a:pt x="660" y="98"/>
                  </a:lnTo>
                  <a:lnTo>
                    <a:pt x="669" y="112"/>
                  </a:lnTo>
                  <a:lnTo>
                    <a:pt x="672" y="116"/>
                  </a:lnTo>
                  <a:lnTo>
                    <a:pt x="681" y="128"/>
                  </a:lnTo>
                  <a:lnTo>
                    <a:pt x="682" y="129"/>
                  </a:lnTo>
                  <a:lnTo>
                    <a:pt x="682" y="129"/>
                  </a:lnTo>
                  <a:lnTo>
                    <a:pt x="686" y="134"/>
                  </a:lnTo>
                  <a:lnTo>
                    <a:pt x="690" y="138"/>
                  </a:lnTo>
                  <a:lnTo>
                    <a:pt x="695" y="140"/>
                  </a:lnTo>
                  <a:lnTo>
                    <a:pt x="698" y="143"/>
                  </a:lnTo>
                  <a:lnTo>
                    <a:pt x="702" y="144"/>
                  </a:lnTo>
                  <a:lnTo>
                    <a:pt x="707" y="143"/>
                  </a:lnTo>
                  <a:lnTo>
                    <a:pt x="711" y="140"/>
                  </a:lnTo>
                  <a:lnTo>
                    <a:pt x="716" y="138"/>
                  </a:lnTo>
                  <a:lnTo>
                    <a:pt x="720" y="134"/>
                  </a:lnTo>
                  <a:lnTo>
                    <a:pt x="724" y="129"/>
                  </a:lnTo>
                  <a:lnTo>
                    <a:pt x="734" y="116"/>
                  </a:lnTo>
                  <a:lnTo>
                    <a:pt x="746" y="98"/>
                  </a:lnTo>
                  <a:lnTo>
                    <a:pt x="758" y="77"/>
                  </a:lnTo>
                  <a:lnTo>
                    <a:pt x="771" y="54"/>
                  </a:lnTo>
                  <a:lnTo>
                    <a:pt x="782" y="36"/>
                  </a:lnTo>
                  <a:lnTo>
                    <a:pt x="794" y="22"/>
                  </a:lnTo>
                  <a:lnTo>
                    <a:pt x="799" y="16"/>
                  </a:lnTo>
                  <a:lnTo>
                    <a:pt x="804" y="11"/>
                  </a:lnTo>
                  <a:lnTo>
                    <a:pt x="810" y="7"/>
                  </a:lnTo>
                  <a:lnTo>
                    <a:pt x="815" y="3"/>
                  </a:lnTo>
                  <a:lnTo>
                    <a:pt x="822" y="2"/>
                  </a:lnTo>
                  <a:lnTo>
                    <a:pt x="828" y="0"/>
                  </a:lnTo>
                  <a:lnTo>
                    <a:pt x="835" y="2"/>
                  </a:lnTo>
                  <a:lnTo>
                    <a:pt x="841" y="3"/>
                  </a:lnTo>
                  <a:lnTo>
                    <a:pt x="847" y="7"/>
                  </a:lnTo>
                  <a:lnTo>
                    <a:pt x="852" y="11"/>
                  </a:lnTo>
                  <a:lnTo>
                    <a:pt x="857" y="16"/>
                  </a:lnTo>
                  <a:lnTo>
                    <a:pt x="861" y="19"/>
                  </a:lnTo>
                  <a:lnTo>
                    <a:pt x="864" y="22"/>
                  </a:lnTo>
                  <a:lnTo>
                    <a:pt x="868" y="27"/>
                  </a:lnTo>
                  <a:lnTo>
                    <a:pt x="874" y="36"/>
                  </a:lnTo>
                  <a:lnTo>
                    <a:pt x="880" y="45"/>
                  </a:lnTo>
                  <a:lnTo>
                    <a:pt x="887" y="54"/>
                  </a:lnTo>
                  <a:lnTo>
                    <a:pt x="892" y="64"/>
                  </a:lnTo>
                  <a:lnTo>
                    <a:pt x="899" y="77"/>
                  </a:lnTo>
                  <a:lnTo>
                    <a:pt x="911" y="98"/>
                  </a:lnTo>
                  <a:lnTo>
                    <a:pt x="922" y="116"/>
                  </a:lnTo>
                  <a:lnTo>
                    <a:pt x="929" y="124"/>
                  </a:lnTo>
                  <a:lnTo>
                    <a:pt x="932" y="129"/>
                  </a:lnTo>
                  <a:lnTo>
                    <a:pt x="935" y="133"/>
                  </a:lnTo>
                  <a:lnTo>
                    <a:pt x="938" y="134"/>
                  </a:lnTo>
                  <a:lnTo>
                    <a:pt x="941" y="138"/>
                  </a:lnTo>
                  <a:lnTo>
                    <a:pt x="945" y="140"/>
                  </a:lnTo>
                  <a:lnTo>
                    <a:pt x="950" y="143"/>
                  </a:lnTo>
                  <a:lnTo>
                    <a:pt x="954" y="144"/>
                  </a:lnTo>
                  <a:lnTo>
                    <a:pt x="958" y="143"/>
                  </a:lnTo>
                  <a:lnTo>
                    <a:pt x="963" y="140"/>
                  </a:lnTo>
                  <a:lnTo>
                    <a:pt x="967" y="138"/>
                  </a:lnTo>
                  <a:lnTo>
                    <a:pt x="971" y="134"/>
                  </a:lnTo>
                  <a:lnTo>
                    <a:pt x="976" y="129"/>
                  </a:lnTo>
                  <a:lnTo>
                    <a:pt x="986" y="116"/>
                  </a:lnTo>
                  <a:lnTo>
                    <a:pt x="996" y="98"/>
                  </a:lnTo>
                  <a:lnTo>
                    <a:pt x="1009" y="77"/>
                  </a:lnTo>
                  <a:lnTo>
                    <a:pt x="1022" y="54"/>
                  </a:lnTo>
                  <a:lnTo>
                    <a:pt x="1034" y="36"/>
                  </a:lnTo>
                  <a:lnTo>
                    <a:pt x="1044" y="22"/>
                  </a:lnTo>
                  <a:lnTo>
                    <a:pt x="1050" y="16"/>
                  </a:lnTo>
                  <a:lnTo>
                    <a:pt x="1056" y="11"/>
                  </a:lnTo>
                  <a:lnTo>
                    <a:pt x="1061" y="7"/>
                  </a:lnTo>
                  <a:lnTo>
                    <a:pt x="1067" y="3"/>
                  </a:lnTo>
                  <a:lnTo>
                    <a:pt x="1074" y="2"/>
                  </a:lnTo>
                  <a:lnTo>
                    <a:pt x="1080" y="0"/>
                  </a:lnTo>
                  <a:lnTo>
                    <a:pt x="1086" y="2"/>
                  </a:lnTo>
                  <a:lnTo>
                    <a:pt x="1092" y="3"/>
                  </a:lnTo>
                  <a:lnTo>
                    <a:pt x="1098" y="7"/>
                  </a:lnTo>
                  <a:lnTo>
                    <a:pt x="1103" y="11"/>
                  </a:lnTo>
                  <a:lnTo>
                    <a:pt x="1109" y="16"/>
                  </a:lnTo>
                  <a:lnTo>
                    <a:pt x="1114" y="22"/>
                  </a:lnTo>
                  <a:lnTo>
                    <a:pt x="1114" y="22"/>
                  </a:lnTo>
                  <a:lnTo>
                    <a:pt x="1126" y="36"/>
                  </a:lnTo>
                  <a:lnTo>
                    <a:pt x="1133" y="47"/>
                  </a:lnTo>
                  <a:lnTo>
                    <a:pt x="1137" y="54"/>
                  </a:lnTo>
                  <a:lnTo>
                    <a:pt x="1145" y="68"/>
                  </a:lnTo>
                  <a:lnTo>
                    <a:pt x="1150" y="77"/>
                  </a:lnTo>
                  <a:lnTo>
                    <a:pt x="1163" y="98"/>
                  </a:lnTo>
                  <a:lnTo>
                    <a:pt x="1174" y="116"/>
                  </a:lnTo>
                  <a:lnTo>
                    <a:pt x="1183" y="129"/>
                  </a:lnTo>
                  <a:lnTo>
                    <a:pt x="1184" y="129"/>
                  </a:lnTo>
                  <a:lnTo>
                    <a:pt x="1184" y="129"/>
                  </a:lnTo>
                  <a:lnTo>
                    <a:pt x="1188" y="134"/>
                  </a:lnTo>
                  <a:lnTo>
                    <a:pt x="1192" y="138"/>
                  </a:lnTo>
                  <a:lnTo>
                    <a:pt x="1192" y="138"/>
                  </a:lnTo>
                  <a:lnTo>
                    <a:pt x="1192" y="138"/>
                  </a:lnTo>
                  <a:lnTo>
                    <a:pt x="1192" y="138"/>
                  </a:lnTo>
                  <a:lnTo>
                    <a:pt x="1196" y="140"/>
                  </a:lnTo>
                  <a:lnTo>
                    <a:pt x="1201" y="143"/>
                  </a:lnTo>
                  <a:lnTo>
                    <a:pt x="1205" y="144"/>
                  </a:lnTo>
                  <a:lnTo>
                    <a:pt x="1210" y="143"/>
                  </a:lnTo>
                  <a:lnTo>
                    <a:pt x="1214" y="140"/>
                  </a:lnTo>
                  <a:lnTo>
                    <a:pt x="1217" y="138"/>
                  </a:lnTo>
                  <a:lnTo>
                    <a:pt x="1223" y="134"/>
                  </a:lnTo>
                  <a:lnTo>
                    <a:pt x="1226" y="129"/>
                  </a:lnTo>
                  <a:lnTo>
                    <a:pt x="1237" y="116"/>
                  </a:lnTo>
                  <a:lnTo>
                    <a:pt x="1248" y="98"/>
                  </a:lnTo>
                  <a:lnTo>
                    <a:pt x="1261" y="77"/>
                  </a:lnTo>
                  <a:lnTo>
                    <a:pt x="1273" y="54"/>
                  </a:lnTo>
                  <a:lnTo>
                    <a:pt x="1285" y="36"/>
                  </a:lnTo>
                  <a:lnTo>
                    <a:pt x="1296" y="22"/>
                  </a:lnTo>
                  <a:lnTo>
                    <a:pt x="1301" y="16"/>
                  </a:lnTo>
                  <a:lnTo>
                    <a:pt x="1306" y="11"/>
                  </a:lnTo>
                  <a:lnTo>
                    <a:pt x="1312" y="7"/>
                  </a:lnTo>
                  <a:lnTo>
                    <a:pt x="1318" y="3"/>
                  </a:lnTo>
                  <a:lnTo>
                    <a:pt x="1324" y="2"/>
                  </a:lnTo>
                  <a:lnTo>
                    <a:pt x="1331" y="0"/>
                  </a:lnTo>
                  <a:lnTo>
                    <a:pt x="1337" y="2"/>
                  </a:lnTo>
                  <a:lnTo>
                    <a:pt x="1343" y="3"/>
                  </a:lnTo>
                  <a:lnTo>
                    <a:pt x="1350" y="7"/>
                  </a:lnTo>
                  <a:lnTo>
                    <a:pt x="1355" y="11"/>
                  </a:lnTo>
                  <a:lnTo>
                    <a:pt x="1356" y="12"/>
                  </a:lnTo>
                  <a:lnTo>
                    <a:pt x="1360" y="16"/>
                  </a:lnTo>
                  <a:lnTo>
                    <a:pt x="1366" y="22"/>
                  </a:lnTo>
                  <a:lnTo>
                    <a:pt x="1376" y="36"/>
                  </a:lnTo>
                  <a:lnTo>
                    <a:pt x="1383" y="45"/>
                  </a:lnTo>
                  <a:lnTo>
                    <a:pt x="1388" y="54"/>
                  </a:lnTo>
                  <a:lnTo>
                    <a:pt x="1397" y="68"/>
                  </a:lnTo>
                  <a:lnTo>
                    <a:pt x="1402" y="77"/>
                  </a:lnTo>
                  <a:lnTo>
                    <a:pt x="1413" y="98"/>
                  </a:lnTo>
                  <a:lnTo>
                    <a:pt x="1425" y="116"/>
                  </a:lnTo>
                  <a:lnTo>
                    <a:pt x="1431" y="124"/>
                  </a:lnTo>
                  <a:lnTo>
                    <a:pt x="1435" y="129"/>
                  </a:lnTo>
                  <a:lnTo>
                    <a:pt x="1437" y="133"/>
                  </a:lnTo>
                  <a:lnTo>
                    <a:pt x="1439" y="134"/>
                  </a:lnTo>
                  <a:lnTo>
                    <a:pt x="1444" y="138"/>
                  </a:lnTo>
                  <a:lnTo>
                    <a:pt x="1448" y="140"/>
                  </a:lnTo>
                  <a:lnTo>
                    <a:pt x="1451" y="143"/>
                  </a:lnTo>
                  <a:lnTo>
                    <a:pt x="1457" y="144"/>
                  </a:lnTo>
                  <a:lnTo>
                    <a:pt x="1460" y="143"/>
                  </a:lnTo>
                  <a:lnTo>
                    <a:pt x="1465" y="140"/>
                  </a:lnTo>
                  <a:lnTo>
                    <a:pt x="1469" y="138"/>
                  </a:lnTo>
                  <a:lnTo>
                    <a:pt x="1473" y="134"/>
                  </a:lnTo>
                  <a:lnTo>
                    <a:pt x="1478" y="129"/>
                  </a:lnTo>
                  <a:lnTo>
                    <a:pt x="1488" y="116"/>
                  </a:lnTo>
                  <a:lnTo>
                    <a:pt x="1499" y="98"/>
                  </a:lnTo>
                  <a:lnTo>
                    <a:pt x="1511" y="77"/>
                  </a:lnTo>
                  <a:lnTo>
                    <a:pt x="1524" y="54"/>
                  </a:lnTo>
                  <a:lnTo>
                    <a:pt x="1535" y="36"/>
                  </a:lnTo>
                  <a:lnTo>
                    <a:pt x="1547" y="22"/>
                  </a:lnTo>
                  <a:lnTo>
                    <a:pt x="1552" y="16"/>
                  </a:lnTo>
                  <a:lnTo>
                    <a:pt x="1558" y="11"/>
                  </a:lnTo>
                  <a:lnTo>
                    <a:pt x="1563" y="7"/>
                  </a:lnTo>
                  <a:lnTo>
                    <a:pt x="1570" y="3"/>
                  </a:lnTo>
                  <a:lnTo>
                    <a:pt x="1576" y="2"/>
                  </a:lnTo>
                  <a:lnTo>
                    <a:pt x="1581" y="0"/>
                  </a:lnTo>
                  <a:lnTo>
                    <a:pt x="1588" y="2"/>
                  </a:lnTo>
                  <a:lnTo>
                    <a:pt x="1594" y="3"/>
                  </a:lnTo>
                  <a:lnTo>
                    <a:pt x="1600" y="7"/>
                  </a:lnTo>
                  <a:lnTo>
                    <a:pt x="1602" y="7"/>
                  </a:lnTo>
                  <a:lnTo>
                    <a:pt x="1605" y="11"/>
                  </a:lnTo>
                  <a:lnTo>
                    <a:pt x="1610" y="14"/>
                  </a:lnTo>
                  <a:lnTo>
                    <a:pt x="1612" y="16"/>
                  </a:lnTo>
                  <a:lnTo>
                    <a:pt x="1617" y="22"/>
                  </a:lnTo>
                  <a:lnTo>
                    <a:pt x="1619" y="26"/>
                  </a:lnTo>
                  <a:lnTo>
                    <a:pt x="1628" y="36"/>
                  </a:lnTo>
                  <a:lnTo>
                    <a:pt x="1638" y="51"/>
                  </a:lnTo>
                  <a:lnTo>
                    <a:pt x="1640" y="54"/>
                  </a:lnTo>
                  <a:lnTo>
                    <a:pt x="1642" y="59"/>
                  </a:lnTo>
                  <a:lnTo>
                    <a:pt x="1652" y="77"/>
                  </a:lnTo>
                  <a:lnTo>
                    <a:pt x="1663" y="93"/>
                  </a:lnTo>
                  <a:lnTo>
                    <a:pt x="1665" y="98"/>
                  </a:lnTo>
                  <a:lnTo>
                    <a:pt x="1666" y="101"/>
                  </a:lnTo>
                  <a:lnTo>
                    <a:pt x="1675" y="116"/>
                  </a:lnTo>
                  <a:lnTo>
                    <a:pt x="1686" y="129"/>
                  </a:lnTo>
                  <a:lnTo>
                    <a:pt x="1686" y="129"/>
                  </a:lnTo>
                  <a:lnTo>
                    <a:pt x="1686" y="129"/>
                  </a:lnTo>
                  <a:lnTo>
                    <a:pt x="1686" y="129"/>
                  </a:lnTo>
                  <a:lnTo>
                    <a:pt x="1688" y="130"/>
                  </a:lnTo>
                  <a:lnTo>
                    <a:pt x="1691" y="134"/>
                  </a:lnTo>
                  <a:lnTo>
                    <a:pt x="1692" y="135"/>
                  </a:lnTo>
                  <a:lnTo>
                    <a:pt x="1694" y="138"/>
                  </a:lnTo>
                  <a:lnTo>
                    <a:pt x="1698" y="140"/>
                  </a:lnTo>
                  <a:lnTo>
                    <a:pt x="1703" y="143"/>
                  </a:lnTo>
                  <a:lnTo>
                    <a:pt x="1707" y="144"/>
                  </a:lnTo>
                  <a:lnTo>
                    <a:pt x="1712" y="143"/>
                  </a:lnTo>
                  <a:lnTo>
                    <a:pt x="1716" y="140"/>
                  </a:lnTo>
                  <a:lnTo>
                    <a:pt x="1720" y="138"/>
                  </a:lnTo>
                  <a:lnTo>
                    <a:pt x="1725" y="134"/>
                  </a:lnTo>
                  <a:lnTo>
                    <a:pt x="1729" y="129"/>
                  </a:lnTo>
                  <a:lnTo>
                    <a:pt x="1739" y="116"/>
                  </a:lnTo>
                  <a:lnTo>
                    <a:pt x="1750" y="98"/>
                  </a:lnTo>
                  <a:lnTo>
                    <a:pt x="1762" y="77"/>
                  </a:lnTo>
                  <a:lnTo>
                    <a:pt x="1776" y="54"/>
                  </a:lnTo>
                  <a:lnTo>
                    <a:pt x="1787" y="36"/>
                  </a:lnTo>
                  <a:lnTo>
                    <a:pt x="1797" y="22"/>
                  </a:lnTo>
                  <a:lnTo>
                    <a:pt x="1804" y="16"/>
                  </a:lnTo>
                  <a:lnTo>
                    <a:pt x="1809" y="11"/>
                  </a:lnTo>
                  <a:lnTo>
                    <a:pt x="1814" y="7"/>
                  </a:lnTo>
                  <a:lnTo>
                    <a:pt x="1820" y="3"/>
                  </a:lnTo>
                  <a:lnTo>
                    <a:pt x="1827" y="2"/>
                  </a:lnTo>
                  <a:lnTo>
                    <a:pt x="1833" y="0"/>
                  </a:lnTo>
                  <a:lnTo>
                    <a:pt x="1839" y="2"/>
                  </a:lnTo>
                  <a:lnTo>
                    <a:pt x="1846" y="3"/>
                  </a:lnTo>
                  <a:lnTo>
                    <a:pt x="1851" y="7"/>
                  </a:lnTo>
                  <a:lnTo>
                    <a:pt x="1857" y="11"/>
                  </a:lnTo>
                  <a:lnTo>
                    <a:pt x="1862" y="16"/>
                  </a:lnTo>
                  <a:lnTo>
                    <a:pt x="1865" y="17"/>
                  </a:lnTo>
                  <a:lnTo>
                    <a:pt x="1867" y="22"/>
                  </a:lnTo>
                  <a:lnTo>
                    <a:pt x="1879" y="36"/>
                  </a:lnTo>
                  <a:lnTo>
                    <a:pt x="1888" y="50"/>
                  </a:lnTo>
                  <a:lnTo>
                    <a:pt x="1890" y="54"/>
                  </a:lnTo>
                  <a:lnTo>
                    <a:pt x="1903" y="77"/>
                  </a:lnTo>
                  <a:lnTo>
                    <a:pt x="1904" y="78"/>
                  </a:lnTo>
                  <a:lnTo>
                    <a:pt x="1916" y="98"/>
                  </a:lnTo>
                  <a:lnTo>
                    <a:pt x="1927" y="116"/>
                  </a:lnTo>
                  <a:lnTo>
                    <a:pt x="1937" y="129"/>
                  </a:lnTo>
                  <a:lnTo>
                    <a:pt x="1940" y="133"/>
                  </a:lnTo>
                  <a:lnTo>
                    <a:pt x="1941" y="134"/>
                  </a:lnTo>
                  <a:lnTo>
                    <a:pt x="1946" y="138"/>
                  </a:lnTo>
                  <a:lnTo>
                    <a:pt x="1946" y="138"/>
                  </a:lnTo>
                  <a:lnTo>
                    <a:pt x="1946" y="138"/>
                  </a:lnTo>
                  <a:lnTo>
                    <a:pt x="1950" y="140"/>
                  </a:lnTo>
                  <a:lnTo>
                    <a:pt x="1954" y="143"/>
                  </a:lnTo>
                  <a:lnTo>
                    <a:pt x="1959" y="144"/>
                  </a:lnTo>
                  <a:lnTo>
                    <a:pt x="1963" y="143"/>
                  </a:lnTo>
                  <a:lnTo>
                    <a:pt x="1968" y="140"/>
                  </a:lnTo>
                  <a:lnTo>
                    <a:pt x="1972" y="138"/>
                  </a:lnTo>
                  <a:lnTo>
                    <a:pt x="1976" y="134"/>
                  </a:lnTo>
                  <a:lnTo>
                    <a:pt x="1979" y="129"/>
                  </a:lnTo>
                  <a:lnTo>
                    <a:pt x="1990" y="116"/>
                  </a:lnTo>
                  <a:lnTo>
                    <a:pt x="2001" y="98"/>
                  </a:lnTo>
                  <a:lnTo>
                    <a:pt x="2014" y="77"/>
                  </a:lnTo>
                  <a:lnTo>
                    <a:pt x="2026" y="54"/>
                  </a:lnTo>
                  <a:lnTo>
                    <a:pt x="2038" y="36"/>
                  </a:lnTo>
                  <a:lnTo>
                    <a:pt x="2049" y="22"/>
                  </a:lnTo>
                  <a:lnTo>
                    <a:pt x="2054" y="16"/>
                  </a:lnTo>
                  <a:lnTo>
                    <a:pt x="2061" y="11"/>
                  </a:lnTo>
                  <a:lnTo>
                    <a:pt x="2066" y="7"/>
                  </a:lnTo>
                  <a:lnTo>
                    <a:pt x="2072" y="3"/>
                  </a:lnTo>
                  <a:lnTo>
                    <a:pt x="2077" y="2"/>
                  </a:lnTo>
                  <a:lnTo>
                    <a:pt x="2084" y="0"/>
                  </a:lnTo>
                  <a:lnTo>
                    <a:pt x="2090" y="2"/>
                  </a:lnTo>
                  <a:lnTo>
                    <a:pt x="2096" y="3"/>
                  </a:lnTo>
                  <a:lnTo>
                    <a:pt x="2103" y="7"/>
                  </a:lnTo>
                  <a:lnTo>
                    <a:pt x="2108" y="11"/>
                  </a:lnTo>
                  <a:lnTo>
                    <a:pt x="2109" y="12"/>
                  </a:lnTo>
                  <a:lnTo>
                    <a:pt x="2114" y="16"/>
                  </a:lnTo>
                  <a:lnTo>
                    <a:pt x="2119" y="22"/>
                  </a:lnTo>
                  <a:lnTo>
                    <a:pt x="2119" y="22"/>
                  </a:lnTo>
                  <a:lnTo>
                    <a:pt x="2129" y="36"/>
                  </a:lnTo>
                  <a:lnTo>
                    <a:pt x="2142" y="54"/>
                  </a:lnTo>
                  <a:lnTo>
                    <a:pt x="2155" y="77"/>
                  </a:lnTo>
                  <a:lnTo>
                    <a:pt x="2163" y="91"/>
                  </a:lnTo>
                  <a:lnTo>
                    <a:pt x="2168" y="98"/>
                  </a:lnTo>
                  <a:lnTo>
                    <a:pt x="2173" y="107"/>
                  </a:lnTo>
                  <a:lnTo>
                    <a:pt x="2178" y="116"/>
                  </a:lnTo>
                  <a:lnTo>
                    <a:pt x="2183" y="121"/>
                  </a:lnTo>
                  <a:lnTo>
                    <a:pt x="2188" y="129"/>
                  </a:lnTo>
                  <a:lnTo>
                    <a:pt x="2193" y="134"/>
                  </a:lnTo>
                  <a:lnTo>
                    <a:pt x="2193" y="134"/>
                  </a:lnTo>
                  <a:lnTo>
                    <a:pt x="2197" y="138"/>
                  </a:lnTo>
                  <a:lnTo>
                    <a:pt x="2201" y="140"/>
                  </a:lnTo>
                  <a:lnTo>
                    <a:pt x="2206" y="143"/>
                  </a:lnTo>
                  <a:lnTo>
                    <a:pt x="2210" y="144"/>
                  </a:lnTo>
                  <a:lnTo>
                    <a:pt x="2213" y="143"/>
                  </a:lnTo>
                  <a:lnTo>
                    <a:pt x="2219" y="140"/>
                  </a:lnTo>
                  <a:lnTo>
                    <a:pt x="2222" y="138"/>
                  </a:lnTo>
                  <a:lnTo>
                    <a:pt x="2226" y="134"/>
                  </a:lnTo>
                  <a:lnTo>
                    <a:pt x="2231" y="129"/>
                  </a:lnTo>
                  <a:lnTo>
                    <a:pt x="2241" y="116"/>
                  </a:lnTo>
                  <a:lnTo>
                    <a:pt x="2253" y="98"/>
                  </a:lnTo>
                  <a:lnTo>
                    <a:pt x="2264" y="77"/>
                  </a:lnTo>
                  <a:lnTo>
                    <a:pt x="2277" y="54"/>
                  </a:lnTo>
                  <a:lnTo>
                    <a:pt x="2290" y="36"/>
                  </a:lnTo>
                  <a:lnTo>
                    <a:pt x="2300" y="22"/>
                  </a:lnTo>
                  <a:lnTo>
                    <a:pt x="2306" y="16"/>
                  </a:lnTo>
                  <a:lnTo>
                    <a:pt x="2311" y="11"/>
                  </a:lnTo>
                  <a:lnTo>
                    <a:pt x="2316" y="7"/>
                  </a:lnTo>
                  <a:lnTo>
                    <a:pt x="2323" y="3"/>
                  </a:lnTo>
                  <a:lnTo>
                    <a:pt x="2329" y="2"/>
                  </a:lnTo>
                  <a:lnTo>
                    <a:pt x="2336" y="0"/>
                  </a:lnTo>
                  <a:lnTo>
                    <a:pt x="2342" y="2"/>
                  </a:lnTo>
                  <a:lnTo>
                    <a:pt x="2348" y="3"/>
                  </a:lnTo>
                  <a:lnTo>
                    <a:pt x="2353" y="7"/>
                  </a:lnTo>
                  <a:lnTo>
                    <a:pt x="2360" y="11"/>
                  </a:lnTo>
                  <a:lnTo>
                    <a:pt x="2365" y="16"/>
                  </a:lnTo>
                  <a:lnTo>
                    <a:pt x="2369" y="19"/>
                  </a:lnTo>
                  <a:lnTo>
                    <a:pt x="2370" y="22"/>
                  </a:lnTo>
                  <a:lnTo>
                    <a:pt x="2374" y="27"/>
                  </a:lnTo>
                  <a:lnTo>
                    <a:pt x="2381" y="36"/>
                  </a:lnTo>
                  <a:lnTo>
                    <a:pt x="2386" y="45"/>
                  </a:lnTo>
                  <a:lnTo>
                    <a:pt x="2393" y="54"/>
                  </a:lnTo>
                  <a:lnTo>
                    <a:pt x="2399" y="64"/>
                  </a:lnTo>
                  <a:lnTo>
                    <a:pt x="2406" y="77"/>
                  </a:lnTo>
                  <a:lnTo>
                    <a:pt x="2416" y="93"/>
                  </a:lnTo>
                  <a:lnTo>
                    <a:pt x="2418" y="98"/>
                  </a:lnTo>
                  <a:lnTo>
                    <a:pt x="2420" y="101"/>
                  </a:lnTo>
                  <a:lnTo>
                    <a:pt x="2430" y="116"/>
                  </a:lnTo>
                  <a:lnTo>
                    <a:pt x="2440" y="129"/>
                  </a:lnTo>
                  <a:lnTo>
                    <a:pt x="2440" y="129"/>
                  </a:lnTo>
                  <a:lnTo>
                    <a:pt x="2440" y="129"/>
                  </a:lnTo>
                  <a:lnTo>
                    <a:pt x="2440" y="129"/>
                  </a:lnTo>
                  <a:lnTo>
                    <a:pt x="2441" y="130"/>
                  </a:lnTo>
                  <a:lnTo>
                    <a:pt x="2444" y="134"/>
                  </a:lnTo>
                  <a:lnTo>
                    <a:pt x="2445" y="135"/>
                  </a:lnTo>
                  <a:lnTo>
                    <a:pt x="2447" y="138"/>
                  </a:lnTo>
                  <a:lnTo>
                    <a:pt x="2453" y="140"/>
                  </a:lnTo>
                  <a:lnTo>
                    <a:pt x="2456" y="143"/>
                  </a:lnTo>
                  <a:lnTo>
                    <a:pt x="2461" y="144"/>
                  </a:lnTo>
                  <a:lnTo>
                    <a:pt x="2465" y="143"/>
                  </a:lnTo>
                  <a:lnTo>
                    <a:pt x="2469" y="140"/>
                  </a:lnTo>
                  <a:lnTo>
                    <a:pt x="2474" y="138"/>
                  </a:lnTo>
                  <a:lnTo>
                    <a:pt x="2478" y="134"/>
                  </a:lnTo>
                  <a:lnTo>
                    <a:pt x="2482" y="129"/>
                  </a:lnTo>
                  <a:lnTo>
                    <a:pt x="2492" y="116"/>
                  </a:lnTo>
                  <a:lnTo>
                    <a:pt x="2503" y="98"/>
                  </a:lnTo>
                  <a:lnTo>
                    <a:pt x="2516" y="77"/>
                  </a:lnTo>
                  <a:lnTo>
                    <a:pt x="2529" y="54"/>
                  </a:lnTo>
                  <a:lnTo>
                    <a:pt x="2540" y="36"/>
                  </a:lnTo>
                  <a:lnTo>
                    <a:pt x="2552" y="22"/>
                  </a:lnTo>
                  <a:lnTo>
                    <a:pt x="2557" y="16"/>
                  </a:lnTo>
                  <a:lnTo>
                    <a:pt x="2562" y="11"/>
                  </a:lnTo>
                  <a:lnTo>
                    <a:pt x="2568" y="7"/>
                  </a:lnTo>
                  <a:lnTo>
                    <a:pt x="2573" y="3"/>
                  </a:lnTo>
                  <a:lnTo>
                    <a:pt x="2580" y="2"/>
                  </a:lnTo>
                  <a:lnTo>
                    <a:pt x="2586" y="0"/>
                  </a:lnTo>
                  <a:lnTo>
                    <a:pt x="2593" y="2"/>
                  </a:lnTo>
                  <a:lnTo>
                    <a:pt x="2599" y="3"/>
                  </a:lnTo>
                  <a:lnTo>
                    <a:pt x="2605" y="7"/>
                  </a:lnTo>
                  <a:lnTo>
                    <a:pt x="2610" y="11"/>
                  </a:lnTo>
                  <a:lnTo>
                    <a:pt x="2615" y="16"/>
                  </a:lnTo>
                  <a:lnTo>
                    <a:pt x="2622" y="22"/>
                  </a:lnTo>
                  <a:lnTo>
                    <a:pt x="2632" y="36"/>
                  </a:lnTo>
                  <a:lnTo>
                    <a:pt x="2645" y="54"/>
                  </a:lnTo>
                  <a:lnTo>
                    <a:pt x="2657" y="77"/>
                  </a:lnTo>
                  <a:lnTo>
                    <a:pt x="2669" y="98"/>
                  </a:lnTo>
                  <a:lnTo>
                    <a:pt x="2680" y="116"/>
                  </a:lnTo>
                  <a:lnTo>
                    <a:pt x="2690" y="129"/>
                  </a:lnTo>
                  <a:lnTo>
                    <a:pt x="2696" y="134"/>
                  </a:lnTo>
                  <a:lnTo>
                    <a:pt x="2699" y="138"/>
                  </a:lnTo>
                  <a:lnTo>
                    <a:pt x="2703" y="140"/>
                  </a:lnTo>
                  <a:lnTo>
                    <a:pt x="2708" y="143"/>
                  </a:lnTo>
                  <a:lnTo>
                    <a:pt x="2712" y="144"/>
                  </a:lnTo>
                  <a:lnTo>
                    <a:pt x="2716" y="143"/>
                  </a:lnTo>
                  <a:lnTo>
                    <a:pt x="2721" y="140"/>
                  </a:lnTo>
                  <a:lnTo>
                    <a:pt x="2725" y="138"/>
                  </a:lnTo>
                  <a:lnTo>
                    <a:pt x="2729" y="134"/>
                  </a:lnTo>
                  <a:lnTo>
                    <a:pt x="2734" y="129"/>
                  </a:lnTo>
                  <a:lnTo>
                    <a:pt x="2744" y="116"/>
                  </a:lnTo>
                  <a:lnTo>
                    <a:pt x="2754" y="98"/>
                  </a:lnTo>
                  <a:lnTo>
                    <a:pt x="2767" y="77"/>
                  </a:lnTo>
                  <a:lnTo>
                    <a:pt x="2780" y="54"/>
                  </a:lnTo>
                  <a:lnTo>
                    <a:pt x="2792" y="36"/>
                  </a:lnTo>
                  <a:lnTo>
                    <a:pt x="2802" y="22"/>
                  </a:lnTo>
                  <a:lnTo>
                    <a:pt x="2809" y="16"/>
                  </a:lnTo>
                  <a:lnTo>
                    <a:pt x="2814" y="11"/>
                  </a:lnTo>
                  <a:lnTo>
                    <a:pt x="2819" y="7"/>
                  </a:lnTo>
                  <a:lnTo>
                    <a:pt x="2825" y="3"/>
                  </a:lnTo>
                  <a:lnTo>
                    <a:pt x="2832" y="2"/>
                  </a:lnTo>
                  <a:lnTo>
                    <a:pt x="2838" y="0"/>
                  </a:lnTo>
                  <a:lnTo>
                    <a:pt x="2844" y="2"/>
                  </a:lnTo>
                  <a:lnTo>
                    <a:pt x="2849" y="3"/>
                  </a:lnTo>
                  <a:lnTo>
                    <a:pt x="2856" y="7"/>
                  </a:lnTo>
                  <a:lnTo>
                    <a:pt x="2862" y="11"/>
                  </a:lnTo>
                  <a:lnTo>
                    <a:pt x="2867" y="16"/>
                  </a:lnTo>
                  <a:lnTo>
                    <a:pt x="2872" y="22"/>
                  </a:lnTo>
                  <a:lnTo>
                    <a:pt x="2884" y="36"/>
                  </a:lnTo>
                  <a:lnTo>
                    <a:pt x="2895" y="54"/>
                  </a:lnTo>
                  <a:lnTo>
                    <a:pt x="2908" y="77"/>
                  </a:lnTo>
                  <a:lnTo>
                    <a:pt x="2921" y="98"/>
                  </a:lnTo>
                  <a:lnTo>
                    <a:pt x="2932" y="116"/>
                  </a:lnTo>
                  <a:lnTo>
                    <a:pt x="2941" y="129"/>
                  </a:lnTo>
                  <a:lnTo>
                    <a:pt x="2942" y="129"/>
                  </a:lnTo>
                  <a:lnTo>
                    <a:pt x="2942" y="129"/>
                  </a:lnTo>
                  <a:lnTo>
                    <a:pt x="2946" y="134"/>
                  </a:lnTo>
                  <a:lnTo>
                    <a:pt x="2950" y="138"/>
                  </a:lnTo>
                  <a:lnTo>
                    <a:pt x="2954" y="140"/>
                  </a:lnTo>
                  <a:lnTo>
                    <a:pt x="2959" y="143"/>
                  </a:lnTo>
                  <a:lnTo>
                    <a:pt x="2963" y="144"/>
                  </a:lnTo>
                  <a:lnTo>
                    <a:pt x="2968" y="143"/>
                  </a:lnTo>
                  <a:lnTo>
                    <a:pt x="2972" y="140"/>
                  </a:lnTo>
                  <a:lnTo>
                    <a:pt x="2975" y="138"/>
                  </a:lnTo>
                  <a:lnTo>
                    <a:pt x="2980" y="134"/>
                  </a:lnTo>
                  <a:lnTo>
                    <a:pt x="2984" y="129"/>
                  </a:lnTo>
                  <a:lnTo>
                    <a:pt x="2994" y="116"/>
                  </a:lnTo>
                  <a:lnTo>
                    <a:pt x="3006" y="98"/>
                  </a:lnTo>
                  <a:lnTo>
                    <a:pt x="3019" y="77"/>
                  </a:lnTo>
                  <a:lnTo>
                    <a:pt x="3031" y="54"/>
                  </a:lnTo>
                  <a:lnTo>
                    <a:pt x="3043" y="36"/>
                  </a:lnTo>
                  <a:lnTo>
                    <a:pt x="3054" y="22"/>
                  </a:lnTo>
                  <a:lnTo>
                    <a:pt x="3059" y="16"/>
                  </a:lnTo>
                  <a:lnTo>
                    <a:pt x="3064" y="11"/>
                  </a:lnTo>
                  <a:lnTo>
                    <a:pt x="3071" y="7"/>
                  </a:lnTo>
                  <a:lnTo>
                    <a:pt x="3076" y="3"/>
                  </a:lnTo>
                  <a:lnTo>
                    <a:pt x="3082" y="2"/>
                  </a:lnTo>
                  <a:lnTo>
                    <a:pt x="3089" y="0"/>
                  </a:lnTo>
                  <a:lnTo>
                    <a:pt x="3095" y="2"/>
                  </a:lnTo>
                  <a:lnTo>
                    <a:pt x="3101" y="3"/>
                  </a:lnTo>
                  <a:lnTo>
                    <a:pt x="3108" y="7"/>
                  </a:lnTo>
                  <a:lnTo>
                    <a:pt x="3113" y="11"/>
                  </a:lnTo>
                  <a:lnTo>
                    <a:pt x="3118" y="16"/>
                  </a:lnTo>
                  <a:lnTo>
                    <a:pt x="3124" y="22"/>
                  </a:lnTo>
                  <a:lnTo>
                    <a:pt x="3134" y="36"/>
                  </a:lnTo>
                  <a:lnTo>
                    <a:pt x="3146" y="54"/>
                  </a:lnTo>
                  <a:lnTo>
                    <a:pt x="3160" y="77"/>
                  </a:lnTo>
                  <a:lnTo>
                    <a:pt x="3170" y="95"/>
                  </a:lnTo>
                  <a:lnTo>
                    <a:pt x="3171" y="98"/>
                  </a:lnTo>
                  <a:lnTo>
                    <a:pt x="3173" y="100"/>
                  </a:lnTo>
                  <a:lnTo>
                    <a:pt x="3183" y="116"/>
                  </a:lnTo>
                  <a:lnTo>
                    <a:pt x="3193" y="129"/>
                  </a:lnTo>
                  <a:lnTo>
                    <a:pt x="3197" y="134"/>
                  </a:lnTo>
                  <a:lnTo>
                    <a:pt x="3202" y="138"/>
                  </a:lnTo>
                  <a:lnTo>
                    <a:pt x="3206" y="140"/>
                  </a:lnTo>
                  <a:lnTo>
                    <a:pt x="3209" y="143"/>
                  </a:lnTo>
                  <a:lnTo>
                    <a:pt x="3215" y="144"/>
                  </a:lnTo>
                  <a:lnTo>
                    <a:pt x="3218" y="143"/>
                  </a:lnTo>
                  <a:lnTo>
                    <a:pt x="3223" y="140"/>
                  </a:lnTo>
                  <a:lnTo>
                    <a:pt x="3227" y="138"/>
                  </a:lnTo>
                  <a:lnTo>
                    <a:pt x="3231" y="134"/>
                  </a:lnTo>
                  <a:lnTo>
                    <a:pt x="3236" y="129"/>
                  </a:lnTo>
                  <a:lnTo>
                    <a:pt x="3246" y="116"/>
                  </a:lnTo>
                  <a:lnTo>
                    <a:pt x="3257" y="98"/>
                  </a:lnTo>
                  <a:lnTo>
                    <a:pt x="3269" y="77"/>
                  </a:lnTo>
                  <a:lnTo>
                    <a:pt x="3282" y="54"/>
                  </a:lnTo>
                  <a:lnTo>
                    <a:pt x="3293" y="36"/>
                  </a:lnTo>
                  <a:lnTo>
                    <a:pt x="3305" y="22"/>
                  </a:lnTo>
                  <a:lnTo>
                    <a:pt x="3310" y="16"/>
                  </a:lnTo>
                  <a:lnTo>
                    <a:pt x="3316" y="11"/>
                  </a:lnTo>
                  <a:lnTo>
                    <a:pt x="3321" y="7"/>
                  </a:lnTo>
                  <a:lnTo>
                    <a:pt x="3328" y="3"/>
                  </a:lnTo>
                  <a:lnTo>
                    <a:pt x="3334" y="2"/>
                  </a:lnTo>
                  <a:lnTo>
                    <a:pt x="3340" y="0"/>
                  </a:lnTo>
                  <a:lnTo>
                    <a:pt x="3346" y="2"/>
                  </a:lnTo>
                  <a:lnTo>
                    <a:pt x="3352" y="3"/>
                  </a:lnTo>
                  <a:lnTo>
                    <a:pt x="3358" y="7"/>
                  </a:lnTo>
                  <a:lnTo>
                    <a:pt x="3363" y="11"/>
                  </a:lnTo>
                  <a:lnTo>
                    <a:pt x="3370" y="16"/>
                  </a:lnTo>
                  <a:lnTo>
                    <a:pt x="3375" y="22"/>
                  </a:lnTo>
                  <a:lnTo>
                    <a:pt x="3386" y="36"/>
                  </a:lnTo>
                  <a:lnTo>
                    <a:pt x="3398" y="54"/>
                  </a:lnTo>
                  <a:lnTo>
                    <a:pt x="3410" y="77"/>
                  </a:lnTo>
                  <a:lnTo>
                    <a:pt x="3423" y="98"/>
                  </a:lnTo>
                  <a:lnTo>
                    <a:pt x="3435" y="116"/>
                  </a:lnTo>
                  <a:lnTo>
                    <a:pt x="3444" y="129"/>
                  </a:lnTo>
                  <a:lnTo>
                    <a:pt x="3449" y="134"/>
                  </a:lnTo>
                  <a:lnTo>
                    <a:pt x="3452" y="138"/>
                  </a:lnTo>
                  <a:lnTo>
                    <a:pt x="3456" y="140"/>
                  </a:lnTo>
                  <a:lnTo>
                    <a:pt x="3461" y="143"/>
                  </a:lnTo>
                  <a:lnTo>
                    <a:pt x="3465" y="144"/>
                  </a:lnTo>
                  <a:lnTo>
                    <a:pt x="3470" y="143"/>
                  </a:lnTo>
                  <a:lnTo>
                    <a:pt x="3474" y="140"/>
                  </a:lnTo>
                  <a:lnTo>
                    <a:pt x="3478" y="138"/>
                  </a:lnTo>
                  <a:lnTo>
                    <a:pt x="3483" y="134"/>
                  </a:lnTo>
                  <a:lnTo>
                    <a:pt x="3487" y="129"/>
                  </a:lnTo>
                  <a:lnTo>
                    <a:pt x="3497" y="116"/>
                  </a:lnTo>
                  <a:lnTo>
                    <a:pt x="3508" y="98"/>
                  </a:lnTo>
                  <a:lnTo>
                    <a:pt x="3520" y="77"/>
                  </a:lnTo>
                  <a:lnTo>
                    <a:pt x="3534" y="54"/>
                  </a:lnTo>
                  <a:lnTo>
                    <a:pt x="3545" y="36"/>
                  </a:lnTo>
                  <a:lnTo>
                    <a:pt x="3555" y="22"/>
                  </a:lnTo>
                  <a:lnTo>
                    <a:pt x="3562" y="16"/>
                  </a:lnTo>
                  <a:lnTo>
                    <a:pt x="3567" y="11"/>
                  </a:lnTo>
                  <a:lnTo>
                    <a:pt x="3572" y="7"/>
                  </a:lnTo>
                  <a:lnTo>
                    <a:pt x="3578" y="3"/>
                  </a:lnTo>
                  <a:lnTo>
                    <a:pt x="3585" y="2"/>
                  </a:lnTo>
                  <a:lnTo>
                    <a:pt x="3591" y="0"/>
                  </a:lnTo>
                  <a:lnTo>
                    <a:pt x="3597" y="2"/>
                  </a:lnTo>
                  <a:lnTo>
                    <a:pt x="3604" y="3"/>
                  </a:lnTo>
                  <a:lnTo>
                    <a:pt x="3610" y="7"/>
                  </a:lnTo>
                  <a:lnTo>
                    <a:pt x="3615" y="11"/>
                  </a:lnTo>
                  <a:lnTo>
                    <a:pt x="3620" y="16"/>
                  </a:lnTo>
                  <a:lnTo>
                    <a:pt x="3627" y="22"/>
                  </a:lnTo>
                  <a:lnTo>
                    <a:pt x="3637" y="36"/>
                  </a:lnTo>
                  <a:lnTo>
                    <a:pt x="3648" y="54"/>
                  </a:lnTo>
                  <a:lnTo>
                    <a:pt x="3661" y="77"/>
                  </a:lnTo>
                  <a:lnTo>
                    <a:pt x="3674" y="98"/>
                  </a:lnTo>
                  <a:lnTo>
                    <a:pt x="3685" y="116"/>
                  </a:lnTo>
                  <a:lnTo>
                    <a:pt x="3695" y="129"/>
                  </a:lnTo>
                  <a:lnTo>
                    <a:pt x="3699" y="134"/>
                  </a:lnTo>
                  <a:lnTo>
                    <a:pt x="3704" y="138"/>
                  </a:lnTo>
                  <a:lnTo>
                    <a:pt x="3708" y="140"/>
                  </a:lnTo>
                  <a:lnTo>
                    <a:pt x="3712" y="143"/>
                  </a:lnTo>
                  <a:lnTo>
                    <a:pt x="3717" y="144"/>
                  </a:lnTo>
                  <a:lnTo>
                    <a:pt x="3721" y="143"/>
                  </a:lnTo>
                  <a:lnTo>
                    <a:pt x="3726" y="140"/>
                  </a:lnTo>
                  <a:lnTo>
                    <a:pt x="3730" y="138"/>
                  </a:lnTo>
                  <a:lnTo>
                    <a:pt x="3734" y="134"/>
                  </a:lnTo>
                  <a:lnTo>
                    <a:pt x="3737" y="129"/>
                  </a:lnTo>
                  <a:lnTo>
                    <a:pt x="3748" y="116"/>
                  </a:lnTo>
                  <a:lnTo>
                    <a:pt x="3759" y="98"/>
                  </a:lnTo>
                  <a:lnTo>
                    <a:pt x="3772" y="77"/>
                  </a:lnTo>
                  <a:lnTo>
                    <a:pt x="3784" y="54"/>
                  </a:lnTo>
                  <a:lnTo>
                    <a:pt x="3796" y="36"/>
                  </a:lnTo>
                  <a:lnTo>
                    <a:pt x="3807" y="22"/>
                  </a:lnTo>
                  <a:lnTo>
                    <a:pt x="3812" y="16"/>
                  </a:lnTo>
                  <a:lnTo>
                    <a:pt x="3819" y="11"/>
                  </a:lnTo>
                  <a:lnTo>
                    <a:pt x="3824" y="7"/>
                  </a:lnTo>
                  <a:lnTo>
                    <a:pt x="3830" y="3"/>
                  </a:lnTo>
                  <a:lnTo>
                    <a:pt x="3837" y="2"/>
                  </a:lnTo>
                  <a:lnTo>
                    <a:pt x="3842" y="0"/>
                  </a:lnTo>
                  <a:lnTo>
                    <a:pt x="3848" y="2"/>
                  </a:lnTo>
                  <a:lnTo>
                    <a:pt x="3854" y="3"/>
                  </a:lnTo>
                  <a:lnTo>
                    <a:pt x="3861" y="7"/>
                  </a:lnTo>
                  <a:lnTo>
                    <a:pt x="3866" y="11"/>
                  </a:lnTo>
                  <a:lnTo>
                    <a:pt x="3872" y="16"/>
                  </a:lnTo>
                  <a:lnTo>
                    <a:pt x="3877" y="22"/>
                  </a:lnTo>
                  <a:lnTo>
                    <a:pt x="3887" y="36"/>
                  </a:lnTo>
                  <a:lnTo>
                    <a:pt x="3900" y="54"/>
                  </a:lnTo>
                  <a:lnTo>
                    <a:pt x="3913" y="77"/>
                  </a:lnTo>
                  <a:lnTo>
                    <a:pt x="3926" y="98"/>
                  </a:lnTo>
                  <a:lnTo>
                    <a:pt x="3936" y="116"/>
                  </a:lnTo>
                  <a:lnTo>
                    <a:pt x="3946" y="129"/>
                  </a:lnTo>
                  <a:lnTo>
                    <a:pt x="3951" y="134"/>
                  </a:lnTo>
                  <a:lnTo>
                    <a:pt x="3955" y="138"/>
                  </a:lnTo>
                  <a:lnTo>
                    <a:pt x="3959" y="140"/>
                  </a:lnTo>
                  <a:lnTo>
                    <a:pt x="3964" y="143"/>
                  </a:lnTo>
                  <a:lnTo>
                    <a:pt x="3968" y="144"/>
                  </a:lnTo>
                  <a:lnTo>
                    <a:pt x="3971" y="143"/>
                  </a:lnTo>
                  <a:lnTo>
                    <a:pt x="3976" y="140"/>
                  </a:lnTo>
                  <a:lnTo>
                    <a:pt x="3980" y="138"/>
                  </a:lnTo>
                  <a:lnTo>
                    <a:pt x="3984" y="134"/>
                  </a:lnTo>
                  <a:lnTo>
                    <a:pt x="3989" y="129"/>
                  </a:lnTo>
                  <a:lnTo>
                    <a:pt x="3999" y="116"/>
                  </a:lnTo>
                  <a:lnTo>
                    <a:pt x="4011" y="98"/>
                  </a:lnTo>
                  <a:lnTo>
                    <a:pt x="4022" y="77"/>
                  </a:lnTo>
                  <a:lnTo>
                    <a:pt x="4027" y="69"/>
                  </a:lnTo>
                  <a:lnTo>
                    <a:pt x="4043" y="78"/>
                  </a:lnTo>
                  <a:lnTo>
                    <a:pt x="4039" y="86"/>
                  </a:lnTo>
                  <a:lnTo>
                    <a:pt x="4025" y="109"/>
                  </a:lnTo>
                  <a:lnTo>
                    <a:pt x="4013" y="126"/>
                  </a:lnTo>
                  <a:lnTo>
                    <a:pt x="4003" y="140"/>
                  </a:lnTo>
                  <a:lnTo>
                    <a:pt x="3997" y="147"/>
                  </a:lnTo>
                  <a:lnTo>
                    <a:pt x="3992" y="152"/>
                  </a:lnTo>
                  <a:lnTo>
                    <a:pt x="3987" y="156"/>
                  </a:lnTo>
                  <a:lnTo>
                    <a:pt x="3980" y="160"/>
                  </a:lnTo>
                  <a:lnTo>
                    <a:pt x="3974" y="161"/>
                  </a:lnTo>
                  <a:lnTo>
                    <a:pt x="3968" y="162"/>
                  </a:lnTo>
                  <a:lnTo>
                    <a:pt x="3961" y="161"/>
                  </a:lnTo>
                  <a:lnTo>
                    <a:pt x="3955" y="160"/>
                  </a:lnTo>
                  <a:lnTo>
                    <a:pt x="3950" y="156"/>
                  </a:lnTo>
                  <a:lnTo>
                    <a:pt x="3943" y="152"/>
                  </a:lnTo>
                  <a:lnTo>
                    <a:pt x="3938" y="147"/>
                  </a:lnTo>
                  <a:lnTo>
                    <a:pt x="3933" y="140"/>
                  </a:lnTo>
                  <a:lnTo>
                    <a:pt x="3922" y="126"/>
                  </a:lnTo>
                  <a:lnTo>
                    <a:pt x="3910" y="109"/>
                  </a:lnTo>
                  <a:lnTo>
                    <a:pt x="3898" y="86"/>
                  </a:lnTo>
                  <a:lnTo>
                    <a:pt x="3885" y="64"/>
                  </a:lnTo>
                  <a:lnTo>
                    <a:pt x="3873" y="46"/>
                  </a:lnTo>
                  <a:lnTo>
                    <a:pt x="3863" y="33"/>
                  </a:lnTo>
                  <a:lnTo>
                    <a:pt x="3859" y="28"/>
                  </a:lnTo>
                  <a:lnTo>
                    <a:pt x="3854" y="25"/>
                  </a:lnTo>
                  <a:lnTo>
                    <a:pt x="3851" y="22"/>
                  </a:lnTo>
                  <a:lnTo>
                    <a:pt x="3847" y="19"/>
                  </a:lnTo>
                  <a:lnTo>
                    <a:pt x="3842" y="18"/>
                  </a:lnTo>
                  <a:lnTo>
                    <a:pt x="3838" y="19"/>
                  </a:lnTo>
                  <a:lnTo>
                    <a:pt x="3833" y="22"/>
                  </a:lnTo>
                  <a:lnTo>
                    <a:pt x="3829" y="25"/>
                  </a:lnTo>
                  <a:lnTo>
                    <a:pt x="3825" y="28"/>
                  </a:lnTo>
                  <a:lnTo>
                    <a:pt x="3821" y="33"/>
                  </a:lnTo>
                  <a:lnTo>
                    <a:pt x="3811" y="46"/>
                  </a:lnTo>
                  <a:lnTo>
                    <a:pt x="3800" y="64"/>
                  </a:lnTo>
                  <a:lnTo>
                    <a:pt x="3787" y="86"/>
                  </a:lnTo>
                  <a:lnTo>
                    <a:pt x="3774" y="109"/>
                  </a:lnTo>
                  <a:lnTo>
                    <a:pt x="3763" y="126"/>
                  </a:lnTo>
                  <a:lnTo>
                    <a:pt x="3751" y="140"/>
                  </a:lnTo>
                  <a:lnTo>
                    <a:pt x="3746" y="147"/>
                  </a:lnTo>
                  <a:lnTo>
                    <a:pt x="3741" y="152"/>
                  </a:lnTo>
                  <a:lnTo>
                    <a:pt x="3735" y="156"/>
                  </a:lnTo>
                  <a:lnTo>
                    <a:pt x="3728" y="160"/>
                  </a:lnTo>
                  <a:lnTo>
                    <a:pt x="3723" y="161"/>
                  </a:lnTo>
                  <a:lnTo>
                    <a:pt x="3717" y="162"/>
                  </a:lnTo>
                  <a:lnTo>
                    <a:pt x="3711" y="161"/>
                  </a:lnTo>
                  <a:lnTo>
                    <a:pt x="3704" y="160"/>
                  </a:lnTo>
                  <a:lnTo>
                    <a:pt x="3698" y="156"/>
                  </a:lnTo>
                  <a:lnTo>
                    <a:pt x="3693" y="152"/>
                  </a:lnTo>
                  <a:lnTo>
                    <a:pt x="3688" y="147"/>
                  </a:lnTo>
                  <a:lnTo>
                    <a:pt x="3681" y="140"/>
                  </a:lnTo>
                  <a:lnTo>
                    <a:pt x="3671" y="126"/>
                  </a:lnTo>
                  <a:lnTo>
                    <a:pt x="3658" y="109"/>
                  </a:lnTo>
                  <a:lnTo>
                    <a:pt x="3646" y="86"/>
                  </a:lnTo>
                  <a:lnTo>
                    <a:pt x="3633" y="64"/>
                  </a:lnTo>
                  <a:lnTo>
                    <a:pt x="3623" y="46"/>
                  </a:lnTo>
                  <a:lnTo>
                    <a:pt x="3613" y="33"/>
                  </a:lnTo>
                  <a:lnTo>
                    <a:pt x="3608" y="28"/>
                  </a:lnTo>
                  <a:lnTo>
                    <a:pt x="3604" y="25"/>
                  </a:lnTo>
                  <a:lnTo>
                    <a:pt x="3600" y="22"/>
                  </a:lnTo>
                  <a:lnTo>
                    <a:pt x="3595" y="19"/>
                  </a:lnTo>
                  <a:lnTo>
                    <a:pt x="3591" y="18"/>
                  </a:lnTo>
                  <a:lnTo>
                    <a:pt x="3587" y="19"/>
                  </a:lnTo>
                  <a:lnTo>
                    <a:pt x="3582" y="22"/>
                  </a:lnTo>
                  <a:lnTo>
                    <a:pt x="3578" y="25"/>
                  </a:lnTo>
                  <a:lnTo>
                    <a:pt x="3575" y="28"/>
                  </a:lnTo>
                  <a:lnTo>
                    <a:pt x="3569" y="33"/>
                  </a:lnTo>
                  <a:lnTo>
                    <a:pt x="3559" y="46"/>
                  </a:lnTo>
                  <a:lnTo>
                    <a:pt x="3548" y="64"/>
                  </a:lnTo>
                  <a:lnTo>
                    <a:pt x="3536" y="86"/>
                  </a:lnTo>
                  <a:lnTo>
                    <a:pt x="3524" y="109"/>
                  </a:lnTo>
                  <a:lnTo>
                    <a:pt x="3511" y="126"/>
                  </a:lnTo>
                  <a:lnTo>
                    <a:pt x="3501" y="140"/>
                  </a:lnTo>
                  <a:lnTo>
                    <a:pt x="3494" y="147"/>
                  </a:lnTo>
                  <a:lnTo>
                    <a:pt x="3489" y="152"/>
                  </a:lnTo>
                  <a:lnTo>
                    <a:pt x="3484" y="156"/>
                  </a:lnTo>
                  <a:lnTo>
                    <a:pt x="3478" y="160"/>
                  </a:lnTo>
                  <a:lnTo>
                    <a:pt x="3471" y="161"/>
                  </a:lnTo>
                  <a:lnTo>
                    <a:pt x="3465" y="162"/>
                  </a:lnTo>
                  <a:lnTo>
                    <a:pt x="3459" y="161"/>
                  </a:lnTo>
                  <a:lnTo>
                    <a:pt x="3454" y="160"/>
                  </a:lnTo>
                  <a:lnTo>
                    <a:pt x="3447" y="156"/>
                  </a:lnTo>
                  <a:lnTo>
                    <a:pt x="3441" y="152"/>
                  </a:lnTo>
                  <a:lnTo>
                    <a:pt x="3436" y="147"/>
                  </a:lnTo>
                  <a:lnTo>
                    <a:pt x="3431" y="140"/>
                  </a:lnTo>
                  <a:lnTo>
                    <a:pt x="3419" y="126"/>
                  </a:lnTo>
                  <a:lnTo>
                    <a:pt x="3408" y="109"/>
                  </a:lnTo>
                  <a:lnTo>
                    <a:pt x="3395" y="86"/>
                  </a:lnTo>
                  <a:lnTo>
                    <a:pt x="3382" y="64"/>
                  </a:lnTo>
                  <a:lnTo>
                    <a:pt x="3371" y="46"/>
                  </a:lnTo>
                  <a:lnTo>
                    <a:pt x="3361" y="33"/>
                  </a:lnTo>
                  <a:lnTo>
                    <a:pt x="3357" y="28"/>
                  </a:lnTo>
                  <a:lnTo>
                    <a:pt x="3353" y="25"/>
                  </a:lnTo>
                  <a:lnTo>
                    <a:pt x="3348" y="22"/>
                  </a:lnTo>
                  <a:lnTo>
                    <a:pt x="3344" y="19"/>
                  </a:lnTo>
                  <a:lnTo>
                    <a:pt x="3340" y="18"/>
                  </a:lnTo>
                  <a:lnTo>
                    <a:pt x="3335" y="19"/>
                  </a:lnTo>
                  <a:lnTo>
                    <a:pt x="3332" y="22"/>
                  </a:lnTo>
                  <a:lnTo>
                    <a:pt x="3326" y="25"/>
                  </a:lnTo>
                  <a:lnTo>
                    <a:pt x="3323" y="28"/>
                  </a:lnTo>
                  <a:lnTo>
                    <a:pt x="3319" y="33"/>
                  </a:lnTo>
                  <a:lnTo>
                    <a:pt x="3309" y="46"/>
                  </a:lnTo>
                  <a:lnTo>
                    <a:pt x="3297" y="64"/>
                  </a:lnTo>
                  <a:lnTo>
                    <a:pt x="3285" y="86"/>
                  </a:lnTo>
                  <a:lnTo>
                    <a:pt x="3276" y="102"/>
                  </a:lnTo>
                  <a:lnTo>
                    <a:pt x="3272" y="109"/>
                  </a:lnTo>
                  <a:lnTo>
                    <a:pt x="3271" y="110"/>
                  </a:lnTo>
                  <a:lnTo>
                    <a:pt x="3260" y="126"/>
                  </a:lnTo>
                  <a:lnTo>
                    <a:pt x="3249" y="140"/>
                  </a:lnTo>
                  <a:lnTo>
                    <a:pt x="3244" y="147"/>
                  </a:lnTo>
                  <a:lnTo>
                    <a:pt x="3239" y="152"/>
                  </a:lnTo>
                  <a:lnTo>
                    <a:pt x="3232" y="156"/>
                  </a:lnTo>
                  <a:lnTo>
                    <a:pt x="3227" y="160"/>
                  </a:lnTo>
                  <a:lnTo>
                    <a:pt x="3221" y="161"/>
                  </a:lnTo>
                  <a:lnTo>
                    <a:pt x="3215" y="162"/>
                  </a:lnTo>
                  <a:lnTo>
                    <a:pt x="3208" y="161"/>
                  </a:lnTo>
                  <a:lnTo>
                    <a:pt x="3202" y="160"/>
                  </a:lnTo>
                  <a:lnTo>
                    <a:pt x="3195" y="156"/>
                  </a:lnTo>
                  <a:lnTo>
                    <a:pt x="3190" y="152"/>
                  </a:lnTo>
                  <a:lnTo>
                    <a:pt x="3185" y="147"/>
                  </a:lnTo>
                  <a:lnTo>
                    <a:pt x="3179" y="140"/>
                  </a:lnTo>
                  <a:lnTo>
                    <a:pt x="3169" y="128"/>
                  </a:lnTo>
                  <a:lnTo>
                    <a:pt x="3169" y="126"/>
                  </a:lnTo>
                  <a:lnTo>
                    <a:pt x="3165" y="120"/>
                  </a:lnTo>
                  <a:lnTo>
                    <a:pt x="3156" y="109"/>
                  </a:lnTo>
                  <a:lnTo>
                    <a:pt x="3143" y="86"/>
                  </a:lnTo>
                  <a:lnTo>
                    <a:pt x="3132" y="64"/>
                  </a:lnTo>
                  <a:lnTo>
                    <a:pt x="3120" y="46"/>
                  </a:lnTo>
                  <a:lnTo>
                    <a:pt x="3110" y="33"/>
                  </a:lnTo>
                  <a:lnTo>
                    <a:pt x="3105" y="28"/>
                  </a:lnTo>
                  <a:lnTo>
                    <a:pt x="3101" y="25"/>
                  </a:lnTo>
                  <a:lnTo>
                    <a:pt x="3098" y="22"/>
                  </a:lnTo>
                  <a:lnTo>
                    <a:pt x="3092" y="19"/>
                  </a:lnTo>
                  <a:lnTo>
                    <a:pt x="3089" y="18"/>
                  </a:lnTo>
                  <a:lnTo>
                    <a:pt x="3085" y="19"/>
                  </a:lnTo>
                  <a:lnTo>
                    <a:pt x="3080" y="22"/>
                  </a:lnTo>
                  <a:lnTo>
                    <a:pt x="3076" y="25"/>
                  </a:lnTo>
                  <a:lnTo>
                    <a:pt x="3072" y="28"/>
                  </a:lnTo>
                  <a:lnTo>
                    <a:pt x="3067" y="33"/>
                  </a:lnTo>
                  <a:lnTo>
                    <a:pt x="3057" y="46"/>
                  </a:lnTo>
                  <a:lnTo>
                    <a:pt x="3047" y="64"/>
                  </a:lnTo>
                  <a:lnTo>
                    <a:pt x="3034" y="86"/>
                  </a:lnTo>
                  <a:lnTo>
                    <a:pt x="3021" y="109"/>
                  </a:lnTo>
                  <a:lnTo>
                    <a:pt x="3008" y="126"/>
                  </a:lnTo>
                  <a:lnTo>
                    <a:pt x="2998" y="140"/>
                  </a:lnTo>
                  <a:lnTo>
                    <a:pt x="2993" y="147"/>
                  </a:lnTo>
                  <a:lnTo>
                    <a:pt x="2987" y="152"/>
                  </a:lnTo>
                  <a:lnTo>
                    <a:pt x="2982" y="156"/>
                  </a:lnTo>
                  <a:lnTo>
                    <a:pt x="2975" y="160"/>
                  </a:lnTo>
                  <a:lnTo>
                    <a:pt x="2969" y="161"/>
                  </a:lnTo>
                  <a:lnTo>
                    <a:pt x="2963" y="162"/>
                  </a:lnTo>
                  <a:lnTo>
                    <a:pt x="2956" y="161"/>
                  </a:lnTo>
                  <a:lnTo>
                    <a:pt x="2951" y="160"/>
                  </a:lnTo>
                  <a:lnTo>
                    <a:pt x="2945" y="156"/>
                  </a:lnTo>
                  <a:lnTo>
                    <a:pt x="2940" y="152"/>
                  </a:lnTo>
                  <a:lnTo>
                    <a:pt x="2933" y="147"/>
                  </a:lnTo>
                  <a:lnTo>
                    <a:pt x="2928" y="140"/>
                  </a:lnTo>
                  <a:lnTo>
                    <a:pt x="2917" y="126"/>
                  </a:lnTo>
                  <a:lnTo>
                    <a:pt x="2905" y="109"/>
                  </a:lnTo>
                  <a:lnTo>
                    <a:pt x="2895" y="90"/>
                  </a:lnTo>
                  <a:lnTo>
                    <a:pt x="2893" y="86"/>
                  </a:lnTo>
                  <a:lnTo>
                    <a:pt x="2890" y="82"/>
                  </a:lnTo>
                  <a:lnTo>
                    <a:pt x="2880" y="64"/>
                  </a:lnTo>
                  <a:lnTo>
                    <a:pt x="2869" y="46"/>
                  </a:lnTo>
                  <a:lnTo>
                    <a:pt x="2858" y="33"/>
                  </a:lnTo>
                  <a:lnTo>
                    <a:pt x="2855" y="28"/>
                  </a:lnTo>
                  <a:lnTo>
                    <a:pt x="2851" y="25"/>
                  </a:lnTo>
                  <a:lnTo>
                    <a:pt x="2847" y="22"/>
                  </a:lnTo>
                  <a:lnTo>
                    <a:pt x="2842" y="19"/>
                  </a:lnTo>
                  <a:lnTo>
                    <a:pt x="2838" y="18"/>
                  </a:lnTo>
                  <a:lnTo>
                    <a:pt x="2833" y="19"/>
                  </a:lnTo>
                  <a:lnTo>
                    <a:pt x="2829" y="22"/>
                  </a:lnTo>
                  <a:lnTo>
                    <a:pt x="2825" y="25"/>
                  </a:lnTo>
                  <a:lnTo>
                    <a:pt x="2820" y="28"/>
                  </a:lnTo>
                  <a:lnTo>
                    <a:pt x="2816" y="33"/>
                  </a:lnTo>
                  <a:lnTo>
                    <a:pt x="2806" y="46"/>
                  </a:lnTo>
                  <a:lnTo>
                    <a:pt x="2795" y="64"/>
                  </a:lnTo>
                  <a:lnTo>
                    <a:pt x="2788" y="74"/>
                  </a:lnTo>
                  <a:lnTo>
                    <a:pt x="2782" y="86"/>
                  </a:lnTo>
                  <a:lnTo>
                    <a:pt x="2780" y="91"/>
                  </a:lnTo>
                  <a:lnTo>
                    <a:pt x="2769" y="109"/>
                  </a:lnTo>
                  <a:lnTo>
                    <a:pt x="2758" y="126"/>
                  </a:lnTo>
                  <a:lnTo>
                    <a:pt x="2746" y="140"/>
                  </a:lnTo>
                  <a:lnTo>
                    <a:pt x="2741" y="147"/>
                  </a:lnTo>
                  <a:lnTo>
                    <a:pt x="2736" y="152"/>
                  </a:lnTo>
                  <a:lnTo>
                    <a:pt x="2731" y="156"/>
                  </a:lnTo>
                  <a:lnTo>
                    <a:pt x="2725" y="160"/>
                  </a:lnTo>
                  <a:lnTo>
                    <a:pt x="2718" y="161"/>
                  </a:lnTo>
                  <a:lnTo>
                    <a:pt x="2712" y="162"/>
                  </a:lnTo>
                  <a:lnTo>
                    <a:pt x="2706" y="161"/>
                  </a:lnTo>
                  <a:lnTo>
                    <a:pt x="2699" y="160"/>
                  </a:lnTo>
                  <a:lnTo>
                    <a:pt x="2693" y="156"/>
                  </a:lnTo>
                  <a:lnTo>
                    <a:pt x="2688" y="152"/>
                  </a:lnTo>
                  <a:lnTo>
                    <a:pt x="2683" y="147"/>
                  </a:lnTo>
                  <a:lnTo>
                    <a:pt x="2676" y="140"/>
                  </a:lnTo>
                  <a:lnTo>
                    <a:pt x="2666" y="126"/>
                  </a:lnTo>
                  <a:lnTo>
                    <a:pt x="2655" y="109"/>
                  </a:lnTo>
                  <a:lnTo>
                    <a:pt x="2641" y="86"/>
                  </a:lnTo>
                  <a:lnTo>
                    <a:pt x="2629" y="64"/>
                  </a:lnTo>
                  <a:lnTo>
                    <a:pt x="2618" y="46"/>
                  </a:lnTo>
                  <a:lnTo>
                    <a:pt x="2608" y="33"/>
                  </a:lnTo>
                  <a:lnTo>
                    <a:pt x="2604" y="28"/>
                  </a:lnTo>
                  <a:lnTo>
                    <a:pt x="2599" y="25"/>
                  </a:lnTo>
                  <a:lnTo>
                    <a:pt x="2595" y="22"/>
                  </a:lnTo>
                  <a:lnTo>
                    <a:pt x="2591" y="19"/>
                  </a:lnTo>
                  <a:lnTo>
                    <a:pt x="2586" y="18"/>
                  </a:lnTo>
                  <a:lnTo>
                    <a:pt x="2582" y="19"/>
                  </a:lnTo>
                  <a:lnTo>
                    <a:pt x="2577" y="22"/>
                  </a:lnTo>
                  <a:lnTo>
                    <a:pt x="2573" y="25"/>
                  </a:lnTo>
                  <a:lnTo>
                    <a:pt x="2570" y="28"/>
                  </a:lnTo>
                  <a:lnTo>
                    <a:pt x="2565" y="33"/>
                  </a:lnTo>
                  <a:lnTo>
                    <a:pt x="2554" y="46"/>
                  </a:lnTo>
                  <a:lnTo>
                    <a:pt x="2544" y="64"/>
                  </a:lnTo>
                  <a:lnTo>
                    <a:pt x="2531" y="86"/>
                  </a:lnTo>
                  <a:lnTo>
                    <a:pt x="2519" y="109"/>
                  </a:lnTo>
                  <a:lnTo>
                    <a:pt x="2507" y="126"/>
                  </a:lnTo>
                  <a:lnTo>
                    <a:pt x="2496" y="140"/>
                  </a:lnTo>
                  <a:lnTo>
                    <a:pt x="2491" y="147"/>
                  </a:lnTo>
                  <a:lnTo>
                    <a:pt x="2484" y="152"/>
                  </a:lnTo>
                  <a:lnTo>
                    <a:pt x="2479" y="156"/>
                  </a:lnTo>
                  <a:lnTo>
                    <a:pt x="2473" y="160"/>
                  </a:lnTo>
                  <a:lnTo>
                    <a:pt x="2467" y="161"/>
                  </a:lnTo>
                  <a:lnTo>
                    <a:pt x="2461" y="162"/>
                  </a:lnTo>
                  <a:lnTo>
                    <a:pt x="2455" y="161"/>
                  </a:lnTo>
                  <a:lnTo>
                    <a:pt x="2449" y="160"/>
                  </a:lnTo>
                  <a:lnTo>
                    <a:pt x="2442" y="156"/>
                  </a:lnTo>
                  <a:lnTo>
                    <a:pt x="2437" y="152"/>
                  </a:lnTo>
                  <a:lnTo>
                    <a:pt x="2431" y="147"/>
                  </a:lnTo>
                  <a:lnTo>
                    <a:pt x="2426" y="140"/>
                  </a:lnTo>
                  <a:lnTo>
                    <a:pt x="2414" y="126"/>
                  </a:lnTo>
                  <a:lnTo>
                    <a:pt x="2407" y="115"/>
                  </a:lnTo>
                  <a:lnTo>
                    <a:pt x="2403" y="109"/>
                  </a:lnTo>
                  <a:lnTo>
                    <a:pt x="2390" y="86"/>
                  </a:lnTo>
                  <a:lnTo>
                    <a:pt x="2378" y="64"/>
                  </a:lnTo>
                  <a:lnTo>
                    <a:pt x="2376" y="61"/>
                  </a:lnTo>
                  <a:lnTo>
                    <a:pt x="2367" y="46"/>
                  </a:lnTo>
                  <a:lnTo>
                    <a:pt x="2357" y="33"/>
                  </a:lnTo>
                  <a:lnTo>
                    <a:pt x="2352" y="28"/>
                  </a:lnTo>
                  <a:lnTo>
                    <a:pt x="2348" y="25"/>
                  </a:lnTo>
                  <a:lnTo>
                    <a:pt x="2348" y="25"/>
                  </a:lnTo>
                  <a:lnTo>
                    <a:pt x="2348" y="25"/>
                  </a:lnTo>
                  <a:lnTo>
                    <a:pt x="2348" y="25"/>
                  </a:lnTo>
                  <a:lnTo>
                    <a:pt x="2344" y="22"/>
                  </a:lnTo>
                  <a:lnTo>
                    <a:pt x="2339" y="19"/>
                  </a:lnTo>
                  <a:lnTo>
                    <a:pt x="2336" y="18"/>
                  </a:lnTo>
                  <a:lnTo>
                    <a:pt x="2330" y="19"/>
                  </a:lnTo>
                  <a:lnTo>
                    <a:pt x="2327" y="22"/>
                  </a:lnTo>
                  <a:lnTo>
                    <a:pt x="2323" y="25"/>
                  </a:lnTo>
                  <a:lnTo>
                    <a:pt x="2318" y="28"/>
                  </a:lnTo>
                  <a:lnTo>
                    <a:pt x="2314" y="33"/>
                  </a:lnTo>
                  <a:lnTo>
                    <a:pt x="2304" y="46"/>
                  </a:lnTo>
                  <a:lnTo>
                    <a:pt x="2292" y="64"/>
                  </a:lnTo>
                  <a:lnTo>
                    <a:pt x="2281" y="86"/>
                  </a:lnTo>
                  <a:lnTo>
                    <a:pt x="2267" y="109"/>
                  </a:lnTo>
                  <a:lnTo>
                    <a:pt x="2255" y="126"/>
                  </a:lnTo>
                  <a:lnTo>
                    <a:pt x="2245" y="140"/>
                  </a:lnTo>
                  <a:lnTo>
                    <a:pt x="2239" y="147"/>
                  </a:lnTo>
                  <a:lnTo>
                    <a:pt x="2234" y="152"/>
                  </a:lnTo>
                  <a:lnTo>
                    <a:pt x="2229" y="156"/>
                  </a:lnTo>
                  <a:lnTo>
                    <a:pt x="2222" y="160"/>
                  </a:lnTo>
                  <a:lnTo>
                    <a:pt x="2216" y="161"/>
                  </a:lnTo>
                  <a:lnTo>
                    <a:pt x="2210" y="162"/>
                  </a:lnTo>
                  <a:lnTo>
                    <a:pt x="2203" y="161"/>
                  </a:lnTo>
                  <a:lnTo>
                    <a:pt x="2197" y="160"/>
                  </a:lnTo>
                  <a:lnTo>
                    <a:pt x="2192" y="156"/>
                  </a:lnTo>
                  <a:lnTo>
                    <a:pt x="2185" y="152"/>
                  </a:lnTo>
                  <a:lnTo>
                    <a:pt x="2180" y="147"/>
                  </a:lnTo>
                  <a:lnTo>
                    <a:pt x="2175" y="140"/>
                  </a:lnTo>
                  <a:lnTo>
                    <a:pt x="2174" y="140"/>
                  </a:lnTo>
                  <a:lnTo>
                    <a:pt x="2164" y="126"/>
                  </a:lnTo>
                  <a:lnTo>
                    <a:pt x="2156" y="115"/>
                  </a:lnTo>
                  <a:lnTo>
                    <a:pt x="2152" y="109"/>
                  </a:lnTo>
                  <a:lnTo>
                    <a:pt x="2140" y="86"/>
                  </a:lnTo>
                  <a:lnTo>
                    <a:pt x="2127" y="64"/>
                  </a:lnTo>
                  <a:lnTo>
                    <a:pt x="2121" y="55"/>
                  </a:lnTo>
                  <a:lnTo>
                    <a:pt x="2115" y="46"/>
                  </a:lnTo>
                  <a:lnTo>
                    <a:pt x="2105" y="33"/>
                  </a:lnTo>
                  <a:lnTo>
                    <a:pt x="2102" y="28"/>
                  </a:lnTo>
                  <a:lnTo>
                    <a:pt x="2096" y="25"/>
                  </a:lnTo>
                  <a:lnTo>
                    <a:pt x="2093" y="22"/>
                  </a:lnTo>
                  <a:lnTo>
                    <a:pt x="2089" y="19"/>
                  </a:lnTo>
                  <a:lnTo>
                    <a:pt x="2084" y="18"/>
                  </a:lnTo>
                  <a:lnTo>
                    <a:pt x="2080" y="19"/>
                  </a:lnTo>
                  <a:lnTo>
                    <a:pt x="2075" y="22"/>
                  </a:lnTo>
                  <a:lnTo>
                    <a:pt x="2071" y="25"/>
                  </a:lnTo>
                  <a:lnTo>
                    <a:pt x="2067" y="28"/>
                  </a:lnTo>
                  <a:lnTo>
                    <a:pt x="2063" y="33"/>
                  </a:lnTo>
                  <a:lnTo>
                    <a:pt x="2053" y="46"/>
                  </a:lnTo>
                  <a:lnTo>
                    <a:pt x="2042" y="64"/>
                  </a:lnTo>
                  <a:lnTo>
                    <a:pt x="2029" y="86"/>
                  </a:lnTo>
                  <a:lnTo>
                    <a:pt x="2016" y="109"/>
                  </a:lnTo>
                  <a:lnTo>
                    <a:pt x="2005" y="126"/>
                  </a:lnTo>
                  <a:lnTo>
                    <a:pt x="1993" y="140"/>
                  </a:lnTo>
                  <a:lnTo>
                    <a:pt x="1988" y="147"/>
                  </a:lnTo>
                  <a:lnTo>
                    <a:pt x="1982" y="152"/>
                  </a:lnTo>
                  <a:lnTo>
                    <a:pt x="1977" y="156"/>
                  </a:lnTo>
                  <a:lnTo>
                    <a:pt x="1970" y="160"/>
                  </a:lnTo>
                  <a:lnTo>
                    <a:pt x="1965" y="161"/>
                  </a:lnTo>
                  <a:lnTo>
                    <a:pt x="1959" y="162"/>
                  </a:lnTo>
                  <a:lnTo>
                    <a:pt x="1953" y="161"/>
                  </a:lnTo>
                  <a:lnTo>
                    <a:pt x="1946" y="160"/>
                  </a:lnTo>
                  <a:lnTo>
                    <a:pt x="1940" y="156"/>
                  </a:lnTo>
                  <a:lnTo>
                    <a:pt x="1935" y="152"/>
                  </a:lnTo>
                  <a:lnTo>
                    <a:pt x="1934" y="152"/>
                  </a:lnTo>
                  <a:lnTo>
                    <a:pt x="1929" y="147"/>
                  </a:lnTo>
                  <a:lnTo>
                    <a:pt x="1923" y="140"/>
                  </a:lnTo>
                  <a:lnTo>
                    <a:pt x="1913" y="126"/>
                  </a:lnTo>
                  <a:lnTo>
                    <a:pt x="1901" y="109"/>
                  </a:lnTo>
                  <a:lnTo>
                    <a:pt x="1888" y="86"/>
                  </a:lnTo>
                  <a:lnTo>
                    <a:pt x="1875" y="64"/>
                  </a:lnTo>
                  <a:lnTo>
                    <a:pt x="1874" y="61"/>
                  </a:lnTo>
                  <a:lnTo>
                    <a:pt x="1865" y="46"/>
                  </a:lnTo>
                  <a:lnTo>
                    <a:pt x="1855" y="33"/>
                  </a:lnTo>
                  <a:lnTo>
                    <a:pt x="1850" y="28"/>
                  </a:lnTo>
                  <a:lnTo>
                    <a:pt x="1846" y="25"/>
                  </a:lnTo>
                  <a:lnTo>
                    <a:pt x="1842" y="22"/>
                  </a:lnTo>
                  <a:lnTo>
                    <a:pt x="1837" y="19"/>
                  </a:lnTo>
                  <a:lnTo>
                    <a:pt x="1833" y="18"/>
                  </a:lnTo>
                  <a:lnTo>
                    <a:pt x="1829" y="19"/>
                  </a:lnTo>
                  <a:lnTo>
                    <a:pt x="1824" y="22"/>
                  </a:lnTo>
                  <a:lnTo>
                    <a:pt x="1820" y="25"/>
                  </a:lnTo>
                  <a:lnTo>
                    <a:pt x="1817" y="28"/>
                  </a:lnTo>
                  <a:lnTo>
                    <a:pt x="1811" y="33"/>
                  </a:lnTo>
                  <a:lnTo>
                    <a:pt x="1801" y="46"/>
                  </a:lnTo>
                  <a:lnTo>
                    <a:pt x="1790" y="64"/>
                  </a:lnTo>
                  <a:lnTo>
                    <a:pt x="1778" y="86"/>
                  </a:lnTo>
                  <a:lnTo>
                    <a:pt x="1766" y="109"/>
                  </a:lnTo>
                  <a:lnTo>
                    <a:pt x="1753" y="126"/>
                  </a:lnTo>
                  <a:lnTo>
                    <a:pt x="1743" y="140"/>
                  </a:lnTo>
                  <a:lnTo>
                    <a:pt x="1736" y="147"/>
                  </a:lnTo>
                  <a:lnTo>
                    <a:pt x="1731" y="152"/>
                  </a:lnTo>
                  <a:lnTo>
                    <a:pt x="1726" y="156"/>
                  </a:lnTo>
                  <a:lnTo>
                    <a:pt x="1720" y="160"/>
                  </a:lnTo>
                  <a:lnTo>
                    <a:pt x="1714" y="161"/>
                  </a:lnTo>
                  <a:lnTo>
                    <a:pt x="1707" y="162"/>
                  </a:lnTo>
                  <a:lnTo>
                    <a:pt x="1701" y="161"/>
                  </a:lnTo>
                  <a:lnTo>
                    <a:pt x="1694" y="160"/>
                  </a:lnTo>
                  <a:lnTo>
                    <a:pt x="1689" y="156"/>
                  </a:lnTo>
                  <a:lnTo>
                    <a:pt x="1683" y="152"/>
                  </a:lnTo>
                  <a:lnTo>
                    <a:pt x="1678" y="147"/>
                  </a:lnTo>
                  <a:lnTo>
                    <a:pt x="1673" y="140"/>
                  </a:lnTo>
                  <a:lnTo>
                    <a:pt x="1663" y="128"/>
                  </a:lnTo>
                  <a:lnTo>
                    <a:pt x="1661" y="126"/>
                  </a:lnTo>
                  <a:lnTo>
                    <a:pt x="1658" y="120"/>
                  </a:lnTo>
                  <a:lnTo>
                    <a:pt x="1650" y="109"/>
                  </a:lnTo>
                  <a:lnTo>
                    <a:pt x="1644" y="97"/>
                  </a:lnTo>
                  <a:lnTo>
                    <a:pt x="1637" y="86"/>
                  </a:lnTo>
                  <a:lnTo>
                    <a:pt x="1624" y="64"/>
                  </a:lnTo>
                  <a:lnTo>
                    <a:pt x="1623" y="61"/>
                  </a:lnTo>
                  <a:lnTo>
                    <a:pt x="1613" y="46"/>
                  </a:lnTo>
                  <a:lnTo>
                    <a:pt x="1603" y="33"/>
                  </a:lnTo>
                  <a:lnTo>
                    <a:pt x="1599" y="28"/>
                  </a:lnTo>
                  <a:lnTo>
                    <a:pt x="1595" y="25"/>
                  </a:lnTo>
                  <a:lnTo>
                    <a:pt x="1590" y="22"/>
                  </a:lnTo>
                  <a:lnTo>
                    <a:pt x="1586" y="19"/>
                  </a:lnTo>
                  <a:lnTo>
                    <a:pt x="1581" y="18"/>
                  </a:lnTo>
                  <a:lnTo>
                    <a:pt x="1577" y="19"/>
                  </a:lnTo>
                  <a:lnTo>
                    <a:pt x="1574" y="22"/>
                  </a:lnTo>
                  <a:lnTo>
                    <a:pt x="1569" y="25"/>
                  </a:lnTo>
                  <a:lnTo>
                    <a:pt x="1565" y="28"/>
                  </a:lnTo>
                  <a:lnTo>
                    <a:pt x="1561" y="33"/>
                  </a:lnTo>
                  <a:lnTo>
                    <a:pt x="1551" y="46"/>
                  </a:lnTo>
                  <a:lnTo>
                    <a:pt x="1539" y="64"/>
                  </a:lnTo>
                  <a:lnTo>
                    <a:pt x="1527" y="86"/>
                  </a:lnTo>
                  <a:lnTo>
                    <a:pt x="1514" y="109"/>
                  </a:lnTo>
                  <a:lnTo>
                    <a:pt x="1502" y="126"/>
                  </a:lnTo>
                  <a:lnTo>
                    <a:pt x="1491" y="140"/>
                  </a:lnTo>
                  <a:lnTo>
                    <a:pt x="1486" y="147"/>
                  </a:lnTo>
                  <a:lnTo>
                    <a:pt x="1481" y="152"/>
                  </a:lnTo>
                  <a:lnTo>
                    <a:pt x="1474" y="156"/>
                  </a:lnTo>
                  <a:lnTo>
                    <a:pt x="1469" y="160"/>
                  </a:lnTo>
                  <a:lnTo>
                    <a:pt x="1463" y="161"/>
                  </a:lnTo>
                  <a:lnTo>
                    <a:pt x="1457" y="162"/>
                  </a:lnTo>
                  <a:lnTo>
                    <a:pt x="1450" y="161"/>
                  </a:lnTo>
                  <a:lnTo>
                    <a:pt x="1444" y="160"/>
                  </a:lnTo>
                  <a:lnTo>
                    <a:pt x="1437" y="156"/>
                  </a:lnTo>
                  <a:lnTo>
                    <a:pt x="1432" y="152"/>
                  </a:lnTo>
                  <a:lnTo>
                    <a:pt x="1427" y="147"/>
                  </a:lnTo>
                  <a:lnTo>
                    <a:pt x="1421" y="140"/>
                  </a:lnTo>
                  <a:lnTo>
                    <a:pt x="1411" y="128"/>
                  </a:lnTo>
                  <a:lnTo>
                    <a:pt x="1411" y="126"/>
                  </a:lnTo>
                  <a:lnTo>
                    <a:pt x="1398" y="109"/>
                  </a:lnTo>
                  <a:lnTo>
                    <a:pt x="1389" y="91"/>
                  </a:lnTo>
                  <a:lnTo>
                    <a:pt x="1385" y="86"/>
                  </a:lnTo>
                  <a:lnTo>
                    <a:pt x="1374" y="64"/>
                  </a:lnTo>
                  <a:lnTo>
                    <a:pt x="1362" y="46"/>
                  </a:lnTo>
                  <a:lnTo>
                    <a:pt x="1352" y="33"/>
                  </a:lnTo>
                  <a:lnTo>
                    <a:pt x="1347" y="28"/>
                  </a:lnTo>
                  <a:lnTo>
                    <a:pt x="1343" y="25"/>
                  </a:lnTo>
                  <a:lnTo>
                    <a:pt x="1343" y="25"/>
                  </a:lnTo>
                  <a:lnTo>
                    <a:pt x="1343" y="25"/>
                  </a:lnTo>
                  <a:lnTo>
                    <a:pt x="1343" y="25"/>
                  </a:lnTo>
                  <a:lnTo>
                    <a:pt x="1340" y="22"/>
                  </a:lnTo>
                  <a:lnTo>
                    <a:pt x="1334" y="19"/>
                  </a:lnTo>
                  <a:lnTo>
                    <a:pt x="1331" y="18"/>
                  </a:lnTo>
                  <a:lnTo>
                    <a:pt x="1327" y="19"/>
                  </a:lnTo>
                  <a:lnTo>
                    <a:pt x="1322" y="22"/>
                  </a:lnTo>
                  <a:lnTo>
                    <a:pt x="1318" y="25"/>
                  </a:lnTo>
                  <a:lnTo>
                    <a:pt x="1314" y="28"/>
                  </a:lnTo>
                  <a:lnTo>
                    <a:pt x="1309" y="33"/>
                  </a:lnTo>
                  <a:lnTo>
                    <a:pt x="1299" y="46"/>
                  </a:lnTo>
                  <a:lnTo>
                    <a:pt x="1289" y="64"/>
                  </a:lnTo>
                  <a:lnTo>
                    <a:pt x="1276" y="86"/>
                  </a:lnTo>
                  <a:lnTo>
                    <a:pt x="1263" y="109"/>
                  </a:lnTo>
                  <a:lnTo>
                    <a:pt x="1251" y="126"/>
                  </a:lnTo>
                  <a:lnTo>
                    <a:pt x="1240" y="140"/>
                  </a:lnTo>
                  <a:lnTo>
                    <a:pt x="1234" y="147"/>
                  </a:lnTo>
                  <a:lnTo>
                    <a:pt x="1229" y="152"/>
                  </a:lnTo>
                  <a:lnTo>
                    <a:pt x="1224" y="156"/>
                  </a:lnTo>
                  <a:lnTo>
                    <a:pt x="1217" y="160"/>
                  </a:lnTo>
                  <a:lnTo>
                    <a:pt x="1211" y="161"/>
                  </a:lnTo>
                  <a:lnTo>
                    <a:pt x="1205" y="162"/>
                  </a:lnTo>
                  <a:lnTo>
                    <a:pt x="1198" y="161"/>
                  </a:lnTo>
                  <a:lnTo>
                    <a:pt x="1193" y="160"/>
                  </a:lnTo>
                  <a:lnTo>
                    <a:pt x="1187" y="156"/>
                  </a:lnTo>
                  <a:lnTo>
                    <a:pt x="1181" y="152"/>
                  </a:lnTo>
                  <a:lnTo>
                    <a:pt x="1181" y="151"/>
                  </a:lnTo>
                  <a:lnTo>
                    <a:pt x="1175" y="147"/>
                  </a:lnTo>
                  <a:lnTo>
                    <a:pt x="1174" y="144"/>
                  </a:lnTo>
                  <a:lnTo>
                    <a:pt x="1170" y="140"/>
                  </a:lnTo>
                  <a:lnTo>
                    <a:pt x="1159" y="126"/>
                  </a:lnTo>
                  <a:lnTo>
                    <a:pt x="1151" y="114"/>
                  </a:lnTo>
                  <a:lnTo>
                    <a:pt x="1147" y="109"/>
                  </a:lnTo>
                  <a:lnTo>
                    <a:pt x="1141" y="97"/>
                  </a:lnTo>
                  <a:lnTo>
                    <a:pt x="1135" y="86"/>
                  </a:lnTo>
                  <a:lnTo>
                    <a:pt x="1128" y="74"/>
                  </a:lnTo>
                  <a:lnTo>
                    <a:pt x="1122" y="64"/>
                  </a:lnTo>
                  <a:lnTo>
                    <a:pt x="1111" y="46"/>
                  </a:lnTo>
                  <a:lnTo>
                    <a:pt x="1100" y="33"/>
                  </a:lnTo>
                  <a:lnTo>
                    <a:pt x="1097" y="28"/>
                  </a:lnTo>
                  <a:lnTo>
                    <a:pt x="1093" y="25"/>
                  </a:lnTo>
                  <a:lnTo>
                    <a:pt x="1089" y="22"/>
                  </a:lnTo>
                  <a:lnTo>
                    <a:pt x="1084" y="19"/>
                  </a:lnTo>
                  <a:lnTo>
                    <a:pt x="1080" y="18"/>
                  </a:lnTo>
                  <a:lnTo>
                    <a:pt x="1075" y="19"/>
                  </a:lnTo>
                  <a:lnTo>
                    <a:pt x="1071" y="22"/>
                  </a:lnTo>
                  <a:lnTo>
                    <a:pt x="1067" y="25"/>
                  </a:lnTo>
                  <a:lnTo>
                    <a:pt x="1062" y="28"/>
                  </a:lnTo>
                  <a:lnTo>
                    <a:pt x="1058" y="33"/>
                  </a:lnTo>
                  <a:lnTo>
                    <a:pt x="1048" y="46"/>
                  </a:lnTo>
                  <a:lnTo>
                    <a:pt x="1037" y="64"/>
                  </a:lnTo>
                  <a:lnTo>
                    <a:pt x="1024" y="86"/>
                  </a:lnTo>
                  <a:lnTo>
                    <a:pt x="1011" y="109"/>
                  </a:lnTo>
                  <a:lnTo>
                    <a:pt x="1000" y="126"/>
                  </a:lnTo>
                  <a:lnTo>
                    <a:pt x="988" y="140"/>
                  </a:lnTo>
                  <a:lnTo>
                    <a:pt x="983" y="147"/>
                  </a:lnTo>
                  <a:lnTo>
                    <a:pt x="978" y="152"/>
                  </a:lnTo>
                  <a:lnTo>
                    <a:pt x="972" y="156"/>
                  </a:lnTo>
                  <a:lnTo>
                    <a:pt x="967" y="160"/>
                  </a:lnTo>
                  <a:lnTo>
                    <a:pt x="960" y="161"/>
                  </a:lnTo>
                  <a:lnTo>
                    <a:pt x="954" y="162"/>
                  </a:lnTo>
                  <a:lnTo>
                    <a:pt x="948" y="161"/>
                  </a:lnTo>
                  <a:lnTo>
                    <a:pt x="941" y="160"/>
                  </a:lnTo>
                  <a:lnTo>
                    <a:pt x="935" y="156"/>
                  </a:lnTo>
                  <a:lnTo>
                    <a:pt x="930" y="152"/>
                  </a:lnTo>
                  <a:lnTo>
                    <a:pt x="925" y="147"/>
                  </a:lnTo>
                  <a:lnTo>
                    <a:pt x="919" y="140"/>
                  </a:lnTo>
                  <a:lnTo>
                    <a:pt x="908" y="126"/>
                  </a:lnTo>
                  <a:lnTo>
                    <a:pt x="897" y="109"/>
                  </a:lnTo>
                  <a:lnTo>
                    <a:pt x="883" y="86"/>
                  </a:lnTo>
                  <a:lnTo>
                    <a:pt x="871" y="64"/>
                  </a:lnTo>
                  <a:lnTo>
                    <a:pt x="869" y="60"/>
                  </a:lnTo>
                  <a:lnTo>
                    <a:pt x="860" y="46"/>
                  </a:lnTo>
                  <a:lnTo>
                    <a:pt x="850" y="33"/>
                  </a:lnTo>
                  <a:lnTo>
                    <a:pt x="846" y="28"/>
                  </a:lnTo>
                  <a:lnTo>
                    <a:pt x="841" y="25"/>
                  </a:lnTo>
                  <a:lnTo>
                    <a:pt x="837" y="22"/>
                  </a:lnTo>
                  <a:lnTo>
                    <a:pt x="833" y="19"/>
                  </a:lnTo>
                  <a:lnTo>
                    <a:pt x="828" y="18"/>
                  </a:lnTo>
                  <a:lnTo>
                    <a:pt x="824" y="19"/>
                  </a:lnTo>
                  <a:lnTo>
                    <a:pt x="819" y="22"/>
                  </a:lnTo>
                  <a:lnTo>
                    <a:pt x="815" y="25"/>
                  </a:lnTo>
                  <a:lnTo>
                    <a:pt x="812" y="28"/>
                  </a:lnTo>
                  <a:lnTo>
                    <a:pt x="807" y="33"/>
                  </a:lnTo>
                  <a:lnTo>
                    <a:pt x="796" y="46"/>
                  </a:lnTo>
                  <a:lnTo>
                    <a:pt x="786" y="64"/>
                  </a:lnTo>
                  <a:lnTo>
                    <a:pt x="773" y="86"/>
                  </a:lnTo>
                  <a:lnTo>
                    <a:pt x="761" y="109"/>
                  </a:lnTo>
                  <a:lnTo>
                    <a:pt x="749" y="126"/>
                  </a:lnTo>
                  <a:lnTo>
                    <a:pt x="738" y="140"/>
                  </a:lnTo>
                  <a:lnTo>
                    <a:pt x="733" y="147"/>
                  </a:lnTo>
                  <a:lnTo>
                    <a:pt x="726" y="152"/>
                  </a:lnTo>
                  <a:lnTo>
                    <a:pt x="721" y="156"/>
                  </a:lnTo>
                  <a:lnTo>
                    <a:pt x="715" y="160"/>
                  </a:lnTo>
                  <a:lnTo>
                    <a:pt x="709" y="161"/>
                  </a:lnTo>
                  <a:lnTo>
                    <a:pt x="702" y="162"/>
                  </a:lnTo>
                  <a:lnTo>
                    <a:pt x="697" y="161"/>
                  </a:lnTo>
                  <a:lnTo>
                    <a:pt x="691" y="160"/>
                  </a:lnTo>
                  <a:lnTo>
                    <a:pt x="684" y="156"/>
                  </a:lnTo>
                  <a:lnTo>
                    <a:pt x="679" y="152"/>
                  </a:lnTo>
                  <a:lnTo>
                    <a:pt x="673" y="147"/>
                  </a:lnTo>
                  <a:lnTo>
                    <a:pt x="668" y="140"/>
                  </a:lnTo>
                  <a:lnTo>
                    <a:pt x="664" y="135"/>
                  </a:lnTo>
                  <a:lnTo>
                    <a:pt x="656" y="126"/>
                  </a:lnTo>
                  <a:lnTo>
                    <a:pt x="648" y="111"/>
                  </a:lnTo>
                  <a:lnTo>
                    <a:pt x="645" y="109"/>
                  </a:lnTo>
                  <a:lnTo>
                    <a:pt x="641" y="102"/>
                  </a:lnTo>
                  <a:lnTo>
                    <a:pt x="632" y="86"/>
                  </a:lnTo>
                  <a:lnTo>
                    <a:pt x="620" y="64"/>
                  </a:lnTo>
                  <a:lnTo>
                    <a:pt x="608" y="46"/>
                  </a:lnTo>
                  <a:lnTo>
                    <a:pt x="599" y="33"/>
                  </a:lnTo>
                  <a:lnTo>
                    <a:pt x="594" y="28"/>
                  </a:lnTo>
                  <a:lnTo>
                    <a:pt x="590" y="25"/>
                  </a:lnTo>
                  <a:lnTo>
                    <a:pt x="590" y="25"/>
                  </a:lnTo>
                  <a:lnTo>
                    <a:pt x="590" y="25"/>
                  </a:lnTo>
                  <a:lnTo>
                    <a:pt x="590" y="25"/>
                  </a:lnTo>
                  <a:lnTo>
                    <a:pt x="586" y="22"/>
                  </a:lnTo>
                  <a:lnTo>
                    <a:pt x="581" y="19"/>
                  </a:lnTo>
                  <a:lnTo>
                    <a:pt x="578" y="18"/>
                  </a:lnTo>
                  <a:lnTo>
                    <a:pt x="573" y="19"/>
                  </a:lnTo>
                  <a:lnTo>
                    <a:pt x="569" y="22"/>
                  </a:lnTo>
                  <a:lnTo>
                    <a:pt x="565" y="25"/>
                  </a:lnTo>
                  <a:lnTo>
                    <a:pt x="560" y="28"/>
                  </a:lnTo>
                  <a:lnTo>
                    <a:pt x="556" y="33"/>
                  </a:lnTo>
                  <a:lnTo>
                    <a:pt x="546" y="46"/>
                  </a:lnTo>
                  <a:lnTo>
                    <a:pt x="534" y="64"/>
                  </a:lnTo>
                  <a:lnTo>
                    <a:pt x="523" y="86"/>
                  </a:lnTo>
                  <a:lnTo>
                    <a:pt x="509" y="109"/>
                  </a:lnTo>
                  <a:lnTo>
                    <a:pt x="497" y="126"/>
                  </a:lnTo>
                  <a:lnTo>
                    <a:pt x="487" y="140"/>
                  </a:lnTo>
                  <a:lnTo>
                    <a:pt x="481" y="147"/>
                  </a:lnTo>
                  <a:lnTo>
                    <a:pt x="476" y="152"/>
                  </a:lnTo>
                  <a:lnTo>
                    <a:pt x="471" y="156"/>
                  </a:lnTo>
                  <a:lnTo>
                    <a:pt x="464" y="160"/>
                  </a:lnTo>
                  <a:lnTo>
                    <a:pt x="458" y="161"/>
                  </a:lnTo>
                  <a:lnTo>
                    <a:pt x="452" y="162"/>
                  </a:lnTo>
                  <a:lnTo>
                    <a:pt x="445" y="161"/>
                  </a:lnTo>
                  <a:lnTo>
                    <a:pt x="439" y="160"/>
                  </a:lnTo>
                  <a:lnTo>
                    <a:pt x="433" y="156"/>
                  </a:lnTo>
                  <a:lnTo>
                    <a:pt x="427" y="152"/>
                  </a:lnTo>
                  <a:lnTo>
                    <a:pt x="422" y="147"/>
                  </a:lnTo>
                  <a:lnTo>
                    <a:pt x="416" y="140"/>
                  </a:lnTo>
                  <a:lnTo>
                    <a:pt x="406" y="126"/>
                  </a:lnTo>
                  <a:lnTo>
                    <a:pt x="394" y="109"/>
                  </a:lnTo>
                  <a:lnTo>
                    <a:pt x="382" y="86"/>
                  </a:lnTo>
                  <a:lnTo>
                    <a:pt x="369" y="64"/>
                  </a:lnTo>
                  <a:lnTo>
                    <a:pt x="363" y="55"/>
                  </a:lnTo>
                  <a:lnTo>
                    <a:pt x="358" y="46"/>
                  </a:lnTo>
                  <a:lnTo>
                    <a:pt x="347" y="33"/>
                  </a:lnTo>
                  <a:lnTo>
                    <a:pt x="344" y="28"/>
                  </a:lnTo>
                  <a:lnTo>
                    <a:pt x="338" y="25"/>
                  </a:lnTo>
                  <a:lnTo>
                    <a:pt x="335" y="22"/>
                  </a:lnTo>
                  <a:lnTo>
                    <a:pt x="331" y="19"/>
                  </a:lnTo>
                  <a:lnTo>
                    <a:pt x="326" y="18"/>
                  </a:lnTo>
                  <a:lnTo>
                    <a:pt x="322" y="19"/>
                  </a:lnTo>
                  <a:lnTo>
                    <a:pt x="317" y="22"/>
                  </a:lnTo>
                  <a:lnTo>
                    <a:pt x="313" y="25"/>
                  </a:lnTo>
                  <a:lnTo>
                    <a:pt x="309" y="28"/>
                  </a:lnTo>
                  <a:lnTo>
                    <a:pt x="305" y="33"/>
                  </a:lnTo>
                  <a:lnTo>
                    <a:pt x="295" y="46"/>
                  </a:lnTo>
                  <a:lnTo>
                    <a:pt x="284" y="64"/>
                  </a:lnTo>
                  <a:lnTo>
                    <a:pt x="271" y="86"/>
                  </a:lnTo>
                  <a:lnTo>
                    <a:pt x="258" y="109"/>
                  </a:lnTo>
                  <a:lnTo>
                    <a:pt x="247" y="126"/>
                  </a:lnTo>
                  <a:lnTo>
                    <a:pt x="235" y="140"/>
                  </a:lnTo>
                  <a:lnTo>
                    <a:pt x="230" y="147"/>
                  </a:lnTo>
                  <a:lnTo>
                    <a:pt x="224" y="152"/>
                  </a:lnTo>
                  <a:lnTo>
                    <a:pt x="219" y="156"/>
                  </a:lnTo>
                  <a:lnTo>
                    <a:pt x="213" y="160"/>
                  </a:lnTo>
                  <a:lnTo>
                    <a:pt x="206" y="161"/>
                  </a:lnTo>
                  <a:lnTo>
                    <a:pt x="201" y="162"/>
                  </a:lnTo>
                  <a:lnTo>
                    <a:pt x="195" y="161"/>
                  </a:lnTo>
                  <a:lnTo>
                    <a:pt x="188" y="160"/>
                  </a:lnTo>
                  <a:lnTo>
                    <a:pt x="182" y="156"/>
                  </a:lnTo>
                  <a:lnTo>
                    <a:pt x="177" y="152"/>
                  </a:lnTo>
                  <a:lnTo>
                    <a:pt x="176" y="151"/>
                  </a:lnTo>
                  <a:lnTo>
                    <a:pt x="171" y="147"/>
                  </a:lnTo>
                  <a:lnTo>
                    <a:pt x="169" y="144"/>
                  </a:lnTo>
                  <a:lnTo>
                    <a:pt x="165" y="140"/>
                  </a:lnTo>
                  <a:lnTo>
                    <a:pt x="155" y="126"/>
                  </a:lnTo>
                  <a:lnTo>
                    <a:pt x="143" y="109"/>
                  </a:lnTo>
                  <a:lnTo>
                    <a:pt x="130" y="86"/>
                  </a:lnTo>
                  <a:lnTo>
                    <a:pt x="117" y="64"/>
                  </a:lnTo>
                  <a:lnTo>
                    <a:pt x="108" y="50"/>
                  </a:lnTo>
                  <a:lnTo>
                    <a:pt x="107" y="46"/>
                  </a:lnTo>
                  <a:lnTo>
                    <a:pt x="97" y="33"/>
                  </a:lnTo>
                  <a:lnTo>
                    <a:pt x="92" y="28"/>
                  </a:lnTo>
                  <a:lnTo>
                    <a:pt x="88" y="25"/>
                  </a:lnTo>
                  <a:lnTo>
                    <a:pt x="84" y="22"/>
                  </a:lnTo>
                  <a:lnTo>
                    <a:pt x="79" y="19"/>
                  </a:lnTo>
                  <a:lnTo>
                    <a:pt x="75" y="18"/>
                  </a:lnTo>
                  <a:lnTo>
                    <a:pt x="71" y="19"/>
                  </a:lnTo>
                  <a:lnTo>
                    <a:pt x="66" y="22"/>
                  </a:lnTo>
                  <a:lnTo>
                    <a:pt x="62" y="25"/>
                  </a:lnTo>
                  <a:lnTo>
                    <a:pt x="59" y="28"/>
                  </a:lnTo>
                  <a:lnTo>
                    <a:pt x="54" y="33"/>
                  </a:lnTo>
                  <a:lnTo>
                    <a:pt x="43" y="46"/>
                  </a:lnTo>
                  <a:lnTo>
                    <a:pt x="32" y="64"/>
                  </a:lnTo>
                  <a:lnTo>
                    <a:pt x="20" y="86"/>
                  </a:lnTo>
                  <a:lnTo>
                    <a:pt x="15" y="93"/>
                  </a:lnTo>
                  <a:lnTo>
                    <a:pt x="0" y="84"/>
                  </a:lnTo>
                  <a:lnTo>
                    <a:pt x="4" y="77"/>
                  </a:lnTo>
                  <a:lnTo>
                    <a:pt x="18" y="54"/>
                  </a:lnTo>
                  <a:lnTo>
                    <a:pt x="29" y="36"/>
                  </a:lnTo>
                  <a:lnTo>
                    <a:pt x="40" y="22"/>
                  </a:lnTo>
                  <a:lnTo>
                    <a:pt x="46" y="16"/>
                  </a:lnTo>
                  <a:lnTo>
                    <a:pt x="51" y="11"/>
                  </a:lnTo>
                  <a:lnTo>
                    <a:pt x="56" y="7"/>
                  </a:lnTo>
                  <a:lnTo>
                    <a:pt x="62" y="3"/>
                  </a:lnTo>
                  <a:lnTo>
                    <a:pt x="69" y="2"/>
                  </a:lnTo>
                  <a:lnTo>
                    <a:pt x="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8" name="Picture 27">
            <a:extLst>
              <a:ext uri="{FF2B5EF4-FFF2-40B4-BE49-F238E27FC236}">
                <a16:creationId xmlns:a16="http://schemas.microsoft.com/office/drawing/2014/main" id="{F548BD86-41BD-40B6-9ADE-31B5538291D7}"/>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609993" y="3248863"/>
            <a:ext cx="3246120" cy="360274"/>
          </a:xfrm>
          <a:prstGeom prst="rect">
            <a:avLst/>
          </a:prstGeom>
        </p:spPr>
      </p:pic>
      <p:cxnSp>
        <p:nvCxnSpPr>
          <p:cNvPr id="30" name="Straight Connector 29">
            <a:extLst>
              <a:ext uri="{FF2B5EF4-FFF2-40B4-BE49-F238E27FC236}">
                <a16:creationId xmlns:a16="http://schemas.microsoft.com/office/drawing/2014/main" id="{9442CC92-8CC6-4376-B3A6-75E1AD16F16F}"/>
              </a:ext>
            </a:extLst>
          </p:cNvPr>
          <p:cNvCxnSpPr>
            <a:cxnSpLocks/>
            <a:stCxn id="22" idx="3"/>
            <a:endCxn id="23" idx="1"/>
          </p:cNvCxnSpPr>
          <p:nvPr/>
        </p:nvCxnSpPr>
        <p:spPr>
          <a:xfrm>
            <a:off x="7495841" y="4004468"/>
            <a:ext cx="3175000" cy="0"/>
          </a:xfrm>
          <a:prstGeom prst="line">
            <a:avLst/>
          </a:prstGeom>
          <a:ln w="28575">
            <a:solidFill>
              <a:srgbClr val="00B0F0"/>
            </a:solidFill>
          </a:ln>
        </p:spPr>
        <p:style>
          <a:lnRef idx="2">
            <a:schemeClr val="accent2"/>
          </a:lnRef>
          <a:fillRef idx="0">
            <a:schemeClr val="accent2"/>
          </a:fillRef>
          <a:effectRef idx="1">
            <a:schemeClr val="accent2"/>
          </a:effectRef>
          <a:fontRef idx="minor">
            <a:schemeClr val="tx1"/>
          </a:fontRef>
        </p:style>
      </p:cxnSp>
      <p:grpSp>
        <p:nvGrpSpPr>
          <p:cNvPr id="56" name="Group 55">
            <a:extLst>
              <a:ext uri="{FF2B5EF4-FFF2-40B4-BE49-F238E27FC236}">
                <a16:creationId xmlns:a16="http://schemas.microsoft.com/office/drawing/2014/main" id="{5272F517-F3B8-4F23-8FAE-502E9100E926}"/>
              </a:ext>
            </a:extLst>
          </p:cNvPr>
          <p:cNvGrpSpPr/>
          <p:nvPr/>
        </p:nvGrpSpPr>
        <p:grpSpPr>
          <a:xfrm>
            <a:off x="7481553" y="2460205"/>
            <a:ext cx="3218308" cy="2846047"/>
            <a:chOff x="7481553" y="2460205"/>
            <a:chExt cx="3218308" cy="2846047"/>
          </a:xfrm>
        </p:grpSpPr>
        <p:cxnSp>
          <p:nvCxnSpPr>
            <p:cNvPr id="33" name="Straight Arrow Connector 32">
              <a:extLst>
                <a:ext uri="{FF2B5EF4-FFF2-40B4-BE49-F238E27FC236}">
                  <a16:creationId xmlns:a16="http://schemas.microsoft.com/office/drawing/2014/main" id="{6DD2DCEE-6CC2-43BA-8597-B82176ECB389}"/>
                </a:ext>
              </a:extLst>
            </p:cNvPr>
            <p:cNvCxnSpPr>
              <a:cxnSpLocks/>
              <a:stCxn id="23" idx="1"/>
            </p:cNvCxnSpPr>
            <p:nvPr/>
          </p:nvCxnSpPr>
          <p:spPr>
            <a:xfrm flipH="1" flipV="1">
              <a:off x="9365960" y="2633691"/>
              <a:ext cx="1304881" cy="1370777"/>
            </a:xfrm>
            <a:prstGeom prst="straightConnector1">
              <a:avLst/>
            </a:prstGeom>
            <a:ln w="76200" cap="flat" cmpd="sng" algn="ctr">
              <a:solidFill>
                <a:srgbClr val="FFC000"/>
              </a:solidFill>
              <a:prstDash val="solid"/>
              <a:round/>
              <a:headEnd type="none" w="sm" len="sm"/>
              <a:tailEnd type="triangle" w="sm" len="sm"/>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F044887E-3F27-4073-A6D6-6190D2939152}"/>
                </a:ext>
              </a:extLst>
            </p:cNvPr>
            <p:cNvCxnSpPr>
              <a:cxnSpLocks/>
            </p:cNvCxnSpPr>
            <p:nvPr/>
          </p:nvCxnSpPr>
          <p:spPr>
            <a:xfrm flipV="1">
              <a:off x="7481553" y="3040347"/>
              <a:ext cx="2265906" cy="22659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A9B1A88-108F-4E19-A5BC-23B3EF32552B}"/>
                </a:ext>
              </a:extLst>
            </p:cNvPr>
            <p:cNvCxnSpPr>
              <a:cxnSpLocks/>
            </p:cNvCxnSpPr>
            <p:nvPr/>
          </p:nvCxnSpPr>
          <p:spPr>
            <a:xfrm>
              <a:off x="9740315" y="3040347"/>
              <a:ext cx="323156" cy="326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E41BBF2-EB6C-4AF8-BC43-FBFCEEFEFD24}"/>
                </a:ext>
              </a:extLst>
            </p:cNvPr>
            <p:cNvCxnSpPr>
              <a:cxnSpLocks/>
            </p:cNvCxnSpPr>
            <p:nvPr/>
          </p:nvCxnSpPr>
          <p:spPr>
            <a:xfrm flipV="1">
              <a:off x="10054293" y="2728384"/>
              <a:ext cx="645568" cy="6380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29FAFDD-061B-461B-9F81-1B9BAAF73C00}"/>
                </a:ext>
              </a:extLst>
            </p:cNvPr>
            <p:cNvCxnSpPr>
              <a:cxnSpLocks/>
              <a:stCxn id="22" idx="3"/>
            </p:cNvCxnSpPr>
            <p:nvPr/>
          </p:nvCxnSpPr>
          <p:spPr>
            <a:xfrm flipV="1">
              <a:off x="7495841" y="2620463"/>
              <a:ext cx="1403704" cy="1384005"/>
            </a:xfrm>
            <a:prstGeom prst="straightConnector1">
              <a:avLst/>
            </a:prstGeom>
            <a:ln w="76200" cap="flat" cmpd="sng" algn="ctr">
              <a:solidFill>
                <a:srgbClr val="FFC000"/>
              </a:solidFill>
              <a:prstDash val="solid"/>
              <a:round/>
              <a:headEnd type="none" w="sm" len="sm"/>
              <a:tailEnd type="triangle" w="sm" len="sm"/>
            </a:ln>
          </p:spPr>
          <p:style>
            <a:lnRef idx="0">
              <a:scrgbClr r="0" g="0" b="0"/>
            </a:lnRef>
            <a:fillRef idx="0">
              <a:scrgbClr r="0" g="0" b="0"/>
            </a:fillRef>
            <a:effectRef idx="0">
              <a:scrgbClr r="0" g="0" b="0"/>
            </a:effectRef>
            <a:fontRef idx="minor">
              <a:schemeClr val="tx1"/>
            </a:fontRef>
          </p:style>
        </p:cxnSp>
        <p:cxnSp>
          <p:nvCxnSpPr>
            <p:cNvPr id="54" name="Straight Arrow Connector 53">
              <a:extLst>
                <a:ext uri="{FF2B5EF4-FFF2-40B4-BE49-F238E27FC236}">
                  <a16:creationId xmlns:a16="http://schemas.microsoft.com/office/drawing/2014/main" id="{BA9EC4C0-C90B-47D5-9B93-F13559D4F8A6}"/>
                </a:ext>
              </a:extLst>
            </p:cNvPr>
            <p:cNvCxnSpPr>
              <a:cxnSpLocks/>
            </p:cNvCxnSpPr>
            <p:nvPr/>
          </p:nvCxnSpPr>
          <p:spPr>
            <a:xfrm flipV="1">
              <a:off x="9793242" y="2460205"/>
              <a:ext cx="531257" cy="531258"/>
            </a:xfrm>
            <a:prstGeom prst="straightConnector1">
              <a:avLst/>
            </a:prstGeom>
            <a:ln w="28575">
              <a:solidFill>
                <a:schemeClr val="accent5">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06E887F-11A1-4BBC-95DC-7FE0C3606553}"/>
              </a:ext>
            </a:extLst>
          </p:cNvPr>
          <p:cNvGrpSpPr/>
          <p:nvPr/>
        </p:nvGrpSpPr>
        <p:grpSpPr>
          <a:xfrm>
            <a:off x="6951264" y="2595900"/>
            <a:ext cx="4336125" cy="2872489"/>
            <a:chOff x="6951264" y="2595900"/>
            <a:chExt cx="4336125" cy="2872489"/>
          </a:xfrm>
        </p:grpSpPr>
        <mc:AlternateContent xmlns:mc="http://schemas.openxmlformats.org/markup-compatibility/2006">
          <mc:Choice xmlns:a14="http://schemas.microsoft.com/office/drawing/2010/main" Requires="a14">
            <p:sp>
              <p:nvSpPr>
                <p:cNvPr id="63" name="TextBox 62">
                  <a:extLst>
                    <a:ext uri="{FF2B5EF4-FFF2-40B4-BE49-F238E27FC236}">
                      <a16:creationId xmlns:a16="http://schemas.microsoft.com/office/drawing/2014/main" id="{4867674B-78EE-4B17-A9F4-4623343554CC}"/>
                    </a:ext>
                  </a:extLst>
                </p:cNvPr>
                <p:cNvSpPr txBox="1"/>
                <p:nvPr/>
              </p:nvSpPr>
              <p:spPr>
                <a:xfrm>
                  <a:off x="6951264" y="5191390"/>
                  <a:ext cx="41043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𝑡</m:t>
                            </m:r>
                          </m:e>
                          <m:sup>
                            <m:r>
                              <a:rPr lang="en-US" b="0" i="1" smtClean="0">
                                <a:latin typeface="Cambria Math" panose="02040503050406030204" pitchFamily="18" charset="0"/>
                              </a:rPr>
                              <m:t>′</m:t>
                            </m:r>
                          </m:sup>
                        </m:sSup>
                      </m:oMath>
                    </m:oMathPara>
                  </a14:m>
                  <a:endParaRPr lang="en-US" dirty="0"/>
                </a:p>
              </p:txBody>
            </p:sp>
          </mc:Choice>
          <mc:Fallback>
            <p:sp>
              <p:nvSpPr>
                <p:cNvPr id="63" name="TextBox 62">
                  <a:extLst>
                    <a:ext uri="{FF2B5EF4-FFF2-40B4-BE49-F238E27FC236}">
                      <a16:creationId xmlns:a16="http://schemas.microsoft.com/office/drawing/2014/main" id="{4867674B-78EE-4B17-A9F4-4623343554CC}"/>
                    </a:ext>
                  </a:extLst>
                </p:cNvPr>
                <p:cNvSpPr txBox="1">
                  <a:spLocks noRot="1" noChangeAspect="1" noMove="1" noResize="1" noEditPoints="1" noAdjustHandles="1" noChangeArrowheads="1" noChangeShapeType="1" noTextEdit="1"/>
                </p:cNvSpPr>
                <p:nvPr/>
              </p:nvSpPr>
              <p:spPr>
                <a:xfrm>
                  <a:off x="6951264" y="5191390"/>
                  <a:ext cx="410433" cy="276999"/>
                </a:xfrm>
                <a:prstGeom prst="rect">
                  <a:avLst/>
                </a:prstGeom>
                <a:blipFill>
                  <a:blip r:embed="rId5"/>
                  <a:stretch>
                    <a:fillRect l="-1471" r="-1471"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TextBox 63">
                  <a:extLst>
                    <a:ext uri="{FF2B5EF4-FFF2-40B4-BE49-F238E27FC236}">
                      <a16:creationId xmlns:a16="http://schemas.microsoft.com/office/drawing/2014/main" id="{44B164FE-4E1E-4C43-B22F-E5EE0048ED9A}"/>
                    </a:ext>
                  </a:extLst>
                </p:cNvPr>
                <p:cNvSpPr txBox="1"/>
                <p:nvPr/>
              </p:nvSpPr>
              <p:spPr>
                <a:xfrm>
                  <a:off x="10779508" y="2595900"/>
                  <a:ext cx="16113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dirty="0"/>
                </a:p>
              </p:txBody>
            </p:sp>
          </mc:Choice>
          <mc:Fallback>
            <p:sp>
              <p:nvSpPr>
                <p:cNvPr id="64" name="TextBox 63">
                  <a:extLst>
                    <a:ext uri="{FF2B5EF4-FFF2-40B4-BE49-F238E27FC236}">
                      <a16:creationId xmlns:a16="http://schemas.microsoft.com/office/drawing/2014/main" id="{44B164FE-4E1E-4C43-B22F-E5EE0048ED9A}"/>
                    </a:ext>
                  </a:extLst>
                </p:cNvPr>
                <p:cNvSpPr txBox="1">
                  <a:spLocks noRot="1" noChangeAspect="1" noMove="1" noResize="1" noEditPoints="1" noAdjustHandles="1" noChangeArrowheads="1" noChangeShapeType="1" noTextEdit="1"/>
                </p:cNvSpPr>
                <p:nvPr/>
              </p:nvSpPr>
              <p:spPr>
                <a:xfrm>
                  <a:off x="10779508" y="2595900"/>
                  <a:ext cx="161134" cy="276999"/>
                </a:xfrm>
                <a:prstGeom prst="rect">
                  <a:avLst/>
                </a:prstGeom>
                <a:blipFill>
                  <a:blip r:embed="rId6"/>
                  <a:stretch>
                    <a:fillRect l="-25926" r="-22222"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5" name="TextBox 64">
                  <a:extLst>
                    <a:ext uri="{FF2B5EF4-FFF2-40B4-BE49-F238E27FC236}">
                      <a16:creationId xmlns:a16="http://schemas.microsoft.com/office/drawing/2014/main" id="{492BE99A-B323-4246-8CB8-86A62D9EEF2F}"/>
                    </a:ext>
                  </a:extLst>
                </p:cNvPr>
                <p:cNvSpPr txBox="1"/>
                <p:nvPr/>
              </p:nvSpPr>
              <p:spPr>
                <a:xfrm>
                  <a:off x="10696650" y="3855504"/>
                  <a:ext cx="59073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m:oMathPara>
                  </a14:m>
                  <a:endParaRPr lang="en-US" dirty="0"/>
                </a:p>
              </p:txBody>
            </p:sp>
          </mc:Choice>
          <mc:Fallback>
            <p:sp>
              <p:nvSpPr>
                <p:cNvPr id="65" name="TextBox 64">
                  <a:extLst>
                    <a:ext uri="{FF2B5EF4-FFF2-40B4-BE49-F238E27FC236}">
                      <a16:creationId xmlns:a16="http://schemas.microsoft.com/office/drawing/2014/main" id="{492BE99A-B323-4246-8CB8-86A62D9EEF2F}"/>
                    </a:ext>
                  </a:extLst>
                </p:cNvPr>
                <p:cNvSpPr txBox="1">
                  <a:spLocks noRot="1" noChangeAspect="1" noMove="1" noResize="1" noEditPoints="1" noAdjustHandles="1" noChangeArrowheads="1" noChangeShapeType="1" noTextEdit="1"/>
                </p:cNvSpPr>
                <p:nvPr/>
              </p:nvSpPr>
              <p:spPr>
                <a:xfrm>
                  <a:off x="10696650" y="3855504"/>
                  <a:ext cx="590739" cy="276999"/>
                </a:xfrm>
                <a:prstGeom prst="rect">
                  <a:avLst/>
                </a:prstGeom>
                <a:blipFill>
                  <a:blip r:embed="rId7"/>
                  <a:stretch>
                    <a:fillRect l="-7216" r="-7216" b="-10870"/>
                  </a:stretch>
                </a:blipFill>
              </p:spPr>
              <p:txBody>
                <a:bodyPr/>
                <a:lstStyle/>
                <a:p>
                  <a:r>
                    <a:rPr lang="en-US">
                      <a:noFill/>
                    </a:rPr>
                    <a:t> </a:t>
                  </a:r>
                </a:p>
              </p:txBody>
            </p:sp>
          </mc:Fallback>
        </mc:AlternateContent>
      </p:grpSp>
    </p:spTree>
    <p:extLst>
      <p:ext uri="{BB962C8B-B14F-4D97-AF65-F5344CB8AC3E}">
        <p14:creationId xmlns:p14="http://schemas.microsoft.com/office/powerpoint/2010/main" val="428526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6E03-287F-4360-A657-D7CE90BAF16D}"/>
              </a:ext>
            </a:extLst>
          </p:cNvPr>
          <p:cNvSpPr>
            <a:spLocks noGrp="1"/>
          </p:cNvSpPr>
          <p:nvPr>
            <p:ph type="title"/>
          </p:nvPr>
        </p:nvSpPr>
        <p:spPr/>
        <p:txBody>
          <a:bodyPr/>
          <a:lstStyle/>
          <a:p>
            <a:r>
              <a:rPr lang="en-US" dirty="0"/>
              <a:t>Traversable wormholes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DE1A1B5-B467-42CC-BF2B-9E7B2863026C}"/>
                  </a:ext>
                </a:extLst>
              </p:cNvPr>
              <p:cNvSpPr>
                <a:spLocks noGrp="1"/>
              </p:cNvSpPr>
              <p:nvPr>
                <p:ph idx="1"/>
              </p:nvPr>
            </p:nvSpPr>
            <p:spPr>
              <a:xfrm>
                <a:off x="1261872" y="1828800"/>
                <a:ext cx="5971196" cy="4595906"/>
              </a:xfrm>
            </p:spPr>
            <p:txBody>
              <a:bodyPr>
                <a:normAutofit/>
              </a:bodyPr>
              <a:lstStyle/>
              <a:p>
                <a:r>
                  <a:rPr lang="en-US" dirty="0"/>
                  <a:t>Particle (may carry information) gets through from one CFT to the other CFT via the traversable wormhole.</a:t>
                </a:r>
              </a:p>
              <a:p>
                <a:r>
                  <a:rPr lang="en-US" dirty="0"/>
                  <a:t>From boundary point of view, this should be dual to quantum teleportation. Quantum info transmitted.</a:t>
                </a:r>
              </a:p>
              <a:p>
                <a:r>
                  <a:rPr lang="en-US" dirty="0"/>
                  <a:t>Two CFTs in highly entangled state. Like EPR pair</a:t>
                </a:r>
              </a:p>
              <a:p>
                <a:r>
                  <a:rPr lang="en-US" dirty="0"/>
                  <a:t>Gravity: coupling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𝑖𝑔</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𝑅</m:t>
                            </m:r>
                          </m:sub>
                        </m:sSub>
                      </m:sup>
                    </m:sSup>
                  </m:oMath>
                </a14:m>
                <a:r>
                  <a:rPr lang="en-US" dirty="0"/>
                  <a:t> at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=0</m:t>
                    </m:r>
                  </m:oMath>
                </a14:m>
                <a:r>
                  <a:rPr lang="en-US" dirty="0"/>
                  <a:t> produces negative energy </a:t>
                </a:r>
                <a:br>
                  <a:rPr lang="en-US" dirty="0"/>
                </a:br>
                <a:r>
                  <a:rPr lang="en-US" dirty="0"/>
                  <a:t>Boundary: </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𝑖𝑔</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𝑅</m:t>
                              </m:r>
                            </m:sub>
                          </m:sSub>
                        </m:sup>
                      </m:sSup>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𝑑𝑥</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𝐿</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𝑖𝑔</m:t>
                              </m:r>
                              <m:r>
                                <a:rPr lang="en-US" b="0" i="1" smtClean="0">
                                  <a:latin typeface="Cambria Math" panose="02040503050406030204" pitchFamily="18" charset="0"/>
                                </a:rPr>
                                <m:t>𝑥</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𝑅</m:t>
                                  </m:r>
                                </m:sub>
                              </m:sSub>
                            </m:sup>
                          </m:sSup>
                        </m:e>
                      </m:nary>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9DE1A1B5-B467-42CC-BF2B-9E7B2863026C}"/>
                  </a:ext>
                </a:extLst>
              </p:cNvPr>
              <p:cNvSpPr>
                <a:spLocks noGrp="1" noRot="1" noChangeAspect="1" noMove="1" noResize="1" noEditPoints="1" noAdjustHandles="1" noChangeArrowheads="1" noChangeShapeType="1" noTextEdit="1"/>
              </p:cNvSpPr>
              <p:nvPr>
                <p:ph idx="1"/>
              </p:nvPr>
            </p:nvSpPr>
            <p:spPr>
              <a:xfrm>
                <a:off x="1261872" y="1828800"/>
                <a:ext cx="5971196" cy="4595906"/>
              </a:xfrm>
              <a:blipFill>
                <a:blip r:embed="rId2"/>
                <a:stretch>
                  <a:fillRect l="-204" t="-928" r="-40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768B693-98FC-43BA-8BE7-CC831B5096DE}"/>
              </a:ext>
            </a:extLst>
          </p:cNvPr>
          <p:cNvGrpSpPr/>
          <p:nvPr/>
        </p:nvGrpSpPr>
        <p:grpSpPr>
          <a:xfrm>
            <a:off x="7475203" y="2336799"/>
            <a:ext cx="3224658" cy="3335338"/>
            <a:chOff x="7475203" y="2336799"/>
            <a:chExt cx="3224658" cy="3335338"/>
          </a:xfrm>
        </p:grpSpPr>
        <p:grpSp>
          <p:nvGrpSpPr>
            <p:cNvPr id="17" name="Group 4">
              <a:extLst>
                <a:ext uri="{FF2B5EF4-FFF2-40B4-BE49-F238E27FC236}">
                  <a16:creationId xmlns:a16="http://schemas.microsoft.com/office/drawing/2014/main" id="{DB98C415-CA8D-448C-B8AE-CC751FE7A1E8}"/>
                </a:ext>
              </a:extLst>
            </p:cNvPr>
            <p:cNvGrpSpPr>
              <a:grpSpLocks noChangeAspect="1"/>
            </p:cNvGrpSpPr>
            <p:nvPr/>
          </p:nvGrpSpPr>
          <p:grpSpPr bwMode="auto">
            <a:xfrm>
              <a:off x="7475203" y="2336799"/>
              <a:ext cx="3216275" cy="3335338"/>
              <a:chOff x="5000" y="1328"/>
              <a:chExt cx="2026" cy="2101"/>
            </a:xfrm>
          </p:grpSpPr>
          <p:sp>
            <p:nvSpPr>
              <p:cNvPr id="21" name="Rectangle 5">
                <a:extLst>
                  <a:ext uri="{FF2B5EF4-FFF2-40B4-BE49-F238E27FC236}">
                    <a16:creationId xmlns:a16="http://schemas.microsoft.com/office/drawing/2014/main" id="{1CEA7DE5-767A-413A-9F9C-A5B1868959FE}"/>
                  </a:ext>
                </a:extLst>
              </p:cNvPr>
              <p:cNvSpPr>
                <a:spLocks noChangeArrowheads="1"/>
              </p:cNvSpPr>
              <p:nvPr/>
            </p:nvSpPr>
            <p:spPr bwMode="auto">
              <a:xfrm>
                <a:off x="5000" y="1328"/>
                <a:ext cx="2026" cy="2101"/>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6">
                <a:extLst>
                  <a:ext uri="{FF2B5EF4-FFF2-40B4-BE49-F238E27FC236}">
                    <a16:creationId xmlns:a16="http://schemas.microsoft.com/office/drawing/2014/main" id="{F7B19F77-2215-4CA8-A5CE-7C8FA1D75CBE}"/>
                  </a:ext>
                </a:extLst>
              </p:cNvPr>
              <p:cNvSpPr>
                <a:spLocks noChangeArrowheads="1"/>
              </p:cNvSpPr>
              <p:nvPr/>
            </p:nvSpPr>
            <p:spPr bwMode="auto">
              <a:xfrm>
                <a:off x="5004" y="1368"/>
                <a:ext cx="9" cy="202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7">
                <a:extLst>
                  <a:ext uri="{FF2B5EF4-FFF2-40B4-BE49-F238E27FC236}">
                    <a16:creationId xmlns:a16="http://schemas.microsoft.com/office/drawing/2014/main" id="{529C72BF-8827-4970-984E-D9DB2116C38A}"/>
                  </a:ext>
                </a:extLst>
              </p:cNvPr>
              <p:cNvSpPr>
                <a:spLocks noChangeArrowheads="1"/>
              </p:cNvSpPr>
              <p:nvPr/>
            </p:nvSpPr>
            <p:spPr bwMode="auto">
              <a:xfrm>
                <a:off x="7013" y="1368"/>
                <a:ext cx="10" cy="202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F8077FD8-D37F-495A-A1FA-E66D26C98C82}"/>
                  </a:ext>
                </a:extLst>
              </p:cNvPr>
              <p:cNvSpPr>
                <a:spLocks/>
              </p:cNvSpPr>
              <p:nvPr/>
            </p:nvSpPr>
            <p:spPr bwMode="auto">
              <a:xfrm>
                <a:off x="5003" y="1367"/>
                <a:ext cx="2021" cy="2023"/>
              </a:xfrm>
              <a:custGeom>
                <a:avLst/>
                <a:gdLst>
                  <a:gd name="T0" fmla="*/ 4030 w 4043"/>
                  <a:gd name="T1" fmla="*/ 0 h 4046"/>
                  <a:gd name="T2" fmla="*/ 4043 w 4043"/>
                  <a:gd name="T3" fmla="*/ 12 h 4046"/>
                  <a:gd name="T4" fmla="*/ 4036 w 4043"/>
                  <a:gd name="T5" fmla="*/ 19 h 4046"/>
                  <a:gd name="T6" fmla="*/ 19 w 4043"/>
                  <a:gd name="T7" fmla="*/ 4040 h 4046"/>
                  <a:gd name="T8" fmla="*/ 13 w 4043"/>
                  <a:gd name="T9" fmla="*/ 4046 h 4046"/>
                  <a:gd name="T10" fmla="*/ 0 w 4043"/>
                  <a:gd name="T11" fmla="*/ 4034 h 4046"/>
                  <a:gd name="T12" fmla="*/ 6 w 4043"/>
                  <a:gd name="T13" fmla="*/ 4027 h 4046"/>
                  <a:gd name="T14" fmla="*/ 4024 w 4043"/>
                  <a:gd name="T15" fmla="*/ 6 h 4046"/>
                  <a:gd name="T16" fmla="*/ 4030 w 4043"/>
                  <a:gd name="T17" fmla="*/ 0 h 4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3" h="4046">
                    <a:moveTo>
                      <a:pt x="4030" y="0"/>
                    </a:moveTo>
                    <a:lnTo>
                      <a:pt x="4043" y="12"/>
                    </a:lnTo>
                    <a:lnTo>
                      <a:pt x="4036" y="19"/>
                    </a:lnTo>
                    <a:lnTo>
                      <a:pt x="19" y="4040"/>
                    </a:lnTo>
                    <a:lnTo>
                      <a:pt x="13" y="4046"/>
                    </a:lnTo>
                    <a:lnTo>
                      <a:pt x="0" y="4034"/>
                    </a:lnTo>
                    <a:lnTo>
                      <a:pt x="6" y="4027"/>
                    </a:lnTo>
                    <a:lnTo>
                      <a:pt x="4024" y="6"/>
                    </a:lnTo>
                    <a:lnTo>
                      <a:pt x="403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47E17E91-4943-4942-A98D-9EC6E5912665}"/>
                  </a:ext>
                </a:extLst>
              </p:cNvPr>
              <p:cNvSpPr>
                <a:spLocks/>
              </p:cNvSpPr>
              <p:nvPr/>
            </p:nvSpPr>
            <p:spPr bwMode="auto">
              <a:xfrm>
                <a:off x="5003" y="1367"/>
                <a:ext cx="2021" cy="2023"/>
              </a:xfrm>
              <a:custGeom>
                <a:avLst/>
                <a:gdLst>
                  <a:gd name="T0" fmla="*/ 13 w 4043"/>
                  <a:gd name="T1" fmla="*/ 0 h 4046"/>
                  <a:gd name="T2" fmla="*/ 19 w 4043"/>
                  <a:gd name="T3" fmla="*/ 6 h 4046"/>
                  <a:gd name="T4" fmla="*/ 4036 w 4043"/>
                  <a:gd name="T5" fmla="*/ 4027 h 4046"/>
                  <a:gd name="T6" fmla="*/ 4043 w 4043"/>
                  <a:gd name="T7" fmla="*/ 4034 h 4046"/>
                  <a:gd name="T8" fmla="*/ 4030 w 4043"/>
                  <a:gd name="T9" fmla="*/ 4046 h 4046"/>
                  <a:gd name="T10" fmla="*/ 4024 w 4043"/>
                  <a:gd name="T11" fmla="*/ 4040 h 4046"/>
                  <a:gd name="T12" fmla="*/ 6 w 4043"/>
                  <a:gd name="T13" fmla="*/ 19 h 4046"/>
                  <a:gd name="T14" fmla="*/ 0 w 4043"/>
                  <a:gd name="T15" fmla="*/ 12 h 4046"/>
                  <a:gd name="T16" fmla="*/ 13 w 4043"/>
                  <a:gd name="T17" fmla="*/ 0 h 4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3" h="4046">
                    <a:moveTo>
                      <a:pt x="13" y="0"/>
                    </a:moveTo>
                    <a:lnTo>
                      <a:pt x="19" y="6"/>
                    </a:lnTo>
                    <a:lnTo>
                      <a:pt x="4036" y="4027"/>
                    </a:lnTo>
                    <a:lnTo>
                      <a:pt x="4043" y="4034"/>
                    </a:lnTo>
                    <a:lnTo>
                      <a:pt x="4030" y="4046"/>
                    </a:lnTo>
                    <a:lnTo>
                      <a:pt x="4024" y="4040"/>
                    </a:lnTo>
                    <a:lnTo>
                      <a:pt x="6" y="19"/>
                    </a:lnTo>
                    <a:lnTo>
                      <a:pt x="0" y="12"/>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B01F0DD8-46EA-4C8E-954B-FBD419844847}"/>
                  </a:ext>
                </a:extLst>
              </p:cNvPr>
              <p:cNvSpPr>
                <a:spLocks/>
              </p:cNvSpPr>
              <p:nvPr/>
            </p:nvSpPr>
            <p:spPr bwMode="auto">
              <a:xfrm>
                <a:off x="5003" y="1332"/>
                <a:ext cx="2021" cy="81"/>
              </a:xfrm>
              <a:custGeom>
                <a:avLst/>
                <a:gdLst>
                  <a:gd name="T0" fmla="*/ 188 w 4043"/>
                  <a:gd name="T1" fmla="*/ 137 h 162"/>
                  <a:gd name="T2" fmla="*/ 314 w 4043"/>
                  <a:gd name="T3" fmla="*/ 2 h 162"/>
                  <a:gd name="T4" fmla="*/ 430 w 4043"/>
                  <a:gd name="T5" fmla="*/ 129 h 162"/>
                  <a:gd name="T6" fmla="*/ 559 w 4043"/>
                  <a:gd name="T7" fmla="*/ 6 h 162"/>
                  <a:gd name="T8" fmla="*/ 690 w 4043"/>
                  <a:gd name="T9" fmla="*/ 137 h 162"/>
                  <a:gd name="T10" fmla="*/ 822 w 4043"/>
                  <a:gd name="T11" fmla="*/ 1 h 162"/>
                  <a:gd name="T12" fmla="*/ 941 w 4043"/>
                  <a:gd name="T13" fmla="*/ 137 h 162"/>
                  <a:gd name="T14" fmla="*/ 1074 w 4043"/>
                  <a:gd name="T15" fmla="*/ 1 h 162"/>
                  <a:gd name="T16" fmla="*/ 1188 w 4043"/>
                  <a:gd name="T17" fmla="*/ 134 h 162"/>
                  <a:gd name="T18" fmla="*/ 1301 w 4043"/>
                  <a:gd name="T19" fmla="*/ 15 h 162"/>
                  <a:gd name="T20" fmla="*/ 1421 w 4043"/>
                  <a:gd name="T21" fmla="*/ 109 h 162"/>
                  <a:gd name="T22" fmla="*/ 1547 w 4043"/>
                  <a:gd name="T23" fmla="*/ 22 h 162"/>
                  <a:gd name="T24" fmla="*/ 1646 w 4043"/>
                  <a:gd name="T25" fmla="*/ 66 h 162"/>
                  <a:gd name="T26" fmla="*/ 1762 w 4043"/>
                  <a:gd name="T27" fmla="*/ 76 h 162"/>
                  <a:gd name="T28" fmla="*/ 1890 w 4043"/>
                  <a:gd name="T29" fmla="*/ 53 h 162"/>
                  <a:gd name="T30" fmla="*/ 1990 w 4043"/>
                  <a:gd name="T31" fmla="*/ 116 h 162"/>
                  <a:gd name="T32" fmla="*/ 2121 w 4043"/>
                  <a:gd name="T33" fmla="*/ 22 h 162"/>
                  <a:gd name="T34" fmla="*/ 2241 w 4043"/>
                  <a:gd name="T35" fmla="*/ 116 h 162"/>
                  <a:gd name="T36" fmla="*/ 2381 w 4043"/>
                  <a:gd name="T37" fmla="*/ 36 h 162"/>
                  <a:gd name="T38" fmla="*/ 2492 w 4043"/>
                  <a:gd name="T39" fmla="*/ 116 h 162"/>
                  <a:gd name="T40" fmla="*/ 2645 w 4043"/>
                  <a:gd name="T41" fmla="*/ 53 h 162"/>
                  <a:gd name="T42" fmla="*/ 2792 w 4043"/>
                  <a:gd name="T43" fmla="*/ 36 h 162"/>
                  <a:gd name="T44" fmla="*/ 2942 w 4043"/>
                  <a:gd name="T45" fmla="*/ 129 h 162"/>
                  <a:gd name="T46" fmla="*/ 3071 w 4043"/>
                  <a:gd name="T47" fmla="*/ 6 h 162"/>
                  <a:gd name="T48" fmla="*/ 3202 w 4043"/>
                  <a:gd name="T49" fmla="*/ 137 h 162"/>
                  <a:gd name="T50" fmla="*/ 3334 w 4043"/>
                  <a:gd name="T51" fmla="*/ 1 h 162"/>
                  <a:gd name="T52" fmla="*/ 3470 w 4043"/>
                  <a:gd name="T53" fmla="*/ 143 h 162"/>
                  <a:gd name="T54" fmla="*/ 3610 w 4043"/>
                  <a:gd name="T55" fmla="*/ 6 h 162"/>
                  <a:gd name="T56" fmla="*/ 3737 w 4043"/>
                  <a:gd name="T57" fmla="*/ 129 h 162"/>
                  <a:gd name="T58" fmla="*/ 3887 w 4043"/>
                  <a:gd name="T59" fmla="*/ 36 h 162"/>
                  <a:gd name="T60" fmla="*/ 4027 w 4043"/>
                  <a:gd name="T61" fmla="*/ 69 h 162"/>
                  <a:gd name="T62" fmla="*/ 3910 w 4043"/>
                  <a:gd name="T63" fmla="*/ 108 h 162"/>
                  <a:gd name="T64" fmla="*/ 3763 w 4043"/>
                  <a:gd name="T65" fmla="*/ 126 h 162"/>
                  <a:gd name="T66" fmla="*/ 3613 w 4043"/>
                  <a:gd name="T67" fmla="*/ 33 h 162"/>
                  <a:gd name="T68" fmla="*/ 3484 w 4043"/>
                  <a:gd name="T69" fmla="*/ 155 h 162"/>
                  <a:gd name="T70" fmla="*/ 3344 w 4043"/>
                  <a:gd name="T71" fmla="*/ 19 h 162"/>
                  <a:gd name="T72" fmla="*/ 3208 w 4043"/>
                  <a:gd name="T73" fmla="*/ 160 h 162"/>
                  <a:gd name="T74" fmla="*/ 3085 w 4043"/>
                  <a:gd name="T75" fmla="*/ 19 h 162"/>
                  <a:gd name="T76" fmla="*/ 2945 w 4043"/>
                  <a:gd name="T77" fmla="*/ 155 h 162"/>
                  <a:gd name="T78" fmla="*/ 2825 w 4043"/>
                  <a:gd name="T79" fmla="*/ 24 h 162"/>
                  <a:gd name="T80" fmla="*/ 2706 w 4043"/>
                  <a:gd name="T81" fmla="*/ 160 h 162"/>
                  <a:gd name="T82" fmla="*/ 2573 w 4043"/>
                  <a:gd name="T83" fmla="*/ 24 h 162"/>
                  <a:gd name="T84" fmla="*/ 2431 w 4043"/>
                  <a:gd name="T85" fmla="*/ 146 h 162"/>
                  <a:gd name="T86" fmla="*/ 2327 w 4043"/>
                  <a:gd name="T87" fmla="*/ 22 h 162"/>
                  <a:gd name="T88" fmla="*/ 2185 w 4043"/>
                  <a:gd name="T89" fmla="*/ 151 h 162"/>
                  <a:gd name="T90" fmla="*/ 2084 w 4043"/>
                  <a:gd name="T91" fmla="*/ 18 h 162"/>
                  <a:gd name="T92" fmla="*/ 1946 w 4043"/>
                  <a:gd name="T93" fmla="*/ 159 h 162"/>
                  <a:gd name="T94" fmla="*/ 1833 w 4043"/>
                  <a:gd name="T95" fmla="*/ 18 h 162"/>
                  <a:gd name="T96" fmla="*/ 1694 w 4043"/>
                  <a:gd name="T97" fmla="*/ 159 h 162"/>
                  <a:gd name="T98" fmla="*/ 1590 w 4043"/>
                  <a:gd name="T99" fmla="*/ 22 h 162"/>
                  <a:gd name="T100" fmla="*/ 1457 w 4043"/>
                  <a:gd name="T101" fmla="*/ 162 h 162"/>
                  <a:gd name="T102" fmla="*/ 1343 w 4043"/>
                  <a:gd name="T103" fmla="*/ 24 h 162"/>
                  <a:gd name="T104" fmla="*/ 1224 w 4043"/>
                  <a:gd name="T105" fmla="*/ 155 h 162"/>
                  <a:gd name="T106" fmla="*/ 1111 w 4043"/>
                  <a:gd name="T107" fmla="*/ 46 h 162"/>
                  <a:gd name="T108" fmla="*/ 988 w 4043"/>
                  <a:gd name="T109" fmla="*/ 140 h 162"/>
                  <a:gd name="T110" fmla="*/ 850 w 4043"/>
                  <a:gd name="T111" fmla="*/ 33 h 162"/>
                  <a:gd name="T112" fmla="*/ 721 w 4043"/>
                  <a:gd name="T113" fmla="*/ 155 h 162"/>
                  <a:gd name="T114" fmla="*/ 599 w 4043"/>
                  <a:gd name="T115" fmla="*/ 33 h 162"/>
                  <a:gd name="T116" fmla="*/ 481 w 4043"/>
                  <a:gd name="T117" fmla="*/ 146 h 162"/>
                  <a:gd name="T118" fmla="*/ 347 w 4043"/>
                  <a:gd name="T119" fmla="*/ 33 h 162"/>
                  <a:gd name="T120" fmla="*/ 224 w 4043"/>
                  <a:gd name="T121" fmla="*/ 151 h 162"/>
                  <a:gd name="T122" fmla="*/ 97 w 4043"/>
                  <a:gd name="T123" fmla="*/ 33 h 162"/>
                  <a:gd name="T124" fmla="*/ 18 w 4043"/>
                  <a:gd name="T125" fmla="*/ 5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3" h="162">
                    <a:moveTo>
                      <a:pt x="75" y="0"/>
                    </a:moveTo>
                    <a:lnTo>
                      <a:pt x="81" y="1"/>
                    </a:lnTo>
                    <a:lnTo>
                      <a:pt x="88" y="2"/>
                    </a:lnTo>
                    <a:lnTo>
                      <a:pt x="93" y="6"/>
                    </a:lnTo>
                    <a:lnTo>
                      <a:pt x="99" y="10"/>
                    </a:lnTo>
                    <a:lnTo>
                      <a:pt x="104" y="15"/>
                    </a:lnTo>
                    <a:lnTo>
                      <a:pt x="109" y="22"/>
                    </a:lnTo>
                    <a:lnTo>
                      <a:pt x="117" y="30"/>
                    </a:lnTo>
                    <a:lnTo>
                      <a:pt x="121" y="36"/>
                    </a:lnTo>
                    <a:lnTo>
                      <a:pt x="132" y="53"/>
                    </a:lnTo>
                    <a:lnTo>
                      <a:pt x="145" y="76"/>
                    </a:lnTo>
                    <a:lnTo>
                      <a:pt x="158" y="98"/>
                    </a:lnTo>
                    <a:lnTo>
                      <a:pt x="169" y="116"/>
                    </a:lnTo>
                    <a:lnTo>
                      <a:pt x="172" y="118"/>
                    </a:lnTo>
                    <a:lnTo>
                      <a:pt x="179" y="129"/>
                    </a:lnTo>
                    <a:lnTo>
                      <a:pt x="183" y="134"/>
                    </a:lnTo>
                    <a:lnTo>
                      <a:pt x="187" y="137"/>
                    </a:lnTo>
                    <a:lnTo>
                      <a:pt x="188" y="137"/>
                    </a:lnTo>
                    <a:lnTo>
                      <a:pt x="188" y="137"/>
                    </a:lnTo>
                    <a:lnTo>
                      <a:pt x="188" y="137"/>
                    </a:lnTo>
                    <a:lnTo>
                      <a:pt x="192" y="140"/>
                    </a:lnTo>
                    <a:lnTo>
                      <a:pt x="196" y="143"/>
                    </a:lnTo>
                    <a:lnTo>
                      <a:pt x="201" y="144"/>
                    </a:lnTo>
                    <a:lnTo>
                      <a:pt x="205" y="143"/>
                    </a:lnTo>
                    <a:lnTo>
                      <a:pt x="210" y="140"/>
                    </a:lnTo>
                    <a:lnTo>
                      <a:pt x="214" y="137"/>
                    </a:lnTo>
                    <a:lnTo>
                      <a:pt x="218" y="134"/>
                    </a:lnTo>
                    <a:lnTo>
                      <a:pt x="221" y="129"/>
                    </a:lnTo>
                    <a:lnTo>
                      <a:pt x="232" y="116"/>
                    </a:lnTo>
                    <a:lnTo>
                      <a:pt x="243" y="98"/>
                    </a:lnTo>
                    <a:lnTo>
                      <a:pt x="256" y="76"/>
                    </a:lnTo>
                    <a:lnTo>
                      <a:pt x="268" y="53"/>
                    </a:lnTo>
                    <a:lnTo>
                      <a:pt x="280" y="36"/>
                    </a:lnTo>
                    <a:lnTo>
                      <a:pt x="291" y="22"/>
                    </a:lnTo>
                    <a:lnTo>
                      <a:pt x="296" y="15"/>
                    </a:lnTo>
                    <a:lnTo>
                      <a:pt x="302" y="10"/>
                    </a:lnTo>
                    <a:lnTo>
                      <a:pt x="308" y="6"/>
                    </a:lnTo>
                    <a:lnTo>
                      <a:pt x="314" y="2"/>
                    </a:lnTo>
                    <a:lnTo>
                      <a:pt x="319" y="1"/>
                    </a:lnTo>
                    <a:lnTo>
                      <a:pt x="326" y="0"/>
                    </a:lnTo>
                    <a:lnTo>
                      <a:pt x="332" y="1"/>
                    </a:lnTo>
                    <a:lnTo>
                      <a:pt x="338" y="2"/>
                    </a:lnTo>
                    <a:lnTo>
                      <a:pt x="345" y="6"/>
                    </a:lnTo>
                    <a:lnTo>
                      <a:pt x="350" y="10"/>
                    </a:lnTo>
                    <a:lnTo>
                      <a:pt x="354" y="14"/>
                    </a:lnTo>
                    <a:lnTo>
                      <a:pt x="355" y="15"/>
                    </a:lnTo>
                    <a:lnTo>
                      <a:pt x="359" y="19"/>
                    </a:lnTo>
                    <a:lnTo>
                      <a:pt x="361" y="22"/>
                    </a:lnTo>
                    <a:lnTo>
                      <a:pt x="372" y="36"/>
                    </a:lnTo>
                    <a:lnTo>
                      <a:pt x="374" y="38"/>
                    </a:lnTo>
                    <a:lnTo>
                      <a:pt x="384" y="53"/>
                    </a:lnTo>
                    <a:lnTo>
                      <a:pt x="397" y="76"/>
                    </a:lnTo>
                    <a:lnTo>
                      <a:pt x="406" y="92"/>
                    </a:lnTo>
                    <a:lnTo>
                      <a:pt x="410" y="98"/>
                    </a:lnTo>
                    <a:lnTo>
                      <a:pt x="420" y="116"/>
                    </a:lnTo>
                    <a:lnTo>
                      <a:pt x="424" y="121"/>
                    </a:lnTo>
                    <a:lnTo>
                      <a:pt x="430" y="129"/>
                    </a:lnTo>
                    <a:lnTo>
                      <a:pt x="435" y="134"/>
                    </a:lnTo>
                    <a:lnTo>
                      <a:pt x="439" y="137"/>
                    </a:lnTo>
                    <a:lnTo>
                      <a:pt x="443" y="140"/>
                    </a:lnTo>
                    <a:lnTo>
                      <a:pt x="448" y="143"/>
                    </a:lnTo>
                    <a:lnTo>
                      <a:pt x="452" y="144"/>
                    </a:lnTo>
                    <a:lnTo>
                      <a:pt x="455" y="143"/>
                    </a:lnTo>
                    <a:lnTo>
                      <a:pt x="461" y="140"/>
                    </a:lnTo>
                    <a:lnTo>
                      <a:pt x="464" y="137"/>
                    </a:lnTo>
                    <a:lnTo>
                      <a:pt x="468" y="134"/>
                    </a:lnTo>
                    <a:lnTo>
                      <a:pt x="473" y="129"/>
                    </a:lnTo>
                    <a:lnTo>
                      <a:pt x="483" y="116"/>
                    </a:lnTo>
                    <a:lnTo>
                      <a:pt x="495" y="98"/>
                    </a:lnTo>
                    <a:lnTo>
                      <a:pt x="506" y="76"/>
                    </a:lnTo>
                    <a:lnTo>
                      <a:pt x="519" y="53"/>
                    </a:lnTo>
                    <a:lnTo>
                      <a:pt x="532" y="36"/>
                    </a:lnTo>
                    <a:lnTo>
                      <a:pt x="542" y="22"/>
                    </a:lnTo>
                    <a:lnTo>
                      <a:pt x="548" y="15"/>
                    </a:lnTo>
                    <a:lnTo>
                      <a:pt x="553" y="10"/>
                    </a:lnTo>
                    <a:lnTo>
                      <a:pt x="559" y="6"/>
                    </a:lnTo>
                    <a:lnTo>
                      <a:pt x="565" y="2"/>
                    </a:lnTo>
                    <a:lnTo>
                      <a:pt x="571" y="1"/>
                    </a:lnTo>
                    <a:lnTo>
                      <a:pt x="578" y="0"/>
                    </a:lnTo>
                    <a:lnTo>
                      <a:pt x="584" y="1"/>
                    </a:lnTo>
                    <a:lnTo>
                      <a:pt x="589" y="2"/>
                    </a:lnTo>
                    <a:lnTo>
                      <a:pt x="595" y="6"/>
                    </a:lnTo>
                    <a:lnTo>
                      <a:pt x="602" y="10"/>
                    </a:lnTo>
                    <a:lnTo>
                      <a:pt x="607" y="15"/>
                    </a:lnTo>
                    <a:lnTo>
                      <a:pt x="611" y="19"/>
                    </a:lnTo>
                    <a:lnTo>
                      <a:pt x="612" y="22"/>
                    </a:lnTo>
                    <a:lnTo>
                      <a:pt x="623" y="36"/>
                    </a:lnTo>
                    <a:lnTo>
                      <a:pt x="635" y="53"/>
                    </a:lnTo>
                    <a:lnTo>
                      <a:pt x="648" y="76"/>
                    </a:lnTo>
                    <a:lnTo>
                      <a:pt x="660" y="98"/>
                    </a:lnTo>
                    <a:lnTo>
                      <a:pt x="672" y="116"/>
                    </a:lnTo>
                    <a:lnTo>
                      <a:pt x="676" y="121"/>
                    </a:lnTo>
                    <a:lnTo>
                      <a:pt x="682" y="129"/>
                    </a:lnTo>
                    <a:lnTo>
                      <a:pt x="686" y="134"/>
                    </a:lnTo>
                    <a:lnTo>
                      <a:pt x="690" y="137"/>
                    </a:lnTo>
                    <a:lnTo>
                      <a:pt x="695" y="140"/>
                    </a:lnTo>
                    <a:lnTo>
                      <a:pt x="698" y="143"/>
                    </a:lnTo>
                    <a:lnTo>
                      <a:pt x="702" y="144"/>
                    </a:lnTo>
                    <a:lnTo>
                      <a:pt x="707" y="143"/>
                    </a:lnTo>
                    <a:lnTo>
                      <a:pt x="711" y="140"/>
                    </a:lnTo>
                    <a:lnTo>
                      <a:pt x="716" y="137"/>
                    </a:lnTo>
                    <a:lnTo>
                      <a:pt x="720" y="134"/>
                    </a:lnTo>
                    <a:lnTo>
                      <a:pt x="724" y="129"/>
                    </a:lnTo>
                    <a:lnTo>
                      <a:pt x="734" y="116"/>
                    </a:lnTo>
                    <a:lnTo>
                      <a:pt x="746" y="98"/>
                    </a:lnTo>
                    <a:lnTo>
                      <a:pt x="758" y="76"/>
                    </a:lnTo>
                    <a:lnTo>
                      <a:pt x="771" y="53"/>
                    </a:lnTo>
                    <a:lnTo>
                      <a:pt x="782" y="36"/>
                    </a:lnTo>
                    <a:lnTo>
                      <a:pt x="794" y="22"/>
                    </a:lnTo>
                    <a:lnTo>
                      <a:pt x="799" y="15"/>
                    </a:lnTo>
                    <a:lnTo>
                      <a:pt x="804" y="10"/>
                    </a:lnTo>
                    <a:lnTo>
                      <a:pt x="810" y="6"/>
                    </a:lnTo>
                    <a:lnTo>
                      <a:pt x="815" y="2"/>
                    </a:lnTo>
                    <a:lnTo>
                      <a:pt x="822" y="1"/>
                    </a:lnTo>
                    <a:lnTo>
                      <a:pt x="828" y="0"/>
                    </a:lnTo>
                    <a:lnTo>
                      <a:pt x="835" y="1"/>
                    </a:lnTo>
                    <a:lnTo>
                      <a:pt x="841" y="2"/>
                    </a:lnTo>
                    <a:lnTo>
                      <a:pt x="847" y="6"/>
                    </a:lnTo>
                    <a:lnTo>
                      <a:pt x="852" y="10"/>
                    </a:lnTo>
                    <a:lnTo>
                      <a:pt x="857" y="15"/>
                    </a:lnTo>
                    <a:lnTo>
                      <a:pt x="861" y="19"/>
                    </a:lnTo>
                    <a:lnTo>
                      <a:pt x="864" y="22"/>
                    </a:lnTo>
                    <a:lnTo>
                      <a:pt x="874" y="36"/>
                    </a:lnTo>
                    <a:lnTo>
                      <a:pt x="887" y="53"/>
                    </a:lnTo>
                    <a:lnTo>
                      <a:pt x="896" y="71"/>
                    </a:lnTo>
                    <a:lnTo>
                      <a:pt x="899" y="76"/>
                    </a:lnTo>
                    <a:lnTo>
                      <a:pt x="911" y="98"/>
                    </a:lnTo>
                    <a:lnTo>
                      <a:pt x="919" y="109"/>
                    </a:lnTo>
                    <a:lnTo>
                      <a:pt x="922" y="116"/>
                    </a:lnTo>
                    <a:lnTo>
                      <a:pt x="924" y="117"/>
                    </a:lnTo>
                    <a:lnTo>
                      <a:pt x="932" y="129"/>
                    </a:lnTo>
                    <a:lnTo>
                      <a:pt x="938" y="134"/>
                    </a:lnTo>
                    <a:lnTo>
                      <a:pt x="941" y="137"/>
                    </a:lnTo>
                    <a:lnTo>
                      <a:pt x="945" y="140"/>
                    </a:lnTo>
                    <a:lnTo>
                      <a:pt x="950" y="143"/>
                    </a:lnTo>
                    <a:lnTo>
                      <a:pt x="954" y="144"/>
                    </a:lnTo>
                    <a:lnTo>
                      <a:pt x="958" y="143"/>
                    </a:lnTo>
                    <a:lnTo>
                      <a:pt x="963" y="140"/>
                    </a:lnTo>
                    <a:lnTo>
                      <a:pt x="967" y="137"/>
                    </a:lnTo>
                    <a:lnTo>
                      <a:pt x="971" y="134"/>
                    </a:lnTo>
                    <a:lnTo>
                      <a:pt x="976" y="129"/>
                    </a:lnTo>
                    <a:lnTo>
                      <a:pt x="986" y="116"/>
                    </a:lnTo>
                    <a:lnTo>
                      <a:pt x="996" y="98"/>
                    </a:lnTo>
                    <a:lnTo>
                      <a:pt x="1009" y="76"/>
                    </a:lnTo>
                    <a:lnTo>
                      <a:pt x="1022" y="53"/>
                    </a:lnTo>
                    <a:lnTo>
                      <a:pt x="1034" y="36"/>
                    </a:lnTo>
                    <a:lnTo>
                      <a:pt x="1044" y="22"/>
                    </a:lnTo>
                    <a:lnTo>
                      <a:pt x="1050" y="15"/>
                    </a:lnTo>
                    <a:lnTo>
                      <a:pt x="1056" y="10"/>
                    </a:lnTo>
                    <a:lnTo>
                      <a:pt x="1061" y="6"/>
                    </a:lnTo>
                    <a:lnTo>
                      <a:pt x="1067" y="2"/>
                    </a:lnTo>
                    <a:lnTo>
                      <a:pt x="1074" y="1"/>
                    </a:lnTo>
                    <a:lnTo>
                      <a:pt x="1080" y="0"/>
                    </a:lnTo>
                    <a:lnTo>
                      <a:pt x="1086" y="1"/>
                    </a:lnTo>
                    <a:lnTo>
                      <a:pt x="1092" y="2"/>
                    </a:lnTo>
                    <a:lnTo>
                      <a:pt x="1098" y="6"/>
                    </a:lnTo>
                    <a:lnTo>
                      <a:pt x="1103" y="10"/>
                    </a:lnTo>
                    <a:lnTo>
                      <a:pt x="1109" y="15"/>
                    </a:lnTo>
                    <a:lnTo>
                      <a:pt x="1114" y="22"/>
                    </a:lnTo>
                    <a:lnTo>
                      <a:pt x="1116" y="22"/>
                    </a:lnTo>
                    <a:lnTo>
                      <a:pt x="1126" y="36"/>
                    </a:lnTo>
                    <a:lnTo>
                      <a:pt x="1130" y="42"/>
                    </a:lnTo>
                    <a:lnTo>
                      <a:pt x="1137" y="53"/>
                    </a:lnTo>
                    <a:lnTo>
                      <a:pt x="1150" y="76"/>
                    </a:lnTo>
                    <a:lnTo>
                      <a:pt x="1156" y="88"/>
                    </a:lnTo>
                    <a:lnTo>
                      <a:pt x="1163" y="98"/>
                    </a:lnTo>
                    <a:lnTo>
                      <a:pt x="1169" y="109"/>
                    </a:lnTo>
                    <a:lnTo>
                      <a:pt x="1174" y="116"/>
                    </a:lnTo>
                    <a:lnTo>
                      <a:pt x="1174" y="116"/>
                    </a:lnTo>
                    <a:lnTo>
                      <a:pt x="1184" y="129"/>
                    </a:lnTo>
                    <a:lnTo>
                      <a:pt x="1188" y="134"/>
                    </a:lnTo>
                    <a:lnTo>
                      <a:pt x="1192" y="137"/>
                    </a:lnTo>
                    <a:lnTo>
                      <a:pt x="1192" y="137"/>
                    </a:lnTo>
                    <a:lnTo>
                      <a:pt x="1192" y="137"/>
                    </a:lnTo>
                    <a:lnTo>
                      <a:pt x="1192" y="137"/>
                    </a:lnTo>
                    <a:lnTo>
                      <a:pt x="1196" y="140"/>
                    </a:lnTo>
                    <a:lnTo>
                      <a:pt x="1201" y="143"/>
                    </a:lnTo>
                    <a:lnTo>
                      <a:pt x="1205" y="144"/>
                    </a:lnTo>
                    <a:lnTo>
                      <a:pt x="1210" y="143"/>
                    </a:lnTo>
                    <a:lnTo>
                      <a:pt x="1214" y="140"/>
                    </a:lnTo>
                    <a:lnTo>
                      <a:pt x="1217" y="137"/>
                    </a:lnTo>
                    <a:lnTo>
                      <a:pt x="1223" y="134"/>
                    </a:lnTo>
                    <a:lnTo>
                      <a:pt x="1226" y="129"/>
                    </a:lnTo>
                    <a:lnTo>
                      <a:pt x="1237" y="116"/>
                    </a:lnTo>
                    <a:lnTo>
                      <a:pt x="1248" y="98"/>
                    </a:lnTo>
                    <a:lnTo>
                      <a:pt x="1261" y="76"/>
                    </a:lnTo>
                    <a:lnTo>
                      <a:pt x="1273" y="53"/>
                    </a:lnTo>
                    <a:lnTo>
                      <a:pt x="1285" y="36"/>
                    </a:lnTo>
                    <a:lnTo>
                      <a:pt x="1296" y="22"/>
                    </a:lnTo>
                    <a:lnTo>
                      <a:pt x="1301" y="15"/>
                    </a:lnTo>
                    <a:lnTo>
                      <a:pt x="1306" y="10"/>
                    </a:lnTo>
                    <a:lnTo>
                      <a:pt x="1312" y="6"/>
                    </a:lnTo>
                    <a:lnTo>
                      <a:pt x="1318" y="2"/>
                    </a:lnTo>
                    <a:lnTo>
                      <a:pt x="1324" y="1"/>
                    </a:lnTo>
                    <a:lnTo>
                      <a:pt x="1331" y="0"/>
                    </a:lnTo>
                    <a:lnTo>
                      <a:pt x="1337" y="1"/>
                    </a:lnTo>
                    <a:lnTo>
                      <a:pt x="1343" y="2"/>
                    </a:lnTo>
                    <a:lnTo>
                      <a:pt x="1350" y="6"/>
                    </a:lnTo>
                    <a:lnTo>
                      <a:pt x="1355" y="10"/>
                    </a:lnTo>
                    <a:lnTo>
                      <a:pt x="1356" y="11"/>
                    </a:lnTo>
                    <a:lnTo>
                      <a:pt x="1360" y="15"/>
                    </a:lnTo>
                    <a:lnTo>
                      <a:pt x="1366" y="22"/>
                    </a:lnTo>
                    <a:lnTo>
                      <a:pt x="1376" y="34"/>
                    </a:lnTo>
                    <a:lnTo>
                      <a:pt x="1376" y="36"/>
                    </a:lnTo>
                    <a:lnTo>
                      <a:pt x="1388" y="53"/>
                    </a:lnTo>
                    <a:lnTo>
                      <a:pt x="1402" y="76"/>
                    </a:lnTo>
                    <a:lnTo>
                      <a:pt x="1408" y="88"/>
                    </a:lnTo>
                    <a:lnTo>
                      <a:pt x="1413" y="98"/>
                    </a:lnTo>
                    <a:lnTo>
                      <a:pt x="1421" y="109"/>
                    </a:lnTo>
                    <a:lnTo>
                      <a:pt x="1425" y="116"/>
                    </a:lnTo>
                    <a:lnTo>
                      <a:pt x="1426" y="117"/>
                    </a:lnTo>
                    <a:lnTo>
                      <a:pt x="1435" y="129"/>
                    </a:lnTo>
                    <a:lnTo>
                      <a:pt x="1439" y="134"/>
                    </a:lnTo>
                    <a:lnTo>
                      <a:pt x="1444" y="137"/>
                    </a:lnTo>
                    <a:lnTo>
                      <a:pt x="1448" y="140"/>
                    </a:lnTo>
                    <a:lnTo>
                      <a:pt x="1451" y="143"/>
                    </a:lnTo>
                    <a:lnTo>
                      <a:pt x="1457" y="144"/>
                    </a:lnTo>
                    <a:lnTo>
                      <a:pt x="1460" y="143"/>
                    </a:lnTo>
                    <a:lnTo>
                      <a:pt x="1465" y="140"/>
                    </a:lnTo>
                    <a:lnTo>
                      <a:pt x="1469" y="137"/>
                    </a:lnTo>
                    <a:lnTo>
                      <a:pt x="1473" y="134"/>
                    </a:lnTo>
                    <a:lnTo>
                      <a:pt x="1478" y="129"/>
                    </a:lnTo>
                    <a:lnTo>
                      <a:pt x="1488" y="116"/>
                    </a:lnTo>
                    <a:lnTo>
                      <a:pt x="1499" y="98"/>
                    </a:lnTo>
                    <a:lnTo>
                      <a:pt x="1511" y="76"/>
                    </a:lnTo>
                    <a:lnTo>
                      <a:pt x="1524" y="53"/>
                    </a:lnTo>
                    <a:lnTo>
                      <a:pt x="1535" y="36"/>
                    </a:lnTo>
                    <a:lnTo>
                      <a:pt x="1547" y="22"/>
                    </a:lnTo>
                    <a:lnTo>
                      <a:pt x="1552" y="15"/>
                    </a:lnTo>
                    <a:lnTo>
                      <a:pt x="1558" y="10"/>
                    </a:lnTo>
                    <a:lnTo>
                      <a:pt x="1563" y="6"/>
                    </a:lnTo>
                    <a:lnTo>
                      <a:pt x="1570" y="2"/>
                    </a:lnTo>
                    <a:lnTo>
                      <a:pt x="1576" y="1"/>
                    </a:lnTo>
                    <a:lnTo>
                      <a:pt x="1581" y="0"/>
                    </a:lnTo>
                    <a:lnTo>
                      <a:pt x="1588" y="1"/>
                    </a:lnTo>
                    <a:lnTo>
                      <a:pt x="1594" y="2"/>
                    </a:lnTo>
                    <a:lnTo>
                      <a:pt x="1600" y="6"/>
                    </a:lnTo>
                    <a:lnTo>
                      <a:pt x="1602" y="8"/>
                    </a:lnTo>
                    <a:lnTo>
                      <a:pt x="1605" y="10"/>
                    </a:lnTo>
                    <a:lnTo>
                      <a:pt x="1610" y="14"/>
                    </a:lnTo>
                    <a:lnTo>
                      <a:pt x="1612" y="15"/>
                    </a:lnTo>
                    <a:lnTo>
                      <a:pt x="1617" y="22"/>
                    </a:lnTo>
                    <a:lnTo>
                      <a:pt x="1623" y="29"/>
                    </a:lnTo>
                    <a:lnTo>
                      <a:pt x="1628" y="36"/>
                    </a:lnTo>
                    <a:lnTo>
                      <a:pt x="1636" y="48"/>
                    </a:lnTo>
                    <a:lnTo>
                      <a:pt x="1640" y="53"/>
                    </a:lnTo>
                    <a:lnTo>
                      <a:pt x="1646" y="66"/>
                    </a:lnTo>
                    <a:lnTo>
                      <a:pt x="1652" y="76"/>
                    </a:lnTo>
                    <a:lnTo>
                      <a:pt x="1659" y="87"/>
                    </a:lnTo>
                    <a:lnTo>
                      <a:pt x="1665" y="98"/>
                    </a:lnTo>
                    <a:lnTo>
                      <a:pt x="1669" y="104"/>
                    </a:lnTo>
                    <a:lnTo>
                      <a:pt x="1675" y="116"/>
                    </a:lnTo>
                    <a:lnTo>
                      <a:pt x="1686" y="129"/>
                    </a:lnTo>
                    <a:lnTo>
                      <a:pt x="1691" y="134"/>
                    </a:lnTo>
                    <a:lnTo>
                      <a:pt x="1694" y="137"/>
                    </a:lnTo>
                    <a:lnTo>
                      <a:pt x="1698" y="140"/>
                    </a:lnTo>
                    <a:lnTo>
                      <a:pt x="1703" y="143"/>
                    </a:lnTo>
                    <a:lnTo>
                      <a:pt x="1707" y="144"/>
                    </a:lnTo>
                    <a:lnTo>
                      <a:pt x="1712" y="143"/>
                    </a:lnTo>
                    <a:lnTo>
                      <a:pt x="1716" y="140"/>
                    </a:lnTo>
                    <a:lnTo>
                      <a:pt x="1720" y="137"/>
                    </a:lnTo>
                    <a:lnTo>
                      <a:pt x="1725" y="134"/>
                    </a:lnTo>
                    <a:lnTo>
                      <a:pt x="1729" y="129"/>
                    </a:lnTo>
                    <a:lnTo>
                      <a:pt x="1739" y="116"/>
                    </a:lnTo>
                    <a:lnTo>
                      <a:pt x="1750" y="98"/>
                    </a:lnTo>
                    <a:lnTo>
                      <a:pt x="1762" y="76"/>
                    </a:lnTo>
                    <a:lnTo>
                      <a:pt x="1776" y="53"/>
                    </a:lnTo>
                    <a:lnTo>
                      <a:pt x="1787" y="36"/>
                    </a:lnTo>
                    <a:lnTo>
                      <a:pt x="1797" y="22"/>
                    </a:lnTo>
                    <a:lnTo>
                      <a:pt x="1804" y="15"/>
                    </a:lnTo>
                    <a:lnTo>
                      <a:pt x="1809" y="10"/>
                    </a:lnTo>
                    <a:lnTo>
                      <a:pt x="1814" y="6"/>
                    </a:lnTo>
                    <a:lnTo>
                      <a:pt x="1820" y="2"/>
                    </a:lnTo>
                    <a:lnTo>
                      <a:pt x="1827" y="1"/>
                    </a:lnTo>
                    <a:lnTo>
                      <a:pt x="1833" y="0"/>
                    </a:lnTo>
                    <a:lnTo>
                      <a:pt x="1839" y="1"/>
                    </a:lnTo>
                    <a:lnTo>
                      <a:pt x="1846" y="2"/>
                    </a:lnTo>
                    <a:lnTo>
                      <a:pt x="1851" y="6"/>
                    </a:lnTo>
                    <a:lnTo>
                      <a:pt x="1857" y="10"/>
                    </a:lnTo>
                    <a:lnTo>
                      <a:pt x="1862" y="15"/>
                    </a:lnTo>
                    <a:lnTo>
                      <a:pt x="1865" y="16"/>
                    </a:lnTo>
                    <a:lnTo>
                      <a:pt x="1867" y="22"/>
                    </a:lnTo>
                    <a:lnTo>
                      <a:pt x="1879" y="34"/>
                    </a:lnTo>
                    <a:lnTo>
                      <a:pt x="1879" y="36"/>
                    </a:lnTo>
                    <a:lnTo>
                      <a:pt x="1890" y="53"/>
                    </a:lnTo>
                    <a:lnTo>
                      <a:pt x="1903" y="76"/>
                    </a:lnTo>
                    <a:lnTo>
                      <a:pt x="1913" y="93"/>
                    </a:lnTo>
                    <a:lnTo>
                      <a:pt x="1916" y="98"/>
                    </a:lnTo>
                    <a:lnTo>
                      <a:pt x="1927" y="116"/>
                    </a:lnTo>
                    <a:lnTo>
                      <a:pt x="1937" y="129"/>
                    </a:lnTo>
                    <a:lnTo>
                      <a:pt x="1941" y="134"/>
                    </a:lnTo>
                    <a:lnTo>
                      <a:pt x="1945" y="137"/>
                    </a:lnTo>
                    <a:lnTo>
                      <a:pt x="1946" y="137"/>
                    </a:lnTo>
                    <a:lnTo>
                      <a:pt x="1946" y="137"/>
                    </a:lnTo>
                    <a:lnTo>
                      <a:pt x="1946" y="137"/>
                    </a:lnTo>
                    <a:lnTo>
                      <a:pt x="1950" y="140"/>
                    </a:lnTo>
                    <a:lnTo>
                      <a:pt x="1954" y="143"/>
                    </a:lnTo>
                    <a:lnTo>
                      <a:pt x="1959" y="144"/>
                    </a:lnTo>
                    <a:lnTo>
                      <a:pt x="1963" y="143"/>
                    </a:lnTo>
                    <a:lnTo>
                      <a:pt x="1968" y="140"/>
                    </a:lnTo>
                    <a:lnTo>
                      <a:pt x="1972" y="137"/>
                    </a:lnTo>
                    <a:lnTo>
                      <a:pt x="1976" y="134"/>
                    </a:lnTo>
                    <a:lnTo>
                      <a:pt x="1979" y="129"/>
                    </a:lnTo>
                    <a:lnTo>
                      <a:pt x="1990" y="116"/>
                    </a:lnTo>
                    <a:lnTo>
                      <a:pt x="2001" y="98"/>
                    </a:lnTo>
                    <a:lnTo>
                      <a:pt x="2014" y="76"/>
                    </a:lnTo>
                    <a:lnTo>
                      <a:pt x="2026" y="53"/>
                    </a:lnTo>
                    <a:lnTo>
                      <a:pt x="2038" y="36"/>
                    </a:lnTo>
                    <a:lnTo>
                      <a:pt x="2049" y="22"/>
                    </a:lnTo>
                    <a:lnTo>
                      <a:pt x="2054" y="15"/>
                    </a:lnTo>
                    <a:lnTo>
                      <a:pt x="2061" y="10"/>
                    </a:lnTo>
                    <a:lnTo>
                      <a:pt x="2066" y="6"/>
                    </a:lnTo>
                    <a:lnTo>
                      <a:pt x="2072" y="2"/>
                    </a:lnTo>
                    <a:lnTo>
                      <a:pt x="2077" y="1"/>
                    </a:lnTo>
                    <a:lnTo>
                      <a:pt x="2084" y="0"/>
                    </a:lnTo>
                    <a:lnTo>
                      <a:pt x="2090" y="1"/>
                    </a:lnTo>
                    <a:lnTo>
                      <a:pt x="2096" y="2"/>
                    </a:lnTo>
                    <a:lnTo>
                      <a:pt x="2103" y="6"/>
                    </a:lnTo>
                    <a:lnTo>
                      <a:pt x="2108" y="10"/>
                    </a:lnTo>
                    <a:lnTo>
                      <a:pt x="2109" y="11"/>
                    </a:lnTo>
                    <a:lnTo>
                      <a:pt x="2114" y="15"/>
                    </a:lnTo>
                    <a:lnTo>
                      <a:pt x="2119" y="22"/>
                    </a:lnTo>
                    <a:lnTo>
                      <a:pt x="2121" y="22"/>
                    </a:lnTo>
                    <a:lnTo>
                      <a:pt x="2129" y="36"/>
                    </a:lnTo>
                    <a:lnTo>
                      <a:pt x="2142" y="53"/>
                    </a:lnTo>
                    <a:lnTo>
                      <a:pt x="2149" y="65"/>
                    </a:lnTo>
                    <a:lnTo>
                      <a:pt x="2155" y="76"/>
                    </a:lnTo>
                    <a:lnTo>
                      <a:pt x="2168" y="98"/>
                    </a:lnTo>
                    <a:lnTo>
                      <a:pt x="2178" y="116"/>
                    </a:lnTo>
                    <a:lnTo>
                      <a:pt x="2184" y="123"/>
                    </a:lnTo>
                    <a:lnTo>
                      <a:pt x="2188" y="129"/>
                    </a:lnTo>
                    <a:lnTo>
                      <a:pt x="2193" y="134"/>
                    </a:lnTo>
                    <a:lnTo>
                      <a:pt x="2197" y="137"/>
                    </a:lnTo>
                    <a:lnTo>
                      <a:pt x="2201" y="140"/>
                    </a:lnTo>
                    <a:lnTo>
                      <a:pt x="2206" y="143"/>
                    </a:lnTo>
                    <a:lnTo>
                      <a:pt x="2210" y="144"/>
                    </a:lnTo>
                    <a:lnTo>
                      <a:pt x="2213" y="143"/>
                    </a:lnTo>
                    <a:lnTo>
                      <a:pt x="2219" y="140"/>
                    </a:lnTo>
                    <a:lnTo>
                      <a:pt x="2222" y="137"/>
                    </a:lnTo>
                    <a:lnTo>
                      <a:pt x="2226" y="134"/>
                    </a:lnTo>
                    <a:lnTo>
                      <a:pt x="2231" y="129"/>
                    </a:lnTo>
                    <a:lnTo>
                      <a:pt x="2241" y="116"/>
                    </a:lnTo>
                    <a:lnTo>
                      <a:pt x="2253" y="98"/>
                    </a:lnTo>
                    <a:lnTo>
                      <a:pt x="2264" y="76"/>
                    </a:lnTo>
                    <a:lnTo>
                      <a:pt x="2277" y="53"/>
                    </a:lnTo>
                    <a:lnTo>
                      <a:pt x="2290" y="36"/>
                    </a:lnTo>
                    <a:lnTo>
                      <a:pt x="2300" y="22"/>
                    </a:lnTo>
                    <a:lnTo>
                      <a:pt x="2306" y="15"/>
                    </a:lnTo>
                    <a:lnTo>
                      <a:pt x="2311" y="10"/>
                    </a:lnTo>
                    <a:lnTo>
                      <a:pt x="2316" y="6"/>
                    </a:lnTo>
                    <a:lnTo>
                      <a:pt x="2323" y="2"/>
                    </a:lnTo>
                    <a:lnTo>
                      <a:pt x="2329" y="1"/>
                    </a:lnTo>
                    <a:lnTo>
                      <a:pt x="2336" y="0"/>
                    </a:lnTo>
                    <a:lnTo>
                      <a:pt x="2342" y="1"/>
                    </a:lnTo>
                    <a:lnTo>
                      <a:pt x="2348" y="2"/>
                    </a:lnTo>
                    <a:lnTo>
                      <a:pt x="2353" y="6"/>
                    </a:lnTo>
                    <a:lnTo>
                      <a:pt x="2360" y="10"/>
                    </a:lnTo>
                    <a:lnTo>
                      <a:pt x="2365" y="15"/>
                    </a:lnTo>
                    <a:lnTo>
                      <a:pt x="2369" y="19"/>
                    </a:lnTo>
                    <a:lnTo>
                      <a:pt x="2370" y="22"/>
                    </a:lnTo>
                    <a:lnTo>
                      <a:pt x="2381" y="36"/>
                    </a:lnTo>
                    <a:lnTo>
                      <a:pt x="2393" y="53"/>
                    </a:lnTo>
                    <a:lnTo>
                      <a:pt x="2403" y="71"/>
                    </a:lnTo>
                    <a:lnTo>
                      <a:pt x="2406" y="76"/>
                    </a:lnTo>
                    <a:lnTo>
                      <a:pt x="2412" y="87"/>
                    </a:lnTo>
                    <a:lnTo>
                      <a:pt x="2418" y="98"/>
                    </a:lnTo>
                    <a:lnTo>
                      <a:pt x="2422" y="104"/>
                    </a:lnTo>
                    <a:lnTo>
                      <a:pt x="2430" y="116"/>
                    </a:lnTo>
                    <a:lnTo>
                      <a:pt x="2440" y="129"/>
                    </a:lnTo>
                    <a:lnTo>
                      <a:pt x="2444" y="134"/>
                    </a:lnTo>
                    <a:lnTo>
                      <a:pt x="2447" y="137"/>
                    </a:lnTo>
                    <a:lnTo>
                      <a:pt x="2453" y="140"/>
                    </a:lnTo>
                    <a:lnTo>
                      <a:pt x="2456" y="143"/>
                    </a:lnTo>
                    <a:lnTo>
                      <a:pt x="2461" y="144"/>
                    </a:lnTo>
                    <a:lnTo>
                      <a:pt x="2465" y="143"/>
                    </a:lnTo>
                    <a:lnTo>
                      <a:pt x="2469" y="140"/>
                    </a:lnTo>
                    <a:lnTo>
                      <a:pt x="2474" y="137"/>
                    </a:lnTo>
                    <a:lnTo>
                      <a:pt x="2478" y="134"/>
                    </a:lnTo>
                    <a:lnTo>
                      <a:pt x="2482" y="129"/>
                    </a:lnTo>
                    <a:lnTo>
                      <a:pt x="2492" y="116"/>
                    </a:lnTo>
                    <a:lnTo>
                      <a:pt x="2503" y="98"/>
                    </a:lnTo>
                    <a:lnTo>
                      <a:pt x="2516" y="76"/>
                    </a:lnTo>
                    <a:lnTo>
                      <a:pt x="2529" y="53"/>
                    </a:lnTo>
                    <a:lnTo>
                      <a:pt x="2540" y="36"/>
                    </a:lnTo>
                    <a:lnTo>
                      <a:pt x="2552" y="22"/>
                    </a:lnTo>
                    <a:lnTo>
                      <a:pt x="2557" y="15"/>
                    </a:lnTo>
                    <a:lnTo>
                      <a:pt x="2562" y="10"/>
                    </a:lnTo>
                    <a:lnTo>
                      <a:pt x="2568" y="6"/>
                    </a:lnTo>
                    <a:lnTo>
                      <a:pt x="2573" y="2"/>
                    </a:lnTo>
                    <a:lnTo>
                      <a:pt x="2580" y="1"/>
                    </a:lnTo>
                    <a:lnTo>
                      <a:pt x="2586" y="0"/>
                    </a:lnTo>
                    <a:lnTo>
                      <a:pt x="2593" y="1"/>
                    </a:lnTo>
                    <a:lnTo>
                      <a:pt x="2599" y="2"/>
                    </a:lnTo>
                    <a:lnTo>
                      <a:pt x="2605" y="6"/>
                    </a:lnTo>
                    <a:lnTo>
                      <a:pt x="2610" y="10"/>
                    </a:lnTo>
                    <a:lnTo>
                      <a:pt x="2615" y="15"/>
                    </a:lnTo>
                    <a:lnTo>
                      <a:pt x="2622" y="22"/>
                    </a:lnTo>
                    <a:lnTo>
                      <a:pt x="2632" y="36"/>
                    </a:lnTo>
                    <a:lnTo>
                      <a:pt x="2645" y="53"/>
                    </a:lnTo>
                    <a:lnTo>
                      <a:pt x="2657" y="76"/>
                    </a:lnTo>
                    <a:lnTo>
                      <a:pt x="2669" y="98"/>
                    </a:lnTo>
                    <a:lnTo>
                      <a:pt x="2680" y="116"/>
                    </a:lnTo>
                    <a:lnTo>
                      <a:pt x="2690" y="129"/>
                    </a:lnTo>
                    <a:lnTo>
                      <a:pt x="2696" y="134"/>
                    </a:lnTo>
                    <a:lnTo>
                      <a:pt x="2699" y="137"/>
                    </a:lnTo>
                    <a:lnTo>
                      <a:pt x="2703" y="140"/>
                    </a:lnTo>
                    <a:lnTo>
                      <a:pt x="2708" y="143"/>
                    </a:lnTo>
                    <a:lnTo>
                      <a:pt x="2712" y="144"/>
                    </a:lnTo>
                    <a:lnTo>
                      <a:pt x="2716" y="143"/>
                    </a:lnTo>
                    <a:lnTo>
                      <a:pt x="2721" y="140"/>
                    </a:lnTo>
                    <a:lnTo>
                      <a:pt x="2725" y="137"/>
                    </a:lnTo>
                    <a:lnTo>
                      <a:pt x="2729" y="134"/>
                    </a:lnTo>
                    <a:lnTo>
                      <a:pt x="2734" y="129"/>
                    </a:lnTo>
                    <a:lnTo>
                      <a:pt x="2744" y="116"/>
                    </a:lnTo>
                    <a:lnTo>
                      <a:pt x="2754" y="98"/>
                    </a:lnTo>
                    <a:lnTo>
                      <a:pt x="2767" y="76"/>
                    </a:lnTo>
                    <a:lnTo>
                      <a:pt x="2780" y="53"/>
                    </a:lnTo>
                    <a:lnTo>
                      <a:pt x="2792" y="36"/>
                    </a:lnTo>
                    <a:lnTo>
                      <a:pt x="2802" y="22"/>
                    </a:lnTo>
                    <a:lnTo>
                      <a:pt x="2809" y="15"/>
                    </a:lnTo>
                    <a:lnTo>
                      <a:pt x="2814" y="10"/>
                    </a:lnTo>
                    <a:lnTo>
                      <a:pt x="2819" y="6"/>
                    </a:lnTo>
                    <a:lnTo>
                      <a:pt x="2825" y="2"/>
                    </a:lnTo>
                    <a:lnTo>
                      <a:pt x="2832" y="1"/>
                    </a:lnTo>
                    <a:lnTo>
                      <a:pt x="2838" y="0"/>
                    </a:lnTo>
                    <a:lnTo>
                      <a:pt x="2844" y="1"/>
                    </a:lnTo>
                    <a:lnTo>
                      <a:pt x="2849" y="2"/>
                    </a:lnTo>
                    <a:lnTo>
                      <a:pt x="2856" y="6"/>
                    </a:lnTo>
                    <a:lnTo>
                      <a:pt x="2862" y="10"/>
                    </a:lnTo>
                    <a:lnTo>
                      <a:pt x="2867" y="15"/>
                    </a:lnTo>
                    <a:lnTo>
                      <a:pt x="2872" y="22"/>
                    </a:lnTo>
                    <a:lnTo>
                      <a:pt x="2884" y="36"/>
                    </a:lnTo>
                    <a:lnTo>
                      <a:pt x="2895" y="53"/>
                    </a:lnTo>
                    <a:lnTo>
                      <a:pt x="2908" y="76"/>
                    </a:lnTo>
                    <a:lnTo>
                      <a:pt x="2921" y="98"/>
                    </a:lnTo>
                    <a:lnTo>
                      <a:pt x="2932" y="116"/>
                    </a:lnTo>
                    <a:lnTo>
                      <a:pt x="2942" y="129"/>
                    </a:lnTo>
                    <a:lnTo>
                      <a:pt x="2946" y="134"/>
                    </a:lnTo>
                    <a:lnTo>
                      <a:pt x="2950" y="137"/>
                    </a:lnTo>
                    <a:lnTo>
                      <a:pt x="2954" y="140"/>
                    </a:lnTo>
                    <a:lnTo>
                      <a:pt x="2959" y="143"/>
                    </a:lnTo>
                    <a:lnTo>
                      <a:pt x="2963" y="144"/>
                    </a:lnTo>
                    <a:lnTo>
                      <a:pt x="2968" y="143"/>
                    </a:lnTo>
                    <a:lnTo>
                      <a:pt x="2972" y="140"/>
                    </a:lnTo>
                    <a:lnTo>
                      <a:pt x="2975" y="137"/>
                    </a:lnTo>
                    <a:lnTo>
                      <a:pt x="2980" y="134"/>
                    </a:lnTo>
                    <a:lnTo>
                      <a:pt x="2984" y="129"/>
                    </a:lnTo>
                    <a:lnTo>
                      <a:pt x="2994" y="116"/>
                    </a:lnTo>
                    <a:lnTo>
                      <a:pt x="3006" y="98"/>
                    </a:lnTo>
                    <a:lnTo>
                      <a:pt x="3019" y="76"/>
                    </a:lnTo>
                    <a:lnTo>
                      <a:pt x="3031" y="53"/>
                    </a:lnTo>
                    <a:lnTo>
                      <a:pt x="3043" y="36"/>
                    </a:lnTo>
                    <a:lnTo>
                      <a:pt x="3054" y="22"/>
                    </a:lnTo>
                    <a:lnTo>
                      <a:pt x="3059" y="15"/>
                    </a:lnTo>
                    <a:lnTo>
                      <a:pt x="3064" y="10"/>
                    </a:lnTo>
                    <a:lnTo>
                      <a:pt x="3071" y="6"/>
                    </a:lnTo>
                    <a:lnTo>
                      <a:pt x="3076" y="2"/>
                    </a:lnTo>
                    <a:lnTo>
                      <a:pt x="3082" y="1"/>
                    </a:lnTo>
                    <a:lnTo>
                      <a:pt x="3089" y="0"/>
                    </a:lnTo>
                    <a:lnTo>
                      <a:pt x="3095" y="1"/>
                    </a:lnTo>
                    <a:lnTo>
                      <a:pt x="3101" y="2"/>
                    </a:lnTo>
                    <a:lnTo>
                      <a:pt x="3108" y="6"/>
                    </a:lnTo>
                    <a:lnTo>
                      <a:pt x="3113" y="10"/>
                    </a:lnTo>
                    <a:lnTo>
                      <a:pt x="3118" y="15"/>
                    </a:lnTo>
                    <a:lnTo>
                      <a:pt x="3124" y="22"/>
                    </a:lnTo>
                    <a:lnTo>
                      <a:pt x="3134" y="36"/>
                    </a:lnTo>
                    <a:lnTo>
                      <a:pt x="3146" y="53"/>
                    </a:lnTo>
                    <a:lnTo>
                      <a:pt x="3160" y="76"/>
                    </a:lnTo>
                    <a:lnTo>
                      <a:pt x="3169" y="92"/>
                    </a:lnTo>
                    <a:lnTo>
                      <a:pt x="3171" y="98"/>
                    </a:lnTo>
                    <a:lnTo>
                      <a:pt x="3174" y="101"/>
                    </a:lnTo>
                    <a:lnTo>
                      <a:pt x="3183" y="116"/>
                    </a:lnTo>
                    <a:lnTo>
                      <a:pt x="3193" y="129"/>
                    </a:lnTo>
                    <a:lnTo>
                      <a:pt x="3197" y="134"/>
                    </a:lnTo>
                    <a:lnTo>
                      <a:pt x="3202" y="137"/>
                    </a:lnTo>
                    <a:lnTo>
                      <a:pt x="3206" y="140"/>
                    </a:lnTo>
                    <a:lnTo>
                      <a:pt x="3209" y="143"/>
                    </a:lnTo>
                    <a:lnTo>
                      <a:pt x="3215" y="144"/>
                    </a:lnTo>
                    <a:lnTo>
                      <a:pt x="3218" y="143"/>
                    </a:lnTo>
                    <a:lnTo>
                      <a:pt x="3223" y="140"/>
                    </a:lnTo>
                    <a:lnTo>
                      <a:pt x="3227" y="137"/>
                    </a:lnTo>
                    <a:lnTo>
                      <a:pt x="3231" y="134"/>
                    </a:lnTo>
                    <a:lnTo>
                      <a:pt x="3236" y="129"/>
                    </a:lnTo>
                    <a:lnTo>
                      <a:pt x="3246" y="116"/>
                    </a:lnTo>
                    <a:lnTo>
                      <a:pt x="3257" y="98"/>
                    </a:lnTo>
                    <a:lnTo>
                      <a:pt x="3269" y="76"/>
                    </a:lnTo>
                    <a:lnTo>
                      <a:pt x="3282" y="53"/>
                    </a:lnTo>
                    <a:lnTo>
                      <a:pt x="3293" y="36"/>
                    </a:lnTo>
                    <a:lnTo>
                      <a:pt x="3305" y="22"/>
                    </a:lnTo>
                    <a:lnTo>
                      <a:pt x="3310" y="15"/>
                    </a:lnTo>
                    <a:lnTo>
                      <a:pt x="3316" y="10"/>
                    </a:lnTo>
                    <a:lnTo>
                      <a:pt x="3321" y="6"/>
                    </a:lnTo>
                    <a:lnTo>
                      <a:pt x="3328" y="2"/>
                    </a:lnTo>
                    <a:lnTo>
                      <a:pt x="3334" y="1"/>
                    </a:lnTo>
                    <a:lnTo>
                      <a:pt x="3340" y="0"/>
                    </a:lnTo>
                    <a:lnTo>
                      <a:pt x="3346" y="1"/>
                    </a:lnTo>
                    <a:lnTo>
                      <a:pt x="3352" y="2"/>
                    </a:lnTo>
                    <a:lnTo>
                      <a:pt x="3358" y="6"/>
                    </a:lnTo>
                    <a:lnTo>
                      <a:pt x="3363" y="10"/>
                    </a:lnTo>
                    <a:lnTo>
                      <a:pt x="3370" y="15"/>
                    </a:lnTo>
                    <a:lnTo>
                      <a:pt x="3375" y="22"/>
                    </a:lnTo>
                    <a:lnTo>
                      <a:pt x="3386" y="36"/>
                    </a:lnTo>
                    <a:lnTo>
                      <a:pt x="3398" y="53"/>
                    </a:lnTo>
                    <a:lnTo>
                      <a:pt x="3410" y="76"/>
                    </a:lnTo>
                    <a:lnTo>
                      <a:pt x="3423" y="98"/>
                    </a:lnTo>
                    <a:lnTo>
                      <a:pt x="3435" y="116"/>
                    </a:lnTo>
                    <a:lnTo>
                      <a:pt x="3444" y="129"/>
                    </a:lnTo>
                    <a:lnTo>
                      <a:pt x="3449" y="134"/>
                    </a:lnTo>
                    <a:lnTo>
                      <a:pt x="3452" y="137"/>
                    </a:lnTo>
                    <a:lnTo>
                      <a:pt x="3456" y="140"/>
                    </a:lnTo>
                    <a:lnTo>
                      <a:pt x="3461" y="143"/>
                    </a:lnTo>
                    <a:lnTo>
                      <a:pt x="3465" y="144"/>
                    </a:lnTo>
                    <a:lnTo>
                      <a:pt x="3470" y="143"/>
                    </a:lnTo>
                    <a:lnTo>
                      <a:pt x="3474" y="140"/>
                    </a:lnTo>
                    <a:lnTo>
                      <a:pt x="3478" y="137"/>
                    </a:lnTo>
                    <a:lnTo>
                      <a:pt x="3483" y="134"/>
                    </a:lnTo>
                    <a:lnTo>
                      <a:pt x="3487" y="129"/>
                    </a:lnTo>
                    <a:lnTo>
                      <a:pt x="3497" y="116"/>
                    </a:lnTo>
                    <a:lnTo>
                      <a:pt x="3508" y="98"/>
                    </a:lnTo>
                    <a:lnTo>
                      <a:pt x="3520" y="76"/>
                    </a:lnTo>
                    <a:lnTo>
                      <a:pt x="3534" y="53"/>
                    </a:lnTo>
                    <a:lnTo>
                      <a:pt x="3545" y="36"/>
                    </a:lnTo>
                    <a:lnTo>
                      <a:pt x="3555" y="22"/>
                    </a:lnTo>
                    <a:lnTo>
                      <a:pt x="3562" y="15"/>
                    </a:lnTo>
                    <a:lnTo>
                      <a:pt x="3567" y="10"/>
                    </a:lnTo>
                    <a:lnTo>
                      <a:pt x="3572" y="6"/>
                    </a:lnTo>
                    <a:lnTo>
                      <a:pt x="3578" y="2"/>
                    </a:lnTo>
                    <a:lnTo>
                      <a:pt x="3585" y="1"/>
                    </a:lnTo>
                    <a:lnTo>
                      <a:pt x="3591" y="0"/>
                    </a:lnTo>
                    <a:lnTo>
                      <a:pt x="3597" y="1"/>
                    </a:lnTo>
                    <a:lnTo>
                      <a:pt x="3604" y="2"/>
                    </a:lnTo>
                    <a:lnTo>
                      <a:pt x="3610" y="6"/>
                    </a:lnTo>
                    <a:lnTo>
                      <a:pt x="3615" y="10"/>
                    </a:lnTo>
                    <a:lnTo>
                      <a:pt x="3620" y="15"/>
                    </a:lnTo>
                    <a:lnTo>
                      <a:pt x="3627" y="22"/>
                    </a:lnTo>
                    <a:lnTo>
                      <a:pt x="3637" y="36"/>
                    </a:lnTo>
                    <a:lnTo>
                      <a:pt x="3648" y="53"/>
                    </a:lnTo>
                    <a:lnTo>
                      <a:pt x="3661" y="76"/>
                    </a:lnTo>
                    <a:lnTo>
                      <a:pt x="3674" y="98"/>
                    </a:lnTo>
                    <a:lnTo>
                      <a:pt x="3685" y="116"/>
                    </a:lnTo>
                    <a:lnTo>
                      <a:pt x="3695" y="129"/>
                    </a:lnTo>
                    <a:lnTo>
                      <a:pt x="3699" y="134"/>
                    </a:lnTo>
                    <a:lnTo>
                      <a:pt x="3704" y="137"/>
                    </a:lnTo>
                    <a:lnTo>
                      <a:pt x="3708" y="140"/>
                    </a:lnTo>
                    <a:lnTo>
                      <a:pt x="3712" y="143"/>
                    </a:lnTo>
                    <a:lnTo>
                      <a:pt x="3717" y="144"/>
                    </a:lnTo>
                    <a:lnTo>
                      <a:pt x="3721" y="143"/>
                    </a:lnTo>
                    <a:lnTo>
                      <a:pt x="3726" y="140"/>
                    </a:lnTo>
                    <a:lnTo>
                      <a:pt x="3730" y="137"/>
                    </a:lnTo>
                    <a:lnTo>
                      <a:pt x="3734" y="134"/>
                    </a:lnTo>
                    <a:lnTo>
                      <a:pt x="3737" y="129"/>
                    </a:lnTo>
                    <a:lnTo>
                      <a:pt x="3748" y="116"/>
                    </a:lnTo>
                    <a:lnTo>
                      <a:pt x="3759" y="98"/>
                    </a:lnTo>
                    <a:lnTo>
                      <a:pt x="3772" y="76"/>
                    </a:lnTo>
                    <a:lnTo>
                      <a:pt x="3784" y="53"/>
                    </a:lnTo>
                    <a:lnTo>
                      <a:pt x="3796" y="36"/>
                    </a:lnTo>
                    <a:lnTo>
                      <a:pt x="3807" y="22"/>
                    </a:lnTo>
                    <a:lnTo>
                      <a:pt x="3812" y="15"/>
                    </a:lnTo>
                    <a:lnTo>
                      <a:pt x="3819" y="10"/>
                    </a:lnTo>
                    <a:lnTo>
                      <a:pt x="3824" y="6"/>
                    </a:lnTo>
                    <a:lnTo>
                      <a:pt x="3830" y="2"/>
                    </a:lnTo>
                    <a:lnTo>
                      <a:pt x="3837" y="1"/>
                    </a:lnTo>
                    <a:lnTo>
                      <a:pt x="3842" y="0"/>
                    </a:lnTo>
                    <a:lnTo>
                      <a:pt x="3848" y="1"/>
                    </a:lnTo>
                    <a:lnTo>
                      <a:pt x="3854" y="2"/>
                    </a:lnTo>
                    <a:lnTo>
                      <a:pt x="3861" y="6"/>
                    </a:lnTo>
                    <a:lnTo>
                      <a:pt x="3866" y="10"/>
                    </a:lnTo>
                    <a:lnTo>
                      <a:pt x="3872" y="15"/>
                    </a:lnTo>
                    <a:lnTo>
                      <a:pt x="3877" y="22"/>
                    </a:lnTo>
                    <a:lnTo>
                      <a:pt x="3887" y="36"/>
                    </a:lnTo>
                    <a:lnTo>
                      <a:pt x="3900" y="53"/>
                    </a:lnTo>
                    <a:lnTo>
                      <a:pt x="3913" y="76"/>
                    </a:lnTo>
                    <a:lnTo>
                      <a:pt x="3926" y="98"/>
                    </a:lnTo>
                    <a:lnTo>
                      <a:pt x="3936" y="116"/>
                    </a:lnTo>
                    <a:lnTo>
                      <a:pt x="3946" y="129"/>
                    </a:lnTo>
                    <a:lnTo>
                      <a:pt x="3951" y="134"/>
                    </a:lnTo>
                    <a:lnTo>
                      <a:pt x="3955" y="137"/>
                    </a:lnTo>
                    <a:lnTo>
                      <a:pt x="3959" y="140"/>
                    </a:lnTo>
                    <a:lnTo>
                      <a:pt x="3964" y="143"/>
                    </a:lnTo>
                    <a:lnTo>
                      <a:pt x="3968" y="144"/>
                    </a:lnTo>
                    <a:lnTo>
                      <a:pt x="3971" y="143"/>
                    </a:lnTo>
                    <a:lnTo>
                      <a:pt x="3976" y="140"/>
                    </a:lnTo>
                    <a:lnTo>
                      <a:pt x="3980" y="137"/>
                    </a:lnTo>
                    <a:lnTo>
                      <a:pt x="3984" y="134"/>
                    </a:lnTo>
                    <a:lnTo>
                      <a:pt x="3989" y="129"/>
                    </a:lnTo>
                    <a:lnTo>
                      <a:pt x="3999" y="116"/>
                    </a:lnTo>
                    <a:lnTo>
                      <a:pt x="4011" y="98"/>
                    </a:lnTo>
                    <a:lnTo>
                      <a:pt x="4022" y="76"/>
                    </a:lnTo>
                    <a:lnTo>
                      <a:pt x="4027" y="69"/>
                    </a:lnTo>
                    <a:lnTo>
                      <a:pt x="4043" y="78"/>
                    </a:lnTo>
                    <a:lnTo>
                      <a:pt x="4039" y="85"/>
                    </a:lnTo>
                    <a:lnTo>
                      <a:pt x="4025" y="108"/>
                    </a:lnTo>
                    <a:lnTo>
                      <a:pt x="4013" y="126"/>
                    </a:lnTo>
                    <a:lnTo>
                      <a:pt x="4003" y="140"/>
                    </a:lnTo>
                    <a:lnTo>
                      <a:pt x="3997" y="146"/>
                    </a:lnTo>
                    <a:lnTo>
                      <a:pt x="3992" y="151"/>
                    </a:lnTo>
                    <a:lnTo>
                      <a:pt x="3987" y="155"/>
                    </a:lnTo>
                    <a:lnTo>
                      <a:pt x="3980" y="159"/>
                    </a:lnTo>
                    <a:lnTo>
                      <a:pt x="3974" y="160"/>
                    </a:lnTo>
                    <a:lnTo>
                      <a:pt x="3968" y="162"/>
                    </a:lnTo>
                    <a:lnTo>
                      <a:pt x="3961" y="160"/>
                    </a:lnTo>
                    <a:lnTo>
                      <a:pt x="3955" y="159"/>
                    </a:lnTo>
                    <a:lnTo>
                      <a:pt x="3950" y="155"/>
                    </a:lnTo>
                    <a:lnTo>
                      <a:pt x="3943" y="151"/>
                    </a:lnTo>
                    <a:lnTo>
                      <a:pt x="3938" y="146"/>
                    </a:lnTo>
                    <a:lnTo>
                      <a:pt x="3933" y="140"/>
                    </a:lnTo>
                    <a:lnTo>
                      <a:pt x="3922" y="126"/>
                    </a:lnTo>
                    <a:lnTo>
                      <a:pt x="3910" y="108"/>
                    </a:lnTo>
                    <a:lnTo>
                      <a:pt x="3898" y="85"/>
                    </a:lnTo>
                    <a:lnTo>
                      <a:pt x="3885" y="64"/>
                    </a:lnTo>
                    <a:lnTo>
                      <a:pt x="3873" y="46"/>
                    </a:lnTo>
                    <a:lnTo>
                      <a:pt x="3863" y="33"/>
                    </a:lnTo>
                    <a:lnTo>
                      <a:pt x="3859" y="28"/>
                    </a:lnTo>
                    <a:lnTo>
                      <a:pt x="3854" y="24"/>
                    </a:lnTo>
                    <a:lnTo>
                      <a:pt x="3851" y="22"/>
                    </a:lnTo>
                    <a:lnTo>
                      <a:pt x="3847" y="19"/>
                    </a:lnTo>
                    <a:lnTo>
                      <a:pt x="3842" y="18"/>
                    </a:lnTo>
                    <a:lnTo>
                      <a:pt x="3838" y="19"/>
                    </a:lnTo>
                    <a:lnTo>
                      <a:pt x="3833" y="22"/>
                    </a:lnTo>
                    <a:lnTo>
                      <a:pt x="3829" y="24"/>
                    </a:lnTo>
                    <a:lnTo>
                      <a:pt x="3825" y="28"/>
                    </a:lnTo>
                    <a:lnTo>
                      <a:pt x="3821" y="33"/>
                    </a:lnTo>
                    <a:lnTo>
                      <a:pt x="3811" y="46"/>
                    </a:lnTo>
                    <a:lnTo>
                      <a:pt x="3800" y="64"/>
                    </a:lnTo>
                    <a:lnTo>
                      <a:pt x="3787" y="85"/>
                    </a:lnTo>
                    <a:lnTo>
                      <a:pt x="3774" y="108"/>
                    </a:lnTo>
                    <a:lnTo>
                      <a:pt x="3763" y="126"/>
                    </a:lnTo>
                    <a:lnTo>
                      <a:pt x="3751" y="140"/>
                    </a:lnTo>
                    <a:lnTo>
                      <a:pt x="3746" y="146"/>
                    </a:lnTo>
                    <a:lnTo>
                      <a:pt x="3741" y="151"/>
                    </a:lnTo>
                    <a:lnTo>
                      <a:pt x="3735" y="155"/>
                    </a:lnTo>
                    <a:lnTo>
                      <a:pt x="3728" y="159"/>
                    </a:lnTo>
                    <a:lnTo>
                      <a:pt x="3723" y="160"/>
                    </a:lnTo>
                    <a:lnTo>
                      <a:pt x="3717" y="162"/>
                    </a:lnTo>
                    <a:lnTo>
                      <a:pt x="3711" y="160"/>
                    </a:lnTo>
                    <a:lnTo>
                      <a:pt x="3704" y="159"/>
                    </a:lnTo>
                    <a:lnTo>
                      <a:pt x="3698" y="155"/>
                    </a:lnTo>
                    <a:lnTo>
                      <a:pt x="3693" y="151"/>
                    </a:lnTo>
                    <a:lnTo>
                      <a:pt x="3688" y="146"/>
                    </a:lnTo>
                    <a:lnTo>
                      <a:pt x="3681" y="140"/>
                    </a:lnTo>
                    <a:lnTo>
                      <a:pt x="3671" y="126"/>
                    </a:lnTo>
                    <a:lnTo>
                      <a:pt x="3658" y="108"/>
                    </a:lnTo>
                    <a:lnTo>
                      <a:pt x="3646" y="85"/>
                    </a:lnTo>
                    <a:lnTo>
                      <a:pt x="3633" y="64"/>
                    </a:lnTo>
                    <a:lnTo>
                      <a:pt x="3623" y="46"/>
                    </a:lnTo>
                    <a:lnTo>
                      <a:pt x="3613" y="33"/>
                    </a:lnTo>
                    <a:lnTo>
                      <a:pt x="3608" y="28"/>
                    </a:lnTo>
                    <a:lnTo>
                      <a:pt x="3604" y="24"/>
                    </a:lnTo>
                    <a:lnTo>
                      <a:pt x="3600" y="22"/>
                    </a:lnTo>
                    <a:lnTo>
                      <a:pt x="3595" y="19"/>
                    </a:lnTo>
                    <a:lnTo>
                      <a:pt x="3591" y="18"/>
                    </a:lnTo>
                    <a:lnTo>
                      <a:pt x="3587" y="19"/>
                    </a:lnTo>
                    <a:lnTo>
                      <a:pt x="3582" y="22"/>
                    </a:lnTo>
                    <a:lnTo>
                      <a:pt x="3578" y="24"/>
                    </a:lnTo>
                    <a:lnTo>
                      <a:pt x="3575" y="28"/>
                    </a:lnTo>
                    <a:lnTo>
                      <a:pt x="3569" y="33"/>
                    </a:lnTo>
                    <a:lnTo>
                      <a:pt x="3559" y="46"/>
                    </a:lnTo>
                    <a:lnTo>
                      <a:pt x="3548" y="64"/>
                    </a:lnTo>
                    <a:lnTo>
                      <a:pt x="3536" y="85"/>
                    </a:lnTo>
                    <a:lnTo>
                      <a:pt x="3524" y="108"/>
                    </a:lnTo>
                    <a:lnTo>
                      <a:pt x="3511" y="126"/>
                    </a:lnTo>
                    <a:lnTo>
                      <a:pt x="3501" y="140"/>
                    </a:lnTo>
                    <a:lnTo>
                      <a:pt x="3494" y="146"/>
                    </a:lnTo>
                    <a:lnTo>
                      <a:pt x="3489" y="151"/>
                    </a:lnTo>
                    <a:lnTo>
                      <a:pt x="3484" y="155"/>
                    </a:lnTo>
                    <a:lnTo>
                      <a:pt x="3478" y="159"/>
                    </a:lnTo>
                    <a:lnTo>
                      <a:pt x="3471" y="160"/>
                    </a:lnTo>
                    <a:lnTo>
                      <a:pt x="3465" y="162"/>
                    </a:lnTo>
                    <a:lnTo>
                      <a:pt x="3459" y="160"/>
                    </a:lnTo>
                    <a:lnTo>
                      <a:pt x="3454" y="159"/>
                    </a:lnTo>
                    <a:lnTo>
                      <a:pt x="3447" y="155"/>
                    </a:lnTo>
                    <a:lnTo>
                      <a:pt x="3441" y="151"/>
                    </a:lnTo>
                    <a:lnTo>
                      <a:pt x="3436" y="146"/>
                    </a:lnTo>
                    <a:lnTo>
                      <a:pt x="3431" y="140"/>
                    </a:lnTo>
                    <a:lnTo>
                      <a:pt x="3419" y="126"/>
                    </a:lnTo>
                    <a:lnTo>
                      <a:pt x="3408" y="108"/>
                    </a:lnTo>
                    <a:lnTo>
                      <a:pt x="3395" y="85"/>
                    </a:lnTo>
                    <a:lnTo>
                      <a:pt x="3382" y="64"/>
                    </a:lnTo>
                    <a:lnTo>
                      <a:pt x="3371" y="46"/>
                    </a:lnTo>
                    <a:lnTo>
                      <a:pt x="3361" y="33"/>
                    </a:lnTo>
                    <a:lnTo>
                      <a:pt x="3357" y="28"/>
                    </a:lnTo>
                    <a:lnTo>
                      <a:pt x="3353" y="24"/>
                    </a:lnTo>
                    <a:lnTo>
                      <a:pt x="3348" y="22"/>
                    </a:lnTo>
                    <a:lnTo>
                      <a:pt x="3344" y="19"/>
                    </a:lnTo>
                    <a:lnTo>
                      <a:pt x="3340" y="18"/>
                    </a:lnTo>
                    <a:lnTo>
                      <a:pt x="3335" y="19"/>
                    </a:lnTo>
                    <a:lnTo>
                      <a:pt x="3332" y="22"/>
                    </a:lnTo>
                    <a:lnTo>
                      <a:pt x="3326" y="24"/>
                    </a:lnTo>
                    <a:lnTo>
                      <a:pt x="3323" y="28"/>
                    </a:lnTo>
                    <a:lnTo>
                      <a:pt x="3319" y="33"/>
                    </a:lnTo>
                    <a:lnTo>
                      <a:pt x="3309" y="46"/>
                    </a:lnTo>
                    <a:lnTo>
                      <a:pt x="3297" y="64"/>
                    </a:lnTo>
                    <a:lnTo>
                      <a:pt x="3285" y="85"/>
                    </a:lnTo>
                    <a:lnTo>
                      <a:pt x="3272" y="108"/>
                    </a:lnTo>
                    <a:lnTo>
                      <a:pt x="3260" y="126"/>
                    </a:lnTo>
                    <a:lnTo>
                      <a:pt x="3249" y="140"/>
                    </a:lnTo>
                    <a:lnTo>
                      <a:pt x="3244" y="146"/>
                    </a:lnTo>
                    <a:lnTo>
                      <a:pt x="3239" y="151"/>
                    </a:lnTo>
                    <a:lnTo>
                      <a:pt x="3232" y="155"/>
                    </a:lnTo>
                    <a:lnTo>
                      <a:pt x="3227" y="159"/>
                    </a:lnTo>
                    <a:lnTo>
                      <a:pt x="3221" y="160"/>
                    </a:lnTo>
                    <a:lnTo>
                      <a:pt x="3215" y="162"/>
                    </a:lnTo>
                    <a:lnTo>
                      <a:pt x="3208" y="160"/>
                    </a:lnTo>
                    <a:lnTo>
                      <a:pt x="3202" y="159"/>
                    </a:lnTo>
                    <a:lnTo>
                      <a:pt x="3195" y="155"/>
                    </a:lnTo>
                    <a:lnTo>
                      <a:pt x="3190" y="151"/>
                    </a:lnTo>
                    <a:lnTo>
                      <a:pt x="3185" y="146"/>
                    </a:lnTo>
                    <a:lnTo>
                      <a:pt x="3179" y="140"/>
                    </a:lnTo>
                    <a:lnTo>
                      <a:pt x="3169" y="127"/>
                    </a:lnTo>
                    <a:lnTo>
                      <a:pt x="3169" y="126"/>
                    </a:lnTo>
                    <a:lnTo>
                      <a:pt x="3164" y="120"/>
                    </a:lnTo>
                    <a:lnTo>
                      <a:pt x="3156" y="108"/>
                    </a:lnTo>
                    <a:lnTo>
                      <a:pt x="3143" y="85"/>
                    </a:lnTo>
                    <a:lnTo>
                      <a:pt x="3132" y="64"/>
                    </a:lnTo>
                    <a:lnTo>
                      <a:pt x="3120" y="46"/>
                    </a:lnTo>
                    <a:lnTo>
                      <a:pt x="3110" y="33"/>
                    </a:lnTo>
                    <a:lnTo>
                      <a:pt x="3105" y="28"/>
                    </a:lnTo>
                    <a:lnTo>
                      <a:pt x="3101" y="24"/>
                    </a:lnTo>
                    <a:lnTo>
                      <a:pt x="3098" y="22"/>
                    </a:lnTo>
                    <a:lnTo>
                      <a:pt x="3092" y="19"/>
                    </a:lnTo>
                    <a:lnTo>
                      <a:pt x="3089" y="18"/>
                    </a:lnTo>
                    <a:lnTo>
                      <a:pt x="3085" y="19"/>
                    </a:lnTo>
                    <a:lnTo>
                      <a:pt x="3080" y="22"/>
                    </a:lnTo>
                    <a:lnTo>
                      <a:pt x="3076" y="24"/>
                    </a:lnTo>
                    <a:lnTo>
                      <a:pt x="3072" y="28"/>
                    </a:lnTo>
                    <a:lnTo>
                      <a:pt x="3067" y="33"/>
                    </a:lnTo>
                    <a:lnTo>
                      <a:pt x="3057" y="46"/>
                    </a:lnTo>
                    <a:lnTo>
                      <a:pt x="3047" y="64"/>
                    </a:lnTo>
                    <a:lnTo>
                      <a:pt x="3034" y="85"/>
                    </a:lnTo>
                    <a:lnTo>
                      <a:pt x="3021" y="108"/>
                    </a:lnTo>
                    <a:lnTo>
                      <a:pt x="3008" y="126"/>
                    </a:lnTo>
                    <a:lnTo>
                      <a:pt x="2998" y="140"/>
                    </a:lnTo>
                    <a:lnTo>
                      <a:pt x="2993" y="146"/>
                    </a:lnTo>
                    <a:lnTo>
                      <a:pt x="2987" y="151"/>
                    </a:lnTo>
                    <a:lnTo>
                      <a:pt x="2982" y="155"/>
                    </a:lnTo>
                    <a:lnTo>
                      <a:pt x="2975" y="159"/>
                    </a:lnTo>
                    <a:lnTo>
                      <a:pt x="2969" y="160"/>
                    </a:lnTo>
                    <a:lnTo>
                      <a:pt x="2963" y="162"/>
                    </a:lnTo>
                    <a:lnTo>
                      <a:pt x="2956" y="160"/>
                    </a:lnTo>
                    <a:lnTo>
                      <a:pt x="2951" y="159"/>
                    </a:lnTo>
                    <a:lnTo>
                      <a:pt x="2945" y="155"/>
                    </a:lnTo>
                    <a:lnTo>
                      <a:pt x="2940" y="151"/>
                    </a:lnTo>
                    <a:lnTo>
                      <a:pt x="2933" y="146"/>
                    </a:lnTo>
                    <a:lnTo>
                      <a:pt x="2928" y="140"/>
                    </a:lnTo>
                    <a:lnTo>
                      <a:pt x="2917" y="126"/>
                    </a:lnTo>
                    <a:lnTo>
                      <a:pt x="2905" y="108"/>
                    </a:lnTo>
                    <a:lnTo>
                      <a:pt x="2895" y="89"/>
                    </a:lnTo>
                    <a:lnTo>
                      <a:pt x="2893" y="85"/>
                    </a:lnTo>
                    <a:lnTo>
                      <a:pt x="2890" y="81"/>
                    </a:lnTo>
                    <a:lnTo>
                      <a:pt x="2880" y="64"/>
                    </a:lnTo>
                    <a:lnTo>
                      <a:pt x="2869" y="46"/>
                    </a:lnTo>
                    <a:lnTo>
                      <a:pt x="2858" y="33"/>
                    </a:lnTo>
                    <a:lnTo>
                      <a:pt x="2855" y="28"/>
                    </a:lnTo>
                    <a:lnTo>
                      <a:pt x="2851" y="24"/>
                    </a:lnTo>
                    <a:lnTo>
                      <a:pt x="2847" y="22"/>
                    </a:lnTo>
                    <a:lnTo>
                      <a:pt x="2842" y="19"/>
                    </a:lnTo>
                    <a:lnTo>
                      <a:pt x="2838" y="18"/>
                    </a:lnTo>
                    <a:lnTo>
                      <a:pt x="2833" y="19"/>
                    </a:lnTo>
                    <a:lnTo>
                      <a:pt x="2829" y="22"/>
                    </a:lnTo>
                    <a:lnTo>
                      <a:pt x="2825" y="24"/>
                    </a:lnTo>
                    <a:lnTo>
                      <a:pt x="2820" y="28"/>
                    </a:lnTo>
                    <a:lnTo>
                      <a:pt x="2816" y="33"/>
                    </a:lnTo>
                    <a:lnTo>
                      <a:pt x="2816" y="33"/>
                    </a:lnTo>
                    <a:lnTo>
                      <a:pt x="2816" y="33"/>
                    </a:lnTo>
                    <a:lnTo>
                      <a:pt x="2806" y="46"/>
                    </a:lnTo>
                    <a:lnTo>
                      <a:pt x="2795" y="64"/>
                    </a:lnTo>
                    <a:lnTo>
                      <a:pt x="2786" y="80"/>
                    </a:lnTo>
                    <a:lnTo>
                      <a:pt x="2782" y="85"/>
                    </a:lnTo>
                    <a:lnTo>
                      <a:pt x="2781" y="89"/>
                    </a:lnTo>
                    <a:lnTo>
                      <a:pt x="2769" y="108"/>
                    </a:lnTo>
                    <a:lnTo>
                      <a:pt x="2758" y="126"/>
                    </a:lnTo>
                    <a:lnTo>
                      <a:pt x="2746" y="140"/>
                    </a:lnTo>
                    <a:lnTo>
                      <a:pt x="2741" y="146"/>
                    </a:lnTo>
                    <a:lnTo>
                      <a:pt x="2736" y="151"/>
                    </a:lnTo>
                    <a:lnTo>
                      <a:pt x="2731" y="155"/>
                    </a:lnTo>
                    <a:lnTo>
                      <a:pt x="2725" y="159"/>
                    </a:lnTo>
                    <a:lnTo>
                      <a:pt x="2718" y="160"/>
                    </a:lnTo>
                    <a:lnTo>
                      <a:pt x="2712" y="162"/>
                    </a:lnTo>
                    <a:lnTo>
                      <a:pt x="2706" y="160"/>
                    </a:lnTo>
                    <a:lnTo>
                      <a:pt x="2699" y="159"/>
                    </a:lnTo>
                    <a:lnTo>
                      <a:pt x="2693" y="155"/>
                    </a:lnTo>
                    <a:lnTo>
                      <a:pt x="2688" y="151"/>
                    </a:lnTo>
                    <a:lnTo>
                      <a:pt x="2683" y="146"/>
                    </a:lnTo>
                    <a:lnTo>
                      <a:pt x="2676" y="140"/>
                    </a:lnTo>
                    <a:lnTo>
                      <a:pt x="2666" y="126"/>
                    </a:lnTo>
                    <a:lnTo>
                      <a:pt x="2655" y="108"/>
                    </a:lnTo>
                    <a:lnTo>
                      <a:pt x="2641" y="85"/>
                    </a:lnTo>
                    <a:lnTo>
                      <a:pt x="2629" y="64"/>
                    </a:lnTo>
                    <a:lnTo>
                      <a:pt x="2618" y="46"/>
                    </a:lnTo>
                    <a:lnTo>
                      <a:pt x="2608" y="33"/>
                    </a:lnTo>
                    <a:lnTo>
                      <a:pt x="2604" y="28"/>
                    </a:lnTo>
                    <a:lnTo>
                      <a:pt x="2599" y="24"/>
                    </a:lnTo>
                    <a:lnTo>
                      <a:pt x="2595" y="22"/>
                    </a:lnTo>
                    <a:lnTo>
                      <a:pt x="2591" y="19"/>
                    </a:lnTo>
                    <a:lnTo>
                      <a:pt x="2586" y="18"/>
                    </a:lnTo>
                    <a:lnTo>
                      <a:pt x="2582" y="19"/>
                    </a:lnTo>
                    <a:lnTo>
                      <a:pt x="2577" y="22"/>
                    </a:lnTo>
                    <a:lnTo>
                      <a:pt x="2573" y="24"/>
                    </a:lnTo>
                    <a:lnTo>
                      <a:pt x="2570" y="28"/>
                    </a:lnTo>
                    <a:lnTo>
                      <a:pt x="2565" y="33"/>
                    </a:lnTo>
                    <a:lnTo>
                      <a:pt x="2554" y="46"/>
                    </a:lnTo>
                    <a:lnTo>
                      <a:pt x="2544" y="64"/>
                    </a:lnTo>
                    <a:lnTo>
                      <a:pt x="2531" y="85"/>
                    </a:lnTo>
                    <a:lnTo>
                      <a:pt x="2519" y="108"/>
                    </a:lnTo>
                    <a:lnTo>
                      <a:pt x="2507" y="126"/>
                    </a:lnTo>
                    <a:lnTo>
                      <a:pt x="2496" y="140"/>
                    </a:lnTo>
                    <a:lnTo>
                      <a:pt x="2491" y="146"/>
                    </a:lnTo>
                    <a:lnTo>
                      <a:pt x="2484" y="151"/>
                    </a:lnTo>
                    <a:lnTo>
                      <a:pt x="2479" y="155"/>
                    </a:lnTo>
                    <a:lnTo>
                      <a:pt x="2473" y="159"/>
                    </a:lnTo>
                    <a:lnTo>
                      <a:pt x="2467" y="160"/>
                    </a:lnTo>
                    <a:lnTo>
                      <a:pt x="2461" y="162"/>
                    </a:lnTo>
                    <a:lnTo>
                      <a:pt x="2455" y="160"/>
                    </a:lnTo>
                    <a:lnTo>
                      <a:pt x="2449" y="159"/>
                    </a:lnTo>
                    <a:lnTo>
                      <a:pt x="2442" y="155"/>
                    </a:lnTo>
                    <a:lnTo>
                      <a:pt x="2437" y="151"/>
                    </a:lnTo>
                    <a:lnTo>
                      <a:pt x="2431" y="146"/>
                    </a:lnTo>
                    <a:lnTo>
                      <a:pt x="2426" y="140"/>
                    </a:lnTo>
                    <a:lnTo>
                      <a:pt x="2414" y="126"/>
                    </a:lnTo>
                    <a:lnTo>
                      <a:pt x="2408" y="115"/>
                    </a:lnTo>
                    <a:lnTo>
                      <a:pt x="2403" y="108"/>
                    </a:lnTo>
                    <a:lnTo>
                      <a:pt x="2390" y="85"/>
                    </a:lnTo>
                    <a:lnTo>
                      <a:pt x="2378" y="64"/>
                    </a:lnTo>
                    <a:lnTo>
                      <a:pt x="2376" y="61"/>
                    </a:lnTo>
                    <a:lnTo>
                      <a:pt x="2367" y="46"/>
                    </a:lnTo>
                    <a:lnTo>
                      <a:pt x="2357" y="33"/>
                    </a:lnTo>
                    <a:lnTo>
                      <a:pt x="2352" y="28"/>
                    </a:lnTo>
                    <a:lnTo>
                      <a:pt x="2350" y="25"/>
                    </a:lnTo>
                    <a:lnTo>
                      <a:pt x="2348" y="24"/>
                    </a:lnTo>
                    <a:lnTo>
                      <a:pt x="2348" y="24"/>
                    </a:lnTo>
                    <a:lnTo>
                      <a:pt x="2348" y="24"/>
                    </a:lnTo>
                    <a:lnTo>
                      <a:pt x="2344" y="22"/>
                    </a:lnTo>
                    <a:lnTo>
                      <a:pt x="2339" y="19"/>
                    </a:lnTo>
                    <a:lnTo>
                      <a:pt x="2336" y="18"/>
                    </a:lnTo>
                    <a:lnTo>
                      <a:pt x="2330" y="19"/>
                    </a:lnTo>
                    <a:lnTo>
                      <a:pt x="2327" y="22"/>
                    </a:lnTo>
                    <a:lnTo>
                      <a:pt x="2323" y="24"/>
                    </a:lnTo>
                    <a:lnTo>
                      <a:pt x="2318" y="28"/>
                    </a:lnTo>
                    <a:lnTo>
                      <a:pt x="2314" y="33"/>
                    </a:lnTo>
                    <a:lnTo>
                      <a:pt x="2304" y="46"/>
                    </a:lnTo>
                    <a:lnTo>
                      <a:pt x="2292" y="64"/>
                    </a:lnTo>
                    <a:lnTo>
                      <a:pt x="2281" y="85"/>
                    </a:lnTo>
                    <a:lnTo>
                      <a:pt x="2267" y="108"/>
                    </a:lnTo>
                    <a:lnTo>
                      <a:pt x="2255" y="126"/>
                    </a:lnTo>
                    <a:lnTo>
                      <a:pt x="2245" y="140"/>
                    </a:lnTo>
                    <a:lnTo>
                      <a:pt x="2239" y="146"/>
                    </a:lnTo>
                    <a:lnTo>
                      <a:pt x="2234" y="151"/>
                    </a:lnTo>
                    <a:lnTo>
                      <a:pt x="2229" y="155"/>
                    </a:lnTo>
                    <a:lnTo>
                      <a:pt x="2222" y="159"/>
                    </a:lnTo>
                    <a:lnTo>
                      <a:pt x="2216" y="160"/>
                    </a:lnTo>
                    <a:lnTo>
                      <a:pt x="2210" y="162"/>
                    </a:lnTo>
                    <a:lnTo>
                      <a:pt x="2203" y="160"/>
                    </a:lnTo>
                    <a:lnTo>
                      <a:pt x="2197" y="159"/>
                    </a:lnTo>
                    <a:lnTo>
                      <a:pt x="2192" y="155"/>
                    </a:lnTo>
                    <a:lnTo>
                      <a:pt x="2185" y="151"/>
                    </a:lnTo>
                    <a:lnTo>
                      <a:pt x="2180" y="146"/>
                    </a:lnTo>
                    <a:lnTo>
                      <a:pt x="2175" y="140"/>
                    </a:lnTo>
                    <a:lnTo>
                      <a:pt x="2174" y="140"/>
                    </a:lnTo>
                    <a:lnTo>
                      <a:pt x="2164" y="126"/>
                    </a:lnTo>
                    <a:lnTo>
                      <a:pt x="2156" y="115"/>
                    </a:lnTo>
                    <a:lnTo>
                      <a:pt x="2152" y="108"/>
                    </a:lnTo>
                    <a:lnTo>
                      <a:pt x="2140" y="85"/>
                    </a:lnTo>
                    <a:lnTo>
                      <a:pt x="2127" y="64"/>
                    </a:lnTo>
                    <a:lnTo>
                      <a:pt x="2121" y="55"/>
                    </a:lnTo>
                    <a:lnTo>
                      <a:pt x="2115" y="46"/>
                    </a:lnTo>
                    <a:lnTo>
                      <a:pt x="2105" y="33"/>
                    </a:lnTo>
                    <a:lnTo>
                      <a:pt x="2105" y="33"/>
                    </a:lnTo>
                    <a:lnTo>
                      <a:pt x="2105" y="33"/>
                    </a:lnTo>
                    <a:lnTo>
                      <a:pt x="2105" y="33"/>
                    </a:lnTo>
                    <a:lnTo>
                      <a:pt x="2102" y="28"/>
                    </a:lnTo>
                    <a:lnTo>
                      <a:pt x="2096" y="24"/>
                    </a:lnTo>
                    <a:lnTo>
                      <a:pt x="2093" y="22"/>
                    </a:lnTo>
                    <a:lnTo>
                      <a:pt x="2089" y="19"/>
                    </a:lnTo>
                    <a:lnTo>
                      <a:pt x="2084" y="18"/>
                    </a:lnTo>
                    <a:lnTo>
                      <a:pt x="2080" y="19"/>
                    </a:lnTo>
                    <a:lnTo>
                      <a:pt x="2075" y="22"/>
                    </a:lnTo>
                    <a:lnTo>
                      <a:pt x="2071" y="24"/>
                    </a:lnTo>
                    <a:lnTo>
                      <a:pt x="2067" y="28"/>
                    </a:lnTo>
                    <a:lnTo>
                      <a:pt x="2063" y="33"/>
                    </a:lnTo>
                    <a:lnTo>
                      <a:pt x="2053" y="46"/>
                    </a:lnTo>
                    <a:lnTo>
                      <a:pt x="2042" y="64"/>
                    </a:lnTo>
                    <a:lnTo>
                      <a:pt x="2029" y="85"/>
                    </a:lnTo>
                    <a:lnTo>
                      <a:pt x="2016" y="108"/>
                    </a:lnTo>
                    <a:lnTo>
                      <a:pt x="2005" y="126"/>
                    </a:lnTo>
                    <a:lnTo>
                      <a:pt x="1993" y="140"/>
                    </a:lnTo>
                    <a:lnTo>
                      <a:pt x="1988" y="146"/>
                    </a:lnTo>
                    <a:lnTo>
                      <a:pt x="1982" y="151"/>
                    </a:lnTo>
                    <a:lnTo>
                      <a:pt x="1977" y="155"/>
                    </a:lnTo>
                    <a:lnTo>
                      <a:pt x="1970" y="159"/>
                    </a:lnTo>
                    <a:lnTo>
                      <a:pt x="1965" y="160"/>
                    </a:lnTo>
                    <a:lnTo>
                      <a:pt x="1959" y="162"/>
                    </a:lnTo>
                    <a:lnTo>
                      <a:pt x="1953" y="160"/>
                    </a:lnTo>
                    <a:lnTo>
                      <a:pt x="1946" y="159"/>
                    </a:lnTo>
                    <a:lnTo>
                      <a:pt x="1940" y="155"/>
                    </a:lnTo>
                    <a:lnTo>
                      <a:pt x="1935" y="151"/>
                    </a:lnTo>
                    <a:lnTo>
                      <a:pt x="1934" y="151"/>
                    </a:lnTo>
                    <a:lnTo>
                      <a:pt x="1929" y="146"/>
                    </a:lnTo>
                    <a:lnTo>
                      <a:pt x="1923" y="140"/>
                    </a:lnTo>
                    <a:lnTo>
                      <a:pt x="1913" y="126"/>
                    </a:lnTo>
                    <a:lnTo>
                      <a:pt x="1901" y="108"/>
                    </a:lnTo>
                    <a:lnTo>
                      <a:pt x="1888" y="85"/>
                    </a:lnTo>
                    <a:lnTo>
                      <a:pt x="1875" y="64"/>
                    </a:lnTo>
                    <a:lnTo>
                      <a:pt x="1874" y="61"/>
                    </a:lnTo>
                    <a:lnTo>
                      <a:pt x="1865" y="46"/>
                    </a:lnTo>
                    <a:lnTo>
                      <a:pt x="1855" y="33"/>
                    </a:lnTo>
                    <a:lnTo>
                      <a:pt x="1855" y="33"/>
                    </a:lnTo>
                    <a:lnTo>
                      <a:pt x="1855" y="33"/>
                    </a:lnTo>
                    <a:lnTo>
                      <a:pt x="1850" y="28"/>
                    </a:lnTo>
                    <a:lnTo>
                      <a:pt x="1846" y="24"/>
                    </a:lnTo>
                    <a:lnTo>
                      <a:pt x="1842" y="22"/>
                    </a:lnTo>
                    <a:lnTo>
                      <a:pt x="1837" y="19"/>
                    </a:lnTo>
                    <a:lnTo>
                      <a:pt x="1833" y="18"/>
                    </a:lnTo>
                    <a:lnTo>
                      <a:pt x="1829" y="19"/>
                    </a:lnTo>
                    <a:lnTo>
                      <a:pt x="1824" y="22"/>
                    </a:lnTo>
                    <a:lnTo>
                      <a:pt x="1820" y="24"/>
                    </a:lnTo>
                    <a:lnTo>
                      <a:pt x="1817" y="28"/>
                    </a:lnTo>
                    <a:lnTo>
                      <a:pt x="1811" y="33"/>
                    </a:lnTo>
                    <a:lnTo>
                      <a:pt x="1801" y="46"/>
                    </a:lnTo>
                    <a:lnTo>
                      <a:pt x="1790" y="64"/>
                    </a:lnTo>
                    <a:lnTo>
                      <a:pt x="1778" y="85"/>
                    </a:lnTo>
                    <a:lnTo>
                      <a:pt x="1766" y="108"/>
                    </a:lnTo>
                    <a:lnTo>
                      <a:pt x="1753" y="126"/>
                    </a:lnTo>
                    <a:lnTo>
                      <a:pt x="1743" y="140"/>
                    </a:lnTo>
                    <a:lnTo>
                      <a:pt x="1736" y="146"/>
                    </a:lnTo>
                    <a:lnTo>
                      <a:pt x="1731" y="151"/>
                    </a:lnTo>
                    <a:lnTo>
                      <a:pt x="1726" y="155"/>
                    </a:lnTo>
                    <a:lnTo>
                      <a:pt x="1720" y="159"/>
                    </a:lnTo>
                    <a:lnTo>
                      <a:pt x="1714" y="160"/>
                    </a:lnTo>
                    <a:lnTo>
                      <a:pt x="1707" y="162"/>
                    </a:lnTo>
                    <a:lnTo>
                      <a:pt x="1701" y="160"/>
                    </a:lnTo>
                    <a:lnTo>
                      <a:pt x="1694" y="159"/>
                    </a:lnTo>
                    <a:lnTo>
                      <a:pt x="1689" y="155"/>
                    </a:lnTo>
                    <a:lnTo>
                      <a:pt x="1683" y="151"/>
                    </a:lnTo>
                    <a:lnTo>
                      <a:pt x="1678" y="146"/>
                    </a:lnTo>
                    <a:lnTo>
                      <a:pt x="1673" y="140"/>
                    </a:lnTo>
                    <a:lnTo>
                      <a:pt x="1663" y="127"/>
                    </a:lnTo>
                    <a:lnTo>
                      <a:pt x="1661" y="126"/>
                    </a:lnTo>
                    <a:lnTo>
                      <a:pt x="1658" y="120"/>
                    </a:lnTo>
                    <a:lnTo>
                      <a:pt x="1650" y="108"/>
                    </a:lnTo>
                    <a:lnTo>
                      <a:pt x="1644" y="97"/>
                    </a:lnTo>
                    <a:lnTo>
                      <a:pt x="1637" y="85"/>
                    </a:lnTo>
                    <a:lnTo>
                      <a:pt x="1624" y="64"/>
                    </a:lnTo>
                    <a:lnTo>
                      <a:pt x="1623" y="61"/>
                    </a:lnTo>
                    <a:lnTo>
                      <a:pt x="1613" y="46"/>
                    </a:lnTo>
                    <a:lnTo>
                      <a:pt x="1603" y="33"/>
                    </a:lnTo>
                    <a:lnTo>
                      <a:pt x="1603" y="33"/>
                    </a:lnTo>
                    <a:lnTo>
                      <a:pt x="1603" y="33"/>
                    </a:lnTo>
                    <a:lnTo>
                      <a:pt x="1599" y="28"/>
                    </a:lnTo>
                    <a:lnTo>
                      <a:pt x="1595" y="24"/>
                    </a:lnTo>
                    <a:lnTo>
                      <a:pt x="1590" y="22"/>
                    </a:lnTo>
                    <a:lnTo>
                      <a:pt x="1586" y="19"/>
                    </a:lnTo>
                    <a:lnTo>
                      <a:pt x="1581" y="18"/>
                    </a:lnTo>
                    <a:lnTo>
                      <a:pt x="1577" y="19"/>
                    </a:lnTo>
                    <a:lnTo>
                      <a:pt x="1574" y="22"/>
                    </a:lnTo>
                    <a:lnTo>
                      <a:pt x="1569" y="24"/>
                    </a:lnTo>
                    <a:lnTo>
                      <a:pt x="1565" y="28"/>
                    </a:lnTo>
                    <a:lnTo>
                      <a:pt x="1561" y="33"/>
                    </a:lnTo>
                    <a:lnTo>
                      <a:pt x="1551" y="46"/>
                    </a:lnTo>
                    <a:lnTo>
                      <a:pt x="1539" y="64"/>
                    </a:lnTo>
                    <a:lnTo>
                      <a:pt x="1527" y="85"/>
                    </a:lnTo>
                    <a:lnTo>
                      <a:pt x="1514" y="108"/>
                    </a:lnTo>
                    <a:lnTo>
                      <a:pt x="1502" y="126"/>
                    </a:lnTo>
                    <a:lnTo>
                      <a:pt x="1491" y="140"/>
                    </a:lnTo>
                    <a:lnTo>
                      <a:pt x="1486" y="146"/>
                    </a:lnTo>
                    <a:lnTo>
                      <a:pt x="1481" y="151"/>
                    </a:lnTo>
                    <a:lnTo>
                      <a:pt x="1474" y="155"/>
                    </a:lnTo>
                    <a:lnTo>
                      <a:pt x="1469" y="159"/>
                    </a:lnTo>
                    <a:lnTo>
                      <a:pt x="1463" y="160"/>
                    </a:lnTo>
                    <a:lnTo>
                      <a:pt x="1457" y="162"/>
                    </a:lnTo>
                    <a:lnTo>
                      <a:pt x="1450" y="160"/>
                    </a:lnTo>
                    <a:lnTo>
                      <a:pt x="1444" y="159"/>
                    </a:lnTo>
                    <a:lnTo>
                      <a:pt x="1437" y="155"/>
                    </a:lnTo>
                    <a:lnTo>
                      <a:pt x="1432" y="151"/>
                    </a:lnTo>
                    <a:lnTo>
                      <a:pt x="1427" y="146"/>
                    </a:lnTo>
                    <a:lnTo>
                      <a:pt x="1421" y="140"/>
                    </a:lnTo>
                    <a:lnTo>
                      <a:pt x="1411" y="127"/>
                    </a:lnTo>
                    <a:lnTo>
                      <a:pt x="1411" y="126"/>
                    </a:lnTo>
                    <a:lnTo>
                      <a:pt x="1398" y="108"/>
                    </a:lnTo>
                    <a:lnTo>
                      <a:pt x="1389" y="90"/>
                    </a:lnTo>
                    <a:lnTo>
                      <a:pt x="1385" y="85"/>
                    </a:lnTo>
                    <a:lnTo>
                      <a:pt x="1374" y="64"/>
                    </a:lnTo>
                    <a:lnTo>
                      <a:pt x="1362" y="46"/>
                    </a:lnTo>
                    <a:lnTo>
                      <a:pt x="1357" y="41"/>
                    </a:lnTo>
                    <a:lnTo>
                      <a:pt x="1352" y="33"/>
                    </a:lnTo>
                    <a:lnTo>
                      <a:pt x="1351" y="30"/>
                    </a:lnTo>
                    <a:lnTo>
                      <a:pt x="1347" y="28"/>
                    </a:lnTo>
                    <a:lnTo>
                      <a:pt x="1345" y="24"/>
                    </a:lnTo>
                    <a:lnTo>
                      <a:pt x="1343" y="24"/>
                    </a:lnTo>
                    <a:lnTo>
                      <a:pt x="1343" y="24"/>
                    </a:lnTo>
                    <a:lnTo>
                      <a:pt x="1343" y="24"/>
                    </a:lnTo>
                    <a:lnTo>
                      <a:pt x="1340" y="22"/>
                    </a:lnTo>
                    <a:lnTo>
                      <a:pt x="1334" y="19"/>
                    </a:lnTo>
                    <a:lnTo>
                      <a:pt x="1331" y="18"/>
                    </a:lnTo>
                    <a:lnTo>
                      <a:pt x="1327" y="19"/>
                    </a:lnTo>
                    <a:lnTo>
                      <a:pt x="1322" y="22"/>
                    </a:lnTo>
                    <a:lnTo>
                      <a:pt x="1318" y="24"/>
                    </a:lnTo>
                    <a:lnTo>
                      <a:pt x="1314" y="28"/>
                    </a:lnTo>
                    <a:lnTo>
                      <a:pt x="1309" y="33"/>
                    </a:lnTo>
                    <a:lnTo>
                      <a:pt x="1299" y="46"/>
                    </a:lnTo>
                    <a:lnTo>
                      <a:pt x="1289" y="64"/>
                    </a:lnTo>
                    <a:lnTo>
                      <a:pt x="1276" y="85"/>
                    </a:lnTo>
                    <a:lnTo>
                      <a:pt x="1263" y="108"/>
                    </a:lnTo>
                    <a:lnTo>
                      <a:pt x="1251" y="126"/>
                    </a:lnTo>
                    <a:lnTo>
                      <a:pt x="1240" y="140"/>
                    </a:lnTo>
                    <a:lnTo>
                      <a:pt x="1234" y="146"/>
                    </a:lnTo>
                    <a:lnTo>
                      <a:pt x="1229" y="151"/>
                    </a:lnTo>
                    <a:lnTo>
                      <a:pt x="1224" y="155"/>
                    </a:lnTo>
                    <a:lnTo>
                      <a:pt x="1217" y="159"/>
                    </a:lnTo>
                    <a:lnTo>
                      <a:pt x="1211" y="160"/>
                    </a:lnTo>
                    <a:lnTo>
                      <a:pt x="1205" y="162"/>
                    </a:lnTo>
                    <a:lnTo>
                      <a:pt x="1198" y="160"/>
                    </a:lnTo>
                    <a:lnTo>
                      <a:pt x="1193" y="159"/>
                    </a:lnTo>
                    <a:lnTo>
                      <a:pt x="1187" y="155"/>
                    </a:lnTo>
                    <a:lnTo>
                      <a:pt x="1181" y="151"/>
                    </a:lnTo>
                    <a:lnTo>
                      <a:pt x="1181" y="150"/>
                    </a:lnTo>
                    <a:lnTo>
                      <a:pt x="1175" y="146"/>
                    </a:lnTo>
                    <a:lnTo>
                      <a:pt x="1174" y="144"/>
                    </a:lnTo>
                    <a:lnTo>
                      <a:pt x="1170" y="140"/>
                    </a:lnTo>
                    <a:lnTo>
                      <a:pt x="1159" y="126"/>
                    </a:lnTo>
                    <a:lnTo>
                      <a:pt x="1151" y="113"/>
                    </a:lnTo>
                    <a:lnTo>
                      <a:pt x="1147" y="108"/>
                    </a:lnTo>
                    <a:lnTo>
                      <a:pt x="1141" y="97"/>
                    </a:lnTo>
                    <a:lnTo>
                      <a:pt x="1135" y="85"/>
                    </a:lnTo>
                    <a:lnTo>
                      <a:pt x="1128" y="74"/>
                    </a:lnTo>
                    <a:lnTo>
                      <a:pt x="1122" y="64"/>
                    </a:lnTo>
                    <a:lnTo>
                      <a:pt x="1111" y="46"/>
                    </a:lnTo>
                    <a:lnTo>
                      <a:pt x="1100" y="33"/>
                    </a:lnTo>
                    <a:lnTo>
                      <a:pt x="1098" y="29"/>
                    </a:lnTo>
                    <a:lnTo>
                      <a:pt x="1097" y="28"/>
                    </a:lnTo>
                    <a:lnTo>
                      <a:pt x="1095" y="28"/>
                    </a:lnTo>
                    <a:lnTo>
                      <a:pt x="1093" y="24"/>
                    </a:lnTo>
                    <a:lnTo>
                      <a:pt x="1089" y="22"/>
                    </a:lnTo>
                    <a:lnTo>
                      <a:pt x="1084" y="19"/>
                    </a:lnTo>
                    <a:lnTo>
                      <a:pt x="1080" y="18"/>
                    </a:lnTo>
                    <a:lnTo>
                      <a:pt x="1075" y="19"/>
                    </a:lnTo>
                    <a:lnTo>
                      <a:pt x="1071" y="22"/>
                    </a:lnTo>
                    <a:lnTo>
                      <a:pt x="1067" y="24"/>
                    </a:lnTo>
                    <a:lnTo>
                      <a:pt x="1062" y="28"/>
                    </a:lnTo>
                    <a:lnTo>
                      <a:pt x="1058" y="33"/>
                    </a:lnTo>
                    <a:lnTo>
                      <a:pt x="1048" y="46"/>
                    </a:lnTo>
                    <a:lnTo>
                      <a:pt x="1037" y="64"/>
                    </a:lnTo>
                    <a:lnTo>
                      <a:pt x="1024" y="85"/>
                    </a:lnTo>
                    <a:lnTo>
                      <a:pt x="1011" y="108"/>
                    </a:lnTo>
                    <a:lnTo>
                      <a:pt x="1000" y="126"/>
                    </a:lnTo>
                    <a:lnTo>
                      <a:pt x="988" y="140"/>
                    </a:lnTo>
                    <a:lnTo>
                      <a:pt x="983" y="146"/>
                    </a:lnTo>
                    <a:lnTo>
                      <a:pt x="978" y="151"/>
                    </a:lnTo>
                    <a:lnTo>
                      <a:pt x="972" y="155"/>
                    </a:lnTo>
                    <a:lnTo>
                      <a:pt x="967" y="159"/>
                    </a:lnTo>
                    <a:lnTo>
                      <a:pt x="960" y="160"/>
                    </a:lnTo>
                    <a:lnTo>
                      <a:pt x="954" y="162"/>
                    </a:lnTo>
                    <a:lnTo>
                      <a:pt x="948" y="160"/>
                    </a:lnTo>
                    <a:lnTo>
                      <a:pt x="941" y="159"/>
                    </a:lnTo>
                    <a:lnTo>
                      <a:pt x="935" y="155"/>
                    </a:lnTo>
                    <a:lnTo>
                      <a:pt x="930" y="151"/>
                    </a:lnTo>
                    <a:lnTo>
                      <a:pt x="925" y="146"/>
                    </a:lnTo>
                    <a:lnTo>
                      <a:pt x="919" y="140"/>
                    </a:lnTo>
                    <a:lnTo>
                      <a:pt x="908" y="126"/>
                    </a:lnTo>
                    <a:lnTo>
                      <a:pt x="897" y="108"/>
                    </a:lnTo>
                    <a:lnTo>
                      <a:pt x="883" y="85"/>
                    </a:lnTo>
                    <a:lnTo>
                      <a:pt x="871" y="64"/>
                    </a:lnTo>
                    <a:lnTo>
                      <a:pt x="869" y="60"/>
                    </a:lnTo>
                    <a:lnTo>
                      <a:pt x="860" y="46"/>
                    </a:lnTo>
                    <a:lnTo>
                      <a:pt x="850" y="33"/>
                    </a:lnTo>
                    <a:lnTo>
                      <a:pt x="846" y="28"/>
                    </a:lnTo>
                    <a:lnTo>
                      <a:pt x="841" y="24"/>
                    </a:lnTo>
                    <a:lnTo>
                      <a:pt x="837" y="22"/>
                    </a:lnTo>
                    <a:lnTo>
                      <a:pt x="833" y="19"/>
                    </a:lnTo>
                    <a:lnTo>
                      <a:pt x="828" y="18"/>
                    </a:lnTo>
                    <a:lnTo>
                      <a:pt x="824" y="19"/>
                    </a:lnTo>
                    <a:lnTo>
                      <a:pt x="819" y="22"/>
                    </a:lnTo>
                    <a:lnTo>
                      <a:pt x="815" y="24"/>
                    </a:lnTo>
                    <a:lnTo>
                      <a:pt x="812" y="28"/>
                    </a:lnTo>
                    <a:lnTo>
                      <a:pt x="807" y="33"/>
                    </a:lnTo>
                    <a:lnTo>
                      <a:pt x="796" y="46"/>
                    </a:lnTo>
                    <a:lnTo>
                      <a:pt x="786" y="64"/>
                    </a:lnTo>
                    <a:lnTo>
                      <a:pt x="773" y="85"/>
                    </a:lnTo>
                    <a:lnTo>
                      <a:pt x="761" y="108"/>
                    </a:lnTo>
                    <a:lnTo>
                      <a:pt x="749" y="126"/>
                    </a:lnTo>
                    <a:lnTo>
                      <a:pt x="738" y="140"/>
                    </a:lnTo>
                    <a:lnTo>
                      <a:pt x="733" y="146"/>
                    </a:lnTo>
                    <a:lnTo>
                      <a:pt x="726" y="151"/>
                    </a:lnTo>
                    <a:lnTo>
                      <a:pt x="721" y="155"/>
                    </a:lnTo>
                    <a:lnTo>
                      <a:pt x="715" y="159"/>
                    </a:lnTo>
                    <a:lnTo>
                      <a:pt x="709" y="160"/>
                    </a:lnTo>
                    <a:lnTo>
                      <a:pt x="702" y="162"/>
                    </a:lnTo>
                    <a:lnTo>
                      <a:pt x="697" y="160"/>
                    </a:lnTo>
                    <a:lnTo>
                      <a:pt x="691" y="159"/>
                    </a:lnTo>
                    <a:lnTo>
                      <a:pt x="684" y="155"/>
                    </a:lnTo>
                    <a:lnTo>
                      <a:pt x="679" y="151"/>
                    </a:lnTo>
                    <a:lnTo>
                      <a:pt x="673" y="146"/>
                    </a:lnTo>
                    <a:lnTo>
                      <a:pt x="668" y="140"/>
                    </a:lnTo>
                    <a:lnTo>
                      <a:pt x="664" y="135"/>
                    </a:lnTo>
                    <a:lnTo>
                      <a:pt x="656" y="126"/>
                    </a:lnTo>
                    <a:lnTo>
                      <a:pt x="648" y="111"/>
                    </a:lnTo>
                    <a:lnTo>
                      <a:pt x="645" y="108"/>
                    </a:lnTo>
                    <a:lnTo>
                      <a:pt x="641" y="102"/>
                    </a:lnTo>
                    <a:lnTo>
                      <a:pt x="632" y="85"/>
                    </a:lnTo>
                    <a:lnTo>
                      <a:pt x="620" y="64"/>
                    </a:lnTo>
                    <a:lnTo>
                      <a:pt x="608" y="46"/>
                    </a:lnTo>
                    <a:lnTo>
                      <a:pt x="602" y="38"/>
                    </a:lnTo>
                    <a:lnTo>
                      <a:pt x="599" y="33"/>
                    </a:lnTo>
                    <a:lnTo>
                      <a:pt x="594" y="28"/>
                    </a:lnTo>
                    <a:lnTo>
                      <a:pt x="590" y="24"/>
                    </a:lnTo>
                    <a:lnTo>
                      <a:pt x="590" y="24"/>
                    </a:lnTo>
                    <a:lnTo>
                      <a:pt x="590" y="24"/>
                    </a:lnTo>
                    <a:lnTo>
                      <a:pt x="586" y="22"/>
                    </a:lnTo>
                    <a:lnTo>
                      <a:pt x="581" y="19"/>
                    </a:lnTo>
                    <a:lnTo>
                      <a:pt x="578" y="18"/>
                    </a:lnTo>
                    <a:lnTo>
                      <a:pt x="573" y="19"/>
                    </a:lnTo>
                    <a:lnTo>
                      <a:pt x="569" y="22"/>
                    </a:lnTo>
                    <a:lnTo>
                      <a:pt x="565" y="24"/>
                    </a:lnTo>
                    <a:lnTo>
                      <a:pt x="560" y="28"/>
                    </a:lnTo>
                    <a:lnTo>
                      <a:pt x="556" y="33"/>
                    </a:lnTo>
                    <a:lnTo>
                      <a:pt x="546" y="46"/>
                    </a:lnTo>
                    <a:lnTo>
                      <a:pt x="534" y="64"/>
                    </a:lnTo>
                    <a:lnTo>
                      <a:pt x="523" y="85"/>
                    </a:lnTo>
                    <a:lnTo>
                      <a:pt x="509" y="108"/>
                    </a:lnTo>
                    <a:lnTo>
                      <a:pt x="497" y="126"/>
                    </a:lnTo>
                    <a:lnTo>
                      <a:pt x="487" y="140"/>
                    </a:lnTo>
                    <a:lnTo>
                      <a:pt x="481" y="146"/>
                    </a:lnTo>
                    <a:lnTo>
                      <a:pt x="476" y="151"/>
                    </a:lnTo>
                    <a:lnTo>
                      <a:pt x="471" y="155"/>
                    </a:lnTo>
                    <a:lnTo>
                      <a:pt x="464" y="159"/>
                    </a:lnTo>
                    <a:lnTo>
                      <a:pt x="458" y="160"/>
                    </a:lnTo>
                    <a:lnTo>
                      <a:pt x="452" y="162"/>
                    </a:lnTo>
                    <a:lnTo>
                      <a:pt x="445" y="160"/>
                    </a:lnTo>
                    <a:lnTo>
                      <a:pt x="439" y="159"/>
                    </a:lnTo>
                    <a:lnTo>
                      <a:pt x="433" y="155"/>
                    </a:lnTo>
                    <a:lnTo>
                      <a:pt x="427" y="151"/>
                    </a:lnTo>
                    <a:lnTo>
                      <a:pt x="422" y="146"/>
                    </a:lnTo>
                    <a:lnTo>
                      <a:pt x="416" y="140"/>
                    </a:lnTo>
                    <a:lnTo>
                      <a:pt x="406" y="126"/>
                    </a:lnTo>
                    <a:lnTo>
                      <a:pt x="394" y="108"/>
                    </a:lnTo>
                    <a:lnTo>
                      <a:pt x="382" y="85"/>
                    </a:lnTo>
                    <a:lnTo>
                      <a:pt x="369" y="64"/>
                    </a:lnTo>
                    <a:lnTo>
                      <a:pt x="363" y="55"/>
                    </a:lnTo>
                    <a:lnTo>
                      <a:pt x="358" y="46"/>
                    </a:lnTo>
                    <a:lnTo>
                      <a:pt x="352" y="41"/>
                    </a:lnTo>
                    <a:lnTo>
                      <a:pt x="347" y="33"/>
                    </a:lnTo>
                    <a:lnTo>
                      <a:pt x="344" y="28"/>
                    </a:lnTo>
                    <a:lnTo>
                      <a:pt x="342" y="28"/>
                    </a:lnTo>
                    <a:lnTo>
                      <a:pt x="338" y="24"/>
                    </a:lnTo>
                    <a:lnTo>
                      <a:pt x="335" y="22"/>
                    </a:lnTo>
                    <a:lnTo>
                      <a:pt x="331" y="19"/>
                    </a:lnTo>
                    <a:lnTo>
                      <a:pt x="326" y="18"/>
                    </a:lnTo>
                    <a:lnTo>
                      <a:pt x="322" y="19"/>
                    </a:lnTo>
                    <a:lnTo>
                      <a:pt x="317" y="22"/>
                    </a:lnTo>
                    <a:lnTo>
                      <a:pt x="313" y="24"/>
                    </a:lnTo>
                    <a:lnTo>
                      <a:pt x="309" y="28"/>
                    </a:lnTo>
                    <a:lnTo>
                      <a:pt x="305" y="33"/>
                    </a:lnTo>
                    <a:lnTo>
                      <a:pt x="295" y="46"/>
                    </a:lnTo>
                    <a:lnTo>
                      <a:pt x="284" y="64"/>
                    </a:lnTo>
                    <a:lnTo>
                      <a:pt x="271" y="85"/>
                    </a:lnTo>
                    <a:lnTo>
                      <a:pt x="258" y="108"/>
                    </a:lnTo>
                    <a:lnTo>
                      <a:pt x="247" y="126"/>
                    </a:lnTo>
                    <a:lnTo>
                      <a:pt x="235" y="140"/>
                    </a:lnTo>
                    <a:lnTo>
                      <a:pt x="230" y="146"/>
                    </a:lnTo>
                    <a:lnTo>
                      <a:pt x="224" y="151"/>
                    </a:lnTo>
                    <a:lnTo>
                      <a:pt x="219" y="155"/>
                    </a:lnTo>
                    <a:lnTo>
                      <a:pt x="213" y="159"/>
                    </a:lnTo>
                    <a:lnTo>
                      <a:pt x="206" y="160"/>
                    </a:lnTo>
                    <a:lnTo>
                      <a:pt x="201" y="162"/>
                    </a:lnTo>
                    <a:lnTo>
                      <a:pt x="195" y="160"/>
                    </a:lnTo>
                    <a:lnTo>
                      <a:pt x="188" y="159"/>
                    </a:lnTo>
                    <a:lnTo>
                      <a:pt x="182" y="155"/>
                    </a:lnTo>
                    <a:lnTo>
                      <a:pt x="177" y="151"/>
                    </a:lnTo>
                    <a:lnTo>
                      <a:pt x="176" y="150"/>
                    </a:lnTo>
                    <a:lnTo>
                      <a:pt x="171" y="146"/>
                    </a:lnTo>
                    <a:lnTo>
                      <a:pt x="169" y="144"/>
                    </a:lnTo>
                    <a:lnTo>
                      <a:pt x="165" y="140"/>
                    </a:lnTo>
                    <a:lnTo>
                      <a:pt x="155" y="126"/>
                    </a:lnTo>
                    <a:lnTo>
                      <a:pt x="143" y="108"/>
                    </a:lnTo>
                    <a:lnTo>
                      <a:pt x="130" y="85"/>
                    </a:lnTo>
                    <a:lnTo>
                      <a:pt x="117" y="64"/>
                    </a:lnTo>
                    <a:lnTo>
                      <a:pt x="108" y="50"/>
                    </a:lnTo>
                    <a:lnTo>
                      <a:pt x="107" y="46"/>
                    </a:lnTo>
                    <a:lnTo>
                      <a:pt x="97" y="33"/>
                    </a:lnTo>
                    <a:lnTo>
                      <a:pt x="97" y="33"/>
                    </a:lnTo>
                    <a:lnTo>
                      <a:pt x="97" y="33"/>
                    </a:lnTo>
                    <a:lnTo>
                      <a:pt x="92" y="28"/>
                    </a:lnTo>
                    <a:lnTo>
                      <a:pt x="88" y="24"/>
                    </a:lnTo>
                    <a:lnTo>
                      <a:pt x="84" y="22"/>
                    </a:lnTo>
                    <a:lnTo>
                      <a:pt x="79" y="19"/>
                    </a:lnTo>
                    <a:lnTo>
                      <a:pt x="75" y="18"/>
                    </a:lnTo>
                    <a:lnTo>
                      <a:pt x="71" y="19"/>
                    </a:lnTo>
                    <a:lnTo>
                      <a:pt x="66" y="22"/>
                    </a:lnTo>
                    <a:lnTo>
                      <a:pt x="62" y="24"/>
                    </a:lnTo>
                    <a:lnTo>
                      <a:pt x="59" y="28"/>
                    </a:lnTo>
                    <a:lnTo>
                      <a:pt x="54" y="33"/>
                    </a:lnTo>
                    <a:lnTo>
                      <a:pt x="43" y="46"/>
                    </a:lnTo>
                    <a:lnTo>
                      <a:pt x="32" y="64"/>
                    </a:lnTo>
                    <a:lnTo>
                      <a:pt x="20" y="85"/>
                    </a:lnTo>
                    <a:lnTo>
                      <a:pt x="15" y="93"/>
                    </a:lnTo>
                    <a:lnTo>
                      <a:pt x="0" y="84"/>
                    </a:lnTo>
                    <a:lnTo>
                      <a:pt x="4" y="76"/>
                    </a:lnTo>
                    <a:lnTo>
                      <a:pt x="18" y="53"/>
                    </a:lnTo>
                    <a:lnTo>
                      <a:pt x="29" y="36"/>
                    </a:lnTo>
                    <a:lnTo>
                      <a:pt x="40" y="22"/>
                    </a:lnTo>
                    <a:lnTo>
                      <a:pt x="46" y="15"/>
                    </a:lnTo>
                    <a:lnTo>
                      <a:pt x="51" y="10"/>
                    </a:lnTo>
                    <a:lnTo>
                      <a:pt x="56" y="6"/>
                    </a:lnTo>
                    <a:lnTo>
                      <a:pt x="62" y="2"/>
                    </a:lnTo>
                    <a:lnTo>
                      <a:pt x="69" y="1"/>
                    </a:lnTo>
                    <a:lnTo>
                      <a:pt x="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33D3FF59-B710-454A-8A65-E284D938B918}"/>
                  </a:ext>
                </a:extLst>
              </p:cNvPr>
              <p:cNvSpPr>
                <a:spLocks/>
              </p:cNvSpPr>
              <p:nvPr/>
            </p:nvSpPr>
            <p:spPr bwMode="auto">
              <a:xfrm>
                <a:off x="5003" y="3344"/>
                <a:ext cx="2021" cy="81"/>
              </a:xfrm>
              <a:custGeom>
                <a:avLst/>
                <a:gdLst>
                  <a:gd name="T0" fmla="*/ 188 w 4043"/>
                  <a:gd name="T1" fmla="*/ 138 h 162"/>
                  <a:gd name="T2" fmla="*/ 326 w 4043"/>
                  <a:gd name="T3" fmla="*/ 0 h 162"/>
                  <a:gd name="T4" fmla="*/ 430 w 4043"/>
                  <a:gd name="T5" fmla="*/ 129 h 162"/>
                  <a:gd name="T6" fmla="*/ 553 w 4043"/>
                  <a:gd name="T7" fmla="*/ 11 h 162"/>
                  <a:gd name="T8" fmla="*/ 672 w 4043"/>
                  <a:gd name="T9" fmla="*/ 116 h 162"/>
                  <a:gd name="T10" fmla="*/ 799 w 4043"/>
                  <a:gd name="T11" fmla="*/ 16 h 162"/>
                  <a:gd name="T12" fmla="*/ 922 w 4043"/>
                  <a:gd name="T13" fmla="*/ 116 h 162"/>
                  <a:gd name="T14" fmla="*/ 1050 w 4043"/>
                  <a:gd name="T15" fmla="*/ 16 h 162"/>
                  <a:gd name="T16" fmla="*/ 1183 w 4043"/>
                  <a:gd name="T17" fmla="*/ 129 h 162"/>
                  <a:gd name="T18" fmla="*/ 1285 w 4043"/>
                  <a:gd name="T19" fmla="*/ 36 h 162"/>
                  <a:gd name="T20" fmla="*/ 1413 w 4043"/>
                  <a:gd name="T21" fmla="*/ 98 h 162"/>
                  <a:gd name="T22" fmla="*/ 1547 w 4043"/>
                  <a:gd name="T23" fmla="*/ 22 h 162"/>
                  <a:gd name="T24" fmla="*/ 1652 w 4043"/>
                  <a:gd name="T25" fmla="*/ 77 h 162"/>
                  <a:gd name="T26" fmla="*/ 1729 w 4043"/>
                  <a:gd name="T27" fmla="*/ 129 h 162"/>
                  <a:gd name="T28" fmla="*/ 1879 w 4043"/>
                  <a:gd name="T29" fmla="*/ 36 h 162"/>
                  <a:gd name="T30" fmla="*/ 1979 w 4043"/>
                  <a:gd name="T31" fmla="*/ 129 h 162"/>
                  <a:gd name="T32" fmla="*/ 2119 w 4043"/>
                  <a:gd name="T33" fmla="*/ 22 h 162"/>
                  <a:gd name="T34" fmla="*/ 2231 w 4043"/>
                  <a:gd name="T35" fmla="*/ 129 h 162"/>
                  <a:gd name="T36" fmla="*/ 2374 w 4043"/>
                  <a:gd name="T37" fmla="*/ 27 h 162"/>
                  <a:gd name="T38" fmla="*/ 2461 w 4043"/>
                  <a:gd name="T39" fmla="*/ 144 h 162"/>
                  <a:gd name="T40" fmla="*/ 2605 w 4043"/>
                  <a:gd name="T41" fmla="*/ 7 h 162"/>
                  <a:gd name="T42" fmla="*/ 2744 w 4043"/>
                  <a:gd name="T43" fmla="*/ 116 h 162"/>
                  <a:gd name="T44" fmla="*/ 2908 w 4043"/>
                  <a:gd name="T45" fmla="*/ 77 h 162"/>
                  <a:gd name="T46" fmla="*/ 3043 w 4043"/>
                  <a:gd name="T47" fmla="*/ 36 h 162"/>
                  <a:gd name="T48" fmla="*/ 3183 w 4043"/>
                  <a:gd name="T49" fmla="*/ 116 h 162"/>
                  <a:gd name="T50" fmla="*/ 3321 w 4043"/>
                  <a:gd name="T51" fmla="*/ 7 h 162"/>
                  <a:gd name="T52" fmla="*/ 3465 w 4043"/>
                  <a:gd name="T53" fmla="*/ 144 h 162"/>
                  <a:gd name="T54" fmla="*/ 3610 w 4043"/>
                  <a:gd name="T55" fmla="*/ 7 h 162"/>
                  <a:gd name="T56" fmla="*/ 3748 w 4043"/>
                  <a:gd name="T57" fmla="*/ 116 h 162"/>
                  <a:gd name="T58" fmla="*/ 3913 w 4043"/>
                  <a:gd name="T59" fmla="*/ 77 h 162"/>
                  <a:gd name="T60" fmla="*/ 4025 w 4043"/>
                  <a:gd name="T61" fmla="*/ 109 h 162"/>
                  <a:gd name="T62" fmla="*/ 3863 w 4043"/>
                  <a:gd name="T63" fmla="*/ 33 h 162"/>
                  <a:gd name="T64" fmla="*/ 3728 w 4043"/>
                  <a:gd name="T65" fmla="*/ 160 h 162"/>
                  <a:gd name="T66" fmla="*/ 3587 w 4043"/>
                  <a:gd name="T67" fmla="*/ 19 h 162"/>
                  <a:gd name="T68" fmla="*/ 3441 w 4043"/>
                  <a:gd name="T69" fmla="*/ 152 h 162"/>
                  <a:gd name="T70" fmla="*/ 3297 w 4043"/>
                  <a:gd name="T71" fmla="*/ 64 h 162"/>
                  <a:gd name="T72" fmla="*/ 3169 w 4043"/>
                  <a:gd name="T73" fmla="*/ 126 h 162"/>
                  <a:gd name="T74" fmla="*/ 3021 w 4043"/>
                  <a:gd name="T75" fmla="*/ 109 h 162"/>
                  <a:gd name="T76" fmla="*/ 2880 w 4043"/>
                  <a:gd name="T77" fmla="*/ 64 h 162"/>
                  <a:gd name="T78" fmla="*/ 2746 w 4043"/>
                  <a:gd name="T79" fmla="*/ 140 h 162"/>
                  <a:gd name="T80" fmla="*/ 2599 w 4043"/>
                  <a:gd name="T81" fmla="*/ 25 h 162"/>
                  <a:gd name="T82" fmla="*/ 2461 w 4043"/>
                  <a:gd name="T83" fmla="*/ 162 h 162"/>
                  <a:gd name="T84" fmla="*/ 2344 w 4043"/>
                  <a:gd name="T85" fmla="*/ 22 h 162"/>
                  <a:gd name="T86" fmla="*/ 2203 w 4043"/>
                  <a:gd name="T87" fmla="*/ 161 h 162"/>
                  <a:gd name="T88" fmla="*/ 2080 w 4043"/>
                  <a:gd name="T89" fmla="*/ 19 h 162"/>
                  <a:gd name="T90" fmla="*/ 1935 w 4043"/>
                  <a:gd name="T91" fmla="*/ 152 h 162"/>
                  <a:gd name="T92" fmla="*/ 1811 w 4043"/>
                  <a:gd name="T93" fmla="*/ 33 h 162"/>
                  <a:gd name="T94" fmla="*/ 1661 w 4043"/>
                  <a:gd name="T95" fmla="*/ 126 h 162"/>
                  <a:gd name="T96" fmla="*/ 1539 w 4043"/>
                  <a:gd name="T97" fmla="*/ 64 h 162"/>
                  <a:gd name="T98" fmla="*/ 1389 w 4043"/>
                  <a:gd name="T99" fmla="*/ 91 h 162"/>
                  <a:gd name="T100" fmla="*/ 1276 w 4043"/>
                  <a:gd name="T101" fmla="*/ 86 h 162"/>
                  <a:gd name="T102" fmla="*/ 1147 w 4043"/>
                  <a:gd name="T103" fmla="*/ 109 h 162"/>
                  <a:gd name="T104" fmla="*/ 1011 w 4043"/>
                  <a:gd name="T105" fmla="*/ 109 h 162"/>
                  <a:gd name="T106" fmla="*/ 860 w 4043"/>
                  <a:gd name="T107" fmla="*/ 46 h 162"/>
                  <a:gd name="T108" fmla="*/ 721 w 4043"/>
                  <a:gd name="T109" fmla="*/ 156 h 162"/>
                  <a:gd name="T110" fmla="*/ 590 w 4043"/>
                  <a:gd name="T111" fmla="*/ 25 h 162"/>
                  <a:gd name="T112" fmla="*/ 471 w 4043"/>
                  <a:gd name="T113" fmla="*/ 156 h 162"/>
                  <a:gd name="T114" fmla="*/ 331 w 4043"/>
                  <a:gd name="T115" fmla="*/ 19 h 162"/>
                  <a:gd name="T116" fmla="*/ 188 w 4043"/>
                  <a:gd name="T117" fmla="*/ 160 h 162"/>
                  <a:gd name="T118" fmla="*/ 66 w 4043"/>
                  <a:gd name="T119" fmla="*/ 2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3" h="162">
                    <a:moveTo>
                      <a:pt x="75" y="0"/>
                    </a:moveTo>
                    <a:lnTo>
                      <a:pt x="81" y="2"/>
                    </a:lnTo>
                    <a:lnTo>
                      <a:pt x="88" y="3"/>
                    </a:lnTo>
                    <a:lnTo>
                      <a:pt x="93" y="7"/>
                    </a:lnTo>
                    <a:lnTo>
                      <a:pt x="99" y="11"/>
                    </a:lnTo>
                    <a:lnTo>
                      <a:pt x="104" y="16"/>
                    </a:lnTo>
                    <a:lnTo>
                      <a:pt x="109" y="22"/>
                    </a:lnTo>
                    <a:lnTo>
                      <a:pt x="121" y="36"/>
                    </a:lnTo>
                    <a:lnTo>
                      <a:pt x="123" y="40"/>
                    </a:lnTo>
                    <a:lnTo>
                      <a:pt x="132" y="54"/>
                    </a:lnTo>
                    <a:lnTo>
                      <a:pt x="145" y="77"/>
                    </a:lnTo>
                    <a:lnTo>
                      <a:pt x="158" y="98"/>
                    </a:lnTo>
                    <a:lnTo>
                      <a:pt x="164" y="107"/>
                    </a:lnTo>
                    <a:lnTo>
                      <a:pt x="169" y="116"/>
                    </a:lnTo>
                    <a:lnTo>
                      <a:pt x="179" y="129"/>
                    </a:lnTo>
                    <a:lnTo>
                      <a:pt x="183" y="134"/>
                    </a:lnTo>
                    <a:lnTo>
                      <a:pt x="187" y="138"/>
                    </a:lnTo>
                    <a:lnTo>
                      <a:pt x="188" y="138"/>
                    </a:lnTo>
                    <a:lnTo>
                      <a:pt x="188" y="138"/>
                    </a:lnTo>
                    <a:lnTo>
                      <a:pt x="188" y="138"/>
                    </a:lnTo>
                    <a:lnTo>
                      <a:pt x="192" y="140"/>
                    </a:lnTo>
                    <a:lnTo>
                      <a:pt x="196" y="143"/>
                    </a:lnTo>
                    <a:lnTo>
                      <a:pt x="201" y="144"/>
                    </a:lnTo>
                    <a:lnTo>
                      <a:pt x="205" y="143"/>
                    </a:lnTo>
                    <a:lnTo>
                      <a:pt x="210" y="140"/>
                    </a:lnTo>
                    <a:lnTo>
                      <a:pt x="214" y="138"/>
                    </a:lnTo>
                    <a:lnTo>
                      <a:pt x="218" y="134"/>
                    </a:lnTo>
                    <a:lnTo>
                      <a:pt x="221" y="129"/>
                    </a:lnTo>
                    <a:lnTo>
                      <a:pt x="232" y="116"/>
                    </a:lnTo>
                    <a:lnTo>
                      <a:pt x="243" y="98"/>
                    </a:lnTo>
                    <a:lnTo>
                      <a:pt x="256" y="77"/>
                    </a:lnTo>
                    <a:lnTo>
                      <a:pt x="268" y="54"/>
                    </a:lnTo>
                    <a:lnTo>
                      <a:pt x="280" y="36"/>
                    </a:lnTo>
                    <a:lnTo>
                      <a:pt x="291" y="22"/>
                    </a:lnTo>
                    <a:lnTo>
                      <a:pt x="296" y="16"/>
                    </a:lnTo>
                    <a:lnTo>
                      <a:pt x="302" y="11"/>
                    </a:lnTo>
                    <a:lnTo>
                      <a:pt x="308" y="7"/>
                    </a:lnTo>
                    <a:lnTo>
                      <a:pt x="314" y="3"/>
                    </a:lnTo>
                    <a:lnTo>
                      <a:pt x="319" y="2"/>
                    </a:lnTo>
                    <a:lnTo>
                      <a:pt x="326" y="0"/>
                    </a:lnTo>
                    <a:lnTo>
                      <a:pt x="332" y="2"/>
                    </a:lnTo>
                    <a:lnTo>
                      <a:pt x="338" y="3"/>
                    </a:lnTo>
                    <a:lnTo>
                      <a:pt x="345" y="7"/>
                    </a:lnTo>
                    <a:lnTo>
                      <a:pt x="350" y="11"/>
                    </a:lnTo>
                    <a:lnTo>
                      <a:pt x="354" y="14"/>
                    </a:lnTo>
                    <a:lnTo>
                      <a:pt x="355" y="16"/>
                    </a:lnTo>
                    <a:lnTo>
                      <a:pt x="359" y="19"/>
                    </a:lnTo>
                    <a:lnTo>
                      <a:pt x="361" y="22"/>
                    </a:lnTo>
                    <a:lnTo>
                      <a:pt x="361" y="22"/>
                    </a:lnTo>
                    <a:lnTo>
                      <a:pt x="372" y="36"/>
                    </a:lnTo>
                    <a:lnTo>
                      <a:pt x="384" y="54"/>
                    </a:lnTo>
                    <a:lnTo>
                      <a:pt x="397" y="77"/>
                    </a:lnTo>
                    <a:lnTo>
                      <a:pt x="407" y="95"/>
                    </a:lnTo>
                    <a:lnTo>
                      <a:pt x="410" y="98"/>
                    </a:lnTo>
                    <a:lnTo>
                      <a:pt x="415" y="107"/>
                    </a:lnTo>
                    <a:lnTo>
                      <a:pt x="420" y="116"/>
                    </a:lnTo>
                    <a:lnTo>
                      <a:pt x="430" y="128"/>
                    </a:lnTo>
                    <a:lnTo>
                      <a:pt x="430" y="129"/>
                    </a:lnTo>
                    <a:lnTo>
                      <a:pt x="430" y="129"/>
                    </a:lnTo>
                    <a:lnTo>
                      <a:pt x="430" y="129"/>
                    </a:lnTo>
                    <a:lnTo>
                      <a:pt x="431" y="130"/>
                    </a:lnTo>
                    <a:lnTo>
                      <a:pt x="435" y="134"/>
                    </a:lnTo>
                    <a:lnTo>
                      <a:pt x="435" y="134"/>
                    </a:lnTo>
                    <a:lnTo>
                      <a:pt x="439" y="138"/>
                    </a:lnTo>
                    <a:lnTo>
                      <a:pt x="443" y="140"/>
                    </a:lnTo>
                    <a:lnTo>
                      <a:pt x="448" y="143"/>
                    </a:lnTo>
                    <a:lnTo>
                      <a:pt x="452" y="144"/>
                    </a:lnTo>
                    <a:lnTo>
                      <a:pt x="455" y="143"/>
                    </a:lnTo>
                    <a:lnTo>
                      <a:pt x="461" y="140"/>
                    </a:lnTo>
                    <a:lnTo>
                      <a:pt x="464" y="138"/>
                    </a:lnTo>
                    <a:lnTo>
                      <a:pt x="468" y="134"/>
                    </a:lnTo>
                    <a:lnTo>
                      <a:pt x="473" y="129"/>
                    </a:lnTo>
                    <a:lnTo>
                      <a:pt x="483" y="116"/>
                    </a:lnTo>
                    <a:lnTo>
                      <a:pt x="495" y="98"/>
                    </a:lnTo>
                    <a:lnTo>
                      <a:pt x="506" y="77"/>
                    </a:lnTo>
                    <a:lnTo>
                      <a:pt x="519" y="54"/>
                    </a:lnTo>
                    <a:lnTo>
                      <a:pt x="532" y="36"/>
                    </a:lnTo>
                    <a:lnTo>
                      <a:pt x="542" y="22"/>
                    </a:lnTo>
                    <a:lnTo>
                      <a:pt x="548" y="16"/>
                    </a:lnTo>
                    <a:lnTo>
                      <a:pt x="553" y="11"/>
                    </a:lnTo>
                    <a:lnTo>
                      <a:pt x="559" y="7"/>
                    </a:lnTo>
                    <a:lnTo>
                      <a:pt x="565" y="3"/>
                    </a:lnTo>
                    <a:lnTo>
                      <a:pt x="571" y="2"/>
                    </a:lnTo>
                    <a:lnTo>
                      <a:pt x="578" y="0"/>
                    </a:lnTo>
                    <a:lnTo>
                      <a:pt x="584" y="2"/>
                    </a:lnTo>
                    <a:lnTo>
                      <a:pt x="589" y="3"/>
                    </a:lnTo>
                    <a:lnTo>
                      <a:pt x="595" y="7"/>
                    </a:lnTo>
                    <a:lnTo>
                      <a:pt x="602" y="11"/>
                    </a:lnTo>
                    <a:lnTo>
                      <a:pt x="606" y="14"/>
                    </a:lnTo>
                    <a:lnTo>
                      <a:pt x="607" y="16"/>
                    </a:lnTo>
                    <a:lnTo>
                      <a:pt x="611" y="19"/>
                    </a:lnTo>
                    <a:lnTo>
                      <a:pt x="612" y="22"/>
                    </a:lnTo>
                    <a:lnTo>
                      <a:pt x="612" y="22"/>
                    </a:lnTo>
                    <a:lnTo>
                      <a:pt x="623" y="36"/>
                    </a:lnTo>
                    <a:lnTo>
                      <a:pt x="632" y="50"/>
                    </a:lnTo>
                    <a:lnTo>
                      <a:pt x="635" y="54"/>
                    </a:lnTo>
                    <a:lnTo>
                      <a:pt x="648" y="77"/>
                    </a:lnTo>
                    <a:lnTo>
                      <a:pt x="660" y="98"/>
                    </a:lnTo>
                    <a:lnTo>
                      <a:pt x="669" y="112"/>
                    </a:lnTo>
                    <a:lnTo>
                      <a:pt x="672" y="116"/>
                    </a:lnTo>
                    <a:lnTo>
                      <a:pt x="681" y="128"/>
                    </a:lnTo>
                    <a:lnTo>
                      <a:pt x="682" y="129"/>
                    </a:lnTo>
                    <a:lnTo>
                      <a:pt x="682" y="129"/>
                    </a:lnTo>
                    <a:lnTo>
                      <a:pt x="686" y="134"/>
                    </a:lnTo>
                    <a:lnTo>
                      <a:pt x="690" y="138"/>
                    </a:lnTo>
                    <a:lnTo>
                      <a:pt x="695" y="140"/>
                    </a:lnTo>
                    <a:lnTo>
                      <a:pt x="698" y="143"/>
                    </a:lnTo>
                    <a:lnTo>
                      <a:pt x="702" y="144"/>
                    </a:lnTo>
                    <a:lnTo>
                      <a:pt x="707" y="143"/>
                    </a:lnTo>
                    <a:lnTo>
                      <a:pt x="711" y="140"/>
                    </a:lnTo>
                    <a:lnTo>
                      <a:pt x="716" y="138"/>
                    </a:lnTo>
                    <a:lnTo>
                      <a:pt x="720" y="134"/>
                    </a:lnTo>
                    <a:lnTo>
                      <a:pt x="724" y="129"/>
                    </a:lnTo>
                    <a:lnTo>
                      <a:pt x="734" y="116"/>
                    </a:lnTo>
                    <a:lnTo>
                      <a:pt x="746" y="98"/>
                    </a:lnTo>
                    <a:lnTo>
                      <a:pt x="758" y="77"/>
                    </a:lnTo>
                    <a:lnTo>
                      <a:pt x="771" y="54"/>
                    </a:lnTo>
                    <a:lnTo>
                      <a:pt x="782" y="36"/>
                    </a:lnTo>
                    <a:lnTo>
                      <a:pt x="794" y="22"/>
                    </a:lnTo>
                    <a:lnTo>
                      <a:pt x="799" y="16"/>
                    </a:lnTo>
                    <a:lnTo>
                      <a:pt x="804" y="11"/>
                    </a:lnTo>
                    <a:lnTo>
                      <a:pt x="810" y="7"/>
                    </a:lnTo>
                    <a:lnTo>
                      <a:pt x="815" y="3"/>
                    </a:lnTo>
                    <a:lnTo>
                      <a:pt x="822" y="2"/>
                    </a:lnTo>
                    <a:lnTo>
                      <a:pt x="828" y="0"/>
                    </a:lnTo>
                    <a:lnTo>
                      <a:pt x="835" y="2"/>
                    </a:lnTo>
                    <a:lnTo>
                      <a:pt x="841" y="3"/>
                    </a:lnTo>
                    <a:lnTo>
                      <a:pt x="847" y="7"/>
                    </a:lnTo>
                    <a:lnTo>
                      <a:pt x="852" y="11"/>
                    </a:lnTo>
                    <a:lnTo>
                      <a:pt x="857" y="16"/>
                    </a:lnTo>
                    <a:lnTo>
                      <a:pt x="861" y="19"/>
                    </a:lnTo>
                    <a:lnTo>
                      <a:pt x="864" y="22"/>
                    </a:lnTo>
                    <a:lnTo>
                      <a:pt x="868" y="27"/>
                    </a:lnTo>
                    <a:lnTo>
                      <a:pt x="874" y="36"/>
                    </a:lnTo>
                    <a:lnTo>
                      <a:pt x="880" y="45"/>
                    </a:lnTo>
                    <a:lnTo>
                      <a:pt x="887" y="54"/>
                    </a:lnTo>
                    <a:lnTo>
                      <a:pt x="892" y="64"/>
                    </a:lnTo>
                    <a:lnTo>
                      <a:pt x="899" y="77"/>
                    </a:lnTo>
                    <a:lnTo>
                      <a:pt x="911" y="98"/>
                    </a:lnTo>
                    <a:lnTo>
                      <a:pt x="922" y="116"/>
                    </a:lnTo>
                    <a:lnTo>
                      <a:pt x="929" y="124"/>
                    </a:lnTo>
                    <a:lnTo>
                      <a:pt x="932" y="129"/>
                    </a:lnTo>
                    <a:lnTo>
                      <a:pt x="935" y="133"/>
                    </a:lnTo>
                    <a:lnTo>
                      <a:pt x="938" y="134"/>
                    </a:lnTo>
                    <a:lnTo>
                      <a:pt x="941" y="138"/>
                    </a:lnTo>
                    <a:lnTo>
                      <a:pt x="945" y="140"/>
                    </a:lnTo>
                    <a:lnTo>
                      <a:pt x="950" y="143"/>
                    </a:lnTo>
                    <a:lnTo>
                      <a:pt x="954" y="144"/>
                    </a:lnTo>
                    <a:lnTo>
                      <a:pt x="958" y="143"/>
                    </a:lnTo>
                    <a:lnTo>
                      <a:pt x="963" y="140"/>
                    </a:lnTo>
                    <a:lnTo>
                      <a:pt x="967" y="138"/>
                    </a:lnTo>
                    <a:lnTo>
                      <a:pt x="971" y="134"/>
                    </a:lnTo>
                    <a:lnTo>
                      <a:pt x="976" y="129"/>
                    </a:lnTo>
                    <a:lnTo>
                      <a:pt x="986" y="116"/>
                    </a:lnTo>
                    <a:lnTo>
                      <a:pt x="996" y="98"/>
                    </a:lnTo>
                    <a:lnTo>
                      <a:pt x="1009" y="77"/>
                    </a:lnTo>
                    <a:lnTo>
                      <a:pt x="1022" y="54"/>
                    </a:lnTo>
                    <a:lnTo>
                      <a:pt x="1034" y="36"/>
                    </a:lnTo>
                    <a:lnTo>
                      <a:pt x="1044" y="22"/>
                    </a:lnTo>
                    <a:lnTo>
                      <a:pt x="1050" y="16"/>
                    </a:lnTo>
                    <a:lnTo>
                      <a:pt x="1056" y="11"/>
                    </a:lnTo>
                    <a:lnTo>
                      <a:pt x="1061" y="7"/>
                    </a:lnTo>
                    <a:lnTo>
                      <a:pt x="1067" y="3"/>
                    </a:lnTo>
                    <a:lnTo>
                      <a:pt x="1074" y="2"/>
                    </a:lnTo>
                    <a:lnTo>
                      <a:pt x="1080" y="0"/>
                    </a:lnTo>
                    <a:lnTo>
                      <a:pt x="1086" y="2"/>
                    </a:lnTo>
                    <a:lnTo>
                      <a:pt x="1092" y="3"/>
                    </a:lnTo>
                    <a:lnTo>
                      <a:pt x="1098" y="7"/>
                    </a:lnTo>
                    <a:lnTo>
                      <a:pt x="1103" y="11"/>
                    </a:lnTo>
                    <a:lnTo>
                      <a:pt x="1109" y="16"/>
                    </a:lnTo>
                    <a:lnTo>
                      <a:pt x="1114" y="22"/>
                    </a:lnTo>
                    <a:lnTo>
                      <a:pt x="1114" y="22"/>
                    </a:lnTo>
                    <a:lnTo>
                      <a:pt x="1126" y="36"/>
                    </a:lnTo>
                    <a:lnTo>
                      <a:pt x="1133" y="47"/>
                    </a:lnTo>
                    <a:lnTo>
                      <a:pt x="1137" y="54"/>
                    </a:lnTo>
                    <a:lnTo>
                      <a:pt x="1145" y="68"/>
                    </a:lnTo>
                    <a:lnTo>
                      <a:pt x="1150" y="77"/>
                    </a:lnTo>
                    <a:lnTo>
                      <a:pt x="1163" y="98"/>
                    </a:lnTo>
                    <a:lnTo>
                      <a:pt x="1174" y="116"/>
                    </a:lnTo>
                    <a:lnTo>
                      <a:pt x="1183" y="129"/>
                    </a:lnTo>
                    <a:lnTo>
                      <a:pt x="1184" y="129"/>
                    </a:lnTo>
                    <a:lnTo>
                      <a:pt x="1184" y="129"/>
                    </a:lnTo>
                    <a:lnTo>
                      <a:pt x="1188" y="134"/>
                    </a:lnTo>
                    <a:lnTo>
                      <a:pt x="1192" y="138"/>
                    </a:lnTo>
                    <a:lnTo>
                      <a:pt x="1192" y="138"/>
                    </a:lnTo>
                    <a:lnTo>
                      <a:pt x="1192" y="138"/>
                    </a:lnTo>
                    <a:lnTo>
                      <a:pt x="1192" y="138"/>
                    </a:lnTo>
                    <a:lnTo>
                      <a:pt x="1196" y="140"/>
                    </a:lnTo>
                    <a:lnTo>
                      <a:pt x="1201" y="143"/>
                    </a:lnTo>
                    <a:lnTo>
                      <a:pt x="1205" y="144"/>
                    </a:lnTo>
                    <a:lnTo>
                      <a:pt x="1210" y="143"/>
                    </a:lnTo>
                    <a:lnTo>
                      <a:pt x="1214" y="140"/>
                    </a:lnTo>
                    <a:lnTo>
                      <a:pt x="1217" y="138"/>
                    </a:lnTo>
                    <a:lnTo>
                      <a:pt x="1223" y="134"/>
                    </a:lnTo>
                    <a:lnTo>
                      <a:pt x="1226" y="129"/>
                    </a:lnTo>
                    <a:lnTo>
                      <a:pt x="1237" y="116"/>
                    </a:lnTo>
                    <a:lnTo>
                      <a:pt x="1248" y="98"/>
                    </a:lnTo>
                    <a:lnTo>
                      <a:pt x="1261" y="77"/>
                    </a:lnTo>
                    <a:lnTo>
                      <a:pt x="1273" y="54"/>
                    </a:lnTo>
                    <a:lnTo>
                      <a:pt x="1285" y="36"/>
                    </a:lnTo>
                    <a:lnTo>
                      <a:pt x="1296" y="22"/>
                    </a:lnTo>
                    <a:lnTo>
                      <a:pt x="1301" y="16"/>
                    </a:lnTo>
                    <a:lnTo>
                      <a:pt x="1306" y="11"/>
                    </a:lnTo>
                    <a:lnTo>
                      <a:pt x="1312" y="7"/>
                    </a:lnTo>
                    <a:lnTo>
                      <a:pt x="1318" y="3"/>
                    </a:lnTo>
                    <a:lnTo>
                      <a:pt x="1324" y="2"/>
                    </a:lnTo>
                    <a:lnTo>
                      <a:pt x="1331" y="0"/>
                    </a:lnTo>
                    <a:lnTo>
                      <a:pt x="1337" y="2"/>
                    </a:lnTo>
                    <a:lnTo>
                      <a:pt x="1343" y="3"/>
                    </a:lnTo>
                    <a:lnTo>
                      <a:pt x="1350" y="7"/>
                    </a:lnTo>
                    <a:lnTo>
                      <a:pt x="1355" y="11"/>
                    </a:lnTo>
                    <a:lnTo>
                      <a:pt x="1356" y="12"/>
                    </a:lnTo>
                    <a:lnTo>
                      <a:pt x="1360" y="16"/>
                    </a:lnTo>
                    <a:lnTo>
                      <a:pt x="1366" y="22"/>
                    </a:lnTo>
                    <a:lnTo>
                      <a:pt x="1376" y="36"/>
                    </a:lnTo>
                    <a:lnTo>
                      <a:pt x="1383" y="45"/>
                    </a:lnTo>
                    <a:lnTo>
                      <a:pt x="1388" y="54"/>
                    </a:lnTo>
                    <a:lnTo>
                      <a:pt x="1397" y="68"/>
                    </a:lnTo>
                    <a:lnTo>
                      <a:pt x="1402" y="77"/>
                    </a:lnTo>
                    <a:lnTo>
                      <a:pt x="1413" y="98"/>
                    </a:lnTo>
                    <a:lnTo>
                      <a:pt x="1425" y="116"/>
                    </a:lnTo>
                    <a:lnTo>
                      <a:pt x="1431" y="124"/>
                    </a:lnTo>
                    <a:lnTo>
                      <a:pt x="1435" y="129"/>
                    </a:lnTo>
                    <a:lnTo>
                      <a:pt x="1437" y="133"/>
                    </a:lnTo>
                    <a:lnTo>
                      <a:pt x="1439" y="134"/>
                    </a:lnTo>
                    <a:lnTo>
                      <a:pt x="1444" y="138"/>
                    </a:lnTo>
                    <a:lnTo>
                      <a:pt x="1448" y="140"/>
                    </a:lnTo>
                    <a:lnTo>
                      <a:pt x="1451" y="143"/>
                    </a:lnTo>
                    <a:lnTo>
                      <a:pt x="1457" y="144"/>
                    </a:lnTo>
                    <a:lnTo>
                      <a:pt x="1460" y="143"/>
                    </a:lnTo>
                    <a:lnTo>
                      <a:pt x="1465" y="140"/>
                    </a:lnTo>
                    <a:lnTo>
                      <a:pt x="1469" y="138"/>
                    </a:lnTo>
                    <a:lnTo>
                      <a:pt x="1473" y="134"/>
                    </a:lnTo>
                    <a:lnTo>
                      <a:pt x="1478" y="129"/>
                    </a:lnTo>
                    <a:lnTo>
                      <a:pt x="1488" y="116"/>
                    </a:lnTo>
                    <a:lnTo>
                      <a:pt x="1499" y="98"/>
                    </a:lnTo>
                    <a:lnTo>
                      <a:pt x="1511" y="77"/>
                    </a:lnTo>
                    <a:lnTo>
                      <a:pt x="1524" y="54"/>
                    </a:lnTo>
                    <a:lnTo>
                      <a:pt x="1535" y="36"/>
                    </a:lnTo>
                    <a:lnTo>
                      <a:pt x="1547" y="22"/>
                    </a:lnTo>
                    <a:lnTo>
                      <a:pt x="1552" y="16"/>
                    </a:lnTo>
                    <a:lnTo>
                      <a:pt x="1558" y="11"/>
                    </a:lnTo>
                    <a:lnTo>
                      <a:pt x="1563" y="7"/>
                    </a:lnTo>
                    <a:lnTo>
                      <a:pt x="1570" y="3"/>
                    </a:lnTo>
                    <a:lnTo>
                      <a:pt x="1576" y="2"/>
                    </a:lnTo>
                    <a:lnTo>
                      <a:pt x="1581" y="0"/>
                    </a:lnTo>
                    <a:lnTo>
                      <a:pt x="1588" y="2"/>
                    </a:lnTo>
                    <a:lnTo>
                      <a:pt x="1594" y="3"/>
                    </a:lnTo>
                    <a:lnTo>
                      <a:pt x="1600" y="7"/>
                    </a:lnTo>
                    <a:lnTo>
                      <a:pt x="1602" y="7"/>
                    </a:lnTo>
                    <a:lnTo>
                      <a:pt x="1605" y="11"/>
                    </a:lnTo>
                    <a:lnTo>
                      <a:pt x="1610" y="14"/>
                    </a:lnTo>
                    <a:lnTo>
                      <a:pt x="1612" y="16"/>
                    </a:lnTo>
                    <a:lnTo>
                      <a:pt x="1617" y="22"/>
                    </a:lnTo>
                    <a:lnTo>
                      <a:pt x="1619" y="26"/>
                    </a:lnTo>
                    <a:lnTo>
                      <a:pt x="1628" y="36"/>
                    </a:lnTo>
                    <a:lnTo>
                      <a:pt x="1638" y="51"/>
                    </a:lnTo>
                    <a:lnTo>
                      <a:pt x="1640" y="54"/>
                    </a:lnTo>
                    <a:lnTo>
                      <a:pt x="1642" y="59"/>
                    </a:lnTo>
                    <a:lnTo>
                      <a:pt x="1652" y="77"/>
                    </a:lnTo>
                    <a:lnTo>
                      <a:pt x="1663" y="93"/>
                    </a:lnTo>
                    <a:lnTo>
                      <a:pt x="1665" y="98"/>
                    </a:lnTo>
                    <a:lnTo>
                      <a:pt x="1666" y="101"/>
                    </a:lnTo>
                    <a:lnTo>
                      <a:pt x="1675" y="116"/>
                    </a:lnTo>
                    <a:lnTo>
                      <a:pt x="1686" y="129"/>
                    </a:lnTo>
                    <a:lnTo>
                      <a:pt x="1686" y="129"/>
                    </a:lnTo>
                    <a:lnTo>
                      <a:pt x="1686" y="129"/>
                    </a:lnTo>
                    <a:lnTo>
                      <a:pt x="1686" y="129"/>
                    </a:lnTo>
                    <a:lnTo>
                      <a:pt x="1688" y="130"/>
                    </a:lnTo>
                    <a:lnTo>
                      <a:pt x="1691" y="134"/>
                    </a:lnTo>
                    <a:lnTo>
                      <a:pt x="1692" y="135"/>
                    </a:lnTo>
                    <a:lnTo>
                      <a:pt x="1694" y="138"/>
                    </a:lnTo>
                    <a:lnTo>
                      <a:pt x="1698" y="140"/>
                    </a:lnTo>
                    <a:lnTo>
                      <a:pt x="1703" y="143"/>
                    </a:lnTo>
                    <a:lnTo>
                      <a:pt x="1707" y="144"/>
                    </a:lnTo>
                    <a:lnTo>
                      <a:pt x="1712" y="143"/>
                    </a:lnTo>
                    <a:lnTo>
                      <a:pt x="1716" y="140"/>
                    </a:lnTo>
                    <a:lnTo>
                      <a:pt x="1720" y="138"/>
                    </a:lnTo>
                    <a:lnTo>
                      <a:pt x="1725" y="134"/>
                    </a:lnTo>
                    <a:lnTo>
                      <a:pt x="1729" y="129"/>
                    </a:lnTo>
                    <a:lnTo>
                      <a:pt x="1739" y="116"/>
                    </a:lnTo>
                    <a:lnTo>
                      <a:pt x="1750" y="98"/>
                    </a:lnTo>
                    <a:lnTo>
                      <a:pt x="1762" y="77"/>
                    </a:lnTo>
                    <a:lnTo>
                      <a:pt x="1776" y="54"/>
                    </a:lnTo>
                    <a:lnTo>
                      <a:pt x="1787" y="36"/>
                    </a:lnTo>
                    <a:lnTo>
                      <a:pt x="1797" y="22"/>
                    </a:lnTo>
                    <a:lnTo>
                      <a:pt x="1804" y="16"/>
                    </a:lnTo>
                    <a:lnTo>
                      <a:pt x="1809" y="11"/>
                    </a:lnTo>
                    <a:lnTo>
                      <a:pt x="1814" y="7"/>
                    </a:lnTo>
                    <a:lnTo>
                      <a:pt x="1820" y="3"/>
                    </a:lnTo>
                    <a:lnTo>
                      <a:pt x="1827" y="2"/>
                    </a:lnTo>
                    <a:lnTo>
                      <a:pt x="1833" y="0"/>
                    </a:lnTo>
                    <a:lnTo>
                      <a:pt x="1839" y="2"/>
                    </a:lnTo>
                    <a:lnTo>
                      <a:pt x="1846" y="3"/>
                    </a:lnTo>
                    <a:lnTo>
                      <a:pt x="1851" y="7"/>
                    </a:lnTo>
                    <a:lnTo>
                      <a:pt x="1857" y="11"/>
                    </a:lnTo>
                    <a:lnTo>
                      <a:pt x="1862" y="16"/>
                    </a:lnTo>
                    <a:lnTo>
                      <a:pt x="1865" y="17"/>
                    </a:lnTo>
                    <a:lnTo>
                      <a:pt x="1867" y="22"/>
                    </a:lnTo>
                    <a:lnTo>
                      <a:pt x="1879" y="36"/>
                    </a:lnTo>
                    <a:lnTo>
                      <a:pt x="1888" y="50"/>
                    </a:lnTo>
                    <a:lnTo>
                      <a:pt x="1890" y="54"/>
                    </a:lnTo>
                    <a:lnTo>
                      <a:pt x="1903" y="77"/>
                    </a:lnTo>
                    <a:lnTo>
                      <a:pt x="1904" y="78"/>
                    </a:lnTo>
                    <a:lnTo>
                      <a:pt x="1916" y="98"/>
                    </a:lnTo>
                    <a:lnTo>
                      <a:pt x="1927" y="116"/>
                    </a:lnTo>
                    <a:lnTo>
                      <a:pt x="1937" y="129"/>
                    </a:lnTo>
                    <a:lnTo>
                      <a:pt x="1940" y="133"/>
                    </a:lnTo>
                    <a:lnTo>
                      <a:pt x="1941" y="134"/>
                    </a:lnTo>
                    <a:lnTo>
                      <a:pt x="1946" y="138"/>
                    </a:lnTo>
                    <a:lnTo>
                      <a:pt x="1946" y="138"/>
                    </a:lnTo>
                    <a:lnTo>
                      <a:pt x="1946" y="138"/>
                    </a:lnTo>
                    <a:lnTo>
                      <a:pt x="1950" y="140"/>
                    </a:lnTo>
                    <a:lnTo>
                      <a:pt x="1954" y="143"/>
                    </a:lnTo>
                    <a:lnTo>
                      <a:pt x="1959" y="144"/>
                    </a:lnTo>
                    <a:lnTo>
                      <a:pt x="1963" y="143"/>
                    </a:lnTo>
                    <a:lnTo>
                      <a:pt x="1968" y="140"/>
                    </a:lnTo>
                    <a:lnTo>
                      <a:pt x="1972" y="138"/>
                    </a:lnTo>
                    <a:lnTo>
                      <a:pt x="1976" y="134"/>
                    </a:lnTo>
                    <a:lnTo>
                      <a:pt x="1979" y="129"/>
                    </a:lnTo>
                    <a:lnTo>
                      <a:pt x="1990" y="116"/>
                    </a:lnTo>
                    <a:lnTo>
                      <a:pt x="2001" y="98"/>
                    </a:lnTo>
                    <a:lnTo>
                      <a:pt x="2014" y="77"/>
                    </a:lnTo>
                    <a:lnTo>
                      <a:pt x="2026" y="54"/>
                    </a:lnTo>
                    <a:lnTo>
                      <a:pt x="2038" y="36"/>
                    </a:lnTo>
                    <a:lnTo>
                      <a:pt x="2049" y="22"/>
                    </a:lnTo>
                    <a:lnTo>
                      <a:pt x="2054" y="16"/>
                    </a:lnTo>
                    <a:lnTo>
                      <a:pt x="2061" y="11"/>
                    </a:lnTo>
                    <a:lnTo>
                      <a:pt x="2066" y="7"/>
                    </a:lnTo>
                    <a:lnTo>
                      <a:pt x="2072" y="3"/>
                    </a:lnTo>
                    <a:lnTo>
                      <a:pt x="2077" y="2"/>
                    </a:lnTo>
                    <a:lnTo>
                      <a:pt x="2084" y="0"/>
                    </a:lnTo>
                    <a:lnTo>
                      <a:pt x="2090" y="2"/>
                    </a:lnTo>
                    <a:lnTo>
                      <a:pt x="2096" y="3"/>
                    </a:lnTo>
                    <a:lnTo>
                      <a:pt x="2103" y="7"/>
                    </a:lnTo>
                    <a:lnTo>
                      <a:pt x="2108" y="11"/>
                    </a:lnTo>
                    <a:lnTo>
                      <a:pt x="2109" y="12"/>
                    </a:lnTo>
                    <a:lnTo>
                      <a:pt x="2114" y="16"/>
                    </a:lnTo>
                    <a:lnTo>
                      <a:pt x="2119" y="22"/>
                    </a:lnTo>
                    <a:lnTo>
                      <a:pt x="2119" y="22"/>
                    </a:lnTo>
                    <a:lnTo>
                      <a:pt x="2129" y="36"/>
                    </a:lnTo>
                    <a:lnTo>
                      <a:pt x="2142" y="54"/>
                    </a:lnTo>
                    <a:lnTo>
                      <a:pt x="2155" y="77"/>
                    </a:lnTo>
                    <a:lnTo>
                      <a:pt x="2163" y="91"/>
                    </a:lnTo>
                    <a:lnTo>
                      <a:pt x="2168" y="98"/>
                    </a:lnTo>
                    <a:lnTo>
                      <a:pt x="2173" y="107"/>
                    </a:lnTo>
                    <a:lnTo>
                      <a:pt x="2178" y="116"/>
                    </a:lnTo>
                    <a:lnTo>
                      <a:pt x="2183" y="121"/>
                    </a:lnTo>
                    <a:lnTo>
                      <a:pt x="2188" y="129"/>
                    </a:lnTo>
                    <a:lnTo>
                      <a:pt x="2193" y="134"/>
                    </a:lnTo>
                    <a:lnTo>
                      <a:pt x="2193" y="134"/>
                    </a:lnTo>
                    <a:lnTo>
                      <a:pt x="2197" y="138"/>
                    </a:lnTo>
                    <a:lnTo>
                      <a:pt x="2201" y="140"/>
                    </a:lnTo>
                    <a:lnTo>
                      <a:pt x="2206" y="143"/>
                    </a:lnTo>
                    <a:lnTo>
                      <a:pt x="2210" y="144"/>
                    </a:lnTo>
                    <a:lnTo>
                      <a:pt x="2213" y="143"/>
                    </a:lnTo>
                    <a:lnTo>
                      <a:pt x="2219" y="140"/>
                    </a:lnTo>
                    <a:lnTo>
                      <a:pt x="2222" y="138"/>
                    </a:lnTo>
                    <a:lnTo>
                      <a:pt x="2226" y="134"/>
                    </a:lnTo>
                    <a:lnTo>
                      <a:pt x="2231" y="129"/>
                    </a:lnTo>
                    <a:lnTo>
                      <a:pt x="2241" y="116"/>
                    </a:lnTo>
                    <a:lnTo>
                      <a:pt x="2253" y="98"/>
                    </a:lnTo>
                    <a:lnTo>
                      <a:pt x="2264" y="77"/>
                    </a:lnTo>
                    <a:lnTo>
                      <a:pt x="2277" y="54"/>
                    </a:lnTo>
                    <a:lnTo>
                      <a:pt x="2290" y="36"/>
                    </a:lnTo>
                    <a:lnTo>
                      <a:pt x="2300" y="22"/>
                    </a:lnTo>
                    <a:lnTo>
                      <a:pt x="2306" y="16"/>
                    </a:lnTo>
                    <a:lnTo>
                      <a:pt x="2311" y="11"/>
                    </a:lnTo>
                    <a:lnTo>
                      <a:pt x="2316" y="7"/>
                    </a:lnTo>
                    <a:lnTo>
                      <a:pt x="2323" y="3"/>
                    </a:lnTo>
                    <a:lnTo>
                      <a:pt x="2329" y="2"/>
                    </a:lnTo>
                    <a:lnTo>
                      <a:pt x="2336" y="0"/>
                    </a:lnTo>
                    <a:lnTo>
                      <a:pt x="2342" y="2"/>
                    </a:lnTo>
                    <a:lnTo>
                      <a:pt x="2348" y="3"/>
                    </a:lnTo>
                    <a:lnTo>
                      <a:pt x="2353" y="7"/>
                    </a:lnTo>
                    <a:lnTo>
                      <a:pt x="2360" y="11"/>
                    </a:lnTo>
                    <a:lnTo>
                      <a:pt x="2365" y="16"/>
                    </a:lnTo>
                    <a:lnTo>
                      <a:pt x="2369" y="19"/>
                    </a:lnTo>
                    <a:lnTo>
                      <a:pt x="2370" y="22"/>
                    </a:lnTo>
                    <a:lnTo>
                      <a:pt x="2374" y="27"/>
                    </a:lnTo>
                    <a:lnTo>
                      <a:pt x="2381" y="36"/>
                    </a:lnTo>
                    <a:lnTo>
                      <a:pt x="2386" y="45"/>
                    </a:lnTo>
                    <a:lnTo>
                      <a:pt x="2393" y="54"/>
                    </a:lnTo>
                    <a:lnTo>
                      <a:pt x="2399" y="64"/>
                    </a:lnTo>
                    <a:lnTo>
                      <a:pt x="2406" y="77"/>
                    </a:lnTo>
                    <a:lnTo>
                      <a:pt x="2416" y="93"/>
                    </a:lnTo>
                    <a:lnTo>
                      <a:pt x="2418" y="98"/>
                    </a:lnTo>
                    <a:lnTo>
                      <a:pt x="2420" y="101"/>
                    </a:lnTo>
                    <a:lnTo>
                      <a:pt x="2430" y="116"/>
                    </a:lnTo>
                    <a:lnTo>
                      <a:pt x="2440" y="129"/>
                    </a:lnTo>
                    <a:lnTo>
                      <a:pt x="2440" y="129"/>
                    </a:lnTo>
                    <a:lnTo>
                      <a:pt x="2440" y="129"/>
                    </a:lnTo>
                    <a:lnTo>
                      <a:pt x="2440" y="129"/>
                    </a:lnTo>
                    <a:lnTo>
                      <a:pt x="2441" y="130"/>
                    </a:lnTo>
                    <a:lnTo>
                      <a:pt x="2444" y="134"/>
                    </a:lnTo>
                    <a:lnTo>
                      <a:pt x="2445" y="135"/>
                    </a:lnTo>
                    <a:lnTo>
                      <a:pt x="2447" y="138"/>
                    </a:lnTo>
                    <a:lnTo>
                      <a:pt x="2453" y="140"/>
                    </a:lnTo>
                    <a:lnTo>
                      <a:pt x="2456" y="143"/>
                    </a:lnTo>
                    <a:lnTo>
                      <a:pt x="2461" y="144"/>
                    </a:lnTo>
                    <a:lnTo>
                      <a:pt x="2465" y="143"/>
                    </a:lnTo>
                    <a:lnTo>
                      <a:pt x="2469" y="140"/>
                    </a:lnTo>
                    <a:lnTo>
                      <a:pt x="2474" y="138"/>
                    </a:lnTo>
                    <a:lnTo>
                      <a:pt x="2478" y="134"/>
                    </a:lnTo>
                    <a:lnTo>
                      <a:pt x="2482" y="129"/>
                    </a:lnTo>
                    <a:lnTo>
                      <a:pt x="2492" y="116"/>
                    </a:lnTo>
                    <a:lnTo>
                      <a:pt x="2503" y="98"/>
                    </a:lnTo>
                    <a:lnTo>
                      <a:pt x="2516" y="77"/>
                    </a:lnTo>
                    <a:lnTo>
                      <a:pt x="2529" y="54"/>
                    </a:lnTo>
                    <a:lnTo>
                      <a:pt x="2540" y="36"/>
                    </a:lnTo>
                    <a:lnTo>
                      <a:pt x="2552" y="22"/>
                    </a:lnTo>
                    <a:lnTo>
                      <a:pt x="2557" y="16"/>
                    </a:lnTo>
                    <a:lnTo>
                      <a:pt x="2562" y="11"/>
                    </a:lnTo>
                    <a:lnTo>
                      <a:pt x="2568" y="7"/>
                    </a:lnTo>
                    <a:lnTo>
                      <a:pt x="2573" y="3"/>
                    </a:lnTo>
                    <a:lnTo>
                      <a:pt x="2580" y="2"/>
                    </a:lnTo>
                    <a:lnTo>
                      <a:pt x="2586" y="0"/>
                    </a:lnTo>
                    <a:lnTo>
                      <a:pt x="2593" y="2"/>
                    </a:lnTo>
                    <a:lnTo>
                      <a:pt x="2599" y="3"/>
                    </a:lnTo>
                    <a:lnTo>
                      <a:pt x="2605" y="7"/>
                    </a:lnTo>
                    <a:lnTo>
                      <a:pt x="2610" y="11"/>
                    </a:lnTo>
                    <a:lnTo>
                      <a:pt x="2615" y="16"/>
                    </a:lnTo>
                    <a:lnTo>
                      <a:pt x="2622" y="22"/>
                    </a:lnTo>
                    <a:lnTo>
                      <a:pt x="2632" y="36"/>
                    </a:lnTo>
                    <a:lnTo>
                      <a:pt x="2645" y="54"/>
                    </a:lnTo>
                    <a:lnTo>
                      <a:pt x="2657" y="77"/>
                    </a:lnTo>
                    <a:lnTo>
                      <a:pt x="2669" y="98"/>
                    </a:lnTo>
                    <a:lnTo>
                      <a:pt x="2680" y="116"/>
                    </a:lnTo>
                    <a:lnTo>
                      <a:pt x="2690" y="129"/>
                    </a:lnTo>
                    <a:lnTo>
                      <a:pt x="2696" y="134"/>
                    </a:lnTo>
                    <a:lnTo>
                      <a:pt x="2699" y="138"/>
                    </a:lnTo>
                    <a:lnTo>
                      <a:pt x="2703" y="140"/>
                    </a:lnTo>
                    <a:lnTo>
                      <a:pt x="2708" y="143"/>
                    </a:lnTo>
                    <a:lnTo>
                      <a:pt x="2712" y="144"/>
                    </a:lnTo>
                    <a:lnTo>
                      <a:pt x="2716" y="143"/>
                    </a:lnTo>
                    <a:lnTo>
                      <a:pt x="2721" y="140"/>
                    </a:lnTo>
                    <a:lnTo>
                      <a:pt x="2725" y="138"/>
                    </a:lnTo>
                    <a:lnTo>
                      <a:pt x="2729" y="134"/>
                    </a:lnTo>
                    <a:lnTo>
                      <a:pt x="2734" y="129"/>
                    </a:lnTo>
                    <a:lnTo>
                      <a:pt x="2744" y="116"/>
                    </a:lnTo>
                    <a:lnTo>
                      <a:pt x="2754" y="98"/>
                    </a:lnTo>
                    <a:lnTo>
                      <a:pt x="2767" y="77"/>
                    </a:lnTo>
                    <a:lnTo>
                      <a:pt x="2780" y="54"/>
                    </a:lnTo>
                    <a:lnTo>
                      <a:pt x="2792" y="36"/>
                    </a:lnTo>
                    <a:lnTo>
                      <a:pt x="2802" y="22"/>
                    </a:lnTo>
                    <a:lnTo>
                      <a:pt x="2809" y="16"/>
                    </a:lnTo>
                    <a:lnTo>
                      <a:pt x="2814" y="11"/>
                    </a:lnTo>
                    <a:lnTo>
                      <a:pt x="2819" y="7"/>
                    </a:lnTo>
                    <a:lnTo>
                      <a:pt x="2825" y="3"/>
                    </a:lnTo>
                    <a:lnTo>
                      <a:pt x="2832" y="2"/>
                    </a:lnTo>
                    <a:lnTo>
                      <a:pt x="2838" y="0"/>
                    </a:lnTo>
                    <a:lnTo>
                      <a:pt x="2844" y="2"/>
                    </a:lnTo>
                    <a:lnTo>
                      <a:pt x="2849" y="3"/>
                    </a:lnTo>
                    <a:lnTo>
                      <a:pt x="2856" y="7"/>
                    </a:lnTo>
                    <a:lnTo>
                      <a:pt x="2862" y="11"/>
                    </a:lnTo>
                    <a:lnTo>
                      <a:pt x="2867" y="16"/>
                    </a:lnTo>
                    <a:lnTo>
                      <a:pt x="2872" y="22"/>
                    </a:lnTo>
                    <a:lnTo>
                      <a:pt x="2884" y="36"/>
                    </a:lnTo>
                    <a:lnTo>
                      <a:pt x="2895" y="54"/>
                    </a:lnTo>
                    <a:lnTo>
                      <a:pt x="2908" y="77"/>
                    </a:lnTo>
                    <a:lnTo>
                      <a:pt x="2921" y="98"/>
                    </a:lnTo>
                    <a:lnTo>
                      <a:pt x="2932" y="116"/>
                    </a:lnTo>
                    <a:lnTo>
                      <a:pt x="2941" y="129"/>
                    </a:lnTo>
                    <a:lnTo>
                      <a:pt x="2942" y="129"/>
                    </a:lnTo>
                    <a:lnTo>
                      <a:pt x="2942" y="129"/>
                    </a:lnTo>
                    <a:lnTo>
                      <a:pt x="2946" y="134"/>
                    </a:lnTo>
                    <a:lnTo>
                      <a:pt x="2950" y="138"/>
                    </a:lnTo>
                    <a:lnTo>
                      <a:pt x="2954" y="140"/>
                    </a:lnTo>
                    <a:lnTo>
                      <a:pt x="2959" y="143"/>
                    </a:lnTo>
                    <a:lnTo>
                      <a:pt x="2963" y="144"/>
                    </a:lnTo>
                    <a:lnTo>
                      <a:pt x="2968" y="143"/>
                    </a:lnTo>
                    <a:lnTo>
                      <a:pt x="2972" y="140"/>
                    </a:lnTo>
                    <a:lnTo>
                      <a:pt x="2975" y="138"/>
                    </a:lnTo>
                    <a:lnTo>
                      <a:pt x="2980" y="134"/>
                    </a:lnTo>
                    <a:lnTo>
                      <a:pt x="2984" y="129"/>
                    </a:lnTo>
                    <a:lnTo>
                      <a:pt x="2994" y="116"/>
                    </a:lnTo>
                    <a:lnTo>
                      <a:pt x="3006" y="98"/>
                    </a:lnTo>
                    <a:lnTo>
                      <a:pt x="3019" y="77"/>
                    </a:lnTo>
                    <a:lnTo>
                      <a:pt x="3031" y="54"/>
                    </a:lnTo>
                    <a:lnTo>
                      <a:pt x="3043" y="36"/>
                    </a:lnTo>
                    <a:lnTo>
                      <a:pt x="3054" y="22"/>
                    </a:lnTo>
                    <a:lnTo>
                      <a:pt x="3059" y="16"/>
                    </a:lnTo>
                    <a:lnTo>
                      <a:pt x="3064" y="11"/>
                    </a:lnTo>
                    <a:lnTo>
                      <a:pt x="3071" y="7"/>
                    </a:lnTo>
                    <a:lnTo>
                      <a:pt x="3076" y="3"/>
                    </a:lnTo>
                    <a:lnTo>
                      <a:pt x="3082" y="2"/>
                    </a:lnTo>
                    <a:lnTo>
                      <a:pt x="3089" y="0"/>
                    </a:lnTo>
                    <a:lnTo>
                      <a:pt x="3095" y="2"/>
                    </a:lnTo>
                    <a:lnTo>
                      <a:pt x="3101" y="3"/>
                    </a:lnTo>
                    <a:lnTo>
                      <a:pt x="3108" y="7"/>
                    </a:lnTo>
                    <a:lnTo>
                      <a:pt x="3113" y="11"/>
                    </a:lnTo>
                    <a:lnTo>
                      <a:pt x="3118" y="16"/>
                    </a:lnTo>
                    <a:lnTo>
                      <a:pt x="3124" y="22"/>
                    </a:lnTo>
                    <a:lnTo>
                      <a:pt x="3134" y="36"/>
                    </a:lnTo>
                    <a:lnTo>
                      <a:pt x="3146" y="54"/>
                    </a:lnTo>
                    <a:lnTo>
                      <a:pt x="3160" y="77"/>
                    </a:lnTo>
                    <a:lnTo>
                      <a:pt x="3170" y="95"/>
                    </a:lnTo>
                    <a:lnTo>
                      <a:pt x="3171" y="98"/>
                    </a:lnTo>
                    <a:lnTo>
                      <a:pt x="3173" y="100"/>
                    </a:lnTo>
                    <a:lnTo>
                      <a:pt x="3183" y="116"/>
                    </a:lnTo>
                    <a:lnTo>
                      <a:pt x="3193" y="129"/>
                    </a:lnTo>
                    <a:lnTo>
                      <a:pt x="3197" y="134"/>
                    </a:lnTo>
                    <a:lnTo>
                      <a:pt x="3202" y="138"/>
                    </a:lnTo>
                    <a:lnTo>
                      <a:pt x="3206" y="140"/>
                    </a:lnTo>
                    <a:lnTo>
                      <a:pt x="3209" y="143"/>
                    </a:lnTo>
                    <a:lnTo>
                      <a:pt x="3215" y="144"/>
                    </a:lnTo>
                    <a:lnTo>
                      <a:pt x="3218" y="143"/>
                    </a:lnTo>
                    <a:lnTo>
                      <a:pt x="3223" y="140"/>
                    </a:lnTo>
                    <a:lnTo>
                      <a:pt x="3227" y="138"/>
                    </a:lnTo>
                    <a:lnTo>
                      <a:pt x="3231" y="134"/>
                    </a:lnTo>
                    <a:lnTo>
                      <a:pt x="3236" y="129"/>
                    </a:lnTo>
                    <a:lnTo>
                      <a:pt x="3246" y="116"/>
                    </a:lnTo>
                    <a:lnTo>
                      <a:pt x="3257" y="98"/>
                    </a:lnTo>
                    <a:lnTo>
                      <a:pt x="3269" y="77"/>
                    </a:lnTo>
                    <a:lnTo>
                      <a:pt x="3282" y="54"/>
                    </a:lnTo>
                    <a:lnTo>
                      <a:pt x="3293" y="36"/>
                    </a:lnTo>
                    <a:lnTo>
                      <a:pt x="3305" y="22"/>
                    </a:lnTo>
                    <a:lnTo>
                      <a:pt x="3310" y="16"/>
                    </a:lnTo>
                    <a:lnTo>
                      <a:pt x="3316" y="11"/>
                    </a:lnTo>
                    <a:lnTo>
                      <a:pt x="3321" y="7"/>
                    </a:lnTo>
                    <a:lnTo>
                      <a:pt x="3328" y="3"/>
                    </a:lnTo>
                    <a:lnTo>
                      <a:pt x="3334" y="2"/>
                    </a:lnTo>
                    <a:lnTo>
                      <a:pt x="3340" y="0"/>
                    </a:lnTo>
                    <a:lnTo>
                      <a:pt x="3346" y="2"/>
                    </a:lnTo>
                    <a:lnTo>
                      <a:pt x="3352" y="3"/>
                    </a:lnTo>
                    <a:lnTo>
                      <a:pt x="3358" y="7"/>
                    </a:lnTo>
                    <a:lnTo>
                      <a:pt x="3363" y="11"/>
                    </a:lnTo>
                    <a:lnTo>
                      <a:pt x="3370" y="16"/>
                    </a:lnTo>
                    <a:lnTo>
                      <a:pt x="3375" y="22"/>
                    </a:lnTo>
                    <a:lnTo>
                      <a:pt x="3386" y="36"/>
                    </a:lnTo>
                    <a:lnTo>
                      <a:pt x="3398" y="54"/>
                    </a:lnTo>
                    <a:lnTo>
                      <a:pt x="3410" y="77"/>
                    </a:lnTo>
                    <a:lnTo>
                      <a:pt x="3423" y="98"/>
                    </a:lnTo>
                    <a:lnTo>
                      <a:pt x="3435" y="116"/>
                    </a:lnTo>
                    <a:lnTo>
                      <a:pt x="3444" y="129"/>
                    </a:lnTo>
                    <a:lnTo>
                      <a:pt x="3449" y="134"/>
                    </a:lnTo>
                    <a:lnTo>
                      <a:pt x="3452" y="138"/>
                    </a:lnTo>
                    <a:lnTo>
                      <a:pt x="3456" y="140"/>
                    </a:lnTo>
                    <a:lnTo>
                      <a:pt x="3461" y="143"/>
                    </a:lnTo>
                    <a:lnTo>
                      <a:pt x="3465" y="144"/>
                    </a:lnTo>
                    <a:lnTo>
                      <a:pt x="3470" y="143"/>
                    </a:lnTo>
                    <a:lnTo>
                      <a:pt x="3474" y="140"/>
                    </a:lnTo>
                    <a:lnTo>
                      <a:pt x="3478" y="138"/>
                    </a:lnTo>
                    <a:lnTo>
                      <a:pt x="3483" y="134"/>
                    </a:lnTo>
                    <a:lnTo>
                      <a:pt x="3487" y="129"/>
                    </a:lnTo>
                    <a:lnTo>
                      <a:pt x="3497" y="116"/>
                    </a:lnTo>
                    <a:lnTo>
                      <a:pt x="3508" y="98"/>
                    </a:lnTo>
                    <a:lnTo>
                      <a:pt x="3520" y="77"/>
                    </a:lnTo>
                    <a:lnTo>
                      <a:pt x="3534" y="54"/>
                    </a:lnTo>
                    <a:lnTo>
                      <a:pt x="3545" y="36"/>
                    </a:lnTo>
                    <a:lnTo>
                      <a:pt x="3555" y="22"/>
                    </a:lnTo>
                    <a:lnTo>
                      <a:pt x="3562" y="16"/>
                    </a:lnTo>
                    <a:lnTo>
                      <a:pt x="3567" y="11"/>
                    </a:lnTo>
                    <a:lnTo>
                      <a:pt x="3572" y="7"/>
                    </a:lnTo>
                    <a:lnTo>
                      <a:pt x="3578" y="3"/>
                    </a:lnTo>
                    <a:lnTo>
                      <a:pt x="3585" y="2"/>
                    </a:lnTo>
                    <a:lnTo>
                      <a:pt x="3591" y="0"/>
                    </a:lnTo>
                    <a:lnTo>
                      <a:pt x="3597" y="2"/>
                    </a:lnTo>
                    <a:lnTo>
                      <a:pt x="3604" y="3"/>
                    </a:lnTo>
                    <a:lnTo>
                      <a:pt x="3610" y="7"/>
                    </a:lnTo>
                    <a:lnTo>
                      <a:pt x="3615" y="11"/>
                    </a:lnTo>
                    <a:lnTo>
                      <a:pt x="3620" y="16"/>
                    </a:lnTo>
                    <a:lnTo>
                      <a:pt x="3627" y="22"/>
                    </a:lnTo>
                    <a:lnTo>
                      <a:pt x="3637" y="36"/>
                    </a:lnTo>
                    <a:lnTo>
                      <a:pt x="3648" y="54"/>
                    </a:lnTo>
                    <a:lnTo>
                      <a:pt x="3661" y="77"/>
                    </a:lnTo>
                    <a:lnTo>
                      <a:pt x="3674" y="98"/>
                    </a:lnTo>
                    <a:lnTo>
                      <a:pt x="3685" y="116"/>
                    </a:lnTo>
                    <a:lnTo>
                      <a:pt x="3695" y="129"/>
                    </a:lnTo>
                    <a:lnTo>
                      <a:pt x="3699" y="134"/>
                    </a:lnTo>
                    <a:lnTo>
                      <a:pt x="3704" y="138"/>
                    </a:lnTo>
                    <a:lnTo>
                      <a:pt x="3708" y="140"/>
                    </a:lnTo>
                    <a:lnTo>
                      <a:pt x="3712" y="143"/>
                    </a:lnTo>
                    <a:lnTo>
                      <a:pt x="3717" y="144"/>
                    </a:lnTo>
                    <a:lnTo>
                      <a:pt x="3721" y="143"/>
                    </a:lnTo>
                    <a:lnTo>
                      <a:pt x="3726" y="140"/>
                    </a:lnTo>
                    <a:lnTo>
                      <a:pt x="3730" y="138"/>
                    </a:lnTo>
                    <a:lnTo>
                      <a:pt x="3734" y="134"/>
                    </a:lnTo>
                    <a:lnTo>
                      <a:pt x="3737" y="129"/>
                    </a:lnTo>
                    <a:lnTo>
                      <a:pt x="3748" y="116"/>
                    </a:lnTo>
                    <a:lnTo>
                      <a:pt x="3759" y="98"/>
                    </a:lnTo>
                    <a:lnTo>
                      <a:pt x="3772" y="77"/>
                    </a:lnTo>
                    <a:lnTo>
                      <a:pt x="3784" y="54"/>
                    </a:lnTo>
                    <a:lnTo>
                      <a:pt x="3796" y="36"/>
                    </a:lnTo>
                    <a:lnTo>
                      <a:pt x="3807" y="22"/>
                    </a:lnTo>
                    <a:lnTo>
                      <a:pt x="3812" y="16"/>
                    </a:lnTo>
                    <a:lnTo>
                      <a:pt x="3819" y="11"/>
                    </a:lnTo>
                    <a:lnTo>
                      <a:pt x="3824" y="7"/>
                    </a:lnTo>
                    <a:lnTo>
                      <a:pt x="3830" y="3"/>
                    </a:lnTo>
                    <a:lnTo>
                      <a:pt x="3837" y="2"/>
                    </a:lnTo>
                    <a:lnTo>
                      <a:pt x="3842" y="0"/>
                    </a:lnTo>
                    <a:lnTo>
                      <a:pt x="3848" y="2"/>
                    </a:lnTo>
                    <a:lnTo>
                      <a:pt x="3854" y="3"/>
                    </a:lnTo>
                    <a:lnTo>
                      <a:pt x="3861" y="7"/>
                    </a:lnTo>
                    <a:lnTo>
                      <a:pt x="3866" y="11"/>
                    </a:lnTo>
                    <a:lnTo>
                      <a:pt x="3872" y="16"/>
                    </a:lnTo>
                    <a:lnTo>
                      <a:pt x="3877" y="22"/>
                    </a:lnTo>
                    <a:lnTo>
                      <a:pt x="3887" y="36"/>
                    </a:lnTo>
                    <a:lnTo>
                      <a:pt x="3900" y="54"/>
                    </a:lnTo>
                    <a:lnTo>
                      <a:pt x="3913" y="77"/>
                    </a:lnTo>
                    <a:lnTo>
                      <a:pt x="3926" y="98"/>
                    </a:lnTo>
                    <a:lnTo>
                      <a:pt x="3936" y="116"/>
                    </a:lnTo>
                    <a:lnTo>
                      <a:pt x="3946" y="129"/>
                    </a:lnTo>
                    <a:lnTo>
                      <a:pt x="3951" y="134"/>
                    </a:lnTo>
                    <a:lnTo>
                      <a:pt x="3955" y="138"/>
                    </a:lnTo>
                    <a:lnTo>
                      <a:pt x="3959" y="140"/>
                    </a:lnTo>
                    <a:lnTo>
                      <a:pt x="3964" y="143"/>
                    </a:lnTo>
                    <a:lnTo>
                      <a:pt x="3968" y="144"/>
                    </a:lnTo>
                    <a:lnTo>
                      <a:pt x="3971" y="143"/>
                    </a:lnTo>
                    <a:lnTo>
                      <a:pt x="3976" y="140"/>
                    </a:lnTo>
                    <a:lnTo>
                      <a:pt x="3980" y="138"/>
                    </a:lnTo>
                    <a:lnTo>
                      <a:pt x="3984" y="134"/>
                    </a:lnTo>
                    <a:lnTo>
                      <a:pt x="3989" y="129"/>
                    </a:lnTo>
                    <a:lnTo>
                      <a:pt x="3999" y="116"/>
                    </a:lnTo>
                    <a:lnTo>
                      <a:pt x="4011" y="98"/>
                    </a:lnTo>
                    <a:lnTo>
                      <a:pt x="4022" y="77"/>
                    </a:lnTo>
                    <a:lnTo>
                      <a:pt x="4027" y="69"/>
                    </a:lnTo>
                    <a:lnTo>
                      <a:pt x="4043" y="78"/>
                    </a:lnTo>
                    <a:lnTo>
                      <a:pt x="4039" y="86"/>
                    </a:lnTo>
                    <a:lnTo>
                      <a:pt x="4025" y="109"/>
                    </a:lnTo>
                    <a:lnTo>
                      <a:pt x="4013" y="126"/>
                    </a:lnTo>
                    <a:lnTo>
                      <a:pt x="4003" y="140"/>
                    </a:lnTo>
                    <a:lnTo>
                      <a:pt x="3997" y="147"/>
                    </a:lnTo>
                    <a:lnTo>
                      <a:pt x="3992" y="152"/>
                    </a:lnTo>
                    <a:lnTo>
                      <a:pt x="3987" y="156"/>
                    </a:lnTo>
                    <a:lnTo>
                      <a:pt x="3980" y="160"/>
                    </a:lnTo>
                    <a:lnTo>
                      <a:pt x="3974" y="161"/>
                    </a:lnTo>
                    <a:lnTo>
                      <a:pt x="3968" y="162"/>
                    </a:lnTo>
                    <a:lnTo>
                      <a:pt x="3961" y="161"/>
                    </a:lnTo>
                    <a:lnTo>
                      <a:pt x="3955" y="160"/>
                    </a:lnTo>
                    <a:lnTo>
                      <a:pt x="3950" y="156"/>
                    </a:lnTo>
                    <a:lnTo>
                      <a:pt x="3943" y="152"/>
                    </a:lnTo>
                    <a:lnTo>
                      <a:pt x="3938" y="147"/>
                    </a:lnTo>
                    <a:lnTo>
                      <a:pt x="3933" y="140"/>
                    </a:lnTo>
                    <a:lnTo>
                      <a:pt x="3922" y="126"/>
                    </a:lnTo>
                    <a:lnTo>
                      <a:pt x="3910" y="109"/>
                    </a:lnTo>
                    <a:lnTo>
                      <a:pt x="3898" y="86"/>
                    </a:lnTo>
                    <a:lnTo>
                      <a:pt x="3885" y="64"/>
                    </a:lnTo>
                    <a:lnTo>
                      <a:pt x="3873" y="46"/>
                    </a:lnTo>
                    <a:lnTo>
                      <a:pt x="3863" y="33"/>
                    </a:lnTo>
                    <a:lnTo>
                      <a:pt x="3859" y="28"/>
                    </a:lnTo>
                    <a:lnTo>
                      <a:pt x="3854" y="25"/>
                    </a:lnTo>
                    <a:lnTo>
                      <a:pt x="3851" y="22"/>
                    </a:lnTo>
                    <a:lnTo>
                      <a:pt x="3847" y="19"/>
                    </a:lnTo>
                    <a:lnTo>
                      <a:pt x="3842" y="18"/>
                    </a:lnTo>
                    <a:lnTo>
                      <a:pt x="3838" y="19"/>
                    </a:lnTo>
                    <a:lnTo>
                      <a:pt x="3833" y="22"/>
                    </a:lnTo>
                    <a:lnTo>
                      <a:pt x="3829" y="25"/>
                    </a:lnTo>
                    <a:lnTo>
                      <a:pt x="3825" y="28"/>
                    </a:lnTo>
                    <a:lnTo>
                      <a:pt x="3821" y="33"/>
                    </a:lnTo>
                    <a:lnTo>
                      <a:pt x="3811" y="46"/>
                    </a:lnTo>
                    <a:lnTo>
                      <a:pt x="3800" y="64"/>
                    </a:lnTo>
                    <a:lnTo>
                      <a:pt x="3787" y="86"/>
                    </a:lnTo>
                    <a:lnTo>
                      <a:pt x="3774" y="109"/>
                    </a:lnTo>
                    <a:lnTo>
                      <a:pt x="3763" y="126"/>
                    </a:lnTo>
                    <a:lnTo>
                      <a:pt x="3751" y="140"/>
                    </a:lnTo>
                    <a:lnTo>
                      <a:pt x="3746" y="147"/>
                    </a:lnTo>
                    <a:lnTo>
                      <a:pt x="3741" y="152"/>
                    </a:lnTo>
                    <a:lnTo>
                      <a:pt x="3735" y="156"/>
                    </a:lnTo>
                    <a:lnTo>
                      <a:pt x="3728" y="160"/>
                    </a:lnTo>
                    <a:lnTo>
                      <a:pt x="3723" y="161"/>
                    </a:lnTo>
                    <a:lnTo>
                      <a:pt x="3717" y="162"/>
                    </a:lnTo>
                    <a:lnTo>
                      <a:pt x="3711" y="161"/>
                    </a:lnTo>
                    <a:lnTo>
                      <a:pt x="3704" y="160"/>
                    </a:lnTo>
                    <a:lnTo>
                      <a:pt x="3698" y="156"/>
                    </a:lnTo>
                    <a:lnTo>
                      <a:pt x="3693" y="152"/>
                    </a:lnTo>
                    <a:lnTo>
                      <a:pt x="3688" y="147"/>
                    </a:lnTo>
                    <a:lnTo>
                      <a:pt x="3681" y="140"/>
                    </a:lnTo>
                    <a:lnTo>
                      <a:pt x="3671" y="126"/>
                    </a:lnTo>
                    <a:lnTo>
                      <a:pt x="3658" y="109"/>
                    </a:lnTo>
                    <a:lnTo>
                      <a:pt x="3646" y="86"/>
                    </a:lnTo>
                    <a:lnTo>
                      <a:pt x="3633" y="64"/>
                    </a:lnTo>
                    <a:lnTo>
                      <a:pt x="3623" y="46"/>
                    </a:lnTo>
                    <a:lnTo>
                      <a:pt x="3613" y="33"/>
                    </a:lnTo>
                    <a:lnTo>
                      <a:pt x="3608" y="28"/>
                    </a:lnTo>
                    <a:lnTo>
                      <a:pt x="3604" y="25"/>
                    </a:lnTo>
                    <a:lnTo>
                      <a:pt x="3600" y="22"/>
                    </a:lnTo>
                    <a:lnTo>
                      <a:pt x="3595" y="19"/>
                    </a:lnTo>
                    <a:lnTo>
                      <a:pt x="3591" y="18"/>
                    </a:lnTo>
                    <a:lnTo>
                      <a:pt x="3587" y="19"/>
                    </a:lnTo>
                    <a:lnTo>
                      <a:pt x="3582" y="22"/>
                    </a:lnTo>
                    <a:lnTo>
                      <a:pt x="3578" y="25"/>
                    </a:lnTo>
                    <a:lnTo>
                      <a:pt x="3575" y="28"/>
                    </a:lnTo>
                    <a:lnTo>
                      <a:pt x="3569" y="33"/>
                    </a:lnTo>
                    <a:lnTo>
                      <a:pt x="3559" y="46"/>
                    </a:lnTo>
                    <a:lnTo>
                      <a:pt x="3548" y="64"/>
                    </a:lnTo>
                    <a:lnTo>
                      <a:pt x="3536" y="86"/>
                    </a:lnTo>
                    <a:lnTo>
                      <a:pt x="3524" y="109"/>
                    </a:lnTo>
                    <a:lnTo>
                      <a:pt x="3511" y="126"/>
                    </a:lnTo>
                    <a:lnTo>
                      <a:pt x="3501" y="140"/>
                    </a:lnTo>
                    <a:lnTo>
                      <a:pt x="3494" y="147"/>
                    </a:lnTo>
                    <a:lnTo>
                      <a:pt x="3489" y="152"/>
                    </a:lnTo>
                    <a:lnTo>
                      <a:pt x="3484" y="156"/>
                    </a:lnTo>
                    <a:lnTo>
                      <a:pt x="3478" y="160"/>
                    </a:lnTo>
                    <a:lnTo>
                      <a:pt x="3471" y="161"/>
                    </a:lnTo>
                    <a:lnTo>
                      <a:pt x="3465" y="162"/>
                    </a:lnTo>
                    <a:lnTo>
                      <a:pt x="3459" y="161"/>
                    </a:lnTo>
                    <a:lnTo>
                      <a:pt x="3454" y="160"/>
                    </a:lnTo>
                    <a:lnTo>
                      <a:pt x="3447" y="156"/>
                    </a:lnTo>
                    <a:lnTo>
                      <a:pt x="3441" y="152"/>
                    </a:lnTo>
                    <a:lnTo>
                      <a:pt x="3436" y="147"/>
                    </a:lnTo>
                    <a:lnTo>
                      <a:pt x="3431" y="140"/>
                    </a:lnTo>
                    <a:lnTo>
                      <a:pt x="3419" y="126"/>
                    </a:lnTo>
                    <a:lnTo>
                      <a:pt x="3408" y="109"/>
                    </a:lnTo>
                    <a:lnTo>
                      <a:pt x="3395" y="86"/>
                    </a:lnTo>
                    <a:lnTo>
                      <a:pt x="3382" y="64"/>
                    </a:lnTo>
                    <a:lnTo>
                      <a:pt x="3371" y="46"/>
                    </a:lnTo>
                    <a:lnTo>
                      <a:pt x="3361" y="33"/>
                    </a:lnTo>
                    <a:lnTo>
                      <a:pt x="3357" y="28"/>
                    </a:lnTo>
                    <a:lnTo>
                      <a:pt x="3353" y="25"/>
                    </a:lnTo>
                    <a:lnTo>
                      <a:pt x="3348" y="22"/>
                    </a:lnTo>
                    <a:lnTo>
                      <a:pt x="3344" y="19"/>
                    </a:lnTo>
                    <a:lnTo>
                      <a:pt x="3340" y="18"/>
                    </a:lnTo>
                    <a:lnTo>
                      <a:pt x="3335" y="19"/>
                    </a:lnTo>
                    <a:lnTo>
                      <a:pt x="3332" y="22"/>
                    </a:lnTo>
                    <a:lnTo>
                      <a:pt x="3326" y="25"/>
                    </a:lnTo>
                    <a:lnTo>
                      <a:pt x="3323" y="28"/>
                    </a:lnTo>
                    <a:lnTo>
                      <a:pt x="3319" y="33"/>
                    </a:lnTo>
                    <a:lnTo>
                      <a:pt x="3309" y="46"/>
                    </a:lnTo>
                    <a:lnTo>
                      <a:pt x="3297" y="64"/>
                    </a:lnTo>
                    <a:lnTo>
                      <a:pt x="3285" y="86"/>
                    </a:lnTo>
                    <a:lnTo>
                      <a:pt x="3276" y="102"/>
                    </a:lnTo>
                    <a:lnTo>
                      <a:pt x="3272" y="109"/>
                    </a:lnTo>
                    <a:lnTo>
                      <a:pt x="3271" y="110"/>
                    </a:lnTo>
                    <a:lnTo>
                      <a:pt x="3260" y="126"/>
                    </a:lnTo>
                    <a:lnTo>
                      <a:pt x="3249" y="140"/>
                    </a:lnTo>
                    <a:lnTo>
                      <a:pt x="3244" y="147"/>
                    </a:lnTo>
                    <a:lnTo>
                      <a:pt x="3239" y="152"/>
                    </a:lnTo>
                    <a:lnTo>
                      <a:pt x="3232" y="156"/>
                    </a:lnTo>
                    <a:lnTo>
                      <a:pt x="3227" y="160"/>
                    </a:lnTo>
                    <a:lnTo>
                      <a:pt x="3221" y="161"/>
                    </a:lnTo>
                    <a:lnTo>
                      <a:pt x="3215" y="162"/>
                    </a:lnTo>
                    <a:lnTo>
                      <a:pt x="3208" y="161"/>
                    </a:lnTo>
                    <a:lnTo>
                      <a:pt x="3202" y="160"/>
                    </a:lnTo>
                    <a:lnTo>
                      <a:pt x="3195" y="156"/>
                    </a:lnTo>
                    <a:lnTo>
                      <a:pt x="3190" y="152"/>
                    </a:lnTo>
                    <a:lnTo>
                      <a:pt x="3185" y="147"/>
                    </a:lnTo>
                    <a:lnTo>
                      <a:pt x="3179" y="140"/>
                    </a:lnTo>
                    <a:lnTo>
                      <a:pt x="3169" y="128"/>
                    </a:lnTo>
                    <a:lnTo>
                      <a:pt x="3169" y="126"/>
                    </a:lnTo>
                    <a:lnTo>
                      <a:pt x="3165" y="120"/>
                    </a:lnTo>
                    <a:lnTo>
                      <a:pt x="3156" y="109"/>
                    </a:lnTo>
                    <a:lnTo>
                      <a:pt x="3143" y="86"/>
                    </a:lnTo>
                    <a:lnTo>
                      <a:pt x="3132" y="64"/>
                    </a:lnTo>
                    <a:lnTo>
                      <a:pt x="3120" y="46"/>
                    </a:lnTo>
                    <a:lnTo>
                      <a:pt x="3110" y="33"/>
                    </a:lnTo>
                    <a:lnTo>
                      <a:pt x="3105" y="28"/>
                    </a:lnTo>
                    <a:lnTo>
                      <a:pt x="3101" y="25"/>
                    </a:lnTo>
                    <a:lnTo>
                      <a:pt x="3098" y="22"/>
                    </a:lnTo>
                    <a:lnTo>
                      <a:pt x="3092" y="19"/>
                    </a:lnTo>
                    <a:lnTo>
                      <a:pt x="3089" y="18"/>
                    </a:lnTo>
                    <a:lnTo>
                      <a:pt x="3085" y="19"/>
                    </a:lnTo>
                    <a:lnTo>
                      <a:pt x="3080" y="22"/>
                    </a:lnTo>
                    <a:lnTo>
                      <a:pt x="3076" y="25"/>
                    </a:lnTo>
                    <a:lnTo>
                      <a:pt x="3072" y="28"/>
                    </a:lnTo>
                    <a:lnTo>
                      <a:pt x="3067" y="33"/>
                    </a:lnTo>
                    <a:lnTo>
                      <a:pt x="3057" y="46"/>
                    </a:lnTo>
                    <a:lnTo>
                      <a:pt x="3047" y="64"/>
                    </a:lnTo>
                    <a:lnTo>
                      <a:pt x="3034" y="86"/>
                    </a:lnTo>
                    <a:lnTo>
                      <a:pt x="3021" y="109"/>
                    </a:lnTo>
                    <a:lnTo>
                      <a:pt x="3008" y="126"/>
                    </a:lnTo>
                    <a:lnTo>
                      <a:pt x="2998" y="140"/>
                    </a:lnTo>
                    <a:lnTo>
                      <a:pt x="2993" y="147"/>
                    </a:lnTo>
                    <a:lnTo>
                      <a:pt x="2987" y="152"/>
                    </a:lnTo>
                    <a:lnTo>
                      <a:pt x="2982" y="156"/>
                    </a:lnTo>
                    <a:lnTo>
                      <a:pt x="2975" y="160"/>
                    </a:lnTo>
                    <a:lnTo>
                      <a:pt x="2969" y="161"/>
                    </a:lnTo>
                    <a:lnTo>
                      <a:pt x="2963" y="162"/>
                    </a:lnTo>
                    <a:lnTo>
                      <a:pt x="2956" y="161"/>
                    </a:lnTo>
                    <a:lnTo>
                      <a:pt x="2951" y="160"/>
                    </a:lnTo>
                    <a:lnTo>
                      <a:pt x="2945" y="156"/>
                    </a:lnTo>
                    <a:lnTo>
                      <a:pt x="2940" y="152"/>
                    </a:lnTo>
                    <a:lnTo>
                      <a:pt x="2933" y="147"/>
                    </a:lnTo>
                    <a:lnTo>
                      <a:pt x="2928" y="140"/>
                    </a:lnTo>
                    <a:lnTo>
                      <a:pt x="2917" y="126"/>
                    </a:lnTo>
                    <a:lnTo>
                      <a:pt x="2905" y="109"/>
                    </a:lnTo>
                    <a:lnTo>
                      <a:pt x="2895" y="90"/>
                    </a:lnTo>
                    <a:lnTo>
                      <a:pt x="2893" y="86"/>
                    </a:lnTo>
                    <a:lnTo>
                      <a:pt x="2890" y="82"/>
                    </a:lnTo>
                    <a:lnTo>
                      <a:pt x="2880" y="64"/>
                    </a:lnTo>
                    <a:lnTo>
                      <a:pt x="2869" y="46"/>
                    </a:lnTo>
                    <a:lnTo>
                      <a:pt x="2858" y="33"/>
                    </a:lnTo>
                    <a:lnTo>
                      <a:pt x="2855" y="28"/>
                    </a:lnTo>
                    <a:lnTo>
                      <a:pt x="2851" y="25"/>
                    </a:lnTo>
                    <a:lnTo>
                      <a:pt x="2847" y="22"/>
                    </a:lnTo>
                    <a:lnTo>
                      <a:pt x="2842" y="19"/>
                    </a:lnTo>
                    <a:lnTo>
                      <a:pt x="2838" y="18"/>
                    </a:lnTo>
                    <a:lnTo>
                      <a:pt x="2833" y="19"/>
                    </a:lnTo>
                    <a:lnTo>
                      <a:pt x="2829" y="22"/>
                    </a:lnTo>
                    <a:lnTo>
                      <a:pt x="2825" y="25"/>
                    </a:lnTo>
                    <a:lnTo>
                      <a:pt x="2820" y="28"/>
                    </a:lnTo>
                    <a:lnTo>
                      <a:pt x="2816" y="33"/>
                    </a:lnTo>
                    <a:lnTo>
                      <a:pt x="2806" y="46"/>
                    </a:lnTo>
                    <a:lnTo>
                      <a:pt x="2795" y="64"/>
                    </a:lnTo>
                    <a:lnTo>
                      <a:pt x="2788" y="74"/>
                    </a:lnTo>
                    <a:lnTo>
                      <a:pt x="2782" y="86"/>
                    </a:lnTo>
                    <a:lnTo>
                      <a:pt x="2780" y="91"/>
                    </a:lnTo>
                    <a:lnTo>
                      <a:pt x="2769" y="109"/>
                    </a:lnTo>
                    <a:lnTo>
                      <a:pt x="2758" y="126"/>
                    </a:lnTo>
                    <a:lnTo>
                      <a:pt x="2746" y="140"/>
                    </a:lnTo>
                    <a:lnTo>
                      <a:pt x="2741" y="147"/>
                    </a:lnTo>
                    <a:lnTo>
                      <a:pt x="2736" y="152"/>
                    </a:lnTo>
                    <a:lnTo>
                      <a:pt x="2731" y="156"/>
                    </a:lnTo>
                    <a:lnTo>
                      <a:pt x="2725" y="160"/>
                    </a:lnTo>
                    <a:lnTo>
                      <a:pt x="2718" y="161"/>
                    </a:lnTo>
                    <a:lnTo>
                      <a:pt x="2712" y="162"/>
                    </a:lnTo>
                    <a:lnTo>
                      <a:pt x="2706" y="161"/>
                    </a:lnTo>
                    <a:lnTo>
                      <a:pt x="2699" y="160"/>
                    </a:lnTo>
                    <a:lnTo>
                      <a:pt x="2693" y="156"/>
                    </a:lnTo>
                    <a:lnTo>
                      <a:pt x="2688" y="152"/>
                    </a:lnTo>
                    <a:lnTo>
                      <a:pt x="2683" y="147"/>
                    </a:lnTo>
                    <a:lnTo>
                      <a:pt x="2676" y="140"/>
                    </a:lnTo>
                    <a:lnTo>
                      <a:pt x="2666" y="126"/>
                    </a:lnTo>
                    <a:lnTo>
                      <a:pt x="2655" y="109"/>
                    </a:lnTo>
                    <a:lnTo>
                      <a:pt x="2641" y="86"/>
                    </a:lnTo>
                    <a:lnTo>
                      <a:pt x="2629" y="64"/>
                    </a:lnTo>
                    <a:lnTo>
                      <a:pt x="2618" y="46"/>
                    </a:lnTo>
                    <a:lnTo>
                      <a:pt x="2608" y="33"/>
                    </a:lnTo>
                    <a:lnTo>
                      <a:pt x="2604" y="28"/>
                    </a:lnTo>
                    <a:lnTo>
                      <a:pt x="2599" y="25"/>
                    </a:lnTo>
                    <a:lnTo>
                      <a:pt x="2595" y="22"/>
                    </a:lnTo>
                    <a:lnTo>
                      <a:pt x="2591" y="19"/>
                    </a:lnTo>
                    <a:lnTo>
                      <a:pt x="2586" y="18"/>
                    </a:lnTo>
                    <a:lnTo>
                      <a:pt x="2582" y="19"/>
                    </a:lnTo>
                    <a:lnTo>
                      <a:pt x="2577" y="22"/>
                    </a:lnTo>
                    <a:lnTo>
                      <a:pt x="2573" y="25"/>
                    </a:lnTo>
                    <a:lnTo>
                      <a:pt x="2570" y="28"/>
                    </a:lnTo>
                    <a:lnTo>
                      <a:pt x="2565" y="33"/>
                    </a:lnTo>
                    <a:lnTo>
                      <a:pt x="2554" y="46"/>
                    </a:lnTo>
                    <a:lnTo>
                      <a:pt x="2544" y="64"/>
                    </a:lnTo>
                    <a:lnTo>
                      <a:pt x="2531" y="86"/>
                    </a:lnTo>
                    <a:lnTo>
                      <a:pt x="2519" y="109"/>
                    </a:lnTo>
                    <a:lnTo>
                      <a:pt x="2507" y="126"/>
                    </a:lnTo>
                    <a:lnTo>
                      <a:pt x="2496" y="140"/>
                    </a:lnTo>
                    <a:lnTo>
                      <a:pt x="2491" y="147"/>
                    </a:lnTo>
                    <a:lnTo>
                      <a:pt x="2484" y="152"/>
                    </a:lnTo>
                    <a:lnTo>
                      <a:pt x="2479" y="156"/>
                    </a:lnTo>
                    <a:lnTo>
                      <a:pt x="2473" y="160"/>
                    </a:lnTo>
                    <a:lnTo>
                      <a:pt x="2467" y="161"/>
                    </a:lnTo>
                    <a:lnTo>
                      <a:pt x="2461" y="162"/>
                    </a:lnTo>
                    <a:lnTo>
                      <a:pt x="2455" y="161"/>
                    </a:lnTo>
                    <a:lnTo>
                      <a:pt x="2449" y="160"/>
                    </a:lnTo>
                    <a:lnTo>
                      <a:pt x="2442" y="156"/>
                    </a:lnTo>
                    <a:lnTo>
                      <a:pt x="2437" y="152"/>
                    </a:lnTo>
                    <a:lnTo>
                      <a:pt x="2431" y="147"/>
                    </a:lnTo>
                    <a:lnTo>
                      <a:pt x="2426" y="140"/>
                    </a:lnTo>
                    <a:lnTo>
                      <a:pt x="2414" y="126"/>
                    </a:lnTo>
                    <a:lnTo>
                      <a:pt x="2407" y="115"/>
                    </a:lnTo>
                    <a:lnTo>
                      <a:pt x="2403" y="109"/>
                    </a:lnTo>
                    <a:lnTo>
                      <a:pt x="2390" y="86"/>
                    </a:lnTo>
                    <a:lnTo>
                      <a:pt x="2378" y="64"/>
                    </a:lnTo>
                    <a:lnTo>
                      <a:pt x="2376" y="61"/>
                    </a:lnTo>
                    <a:lnTo>
                      <a:pt x="2367" y="46"/>
                    </a:lnTo>
                    <a:lnTo>
                      <a:pt x="2357" y="33"/>
                    </a:lnTo>
                    <a:lnTo>
                      <a:pt x="2352" y="28"/>
                    </a:lnTo>
                    <a:lnTo>
                      <a:pt x="2348" y="25"/>
                    </a:lnTo>
                    <a:lnTo>
                      <a:pt x="2348" y="25"/>
                    </a:lnTo>
                    <a:lnTo>
                      <a:pt x="2348" y="25"/>
                    </a:lnTo>
                    <a:lnTo>
                      <a:pt x="2348" y="25"/>
                    </a:lnTo>
                    <a:lnTo>
                      <a:pt x="2344" y="22"/>
                    </a:lnTo>
                    <a:lnTo>
                      <a:pt x="2339" y="19"/>
                    </a:lnTo>
                    <a:lnTo>
                      <a:pt x="2336" y="18"/>
                    </a:lnTo>
                    <a:lnTo>
                      <a:pt x="2330" y="19"/>
                    </a:lnTo>
                    <a:lnTo>
                      <a:pt x="2327" y="22"/>
                    </a:lnTo>
                    <a:lnTo>
                      <a:pt x="2323" y="25"/>
                    </a:lnTo>
                    <a:lnTo>
                      <a:pt x="2318" y="28"/>
                    </a:lnTo>
                    <a:lnTo>
                      <a:pt x="2314" y="33"/>
                    </a:lnTo>
                    <a:lnTo>
                      <a:pt x="2304" y="46"/>
                    </a:lnTo>
                    <a:lnTo>
                      <a:pt x="2292" y="64"/>
                    </a:lnTo>
                    <a:lnTo>
                      <a:pt x="2281" y="86"/>
                    </a:lnTo>
                    <a:lnTo>
                      <a:pt x="2267" y="109"/>
                    </a:lnTo>
                    <a:lnTo>
                      <a:pt x="2255" y="126"/>
                    </a:lnTo>
                    <a:lnTo>
                      <a:pt x="2245" y="140"/>
                    </a:lnTo>
                    <a:lnTo>
                      <a:pt x="2239" y="147"/>
                    </a:lnTo>
                    <a:lnTo>
                      <a:pt x="2234" y="152"/>
                    </a:lnTo>
                    <a:lnTo>
                      <a:pt x="2229" y="156"/>
                    </a:lnTo>
                    <a:lnTo>
                      <a:pt x="2222" y="160"/>
                    </a:lnTo>
                    <a:lnTo>
                      <a:pt x="2216" y="161"/>
                    </a:lnTo>
                    <a:lnTo>
                      <a:pt x="2210" y="162"/>
                    </a:lnTo>
                    <a:lnTo>
                      <a:pt x="2203" y="161"/>
                    </a:lnTo>
                    <a:lnTo>
                      <a:pt x="2197" y="160"/>
                    </a:lnTo>
                    <a:lnTo>
                      <a:pt x="2192" y="156"/>
                    </a:lnTo>
                    <a:lnTo>
                      <a:pt x="2185" y="152"/>
                    </a:lnTo>
                    <a:lnTo>
                      <a:pt x="2180" y="147"/>
                    </a:lnTo>
                    <a:lnTo>
                      <a:pt x="2175" y="140"/>
                    </a:lnTo>
                    <a:lnTo>
                      <a:pt x="2174" y="140"/>
                    </a:lnTo>
                    <a:lnTo>
                      <a:pt x="2164" y="126"/>
                    </a:lnTo>
                    <a:lnTo>
                      <a:pt x="2156" y="115"/>
                    </a:lnTo>
                    <a:lnTo>
                      <a:pt x="2152" y="109"/>
                    </a:lnTo>
                    <a:lnTo>
                      <a:pt x="2140" y="86"/>
                    </a:lnTo>
                    <a:lnTo>
                      <a:pt x="2127" y="64"/>
                    </a:lnTo>
                    <a:lnTo>
                      <a:pt x="2121" y="55"/>
                    </a:lnTo>
                    <a:lnTo>
                      <a:pt x="2115" y="46"/>
                    </a:lnTo>
                    <a:lnTo>
                      <a:pt x="2105" y="33"/>
                    </a:lnTo>
                    <a:lnTo>
                      <a:pt x="2102" y="28"/>
                    </a:lnTo>
                    <a:lnTo>
                      <a:pt x="2096" y="25"/>
                    </a:lnTo>
                    <a:lnTo>
                      <a:pt x="2093" y="22"/>
                    </a:lnTo>
                    <a:lnTo>
                      <a:pt x="2089" y="19"/>
                    </a:lnTo>
                    <a:lnTo>
                      <a:pt x="2084" y="18"/>
                    </a:lnTo>
                    <a:lnTo>
                      <a:pt x="2080" y="19"/>
                    </a:lnTo>
                    <a:lnTo>
                      <a:pt x="2075" y="22"/>
                    </a:lnTo>
                    <a:lnTo>
                      <a:pt x="2071" y="25"/>
                    </a:lnTo>
                    <a:lnTo>
                      <a:pt x="2067" y="28"/>
                    </a:lnTo>
                    <a:lnTo>
                      <a:pt x="2063" y="33"/>
                    </a:lnTo>
                    <a:lnTo>
                      <a:pt x="2053" y="46"/>
                    </a:lnTo>
                    <a:lnTo>
                      <a:pt x="2042" y="64"/>
                    </a:lnTo>
                    <a:lnTo>
                      <a:pt x="2029" y="86"/>
                    </a:lnTo>
                    <a:lnTo>
                      <a:pt x="2016" y="109"/>
                    </a:lnTo>
                    <a:lnTo>
                      <a:pt x="2005" y="126"/>
                    </a:lnTo>
                    <a:lnTo>
                      <a:pt x="1993" y="140"/>
                    </a:lnTo>
                    <a:lnTo>
                      <a:pt x="1988" y="147"/>
                    </a:lnTo>
                    <a:lnTo>
                      <a:pt x="1982" y="152"/>
                    </a:lnTo>
                    <a:lnTo>
                      <a:pt x="1977" y="156"/>
                    </a:lnTo>
                    <a:lnTo>
                      <a:pt x="1970" y="160"/>
                    </a:lnTo>
                    <a:lnTo>
                      <a:pt x="1965" y="161"/>
                    </a:lnTo>
                    <a:lnTo>
                      <a:pt x="1959" y="162"/>
                    </a:lnTo>
                    <a:lnTo>
                      <a:pt x="1953" y="161"/>
                    </a:lnTo>
                    <a:lnTo>
                      <a:pt x="1946" y="160"/>
                    </a:lnTo>
                    <a:lnTo>
                      <a:pt x="1940" y="156"/>
                    </a:lnTo>
                    <a:lnTo>
                      <a:pt x="1935" y="152"/>
                    </a:lnTo>
                    <a:lnTo>
                      <a:pt x="1934" y="152"/>
                    </a:lnTo>
                    <a:lnTo>
                      <a:pt x="1929" y="147"/>
                    </a:lnTo>
                    <a:lnTo>
                      <a:pt x="1923" y="140"/>
                    </a:lnTo>
                    <a:lnTo>
                      <a:pt x="1913" y="126"/>
                    </a:lnTo>
                    <a:lnTo>
                      <a:pt x="1901" y="109"/>
                    </a:lnTo>
                    <a:lnTo>
                      <a:pt x="1888" y="86"/>
                    </a:lnTo>
                    <a:lnTo>
                      <a:pt x="1875" y="64"/>
                    </a:lnTo>
                    <a:lnTo>
                      <a:pt x="1874" y="61"/>
                    </a:lnTo>
                    <a:lnTo>
                      <a:pt x="1865" y="46"/>
                    </a:lnTo>
                    <a:lnTo>
                      <a:pt x="1855" y="33"/>
                    </a:lnTo>
                    <a:lnTo>
                      <a:pt x="1850" y="28"/>
                    </a:lnTo>
                    <a:lnTo>
                      <a:pt x="1846" y="25"/>
                    </a:lnTo>
                    <a:lnTo>
                      <a:pt x="1842" y="22"/>
                    </a:lnTo>
                    <a:lnTo>
                      <a:pt x="1837" y="19"/>
                    </a:lnTo>
                    <a:lnTo>
                      <a:pt x="1833" y="18"/>
                    </a:lnTo>
                    <a:lnTo>
                      <a:pt x="1829" y="19"/>
                    </a:lnTo>
                    <a:lnTo>
                      <a:pt x="1824" y="22"/>
                    </a:lnTo>
                    <a:lnTo>
                      <a:pt x="1820" y="25"/>
                    </a:lnTo>
                    <a:lnTo>
                      <a:pt x="1817" y="28"/>
                    </a:lnTo>
                    <a:lnTo>
                      <a:pt x="1811" y="33"/>
                    </a:lnTo>
                    <a:lnTo>
                      <a:pt x="1801" y="46"/>
                    </a:lnTo>
                    <a:lnTo>
                      <a:pt x="1790" y="64"/>
                    </a:lnTo>
                    <a:lnTo>
                      <a:pt x="1778" y="86"/>
                    </a:lnTo>
                    <a:lnTo>
                      <a:pt x="1766" y="109"/>
                    </a:lnTo>
                    <a:lnTo>
                      <a:pt x="1753" y="126"/>
                    </a:lnTo>
                    <a:lnTo>
                      <a:pt x="1743" y="140"/>
                    </a:lnTo>
                    <a:lnTo>
                      <a:pt x="1736" y="147"/>
                    </a:lnTo>
                    <a:lnTo>
                      <a:pt x="1731" y="152"/>
                    </a:lnTo>
                    <a:lnTo>
                      <a:pt x="1726" y="156"/>
                    </a:lnTo>
                    <a:lnTo>
                      <a:pt x="1720" y="160"/>
                    </a:lnTo>
                    <a:lnTo>
                      <a:pt x="1714" y="161"/>
                    </a:lnTo>
                    <a:lnTo>
                      <a:pt x="1707" y="162"/>
                    </a:lnTo>
                    <a:lnTo>
                      <a:pt x="1701" y="161"/>
                    </a:lnTo>
                    <a:lnTo>
                      <a:pt x="1694" y="160"/>
                    </a:lnTo>
                    <a:lnTo>
                      <a:pt x="1689" y="156"/>
                    </a:lnTo>
                    <a:lnTo>
                      <a:pt x="1683" y="152"/>
                    </a:lnTo>
                    <a:lnTo>
                      <a:pt x="1678" y="147"/>
                    </a:lnTo>
                    <a:lnTo>
                      <a:pt x="1673" y="140"/>
                    </a:lnTo>
                    <a:lnTo>
                      <a:pt x="1663" y="128"/>
                    </a:lnTo>
                    <a:lnTo>
                      <a:pt x="1661" y="126"/>
                    </a:lnTo>
                    <a:lnTo>
                      <a:pt x="1658" y="120"/>
                    </a:lnTo>
                    <a:lnTo>
                      <a:pt x="1650" y="109"/>
                    </a:lnTo>
                    <a:lnTo>
                      <a:pt x="1644" y="97"/>
                    </a:lnTo>
                    <a:lnTo>
                      <a:pt x="1637" y="86"/>
                    </a:lnTo>
                    <a:lnTo>
                      <a:pt x="1624" y="64"/>
                    </a:lnTo>
                    <a:lnTo>
                      <a:pt x="1623" y="61"/>
                    </a:lnTo>
                    <a:lnTo>
                      <a:pt x="1613" y="46"/>
                    </a:lnTo>
                    <a:lnTo>
                      <a:pt x="1603" y="33"/>
                    </a:lnTo>
                    <a:lnTo>
                      <a:pt x="1599" y="28"/>
                    </a:lnTo>
                    <a:lnTo>
                      <a:pt x="1595" y="25"/>
                    </a:lnTo>
                    <a:lnTo>
                      <a:pt x="1590" y="22"/>
                    </a:lnTo>
                    <a:lnTo>
                      <a:pt x="1586" y="19"/>
                    </a:lnTo>
                    <a:lnTo>
                      <a:pt x="1581" y="18"/>
                    </a:lnTo>
                    <a:lnTo>
                      <a:pt x="1577" y="19"/>
                    </a:lnTo>
                    <a:lnTo>
                      <a:pt x="1574" y="22"/>
                    </a:lnTo>
                    <a:lnTo>
                      <a:pt x="1569" y="25"/>
                    </a:lnTo>
                    <a:lnTo>
                      <a:pt x="1565" y="28"/>
                    </a:lnTo>
                    <a:lnTo>
                      <a:pt x="1561" y="33"/>
                    </a:lnTo>
                    <a:lnTo>
                      <a:pt x="1551" y="46"/>
                    </a:lnTo>
                    <a:lnTo>
                      <a:pt x="1539" y="64"/>
                    </a:lnTo>
                    <a:lnTo>
                      <a:pt x="1527" y="86"/>
                    </a:lnTo>
                    <a:lnTo>
                      <a:pt x="1514" y="109"/>
                    </a:lnTo>
                    <a:lnTo>
                      <a:pt x="1502" y="126"/>
                    </a:lnTo>
                    <a:lnTo>
                      <a:pt x="1491" y="140"/>
                    </a:lnTo>
                    <a:lnTo>
                      <a:pt x="1486" y="147"/>
                    </a:lnTo>
                    <a:lnTo>
                      <a:pt x="1481" y="152"/>
                    </a:lnTo>
                    <a:lnTo>
                      <a:pt x="1474" y="156"/>
                    </a:lnTo>
                    <a:lnTo>
                      <a:pt x="1469" y="160"/>
                    </a:lnTo>
                    <a:lnTo>
                      <a:pt x="1463" y="161"/>
                    </a:lnTo>
                    <a:lnTo>
                      <a:pt x="1457" y="162"/>
                    </a:lnTo>
                    <a:lnTo>
                      <a:pt x="1450" y="161"/>
                    </a:lnTo>
                    <a:lnTo>
                      <a:pt x="1444" y="160"/>
                    </a:lnTo>
                    <a:lnTo>
                      <a:pt x="1437" y="156"/>
                    </a:lnTo>
                    <a:lnTo>
                      <a:pt x="1432" y="152"/>
                    </a:lnTo>
                    <a:lnTo>
                      <a:pt x="1427" y="147"/>
                    </a:lnTo>
                    <a:lnTo>
                      <a:pt x="1421" y="140"/>
                    </a:lnTo>
                    <a:lnTo>
                      <a:pt x="1411" y="128"/>
                    </a:lnTo>
                    <a:lnTo>
                      <a:pt x="1411" y="126"/>
                    </a:lnTo>
                    <a:lnTo>
                      <a:pt x="1398" y="109"/>
                    </a:lnTo>
                    <a:lnTo>
                      <a:pt x="1389" y="91"/>
                    </a:lnTo>
                    <a:lnTo>
                      <a:pt x="1385" y="86"/>
                    </a:lnTo>
                    <a:lnTo>
                      <a:pt x="1374" y="64"/>
                    </a:lnTo>
                    <a:lnTo>
                      <a:pt x="1362" y="46"/>
                    </a:lnTo>
                    <a:lnTo>
                      <a:pt x="1352" y="33"/>
                    </a:lnTo>
                    <a:lnTo>
                      <a:pt x="1347" y="28"/>
                    </a:lnTo>
                    <a:lnTo>
                      <a:pt x="1343" y="25"/>
                    </a:lnTo>
                    <a:lnTo>
                      <a:pt x="1343" y="25"/>
                    </a:lnTo>
                    <a:lnTo>
                      <a:pt x="1343" y="25"/>
                    </a:lnTo>
                    <a:lnTo>
                      <a:pt x="1343" y="25"/>
                    </a:lnTo>
                    <a:lnTo>
                      <a:pt x="1340" y="22"/>
                    </a:lnTo>
                    <a:lnTo>
                      <a:pt x="1334" y="19"/>
                    </a:lnTo>
                    <a:lnTo>
                      <a:pt x="1331" y="18"/>
                    </a:lnTo>
                    <a:lnTo>
                      <a:pt x="1327" y="19"/>
                    </a:lnTo>
                    <a:lnTo>
                      <a:pt x="1322" y="22"/>
                    </a:lnTo>
                    <a:lnTo>
                      <a:pt x="1318" y="25"/>
                    </a:lnTo>
                    <a:lnTo>
                      <a:pt x="1314" y="28"/>
                    </a:lnTo>
                    <a:lnTo>
                      <a:pt x="1309" y="33"/>
                    </a:lnTo>
                    <a:lnTo>
                      <a:pt x="1299" y="46"/>
                    </a:lnTo>
                    <a:lnTo>
                      <a:pt x="1289" y="64"/>
                    </a:lnTo>
                    <a:lnTo>
                      <a:pt x="1276" y="86"/>
                    </a:lnTo>
                    <a:lnTo>
                      <a:pt x="1263" y="109"/>
                    </a:lnTo>
                    <a:lnTo>
                      <a:pt x="1251" y="126"/>
                    </a:lnTo>
                    <a:lnTo>
                      <a:pt x="1240" y="140"/>
                    </a:lnTo>
                    <a:lnTo>
                      <a:pt x="1234" y="147"/>
                    </a:lnTo>
                    <a:lnTo>
                      <a:pt x="1229" y="152"/>
                    </a:lnTo>
                    <a:lnTo>
                      <a:pt x="1224" y="156"/>
                    </a:lnTo>
                    <a:lnTo>
                      <a:pt x="1217" y="160"/>
                    </a:lnTo>
                    <a:lnTo>
                      <a:pt x="1211" y="161"/>
                    </a:lnTo>
                    <a:lnTo>
                      <a:pt x="1205" y="162"/>
                    </a:lnTo>
                    <a:lnTo>
                      <a:pt x="1198" y="161"/>
                    </a:lnTo>
                    <a:lnTo>
                      <a:pt x="1193" y="160"/>
                    </a:lnTo>
                    <a:lnTo>
                      <a:pt x="1187" y="156"/>
                    </a:lnTo>
                    <a:lnTo>
                      <a:pt x="1181" y="152"/>
                    </a:lnTo>
                    <a:lnTo>
                      <a:pt x="1181" y="151"/>
                    </a:lnTo>
                    <a:lnTo>
                      <a:pt x="1175" y="147"/>
                    </a:lnTo>
                    <a:lnTo>
                      <a:pt x="1174" y="144"/>
                    </a:lnTo>
                    <a:lnTo>
                      <a:pt x="1170" y="140"/>
                    </a:lnTo>
                    <a:lnTo>
                      <a:pt x="1159" y="126"/>
                    </a:lnTo>
                    <a:lnTo>
                      <a:pt x="1151" y="114"/>
                    </a:lnTo>
                    <a:lnTo>
                      <a:pt x="1147" y="109"/>
                    </a:lnTo>
                    <a:lnTo>
                      <a:pt x="1141" y="97"/>
                    </a:lnTo>
                    <a:lnTo>
                      <a:pt x="1135" y="86"/>
                    </a:lnTo>
                    <a:lnTo>
                      <a:pt x="1128" y="74"/>
                    </a:lnTo>
                    <a:lnTo>
                      <a:pt x="1122" y="64"/>
                    </a:lnTo>
                    <a:lnTo>
                      <a:pt x="1111" y="46"/>
                    </a:lnTo>
                    <a:lnTo>
                      <a:pt x="1100" y="33"/>
                    </a:lnTo>
                    <a:lnTo>
                      <a:pt x="1097" y="28"/>
                    </a:lnTo>
                    <a:lnTo>
                      <a:pt x="1093" y="25"/>
                    </a:lnTo>
                    <a:lnTo>
                      <a:pt x="1089" y="22"/>
                    </a:lnTo>
                    <a:lnTo>
                      <a:pt x="1084" y="19"/>
                    </a:lnTo>
                    <a:lnTo>
                      <a:pt x="1080" y="18"/>
                    </a:lnTo>
                    <a:lnTo>
                      <a:pt x="1075" y="19"/>
                    </a:lnTo>
                    <a:lnTo>
                      <a:pt x="1071" y="22"/>
                    </a:lnTo>
                    <a:lnTo>
                      <a:pt x="1067" y="25"/>
                    </a:lnTo>
                    <a:lnTo>
                      <a:pt x="1062" y="28"/>
                    </a:lnTo>
                    <a:lnTo>
                      <a:pt x="1058" y="33"/>
                    </a:lnTo>
                    <a:lnTo>
                      <a:pt x="1048" y="46"/>
                    </a:lnTo>
                    <a:lnTo>
                      <a:pt x="1037" y="64"/>
                    </a:lnTo>
                    <a:lnTo>
                      <a:pt x="1024" y="86"/>
                    </a:lnTo>
                    <a:lnTo>
                      <a:pt x="1011" y="109"/>
                    </a:lnTo>
                    <a:lnTo>
                      <a:pt x="1000" y="126"/>
                    </a:lnTo>
                    <a:lnTo>
                      <a:pt x="988" y="140"/>
                    </a:lnTo>
                    <a:lnTo>
                      <a:pt x="983" y="147"/>
                    </a:lnTo>
                    <a:lnTo>
                      <a:pt x="978" y="152"/>
                    </a:lnTo>
                    <a:lnTo>
                      <a:pt x="972" y="156"/>
                    </a:lnTo>
                    <a:lnTo>
                      <a:pt x="967" y="160"/>
                    </a:lnTo>
                    <a:lnTo>
                      <a:pt x="960" y="161"/>
                    </a:lnTo>
                    <a:lnTo>
                      <a:pt x="954" y="162"/>
                    </a:lnTo>
                    <a:lnTo>
                      <a:pt x="948" y="161"/>
                    </a:lnTo>
                    <a:lnTo>
                      <a:pt x="941" y="160"/>
                    </a:lnTo>
                    <a:lnTo>
                      <a:pt x="935" y="156"/>
                    </a:lnTo>
                    <a:lnTo>
                      <a:pt x="930" y="152"/>
                    </a:lnTo>
                    <a:lnTo>
                      <a:pt x="925" y="147"/>
                    </a:lnTo>
                    <a:lnTo>
                      <a:pt x="919" y="140"/>
                    </a:lnTo>
                    <a:lnTo>
                      <a:pt x="908" y="126"/>
                    </a:lnTo>
                    <a:lnTo>
                      <a:pt x="897" y="109"/>
                    </a:lnTo>
                    <a:lnTo>
                      <a:pt x="883" y="86"/>
                    </a:lnTo>
                    <a:lnTo>
                      <a:pt x="871" y="64"/>
                    </a:lnTo>
                    <a:lnTo>
                      <a:pt x="869" y="60"/>
                    </a:lnTo>
                    <a:lnTo>
                      <a:pt x="860" y="46"/>
                    </a:lnTo>
                    <a:lnTo>
                      <a:pt x="850" y="33"/>
                    </a:lnTo>
                    <a:lnTo>
                      <a:pt x="846" y="28"/>
                    </a:lnTo>
                    <a:lnTo>
                      <a:pt x="841" y="25"/>
                    </a:lnTo>
                    <a:lnTo>
                      <a:pt x="837" y="22"/>
                    </a:lnTo>
                    <a:lnTo>
                      <a:pt x="833" y="19"/>
                    </a:lnTo>
                    <a:lnTo>
                      <a:pt x="828" y="18"/>
                    </a:lnTo>
                    <a:lnTo>
                      <a:pt x="824" y="19"/>
                    </a:lnTo>
                    <a:lnTo>
                      <a:pt x="819" y="22"/>
                    </a:lnTo>
                    <a:lnTo>
                      <a:pt x="815" y="25"/>
                    </a:lnTo>
                    <a:lnTo>
                      <a:pt x="812" y="28"/>
                    </a:lnTo>
                    <a:lnTo>
                      <a:pt x="807" y="33"/>
                    </a:lnTo>
                    <a:lnTo>
                      <a:pt x="796" y="46"/>
                    </a:lnTo>
                    <a:lnTo>
                      <a:pt x="786" y="64"/>
                    </a:lnTo>
                    <a:lnTo>
                      <a:pt x="773" y="86"/>
                    </a:lnTo>
                    <a:lnTo>
                      <a:pt x="761" y="109"/>
                    </a:lnTo>
                    <a:lnTo>
                      <a:pt x="749" y="126"/>
                    </a:lnTo>
                    <a:lnTo>
                      <a:pt x="738" y="140"/>
                    </a:lnTo>
                    <a:lnTo>
                      <a:pt x="733" y="147"/>
                    </a:lnTo>
                    <a:lnTo>
                      <a:pt x="726" y="152"/>
                    </a:lnTo>
                    <a:lnTo>
                      <a:pt x="721" y="156"/>
                    </a:lnTo>
                    <a:lnTo>
                      <a:pt x="715" y="160"/>
                    </a:lnTo>
                    <a:lnTo>
                      <a:pt x="709" y="161"/>
                    </a:lnTo>
                    <a:lnTo>
                      <a:pt x="702" y="162"/>
                    </a:lnTo>
                    <a:lnTo>
                      <a:pt x="697" y="161"/>
                    </a:lnTo>
                    <a:lnTo>
                      <a:pt x="691" y="160"/>
                    </a:lnTo>
                    <a:lnTo>
                      <a:pt x="684" y="156"/>
                    </a:lnTo>
                    <a:lnTo>
                      <a:pt x="679" y="152"/>
                    </a:lnTo>
                    <a:lnTo>
                      <a:pt x="673" y="147"/>
                    </a:lnTo>
                    <a:lnTo>
                      <a:pt x="668" y="140"/>
                    </a:lnTo>
                    <a:lnTo>
                      <a:pt x="664" y="135"/>
                    </a:lnTo>
                    <a:lnTo>
                      <a:pt x="656" y="126"/>
                    </a:lnTo>
                    <a:lnTo>
                      <a:pt x="648" y="111"/>
                    </a:lnTo>
                    <a:lnTo>
                      <a:pt x="645" y="109"/>
                    </a:lnTo>
                    <a:lnTo>
                      <a:pt x="641" y="102"/>
                    </a:lnTo>
                    <a:lnTo>
                      <a:pt x="632" y="86"/>
                    </a:lnTo>
                    <a:lnTo>
                      <a:pt x="620" y="64"/>
                    </a:lnTo>
                    <a:lnTo>
                      <a:pt x="608" y="46"/>
                    </a:lnTo>
                    <a:lnTo>
                      <a:pt x="599" y="33"/>
                    </a:lnTo>
                    <a:lnTo>
                      <a:pt x="594" y="28"/>
                    </a:lnTo>
                    <a:lnTo>
                      <a:pt x="590" y="25"/>
                    </a:lnTo>
                    <a:lnTo>
                      <a:pt x="590" y="25"/>
                    </a:lnTo>
                    <a:lnTo>
                      <a:pt x="590" y="25"/>
                    </a:lnTo>
                    <a:lnTo>
                      <a:pt x="590" y="25"/>
                    </a:lnTo>
                    <a:lnTo>
                      <a:pt x="586" y="22"/>
                    </a:lnTo>
                    <a:lnTo>
                      <a:pt x="581" y="19"/>
                    </a:lnTo>
                    <a:lnTo>
                      <a:pt x="578" y="18"/>
                    </a:lnTo>
                    <a:lnTo>
                      <a:pt x="573" y="19"/>
                    </a:lnTo>
                    <a:lnTo>
                      <a:pt x="569" y="22"/>
                    </a:lnTo>
                    <a:lnTo>
                      <a:pt x="565" y="25"/>
                    </a:lnTo>
                    <a:lnTo>
                      <a:pt x="560" y="28"/>
                    </a:lnTo>
                    <a:lnTo>
                      <a:pt x="556" y="33"/>
                    </a:lnTo>
                    <a:lnTo>
                      <a:pt x="546" y="46"/>
                    </a:lnTo>
                    <a:lnTo>
                      <a:pt x="534" y="64"/>
                    </a:lnTo>
                    <a:lnTo>
                      <a:pt x="523" y="86"/>
                    </a:lnTo>
                    <a:lnTo>
                      <a:pt x="509" y="109"/>
                    </a:lnTo>
                    <a:lnTo>
                      <a:pt x="497" y="126"/>
                    </a:lnTo>
                    <a:lnTo>
                      <a:pt x="487" y="140"/>
                    </a:lnTo>
                    <a:lnTo>
                      <a:pt x="481" y="147"/>
                    </a:lnTo>
                    <a:lnTo>
                      <a:pt x="476" y="152"/>
                    </a:lnTo>
                    <a:lnTo>
                      <a:pt x="471" y="156"/>
                    </a:lnTo>
                    <a:lnTo>
                      <a:pt x="464" y="160"/>
                    </a:lnTo>
                    <a:lnTo>
                      <a:pt x="458" y="161"/>
                    </a:lnTo>
                    <a:lnTo>
                      <a:pt x="452" y="162"/>
                    </a:lnTo>
                    <a:lnTo>
                      <a:pt x="445" y="161"/>
                    </a:lnTo>
                    <a:lnTo>
                      <a:pt x="439" y="160"/>
                    </a:lnTo>
                    <a:lnTo>
                      <a:pt x="433" y="156"/>
                    </a:lnTo>
                    <a:lnTo>
                      <a:pt x="427" y="152"/>
                    </a:lnTo>
                    <a:lnTo>
                      <a:pt x="422" y="147"/>
                    </a:lnTo>
                    <a:lnTo>
                      <a:pt x="416" y="140"/>
                    </a:lnTo>
                    <a:lnTo>
                      <a:pt x="406" y="126"/>
                    </a:lnTo>
                    <a:lnTo>
                      <a:pt x="394" y="109"/>
                    </a:lnTo>
                    <a:lnTo>
                      <a:pt x="382" y="86"/>
                    </a:lnTo>
                    <a:lnTo>
                      <a:pt x="369" y="64"/>
                    </a:lnTo>
                    <a:lnTo>
                      <a:pt x="363" y="55"/>
                    </a:lnTo>
                    <a:lnTo>
                      <a:pt x="358" y="46"/>
                    </a:lnTo>
                    <a:lnTo>
                      <a:pt x="347" y="33"/>
                    </a:lnTo>
                    <a:lnTo>
                      <a:pt x="344" y="28"/>
                    </a:lnTo>
                    <a:lnTo>
                      <a:pt x="338" y="25"/>
                    </a:lnTo>
                    <a:lnTo>
                      <a:pt x="335" y="22"/>
                    </a:lnTo>
                    <a:lnTo>
                      <a:pt x="331" y="19"/>
                    </a:lnTo>
                    <a:lnTo>
                      <a:pt x="326" y="18"/>
                    </a:lnTo>
                    <a:lnTo>
                      <a:pt x="322" y="19"/>
                    </a:lnTo>
                    <a:lnTo>
                      <a:pt x="317" y="22"/>
                    </a:lnTo>
                    <a:lnTo>
                      <a:pt x="313" y="25"/>
                    </a:lnTo>
                    <a:lnTo>
                      <a:pt x="309" y="28"/>
                    </a:lnTo>
                    <a:lnTo>
                      <a:pt x="305" y="33"/>
                    </a:lnTo>
                    <a:lnTo>
                      <a:pt x="295" y="46"/>
                    </a:lnTo>
                    <a:lnTo>
                      <a:pt x="284" y="64"/>
                    </a:lnTo>
                    <a:lnTo>
                      <a:pt x="271" y="86"/>
                    </a:lnTo>
                    <a:lnTo>
                      <a:pt x="258" y="109"/>
                    </a:lnTo>
                    <a:lnTo>
                      <a:pt x="247" y="126"/>
                    </a:lnTo>
                    <a:lnTo>
                      <a:pt x="235" y="140"/>
                    </a:lnTo>
                    <a:lnTo>
                      <a:pt x="230" y="147"/>
                    </a:lnTo>
                    <a:lnTo>
                      <a:pt x="224" y="152"/>
                    </a:lnTo>
                    <a:lnTo>
                      <a:pt x="219" y="156"/>
                    </a:lnTo>
                    <a:lnTo>
                      <a:pt x="213" y="160"/>
                    </a:lnTo>
                    <a:lnTo>
                      <a:pt x="206" y="161"/>
                    </a:lnTo>
                    <a:lnTo>
                      <a:pt x="201" y="162"/>
                    </a:lnTo>
                    <a:lnTo>
                      <a:pt x="195" y="161"/>
                    </a:lnTo>
                    <a:lnTo>
                      <a:pt x="188" y="160"/>
                    </a:lnTo>
                    <a:lnTo>
                      <a:pt x="182" y="156"/>
                    </a:lnTo>
                    <a:lnTo>
                      <a:pt x="177" y="152"/>
                    </a:lnTo>
                    <a:lnTo>
                      <a:pt x="176" y="151"/>
                    </a:lnTo>
                    <a:lnTo>
                      <a:pt x="171" y="147"/>
                    </a:lnTo>
                    <a:lnTo>
                      <a:pt x="169" y="144"/>
                    </a:lnTo>
                    <a:lnTo>
                      <a:pt x="165" y="140"/>
                    </a:lnTo>
                    <a:lnTo>
                      <a:pt x="155" y="126"/>
                    </a:lnTo>
                    <a:lnTo>
                      <a:pt x="143" y="109"/>
                    </a:lnTo>
                    <a:lnTo>
                      <a:pt x="130" y="86"/>
                    </a:lnTo>
                    <a:lnTo>
                      <a:pt x="117" y="64"/>
                    </a:lnTo>
                    <a:lnTo>
                      <a:pt x="108" y="50"/>
                    </a:lnTo>
                    <a:lnTo>
                      <a:pt x="107" y="46"/>
                    </a:lnTo>
                    <a:lnTo>
                      <a:pt x="97" y="33"/>
                    </a:lnTo>
                    <a:lnTo>
                      <a:pt x="92" y="28"/>
                    </a:lnTo>
                    <a:lnTo>
                      <a:pt x="88" y="25"/>
                    </a:lnTo>
                    <a:lnTo>
                      <a:pt x="84" y="22"/>
                    </a:lnTo>
                    <a:lnTo>
                      <a:pt x="79" y="19"/>
                    </a:lnTo>
                    <a:lnTo>
                      <a:pt x="75" y="18"/>
                    </a:lnTo>
                    <a:lnTo>
                      <a:pt x="71" y="19"/>
                    </a:lnTo>
                    <a:lnTo>
                      <a:pt x="66" y="22"/>
                    </a:lnTo>
                    <a:lnTo>
                      <a:pt x="62" y="25"/>
                    </a:lnTo>
                    <a:lnTo>
                      <a:pt x="59" y="28"/>
                    </a:lnTo>
                    <a:lnTo>
                      <a:pt x="54" y="33"/>
                    </a:lnTo>
                    <a:lnTo>
                      <a:pt x="43" y="46"/>
                    </a:lnTo>
                    <a:lnTo>
                      <a:pt x="32" y="64"/>
                    </a:lnTo>
                    <a:lnTo>
                      <a:pt x="20" y="86"/>
                    </a:lnTo>
                    <a:lnTo>
                      <a:pt x="15" y="93"/>
                    </a:lnTo>
                    <a:lnTo>
                      <a:pt x="0" y="84"/>
                    </a:lnTo>
                    <a:lnTo>
                      <a:pt x="4" y="77"/>
                    </a:lnTo>
                    <a:lnTo>
                      <a:pt x="18" y="54"/>
                    </a:lnTo>
                    <a:lnTo>
                      <a:pt x="29" y="36"/>
                    </a:lnTo>
                    <a:lnTo>
                      <a:pt x="40" y="22"/>
                    </a:lnTo>
                    <a:lnTo>
                      <a:pt x="46" y="16"/>
                    </a:lnTo>
                    <a:lnTo>
                      <a:pt x="51" y="11"/>
                    </a:lnTo>
                    <a:lnTo>
                      <a:pt x="56" y="7"/>
                    </a:lnTo>
                    <a:lnTo>
                      <a:pt x="62" y="3"/>
                    </a:lnTo>
                    <a:lnTo>
                      <a:pt x="69" y="2"/>
                    </a:lnTo>
                    <a:lnTo>
                      <a:pt x="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30" name="Straight Connector 29">
              <a:extLst>
                <a:ext uri="{FF2B5EF4-FFF2-40B4-BE49-F238E27FC236}">
                  <a16:creationId xmlns:a16="http://schemas.microsoft.com/office/drawing/2014/main" id="{9442CC92-8CC6-4376-B3A6-75E1AD16F16F}"/>
                </a:ext>
              </a:extLst>
            </p:cNvPr>
            <p:cNvCxnSpPr>
              <a:stCxn id="22" idx="3"/>
              <a:endCxn id="23" idx="1"/>
            </p:cNvCxnSpPr>
            <p:nvPr/>
          </p:nvCxnSpPr>
          <p:spPr>
            <a:xfrm>
              <a:off x="7495841" y="4004468"/>
              <a:ext cx="3175000" cy="0"/>
            </a:xfrm>
            <a:prstGeom prst="line">
              <a:avLst/>
            </a:prstGeom>
            <a:ln w="28575">
              <a:solidFill>
                <a:srgbClr val="00B0F0"/>
              </a:solidFill>
            </a:ln>
          </p:spPr>
          <p:style>
            <a:lnRef idx="2">
              <a:schemeClr val="accent2"/>
            </a:lnRef>
            <a:fillRef idx="0">
              <a:schemeClr val="accent2"/>
            </a:fillRef>
            <a:effectRef idx="1">
              <a:schemeClr val="accent2"/>
            </a:effectRef>
            <a:fontRef idx="minor">
              <a:schemeClr val="tx1"/>
            </a:fontRef>
          </p:style>
        </p:cxnSp>
        <p:grpSp>
          <p:nvGrpSpPr>
            <p:cNvPr id="56" name="Group 55">
              <a:extLst>
                <a:ext uri="{FF2B5EF4-FFF2-40B4-BE49-F238E27FC236}">
                  <a16:creationId xmlns:a16="http://schemas.microsoft.com/office/drawing/2014/main" id="{5272F517-F3B8-4F23-8FAE-502E9100E926}"/>
                </a:ext>
              </a:extLst>
            </p:cNvPr>
            <p:cNvGrpSpPr/>
            <p:nvPr/>
          </p:nvGrpSpPr>
          <p:grpSpPr>
            <a:xfrm>
              <a:off x="7481553" y="2460205"/>
              <a:ext cx="3218308" cy="2846047"/>
              <a:chOff x="7481553" y="2460205"/>
              <a:chExt cx="3218308" cy="2846047"/>
            </a:xfrm>
          </p:grpSpPr>
          <p:cxnSp>
            <p:nvCxnSpPr>
              <p:cNvPr id="33" name="Straight Arrow Connector 32">
                <a:extLst>
                  <a:ext uri="{FF2B5EF4-FFF2-40B4-BE49-F238E27FC236}">
                    <a16:creationId xmlns:a16="http://schemas.microsoft.com/office/drawing/2014/main" id="{6DD2DCEE-6CC2-43BA-8597-B82176ECB389}"/>
                  </a:ext>
                </a:extLst>
              </p:cNvPr>
              <p:cNvCxnSpPr>
                <a:cxnSpLocks/>
                <a:stCxn id="23" idx="1"/>
              </p:cNvCxnSpPr>
              <p:nvPr/>
            </p:nvCxnSpPr>
            <p:spPr>
              <a:xfrm flipH="1" flipV="1">
                <a:off x="9365960" y="2633691"/>
                <a:ext cx="1304881" cy="1370777"/>
              </a:xfrm>
              <a:prstGeom prst="straightConnector1">
                <a:avLst/>
              </a:prstGeom>
              <a:ln w="76200" cap="flat" cmpd="sng" algn="ctr">
                <a:solidFill>
                  <a:srgbClr val="FFC000"/>
                </a:solidFill>
                <a:prstDash val="solid"/>
                <a:round/>
                <a:headEnd type="none" w="sm" len="sm"/>
                <a:tailEnd type="triangle" w="sm" len="sm"/>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F044887E-3F27-4073-A6D6-6190D2939152}"/>
                  </a:ext>
                </a:extLst>
              </p:cNvPr>
              <p:cNvCxnSpPr>
                <a:cxnSpLocks/>
              </p:cNvCxnSpPr>
              <p:nvPr/>
            </p:nvCxnSpPr>
            <p:spPr>
              <a:xfrm flipV="1">
                <a:off x="7481553" y="3040347"/>
                <a:ext cx="2265906" cy="22659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A9B1A88-108F-4E19-A5BC-23B3EF32552B}"/>
                  </a:ext>
                </a:extLst>
              </p:cNvPr>
              <p:cNvCxnSpPr>
                <a:cxnSpLocks/>
              </p:cNvCxnSpPr>
              <p:nvPr/>
            </p:nvCxnSpPr>
            <p:spPr>
              <a:xfrm>
                <a:off x="9740315" y="3040347"/>
                <a:ext cx="323156" cy="326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E41BBF2-EB6C-4AF8-BC43-FBFCEEFEFD24}"/>
                  </a:ext>
                </a:extLst>
              </p:cNvPr>
              <p:cNvCxnSpPr>
                <a:cxnSpLocks/>
              </p:cNvCxnSpPr>
              <p:nvPr/>
            </p:nvCxnSpPr>
            <p:spPr>
              <a:xfrm flipV="1">
                <a:off x="10054293" y="2728384"/>
                <a:ext cx="645568" cy="6380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29FAFDD-061B-461B-9F81-1B9BAAF73C00}"/>
                  </a:ext>
                </a:extLst>
              </p:cNvPr>
              <p:cNvCxnSpPr>
                <a:cxnSpLocks/>
                <a:stCxn id="22" idx="3"/>
              </p:cNvCxnSpPr>
              <p:nvPr/>
            </p:nvCxnSpPr>
            <p:spPr>
              <a:xfrm flipV="1">
                <a:off x="7495841" y="2620463"/>
                <a:ext cx="1403704" cy="1384005"/>
              </a:xfrm>
              <a:prstGeom prst="straightConnector1">
                <a:avLst/>
              </a:prstGeom>
              <a:ln w="76200" cap="flat" cmpd="sng" algn="ctr">
                <a:solidFill>
                  <a:srgbClr val="FFC000"/>
                </a:solidFill>
                <a:prstDash val="solid"/>
                <a:round/>
                <a:headEnd type="none" w="sm" len="sm"/>
                <a:tailEnd type="triangle" w="sm" len="sm"/>
              </a:ln>
            </p:spPr>
            <p:style>
              <a:lnRef idx="0">
                <a:scrgbClr r="0" g="0" b="0"/>
              </a:lnRef>
              <a:fillRef idx="0">
                <a:scrgbClr r="0" g="0" b="0"/>
              </a:fillRef>
              <a:effectRef idx="0">
                <a:scrgbClr r="0" g="0" b="0"/>
              </a:effectRef>
              <a:fontRef idx="minor">
                <a:schemeClr val="tx1"/>
              </a:fontRef>
            </p:style>
          </p:cxnSp>
          <p:cxnSp>
            <p:nvCxnSpPr>
              <p:cNvPr id="54" name="Straight Arrow Connector 53">
                <a:extLst>
                  <a:ext uri="{FF2B5EF4-FFF2-40B4-BE49-F238E27FC236}">
                    <a16:creationId xmlns:a16="http://schemas.microsoft.com/office/drawing/2014/main" id="{BA9EC4C0-C90B-47D5-9B93-F13559D4F8A6}"/>
                  </a:ext>
                </a:extLst>
              </p:cNvPr>
              <p:cNvCxnSpPr>
                <a:cxnSpLocks/>
              </p:cNvCxnSpPr>
              <p:nvPr/>
            </p:nvCxnSpPr>
            <p:spPr>
              <a:xfrm flipV="1">
                <a:off x="9793242" y="2460205"/>
                <a:ext cx="531257" cy="531258"/>
              </a:xfrm>
              <a:prstGeom prst="straightConnector1">
                <a:avLst/>
              </a:prstGeom>
              <a:ln w="28575">
                <a:solidFill>
                  <a:schemeClr val="accent5">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5" name="TextBox 4">
            <a:extLst>
              <a:ext uri="{FF2B5EF4-FFF2-40B4-BE49-F238E27FC236}">
                <a16:creationId xmlns:a16="http://schemas.microsoft.com/office/drawing/2014/main" id="{D00B58DB-1139-4741-9899-8BC89E32B76D}"/>
              </a:ext>
            </a:extLst>
          </p:cNvPr>
          <p:cNvSpPr txBox="1"/>
          <p:nvPr/>
        </p:nvSpPr>
        <p:spPr>
          <a:xfrm>
            <a:off x="3769585" y="5537089"/>
            <a:ext cx="1780988" cy="369332"/>
          </a:xfrm>
          <a:prstGeom prst="rect">
            <a:avLst/>
          </a:prstGeom>
          <a:noFill/>
        </p:spPr>
        <p:txBody>
          <a:bodyPr wrap="square" rtlCol="0">
            <a:spAutoFit/>
          </a:bodyPr>
          <a:lstStyle/>
          <a:p>
            <a:r>
              <a:rPr lang="en-US" dirty="0"/>
              <a:t>measurement</a:t>
            </a:r>
          </a:p>
        </p:txBody>
      </p:sp>
      <p:sp>
        <p:nvSpPr>
          <p:cNvPr id="29" name="TextBox 28">
            <a:extLst>
              <a:ext uri="{FF2B5EF4-FFF2-40B4-BE49-F238E27FC236}">
                <a16:creationId xmlns:a16="http://schemas.microsoft.com/office/drawing/2014/main" id="{B95AE208-5887-4A72-BD72-41964244B249}"/>
              </a:ext>
            </a:extLst>
          </p:cNvPr>
          <p:cNvSpPr txBox="1"/>
          <p:nvPr/>
        </p:nvSpPr>
        <p:spPr>
          <a:xfrm>
            <a:off x="5366923" y="5522666"/>
            <a:ext cx="2327836" cy="369332"/>
          </a:xfrm>
          <a:prstGeom prst="rect">
            <a:avLst/>
          </a:prstGeom>
          <a:noFill/>
        </p:spPr>
        <p:txBody>
          <a:bodyPr wrap="square" rtlCol="0">
            <a:spAutoFit/>
          </a:bodyPr>
          <a:lstStyle/>
          <a:p>
            <a:r>
              <a:rPr lang="en-US" dirty="0"/>
              <a:t>unitary</a:t>
            </a:r>
          </a:p>
        </p:txBody>
      </p:sp>
      <p:sp>
        <p:nvSpPr>
          <p:cNvPr id="31" name="TextBox 30">
            <a:extLst>
              <a:ext uri="{FF2B5EF4-FFF2-40B4-BE49-F238E27FC236}">
                <a16:creationId xmlns:a16="http://schemas.microsoft.com/office/drawing/2014/main" id="{F7843207-B010-425D-99DA-0BD90B48069B}"/>
              </a:ext>
            </a:extLst>
          </p:cNvPr>
          <p:cNvSpPr txBox="1"/>
          <p:nvPr/>
        </p:nvSpPr>
        <p:spPr>
          <a:xfrm>
            <a:off x="1549458" y="5551512"/>
            <a:ext cx="2327836" cy="369332"/>
          </a:xfrm>
          <a:prstGeom prst="rect">
            <a:avLst/>
          </a:prstGeom>
          <a:noFill/>
        </p:spPr>
        <p:txBody>
          <a:bodyPr wrap="square" rtlCol="0">
            <a:spAutoFit/>
          </a:bodyPr>
          <a:lstStyle/>
          <a:p>
            <a:r>
              <a:rPr lang="en-US" dirty="0"/>
              <a:t>classical outcome</a:t>
            </a:r>
          </a:p>
        </p:txBody>
      </p:sp>
      <p:cxnSp>
        <p:nvCxnSpPr>
          <p:cNvPr id="7" name="Straight Arrow Connector 6">
            <a:extLst>
              <a:ext uri="{FF2B5EF4-FFF2-40B4-BE49-F238E27FC236}">
                <a16:creationId xmlns:a16="http://schemas.microsoft.com/office/drawing/2014/main" id="{06EC0C08-4382-4A36-97C7-F6BB48B2C980}"/>
              </a:ext>
            </a:extLst>
          </p:cNvPr>
          <p:cNvCxnSpPr>
            <a:cxnSpLocks/>
          </p:cNvCxnSpPr>
          <p:nvPr/>
        </p:nvCxnSpPr>
        <p:spPr>
          <a:xfrm>
            <a:off x="4474575" y="5334921"/>
            <a:ext cx="0" cy="281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3EA495D-6356-4C35-8E0A-C835AC2EB321}"/>
              </a:ext>
            </a:extLst>
          </p:cNvPr>
          <p:cNvCxnSpPr>
            <a:cxnSpLocks/>
          </p:cNvCxnSpPr>
          <p:nvPr/>
        </p:nvCxnSpPr>
        <p:spPr>
          <a:xfrm flipH="1">
            <a:off x="3322015" y="5334921"/>
            <a:ext cx="659466" cy="281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638A468-095E-4A36-B323-3149E5028322}"/>
              </a:ext>
            </a:extLst>
          </p:cNvPr>
          <p:cNvCxnSpPr>
            <a:cxnSpLocks/>
          </p:cNvCxnSpPr>
          <p:nvPr/>
        </p:nvCxnSpPr>
        <p:spPr>
          <a:xfrm>
            <a:off x="5365335" y="5334921"/>
            <a:ext cx="283730" cy="281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EC3D8DF-B27B-4926-B743-E7821299B536}"/>
              </a:ext>
            </a:extLst>
          </p:cNvPr>
          <p:cNvSpPr txBox="1"/>
          <p:nvPr/>
        </p:nvSpPr>
        <p:spPr>
          <a:xfrm>
            <a:off x="1504569" y="5863333"/>
            <a:ext cx="5728499" cy="461665"/>
          </a:xfrm>
          <a:prstGeom prst="rect">
            <a:avLst/>
          </a:prstGeom>
          <a:noFill/>
        </p:spPr>
        <p:txBody>
          <a:bodyPr wrap="square" rtlCol="0">
            <a:spAutoFit/>
          </a:bodyPr>
          <a:lstStyle/>
          <a:p>
            <a:r>
              <a:rPr lang="en-US" sz="2400" dirty="0"/>
              <a:t>Same steps of quantum teleportation!</a:t>
            </a:r>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3A508E4E-7D3F-48FA-AABF-154C031B293D}"/>
                  </a:ext>
                </a:extLst>
              </p:cNvPr>
              <p:cNvSpPr txBox="1"/>
              <p:nvPr/>
            </p:nvSpPr>
            <p:spPr>
              <a:xfrm>
                <a:off x="6951264" y="5191390"/>
                <a:ext cx="41043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𝑡</m:t>
                          </m:r>
                        </m:e>
                        <m:sup>
                          <m:r>
                            <a:rPr lang="en-US" b="0" i="1" smtClean="0">
                              <a:latin typeface="Cambria Math" panose="02040503050406030204" pitchFamily="18" charset="0"/>
                            </a:rPr>
                            <m:t>′</m:t>
                          </m:r>
                        </m:sup>
                      </m:sSup>
                    </m:oMath>
                  </m:oMathPara>
                </a14:m>
                <a:endParaRPr lang="en-US" dirty="0"/>
              </a:p>
            </p:txBody>
          </p:sp>
        </mc:Choice>
        <mc:Fallback>
          <p:sp>
            <p:nvSpPr>
              <p:cNvPr id="35" name="TextBox 34">
                <a:extLst>
                  <a:ext uri="{FF2B5EF4-FFF2-40B4-BE49-F238E27FC236}">
                    <a16:creationId xmlns:a16="http://schemas.microsoft.com/office/drawing/2014/main" id="{3A508E4E-7D3F-48FA-AABF-154C031B293D}"/>
                  </a:ext>
                </a:extLst>
              </p:cNvPr>
              <p:cNvSpPr txBox="1">
                <a:spLocks noRot="1" noChangeAspect="1" noMove="1" noResize="1" noEditPoints="1" noAdjustHandles="1" noChangeArrowheads="1" noChangeShapeType="1" noTextEdit="1"/>
              </p:cNvSpPr>
              <p:nvPr/>
            </p:nvSpPr>
            <p:spPr>
              <a:xfrm>
                <a:off x="6951264" y="5191390"/>
                <a:ext cx="410433" cy="276999"/>
              </a:xfrm>
              <a:prstGeom prst="rect">
                <a:avLst/>
              </a:prstGeom>
              <a:blipFill>
                <a:blip r:embed="rId3"/>
                <a:stretch>
                  <a:fillRect l="-1471" r="-1471"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14CA3A12-2A91-40A2-B4B7-B5B8E17C89C5}"/>
                  </a:ext>
                </a:extLst>
              </p:cNvPr>
              <p:cNvSpPr txBox="1"/>
              <p:nvPr/>
            </p:nvSpPr>
            <p:spPr>
              <a:xfrm>
                <a:off x="10779508" y="2595900"/>
                <a:ext cx="16113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dirty="0"/>
              </a:p>
            </p:txBody>
          </p:sp>
        </mc:Choice>
        <mc:Fallback>
          <p:sp>
            <p:nvSpPr>
              <p:cNvPr id="43" name="TextBox 42">
                <a:extLst>
                  <a:ext uri="{FF2B5EF4-FFF2-40B4-BE49-F238E27FC236}">
                    <a16:creationId xmlns:a16="http://schemas.microsoft.com/office/drawing/2014/main" id="{14CA3A12-2A91-40A2-B4B7-B5B8E17C89C5}"/>
                  </a:ext>
                </a:extLst>
              </p:cNvPr>
              <p:cNvSpPr txBox="1">
                <a:spLocks noRot="1" noChangeAspect="1" noMove="1" noResize="1" noEditPoints="1" noAdjustHandles="1" noChangeArrowheads="1" noChangeShapeType="1" noTextEdit="1"/>
              </p:cNvSpPr>
              <p:nvPr/>
            </p:nvSpPr>
            <p:spPr>
              <a:xfrm>
                <a:off x="10779508" y="2595900"/>
                <a:ext cx="161134" cy="276999"/>
              </a:xfrm>
              <a:prstGeom prst="rect">
                <a:avLst/>
              </a:prstGeom>
              <a:blipFill>
                <a:blip r:embed="rId4"/>
                <a:stretch>
                  <a:fillRect l="-25926" r="-22222"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76C7860E-71D2-4CEE-ABB5-D1525EBCC65D}"/>
                  </a:ext>
                </a:extLst>
              </p:cNvPr>
              <p:cNvSpPr txBox="1"/>
              <p:nvPr/>
            </p:nvSpPr>
            <p:spPr>
              <a:xfrm>
                <a:off x="10696650" y="3855504"/>
                <a:ext cx="59073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m:oMathPara>
                </a14:m>
                <a:endParaRPr lang="en-US" dirty="0"/>
              </a:p>
            </p:txBody>
          </p:sp>
        </mc:Choice>
        <mc:Fallback>
          <p:sp>
            <p:nvSpPr>
              <p:cNvPr id="44" name="TextBox 43">
                <a:extLst>
                  <a:ext uri="{FF2B5EF4-FFF2-40B4-BE49-F238E27FC236}">
                    <a16:creationId xmlns:a16="http://schemas.microsoft.com/office/drawing/2014/main" id="{76C7860E-71D2-4CEE-ABB5-D1525EBCC65D}"/>
                  </a:ext>
                </a:extLst>
              </p:cNvPr>
              <p:cNvSpPr txBox="1">
                <a:spLocks noRot="1" noChangeAspect="1" noMove="1" noResize="1" noEditPoints="1" noAdjustHandles="1" noChangeArrowheads="1" noChangeShapeType="1" noTextEdit="1"/>
              </p:cNvSpPr>
              <p:nvPr/>
            </p:nvSpPr>
            <p:spPr>
              <a:xfrm>
                <a:off x="10696650" y="3855504"/>
                <a:ext cx="590739" cy="276999"/>
              </a:xfrm>
              <a:prstGeom prst="rect">
                <a:avLst/>
              </a:prstGeom>
              <a:blipFill>
                <a:blip r:embed="rId5"/>
                <a:stretch>
                  <a:fillRect l="-7216" r="-7216" b="-10870"/>
                </a:stretch>
              </a:blipFill>
            </p:spPr>
            <p:txBody>
              <a:bodyPr/>
              <a:lstStyle/>
              <a:p>
                <a:r>
                  <a:rPr lang="en-US">
                    <a:noFill/>
                  </a:rPr>
                  <a:t> </a:t>
                </a:r>
              </a:p>
            </p:txBody>
          </p:sp>
        </mc:Fallback>
      </mc:AlternateContent>
    </p:spTree>
    <p:extLst>
      <p:ext uri="{BB962C8B-B14F-4D97-AF65-F5344CB8AC3E}">
        <p14:creationId xmlns:p14="http://schemas.microsoft.com/office/powerpoint/2010/main" val="125453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29" grpId="0"/>
      <p:bldP spid="31"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5650-D16F-470B-B4A7-3975C8A1F88E}"/>
              </a:ext>
            </a:extLst>
          </p:cNvPr>
          <p:cNvSpPr>
            <a:spLocks noGrp="1"/>
          </p:cNvSpPr>
          <p:nvPr>
            <p:ph type="title"/>
          </p:nvPr>
        </p:nvSpPr>
        <p:spPr/>
        <p:txBody>
          <a:bodyPr/>
          <a:lstStyle/>
          <a:p>
            <a:r>
              <a:rPr lang="en-US" dirty="0"/>
              <a:t>Circuit of traversable wormholes teleportation protocol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527042-EA0A-4DAC-A9C9-CD4F19CE9FE2}"/>
                  </a:ext>
                </a:extLst>
              </p:cNvPr>
              <p:cNvSpPr>
                <a:spLocks noGrp="1"/>
              </p:cNvSpPr>
              <p:nvPr>
                <p:ph idx="1"/>
              </p:nvPr>
            </p:nvSpPr>
            <p:spPr>
              <a:xfrm>
                <a:off x="1261872" y="1828800"/>
                <a:ext cx="5880010" cy="4663440"/>
              </a:xfrm>
            </p:spPr>
            <p:txBody>
              <a:bodyPr>
                <a:normAutofit/>
              </a:bodyPr>
              <a:lstStyle/>
              <a:p>
                <a:r>
                  <a:rPr lang="en-US" dirty="0"/>
                  <a:t>Question: Can we have a qubit model with gravity feature?</a:t>
                </a:r>
              </a:p>
              <a:p>
                <a:r>
                  <a:rPr lang="en-US" dirty="0"/>
                  <a:t>Answer: YES! We constructed a simple protocol using SYK model.</a:t>
                </a:r>
              </a:p>
              <a:p>
                <a:r>
                  <a:rPr lang="en-US" dirty="0"/>
                  <a:t>Why SYK?</a:t>
                </a:r>
                <a:br>
                  <a:rPr lang="en-US" dirty="0"/>
                </a:br>
                <a:r>
                  <a:rPr lang="en-US" dirty="0"/>
                  <a:t>1) dual to AdS</a:t>
                </a:r>
                <a:r>
                  <a:rPr lang="en-US" baseline="-25000" dirty="0"/>
                  <a:t>2</a:t>
                </a:r>
                <a:br>
                  <a:rPr lang="en-US" baseline="-25000" dirty="0"/>
                </a:br>
                <a:r>
                  <a:rPr lang="en-US" dirty="0"/>
                  <a:t>2) Fermion model defining qubits easily</a:t>
                </a:r>
              </a:p>
              <a:p>
                <a:r>
                  <a:rPr lang="en-US" dirty="0"/>
                  <a:t>Circuit: 5 systems. </a:t>
                </a:r>
                <a:br>
                  <a:rPr lang="en-US" dirty="0"/>
                </a:br>
                <a:r>
                  <a:rPr lang="en-US" dirty="0"/>
                  <a:t>1) R, Q and T are 1-qubit site</a:t>
                </a:r>
                <a:br>
                  <a:rPr lang="en-US" dirty="0"/>
                </a:br>
                <a:r>
                  <a:rPr lang="en-US" dirty="0"/>
                  <a:t>2) l and r are two SYK model. Each consists N Majorana fermions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sub>
                      <m:sup>
                        <m:r>
                          <a:rPr lang="en-US" i="1">
                            <a:latin typeface="Cambria Math" panose="02040503050406030204" pitchFamily="18" charset="0"/>
                          </a:rPr>
                          <m:t>𝑗</m:t>
                        </m:r>
                      </m:sup>
                    </m:sSubSup>
                  </m:oMath>
                </a14:m>
                <a:r>
                  <a:rPr lang="en-US" dirty="0"/>
                  <a:t>, namely N/2 qubits</a:t>
                </a:r>
              </a:p>
              <a:p>
                <a:r>
                  <a:rPr lang="en-US" dirty="0"/>
                  <a:t>In the beginning, R and Q are in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𝜙</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00</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11</m:t>
                        </m:r>
                      </m:e>
                    </m:d>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oMath>
                </a14:m>
                <a:r>
                  <a:rPr lang="en-US" dirty="0"/>
                  <a:t>, T is in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|0</m:t>
                        </m:r>
                      </m:e>
                    </m:d>
                  </m:oMath>
                </a14:m>
                <a:r>
                  <a:rPr lang="en-US" dirty="0"/>
                  <a:t>; l and r are in TFD state.</a:t>
                </a:r>
              </a:p>
              <a:p>
                <a:pPr marL="0" indent="0">
                  <a:buNone/>
                </a:pPr>
                <a:endParaRPr lang="en-US" dirty="0"/>
              </a:p>
              <a:p>
                <a:endParaRPr lang="en-US" dirty="0"/>
              </a:p>
            </p:txBody>
          </p:sp>
        </mc:Choice>
        <mc:Fallback>
          <p:sp>
            <p:nvSpPr>
              <p:cNvPr id="3" name="Content Placeholder 2">
                <a:extLst>
                  <a:ext uri="{FF2B5EF4-FFF2-40B4-BE49-F238E27FC236}">
                    <a16:creationId xmlns:a16="http://schemas.microsoft.com/office/drawing/2014/main" id="{60527042-EA0A-4DAC-A9C9-CD4F19CE9FE2}"/>
                  </a:ext>
                </a:extLst>
              </p:cNvPr>
              <p:cNvSpPr>
                <a:spLocks noGrp="1" noRot="1" noChangeAspect="1" noMove="1" noResize="1" noEditPoints="1" noAdjustHandles="1" noChangeArrowheads="1" noChangeShapeType="1" noTextEdit="1"/>
              </p:cNvSpPr>
              <p:nvPr>
                <p:ph idx="1"/>
              </p:nvPr>
            </p:nvSpPr>
            <p:spPr>
              <a:xfrm>
                <a:off x="1261872" y="1828800"/>
                <a:ext cx="5880010" cy="4663440"/>
              </a:xfrm>
              <a:blipFill>
                <a:blip r:embed="rId2"/>
                <a:stretch>
                  <a:fillRect l="-207" t="-915" b="-9281"/>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4974CA33-966E-4665-8328-653E03E0E7B0}"/>
              </a:ext>
            </a:extLst>
          </p:cNvPr>
          <p:cNvGrpSpPr/>
          <p:nvPr/>
        </p:nvGrpSpPr>
        <p:grpSpPr>
          <a:xfrm>
            <a:off x="7141882" y="1909811"/>
            <a:ext cx="3954892" cy="4582429"/>
            <a:chOff x="7207623" y="1973483"/>
            <a:chExt cx="3954892" cy="4582429"/>
          </a:xfrm>
        </p:grpSpPr>
        <p:grpSp>
          <p:nvGrpSpPr>
            <p:cNvPr id="11" name="Group 10">
              <a:extLst>
                <a:ext uri="{FF2B5EF4-FFF2-40B4-BE49-F238E27FC236}">
                  <a16:creationId xmlns:a16="http://schemas.microsoft.com/office/drawing/2014/main" id="{AB8E9F4B-929C-4B33-BDA0-8DD5013601A8}"/>
                </a:ext>
              </a:extLst>
            </p:cNvPr>
            <p:cNvGrpSpPr/>
            <p:nvPr/>
          </p:nvGrpSpPr>
          <p:grpSpPr>
            <a:xfrm>
              <a:off x="7226054" y="1973483"/>
              <a:ext cx="3936461" cy="4582429"/>
              <a:chOff x="7226054" y="1973483"/>
              <a:chExt cx="3936461" cy="4582429"/>
            </a:xfrm>
          </p:grpSpPr>
          <p:pic>
            <p:nvPicPr>
              <p:cNvPr id="5" name="Picture 4">
                <a:extLst>
                  <a:ext uri="{FF2B5EF4-FFF2-40B4-BE49-F238E27FC236}">
                    <a16:creationId xmlns:a16="http://schemas.microsoft.com/office/drawing/2014/main" id="{32DE471E-BA80-43D0-AB3D-7D97C5CF6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054" y="1973483"/>
                <a:ext cx="3877392" cy="4145639"/>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1DC09700-97AF-4E5F-A721-BF4F71BD5041}"/>
                      </a:ext>
                    </a:extLst>
                  </p:cNvPr>
                  <p:cNvSpPr/>
                  <p:nvPr/>
                </p:nvSpPr>
                <p:spPr>
                  <a:xfrm>
                    <a:off x="7527483" y="6186580"/>
                    <a:ext cx="56752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𝜙</m:t>
                              </m:r>
                            </m:e>
                          </m:d>
                        </m:oMath>
                      </m:oMathPara>
                    </a14:m>
                    <a:endParaRPr lang="en-US" dirty="0"/>
                  </a:p>
                </p:txBody>
              </p:sp>
            </mc:Choice>
            <mc:Fallback>
              <p:sp>
                <p:nvSpPr>
                  <p:cNvPr id="7" name="Rectangle 6">
                    <a:extLst>
                      <a:ext uri="{FF2B5EF4-FFF2-40B4-BE49-F238E27FC236}">
                        <a16:creationId xmlns:a16="http://schemas.microsoft.com/office/drawing/2014/main" id="{1DC09700-97AF-4E5F-A721-BF4F71BD5041}"/>
                      </a:ext>
                    </a:extLst>
                  </p:cNvPr>
                  <p:cNvSpPr>
                    <a:spLocks noRot="1" noChangeAspect="1" noMove="1" noResize="1" noEditPoints="1" noAdjustHandles="1" noChangeArrowheads="1" noChangeShapeType="1" noTextEdit="1"/>
                  </p:cNvSpPr>
                  <p:nvPr/>
                </p:nvSpPr>
                <p:spPr>
                  <a:xfrm>
                    <a:off x="7527483" y="6186580"/>
                    <a:ext cx="567528" cy="369332"/>
                  </a:xfrm>
                  <a:prstGeom prst="rect">
                    <a:avLst/>
                  </a:prstGeom>
                  <a:blipFill>
                    <a:blip r:embed="rId4"/>
                    <a:stretch>
                      <a:fillRect l="-10753" t="-116393" r="-83871" b="-1868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91609B0-27C4-473B-9AFC-FF61749B6C4C}"/>
                      </a:ext>
                    </a:extLst>
                  </p:cNvPr>
                  <p:cNvSpPr/>
                  <p:nvPr/>
                </p:nvSpPr>
                <p:spPr>
                  <a:xfrm>
                    <a:off x="9039721" y="6186580"/>
                    <a:ext cx="851452"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𝑇𝐹𝐷</m:t>
                              </m:r>
                            </m:e>
                          </m:d>
                        </m:oMath>
                      </m:oMathPara>
                    </a14:m>
                    <a:endParaRPr lang="en-US" dirty="0"/>
                  </a:p>
                </p:txBody>
              </p:sp>
            </mc:Choice>
            <mc:Fallback>
              <p:sp>
                <p:nvSpPr>
                  <p:cNvPr id="8" name="Rectangle 7">
                    <a:extLst>
                      <a:ext uri="{FF2B5EF4-FFF2-40B4-BE49-F238E27FC236}">
                        <a16:creationId xmlns:a16="http://schemas.microsoft.com/office/drawing/2014/main" id="{191609B0-27C4-473B-9AFC-FF61749B6C4C}"/>
                      </a:ext>
                    </a:extLst>
                  </p:cNvPr>
                  <p:cNvSpPr>
                    <a:spLocks noRot="1" noChangeAspect="1" noMove="1" noResize="1" noEditPoints="1" noAdjustHandles="1" noChangeArrowheads="1" noChangeShapeType="1" noTextEdit="1"/>
                  </p:cNvSpPr>
                  <p:nvPr/>
                </p:nvSpPr>
                <p:spPr>
                  <a:xfrm>
                    <a:off x="9039721" y="6186580"/>
                    <a:ext cx="851452" cy="369332"/>
                  </a:xfrm>
                  <a:prstGeom prst="rect">
                    <a:avLst/>
                  </a:prstGeom>
                  <a:blipFill>
                    <a:blip r:embed="rId5"/>
                    <a:stretch>
                      <a:fillRect t="-116393" r="-55000" b="-1868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C8B02A73-1549-4DD6-A7D8-97A67F676996}"/>
                      </a:ext>
                    </a:extLst>
                  </p:cNvPr>
                  <p:cNvSpPr/>
                  <p:nvPr/>
                </p:nvSpPr>
                <p:spPr>
                  <a:xfrm>
                    <a:off x="10628779" y="6186580"/>
                    <a:ext cx="53373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0</m:t>
                              </m:r>
                            </m:e>
                          </m:d>
                        </m:oMath>
                      </m:oMathPara>
                    </a14:m>
                    <a:endParaRPr lang="en-US" dirty="0"/>
                  </a:p>
                </p:txBody>
              </p:sp>
            </mc:Choice>
            <mc:Fallback>
              <p:sp>
                <p:nvSpPr>
                  <p:cNvPr id="9" name="Rectangle 8">
                    <a:extLst>
                      <a:ext uri="{FF2B5EF4-FFF2-40B4-BE49-F238E27FC236}">
                        <a16:creationId xmlns:a16="http://schemas.microsoft.com/office/drawing/2014/main" id="{C8B02A73-1549-4DD6-A7D8-97A67F676996}"/>
                      </a:ext>
                    </a:extLst>
                  </p:cNvPr>
                  <p:cNvSpPr>
                    <a:spLocks noRot="1" noChangeAspect="1" noMove="1" noResize="1" noEditPoints="1" noAdjustHandles="1" noChangeArrowheads="1" noChangeShapeType="1" noTextEdit="1"/>
                  </p:cNvSpPr>
                  <p:nvPr/>
                </p:nvSpPr>
                <p:spPr>
                  <a:xfrm>
                    <a:off x="10628779" y="6186580"/>
                    <a:ext cx="533736" cy="369332"/>
                  </a:xfrm>
                  <a:prstGeom prst="rect">
                    <a:avLst/>
                  </a:prstGeom>
                  <a:blipFill>
                    <a:blip r:embed="rId6"/>
                    <a:stretch>
                      <a:fillRect l="-19540" t="-116393" r="-88506" b="-186885"/>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107C1C62-CD6A-4F0B-8322-31BA8AABC0F2}"/>
                </a:ext>
              </a:extLst>
            </p:cNvPr>
            <p:cNvSpPr txBox="1"/>
            <p:nvPr/>
          </p:nvSpPr>
          <p:spPr>
            <a:xfrm>
              <a:off x="7207623" y="5817248"/>
              <a:ext cx="262965" cy="369332"/>
            </a:xfrm>
            <a:prstGeom prst="rect">
              <a:avLst/>
            </a:prstGeom>
            <a:noFill/>
          </p:spPr>
          <p:txBody>
            <a:bodyPr wrap="square" rtlCol="0">
              <a:spAutoFit/>
            </a:bodyPr>
            <a:lstStyle/>
            <a:p>
              <a:r>
                <a:rPr lang="en-US" dirty="0"/>
                <a:t>1</a:t>
              </a:r>
            </a:p>
          </p:txBody>
        </p:sp>
        <p:sp>
          <p:nvSpPr>
            <p:cNvPr id="13" name="TextBox 12">
              <a:extLst>
                <a:ext uri="{FF2B5EF4-FFF2-40B4-BE49-F238E27FC236}">
                  <a16:creationId xmlns:a16="http://schemas.microsoft.com/office/drawing/2014/main" id="{450EE0B6-B957-4C26-934C-EC377FB4D177}"/>
                </a:ext>
              </a:extLst>
            </p:cNvPr>
            <p:cNvSpPr txBox="1"/>
            <p:nvPr/>
          </p:nvSpPr>
          <p:spPr>
            <a:xfrm>
              <a:off x="7915835" y="5810805"/>
              <a:ext cx="262965" cy="369332"/>
            </a:xfrm>
            <a:prstGeom prst="rect">
              <a:avLst/>
            </a:prstGeom>
            <a:noFill/>
          </p:spPr>
          <p:txBody>
            <a:bodyPr wrap="square" rtlCol="0">
              <a:spAutoFit/>
            </a:bodyPr>
            <a:lstStyle/>
            <a:p>
              <a:r>
                <a:rPr lang="en-US" dirty="0"/>
                <a:t>1</a:t>
              </a:r>
            </a:p>
          </p:txBody>
        </p:sp>
        <p:sp>
          <p:nvSpPr>
            <p:cNvPr id="14" name="TextBox 13">
              <a:extLst>
                <a:ext uri="{FF2B5EF4-FFF2-40B4-BE49-F238E27FC236}">
                  <a16:creationId xmlns:a16="http://schemas.microsoft.com/office/drawing/2014/main" id="{50FDACC8-E4BB-4916-B8C4-EC7CCD8990CB}"/>
                </a:ext>
              </a:extLst>
            </p:cNvPr>
            <p:cNvSpPr txBox="1"/>
            <p:nvPr/>
          </p:nvSpPr>
          <p:spPr>
            <a:xfrm>
              <a:off x="8305412" y="5819390"/>
              <a:ext cx="851452" cy="369332"/>
            </a:xfrm>
            <a:prstGeom prst="rect">
              <a:avLst/>
            </a:prstGeom>
            <a:noFill/>
          </p:spPr>
          <p:txBody>
            <a:bodyPr wrap="square" rtlCol="0">
              <a:spAutoFit/>
            </a:bodyPr>
            <a:lstStyle/>
            <a:p>
              <a:r>
                <a:rPr lang="en-US" dirty="0"/>
                <a:t>N/2</a:t>
              </a:r>
            </a:p>
          </p:txBody>
        </p:sp>
        <p:sp>
          <p:nvSpPr>
            <p:cNvPr id="15" name="TextBox 14">
              <a:extLst>
                <a:ext uri="{FF2B5EF4-FFF2-40B4-BE49-F238E27FC236}">
                  <a16:creationId xmlns:a16="http://schemas.microsoft.com/office/drawing/2014/main" id="{CE26F07A-9C6D-4EAE-B000-A94BCB08DA01}"/>
                </a:ext>
              </a:extLst>
            </p:cNvPr>
            <p:cNvSpPr txBox="1"/>
            <p:nvPr/>
          </p:nvSpPr>
          <p:spPr>
            <a:xfrm>
              <a:off x="9909604" y="5810805"/>
              <a:ext cx="851452" cy="369332"/>
            </a:xfrm>
            <a:prstGeom prst="rect">
              <a:avLst/>
            </a:prstGeom>
            <a:noFill/>
          </p:spPr>
          <p:txBody>
            <a:bodyPr wrap="square" rtlCol="0">
              <a:spAutoFit/>
            </a:bodyPr>
            <a:lstStyle/>
            <a:p>
              <a:r>
                <a:rPr lang="en-US" dirty="0"/>
                <a:t>N/2</a:t>
              </a:r>
            </a:p>
          </p:txBody>
        </p:sp>
        <p:sp>
          <p:nvSpPr>
            <p:cNvPr id="16" name="TextBox 15">
              <a:extLst>
                <a:ext uri="{FF2B5EF4-FFF2-40B4-BE49-F238E27FC236}">
                  <a16:creationId xmlns:a16="http://schemas.microsoft.com/office/drawing/2014/main" id="{B4363F01-0B2A-4934-8F39-8E933FFA25FC}"/>
                </a:ext>
              </a:extLst>
            </p:cNvPr>
            <p:cNvSpPr txBox="1"/>
            <p:nvPr/>
          </p:nvSpPr>
          <p:spPr>
            <a:xfrm>
              <a:off x="10713745" y="5817248"/>
              <a:ext cx="262965" cy="369332"/>
            </a:xfrm>
            <a:prstGeom prst="rect">
              <a:avLst/>
            </a:prstGeom>
            <a:noFill/>
          </p:spPr>
          <p:txBody>
            <a:bodyPr wrap="square" rtlCol="0">
              <a:spAutoFit/>
            </a:bodyPr>
            <a:lstStyle/>
            <a:p>
              <a:r>
                <a:rPr lang="en-US" dirty="0"/>
                <a:t>1</a:t>
              </a:r>
            </a:p>
          </p:txBody>
        </p:sp>
      </p:grpSp>
    </p:spTree>
    <p:extLst>
      <p:ext uri="{BB962C8B-B14F-4D97-AF65-F5344CB8AC3E}">
        <p14:creationId xmlns:p14="http://schemas.microsoft.com/office/powerpoint/2010/main" val="332355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5650-D16F-470B-B4A7-3975C8A1F88E}"/>
              </a:ext>
            </a:extLst>
          </p:cNvPr>
          <p:cNvSpPr>
            <a:spLocks noGrp="1"/>
          </p:cNvSpPr>
          <p:nvPr>
            <p:ph type="title"/>
          </p:nvPr>
        </p:nvSpPr>
        <p:spPr/>
        <p:txBody>
          <a:bodyPr/>
          <a:lstStyle/>
          <a:p>
            <a:r>
              <a:rPr lang="en-US" dirty="0"/>
              <a:t>Circuit of traversable wormholes teleportation protocol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527042-EA0A-4DAC-A9C9-CD4F19CE9FE2}"/>
                  </a:ext>
                </a:extLst>
              </p:cNvPr>
              <p:cNvSpPr>
                <a:spLocks noGrp="1"/>
              </p:cNvSpPr>
              <p:nvPr>
                <p:ph idx="1"/>
              </p:nvPr>
            </p:nvSpPr>
            <p:spPr>
              <a:xfrm>
                <a:off x="1261872" y="1828800"/>
                <a:ext cx="5880010" cy="4351337"/>
              </a:xfrm>
            </p:spPr>
            <p:txBody>
              <a:bodyPr>
                <a:normAutofit/>
              </a:bodyPr>
              <a:lstStyle/>
              <a:p>
                <a:r>
                  <a:rPr lang="en-US" dirty="0"/>
                  <a:t>The protocol has three steps. </a:t>
                </a:r>
                <a:br>
                  <a:rPr lang="en-US" dirty="0"/>
                </a:br>
                <a:r>
                  <a:rPr lang="en-US" dirty="0"/>
                  <a:t>1) SWAP between Q and l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𝑡</m:t>
                        </m:r>
                      </m:e>
                      <m:sup>
                        <m:r>
                          <a:rPr lang="en-US" b="0" i="1" smtClean="0">
                            <a:latin typeface="Cambria Math" panose="02040503050406030204" pitchFamily="18" charset="0"/>
                          </a:rPr>
                          <m:t>′</m:t>
                        </m:r>
                      </m:sup>
                    </m:sSup>
                  </m:oMath>
                </a14:m>
                <a:r>
                  <a:rPr lang="en-US" dirty="0"/>
                  <a:t>.</a:t>
                </a:r>
                <a:br>
                  <a:rPr lang="en-US" dirty="0"/>
                </a:br>
                <a:r>
                  <a:rPr lang="en-US" dirty="0"/>
                  <a:t>2) apply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rPr>
                          <m:t>𝑉</m:t>
                        </m:r>
                      </m:sup>
                    </m:sSup>
                  </m:oMath>
                </a14:m>
                <a:r>
                  <a:rPr lang="en-US" dirty="0"/>
                  <a:t>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r>
                  <a:rPr lang="en-US" dirty="0"/>
                  <a:t>;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𝑖</m:t>
                    </m:r>
                    <m:nary>
                      <m:naryPr>
                        <m:chr m:val="∑"/>
                        <m:subHide m:val="on"/>
                        <m:supHide m:val="on"/>
                        <m:ctrlPr>
                          <a:rPr lang="en-US" b="0" i="1" smtClean="0">
                            <a:latin typeface="Cambria Math" panose="02040503050406030204" pitchFamily="18" charset="0"/>
                          </a:rPr>
                        </m:ctrlPr>
                      </m:naryP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𝜓</m:t>
                            </m:r>
                          </m:e>
                          <m:sub>
                            <m:r>
                              <a:rPr lang="en-US" b="0" i="1" smtClean="0">
                                <a:latin typeface="Cambria Math" panose="02040503050406030204" pitchFamily="18" charset="0"/>
                              </a:rPr>
                              <m:t>𝑙</m:t>
                            </m:r>
                          </m:sub>
                          <m:sup>
                            <m:r>
                              <a:rPr lang="en-US" b="0" i="1" smtClean="0">
                                <a:latin typeface="Cambria Math" panose="02040503050406030204" pitchFamily="18" charset="0"/>
                              </a:rPr>
                              <m:t>𝑗</m:t>
                            </m:r>
                          </m:sup>
                        </m:sSubSup>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𝜓</m:t>
                            </m:r>
                          </m:e>
                          <m:sub>
                            <m:r>
                              <a:rPr lang="en-US" b="0" i="1" smtClean="0">
                                <a:latin typeface="Cambria Math" panose="02040503050406030204" pitchFamily="18" charset="0"/>
                                <a:ea typeface="Cambria Math" panose="02040503050406030204" pitchFamily="18" charset="0"/>
                              </a:rPr>
                              <m:t>𝑟</m:t>
                            </m:r>
                          </m:sub>
                          <m:sup>
                            <m:r>
                              <a:rPr lang="en-US" i="1">
                                <a:latin typeface="Cambria Math" panose="02040503050406030204" pitchFamily="18" charset="0"/>
                              </a:rPr>
                              <m:t>𝑗</m:t>
                            </m:r>
                          </m:sup>
                        </m:sSubSup>
                      </m:e>
                    </m:nary>
                  </m:oMath>
                </a14:m>
                <a:br>
                  <a:rPr lang="en-US" dirty="0"/>
                </a:br>
                <a:r>
                  <a:rPr lang="en-US" dirty="0"/>
                  <a:t>3) SWAP between r and T at </a:t>
                </a:r>
                <a14:m>
                  <m:oMath xmlns:m="http://schemas.openxmlformats.org/officeDocument/2006/math">
                    <m:r>
                      <a:rPr lang="en-US" b="0" i="1" smtClean="0">
                        <a:latin typeface="Cambria Math" panose="02040503050406030204" pitchFamily="18" charset="0"/>
                      </a:rPr>
                      <m:t>𝑡</m:t>
                    </m:r>
                  </m:oMath>
                </a14:m>
                <a:r>
                  <a:rPr lang="en-US" dirty="0"/>
                  <a:t>.</a:t>
                </a:r>
                <a:br>
                  <a:rPr lang="en-US" dirty="0"/>
                </a:br>
                <a:r>
                  <a:rPr lang="en-US" dirty="0"/>
                  <a:t>(time evolution in l and r is governed by SYK Hamiltonian)</a:t>
                </a:r>
              </a:p>
              <a:p>
                <a:r>
                  <a:rPr lang="en-US" dirty="0"/>
                  <a:t>If teleportation succeeds, final mutual information between T and R should be maximal, 2log2.</a:t>
                </a:r>
              </a:p>
              <a:p>
                <a:r>
                  <a:rPr lang="en-US" dirty="0"/>
                  <a:t>The coupling can be written explicitly as measurement on left with unitary on right acting on each pair of qubits, e.g.</a:t>
                </a:r>
                <a:br>
                  <a:rPr lang="en-US" dirty="0"/>
                </a:b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𝑖</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rPr>
                              <m:t>𝑙</m:t>
                            </m:r>
                          </m:sub>
                          <m:sup>
                            <m:r>
                              <a:rPr lang="en-US" b="0" i="1" smtClean="0">
                                <a:latin typeface="Cambria Math" panose="02040503050406030204" pitchFamily="18" charset="0"/>
                              </a:rPr>
                              <m:t>2</m:t>
                            </m:r>
                            <m:r>
                              <a:rPr lang="en-US" i="1">
                                <a:latin typeface="Cambria Math" panose="02040503050406030204" pitchFamily="18" charset="0"/>
                              </a:rPr>
                              <m:t>𝑗</m:t>
                            </m:r>
                          </m:sup>
                        </m:sSubSup>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𝑟</m:t>
                            </m:r>
                          </m:sub>
                          <m:sup>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rPr>
                              <m:t>𝑗</m:t>
                            </m:r>
                          </m:sup>
                        </m:sSubSup>
                      </m:sup>
                    </m:sSup>
                    <m:r>
                      <a:rPr lang="en-US" b="0" i="1"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𝑃</m:t>
                        </m:r>
                      </m:e>
                      <m:sub>
                        <m:r>
                          <a:rPr lang="en-US" b="0" i="1" smtClean="0">
                            <a:latin typeface="Cambria Math" panose="02040503050406030204" pitchFamily="18" charset="0"/>
                          </a:rPr>
                          <m:t>𝑦</m:t>
                        </m:r>
                        <m:r>
                          <a:rPr lang="en-US" b="0" i="1" smtClean="0">
                            <a:latin typeface="Cambria Math" panose="02040503050406030204" pitchFamily="18" charset="0"/>
                          </a:rPr>
                          <m:t>+</m:t>
                        </m:r>
                      </m:sub>
                      <m:sup>
                        <m:r>
                          <a:rPr lang="en-US" b="0" i="1" smtClean="0">
                            <a:latin typeface="Cambria Math" panose="02040503050406030204" pitchFamily="18" charset="0"/>
                          </a:rPr>
                          <m:t>𝑙</m:t>
                        </m:r>
                      </m:sup>
                    </m:sSub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
                          <m:fPr>
                            <m:ctrlPr>
                              <a:rPr lang="en-US" b="0" i="1" smtClean="0">
                                <a:latin typeface="Cambria Math" panose="02040503050406030204" pitchFamily="18" charset="0"/>
                              </a:rPr>
                            </m:ctrlPr>
                          </m:fPr>
                          <m:num>
                            <m:r>
                              <a:rPr lang="en-US" b="0" i="1" smtClean="0">
                                <a:latin typeface="Cambria Math" panose="02040503050406030204" pitchFamily="18" charset="0"/>
                              </a:rPr>
                              <m:t>𝑖𝑔</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𝑟</m:t>
                                </m:r>
                              </m:sup>
                            </m:sSup>
                          </m:num>
                          <m:den>
                            <m:r>
                              <a:rPr lang="en-US" b="0" i="1" smtClean="0">
                                <a:latin typeface="Cambria Math" panose="02040503050406030204" pitchFamily="18" charset="0"/>
                              </a:rPr>
                              <m:t>2</m:t>
                            </m:r>
                          </m:den>
                        </m:f>
                      </m:sup>
                    </m:sSup>
                    <m:r>
                      <a:rPr lang="en-US" b="0" i="1" smtClean="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𝑃</m:t>
                        </m:r>
                      </m:e>
                      <m:sub>
                        <m:r>
                          <a:rPr lang="en-US" i="1">
                            <a:latin typeface="Cambria Math" panose="02040503050406030204" pitchFamily="18" charset="0"/>
                          </a:rPr>
                          <m:t>𝑦</m:t>
                        </m:r>
                        <m:r>
                          <a:rPr lang="en-US" b="0" i="1" smtClean="0">
                            <a:latin typeface="Cambria Math" panose="02040503050406030204" pitchFamily="18" charset="0"/>
                          </a:rPr>
                          <m:t>−</m:t>
                        </m:r>
                      </m:sub>
                      <m:sup>
                        <m:r>
                          <a:rPr lang="en-US" i="1">
                            <a:latin typeface="Cambria Math" panose="02040503050406030204" pitchFamily="18" charset="0"/>
                          </a:rPr>
                          <m:t>𝑙</m:t>
                        </m:r>
                      </m:sup>
                    </m:sSub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𝑖𝑔</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𝑟</m:t>
                                </m:r>
                              </m:sup>
                            </m:sSup>
                          </m:num>
                          <m:den>
                            <m:r>
                              <a:rPr lang="en-US" i="1">
                                <a:latin typeface="Cambria Math" panose="02040503050406030204" pitchFamily="18" charset="0"/>
                              </a:rPr>
                              <m:t>2</m:t>
                            </m:r>
                          </m:den>
                        </m:f>
                      </m:sup>
                    </m:sSup>
                    <m:r>
                      <a:rPr lang="en-US" b="0" i="1" smtClean="0">
                        <a:latin typeface="Cambria Math" panose="02040503050406030204" pitchFamily="18" charset="0"/>
                      </a:rPr>
                      <m:t>]</m:t>
                    </m:r>
                  </m:oMath>
                </a14:m>
                <a:r>
                  <a:rPr lang="en-US" dirty="0"/>
                  <a:t>     (at j-</a:t>
                </a:r>
                <a:r>
                  <a:rPr lang="en-US" dirty="0" err="1"/>
                  <a:t>th</a:t>
                </a:r>
                <a:r>
                  <a:rPr lang="en-US" dirty="0"/>
                  <a:t> qubit)</a:t>
                </a:r>
              </a:p>
              <a:p>
                <a:endParaRPr lang="en-US" dirty="0"/>
              </a:p>
              <a:p>
                <a:endParaRPr lang="en-US" dirty="0"/>
              </a:p>
            </p:txBody>
          </p:sp>
        </mc:Choice>
        <mc:Fallback>
          <p:sp>
            <p:nvSpPr>
              <p:cNvPr id="3" name="Content Placeholder 2">
                <a:extLst>
                  <a:ext uri="{FF2B5EF4-FFF2-40B4-BE49-F238E27FC236}">
                    <a16:creationId xmlns:a16="http://schemas.microsoft.com/office/drawing/2014/main" id="{60527042-EA0A-4DAC-A9C9-CD4F19CE9FE2}"/>
                  </a:ext>
                </a:extLst>
              </p:cNvPr>
              <p:cNvSpPr>
                <a:spLocks noGrp="1" noRot="1" noChangeAspect="1" noMove="1" noResize="1" noEditPoints="1" noAdjustHandles="1" noChangeArrowheads="1" noChangeShapeType="1" noTextEdit="1"/>
              </p:cNvSpPr>
              <p:nvPr>
                <p:ph idx="1"/>
              </p:nvPr>
            </p:nvSpPr>
            <p:spPr>
              <a:xfrm>
                <a:off x="1261872" y="1828800"/>
                <a:ext cx="5880010" cy="4351337"/>
              </a:xfrm>
              <a:blipFill>
                <a:blip r:embed="rId2"/>
                <a:stretch>
                  <a:fillRect l="-207" t="-980"/>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4974CA33-966E-4665-8328-653E03E0E7B0}"/>
              </a:ext>
            </a:extLst>
          </p:cNvPr>
          <p:cNvGrpSpPr/>
          <p:nvPr/>
        </p:nvGrpSpPr>
        <p:grpSpPr>
          <a:xfrm>
            <a:off x="7141882" y="1909811"/>
            <a:ext cx="3954892" cy="4582429"/>
            <a:chOff x="7207623" y="1973483"/>
            <a:chExt cx="3954892" cy="4582429"/>
          </a:xfrm>
        </p:grpSpPr>
        <p:grpSp>
          <p:nvGrpSpPr>
            <p:cNvPr id="11" name="Group 10">
              <a:extLst>
                <a:ext uri="{FF2B5EF4-FFF2-40B4-BE49-F238E27FC236}">
                  <a16:creationId xmlns:a16="http://schemas.microsoft.com/office/drawing/2014/main" id="{AB8E9F4B-929C-4B33-BDA0-8DD5013601A8}"/>
                </a:ext>
              </a:extLst>
            </p:cNvPr>
            <p:cNvGrpSpPr/>
            <p:nvPr/>
          </p:nvGrpSpPr>
          <p:grpSpPr>
            <a:xfrm>
              <a:off x="7226054" y="1973483"/>
              <a:ext cx="3936461" cy="4582429"/>
              <a:chOff x="7226054" y="1973483"/>
              <a:chExt cx="3936461" cy="4582429"/>
            </a:xfrm>
          </p:grpSpPr>
          <p:pic>
            <p:nvPicPr>
              <p:cNvPr id="5" name="Picture 4">
                <a:extLst>
                  <a:ext uri="{FF2B5EF4-FFF2-40B4-BE49-F238E27FC236}">
                    <a16:creationId xmlns:a16="http://schemas.microsoft.com/office/drawing/2014/main" id="{32DE471E-BA80-43D0-AB3D-7D97C5CF6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054" y="1973483"/>
                <a:ext cx="3877392" cy="4145639"/>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1DC09700-97AF-4E5F-A721-BF4F71BD5041}"/>
                      </a:ext>
                    </a:extLst>
                  </p:cNvPr>
                  <p:cNvSpPr/>
                  <p:nvPr/>
                </p:nvSpPr>
                <p:spPr>
                  <a:xfrm>
                    <a:off x="7527483" y="6186580"/>
                    <a:ext cx="56752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𝜙</m:t>
                              </m:r>
                            </m:e>
                          </m:d>
                        </m:oMath>
                      </m:oMathPara>
                    </a14:m>
                    <a:endParaRPr lang="en-US" dirty="0"/>
                  </a:p>
                </p:txBody>
              </p:sp>
            </mc:Choice>
            <mc:Fallback>
              <p:sp>
                <p:nvSpPr>
                  <p:cNvPr id="7" name="Rectangle 6">
                    <a:extLst>
                      <a:ext uri="{FF2B5EF4-FFF2-40B4-BE49-F238E27FC236}">
                        <a16:creationId xmlns:a16="http://schemas.microsoft.com/office/drawing/2014/main" id="{1DC09700-97AF-4E5F-A721-BF4F71BD5041}"/>
                      </a:ext>
                    </a:extLst>
                  </p:cNvPr>
                  <p:cNvSpPr>
                    <a:spLocks noRot="1" noChangeAspect="1" noMove="1" noResize="1" noEditPoints="1" noAdjustHandles="1" noChangeArrowheads="1" noChangeShapeType="1" noTextEdit="1"/>
                  </p:cNvSpPr>
                  <p:nvPr/>
                </p:nvSpPr>
                <p:spPr>
                  <a:xfrm>
                    <a:off x="7527483" y="6186580"/>
                    <a:ext cx="567528" cy="369332"/>
                  </a:xfrm>
                  <a:prstGeom prst="rect">
                    <a:avLst/>
                  </a:prstGeom>
                  <a:blipFill>
                    <a:blip r:embed="rId4"/>
                    <a:stretch>
                      <a:fillRect l="-10753" t="-116393" r="-83871" b="-1868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91609B0-27C4-473B-9AFC-FF61749B6C4C}"/>
                      </a:ext>
                    </a:extLst>
                  </p:cNvPr>
                  <p:cNvSpPr/>
                  <p:nvPr/>
                </p:nvSpPr>
                <p:spPr>
                  <a:xfrm>
                    <a:off x="9039721" y="6186580"/>
                    <a:ext cx="851452"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𝑇𝐹𝐷</m:t>
                              </m:r>
                            </m:e>
                          </m:d>
                        </m:oMath>
                      </m:oMathPara>
                    </a14:m>
                    <a:endParaRPr lang="en-US" dirty="0"/>
                  </a:p>
                </p:txBody>
              </p:sp>
            </mc:Choice>
            <mc:Fallback>
              <p:sp>
                <p:nvSpPr>
                  <p:cNvPr id="8" name="Rectangle 7">
                    <a:extLst>
                      <a:ext uri="{FF2B5EF4-FFF2-40B4-BE49-F238E27FC236}">
                        <a16:creationId xmlns:a16="http://schemas.microsoft.com/office/drawing/2014/main" id="{191609B0-27C4-473B-9AFC-FF61749B6C4C}"/>
                      </a:ext>
                    </a:extLst>
                  </p:cNvPr>
                  <p:cNvSpPr>
                    <a:spLocks noRot="1" noChangeAspect="1" noMove="1" noResize="1" noEditPoints="1" noAdjustHandles="1" noChangeArrowheads="1" noChangeShapeType="1" noTextEdit="1"/>
                  </p:cNvSpPr>
                  <p:nvPr/>
                </p:nvSpPr>
                <p:spPr>
                  <a:xfrm>
                    <a:off x="9039721" y="6186580"/>
                    <a:ext cx="851452" cy="369332"/>
                  </a:xfrm>
                  <a:prstGeom prst="rect">
                    <a:avLst/>
                  </a:prstGeom>
                  <a:blipFill>
                    <a:blip r:embed="rId5"/>
                    <a:stretch>
                      <a:fillRect t="-116393" r="-55000" b="-1868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C8B02A73-1549-4DD6-A7D8-97A67F676996}"/>
                      </a:ext>
                    </a:extLst>
                  </p:cNvPr>
                  <p:cNvSpPr/>
                  <p:nvPr/>
                </p:nvSpPr>
                <p:spPr>
                  <a:xfrm>
                    <a:off x="10628779" y="6186580"/>
                    <a:ext cx="53373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0</m:t>
                              </m:r>
                            </m:e>
                          </m:d>
                        </m:oMath>
                      </m:oMathPara>
                    </a14:m>
                    <a:endParaRPr lang="en-US" dirty="0"/>
                  </a:p>
                </p:txBody>
              </p:sp>
            </mc:Choice>
            <mc:Fallback>
              <p:sp>
                <p:nvSpPr>
                  <p:cNvPr id="9" name="Rectangle 8">
                    <a:extLst>
                      <a:ext uri="{FF2B5EF4-FFF2-40B4-BE49-F238E27FC236}">
                        <a16:creationId xmlns:a16="http://schemas.microsoft.com/office/drawing/2014/main" id="{C8B02A73-1549-4DD6-A7D8-97A67F676996}"/>
                      </a:ext>
                    </a:extLst>
                  </p:cNvPr>
                  <p:cNvSpPr>
                    <a:spLocks noRot="1" noChangeAspect="1" noMove="1" noResize="1" noEditPoints="1" noAdjustHandles="1" noChangeArrowheads="1" noChangeShapeType="1" noTextEdit="1"/>
                  </p:cNvSpPr>
                  <p:nvPr/>
                </p:nvSpPr>
                <p:spPr>
                  <a:xfrm>
                    <a:off x="10628779" y="6186580"/>
                    <a:ext cx="533736" cy="369332"/>
                  </a:xfrm>
                  <a:prstGeom prst="rect">
                    <a:avLst/>
                  </a:prstGeom>
                  <a:blipFill>
                    <a:blip r:embed="rId6"/>
                    <a:stretch>
                      <a:fillRect l="-19540" t="-116393" r="-88506" b="-186885"/>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107C1C62-CD6A-4F0B-8322-31BA8AABC0F2}"/>
                </a:ext>
              </a:extLst>
            </p:cNvPr>
            <p:cNvSpPr txBox="1"/>
            <p:nvPr/>
          </p:nvSpPr>
          <p:spPr>
            <a:xfrm>
              <a:off x="7207623" y="5817248"/>
              <a:ext cx="262965" cy="369332"/>
            </a:xfrm>
            <a:prstGeom prst="rect">
              <a:avLst/>
            </a:prstGeom>
            <a:noFill/>
          </p:spPr>
          <p:txBody>
            <a:bodyPr wrap="square" rtlCol="0">
              <a:spAutoFit/>
            </a:bodyPr>
            <a:lstStyle/>
            <a:p>
              <a:r>
                <a:rPr lang="en-US" dirty="0"/>
                <a:t>1</a:t>
              </a:r>
            </a:p>
          </p:txBody>
        </p:sp>
        <p:sp>
          <p:nvSpPr>
            <p:cNvPr id="13" name="TextBox 12">
              <a:extLst>
                <a:ext uri="{FF2B5EF4-FFF2-40B4-BE49-F238E27FC236}">
                  <a16:creationId xmlns:a16="http://schemas.microsoft.com/office/drawing/2014/main" id="{450EE0B6-B957-4C26-934C-EC377FB4D177}"/>
                </a:ext>
              </a:extLst>
            </p:cNvPr>
            <p:cNvSpPr txBox="1"/>
            <p:nvPr/>
          </p:nvSpPr>
          <p:spPr>
            <a:xfrm>
              <a:off x="7915835" y="5810805"/>
              <a:ext cx="262965" cy="369332"/>
            </a:xfrm>
            <a:prstGeom prst="rect">
              <a:avLst/>
            </a:prstGeom>
            <a:noFill/>
          </p:spPr>
          <p:txBody>
            <a:bodyPr wrap="square" rtlCol="0">
              <a:spAutoFit/>
            </a:bodyPr>
            <a:lstStyle/>
            <a:p>
              <a:r>
                <a:rPr lang="en-US" dirty="0"/>
                <a:t>1</a:t>
              </a:r>
            </a:p>
          </p:txBody>
        </p:sp>
        <p:sp>
          <p:nvSpPr>
            <p:cNvPr id="14" name="TextBox 13">
              <a:extLst>
                <a:ext uri="{FF2B5EF4-FFF2-40B4-BE49-F238E27FC236}">
                  <a16:creationId xmlns:a16="http://schemas.microsoft.com/office/drawing/2014/main" id="{50FDACC8-E4BB-4916-B8C4-EC7CCD8990CB}"/>
                </a:ext>
              </a:extLst>
            </p:cNvPr>
            <p:cNvSpPr txBox="1"/>
            <p:nvPr/>
          </p:nvSpPr>
          <p:spPr>
            <a:xfrm>
              <a:off x="8305412" y="5819390"/>
              <a:ext cx="851452" cy="369332"/>
            </a:xfrm>
            <a:prstGeom prst="rect">
              <a:avLst/>
            </a:prstGeom>
            <a:noFill/>
          </p:spPr>
          <p:txBody>
            <a:bodyPr wrap="square" rtlCol="0">
              <a:spAutoFit/>
            </a:bodyPr>
            <a:lstStyle/>
            <a:p>
              <a:r>
                <a:rPr lang="en-US" dirty="0"/>
                <a:t>N/2</a:t>
              </a:r>
            </a:p>
          </p:txBody>
        </p:sp>
        <p:sp>
          <p:nvSpPr>
            <p:cNvPr id="15" name="TextBox 14">
              <a:extLst>
                <a:ext uri="{FF2B5EF4-FFF2-40B4-BE49-F238E27FC236}">
                  <a16:creationId xmlns:a16="http://schemas.microsoft.com/office/drawing/2014/main" id="{CE26F07A-9C6D-4EAE-B000-A94BCB08DA01}"/>
                </a:ext>
              </a:extLst>
            </p:cNvPr>
            <p:cNvSpPr txBox="1"/>
            <p:nvPr/>
          </p:nvSpPr>
          <p:spPr>
            <a:xfrm>
              <a:off x="9909604" y="5810805"/>
              <a:ext cx="851452" cy="369332"/>
            </a:xfrm>
            <a:prstGeom prst="rect">
              <a:avLst/>
            </a:prstGeom>
            <a:noFill/>
          </p:spPr>
          <p:txBody>
            <a:bodyPr wrap="square" rtlCol="0">
              <a:spAutoFit/>
            </a:bodyPr>
            <a:lstStyle/>
            <a:p>
              <a:r>
                <a:rPr lang="en-US" dirty="0"/>
                <a:t>N/2</a:t>
              </a:r>
            </a:p>
          </p:txBody>
        </p:sp>
        <p:sp>
          <p:nvSpPr>
            <p:cNvPr id="16" name="TextBox 15">
              <a:extLst>
                <a:ext uri="{FF2B5EF4-FFF2-40B4-BE49-F238E27FC236}">
                  <a16:creationId xmlns:a16="http://schemas.microsoft.com/office/drawing/2014/main" id="{B4363F01-0B2A-4934-8F39-8E933FFA25FC}"/>
                </a:ext>
              </a:extLst>
            </p:cNvPr>
            <p:cNvSpPr txBox="1"/>
            <p:nvPr/>
          </p:nvSpPr>
          <p:spPr>
            <a:xfrm>
              <a:off x="10713745" y="5817248"/>
              <a:ext cx="262965" cy="369332"/>
            </a:xfrm>
            <a:prstGeom prst="rect">
              <a:avLst/>
            </a:prstGeom>
            <a:noFill/>
          </p:spPr>
          <p:txBody>
            <a:bodyPr wrap="square" rtlCol="0">
              <a:spAutoFit/>
            </a:bodyPr>
            <a:lstStyle/>
            <a:p>
              <a:r>
                <a:rPr lang="en-US" dirty="0"/>
                <a:t>1</a:t>
              </a:r>
            </a:p>
          </p:txBody>
        </p:sp>
      </p:grpSp>
      <p:grpSp>
        <p:nvGrpSpPr>
          <p:cNvPr id="18" name="Group 17">
            <a:extLst>
              <a:ext uri="{FF2B5EF4-FFF2-40B4-BE49-F238E27FC236}">
                <a16:creationId xmlns:a16="http://schemas.microsoft.com/office/drawing/2014/main" id="{907116BA-8CFD-4685-BA51-21801947E58D}"/>
              </a:ext>
            </a:extLst>
          </p:cNvPr>
          <p:cNvGrpSpPr/>
          <p:nvPr/>
        </p:nvGrpSpPr>
        <p:grpSpPr>
          <a:xfrm>
            <a:off x="6955096" y="2156599"/>
            <a:ext cx="3031470" cy="2603548"/>
            <a:chOff x="7100443" y="2697500"/>
            <a:chExt cx="3031470" cy="2603548"/>
          </a:xfrm>
        </p:grpSpPr>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856DA94F-16B0-4003-A29A-34EC82865728}"/>
                    </a:ext>
                  </a:extLst>
                </p:cNvPr>
                <p:cNvSpPr txBox="1"/>
                <p:nvPr/>
              </p:nvSpPr>
              <p:spPr>
                <a:xfrm>
                  <a:off x="7100443" y="5024049"/>
                  <a:ext cx="41043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m:t>
                            </m:r>
                          </m:e>
                          <m:sup>
                            <m:r>
                              <a:rPr lang="en-US" b="0" i="1" smtClean="0">
                                <a:solidFill>
                                  <a:srgbClr val="FF0000"/>
                                </a:solidFill>
                                <a:latin typeface="Cambria Math" panose="02040503050406030204" pitchFamily="18" charset="0"/>
                              </a:rPr>
                              <m:t>′</m:t>
                            </m:r>
                          </m:sup>
                        </m:sSup>
                      </m:oMath>
                    </m:oMathPara>
                  </a14:m>
                  <a:endParaRPr lang="en-US" dirty="0">
                    <a:solidFill>
                      <a:srgbClr val="FF0000"/>
                    </a:solidFill>
                  </a:endParaRPr>
                </a:p>
              </p:txBody>
            </p:sp>
          </mc:Choice>
          <mc:Fallback>
            <p:sp>
              <p:nvSpPr>
                <p:cNvPr id="19" name="TextBox 18">
                  <a:extLst>
                    <a:ext uri="{FF2B5EF4-FFF2-40B4-BE49-F238E27FC236}">
                      <a16:creationId xmlns:a16="http://schemas.microsoft.com/office/drawing/2014/main" id="{856DA94F-16B0-4003-A29A-34EC82865728}"/>
                    </a:ext>
                  </a:extLst>
                </p:cNvPr>
                <p:cNvSpPr txBox="1">
                  <a:spLocks noRot="1" noChangeAspect="1" noMove="1" noResize="1" noEditPoints="1" noAdjustHandles="1" noChangeArrowheads="1" noChangeShapeType="1" noTextEdit="1"/>
                </p:cNvSpPr>
                <p:nvPr/>
              </p:nvSpPr>
              <p:spPr>
                <a:xfrm>
                  <a:off x="7100443" y="5024049"/>
                  <a:ext cx="410433" cy="276999"/>
                </a:xfrm>
                <a:prstGeom prst="rect">
                  <a:avLst/>
                </a:prstGeom>
                <a:blipFill>
                  <a:blip r:embed="rId7"/>
                  <a:stretch>
                    <a:fillRect l="-2985" r="-1493"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3E813B2-31AD-4220-8685-2078E5562833}"/>
                    </a:ext>
                  </a:extLst>
                </p:cNvPr>
                <p:cNvSpPr txBox="1"/>
                <p:nvPr/>
              </p:nvSpPr>
              <p:spPr>
                <a:xfrm>
                  <a:off x="9970779" y="2697500"/>
                  <a:ext cx="16113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𝑡</m:t>
                        </m:r>
                      </m:oMath>
                    </m:oMathPara>
                  </a14:m>
                  <a:endParaRPr lang="en-US" dirty="0">
                    <a:solidFill>
                      <a:srgbClr val="FF0000"/>
                    </a:solidFill>
                  </a:endParaRPr>
                </a:p>
              </p:txBody>
            </p:sp>
          </mc:Choice>
          <mc:Fallback>
            <p:sp>
              <p:nvSpPr>
                <p:cNvPr id="20" name="TextBox 19">
                  <a:extLst>
                    <a:ext uri="{FF2B5EF4-FFF2-40B4-BE49-F238E27FC236}">
                      <a16:creationId xmlns:a16="http://schemas.microsoft.com/office/drawing/2014/main" id="{53E813B2-31AD-4220-8685-2078E5562833}"/>
                    </a:ext>
                  </a:extLst>
                </p:cNvPr>
                <p:cNvSpPr txBox="1">
                  <a:spLocks noRot="1" noChangeAspect="1" noMove="1" noResize="1" noEditPoints="1" noAdjustHandles="1" noChangeArrowheads="1" noChangeShapeType="1" noTextEdit="1"/>
                </p:cNvSpPr>
                <p:nvPr/>
              </p:nvSpPr>
              <p:spPr>
                <a:xfrm>
                  <a:off x="9970779" y="2697500"/>
                  <a:ext cx="161134" cy="276999"/>
                </a:xfrm>
                <a:prstGeom prst="rect">
                  <a:avLst/>
                </a:prstGeom>
                <a:blipFill>
                  <a:blip r:embed="rId8"/>
                  <a:stretch>
                    <a:fillRect l="-30769" r="-23077"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52371395-EA4F-4A0B-A2B5-9E00B1874CA6}"/>
                    </a:ext>
                  </a:extLst>
                </p:cNvPr>
                <p:cNvSpPr txBox="1"/>
                <p:nvPr/>
              </p:nvSpPr>
              <p:spPr>
                <a:xfrm>
                  <a:off x="8534206" y="3831401"/>
                  <a:ext cx="59073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=0</m:t>
                        </m:r>
                      </m:oMath>
                    </m:oMathPara>
                  </a14:m>
                  <a:endParaRPr lang="en-US" dirty="0">
                    <a:solidFill>
                      <a:srgbClr val="FF0000"/>
                    </a:solidFill>
                  </a:endParaRPr>
                </a:p>
              </p:txBody>
            </p:sp>
          </mc:Choice>
          <mc:Fallback>
            <p:sp>
              <p:nvSpPr>
                <p:cNvPr id="21" name="TextBox 20">
                  <a:extLst>
                    <a:ext uri="{FF2B5EF4-FFF2-40B4-BE49-F238E27FC236}">
                      <a16:creationId xmlns:a16="http://schemas.microsoft.com/office/drawing/2014/main" id="{52371395-EA4F-4A0B-A2B5-9E00B1874CA6}"/>
                    </a:ext>
                  </a:extLst>
                </p:cNvPr>
                <p:cNvSpPr txBox="1">
                  <a:spLocks noRot="1" noChangeAspect="1" noMove="1" noResize="1" noEditPoints="1" noAdjustHandles="1" noChangeArrowheads="1" noChangeShapeType="1" noTextEdit="1"/>
                </p:cNvSpPr>
                <p:nvPr/>
              </p:nvSpPr>
              <p:spPr>
                <a:xfrm>
                  <a:off x="8534206" y="3831401"/>
                  <a:ext cx="590739" cy="276999"/>
                </a:xfrm>
                <a:prstGeom prst="rect">
                  <a:avLst/>
                </a:prstGeom>
                <a:blipFill>
                  <a:blip r:embed="rId9"/>
                  <a:stretch>
                    <a:fillRect l="-6186" r="-8247" b="-11111"/>
                  </a:stretch>
                </a:blipFill>
              </p:spPr>
              <p:txBody>
                <a:bodyPr/>
                <a:lstStyle/>
                <a:p>
                  <a:r>
                    <a:rPr lang="en-US">
                      <a:noFill/>
                    </a:rPr>
                    <a:t> </a:t>
                  </a:r>
                </a:p>
              </p:txBody>
            </p:sp>
          </mc:Fallback>
        </mc:AlternateContent>
      </p:grpSp>
    </p:spTree>
    <p:extLst>
      <p:ext uri="{BB962C8B-B14F-4D97-AF65-F5344CB8AC3E}">
        <p14:creationId xmlns:p14="http://schemas.microsoft.com/office/powerpoint/2010/main" val="88351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5650-D16F-470B-B4A7-3975C8A1F88E}"/>
              </a:ext>
            </a:extLst>
          </p:cNvPr>
          <p:cNvSpPr>
            <a:spLocks noGrp="1"/>
          </p:cNvSpPr>
          <p:nvPr>
            <p:ph type="title"/>
          </p:nvPr>
        </p:nvSpPr>
        <p:spPr/>
        <p:txBody>
          <a:bodyPr/>
          <a:lstStyle/>
          <a:p>
            <a:r>
              <a:rPr lang="en-US" dirty="0"/>
              <a:t>Circuit of traversable wormholes teleportation protocol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527042-EA0A-4DAC-A9C9-CD4F19CE9FE2}"/>
                  </a:ext>
                </a:extLst>
              </p:cNvPr>
              <p:cNvSpPr>
                <a:spLocks noGrp="1"/>
              </p:cNvSpPr>
              <p:nvPr>
                <p:ph idx="1"/>
              </p:nvPr>
            </p:nvSpPr>
            <p:spPr>
              <a:xfrm>
                <a:off x="1261872" y="1828800"/>
                <a:ext cx="5880010" cy="4751294"/>
              </a:xfrm>
            </p:spPr>
            <p:txBody>
              <a:bodyPr>
                <a:normAutofit/>
              </a:bodyPr>
              <a:lstStyle/>
              <a:p>
                <a:r>
                  <a:rPr lang="en-US" dirty="0"/>
                  <a:t>SWAP:</a:t>
                </a:r>
                <a:br>
                  <a:rPr lang="en-US" dirty="0"/>
                </a:br>
                <a:r>
                  <a:rPr lang="en-US" dirty="0"/>
                  <a:t>1) construct Dirac fermions</a:t>
                </a:r>
                <a:br>
                  <a:rPr lang="en-US" dirty="0"/>
                </a:br>
                <a14:m>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r>
                          <m:rPr>
                            <m:nor/>
                          </m:rPr>
                          <a:rPr lang="en-US" dirty="0"/>
                          <m:t> </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sub>
                      <m:sup>
                        <m:r>
                          <a:rPr lang="en-US" b="0" i="1" smtClean="0">
                            <a:latin typeface="Cambria Math" panose="02040503050406030204" pitchFamily="18" charset="0"/>
                            <a:ea typeface="Cambria Math" panose="02040503050406030204" pitchFamily="18" charset="0"/>
                          </a:rPr>
                          <m:t>𝑗</m:t>
                        </m:r>
                      </m:sup>
                    </m:sSub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den>
                    </m:f>
                    <m:d>
                      <m:dPr>
                        <m:ctrlPr>
                          <a:rPr lang="en-US" b="0" i="1" smtClean="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sub>
                          <m:sup>
                            <m:r>
                              <a:rPr lang="en-US" i="1">
                                <a:latin typeface="Cambria Math" panose="02040503050406030204" pitchFamily="18" charset="0"/>
                              </a:rPr>
                              <m:t>2</m:t>
                            </m:r>
                            <m:r>
                              <a:rPr lang="en-US" i="1">
                                <a:latin typeface="Cambria Math" panose="02040503050406030204" pitchFamily="18" charset="0"/>
                              </a:rPr>
                              <m:t>𝑗</m:t>
                            </m:r>
                            <m:r>
                              <a:rPr lang="en-US" b="0" i="1" smtClean="0">
                                <a:latin typeface="Cambria Math" panose="02040503050406030204" pitchFamily="18" charset="0"/>
                              </a:rPr>
                              <m:t>−1</m:t>
                            </m:r>
                          </m:sup>
                        </m:sSubSup>
                        <m:r>
                          <a:rPr lang="en-US" b="0" i="1" smtClean="0">
                            <a:latin typeface="Cambria Math" panose="02040503050406030204" pitchFamily="18" charset="0"/>
                          </a:rPr>
                          <m:t>+</m:t>
                        </m:r>
                        <m:r>
                          <a:rPr lang="en-US" b="0" i="1" smtClean="0">
                            <a:latin typeface="Cambria Math" panose="02040503050406030204" pitchFamily="18" charset="0"/>
                          </a:rPr>
                          <m:t>𝑖</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𝜓</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sub>
                          <m:sup>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rPr>
                              <m:t>𝑗</m:t>
                            </m:r>
                          </m:sup>
                        </m:sSubSup>
                      </m:e>
                    </m:d>
                  </m:oMath>
                </a14:m>
                <a:br>
                  <a:rPr lang="en-US" dirty="0"/>
                </a:br>
                <a:r>
                  <a:rPr lang="en-US" dirty="0"/>
                  <a:t>2) SWAP between Q and l is</a:t>
                </a:r>
                <a:br>
                  <a:rPr lang="en-US" dirty="0"/>
                </a:br>
                <a:br>
                  <a:rPr lang="en-US" dirty="0"/>
                </a:br>
                <a:br>
                  <a:rPr lang="en-US" dirty="0"/>
                </a:br>
                <a:r>
                  <a:rPr lang="en-US" dirty="0"/>
                  <a:t>For </a:t>
                </a:r>
                <a14:m>
                  <m:oMath xmlns:m="http://schemas.openxmlformats.org/officeDocument/2006/math">
                    <m:r>
                      <a:rPr lang="en-US" i="1">
                        <a:latin typeface="Cambria Math" panose="02040503050406030204" pitchFamily="18" charset="0"/>
                        <a:ea typeface="Cambria Math" panose="02040503050406030204" pitchFamily="18" charset="0"/>
                      </a:rPr>
                      <m:t>𝜒</m:t>
                    </m:r>
                  </m:oMath>
                </a14:m>
                <a:r>
                  <a:rPr lang="en-US" dirty="0"/>
                  <a:t> in 2 by 2 representation, it becomes ordinary SWAP between two qubits.</a:t>
                </a:r>
              </a:p>
              <a:p>
                <a:r>
                  <a:rPr lang="en-US" dirty="0"/>
                  <a:t>After 3 steps, the state becomes</a:t>
                </a:r>
                <a:br>
                  <a:rPr lang="en-US" dirty="0"/>
                </a:br>
                <a:endParaRPr lang="en-US" dirty="0"/>
              </a:p>
              <a:p>
                <a:r>
                  <a:rPr lang="en-US" dirty="0"/>
                  <a:t>To check mutual information between R and T, we calculate reduced density matrix. The matrix elements are correlation functions of these fermions in TFD state.</a:t>
                </a:r>
                <a:br>
                  <a:rPr lang="en-US" dirty="0"/>
                </a:br>
                <a:endParaRPr lang="en-US" dirty="0"/>
              </a:p>
            </p:txBody>
          </p:sp>
        </mc:Choice>
        <mc:Fallback>
          <p:sp>
            <p:nvSpPr>
              <p:cNvPr id="3" name="Content Placeholder 2">
                <a:extLst>
                  <a:ext uri="{FF2B5EF4-FFF2-40B4-BE49-F238E27FC236}">
                    <a16:creationId xmlns:a16="http://schemas.microsoft.com/office/drawing/2014/main" id="{60527042-EA0A-4DAC-A9C9-CD4F19CE9FE2}"/>
                  </a:ext>
                </a:extLst>
              </p:cNvPr>
              <p:cNvSpPr>
                <a:spLocks noGrp="1" noRot="1" noChangeAspect="1" noMove="1" noResize="1" noEditPoints="1" noAdjustHandles="1" noChangeArrowheads="1" noChangeShapeType="1" noTextEdit="1"/>
              </p:cNvSpPr>
              <p:nvPr>
                <p:ph idx="1"/>
              </p:nvPr>
            </p:nvSpPr>
            <p:spPr>
              <a:xfrm>
                <a:off x="1261872" y="1828800"/>
                <a:ext cx="5880010" cy="4751294"/>
              </a:xfrm>
              <a:blipFill>
                <a:blip r:embed="rId2"/>
                <a:stretch>
                  <a:fillRect l="-207" t="-899" r="-311"/>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4974CA33-966E-4665-8328-653E03E0E7B0}"/>
              </a:ext>
            </a:extLst>
          </p:cNvPr>
          <p:cNvGrpSpPr/>
          <p:nvPr/>
        </p:nvGrpSpPr>
        <p:grpSpPr>
          <a:xfrm>
            <a:off x="7141882" y="1909811"/>
            <a:ext cx="3954892" cy="4582429"/>
            <a:chOff x="7207623" y="1973483"/>
            <a:chExt cx="3954892" cy="4582429"/>
          </a:xfrm>
        </p:grpSpPr>
        <p:grpSp>
          <p:nvGrpSpPr>
            <p:cNvPr id="11" name="Group 10">
              <a:extLst>
                <a:ext uri="{FF2B5EF4-FFF2-40B4-BE49-F238E27FC236}">
                  <a16:creationId xmlns:a16="http://schemas.microsoft.com/office/drawing/2014/main" id="{AB8E9F4B-929C-4B33-BDA0-8DD5013601A8}"/>
                </a:ext>
              </a:extLst>
            </p:cNvPr>
            <p:cNvGrpSpPr/>
            <p:nvPr/>
          </p:nvGrpSpPr>
          <p:grpSpPr>
            <a:xfrm>
              <a:off x="7226054" y="1973483"/>
              <a:ext cx="3936461" cy="4582429"/>
              <a:chOff x="7226054" y="1973483"/>
              <a:chExt cx="3936461" cy="4582429"/>
            </a:xfrm>
          </p:grpSpPr>
          <p:pic>
            <p:nvPicPr>
              <p:cNvPr id="5" name="Picture 4">
                <a:extLst>
                  <a:ext uri="{FF2B5EF4-FFF2-40B4-BE49-F238E27FC236}">
                    <a16:creationId xmlns:a16="http://schemas.microsoft.com/office/drawing/2014/main" id="{32DE471E-BA80-43D0-AB3D-7D97C5CF6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054" y="1973483"/>
                <a:ext cx="3877392" cy="4145639"/>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1DC09700-97AF-4E5F-A721-BF4F71BD5041}"/>
                      </a:ext>
                    </a:extLst>
                  </p:cNvPr>
                  <p:cNvSpPr/>
                  <p:nvPr/>
                </p:nvSpPr>
                <p:spPr>
                  <a:xfrm>
                    <a:off x="7527483" y="6186580"/>
                    <a:ext cx="56752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𝜙</m:t>
                              </m:r>
                            </m:e>
                          </m:d>
                        </m:oMath>
                      </m:oMathPara>
                    </a14:m>
                    <a:endParaRPr lang="en-US" dirty="0"/>
                  </a:p>
                </p:txBody>
              </p:sp>
            </mc:Choice>
            <mc:Fallback>
              <p:sp>
                <p:nvSpPr>
                  <p:cNvPr id="7" name="Rectangle 6">
                    <a:extLst>
                      <a:ext uri="{FF2B5EF4-FFF2-40B4-BE49-F238E27FC236}">
                        <a16:creationId xmlns:a16="http://schemas.microsoft.com/office/drawing/2014/main" id="{1DC09700-97AF-4E5F-A721-BF4F71BD5041}"/>
                      </a:ext>
                    </a:extLst>
                  </p:cNvPr>
                  <p:cNvSpPr>
                    <a:spLocks noRot="1" noChangeAspect="1" noMove="1" noResize="1" noEditPoints="1" noAdjustHandles="1" noChangeArrowheads="1" noChangeShapeType="1" noTextEdit="1"/>
                  </p:cNvSpPr>
                  <p:nvPr/>
                </p:nvSpPr>
                <p:spPr>
                  <a:xfrm>
                    <a:off x="7527483" y="6186580"/>
                    <a:ext cx="567528" cy="369332"/>
                  </a:xfrm>
                  <a:prstGeom prst="rect">
                    <a:avLst/>
                  </a:prstGeom>
                  <a:blipFill>
                    <a:blip r:embed="rId4"/>
                    <a:stretch>
                      <a:fillRect l="-10753" t="-116393" r="-83871" b="-1868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91609B0-27C4-473B-9AFC-FF61749B6C4C}"/>
                      </a:ext>
                    </a:extLst>
                  </p:cNvPr>
                  <p:cNvSpPr/>
                  <p:nvPr/>
                </p:nvSpPr>
                <p:spPr>
                  <a:xfrm>
                    <a:off x="9039721" y="6186580"/>
                    <a:ext cx="851452"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𝑇𝐹𝐷</m:t>
                              </m:r>
                            </m:e>
                          </m:d>
                        </m:oMath>
                      </m:oMathPara>
                    </a14:m>
                    <a:endParaRPr lang="en-US" dirty="0"/>
                  </a:p>
                </p:txBody>
              </p:sp>
            </mc:Choice>
            <mc:Fallback>
              <p:sp>
                <p:nvSpPr>
                  <p:cNvPr id="8" name="Rectangle 7">
                    <a:extLst>
                      <a:ext uri="{FF2B5EF4-FFF2-40B4-BE49-F238E27FC236}">
                        <a16:creationId xmlns:a16="http://schemas.microsoft.com/office/drawing/2014/main" id="{191609B0-27C4-473B-9AFC-FF61749B6C4C}"/>
                      </a:ext>
                    </a:extLst>
                  </p:cNvPr>
                  <p:cNvSpPr>
                    <a:spLocks noRot="1" noChangeAspect="1" noMove="1" noResize="1" noEditPoints="1" noAdjustHandles="1" noChangeArrowheads="1" noChangeShapeType="1" noTextEdit="1"/>
                  </p:cNvSpPr>
                  <p:nvPr/>
                </p:nvSpPr>
                <p:spPr>
                  <a:xfrm>
                    <a:off x="9039721" y="6186580"/>
                    <a:ext cx="851452" cy="369332"/>
                  </a:xfrm>
                  <a:prstGeom prst="rect">
                    <a:avLst/>
                  </a:prstGeom>
                  <a:blipFill>
                    <a:blip r:embed="rId5"/>
                    <a:stretch>
                      <a:fillRect t="-116393" r="-55000" b="-1868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C8B02A73-1549-4DD6-A7D8-97A67F676996}"/>
                      </a:ext>
                    </a:extLst>
                  </p:cNvPr>
                  <p:cNvSpPr/>
                  <p:nvPr/>
                </p:nvSpPr>
                <p:spPr>
                  <a:xfrm>
                    <a:off x="10628779" y="6186580"/>
                    <a:ext cx="53373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0</m:t>
                              </m:r>
                            </m:e>
                          </m:d>
                        </m:oMath>
                      </m:oMathPara>
                    </a14:m>
                    <a:endParaRPr lang="en-US" dirty="0"/>
                  </a:p>
                </p:txBody>
              </p:sp>
            </mc:Choice>
            <mc:Fallback>
              <p:sp>
                <p:nvSpPr>
                  <p:cNvPr id="9" name="Rectangle 8">
                    <a:extLst>
                      <a:ext uri="{FF2B5EF4-FFF2-40B4-BE49-F238E27FC236}">
                        <a16:creationId xmlns:a16="http://schemas.microsoft.com/office/drawing/2014/main" id="{C8B02A73-1549-4DD6-A7D8-97A67F676996}"/>
                      </a:ext>
                    </a:extLst>
                  </p:cNvPr>
                  <p:cNvSpPr>
                    <a:spLocks noRot="1" noChangeAspect="1" noMove="1" noResize="1" noEditPoints="1" noAdjustHandles="1" noChangeArrowheads="1" noChangeShapeType="1" noTextEdit="1"/>
                  </p:cNvSpPr>
                  <p:nvPr/>
                </p:nvSpPr>
                <p:spPr>
                  <a:xfrm>
                    <a:off x="10628779" y="6186580"/>
                    <a:ext cx="533736" cy="369332"/>
                  </a:xfrm>
                  <a:prstGeom prst="rect">
                    <a:avLst/>
                  </a:prstGeom>
                  <a:blipFill>
                    <a:blip r:embed="rId6"/>
                    <a:stretch>
                      <a:fillRect l="-19540" t="-116393" r="-88506" b="-186885"/>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107C1C62-CD6A-4F0B-8322-31BA8AABC0F2}"/>
                </a:ext>
              </a:extLst>
            </p:cNvPr>
            <p:cNvSpPr txBox="1"/>
            <p:nvPr/>
          </p:nvSpPr>
          <p:spPr>
            <a:xfrm>
              <a:off x="7207623" y="5817248"/>
              <a:ext cx="262965" cy="369332"/>
            </a:xfrm>
            <a:prstGeom prst="rect">
              <a:avLst/>
            </a:prstGeom>
            <a:noFill/>
          </p:spPr>
          <p:txBody>
            <a:bodyPr wrap="square" rtlCol="0">
              <a:spAutoFit/>
            </a:bodyPr>
            <a:lstStyle/>
            <a:p>
              <a:r>
                <a:rPr lang="en-US" dirty="0"/>
                <a:t>1</a:t>
              </a:r>
            </a:p>
          </p:txBody>
        </p:sp>
        <p:sp>
          <p:nvSpPr>
            <p:cNvPr id="13" name="TextBox 12">
              <a:extLst>
                <a:ext uri="{FF2B5EF4-FFF2-40B4-BE49-F238E27FC236}">
                  <a16:creationId xmlns:a16="http://schemas.microsoft.com/office/drawing/2014/main" id="{450EE0B6-B957-4C26-934C-EC377FB4D177}"/>
                </a:ext>
              </a:extLst>
            </p:cNvPr>
            <p:cNvSpPr txBox="1"/>
            <p:nvPr/>
          </p:nvSpPr>
          <p:spPr>
            <a:xfrm>
              <a:off x="7915835" y="5810805"/>
              <a:ext cx="262965" cy="369332"/>
            </a:xfrm>
            <a:prstGeom prst="rect">
              <a:avLst/>
            </a:prstGeom>
            <a:noFill/>
          </p:spPr>
          <p:txBody>
            <a:bodyPr wrap="square" rtlCol="0">
              <a:spAutoFit/>
            </a:bodyPr>
            <a:lstStyle/>
            <a:p>
              <a:r>
                <a:rPr lang="en-US" dirty="0"/>
                <a:t>1</a:t>
              </a:r>
            </a:p>
          </p:txBody>
        </p:sp>
        <p:sp>
          <p:nvSpPr>
            <p:cNvPr id="14" name="TextBox 13">
              <a:extLst>
                <a:ext uri="{FF2B5EF4-FFF2-40B4-BE49-F238E27FC236}">
                  <a16:creationId xmlns:a16="http://schemas.microsoft.com/office/drawing/2014/main" id="{50FDACC8-E4BB-4916-B8C4-EC7CCD8990CB}"/>
                </a:ext>
              </a:extLst>
            </p:cNvPr>
            <p:cNvSpPr txBox="1"/>
            <p:nvPr/>
          </p:nvSpPr>
          <p:spPr>
            <a:xfrm>
              <a:off x="8305412" y="5819390"/>
              <a:ext cx="851452" cy="369332"/>
            </a:xfrm>
            <a:prstGeom prst="rect">
              <a:avLst/>
            </a:prstGeom>
            <a:noFill/>
          </p:spPr>
          <p:txBody>
            <a:bodyPr wrap="square" rtlCol="0">
              <a:spAutoFit/>
            </a:bodyPr>
            <a:lstStyle/>
            <a:p>
              <a:r>
                <a:rPr lang="en-US" dirty="0"/>
                <a:t>N/2</a:t>
              </a:r>
            </a:p>
          </p:txBody>
        </p:sp>
        <p:sp>
          <p:nvSpPr>
            <p:cNvPr id="15" name="TextBox 14">
              <a:extLst>
                <a:ext uri="{FF2B5EF4-FFF2-40B4-BE49-F238E27FC236}">
                  <a16:creationId xmlns:a16="http://schemas.microsoft.com/office/drawing/2014/main" id="{CE26F07A-9C6D-4EAE-B000-A94BCB08DA01}"/>
                </a:ext>
              </a:extLst>
            </p:cNvPr>
            <p:cNvSpPr txBox="1"/>
            <p:nvPr/>
          </p:nvSpPr>
          <p:spPr>
            <a:xfrm>
              <a:off x="9909604" y="5810805"/>
              <a:ext cx="851452" cy="369332"/>
            </a:xfrm>
            <a:prstGeom prst="rect">
              <a:avLst/>
            </a:prstGeom>
            <a:noFill/>
          </p:spPr>
          <p:txBody>
            <a:bodyPr wrap="square" rtlCol="0">
              <a:spAutoFit/>
            </a:bodyPr>
            <a:lstStyle/>
            <a:p>
              <a:r>
                <a:rPr lang="en-US" dirty="0"/>
                <a:t>N/2</a:t>
              </a:r>
            </a:p>
          </p:txBody>
        </p:sp>
        <p:sp>
          <p:nvSpPr>
            <p:cNvPr id="16" name="TextBox 15">
              <a:extLst>
                <a:ext uri="{FF2B5EF4-FFF2-40B4-BE49-F238E27FC236}">
                  <a16:creationId xmlns:a16="http://schemas.microsoft.com/office/drawing/2014/main" id="{B4363F01-0B2A-4934-8F39-8E933FFA25FC}"/>
                </a:ext>
              </a:extLst>
            </p:cNvPr>
            <p:cNvSpPr txBox="1"/>
            <p:nvPr/>
          </p:nvSpPr>
          <p:spPr>
            <a:xfrm>
              <a:off x="10713745" y="5817248"/>
              <a:ext cx="262965" cy="369332"/>
            </a:xfrm>
            <a:prstGeom prst="rect">
              <a:avLst/>
            </a:prstGeom>
            <a:noFill/>
          </p:spPr>
          <p:txBody>
            <a:bodyPr wrap="square" rtlCol="0">
              <a:spAutoFit/>
            </a:bodyPr>
            <a:lstStyle/>
            <a:p>
              <a:r>
                <a:rPr lang="en-US" dirty="0"/>
                <a:t>1</a:t>
              </a:r>
            </a:p>
          </p:txBody>
        </p:sp>
      </p:grpSp>
      <p:grpSp>
        <p:nvGrpSpPr>
          <p:cNvPr id="18" name="Group 17">
            <a:extLst>
              <a:ext uri="{FF2B5EF4-FFF2-40B4-BE49-F238E27FC236}">
                <a16:creationId xmlns:a16="http://schemas.microsoft.com/office/drawing/2014/main" id="{907116BA-8CFD-4685-BA51-21801947E58D}"/>
              </a:ext>
            </a:extLst>
          </p:cNvPr>
          <p:cNvGrpSpPr/>
          <p:nvPr/>
        </p:nvGrpSpPr>
        <p:grpSpPr>
          <a:xfrm>
            <a:off x="6955096" y="2156599"/>
            <a:ext cx="3031470" cy="2603548"/>
            <a:chOff x="7100443" y="2697500"/>
            <a:chExt cx="3031470" cy="2603548"/>
          </a:xfrm>
        </p:grpSpPr>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856DA94F-16B0-4003-A29A-34EC82865728}"/>
                    </a:ext>
                  </a:extLst>
                </p:cNvPr>
                <p:cNvSpPr txBox="1"/>
                <p:nvPr/>
              </p:nvSpPr>
              <p:spPr>
                <a:xfrm>
                  <a:off x="7100443" y="5024049"/>
                  <a:ext cx="41043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m:t>
                            </m:r>
                          </m:e>
                          <m:sup>
                            <m:r>
                              <a:rPr lang="en-US" b="0" i="1" smtClean="0">
                                <a:solidFill>
                                  <a:srgbClr val="FF0000"/>
                                </a:solidFill>
                                <a:latin typeface="Cambria Math" panose="02040503050406030204" pitchFamily="18" charset="0"/>
                              </a:rPr>
                              <m:t>′</m:t>
                            </m:r>
                          </m:sup>
                        </m:sSup>
                      </m:oMath>
                    </m:oMathPara>
                  </a14:m>
                  <a:endParaRPr lang="en-US" dirty="0">
                    <a:solidFill>
                      <a:srgbClr val="FF0000"/>
                    </a:solidFill>
                  </a:endParaRPr>
                </a:p>
              </p:txBody>
            </p:sp>
          </mc:Choice>
          <mc:Fallback>
            <p:sp>
              <p:nvSpPr>
                <p:cNvPr id="19" name="TextBox 18">
                  <a:extLst>
                    <a:ext uri="{FF2B5EF4-FFF2-40B4-BE49-F238E27FC236}">
                      <a16:creationId xmlns:a16="http://schemas.microsoft.com/office/drawing/2014/main" id="{856DA94F-16B0-4003-A29A-34EC82865728}"/>
                    </a:ext>
                  </a:extLst>
                </p:cNvPr>
                <p:cNvSpPr txBox="1">
                  <a:spLocks noRot="1" noChangeAspect="1" noMove="1" noResize="1" noEditPoints="1" noAdjustHandles="1" noChangeArrowheads="1" noChangeShapeType="1" noTextEdit="1"/>
                </p:cNvSpPr>
                <p:nvPr/>
              </p:nvSpPr>
              <p:spPr>
                <a:xfrm>
                  <a:off x="7100443" y="5024049"/>
                  <a:ext cx="410433" cy="276999"/>
                </a:xfrm>
                <a:prstGeom prst="rect">
                  <a:avLst/>
                </a:prstGeom>
                <a:blipFill>
                  <a:blip r:embed="rId7"/>
                  <a:stretch>
                    <a:fillRect l="-2985" r="-1493"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3E813B2-31AD-4220-8685-2078E5562833}"/>
                    </a:ext>
                  </a:extLst>
                </p:cNvPr>
                <p:cNvSpPr txBox="1"/>
                <p:nvPr/>
              </p:nvSpPr>
              <p:spPr>
                <a:xfrm>
                  <a:off x="9970779" y="2697500"/>
                  <a:ext cx="16113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𝑡</m:t>
                        </m:r>
                      </m:oMath>
                    </m:oMathPara>
                  </a14:m>
                  <a:endParaRPr lang="en-US" dirty="0">
                    <a:solidFill>
                      <a:srgbClr val="FF0000"/>
                    </a:solidFill>
                  </a:endParaRPr>
                </a:p>
              </p:txBody>
            </p:sp>
          </mc:Choice>
          <mc:Fallback>
            <p:sp>
              <p:nvSpPr>
                <p:cNvPr id="20" name="TextBox 19">
                  <a:extLst>
                    <a:ext uri="{FF2B5EF4-FFF2-40B4-BE49-F238E27FC236}">
                      <a16:creationId xmlns:a16="http://schemas.microsoft.com/office/drawing/2014/main" id="{53E813B2-31AD-4220-8685-2078E5562833}"/>
                    </a:ext>
                  </a:extLst>
                </p:cNvPr>
                <p:cNvSpPr txBox="1">
                  <a:spLocks noRot="1" noChangeAspect="1" noMove="1" noResize="1" noEditPoints="1" noAdjustHandles="1" noChangeArrowheads="1" noChangeShapeType="1" noTextEdit="1"/>
                </p:cNvSpPr>
                <p:nvPr/>
              </p:nvSpPr>
              <p:spPr>
                <a:xfrm>
                  <a:off x="9970779" y="2697500"/>
                  <a:ext cx="161134" cy="276999"/>
                </a:xfrm>
                <a:prstGeom prst="rect">
                  <a:avLst/>
                </a:prstGeom>
                <a:blipFill>
                  <a:blip r:embed="rId8"/>
                  <a:stretch>
                    <a:fillRect l="-30769" r="-23077"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52371395-EA4F-4A0B-A2B5-9E00B1874CA6}"/>
                    </a:ext>
                  </a:extLst>
                </p:cNvPr>
                <p:cNvSpPr txBox="1"/>
                <p:nvPr/>
              </p:nvSpPr>
              <p:spPr>
                <a:xfrm>
                  <a:off x="8534206" y="3831401"/>
                  <a:ext cx="59073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=0</m:t>
                        </m:r>
                      </m:oMath>
                    </m:oMathPara>
                  </a14:m>
                  <a:endParaRPr lang="en-US" dirty="0">
                    <a:solidFill>
                      <a:srgbClr val="FF0000"/>
                    </a:solidFill>
                  </a:endParaRPr>
                </a:p>
              </p:txBody>
            </p:sp>
          </mc:Choice>
          <mc:Fallback>
            <p:sp>
              <p:nvSpPr>
                <p:cNvPr id="21" name="TextBox 20">
                  <a:extLst>
                    <a:ext uri="{FF2B5EF4-FFF2-40B4-BE49-F238E27FC236}">
                      <a16:creationId xmlns:a16="http://schemas.microsoft.com/office/drawing/2014/main" id="{52371395-EA4F-4A0B-A2B5-9E00B1874CA6}"/>
                    </a:ext>
                  </a:extLst>
                </p:cNvPr>
                <p:cNvSpPr txBox="1">
                  <a:spLocks noRot="1" noChangeAspect="1" noMove="1" noResize="1" noEditPoints="1" noAdjustHandles="1" noChangeArrowheads="1" noChangeShapeType="1" noTextEdit="1"/>
                </p:cNvSpPr>
                <p:nvPr/>
              </p:nvSpPr>
              <p:spPr>
                <a:xfrm>
                  <a:off x="8534206" y="3831401"/>
                  <a:ext cx="590739" cy="276999"/>
                </a:xfrm>
                <a:prstGeom prst="rect">
                  <a:avLst/>
                </a:prstGeom>
                <a:blipFill>
                  <a:blip r:embed="rId9"/>
                  <a:stretch>
                    <a:fillRect l="-6186" r="-8247" b="-11111"/>
                  </a:stretch>
                </a:blipFill>
              </p:spPr>
              <p:txBody>
                <a:bodyPr/>
                <a:lstStyle/>
                <a:p>
                  <a:r>
                    <a:rPr lang="en-US">
                      <a:noFill/>
                    </a:rPr>
                    <a:t> </a:t>
                  </a:r>
                </a:p>
              </p:txBody>
            </p:sp>
          </mc:Fallback>
        </mc:AlternateContent>
      </p:grpSp>
      <p:pic>
        <p:nvPicPr>
          <p:cNvPr id="6" name="Picture 5">
            <a:extLst>
              <a:ext uri="{FF2B5EF4-FFF2-40B4-BE49-F238E27FC236}">
                <a16:creationId xmlns:a16="http://schemas.microsoft.com/office/drawing/2014/main" id="{C84AEE42-1713-4605-A895-366B62623B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6327" y="3221027"/>
            <a:ext cx="5545555" cy="505349"/>
          </a:xfrm>
          <a:prstGeom prst="rect">
            <a:avLst/>
          </a:prstGeom>
        </p:spPr>
      </p:pic>
      <p:pic>
        <p:nvPicPr>
          <p:cNvPr id="22" name="Picture 21">
            <a:extLst>
              <a:ext uri="{FF2B5EF4-FFF2-40B4-BE49-F238E27FC236}">
                <a16:creationId xmlns:a16="http://schemas.microsoft.com/office/drawing/2014/main" id="{2330513D-EA4A-4E1A-8C18-05E8536352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19988" y="4739234"/>
            <a:ext cx="2976992" cy="379369"/>
          </a:xfrm>
          <a:prstGeom prst="rect">
            <a:avLst/>
          </a:prstGeom>
        </p:spPr>
      </p:pic>
      <p:sp>
        <p:nvSpPr>
          <p:cNvPr id="23" name="TextBox 22">
            <a:extLst>
              <a:ext uri="{FF2B5EF4-FFF2-40B4-BE49-F238E27FC236}">
                <a16:creationId xmlns:a16="http://schemas.microsoft.com/office/drawing/2014/main" id="{4A65C3BD-C06F-4889-822D-2248AFD670C9}"/>
              </a:ext>
            </a:extLst>
          </p:cNvPr>
          <p:cNvSpPr txBox="1"/>
          <p:nvPr/>
        </p:nvSpPr>
        <p:spPr>
          <a:xfrm>
            <a:off x="5647764" y="3125694"/>
            <a:ext cx="65" cy="276999"/>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35209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5650-D16F-470B-B4A7-3975C8A1F88E}"/>
              </a:ext>
            </a:extLst>
          </p:cNvPr>
          <p:cNvSpPr>
            <a:spLocks noGrp="1"/>
          </p:cNvSpPr>
          <p:nvPr>
            <p:ph type="title"/>
          </p:nvPr>
        </p:nvSpPr>
        <p:spPr/>
        <p:txBody>
          <a:bodyPr/>
          <a:lstStyle/>
          <a:p>
            <a:r>
              <a:rPr lang="en-US" dirty="0"/>
              <a:t>Circuit of traversable wormholes teleportation protocol</a:t>
            </a:r>
          </a:p>
        </p:txBody>
      </p:sp>
      <p:sp>
        <p:nvSpPr>
          <p:cNvPr id="3" name="Content Placeholder 2">
            <a:extLst>
              <a:ext uri="{FF2B5EF4-FFF2-40B4-BE49-F238E27FC236}">
                <a16:creationId xmlns:a16="http://schemas.microsoft.com/office/drawing/2014/main" id="{60527042-EA0A-4DAC-A9C9-CD4F19CE9FE2}"/>
              </a:ext>
            </a:extLst>
          </p:cNvPr>
          <p:cNvSpPr>
            <a:spLocks noGrp="1"/>
          </p:cNvSpPr>
          <p:nvPr>
            <p:ph idx="1"/>
          </p:nvPr>
        </p:nvSpPr>
        <p:spPr>
          <a:xfrm>
            <a:off x="1261872" y="1828800"/>
            <a:ext cx="5880010" cy="4751294"/>
          </a:xfrm>
        </p:spPr>
        <p:txBody>
          <a:bodyPr>
            <a:normAutofit/>
          </a:bodyPr>
          <a:lstStyle/>
          <a:p>
            <a:r>
              <a:rPr lang="en-US" dirty="0"/>
              <a:t>Reduced density matrix</a:t>
            </a:r>
            <a:br>
              <a:rPr lang="en-US" dirty="0"/>
            </a:br>
            <a:br>
              <a:rPr lang="en-US" dirty="0"/>
            </a:br>
            <a:br>
              <a:rPr lang="en-US" dirty="0"/>
            </a:br>
            <a:br>
              <a:rPr lang="en-US" dirty="0"/>
            </a:br>
            <a:endParaRPr lang="en-US" dirty="0"/>
          </a:p>
          <a:p>
            <a:r>
              <a:rPr lang="en-US" dirty="0"/>
              <a:t>If MI is maximal (success) we get</a:t>
            </a:r>
            <a:br>
              <a:rPr lang="en-US" dirty="0"/>
            </a:br>
            <a:br>
              <a:rPr lang="en-US" dirty="0"/>
            </a:br>
            <a:endParaRPr lang="en-US" dirty="0"/>
          </a:p>
        </p:txBody>
      </p:sp>
      <p:grpSp>
        <p:nvGrpSpPr>
          <p:cNvPr id="17" name="Group 16">
            <a:extLst>
              <a:ext uri="{FF2B5EF4-FFF2-40B4-BE49-F238E27FC236}">
                <a16:creationId xmlns:a16="http://schemas.microsoft.com/office/drawing/2014/main" id="{4974CA33-966E-4665-8328-653E03E0E7B0}"/>
              </a:ext>
            </a:extLst>
          </p:cNvPr>
          <p:cNvGrpSpPr/>
          <p:nvPr/>
        </p:nvGrpSpPr>
        <p:grpSpPr>
          <a:xfrm>
            <a:off x="7141882" y="1909811"/>
            <a:ext cx="3954892" cy="4582429"/>
            <a:chOff x="7207623" y="1973483"/>
            <a:chExt cx="3954892" cy="4582429"/>
          </a:xfrm>
        </p:grpSpPr>
        <p:grpSp>
          <p:nvGrpSpPr>
            <p:cNvPr id="11" name="Group 10">
              <a:extLst>
                <a:ext uri="{FF2B5EF4-FFF2-40B4-BE49-F238E27FC236}">
                  <a16:creationId xmlns:a16="http://schemas.microsoft.com/office/drawing/2014/main" id="{AB8E9F4B-929C-4B33-BDA0-8DD5013601A8}"/>
                </a:ext>
              </a:extLst>
            </p:cNvPr>
            <p:cNvGrpSpPr/>
            <p:nvPr/>
          </p:nvGrpSpPr>
          <p:grpSpPr>
            <a:xfrm>
              <a:off x="7226054" y="1973483"/>
              <a:ext cx="3936461" cy="4582429"/>
              <a:chOff x="7226054" y="1973483"/>
              <a:chExt cx="3936461" cy="4582429"/>
            </a:xfrm>
          </p:grpSpPr>
          <p:pic>
            <p:nvPicPr>
              <p:cNvPr id="5" name="Picture 4">
                <a:extLst>
                  <a:ext uri="{FF2B5EF4-FFF2-40B4-BE49-F238E27FC236}">
                    <a16:creationId xmlns:a16="http://schemas.microsoft.com/office/drawing/2014/main" id="{32DE471E-BA80-43D0-AB3D-7D97C5CF6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054" y="1973483"/>
                <a:ext cx="3877392" cy="4145639"/>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1DC09700-97AF-4E5F-A721-BF4F71BD5041}"/>
                      </a:ext>
                    </a:extLst>
                  </p:cNvPr>
                  <p:cNvSpPr/>
                  <p:nvPr/>
                </p:nvSpPr>
                <p:spPr>
                  <a:xfrm>
                    <a:off x="7527483" y="6186580"/>
                    <a:ext cx="56752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𝜙</m:t>
                              </m:r>
                            </m:e>
                          </m:d>
                        </m:oMath>
                      </m:oMathPara>
                    </a14:m>
                    <a:endParaRPr lang="en-US" dirty="0"/>
                  </a:p>
                </p:txBody>
              </p:sp>
            </mc:Choice>
            <mc:Fallback>
              <p:sp>
                <p:nvSpPr>
                  <p:cNvPr id="7" name="Rectangle 6">
                    <a:extLst>
                      <a:ext uri="{FF2B5EF4-FFF2-40B4-BE49-F238E27FC236}">
                        <a16:creationId xmlns:a16="http://schemas.microsoft.com/office/drawing/2014/main" id="{1DC09700-97AF-4E5F-A721-BF4F71BD5041}"/>
                      </a:ext>
                    </a:extLst>
                  </p:cNvPr>
                  <p:cNvSpPr>
                    <a:spLocks noRot="1" noChangeAspect="1" noMove="1" noResize="1" noEditPoints="1" noAdjustHandles="1" noChangeArrowheads="1" noChangeShapeType="1" noTextEdit="1"/>
                  </p:cNvSpPr>
                  <p:nvPr/>
                </p:nvSpPr>
                <p:spPr>
                  <a:xfrm>
                    <a:off x="7527483" y="6186580"/>
                    <a:ext cx="567528" cy="369332"/>
                  </a:xfrm>
                  <a:prstGeom prst="rect">
                    <a:avLst/>
                  </a:prstGeom>
                  <a:blipFill>
                    <a:blip r:embed="rId3"/>
                    <a:stretch>
                      <a:fillRect l="-10753" t="-116393" r="-83871" b="-1868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91609B0-27C4-473B-9AFC-FF61749B6C4C}"/>
                      </a:ext>
                    </a:extLst>
                  </p:cNvPr>
                  <p:cNvSpPr/>
                  <p:nvPr/>
                </p:nvSpPr>
                <p:spPr>
                  <a:xfrm>
                    <a:off x="9039721" y="6186580"/>
                    <a:ext cx="851452"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𝑇𝐹𝐷</m:t>
                              </m:r>
                            </m:e>
                          </m:d>
                        </m:oMath>
                      </m:oMathPara>
                    </a14:m>
                    <a:endParaRPr lang="en-US" dirty="0"/>
                  </a:p>
                </p:txBody>
              </p:sp>
            </mc:Choice>
            <mc:Fallback>
              <p:sp>
                <p:nvSpPr>
                  <p:cNvPr id="8" name="Rectangle 7">
                    <a:extLst>
                      <a:ext uri="{FF2B5EF4-FFF2-40B4-BE49-F238E27FC236}">
                        <a16:creationId xmlns:a16="http://schemas.microsoft.com/office/drawing/2014/main" id="{191609B0-27C4-473B-9AFC-FF61749B6C4C}"/>
                      </a:ext>
                    </a:extLst>
                  </p:cNvPr>
                  <p:cNvSpPr>
                    <a:spLocks noRot="1" noChangeAspect="1" noMove="1" noResize="1" noEditPoints="1" noAdjustHandles="1" noChangeArrowheads="1" noChangeShapeType="1" noTextEdit="1"/>
                  </p:cNvSpPr>
                  <p:nvPr/>
                </p:nvSpPr>
                <p:spPr>
                  <a:xfrm>
                    <a:off x="9039721" y="6186580"/>
                    <a:ext cx="851452" cy="369332"/>
                  </a:xfrm>
                  <a:prstGeom prst="rect">
                    <a:avLst/>
                  </a:prstGeom>
                  <a:blipFill>
                    <a:blip r:embed="rId4"/>
                    <a:stretch>
                      <a:fillRect t="-116393" r="-55000" b="-1868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C8B02A73-1549-4DD6-A7D8-97A67F676996}"/>
                      </a:ext>
                    </a:extLst>
                  </p:cNvPr>
                  <p:cNvSpPr/>
                  <p:nvPr/>
                </p:nvSpPr>
                <p:spPr>
                  <a:xfrm>
                    <a:off x="10628779" y="6186580"/>
                    <a:ext cx="53373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0</m:t>
                              </m:r>
                            </m:e>
                          </m:d>
                        </m:oMath>
                      </m:oMathPara>
                    </a14:m>
                    <a:endParaRPr lang="en-US" dirty="0"/>
                  </a:p>
                </p:txBody>
              </p:sp>
            </mc:Choice>
            <mc:Fallback>
              <p:sp>
                <p:nvSpPr>
                  <p:cNvPr id="9" name="Rectangle 8">
                    <a:extLst>
                      <a:ext uri="{FF2B5EF4-FFF2-40B4-BE49-F238E27FC236}">
                        <a16:creationId xmlns:a16="http://schemas.microsoft.com/office/drawing/2014/main" id="{C8B02A73-1549-4DD6-A7D8-97A67F676996}"/>
                      </a:ext>
                    </a:extLst>
                  </p:cNvPr>
                  <p:cNvSpPr>
                    <a:spLocks noRot="1" noChangeAspect="1" noMove="1" noResize="1" noEditPoints="1" noAdjustHandles="1" noChangeArrowheads="1" noChangeShapeType="1" noTextEdit="1"/>
                  </p:cNvSpPr>
                  <p:nvPr/>
                </p:nvSpPr>
                <p:spPr>
                  <a:xfrm>
                    <a:off x="10628779" y="6186580"/>
                    <a:ext cx="533736" cy="369332"/>
                  </a:xfrm>
                  <a:prstGeom prst="rect">
                    <a:avLst/>
                  </a:prstGeom>
                  <a:blipFill>
                    <a:blip r:embed="rId5"/>
                    <a:stretch>
                      <a:fillRect l="-19540" t="-116393" r="-88506" b="-186885"/>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107C1C62-CD6A-4F0B-8322-31BA8AABC0F2}"/>
                </a:ext>
              </a:extLst>
            </p:cNvPr>
            <p:cNvSpPr txBox="1"/>
            <p:nvPr/>
          </p:nvSpPr>
          <p:spPr>
            <a:xfrm>
              <a:off x="7207623" y="5817248"/>
              <a:ext cx="262965" cy="369332"/>
            </a:xfrm>
            <a:prstGeom prst="rect">
              <a:avLst/>
            </a:prstGeom>
            <a:noFill/>
          </p:spPr>
          <p:txBody>
            <a:bodyPr wrap="square" rtlCol="0">
              <a:spAutoFit/>
            </a:bodyPr>
            <a:lstStyle/>
            <a:p>
              <a:r>
                <a:rPr lang="en-US" dirty="0"/>
                <a:t>1</a:t>
              </a:r>
            </a:p>
          </p:txBody>
        </p:sp>
        <p:sp>
          <p:nvSpPr>
            <p:cNvPr id="13" name="TextBox 12">
              <a:extLst>
                <a:ext uri="{FF2B5EF4-FFF2-40B4-BE49-F238E27FC236}">
                  <a16:creationId xmlns:a16="http://schemas.microsoft.com/office/drawing/2014/main" id="{450EE0B6-B957-4C26-934C-EC377FB4D177}"/>
                </a:ext>
              </a:extLst>
            </p:cNvPr>
            <p:cNvSpPr txBox="1"/>
            <p:nvPr/>
          </p:nvSpPr>
          <p:spPr>
            <a:xfrm>
              <a:off x="7915835" y="5810805"/>
              <a:ext cx="262965" cy="369332"/>
            </a:xfrm>
            <a:prstGeom prst="rect">
              <a:avLst/>
            </a:prstGeom>
            <a:noFill/>
          </p:spPr>
          <p:txBody>
            <a:bodyPr wrap="square" rtlCol="0">
              <a:spAutoFit/>
            </a:bodyPr>
            <a:lstStyle/>
            <a:p>
              <a:r>
                <a:rPr lang="en-US" dirty="0"/>
                <a:t>1</a:t>
              </a:r>
            </a:p>
          </p:txBody>
        </p:sp>
        <p:sp>
          <p:nvSpPr>
            <p:cNvPr id="14" name="TextBox 13">
              <a:extLst>
                <a:ext uri="{FF2B5EF4-FFF2-40B4-BE49-F238E27FC236}">
                  <a16:creationId xmlns:a16="http://schemas.microsoft.com/office/drawing/2014/main" id="{50FDACC8-E4BB-4916-B8C4-EC7CCD8990CB}"/>
                </a:ext>
              </a:extLst>
            </p:cNvPr>
            <p:cNvSpPr txBox="1"/>
            <p:nvPr/>
          </p:nvSpPr>
          <p:spPr>
            <a:xfrm>
              <a:off x="8305412" y="5819390"/>
              <a:ext cx="851452" cy="369332"/>
            </a:xfrm>
            <a:prstGeom prst="rect">
              <a:avLst/>
            </a:prstGeom>
            <a:noFill/>
          </p:spPr>
          <p:txBody>
            <a:bodyPr wrap="square" rtlCol="0">
              <a:spAutoFit/>
            </a:bodyPr>
            <a:lstStyle/>
            <a:p>
              <a:r>
                <a:rPr lang="en-US" dirty="0"/>
                <a:t>N/2</a:t>
              </a:r>
            </a:p>
          </p:txBody>
        </p:sp>
        <p:sp>
          <p:nvSpPr>
            <p:cNvPr id="15" name="TextBox 14">
              <a:extLst>
                <a:ext uri="{FF2B5EF4-FFF2-40B4-BE49-F238E27FC236}">
                  <a16:creationId xmlns:a16="http://schemas.microsoft.com/office/drawing/2014/main" id="{CE26F07A-9C6D-4EAE-B000-A94BCB08DA01}"/>
                </a:ext>
              </a:extLst>
            </p:cNvPr>
            <p:cNvSpPr txBox="1"/>
            <p:nvPr/>
          </p:nvSpPr>
          <p:spPr>
            <a:xfrm>
              <a:off x="9909604" y="5810805"/>
              <a:ext cx="851452" cy="369332"/>
            </a:xfrm>
            <a:prstGeom prst="rect">
              <a:avLst/>
            </a:prstGeom>
            <a:noFill/>
          </p:spPr>
          <p:txBody>
            <a:bodyPr wrap="square" rtlCol="0">
              <a:spAutoFit/>
            </a:bodyPr>
            <a:lstStyle/>
            <a:p>
              <a:r>
                <a:rPr lang="en-US" dirty="0"/>
                <a:t>N/2</a:t>
              </a:r>
            </a:p>
          </p:txBody>
        </p:sp>
        <p:sp>
          <p:nvSpPr>
            <p:cNvPr id="16" name="TextBox 15">
              <a:extLst>
                <a:ext uri="{FF2B5EF4-FFF2-40B4-BE49-F238E27FC236}">
                  <a16:creationId xmlns:a16="http://schemas.microsoft.com/office/drawing/2014/main" id="{B4363F01-0B2A-4934-8F39-8E933FFA25FC}"/>
                </a:ext>
              </a:extLst>
            </p:cNvPr>
            <p:cNvSpPr txBox="1"/>
            <p:nvPr/>
          </p:nvSpPr>
          <p:spPr>
            <a:xfrm>
              <a:off x="10713745" y="5817248"/>
              <a:ext cx="262965" cy="369332"/>
            </a:xfrm>
            <a:prstGeom prst="rect">
              <a:avLst/>
            </a:prstGeom>
            <a:noFill/>
          </p:spPr>
          <p:txBody>
            <a:bodyPr wrap="square" rtlCol="0">
              <a:spAutoFit/>
            </a:bodyPr>
            <a:lstStyle/>
            <a:p>
              <a:r>
                <a:rPr lang="en-US" dirty="0"/>
                <a:t>1</a:t>
              </a:r>
            </a:p>
          </p:txBody>
        </p:sp>
      </p:grpSp>
      <p:grpSp>
        <p:nvGrpSpPr>
          <p:cNvPr id="18" name="Group 17">
            <a:extLst>
              <a:ext uri="{FF2B5EF4-FFF2-40B4-BE49-F238E27FC236}">
                <a16:creationId xmlns:a16="http://schemas.microsoft.com/office/drawing/2014/main" id="{907116BA-8CFD-4685-BA51-21801947E58D}"/>
              </a:ext>
            </a:extLst>
          </p:cNvPr>
          <p:cNvGrpSpPr/>
          <p:nvPr/>
        </p:nvGrpSpPr>
        <p:grpSpPr>
          <a:xfrm>
            <a:off x="6955096" y="2156599"/>
            <a:ext cx="3031470" cy="2603548"/>
            <a:chOff x="7100443" y="2697500"/>
            <a:chExt cx="3031470" cy="2603548"/>
          </a:xfrm>
        </p:grpSpPr>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856DA94F-16B0-4003-A29A-34EC82865728}"/>
                    </a:ext>
                  </a:extLst>
                </p:cNvPr>
                <p:cNvSpPr txBox="1"/>
                <p:nvPr/>
              </p:nvSpPr>
              <p:spPr>
                <a:xfrm>
                  <a:off x="7100443" y="5024049"/>
                  <a:ext cx="41043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m:t>
                            </m:r>
                          </m:e>
                          <m:sup>
                            <m:r>
                              <a:rPr lang="en-US" b="0" i="1" smtClean="0">
                                <a:solidFill>
                                  <a:srgbClr val="FF0000"/>
                                </a:solidFill>
                                <a:latin typeface="Cambria Math" panose="02040503050406030204" pitchFamily="18" charset="0"/>
                              </a:rPr>
                              <m:t>′</m:t>
                            </m:r>
                          </m:sup>
                        </m:sSup>
                      </m:oMath>
                    </m:oMathPara>
                  </a14:m>
                  <a:endParaRPr lang="en-US" dirty="0">
                    <a:solidFill>
                      <a:srgbClr val="FF0000"/>
                    </a:solidFill>
                  </a:endParaRPr>
                </a:p>
              </p:txBody>
            </p:sp>
          </mc:Choice>
          <mc:Fallback>
            <p:sp>
              <p:nvSpPr>
                <p:cNvPr id="19" name="TextBox 18">
                  <a:extLst>
                    <a:ext uri="{FF2B5EF4-FFF2-40B4-BE49-F238E27FC236}">
                      <a16:creationId xmlns:a16="http://schemas.microsoft.com/office/drawing/2014/main" id="{856DA94F-16B0-4003-A29A-34EC82865728}"/>
                    </a:ext>
                  </a:extLst>
                </p:cNvPr>
                <p:cNvSpPr txBox="1">
                  <a:spLocks noRot="1" noChangeAspect="1" noMove="1" noResize="1" noEditPoints="1" noAdjustHandles="1" noChangeArrowheads="1" noChangeShapeType="1" noTextEdit="1"/>
                </p:cNvSpPr>
                <p:nvPr/>
              </p:nvSpPr>
              <p:spPr>
                <a:xfrm>
                  <a:off x="7100443" y="5024049"/>
                  <a:ext cx="410433" cy="276999"/>
                </a:xfrm>
                <a:prstGeom prst="rect">
                  <a:avLst/>
                </a:prstGeom>
                <a:blipFill>
                  <a:blip r:embed="rId6"/>
                  <a:stretch>
                    <a:fillRect l="-2985" r="-1493"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3E813B2-31AD-4220-8685-2078E5562833}"/>
                    </a:ext>
                  </a:extLst>
                </p:cNvPr>
                <p:cNvSpPr txBox="1"/>
                <p:nvPr/>
              </p:nvSpPr>
              <p:spPr>
                <a:xfrm>
                  <a:off x="9970779" y="2697500"/>
                  <a:ext cx="16113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𝑡</m:t>
                        </m:r>
                      </m:oMath>
                    </m:oMathPara>
                  </a14:m>
                  <a:endParaRPr lang="en-US" dirty="0">
                    <a:solidFill>
                      <a:srgbClr val="FF0000"/>
                    </a:solidFill>
                  </a:endParaRPr>
                </a:p>
              </p:txBody>
            </p:sp>
          </mc:Choice>
          <mc:Fallback>
            <p:sp>
              <p:nvSpPr>
                <p:cNvPr id="20" name="TextBox 19">
                  <a:extLst>
                    <a:ext uri="{FF2B5EF4-FFF2-40B4-BE49-F238E27FC236}">
                      <a16:creationId xmlns:a16="http://schemas.microsoft.com/office/drawing/2014/main" id="{53E813B2-31AD-4220-8685-2078E5562833}"/>
                    </a:ext>
                  </a:extLst>
                </p:cNvPr>
                <p:cNvSpPr txBox="1">
                  <a:spLocks noRot="1" noChangeAspect="1" noMove="1" noResize="1" noEditPoints="1" noAdjustHandles="1" noChangeArrowheads="1" noChangeShapeType="1" noTextEdit="1"/>
                </p:cNvSpPr>
                <p:nvPr/>
              </p:nvSpPr>
              <p:spPr>
                <a:xfrm>
                  <a:off x="9970779" y="2697500"/>
                  <a:ext cx="161134" cy="276999"/>
                </a:xfrm>
                <a:prstGeom prst="rect">
                  <a:avLst/>
                </a:prstGeom>
                <a:blipFill>
                  <a:blip r:embed="rId7"/>
                  <a:stretch>
                    <a:fillRect l="-30769" r="-23077"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52371395-EA4F-4A0B-A2B5-9E00B1874CA6}"/>
                    </a:ext>
                  </a:extLst>
                </p:cNvPr>
                <p:cNvSpPr txBox="1"/>
                <p:nvPr/>
              </p:nvSpPr>
              <p:spPr>
                <a:xfrm>
                  <a:off x="8534206" y="3831401"/>
                  <a:ext cx="59073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=0</m:t>
                        </m:r>
                      </m:oMath>
                    </m:oMathPara>
                  </a14:m>
                  <a:endParaRPr lang="en-US" dirty="0">
                    <a:solidFill>
                      <a:srgbClr val="FF0000"/>
                    </a:solidFill>
                  </a:endParaRPr>
                </a:p>
              </p:txBody>
            </p:sp>
          </mc:Choice>
          <mc:Fallback>
            <p:sp>
              <p:nvSpPr>
                <p:cNvPr id="21" name="TextBox 20">
                  <a:extLst>
                    <a:ext uri="{FF2B5EF4-FFF2-40B4-BE49-F238E27FC236}">
                      <a16:creationId xmlns:a16="http://schemas.microsoft.com/office/drawing/2014/main" id="{52371395-EA4F-4A0B-A2B5-9E00B1874CA6}"/>
                    </a:ext>
                  </a:extLst>
                </p:cNvPr>
                <p:cNvSpPr txBox="1">
                  <a:spLocks noRot="1" noChangeAspect="1" noMove="1" noResize="1" noEditPoints="1" noAdjustHandles="1" noChangeArrowheads="1" noChangeShapeType="1" noTextEdit="1"/>
                </p:cNvSpPr>
                <p:nvPr/>
              </p:nvSpPr>
              <p:spPr>
                <a:xfrm>
                  <a:off x="8534206" y="3831401"/>
                  <a:ext cx="590739" cy="276999"/>
                </a:xfrm>
                <a:prstGeom prst="rect">
                  <a:avLst/>
                </a:prstGeom>
                <a:blipFill>
                  <a:blip r:embed="rId8"/>
                  <a:stretch>
                    <a:fillRect l="-6186" r="-8247" b="-11111"/>
                  </a:stretch>
                </a:blipFill>
              </p:spPr>
              <p:txBody>
                <a:bodyPr/>
                <a:lstStyle/>
                <a:p>
                  <a:r>
                    <a:rPr lang="en-US">
                      <a:noFill/>
                    </a:rPr>
                    <a:t> </a:t>
                  </a:r>
                </a:p>
              </p:txBody>
            </p:sp>
          </mc:Fallback>
        </mc:AlternateContent>
      </p:grpSp>
      <p:pic>
        <p:nvPicPr>
          <p:cNvPr id="10" name="Picture 9">
            <a:extLst>
              <a:ext uri="{FF2B5EF4-FFF2-40B4-BE49-F238E27FC236}">
                <a16:creationId xmlns:a16="http://schemas.microsoft.com/office/drawing/2014/main" id="{AF19FE47-3188-45B2-80C4-EF8E43401C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1629" y="2156599"/>
            <a:ext cx="2969238" cy="1133901"/>
          </a:xfrm>
          <a:prstGeom prst="rect">
            <a:avLst/>
          </a:prstGeom>
        </p:spPr>
      </p:pic>
      <p:grpSp>
        <p:nvGrpSpPr>
          <p:cNvPr id="34" name="Group 33">
            <a:extLst>
              <a:ext uri="{FF2B5EF4-FFF2-40B4-BE49-F238E27FC236}">
                <a16:creationId xmlns:a16="http://schemas.microsoft.com/office/drawing/2014/main" id="{C99175AC-6BFE-49D0-9347-1C62017B3AB6}"/>
              </a:ext>
            </a:extLst>
          </p:cNvPr>
          <p:cNvGrpSpPr/>
          <p:nvPr/>
        </p:nvGrpSpPr>
        <p:grpSpPr>
          <a:xfrm>
            <a:off x="1626858" y="3714703"/>
            <a:ext cx="5150037" cy="1302352"/>
            <a:chOff x="1626858" y="3714703"/>
            <a:chExt cx="5150037" cy="1302352"/>
          </a:xfrm>
        </p:grpSpPr>
        <p:pic>
          <p:nvPicPr>
            <p:cNvPr id="24" name="Picture 23">
              <a:extLst>
                <a:ext uri="{FF2B5EF4-FFF2-40B4-BE49-F238E27FC236}">
                  <a16:creationId xmlns:a16="http://schemas.microsoft.com/office/drawing/2014/main" id="{4E8BB0AA-38E7-44C4-8BB6-1B3A5E2E81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0420" y="3714703"/>
              <a:ext cx="3571901" cy="347665"/>
            </a:xfrm>
            <a:prstGeom prst="rect">
              <a:avLst/>
            </a:prstGeom>
          </p:spPr>
        </p:pic>
        <p:pic>
          <p:nvPicPr>
            <p:cNvPr id="26" name="Picture 25">
              <a:extLst>
                <a:ext uri="{FF2B5EF4-FFF2-40B4-BE49-F238E27FC236}">
                  <a16:creationId xmlns:a16="http://schemas.microsoft.com/office/drawing/2014/main" id="{D8EA9E3F-50E9-49CB-8CEF-49757B4AC5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11140" y="4145008"/>
              <a:ext cx="3548088" cy="338140"/>
            </a:xfrm>
            <a:prstGeom prst="rect">
              <a:avLst/>
            </a:prstGeom>
          </p:spPr>
        </p:pic>
        <p:cxnSp>
          <p:nvCxnSpPr>
            <p:cNvPr id="30" name="Straight Connector 29">
              <a:extLst>
                <a:ext uri="{FF2B5EF4-FFF2-40B4-BE49-F238E27FC236}">
                  <a16:creationId xmlns:a16="http://schemas.microsoft.com/office/drawing/2014/main" id="{682B1FEA-2E98-4802-AEB8-E76187D3EC25}"/>
                </a:ext>
              </a:extLst>
            </p:cNvPr>
            <p:cNvCxnSpPr>
              <a:stCxn id="24" idx="2"/>
            </p:cNvCxnSpPr>
            <p:nvPr/>
          </p:nvCxnSpPr>
          <p:spPr>
            <a:xfrm>
              <a:off x="4076371" y="4062368"/>
              <a:ext cx="17267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1A761A-A5CE-48C6-9F6D-0580A5E8D432}"/>
                </a:ext>
              </a:extLst>
            </p:cNvPr>
            <p:cNvCxnSpPr/>
            <p:nvPr/>
          </p:nvCxnSpPr>
          <p:spPr>
            <a:xfrm>
              <a:off x="2290420" y="4543474"/>
              <a:ext cx="17267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57FA6BE-6F6C-4D21-B93F-9C33F5CC0055}"/>
                </a:ext>
              </a:extLst>
            </p:cNvPr>
            <p:cNvSpPr txBox="1"/>
            <p:nvPr/>
          </p:nvSpPr>
          <p:spPr>
            <a:xfrm>
              <a:off x="1626858" y="4647723"/>
              <a:ext cx="5150037" cy="369332"/>
            </a:xfrm>
            <a:prstGeom prst="rect">
              <a:avLst/>
            </a:prstGeom>
            <a:noFill/>
          </p:spPr>
          <p:txBody>
            <a:bodyPr wrap="square" rtlCol="0">
              <a:spAutoFit/>
            </a:bodyPr>
            <a:lstStyle/>
            <a:p>
              <a:r>
                <a:rPr lang="en-US" dirty="0"/>
                <a:t>Fermion cannot be created/annihilated twice</a:t>
              </a:r>
            </a:p>
          </p:txBody>
        </p:sp>
      </p:grpSp>
      <p:grpSp>
        <p:nvGrpSpPr>
          <p:cNvPr id="35" name="Group 34">
            <a:extLst>
              <a:ext uri="{FF2B5EF4-FFF2-40B4-BE49-F238E27FC236}">
                <a16:creationId xmlns:a16="http://schemas.microsoft.com/office/drawing/2014/main" id="{E23361CC-225C-459D-90F6-01606921A181}"/>
              </a:ext>
            </a:extLst>
          </p:cNvPr>
          <p:cNvGrpSpPr/>
          <p:nvPr/>
        </p:nvGrpSpPr>
        <p:grpSpPr>
          <a:xfrm>
            <a:off x="1503617" y="5154533"/>
            <a:ext cx="6241889" cy="696109"/>
            <a:chOff x="1503617" y="5154533"/>
            <a:chExt cx="6241889" cy="696109"/>
          </a:xfrm>
        </p:grpSpPr>
        <p:pic>
          <p:nvPicPr>
            <p:cNvPr id="28" name="Picture 27">
              <a:extLst>
                <a:ext uri="{FF2B5EF4-FFF2-40B4-BE49-F238E27FC236}">
                  <a16:creationId xmlns:a16="http://schemas.microsoft.com/office/drawing/2014/main" id="{FEDCF728-3EED-4FAA-B89A-16AE7334411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12294" y="5154533"/>
              <a:ext cx="2209816" cy="328615"/>
            </a:xfrm>
            <a:prstGeom prst="rect">
              <a:avLst/>
            </a:prstGeom>
          </p:spPr>
        </p:pic>
        <p:sp>
          <p:nvSpPr>
            <p:cNvPr id="33" name="TextBox 32">
              <a:extLst>
                <a:ext uri="{FF2B5EF4-FFF2-40B4-BE49-F238E27FC236}">
                  <a16:creationId xmlns:a16="http://schemas.microsoft.com/office/drawing/2014/main" id="{2CF9EE4C-45BC-471D-8B75-BC9A4C797803}"/>
                </a:ext>
              </a:extLst>
            </p:cNvPr>
            <p:cNvSpPr txBox="1"/>
            <p:nvPr/>
          </p:nvSpPr>
          <p:spPr>
            <a:xfrm>
              <a:off x="1503617" y="5481310"/>
              <a:ext cx="6241889" cy="369332"/>
            </a:xfrm>
            <a:prstGeom prst="rect">
              <a:avLst/>
            </a:prstGeom>
            <a:noFill/>
          </p:spPr>
          <p:txBody>
            <a:bodyPr wrap="square" rtlCol="0">
              <a:spAutoFit/>
            </a:bodyPr>
            <a:lstStyle/>
            <a:p>
              <a:r>
                <a:rPr lang="en-US" dirty="0"/>
                <a:t>Left-right causal correlation reaches maximum</a:t>
              </a:r>
            </a:p>
          </p:txBody>
        </p:sp>
      </p:grpSp>
    </p:spTree>
    <p:extLst>
      <p:ext uri="{BB962C8B-B14F-4D97-AF65-F5344CB8AC3E}">
        <p14:creationId xmlns:p14="http://schemas.microsoft.com/office/powerpoint/2010/main" val="106087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147.75"/>
  <p:tag name="ORIGINALWIDTH" val="1331.25"/>
  <p:tag name="OUTPUTDPI" val="1200"/>
  <p:tag name="LATEXADDIN" val="\documentclass{article}&#10;\usepackage{amsmath}&#10;\pagestyle{empty}&#10;\begin{document}&#10;&#10;$|\text{tfd}\rangle=\sum_E e^{-\beta E/2}|E,E\rangle$&#10;&#10;&#10;&#10;\end{document}"/>
  <p:tag name="IGUANATEXSIZE" val="24"/>
  <p:tag name="IGUANATEXCURSOR" val="92"/>
  <p:tag name="TRANSPARENCY" val="True"/>
  <p:tag name="FILENAME" val=""/>
  <p:tag name="INPUTTYPE" val="0"/>
  <p:tag name="LATEXENGINEID" val="0"/>
  <p:tag name="TEMPFOLDER" val="c:\temp\"/>
</p:tagLst>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433</TotalTime>
  <Words>1428</Words>
  <Application>Microsoft Office PowerPoint</Application>
  <PresentationFormat>Widescreen</PresentationFormat>
  <Paragraphs>164</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Cambria Math</vt:lpstr>
      <vt:lpstr>Century Schoolbook</vt:lpstr>
      <vt:lpstr>Wingdings 2</vt:lpstr>
      <vt:lpstr>View</vt:lpstr>
      <vt:lpstr>Adobe Acrobat Document</vt:lpstr>
      <vt:lpstr>A Traversable Wormhole Teleportation Protocol in SYK</vt:lpstr>
      <vt:lpstr>Outline</vt:lpstr>
      <vt:lpstr>Traversable wormholes</vt:lpstr>
      <vt:lpstr>Traversable wormholes</vt:lpstr>
      <vt:lpstr>Traversable wormholes</vt:lpstr>
      <vt:lpstr>Circuit of traversable wormholes teleportation protocol</vt:lpstr>
      <vt:lpstr>Circuit of traversable wormholes teleportation protocol</vt:lpstr>
      <vt:lpstr>Circuit of traversable wormholes teleportation protocol</vt:lpstr>
      <vt:lpstr>Circuit of traversable wormholes teleportation protocol</vt:lpstr>
      <vt:lpstr>SYK model</vt:lpstr>
      <vt:lpstr>SYK model</vt:lpstr>
      <vt:lpstr>Effectiveness</vt:lpstr>
      <vt:lpstr>Effectiveness</vt:lpstr>
      <vt:lpstr>Effectiveness</vt:lpstr>
      <vt:lpstr>Discussion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Traversable Wormhole Teleportation Protocol in SYK</dc:title>
  <dc:creator>Ping Gao</dc:creator>
  <cp:lastModifiedBy>Ping Gao</cp:lastModifiedBy>
  <cp:revision>30</cp:revision>
  <dcterms:created xsi:type="dcterms:W3CDTF">2020-02-19T23:08:31Z</dcterms:created>
  <dcterms:modified xsi:type="dcterms:W3CDTF">2020-02-20T06:22:30Z</dcterms:modified>
</cp:coreProperties>
</file>