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44"/>
  </p:notesMasterIdLst>
  <p:handoutMasterIdLst>
    <p:handoutMasterId r:id="rId45"/>
  </p:handoutMasterIdLst>
  <p:sldIdLst>
    <p:sldId id="541" r:id="rId2"/>
    <p:sldId id="671" r:id="rId3"/>
    <p:sldId id="612" r:id="rId4"/>
    <p:sldId id="579" r:id="rId5"/>
    <p:sldId id="591" r:id="rId6"/>
    <p:sldId id="592" r:id="rId7"/>
    <p:sldId id="648" r:id="rId8"/>
    <p:sldId id="577" r:id="rId9"/>
    <p:sldId id="589" r:id="rId10"/>
    <p:sldId id="646" r:id="rId11"/>
    <p:sldId id="598" r:id="rId12"/>
    <p:sldId id="559" r:id="rId13"/>
    <p:sldId id="409" r:id="rId14"/>
    <p:sldId id="526" r:id="rId15"/>
    <p:sldId id="569" r:id="rId16"/>
    <p:sldId id="517" r:id="rId17"/>
    <p:sldId id="625" r:id="rId18"/>
    <p:sldId id="672" r:id="rId19"/>
    <p:sldId id="528" r:id="rId20"/>
    <p:sldId id="529" r:id="rId21"/>
    <p:sldId id="530" r:id="rId22"/>
    <p:sldId id="619" r:id="rId23"/>
    <p:sldId id="601" r:id="rId24"/>
    <p:sldId id="632" r:id="rId25"/>
    <p:sldId id="634" r:id="rId26"/>
    <p:sldId id="644" r:id="rId27"/>
    <p:sldId id="645" r:id="rId28"/>
    <p:sldId id="604" r:id="rId29"/>
    <p:sldId id="556" r:id="rId30"/>
    <p:sldId id="669" r:id="rId31"/>
    <p:sldId id="670" r:id="rId32"/>
    <p:sldId id="668" r:id="rId33"/>
    <p:sldId id="635" r:id="rId34"/>
    <p:sldId id="663" r:id="rId35"/>
    <p:sldId id="664" r:id="rId36"/>
    <p:sldId id="665" r:id="rId37"/>
    <p:sldId id="666" r:id="rId38"/>
    <p:sldId id="667" r:id="rId39"/>
    <p:sldId id="639" r:id="rId40"/>
    <p:sldId id="605" r:id="rId41"/>
    <p:sldId id="649" r:id="rId42"/>
    <p:sldId id="615" r:id="rId43"/>
  </p:sldIdLst>
  <p:sldSz cx="9144000" cy="6858000" type="screen4x3"/>
  <p:notesSz cx="6858000" cy="9144000"/>
  <p:defaultTextStyle>
    <a:defPPr>
      <a:defRPr lang="en-US"/>
    </a:defPPr>
    <a:lvl1pPr algn="ctr" rtl="0" eaLnBrk="0" fontAlgn="base" hangingPunct="0">
      <a:spcBef>
        <a:spcPct val="0"/>
      </a:spcBef>
      <a:spcAft>
        <a:spcPct val="0"/>
      </a:spcAft>
      <a:defRPr sz="2800" kern="1200">
        <a:solidFill>
          <a:schemeClr val="tx1"/>
        </a:solidFill>
        <a:latin typeface="Arial" pitchFamily="-65" charset="0"/>
        <a:ea typeface="+mn-ea"/>
        <a:cs typeface="+mn-cs"/>
      </a:defRPr>
    </a:lvl1pPr>
    <a:lvl2pPr marL="457200" algn="ctr" rtl="0" eaLnBrk="0" fontAlgn="base" hangingPunct="0">
      <a:spcBef>
        <a:spcPct val="0"/>
      </a:spcBef>
      <a:spcAft>
        <a:spcPct val="0"/>
      </a:spcAft>
      <a:defRPr sz="2800" kern="1200">
        <a:solidFill>
          <a:schemeClr val="tx1"/>
        </a:solidFill>
        <a:latin typeface="Arial" pitchFamily="-65" charset="0"/>
        <a:ea typeface="+mn-ea"/>
        <a:cs typeface="+mn-cs"/>
      </a:defRPr>
    </a:lvl2pPr>
    <a:lvl3pPr marL="914400" algn="ctr" rtl="0" eaLnBrk="0" fontAlgn="base" hangingPunct="0">
      <a:spcBef>
        <a:spcPct val="0"/>
      </a:spcBef>
      <a:spcAft>
        <a:spcPct val="0"/>
      </a:spcAft>
      <a:defRPr sz="2800" kern="1200">
        <a:solidFill>
          <a:schemeClr val="tx1"/>
        </a:solidFill>
        <a:latin typeface="Arial" pitchFamily="-65" charset="0"/>
        <a:ea typeface="+mn-ea"/>
        <a:cs typeface="+mn-cs"/>
      </a:defRPr>
    </a:lvl3pPr>
    <a:lvl4pPr marL="1371600" algn="ctr" rtl="0" eaLnBrk="0" fontAlgn="base" hangingPunct="0">
      <a:spcBef>
        <a:spcPct val="0"/>
      </a:spcBef>
      <a:spcAft>
        <a:spcPct val="0"/>
      </a:spcAft>
      <a:defRPr sz="2800" kern="1200">
        <a:solidFill>
          <a:schemeClr val="tx1"/>
        </a:solidFill>
        <a:latin typeface="Arial" pitchFamily="-65" charset="0"/>
        <a:ea typeface="+mn-ea"/>
        <a:cs typeface="+mn-cs"/>
      </a:defRPr>
    </a:lvl4pPr>
    <a:lvl5pPr marL="1828800" algn="ctr" rtl="0" eaLnBrk="0" fontAlgn="base" hangingPunct="0">
      <a:spcBef>
        <a:spcPct val="0"/>
      </a:spcBef>
      <a:spcAft>
        <a:spcPct val="0"/>
      </a:spcAft>
      <a:defRPr sz="2800" kern="1200">
        <a:solidFill>
          <a:schemeClr val="tx1"/>
        </a:solidFill>
        <a:latin typeface="Arial" pitchFamily="-65" charset="0"/>
        <a:ea typeface="+mn-ea"/>
        <a:cs typeface="+mn-cs"/>
      </a:defRPr>
    </a:lvl5pPr>
    <a:lvl6pPr marL="2286000" algn="l" defTabSz="457200" rtl="0" eaLnBrk="1" latinLnBrk="0" hangingPunct="1">
      <a:defRPr sz="2800" kern="1200">
        <a:solidFill>
          <a:schemeClr val="tx1"/>
        </a:solidFill>
        <a:latin typeface="Arial" pitchFamily="-65" charset="0"/>
        <a:ea typeface="+mn-ea"/>
        <a:cs typeface="+mn-cs"/>
      </a:defRPr>
    </a:lvl6pPr>
    <a:lvl7pPr marL="2743200" algn="l" defTabSz="457200" rtl="0" eaLnBrk="1" latinLnBrk="0" hangingPunct="1">
      <a:defRPr sz="2800" kern="1200">
        <a:solidFill>
          <a:schemeClr val="tx1"/>
        </a:solidFill>
        <a:latin typeface="Arial" pitchFamily="-65" charset="0"/>
        <a:ea typeface="+mn-ea"/>
        <a:cs typeface="+mn-cs"/>
      </a:defRPr>
    </a:lvl7pPr>
    <a:lvl8pPr marL="3200400" algn="l" defTabSz="457200" rtl="0" eaLnBrk="1" latinLnBrk="0" hangingPunct="1">
      <a:defRPr sz="2800" kern="1200">
        <a:solidFill>
          <a:schemeClr val="tx1"/>
        </a:solidFill>
        <a:latin typeface="Arial" pitchFamily="-65" charset="0"/>
        <a:ea typeface="+mn-ea"/>
        <a:cs typeface="+mn-cs"/>
      </a:defRPr>
    </a:lvl8pPr>
    <a:lvl9pPr marL="3657600" algn="l" defTabSz="457200" rtl="0" eaLnBrk="1" latinLnBrk="0" hangingPunct="1">
      <a:defRPr sz="2800" kern="1200">
        <a:solidFill>
          <a:schemeClr val="tx1"/>
        </a:solidFill>
        <a:latin typeface="Arial" pitchFamily="-65"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2300F0"/>
    <a:srgbClr val="62FBFF"/>
    <a:srgbClr val="6AEDFF"/>
    <a:srgbClr val="80FFFE"/>
    <a:srgbClr val="3F2131"/>
    <a:srgbClr val="946777"/>
    <a:srgbClr val="4B283B"/>
    <a:srgbClr val="804765"/>
    <a:srgbClr val="8453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15" autoAdjust="0"/>
    <p:restoredTop sz="92755" autoAdjust="0"/>
  </p:normalViewPr>
  <p:slideViewPr>
    <p:cSldViewPr>
      <p:cViewPr varScale="1">
        <p:scale>
          <a:sx n="37" d="100"/>
          <a:sy n="37" d="100"/>
        </p:scale>
        <p:origin x="-1712" y="-96"/>
      </p:cViewPr>
      <p:guideLst>
        <p:guide orient="horz" pos="2160"/>
        <p:guide pos="2880"/>
      </p:guideLst>
    </p:cSldViewPr>
  </p:slideViewPr>
  <p:outlineViewPr>
    <p:cViewPr>
      <p:scale>
        <a:sx n="33" d="100"/>
        <a:sy n="33" d="100"/>
      </p:scale>
      <p:origin x="0" y="-11728"/>
    </p:cViewPr>
  </p:outlineViewPr>
  <p:notesTextViewPr>
    <p:cViewPr>
      <p:scale>
        <a:sx n="75" d="100"/>
        <a:sy n="75" d="100"/>
      </p:scale>
      <p:origin x="0" y="0"/>
    </p:cViewPr>
  </p:notesTextViewPr>
  <p:sorterViewPr>
    <p:cViewPr>
      <p:scale>
        <a:sx n="100" d="100"/>
        <a:sy n="100" d="100"/>
      </p:scale>
      <p:origin x="0" y="8168"/>
    </p:cViewPr>
  </p:sorterViewPr>
  <p:notesViewPr>
    <p:cSldViewPr snapToObjects="1">
      <p:cViewPr varScale="1">
        <p:scale>
          <a:sx n="83" d="100"/>
          <a:sy n="83" d="100"/>
        </p:scale>
        <p:origin x="-2824"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CF0AD2-F613-554D-92B8-CCBB6B6E4B07}" type="datetimeFigureOut">
              <a:rPr lang="fr-FR" smtClean="0"/>
              <a:pPr/>
              <a:t>4/21/19</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4EE57EF-B572-3A42-A938-22D8202D7837}" type="slidenum">
              <a:rPr lang="fr-FR" smtClean="0"/>
              <a:pPr/>
              <a:t>‹#›</a:t>
            </a:fld>
            <a:endParaRPr lang="fr-FR"/>
          </a:p>
        </p:txBody>
      </p:sp>
    </p:spTree>
    <p:extLst>
      <p:ext uri="{BB962C8B-B14F-4D97-AF65-F5344CB8AC3E}">
        <p14:creationId xmlns:p14="http://schemas.microsoft.com/office/powerpoint/2010/main" val="2731234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pitchFamily="-65" charset="0"/>
              </a:defRPr>
            </a:lvl1pPr>
          </a:lstStyle>
          <a:p>
            <a:endParaRPr lang="en-US"/>
          </a:p>
        </p:txBody>
      </p:sp>
      <p:sp>
        <p:nvSpPr>
          <p:cNvPr id="112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65" charset="0"/>
              </a:defRPr>
            </a:lvl1pPr>
          </a:lstStyle>
          <a:p>
            <a:endParaRPr lang="en-US"/>
          </a:p>
        </p:txBody>
      </p:sp>
      <p:sp>
        <p:nvSpPr>
          <p:cNvPr id="112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pitchFamily="-65" charset="0"/>
              </a:defRPr>
            </a:lvl1pPr>
          </a:lstStyle>
          <a:p>
            <a:endParaRPr lang="en-US"/>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65" charset="0"/>
              </a:defRPr>
            </a:lvl1pPr>
          </a:lstStyle>
          <a:p>
            <a:fld id="{3D7CBF80-6B2A-5549-AA81-357341F4C43D}" type="slidenum">
              <a:rPr lang="en-US"/>
              <a:pPr/>
              <a:t>‹#›</a:t>
            </a:fld>
            <a:endParaRPr lang="en-US"/>
          </a:p>
        </p:txBody>
      </p:sp>
    </p:spTree>
    <p:extLst>
      <p:ext uri="{BB962C8B-B14F-4D97-AF65-F5344CB8AC3E}">
        <p14:creationId xmlns:p14="http://schemas.microsoft.com/office/powerpoint/2010/main" val="30390934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65" charset="0"/>
        <a:ea typeface="+mn-ea"/>
        <a:cs typeface="+mn-cs"/>
      </a:defRPr>
    </a:lvl1pPr>
    <a:lvl2pPr marL="457200" algn="l" rtl="0" fontAlgn="base">
      <a:spcBef>
        <a:spcPct val="30000"/>
      </a:spcBef>
      <a:spcAft>
        <a:spcPct val="0"/>
      </a:spcAft>
      <a:defRPr sz="1200" kern="1200">
        <a:solidFill>
          <a:schemeClr val="tx1"/>
        </a:solidFill>
        <a:latin typeface="Times" pitchFamily="-65" charset="0"/>
        <a:ea typeface="ＭＳ Ｐゴシック" pitchFamily="-65" charset="-128"/>
        <a:cs typeface="+mn-cs"/>
      </a:defRPr>
    </a:lvl2pPr>
    <a:lvl3pPr marL="914400" algn="l" rtl="0" fontAlgn="base">
      <a:spcBef>
        <a:spcPct val="30000"/>
      </a:spcBef>
      <a:spcAft>
        <a:spcPct val="0"/>
      </a:spcAft>
      <a:defRPr sz="1200" kern="1200">
        <a:solidFill>
          <a:schemeClr val="tx1"/>
        </a:solidFill>
        <a:latin typeface="Times" pitchFamily="-65" charset="0"/>
        <a:ea typeface="ＭＳ Ｐゴシック" pitchFamily="-65" charset="-128"/>
        <a:cs typeface="+mn-cs"/>
      </a:defRPr>
    </a:lvl3pPr>
    <a:lvl4pPr marL="1371600" algn="l" rtl="0" fontAlgn="base">
      <a:spcBef>
        <a:spcPct val="30000"/>
      </a:spcBef>
      <a:spcAft>
        <a:spcPct val="0"/>
      </a:spcAft>
      <a:defRPr sz="1200" kern="1200">
        <a:solidFill>
          <a:schemeClr val="tx1"/>
        </a:solidFill>
        <a:latin typeface="Times" pitchFamily="-65" charset="0"/>
        <a:ea typeface="ＭＳ Ｐゴシック" pitchFamily="-65" charset="-128"/>
        <a:cs typeface="+mn-cs"/>
      </a:defRPr>
    </a:lvl4pPr>
    <a:lvl5pPr marL="1828800" algn="l" rtl="0" fontAlgn="base">
      <a:spcBef>
        <a:spcPct val="30000"/>
      </a:spcBef>
      <a:spcAft>
        <a:spcPct val="0"/>
      </a:spcAft>
      <a:defRPr sz="1200" kern="1200">
        <a:solidFill>
          <a:schemeClr val="tx1"/>
        </a:solidFill>
        <a:latin typeface="Times"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n.wikipedia.org/wiki/Cherenkov_radiation" TargetMode="External"/><Relationship Id="rId4" Type="http://schemas.openxmlformats.org/officeDocument/2006/relationships/hyperlink" Target="https://en.wikipedia.org/wiki/Phase_velocity" TargetMode="External"/><Relationship Id="rId5" Type="http://schemas.openxmlformats.org/officeDocument/2006/relationships/hyperlink" Target="https://en.wikipedia.org/wiki/Electromagnetic_radiation" TargetMode="External"/><Relationship Id="rId6" Type="http://schemas.openxmlformats.org/officeDocument/2006/relationships/hyperlink" Target="https://en.wikipedia.org/wiki/Charged_particle" TargetMode="External"/><Relationship Id="rId7" Type="http://schemas.openxmlformats.org/officeDocument/2006/relationships/hyperlink" Target="https://en.wikipedia.org/wiki/Homogeneity_and_heterogeneity%23Heterogeneity" TargetMode="External"/><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E19E85-8EE3-274A-B5B2-344CBEDE9471}" type="slidenum">
              <a:rPr lang="en-US"/>
              <a:pPr/>
              <a:t>1</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r>
              <a:rPr lang="fr-FR" dirty="0"/>
              <a:t>Stefan: </a:t>
            </a:r>
            <a:r>
              <a:rPr lang="fr-FR" sz="1200" b="0" i="0" u="none" strike="noStrike" kern="1200" dirty="0">
                <a:solidFill>
                  <a:schemeClr val="tx1"/>
                </a:solidFill>
                <a:effectLst/>
                <a:latin typeface="Times" pitchFamily="-65" charset="0"/>
                <a:ea typeface="+mn-ea"/>
                <a:cs typeface="+mn-cs"/>
              </a:rPr>
              <a:t>Paper ID: #2558</a:t>
            </a:r>
            <a:r>
              <a:rPr lang="fr-FR" dirty="0"/>
              <a:t/>
            </a:r>
            <a:br>
              <a:rPr lang="fr-FR" dirty="0"/>
            </a:br>
            <a:r>
              <a:rPr lang="fr-FR" sz="1200" b="0" i="0" u="none" strike="noStrike" kern="1200" dirty="0" err="1">
                <a:solidFill>
                  <a:schemeClr val="tx1"/>
                </a:solidFill>
                <a:effectLst/>
                <a:latin typeface="Times" pitchFamily="-65" charset="0"/>
                <a:ea typeface="+mn-ea"/>
                <a:cs typeface="+mn-cs"/>
              </a:rPr>
              <a:t>Title</a:t>
            </a:r>
            <a:r>
              <a:rPr lang="fr-FR" sz="1200" b="0" i="0" u="none" strike="noStrike" kern="1200" dirty="0">
                <a:solidFill>
                  <a:schemeClr val="tx1"/>
                </a:solidFill>
                <a:effectLst/>
                <a:latin typeface="Times" pitchFamily="-65" charset="0"/>
                <a:ea typeface="+mn-ea"/>
                <a:cs typeface="+mn-cs"/>
              </a:rPr>
              <a:t>: </a:t>
            </a:r>
            <a:r>
              <a:rPr lang="fr-FR" sz="1200" b="0" i="0" u="none" strike="noStrike" kern="1200" dirty="0" err="1">
                <a:solidFill>
                  <a:schemeClr val="tx1"/>
                </a:solidFill>
                <a:effectLst/>
                <a:latin typeface="Times" pitchFamily="-65" charset="0"/>
                <a:ea typeface="+mn-ea"/>
                <a:cs typeface="+mn-cs"/>
              </a:rPr>
              <a:t>Systematic</a:t>
            </a:r>
            <a:r>
              <a:rPr lang="fr-FR" sz="1200" b="0" i="0" u="none" strike="noStrike" kern="1200" dirty="0">
                <a:solidFill>
                  <a:schemeClr val="tx1"/>
                </a:solidFill>
                <a:effectLst/>
                <a:latin typeface="Times" pitchFamily="-65" charset="0"/>
                <a:ea typeface="+mn-ea"/>
                <a:cs typeface="+mn-cs"/>
              </a:rPr>
              <a:t> </a:t>
            </a:r>
            <a:r>
              <a:rPr lang="fr-FR" sz="1200" b="0" i="0" u="none" strike="noStrike" kern="1200" dirty="0" err="1">
                <a:solidFill>
                  <a:schemeClr val="tx1"/>
                </a:solidFill>
                <a:effectLst/>
                <a:latin typeface="Times" pitchFamily="-65" charset="0"/>
                <a:ea typeface="+mn-ea"/>
                <a:cs typeface="+mn-cs"/>
              </a:rPr>
              <a:t>assessment</a:t>
            </a:r>
            <a:r>
              <a:rPr lang="fr-FR" sz="1200" b="0" i="0" u="none" strike="noStrike" kern="1200" dirty="0">
                <a:solidFill>
                  <a:schemeClr val="tx1"/>
                </a:solidFill>
                <a:effectLst/>
                <a:latin typeface="Times" pitchFamily="-65" charset="0"/>
                <a:ea typeface="+mn-ea"/>
                <a:cs typeface="+mn-cs"/>
              </a:rPr>
              <a:t> of </a:t>
            </a:r>
            <a:r>
              <a:rPr lang="fr-FR" sz="1200" b="0" i="0" u="none" strike="noStrike" kern="1200" dirty="0" err="1">
                <a:solidFill>
                  <a:schemeClr val="tx1"/>
                </a:solidFill>
                <a:effectLst/>
                <a:latin typeface="Times" pitchFamily="-65" charset="0"/>
                <a:ea typeface="+mn-ea"/>
                <a:cs typeface="+mn-cs"/>
              </a:rPr>
              <a:t>novel</a:t>
            </a:r>
            <a:r>
              <a:rPr lang="fr-FR" sz="1200" b="0" i="0" u="none" strike="noStrike" kern="1200" dirty="0">
                <a:solidFill>
                  <a:schemeClr val="tx1"/>
                </a:solidFill>
                <a:effectLst/>
                <a:latin typeface="Times" pitchFamily="-65" charset="0"/>
                <a:ea typeface="+mn-ea"/>
                <a:cs typeface="+mn-cs"/>
              </a:rPr>
              <a:t> </a:t>
            </a:r>
            <a:r>
              <a:rPr lang="fr-FR" sz="1200" b="0" i="0" u="none" strike="noStrike" kern="1200" dirty="0" err="1">
                <a:solidFill>
                  <a:schemeClr val="tx1"/>
                </a:solidFill>
                <a:effectLst/>
                <a:latin typeface="Times" pitchFamily="-65" charset="0"/>
                <a:ea typeface="+mn-ea"/>
                <a:cs typeface="+mn-cs"/>
              </a:rPr>
              <a:t>scintillator</a:t>
            </a:r>
            <a:r>
              <a:rPr lang="fr-FR" sz="1200" b="0" i="0" u="none" strike="noStrike" kern="1200" dirty="0">
                <a:solidFill>
                  <a:schemeClr val="tx1"/>
                </a:solidFill>
                <a:effectLst/>
                <a:latin typeface="Times" pitchFamily="-65" charset="0"/>
                <a:ea typeface="+mn-ea"/>
                <a:cs typeface="+mn-cs"/>
              </a:rPr>
              <a:t> and </a:t>
            </a:r>
            <a:r>
              <a:rPr lang="fr-FR" sz="1200" b="0" i="0" u="none" strike="noStrike" kern="1200" dirty="0" err="1">
                <a:solidFill>
                  <a:schemeClr val="tx1"/>
                </a:solidFill>
                <a:effectLst/>
                <a:latin typeface="Times" pitchFamily="-65" charset="0"/>
                <a:ea typeface="+mn-ea"/>
                <a:cs typeface="+mn-cs"/>
              </a:rPr>
              <a:t>SiPM</a:t>
            </a:r>
            <a:r>
              <a:rPr lang="fr-FR" sz="1200" b="0" i="0" u="none" strike="noStrike" kern="1200" dirty="0">
                <a:solidFill>
                  <a:schemeClr val="tx1"/>
                </a:solidFill>
                <a:effectLst/>
                <a:latin typeface="Times" pitchFamily="-65" charset="0"/>
                <a:ea typeface="+mn-ea"/>
                <a:cs typeface="+mn-cs"/>
              </a:rPr>
              <a:t> technologies for </a:t>
            </a:r>
            <a:r>
              <a:rPr lang="fr-FR" sz="1200" b="0" i="0" u="none" strike="noStrike" kern="1200" dirty="0" err="1">
                <a:solidFill>
                  <a:schemeClr val="tx1"/>
                </a:solidFill>
                <a:effectLst/>
                <a:latin typeface="Times" pitchFamily="-65" charset="0"/>
                <a:ea typeface="+mn-ea"/>
                <a:cs typeface="+mn-cs"/>
              </a:rPr>
              <a:t>highest</a:t>
            </a:r>
            <a:r>
              <a:rPr lang="fr-FR" sz="1200" b="0" i="0" u="none" strike="noStrike" kern="1200" dirty="0">
                <a:solidFill>
                  <a:schemeClr val="tx1"/>
                </a:solidFill>
                <a:effectLst/>
                <a:latin typeface="Times" pitchFamily="-65" charset="0"/>
                <a:ea typeface="+mn-ea"/>
                <a:cs typeface="+mn-cs"/>
              </a:rPr>
              <a:t> TOF </a:t>
            </a:r>
            <a:r>
              <a:rPr lang="fr-FR" sz="1200" b="0" i="0" u="none" strike="noStrike" kern="1200" dirty="0" err="1">
                <a:solidFill>
                  <a:schemeClr val="tx1"/>
                </a:solidFill>
                <a:effectLst/>
                <a:latin typeface="Times" pitchFamily="-65" charset="0"/>
                <a:ea typeface="+mn-ea"/>
                <a:cs typeface="+mn-cs"/>
              </a:rPr>
              <a:t>resolution</a:t>
            </a:r>
            <a:r>
              <a:rPr lang="fr-FR" sz="1200" b="0" i="0" u="none" strike="noStrike" kern="1200" dirty="0">
                <a:solidFill>
                  <a:schemeClr val="tx1"/>
                </a:solidFill>
                <a:effectLst/>
                <a:latin typeface="Times" pitchFamily="-65" charset="0"/>
                <a:ea typeface="+mn-ea"/>
                <a:cs typeface="+mn-cs"/>
              </a:rPr>
              <a:t> in PET and HEP</a:t>
            </a:r>
            <a:r>
              <a:rPr lang="fr-FR" dirty="0"/>
              <a:t/>
            </a:r>
            <a:br>
              <a:rPr lang="fr-FR" dirty="0"/>
            </a:br>
            <a:r>
              <a:rPr lang="fr-FR" sz="1200" b="0" i="0" u="none" strike="noStrike" kern="1200" dirty="0">
                <a:solidFill>
                  <a:schemeClr val="tx1"/>
                </a:solidFill>
                <a:effectLst/>
                <a:latin typeface="Times" pitchFamily="-65" charset="0"/>
                <a:ea typeface="+mn-ea"/>
                <a:cs typeface="+mn-cs"/>
              </a:rPr>
              <a:t>Session: N-25,  'Scintillation Detectors I’</a:t>
            </a:r>
          </a:p>
          <a:p>
            <a:endParaRPr lang="fr-FR" sz="1200" b="0" i="0" u="none" strike="noStrike" kern="1200" dirty="0">
              <a:solidFill>
                <a:schemeClr val="tx1"/>
              </a:solidFill>
              <a:effectLst/>
              <a:latin typeface="Times" pitchFamily="-65" charset="0"/>
              <a:ea typeface="+mn-ea"/>
              <a:cs typeface="+mn-cs"/>
            </a:endParaRPr>
          </a:p>
          <a:p>
            <a:r>
              <a:rPr lang="fr-FR" sz="1200" b="0" i="0" u="none" strike="noStrike" kern="1200" dirty="0">
                <a:solidFill>
                  <a:schemeClr val="tx1"/>
                </a:solidFill>
                <a:effectLst/>
                <a:latin typeface="Times" pitchFamily="-65" charset="0"/>
                <a:ea typeface="+mn-ea"/>
                <a:cs typeface="+mn-cs"/>
              </a:rPr>
              <a:t>Poster panel (face) ID: 19</a:t>
            </a:r>
            <a:r>
              <a:rPr lang="fr-FR" dirty="0"/>
              <a:t/>
            </a:r>
            <a:br>
              <a:rPr lang="fr-FR" dirty="0"/>
            </a:br>
            <a:r>
              <a:rPr lang="fr-FR" sz="1200" b="0" i="0" u="none" strike="noStrike" kern="1200" dirty="0">
                <a:solidFill>
                  <a:schemeClr val="tx1"/>
                </a:solidFill>
                <a:effectLst/>
                <a:latin typeface="Times" pitchFamily="-65" charset="0"/>
                <a:ea typeface="+mn-ea"/>
                <a:cs typeface="+mn-cs"/>
              </a:rPr>
              <a:t>Poster </a:t>
            </a:r>
            <a:r>
              <a:rPr lang="fr-FR" sz="1200" b="0" i="0" u="none" strike="noStrike" kern="1200" dirty="0" err="1">
                <a:solidFill>
                  <a:schemeClr val="tx1"/>
                </a:solidFill>
                <a:effectLst/>
                <a:latin typeface="Times" pitchFamily="-65" charset="0"/>
                <a:ea typeface="+mn-ea"/>
                <a:cs typeface="+mn-cs"/>
              </a:rPr>
              <a:t>Number</a:t>
            </a:r>
            <a:r>
              <a:rPr lang="fr-FR" sz="1200" b="0" i="0" u="none" strike="noStrike" kern="1200" dirty="0">
                <a:solidFill>
                  <a:schemeClr val="tx1"/>
                </a:solidFill>
                <a:effectLst/>
                <a:latin typeface="Times" pitchFamily="-65" charset="0"/>
                <a:ea typeface="+mn-ea"/>
                <a:cs typeface="+mn-cs"/>
              </a:rPr>
              <a:t>: M-03-019</a:t>
            </a:r>
            <a:r>
              <a:rPr lang="fr-FR" dirty="0"/>
              <a:t/>
            </a:r>
            <a:br>
              <a:rPr lang="fr-FR" dirty="0"/>
            </a:br>
            <a:r>
              <a:rPr lang="fr-FR" sz="1200" b="0" i="0" u="none" strike="noStrike" kern="1200" dirty="0">
                <a:solidFill>
                  <a:schemeClr val="tx1"/>
                </a:solidFill>
                <a:effectLst/>
                <a:latin typeface="Times" pitchFamily="-65" charset="0"/>
                <a:ea typeface="+mn-ea"/>
                <a:cs typeface="+mn-cs"/>
              </a:rPr>
              <a:t>Paper ID: #1605</a:t>
            </a:r>
            <a:r>
              <a:rPr lang="fr-FR" dirty="0"/>
              <a:t/>
            </a:r>
            <a:br>
              <a:rPr lang="fr-FR" dirty="0"/>
            </a:br>
            <a:r>
              <a:rPr lang="fr-FR" sz="1200" b="0" i="0" u="none" strike="noStrike" kern="1200" dirty="0" err="1">
                <a:solidFill>
                  <a:schemeClr val="tx1"/>
                </a:solidFill>
                <a:effectLst/>
                <a:latin typeface="Times" pitchFamily="-65" charset="0"/>
                <a:ea typeface="+mn-ea"/>
                <a:cs typeface="+mn-cs"/>
              </a:rPr>
              <a:t>Title</a:t>
            </a:r>
            <a:r>
              <a:rPr lang="fr-FR" sz="1200" b="0" i="0" u="none" strike="noStrike" kern="1200" dirty="0">
                <a:solidFill>
                  <a:schemeClr val="tx1"/>
                </a:solidFill>
                <a:effectLst/>
                <a:latin typeface="Times" pitchFamily="-65" charset="0"/>
                <a:ea typeface="+mn-ea"/>
                <a:cs typeface="+mn-cs"/>
              </a:rPr>
              <a:t>: Impact on the time </a:t>
            </a:r>
            <a:r>
              <a:rPr lang="fr-FR" sz="1200" b="0" i="0" u="none" strike="noStrike" kern="1200" dirty="0" err="1">
                <a:solidFill>
                  <a:schemeClr val="tx1"/>
                </a:solidFill>
                <a:effectLst/>
                <a:latin typeface="Times" pitchFamily="-65" charset="0"/>
                <a:ea typeface="+mn-ea"/>
                <a:cs typeface="+mn-cs"/>
              </a:rPr>
              <a:t>resolution</a:t>
            </a:r>
            <a:r>
              <a:rPr lang="fr-FR" sz="1200" b="0" i="0" u="none" strike="noStrike" kern="1200" dirty="0">
                <a:solidFill>
                  <a:schemeClr val="tx1"/>
                </a:solidFill>
                <a:effectLst/>
                <a:latin typeface="Times" pitchFamily="-65" charset="0"/>
                <a:ea typeface="+mn-ea"/>
                <a:cs typeface="+mn-cs"/>
              </a:rPr>
              <a:t> of double </a:t>
            </a:r>
            <a:r>
              <a:rPr lang="fr-FR" sz="1200" b="0" i="0" u="none" strike="noStrike" kern="1200" dirty="0" err="1">
                <a:solidFill>
                  <a:schemeClr val="tx1"/>
                </a:solidFill>
                <a:effectLst/>
                <a:latin typeface="Times" pitchFamily="-65" charset="0"/>
                <a:ea typeface="+mn-ea"/>
                <a:cs typeface="+mn-cs"/>
              </a:rPr>
              <a:t>sided</a:t>
            </a:r>
            <a:r>
              <a:rPr lang="fr-FR" sz="1200" b="0" i="0" u="none" strike="noStrike" kern="1200" dirty="0">
                <a:solidFill>
                  <a:schemeClr val="tx1"/>
                </a:solidFill>
                <a:effectLst/>
                <a:latin typeface="Times" pitchFamily="-65" charset="0"/>
                <a:ea typeface="+mn-ea"/>
                <a:cs typeface="+mn-cs"/>
              </a:rPr>
              <a:t> </a:t>
            </a:r>
            <a:r>
              <a:rPr lang="fr-FR" sz="1200" b="0" i="0" u="none" strike="noStrike" kern="1200" dirty="0" err="1">
                <a:solidFill>
                  <a:schemeClr val="tx1"/>
                </a:solidFill>
                <a:effectLst/>
                <a:latin typeface="Times" pitchFamily="-65" charset="0"/>
                <a:ea typeface="+mn-ea"/>
                <a:cs typeface="+mn-cs"/>
              </a:rPr>
              <a:t>crystal</a:t>
            </a:r>
            <a:r>
              <a:rPr lang="fr-FR" sz="1200" b="0" i="0" u="none" strike="noStrike" kern="1200" dirty="0">
                <a:solidFill>
                  <a:schemeClr val="tx1"/>
                </a:solidFill>
                <a:effectLst/>
                <a:latin typeface="Times" pitchFamily="-65" charset="0"/>
                <a:ea typeface="+mn-ea"/>
                <a:cs typeface="+mn-cs"/>
              </a:rPr>
              <a:t> </a:t>
            </a:r>
            <a:r>
              <a:rPr lang="fr-FR" sz="1200" b="0" i="0" u="none" strike="noStrike" kern="1200" dirty="0" err="1">
                <a:solidFill>
                  <a:schemeClr val="tx1"/>
                </a:solidFill>
                <a:effectLst/>
                <a:latin typeface="Times" pitchFamily="-65" charset="0"/>
                <a:ea typeface="+mn-ea"/>
                <a:cs typeface="+mn-cs"/>
              </a:rPr>
              <a:t>readout</a:t>
            </a:r>
            <a:r>
              <a:rPr lang="fr-FR" sz="1200" b="0" i="0" u="none" strike="noStrike" kern="1200" dirty="0">
                <a:solidFill>
                  <a:schemeClr val="tx1"/>
                </a:solidFill>
                <a:effectLst/>
                <a:latin typeface="Times" pitchFamily="-65" charset="0"/>
                <a:ea typeface="+mn-ea"/>
                <a:cs typeface="+mn-cs"/>
              </a:rPr>
              <a:t> in TOF-PET</a:t>
            </a:r>
            <a:r>
              <a:rPr lang="fr-FR" dirty="0"/>
              <a:t/>
            </a:r>
            <a:br>
              <a:rPr lang="fr-FR" dirty="0"/>
            </a:br>
            <a:r>
              <a:rPr lang="fr-FR" sz="1200" b="0" i="0" u="none" strike="noStrike" kern="1200" dirty="0">
                <a:solidFill>
                  <a:schemeClr val="tx1"/>
                </a:solidFill>
                <a:effectLst/>
                <a:latin typeface="Times" pitchFamily="-65" charset="0"/>
                <a:ea typeface="+mn-ea"/>
                <a:cs typeface="+mn-cs"/>
              </a:rPr>
              <a:t>Session: M-03, 'Poster'</a:t>
            </a:r>
          </a:p>
          <a:p>
            <a:endParaRPr lang="fr-FR" sz="1200" b="0" i="0" u="none" strike="noStrike" kern="1200" dirty="0">
              <a:solidFill>
                <a:schemeClr val="tx1"/>
              </a:solidFill>
              <a:effectLst/>
              <a:latin typeface="Times" pitchFamily="-65" charset="0"/>
              <a:ea typeface="+mn-ea"/>
              <a:cs typeface="+mn-cs"/>
            </a:endParaRPr>
          </a:p>
          <a:p>
            <a:r>
              <a:rPr lang="fr-FR" sz="1200" b="0" i="0" u="none" strike="noStrike" kern="1200" dirty="0">
                <a:solidFill>
                  <a:schemeClr val="tx1"/>
                </a:solidFill>
                <a:effectLst/>
                <a:latin typeface="Times" pitchFamily="-65" charset="0"/>
                <a:ea typeface="+mn-ea"/>
                <a:cs typeface="+mn-cs"/>
              </a:rPr>
              <a:t>Julien Rossignol: Paper ID: #2617</a:t>
            </a:r>
            <a:r>
              <a:rPr lang="fr-FR" dirty="0"/>
              <a:t/>
            </a:r>
            <a:br>
              <a:rPr lang="fr-FR" dirty="0"/>
            </a:br>
            <a:r>
              <a:rPr lang="fr-FR" sz="1200" b="0" i="0" u="none" strike="noStrike" kern="1200" dirty="0" err="1">
                <a:solidFill>
                  <a:schemeClr val="tx1"/>
                </a:solidFill>
                <a:effectLst/>
                <a:latin typeface="Times" pitchFamily="-65" charset="0"/>
                <a:ea typeface="+mn-ea"/>
                <a:cs typeface="+mn-cs"/>
              </a:rPr>
              <a:t>Title</a:t>
            </a:r>
            <a:r>
              <a:rPr lang="fr-FR" sz="1200" b="0" i="0" u="none" strike="noStrike" kern="1200" dirty="0">
                <a:solidFill>
                  <a:schemeClr val="tx1"/>
                </a:solidFill>
                <a:effectLst/>
                <a:latin typeface="Times" pitchFamily="-65" charset="0"/>
                <a:ea typeface="+mn-ea"/>
                <a:cs typeface="+mn-cs"/>
              </a:rPr>
              <a:t>: Time-of-Flight </a:t>
            </a:r>
            <a:r>
              <a:rPr lang="fr-FR" sz="1200" b="0" i="0" u="none" strike="noStrike" kern="1200" dirty="0" err="1">
                <a:solidFill>
                  <a:schemeClr val="tx1"/>
                </a:solidFill>
                <a:effectLst/>
                <a:latin typeface="Times" pitchFamily="-65" charset="0"/>
                <a:ea typeface="+mn-ea"/>
                <a:cs typeface="+mn-cs"/>
              </a:rPr>
              <a:t>Computed</a:t>
            </a:r>
            <a:r>
              <a:rPr lang="fr-FR" sz="1200" b="0" i="0" u="none" strike="noStrike" kern="1200" dirty="0">
                <a:solidFill>
                  <a:schemeClr val="tx1"/>
                </a:solidFill>
                <a:effectLst/>
                <a:latin typeface="Times" pitchFamily="-65" charset="0"/>
                <a:ea typeface="+mn-ea"/>
                <a:cs typeface="+mn-cs"/>
              </a:rPr>
              <a:t> </a:t>
            </a:r>
            <a:r>
              <a:rPr lang="fr-FR" sz="1200" b="0" i="0" u="none" strike="noStrike" kern="1200" dirty="0" err="1">
                <a:solidFill>
                  <a:schemeClr val="tx1"/>
                </a:solidFill>
                <a:effectLst/>
                <a:latin typeface="Times" pitchFamily="-65" charset="0"/>
                <a:ea typeface="+mn-ea"/>
                <a:cs typeface="+mn-cs"/>
              </a:rPr>
              <a:t>Tomography</a:t>
            </a:r>
            <a:r>
              <a:rPr lang="fr-FR" sz="1200" b="0" i="0" u="none" strike="noStrike" kern="1200" dirty="0">
                <a:solidFill>
                  <a:schemeClr val="tx1"/>
                </a:solidFill>
                <a:effectLst/>
                <a:latin typeface="Times" pitchFamily="-65" charset="0"/>
                <a:ea typeface="+mn-ea"/>
                <a:cs typeface="+mn-cs"/>
              </a:rPr>
              <a:t>: Proof of </a:t>
            </a:r>
            <a:r>
              <a:rPr lang="fr-FR" sz="1200" b="0" i="0" u="none" strike="noStrike" kern="1200" dirty="0" err="1">
                <a:solidFill>
                  <a:schemeClr val="tx1"/>
                </a:solidFill>
                <a:effectLst/>
                <a:latin typeface="Times" pitchFamily="-65" charset="0"/>
                <a:ea typeface="+mn-ea"/>
                <a:cs typeface="+mn-cs"/>
              </a:rPr>
              <a:t>Principle</a:t>
            </a:r>
            <a:r>
              <a:rPr lang="fr-FR" sz="1200" b="0" i="0" u="none" strike="noStrike" kern="1200" dirty="0">
                <a:solidFill>
                  <a:schemeClr val="tx1"/>
                </a:solidFill>
                <a:effectLst/>
                <a:latin typeface="Times" pitchFamily="-65" charset="0"/>
                <a:ea typeface="+mn-ea"/>
                <a:cs typeface="+mn-cs"/>
              </a:rPr>
              <a:t> and Challenges</a:t>
            </a:r>
            <a:r>
              <a:rPr lang="fr-FR" dirty="0"/>
              <a:t/>
            </a:r>
            <a:br>
              <a:rPr lang="fr-FR" dirty="0"/>
            </a:br>
            <a:r>
              <a:rPr lang="fr-FR" sz="1200" b="0" i="0" u="none" strike="noStrike" kern="1200" dirty="0">
                <a:solidFill>
                  <a:schemeClr val="tx1"/>
                </a:solidFill>
                <a:effectLst/>
                <a:latin typeface="Times" pitchFamily="-65" charset="0"/>
                <a:ea typeface="+mn-ea"/>
                <a:cs typeface="+mn-cs"/>
              </a:rPr>
              <a:t>Session: M-06, 'MIC </a:t>
            </a:r>
            <a:r>
              <a:rPr lang="fr-FR" sz="1200" b="0" i="0" u="none" strike="noStrike" kern="1200" dirty="0" err="1">
                <a:solidFill>
                  <a:schemeClr val="tx1"/>
                </a:solidFill>
                <a:effectLst/>
                <a:latin typeface="Times" pitchFamily="-65" charset="0"/>
                <a:ea typeface="+mn-ea"/>
                <a:cs typeface="+mn-cs"/>
              </a:rPr>
              <a:t>Plenary</a:t>
            </a:r>
            <a:r>
              <a:rPr lang="fr-FR" sz="1200" b="0" i="0" u="none" strike="noStrike" kern="1200" dirty="0">
                <a:solidFill>
                  <a:schemeClr val="tx1"/>
                </a:solidFill>
                <a:effectLst/>
                <a:latin typeface="Times" pitchFamily="-65" charset="0"/>
                <a:ea typeface="+mn-ea"/>
                <a:cs typeface="+mn-cs"/>
              </a:rPr>
              <a:t> 3: IEEE NPSS Christopher J Thompson </a:t>
            </a:r>
            <a:r>
              <a:rPr lang="fr-FR" sz="1200" b="0" i="0" u="none" strike="noStrike" kern="1200" dirty="0" err="1">
                <a:solidFill>
                  <a:schemeClr val="tx1"/>
                </a:solidFill>
                <a:effectLst/>
                <a:latin typeface="Times" pitchFamily="-65" charset="0"/>
                <a:ea typeface="+mn-ea"/>
                <a:cs typeface="+mn-cs"/>
              </a:rPr>
              <a:t>Student</a:t>
            </a:r>
            <a:r>
              <a:rPr lang="fr-FR" sz="1200" b="0" i="0" u="none" strike="noStrike" kern="1200" dirty="0">
                <a:solidFill>
                  <a:schemeClr val="tx1"/>
                </a:solidFill>
                <a:effectLst/>
                <a:latin typeface="Times" pitchFamily="-65" charset="0"/>
                <a:ea typeface="+mn-ea"/>
                <a:cs typeface="+mn-cs"/>
              </a:rPr>
              <a:t> </a:t>
            </a:r>
            <a:r>
              <a:rPr lang="fr-FR" sz="1200" b="0" i="0" u="none" strike="noStrike" kern="1200" dirty="0" err="1">
                <a:solidFill>
                  <a:schemeClr val="tx1"/>
                </a:solidFill>
                <a:effectLst/>
                <a:latin typeface="Times" pitchFamily="-65" charset="0"/>
                <a:ea typeface="+mn-ea"/>
                <a:cs typeface="+mn-cs"/>
              </a:rPr>
              <a:t>Award</a:t>
            </a:r>
            <a:r>
              <a:rPr lang="fr-FR" sz="1200" b="0" i="0" u="none" strike="noStrike" kern="1200" dirty="0">
                <a:solidFill>
                  <a:schemeClr val="tx1"/>
                </a:solidFill>
                <a:effectLst/>
                <a:latin typeface="Times" pitchFamily="-65" charset="0"/>
                <a:ea typeface="+mn-ea"/>
                <a:cs typeface="+mn-cs"/>
              </a:rPr>
              <a:t> </a:t>
            </a:r>
            <a:r>
              <a:rPr lang="fr-FR" sz="1200" b="0" i="0" u="none" strike="noStrike" kern="1200" dirty="0" err="1">
                <a:solidFill>
                  <a:schemeClr val="tx1"/>
                </a:solidFill>
                <a:effectLst/>
                <a:latin typeface="Times" pitchFamily="-65" charset="0"/>
                <a:ea typeface="+mn-ea"/>
                <a:cs typeface="+mn-cs"/>
              </a:rPr>
              <a:t>Finalists</a:t>
            </a:r>
            <a:r>
              <a:rPr lang="fr-FR" sz="1200" b="0" i="0" u="none" strike="noStrike" kern="1200" dirty="0">
                <a:solidFill>
                  <a:schemeClr val="tx1"/>
                </a:solidFill>
                <a:effectLst/>
                <a:latin typeface="Times" pitchFamily="-65" charset="0"/>
                <a:ea typeface="+mn-ea"/>
                <a:cs typeface="+mn-cs"/>
              </a:rPr>
              <a:t>’</a:t>
            </a:r>
          </a:p>
          <a:p>
            <a:endParaRPr lang="fr-FR" sz="1200" b="0" i="0" u="none" strike="noStrike" kern="1200" dirty="0">
              <a:solidFill>
                <a:schemeClr val="tx1"/>
              </a:solidFill>
              <a:effectLst/>
              <a:latin typeface="Times" pitchFamily="-65" charset="0"/>
              <a:ea typeface="+mn-ea"/>
              <a:cs typeface="+mn-cs"/>
            </a:endParaRPr>
          </a:p>
          <a:p>
            <a:r>
              <a:rPr lang="fr-FR" sz="1200" b="0" i="0" u="none" strike="noStrike" kern="1200" dirty="0" err="1">
                <a:solidFill>
                  <a:schemeClr val="tx1"/>
                </a:solidFill>
                <a:effectLst/>
                <a:latin typeface="Times" pitchFamily="-65" charset="0"/>
                <a:ea typeface="+mn-ea"/>
                <a:cs typeface="+mn-cs"/>
              </a:rPr>
              <a:t>Rosana</a:t>
            </a:r>
            <a:r>
              <a:rPr lang="fr-FR" sz="1200" b="0" i="0" u="none" strike="noStrike" kern="1200" dirty="0">
                <a:solidFill>
                  <a:schemeClr val="tx1"/>
                </a:solidFill>
                <a:effectLst/>
                <a:latin typeface="Times" pitchFamily="-65" charset="0"/>
                <a:ea typeface="+mn-ea"/>
                <a:cs typeface="+mn-cs"/>
              </a:rPr>
              <a:t>: Paper ID: #1150</a:t>
            </a:r>
            <a:r>
              <a:rPr lang="fr-FR" dirty="0"/>
              <a:t/>
            </a:r>
            <a:br>
              <a:rPr lang="fr-FR" dirty="0"/>
            </a:br>
            <a:r>
              <a:rPr lang="fr-FR" sz="1200" b="0" i="0" u="none" strike="noStrike" kern="1200" dirty="0" err="1">
                <a:solidFill>
                  <a:schemeClr val="tx1"/>
                </a:solidFill>
                <a:effectLst/>
                <a:latin typeface="Times" pitchFamily="-65" charset="0"/>
                <a:ea typeface="+mn-ea"/>
                <a:cs typeface="+mn-cs"/>
              </a:rPr>
              <a:t>Title</a:t>
            </a:r>
            <a:r>
              <a:rPr lang="fr-FR" sz="1200" b="0" i="0" u="none" strike="noStrike" kern="1200" dirty="0">
                <a:solidFill>
                  <a:schemeClr val="tx1"/>
                </a:solidFill>
                <a:effectLst/>
                <a:latin typeface="Times" pitchFamily="-65" charset="0"/>
                <a:ea typeface="+mn-ea"/>
                <a:cs typeface="+mn-cs"/>
              </a:rPr>
              <a:t>: Timing performance of a </a:t>
            </a:r>
            <a:r>
              <a:rPr lang="fr-FR" sz="1200" b="0" i="0" u="none" strike="noStrike" kern="1200" dirty="0" err="1">
                <a:solidFill>
                  <a:schemeClr val="tx1"/>
                </a:solidFill>
                <a:effectLst/>
                <a:latin typeface="Times" pitchFamily="-65" charset="0"/>
                <a:ea typeface="+mn-ea"/>
                <a:cs typeface="+mn-cs"/>
              </a:rPr>
              <a:t>two</a:t>
            </a:r>
            <a:r>
              <a:rPr lang="fr-FR" sz="1200" b="0" i="0" u="none" strike="noStrike" kern="1200" dirty="0">
                <a:solidFill>
                  <a:schemeClr val="tx1"/>
                </a:solidFill>
                <a:effectLst/>
                <a:latin typeface="Times" pitchFamily="-65" charset="0"/>
                <a:ea typeface="+mn-ea"/>
                <a:cs typeface="+mn-cs"/>
              </a:rPr>
              <a:t>-active </a:t>
            </a:r>
            <a:r>
              <a:rPr lang="fr-FR" sz="1200" b="0" i="0" u="none" strike="noStrike" kern="1200" dirty="0" err="1">
                <a:solidFill>
                  <a:schemeClr val="tx1"/>
                </a:solidFill>
                <a:effectLst/>
                <a:latin typeface="Times" pitchFamily="-65" charset="0"/>
                <a:ea typeface="+mn-ea"/>
                <a:cs typeface="+mn-cs"/>
              </a:rPr>
              <a:t>material</a:t>
            </a:r>
            <a:r>
              <a:rPr lang="fr-FR" sz="1200" b="0" i="0" u="none" strike="noStrike" kern="1200" dirty="0">
                <a:solidFill>
                  <a:schemeClr val="tx1"/>
                </a:solidFill>
                <a:effectLst/>
                <a:latin typeface="Times" pitchFamily="-65" charset="0"/>
                <a:ea typeface="+mn-ea"/>
                <a:cs typeface="+mn-cs"/>
              </a:rPr>
              <a:t> </a:t>
            </a:r>
            <a:r>
              <a:rPr lang="fr-FR" sz="1200" b="0" i="0" u="none" strike="noStrike" kern="1200" dirty="0" err="1">
                <a:solidFill>
                  <a:schemeClr val="tx1"/>
                </a:solidFill>
                <a:effectLst/>
                <a:latin typeface="Times" pitchFamily="-65" charset="0"/>
                <a:ea typeface="+mn-ea"/>
                <a:cs typeface="+mn-cs"/>
              </a:rPr>
              <a:t>sampled</a:t>
            </a:r>
            <a:r>
              <a:rPr lang="fr-FR" sz="1200" b="0" i="0" u="none" strike="noStrike" kern="1200" dirty="0">
                <a:solidFill>
                  <a:schemeClr val="tx1"/>
                </a:solidFill>
                <a:effectLst/>
                <a:latin typeface="Times" pitchFamily="-65" charset="0"/>
                <a:ea typeface="+mn-ea"/>
                <a:cs typeface="+mn-cs"/>
              </a:rPr>
              <a:t> pixel: LYSO plates </a:t>
            </a:r>
            <a:r>
              <a:rPr lang="fr-FR" sz="1200" b="0" i="0" u="none" strike="noStrike" kern="1200" dirty="0" err="1">
                <a:solidFill>
                  <a:schemeClr val="tx1"/>
                </a:solidFill>
                <a:effectLst/>
                <a:latin typeface="Times" pitchFamily="-65" charset="0"/>
                <a:ea typeface="+mn-ea"/>
                <a:cs typeface="+mn-cs"/>
              </a:rPr>
              <a:t>coated</a:t>
            </a:r>
            <a:r>
              <a:rPr lang="fr-FR" sz="1200" b="0" i="0" u="none" strike="noStrike" kern="1200" dirty="0">
                <a:solidFill>
                  <a:schemeClr val="tx1"/>
                </a:solidFill>
                <a:effectLst/>
                <a:latin typeface="Times" pitchFamily="-65" charset="0"/>
                <a:ea typeface="+mn-ea"/>
                <a:cs typeface="+mn-cs"/>
              </a:rPr>
              <a:t> </a:t>
            </a:r>
            <a:r>
              <a:rPr lang="fr-FR" sz="1200" b="0" i="0" u="none" strike="noStrike" kern="1200" dirty="0" err="1">
                <a:solidFill>
                  <a:schemeClr val="tx1"/>
                </a:solidFill>
                <a:effectLst/>
                <a:latin typeface="Times" pitchFamily="-65" charset="0"/>
                <a:ea typeface="+mn-ea"/>
                <a:cs typeface="+mn-cs"/>
              </a:rPr>
              <a:t>with</a:t>
            </a:r>
            <a:r>
              <a:rPr lang="fr-FR" sz="1200" b="0" i="0" u="none" strike="noStrike" kern="1200" dirty="0">
                <a:solidFill>
                  <a:schemeClr val="tx1"/>
                </a:solidFill>
                <a:effectLst/>
                <a:latin typeface="Times" pitchFamily="-65" charset="0"/>
                <a:ea typeface="+mn-ea"/>
                <a:cs typeface="+mn-cs"/>
              </a:rPr>
              <a:t> </a:t>
            </a:r>
            <a:r>
              <a:rPr lang="fr-FR" sz="1200" b="0" i="0" u="none" strike="noStrike" kern="1200" dirty="0" err="1">
                <a:solidFill>
                  <a:schemeClr val="tx1"/>
                </a:solidFill>
                <a:effectLst/>
                <a:latin typeface="Times" pitchFamily="-65" charset="0"/>
                <a:ea typeface="+mn-ea"/>
                <a:cs typeface="+mn-cs"/>
              </a:rPr>
              <a:t>CdSe</a:t>
            </a:r>
            <a:r>
              <a:rPr lang="fr-FR" sz="1200" b="0" i="0" u="none" strike="noStrike" kern="1200" dirty="0">
                <a:solidFill>
                  <a:schemeClr val="tx1"/>
                </a:solidFill>
                <a:effectLst/>
                <a:latin typeface="Times" pitchFamily="-65" charset="0"/>
                <a:ea typeface="+mn-ea"/>
                <a:cs typeface="+mn-cs"/>
              </a:rPr>
              <a:t>/</a:t>
            </a:r>
            <a:r>
              <a:rPr lang="fr-FR" sz="1200" b="0" i="0" u="none" strike="noStrike" kern="1200" dirty="0" err="1">
                <a:solidFill>
                  <a:schemeClr val="tx1"/>
                </a:solidFill>
                <a:effectLst/>
                <a:latin typeface="Times" pitchFamily="-65" charset="0"/>
                <a:ea typeface="+mn-ea"/>
                <a:cs typeface="+mn-cs"/>
              </a:rPr>
              <a:t>CdS</a:t>
            </a:r>
            <a:r>
              <a:rPr lang="fr-FR" sz="1200" b="0" i="0" u="none" strike="noStrike" kern="1200" dirty="0">
                <a:solidFill>
                  <a:schemeClr val="tx1"/>
                </a:solidFill>
                <a:effectLst/>
                <a:latin typeface="Times" pitchFamily="-65" charset="0"/>
                <a:ea typeface="+mn-ea"/>
                <a:cs typeface="+mn-cs"/>
              </a:rPr>
              <a:t> </a:t>
            </a:r>
            <a:r>
              <a:rPr lang="fr-FR" sz="1200" b="0" i="0" u="none" strike="noStrike" kern="1200" dirty="0" err="1">
                <a:solidFill>
                  <a:schemeClr val="tx1"/>
                </a:solidFill>
                <a:effectLst/>
                <a:latin typeface="Times" pitchFamily="-65" charset="0"/>
                <a:ea typeface="+mn-ea"/>
                <a:cs typeface="+mn-cs"/>
              </a:rPr>
              <a:t>nanoplatelets</a:t>
            </a:r>
            <a:r>
              <a:rPr lang="fr-FR" dirty="0"/>
              <a:t/>
            </a:r>
            <a:br>
              <a:rPr lang="fr-FR" dirty="0"/>
            </a:br>
            <a:r>
              <a:rPr lang="fr-FR" sz="1200" b="0" i="0" u="none" strike="noStrike" kern="1200" dirty="0">
                <a:solidFill>
                  <a:schemeClr val="tx1"/>
                </a:solidFill>
                <a:effectLst/>
                <a:latin typeface="Times" pitchFamily="-65" charset="0"/>
                <a:ea typeface="+mn-ea"/>
                <a:cs typeface="+mn-cs"/>
              </a:rPr>
              <a:t>Session: N-25, 'Scintillation Detectors I’</a:t>
            </a:r>
          </a:p>
          <a:p>
            <a:endParaRPr lang="fr-FR" sz="1200" b="0" i="0" u="none" strike="noStrike" kern="1200" dirty="0">
              <a:solidFill>
                <a:schemeClr val="tx1"/>
              </a:solidFill>
              <a:effectLst/>
              <a:latin typeface="Times" pitchFamily="-65" charset="0"/>
              <a:ea typeface="+mn-ea"/>
              <a:cs typeface="+mn-cs"/>
            </a:endParaRPr>
          </a:p>
          <a:p>
            <a:r>
              <a:rPr lang="fr-FR" sz="1200" b="0" i="0" u="none" strike="noStrike" kern="1200" dirty="0" err="1">
                <a:solidFill>
                  <a:schemeClr val="tx1"/>
                </a:solidFill>
                <a:effectLst/>
                <a:latin typeface="Times" pitchFamily="-65" charset="0"/>
                <a:ea typeface="+mn-ea"/>
                <a:cs typeface="+mn-cs"/>
              </a:rPr>
              <a:t>Paul&amp;Rosana</a:t>
            </a:r>
            <a:r>
              <a:rPr lang="fr-FR" sz="1200" b="0" i="0" u="none" strike="noStrike" kern="1200" dirty="0">
                <a:solidFill>
                  <a:schemeClr val="tx1"/>
                </a:solidFill>
                <a:effectLst/>
                <a:latin typeface="Times" pitchFamily="-65" charset="0"/>
                <a:ea typeface="+mn-ea"/>
                <a:cs typeface="+mn-cs"/>
              </a:rPr>
              <a:t>: Poster panel (face) ID: 4</a:t>
            </a:r>
            <a:r>
              <a:rPr lang="fr-FR" dirty="0"/>
              <a:t/>
            </a:r>
            <a:br>
              <a:rPr lang="fr-FR" dirty="0"/>
            </a:br>
            <a:r>
              <a:rPr lang="fr-FR" sz="1200" b="0" i="0" u="none" strike="noStrike" kern="1200" dirty="0">
                <a:solidFill>
                  <a:schemeClr val="tx1"/>
                </a:solidFill>
                <a:effectLst/>
                <a:latin typeface="Times" pitchFamily="-65" charset="0"/>
                <a:ea typeface="+mn-ea"/>
                <a:cs typeface="+mn-cs"/>
              </a:rPr>
              <a:t>Poster </a:t>
            </a:r>
            <a:r>
              <a:rPr lang="fr-FR" sz="1200" b="0" i="0" u="none" strike="noStrike" kern="1200" dirty="0" err="1">
                <a:solidFill>
                  <a:schemeClr val="tx1"/>
                </a:solidFill>
                <a:effectLst/>
                <a:latin typeface="Times" pitchFamily="-65" charset="0"/>
                <a:ea typeface="+mn-ea"/>
                <a:cs typeface="+mn-cs"/>
              </a:rPr>
              <a:t>Number</a:t>
            </a:r>
            <a:r>
              <a:rPr lang="fr-FR" sz="1200" b="0" i="0" u="none" strike="noStrike" kern="1200" dirty="0">
                <a:solidFill>
                  <a:schemeClr val="tx1"/>
                </a:solidFill>
                <a:effectLst/>
                <a:latin typeface="Times" pitchFamily="-65" charset="0"/>
                <a:ea typeface="+mn-ea"/>
                <a:cs typeface="+mn-cs"/>
              </a:rPr>
              <a:t>: M-03-004</a:t>
            </a:r>
            <a:r>
              <a:rPr lang="fr-FR" dirty="0"/>
              <a:t/>
            </a:r>
            <a:br>
              <a:rPr lang="fr-FR" dirty="0"/>
            </a:br>
            <a:r>
              <a:rPr lang="fr-FR" sz="1200" b="0" i="0" u="none" strike="noStrike" kern="1200" dirty="0">
                <a:solidFill>
                  <a:schemeClr val="tx1"/>
                </a:solidFill>
                <a:effectLst/>
                <a:latin typeface="Times" pitchFamily="-65" charset="0"/>
                <a:ea typeface="+mn-ea"/>
                <a:cs typeface="+mn-cs"/>
              </a:rPr>
              <a:t>Paper ID: #1291</a:t>
            </a:r>
            <a:r>
              <a:rPr lang="fr-FR" dirty="0"/>
              <a:t/>
            </a:r>
            <a:br>
              <a:rPr lang="fr-FR" dirty="0"/>
            </a:br>
            <a:r>
              <a:rPr lang="fr-FR" sz="1200" b="0" i="0" u="none" strike="noStrike" kern="1200" dirty="0" err="1">
                <a:solidFill>
                  <a:schemeClr val="tx1"/>
                </a:solidFill>
                <a:effectLst/>
                <a:latin typeface="Times" pitchFamily="-65" charset="0"/>
                <a:ea typeface="+mn-ea"/>
                <a:cs typeface="+mn-cs"/>
              </a:rPr>
              <a:t>Title</a:t>
            </a:r>
            <a:r>
              <a:rPr lang="fr-FR" sz="1200" b="0" i="0" u="none" strike="noStrike" kern="1200" dirty="0">
                <a:solidFill>
                  <a:schemeClr val="tx1"/>
                </a:solidFill>
                <a:effectLst/>
                <a:latin typeface="Times" pitchFamily="-65" charset="0"/>
                <a:ea typeface="+mn-ea"/>
                <a:cs typeface="+mn-cs"/>
              </a:rPr>
              <a:t>: A </a:t>
            </a:r>
            <a:r>
              <a:rPr lang="fr-FR" sz="1200" b="0" i="0" u="none" strike="noStrike" kern="1200" dirty="0" err="1">
                <a:solidFill>
                  <a:schemeClr val="tx1"/>
                </a:solidFill>
                <a:effectLst/>
                <a:latin typeface="Times" pitchFamily="-65" charset="0"/>
                <a:ea typeface="+mn-ea"/>
                <a:cs typeface="+mn-cs"/>
              </a:rPr>
              <a:t>Metamaterial</a:t>
            </a:r>
            <a:r>
              <a:rPr lang="fr-FR" sz="1200" b="0" i="0" u="none" strike="noStrike" kern="1200" dirty="0">
                <a:solidFill>
                  <a:schemeClr val="tx1"/>
                </a:solidFill>
                <a:effectLst/>
                <a:latin typeface="Times" pitchFamily="-65" charset="0"/>
                <a:ea typeface="+mn-ea"/>
                <a:cs typeface="+mn-cs"/>
              </a:rPr>
              <a:t> </a:t>
            </a:r>
            <a:r>
              <a:rPr lang="fr-FR" sz="1200" b="0" i="0" u="none" strike="noStrike" kern="1200" dirty="0" err="1">
                <a:solidFill>
                  <a:schemeClr val="tx1"/>
                </a:solidFill>
                <a:effectLst/>
                <a:latin typeface="Times" pitchFamily="-65" charset="0"/>
                <a:ea typeface="+mn-ea"/>
                <a:cs typeface="+mn-cs"/>
              </a:rPr>
              <a:t>approach</a:t>
            </a:r>
            <a:r>
              <a:rPr lang="fr-FR" sz="1200" b="0" i="0" u="none" strike="noStrike" kern="1200" dirty="0">
                <a:solidFill>
                  <a:schemeClr val="tx1"/>
                </a:solidFill>
                <a:effectLst/>
                <a:latin typeface="Times" pitchFamily="-65" charset="0"/>
                <a:ea typeface="+mn-ea"/>
                <a:cs typeface="+mn-cs"/>
              </a:rPr>
              <a:t> in the frame of the 10ps Time-of-Flight PET challenge</a:t>
            </a:r>
            <a:r>
              <a:rPr lang="fr-FR" dirty="0"/>
              <a:t/>
            </a:r>
            <a:br>
              <a:rPr lang="fr-FR" dirty="0"/>
            </a:br>
            <a:r>
              <a:rPr lang="fr-FR" sz="1200" b="0" i="0" u="none" strike="noStrike" kern="1200" dirty="0">
                <a:solidFill>
                  <a:schemeClr val="tx1"/>
                </a:solidFill>
                <a:effectLst/>
                <a:latin typeface="Times" pitchFamily="-65" charset="0"/>
                <a:ea typeface="+mn-ea"/>
                <a:cs typeface="+mn-cs"/>
              </a:rPr>
              <a:t>Session: M-03, 'Poster'</a:t>
            </a:r>
            <a:endParaRPr lang="fr-FR" dirty="0"/>
          </a:p>
        </p:txBody>
      </p:sp>
    </p:spTree>
    <p:extLst>
      <p:ext uri="{BB962C8B-B14F-4D97-AF65-F5344CB8AC3E}">
        <p14:creationId xmlns:p14="http://schemas.microsoft.com/office/powerpoint/2010/main" val="858087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show again this slide that I have </a:t>
            </a:r>
            <a:r>
              <a:rPr lang="en-US" dirty="0" err="1"/>
              <a:t>prouced</a:t>
            </a:r>
            <a:r>
              <a:rPr lang="en-US" dirty="0"/>
              <a:t> several years ago, and which </a:t>
            </a:r>
            <a:r>
              <a:rPr lang="en-US" dirty="0" err="1"/>
              <a:t>ihas</a:t>
            </a:r>
            <a:r>
              <a:rPr lang="en-US" dirty="0"/>
              <a:t> become very popular.</a:t>
            </a:r>
          </a:p>
        </p:txBody>
      </p:sp>
      <p:sp>
        <p:nvSpPr>
          <p:cNvPr id="4" name="Slide Number Placeholder 3"/>
          <p:cNvSpPr>
            <a:spLocks noGrp="1"/>
          </p:cNvSpPr>
          <p:nvPr>
            <p:ph type="sldNum" sz="quarter" idx="10"/>
          </p:nvPr>
        </p:nvSpPr>
        <p:spPr/>
        <p:txBody>
          <a:bodyPr/>
          <a:lstStyle/>
          <a:p>
            <a:fld id="{3D7CBF80-6B2A-5549-AA81-357341F4C43D}" type="slidenum">
              <a:rPr lang="en-US" smtClean="0"/>
              <a:pPr/>
              <a:t>13</a:t>
            </a:fld>
            <a:endParaRPr lang="en-US"/>
          </a:p>
        </p:txBody>
      </p:sp>
    </p:spTree>
    <p:extLst>
      <p:ext uri="{BB962C8B-B14F-4D97-AF65-F5344CB8AC3E}">
        <p14:creationId xmlns:p14="http://schemas.microsoft.com/office/powerpoint/2010/main" val="7927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The </a:t>
            </a:r>
            <a:r>
              <a:rPr lang="fr-FR" dirty="0" err="1"/>
              <a:t>Quest</a:t>
            </a:r>
            <a:r>
              <a:rPr lang="fr-FR" dirty="0"/>
              <a:t> for the </a:t>
            </a:r>
            <a:r>
              <a:rPr lang="fr-FR" dirty="0" err="1"/>
              <a:t>ideal</a:t>
            </a:r>
            <a:r>
              <a:rPr lang="fr-FR" dirty="0"/>
              <a:t> </a:t>
            </a:r>
            <a:r>
              <a:rPr lang="fr-FR" dirty="0" err="1"/>
              <a:t>very</a:t>
            </a:r>
            <a:r>
              <a:rPr lang="fr-FR" dirty="0"/>
              <a:t> dense,</a:t>
            </a:r>
            <a:r>
              <a:rPr lang="fr-FR" baseline="0" dirty="0"/>
              <a:t> </a:t>
            </a:r>
            <a:r>
              <a:rPr lang="fr-FR" baseline="0" dirty="0" err="1"/>
              <a:t>very</a:t>
            </a:r>
            <a:r>
              <a:rPr lang="fr-FR" baseline="0" dirty="0"/>
              <a:t> </a:t>
            </a:r>
            <a:r>
              <a:rPr lang="fr-FR" baseline="0" dirty="0" err="1"/>
              <a:t>bright</a:t>
            </a:r>
            <a:r>
              <a:rPr lang="fr-FR" baseline="0" dirty="0"/>
              <a:t>, </a:t>
            </a:r>
            <a:r>
              <a:rPr lang="fr-FR" baseline="0" dirty="0" err="1"/>
              <a:t>very</a:t>
            </a:r>
            <a:r>
              <a:rPr lang="fr-FR" baseline="0" dirty="0"/>
              <a:t> </a:t>
            </a:r>
            <a:r>
              <a:rPr lang="fr-FR" baseline="0" dirty="0" err="1"/>
              <a:t>fast</a:t>
            </a:r>
            <a:r>
              <a:rPr lang="fr-FR" baseline="0" dirty="0"/>
              <a:t> </a:t>
            </a:r>
            <a:r>
              <a:rPr lang="fr-FR" baseline="0" dirty="0" err="1"/>
              <a:t>scintillator</a:t>
            </a:r>
            <a:r>
              <a:rPr lang="fr-FR" baseline="0" dirty="0"/>
              <a:t> </a:t>
            </a:r>
            <a:r>
              <a:rPr lang="fr-FR" baseline="0" dirty="0" err="1"/>
              <a:t>is</a:t>
            </a:r>
            <a:r>
              <a:rPr lang="fr-FR" baseline="0" dirty="0"/>
              <a:t> </a:t>
            </a:r>
            <a:r>
              <a:rPr lang="fr-FR" baseline="0" dirty="0" err="1"/>
              <a:t>going</a:t>
            </a:r>
            <a:r>
              <a:rPr lang="fr-FR" baseline="0" dirty="0"/>
              <a:t> on. </a:t>
            </a:r>
          </a:p>
          <a:p>
            <a:r>
              <a:rPr lang="fr-FR" baseline="0" dirty="0"/>
              <a:t>But </a:t>
            </a:r>
            <a:r>
              <a:rPr lang="fr-FR" baseline="0" dirty="0" err="1"/>
              <a:t>can</a:t>
            </a:r>
            <a:r>
              <a:rPr lang="fr-FR" baseline="0" dirty="0"/>
              <a:t> </a:t>
            </a:r>
            <a:r>
              <a:rPr lang="fr-FR" baseline="0" dirty="0" err="1"/>
              <a:t>we</a:t>
            </a:r>
            <a:r>
              <a:rPr lang="fr-FR" baseline="0" dirty="0"/>
              <a:t> have a </a:t>
            </a:r>
            <a:r>
              <a:rPr lang="fr-FR" baseline="0" dirty="0" err="1"/>
              <a:t>scintillators</a:t>
            </a:r>
            <a:r>
              <a:rPr lang="fr-FR" baseline="0" dirty="0"/>
              <a:t> </a:t>
            </a:r>
            <a:r>
              <a:rPr lang="fr-FR" baseline="0" dirty="0" err="1"/>
              <a:t>with</a:t>
            </a:r>
            <a:r>
              <a:rPr lang="fr-FR" baseline="0" dirty="0"/>
              <a:t> 10 times </a:t>
            </a:r>
            <a:r>
              <a:rPr lang="fr-FR" baseline="0" dirty="0" err="1"/>
              <a:t>higher</a:t>
            </a:r>
            <a:r>
              <a:rPr lang="fr-FR" baseline="0" dirty="0"/>
              <a:t> LY and 10 times </a:t>
            </a:r>
            <a:r>
              <a:rPr lang="fr-FR" baseline="0" dirty="0" err="1"/>
              <a:t>faster</a:t>
            </a:r>
            <a:r>
              <a:rPr lang="fr-FR" baseline="0" dirty="0"/>
              <a:t> </a:t>
            </a:r>
            <a:r>
              <a:rPr lang="fr-FR" baseline="0" dirty="0" err="1"/>
              <a:t>decay</a:t>
            </a:r>
            <a:r>
              <a:rPr lang="fr-FR" baseline="0" dirty="0"/>
              <a:t> time </a:t>
            </a:r>
            <a:r>
              <a:rPr lang="fr-FR" baseline="0" dirty="0" err="1"/>
              <a:t>than</a:t>
            </a:r>
            <a:r>
              <a:rPr lang="fr-FR" baseline="0" dirty="0"/>
              <a:t> LSO?</a:t>
            </a:r>
            <a:endParaRPr lang="fr-FR" dirty="0"/>
          </a:p>
        </p:txBody>
      </p:sp>
      <p:sp>
        <p:nvSpPr>
          <p:cNvPr id="4" name="Espace réservé du numéro de diapositive 3"/>
          <p:cNvSpPr>
            <a:spLocks noGrp="1"/>
          </p:cNvSpPr>
          <p:nvPr>
            <p:ph type="sldNum" sz="quarter" idx="10"/>
          </p:nvPr>
        </p:nvSpPr>
        <p:spPr/>
        <p:txBody>
          <a:bodyPr/>
          <a:lstStyle/>
          <a:p>
            <a:fld id="{3D7CBF80-6B2A-5549-AA81-357341F4C43D}" type="slidenum">
              <a:rPr lang="en-US" smtClean="0"/>
              <a:pPr/>
              <a:t>14</a:t>
            </a:fld>
            <a:endParaRPr lang="en-US"/>
          </a:p>
        </p:txBody>
      </p:sp>
    </p:spTree>
    <p:extLst>
      <p:ext uri="{BB962C8B-B14F-4D97-AF65-F5344CB8AC3E}">
        <p14:creationId xmlns:p14="http://schemas.microsoft.com/office/powerpoint/2010/main" val="351148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pDE</a:t>
            </a:r>
            <a:r>
              <a:rPr lang="en-US" dirty="0"/>
              <a:t> being already quite high the factor on which to play is the SPTR</a:t>
            </a:r>
          </a:p>
        </p:txBody>
      </p:sp>
      <p:sp>
        <p:nvSpPr>
          <p:cNvPr id="4" name="Slide Number Placeholder 3"/>
          <p:cNvSpPr>
            <a:spLocks noGrp="1"/>
          </p:cNvSpPr>
          <p:nvPr>
            <p:ph type="sldNum" sz="quarter" idx="10"/>
          </p:nvPr>
        </p:nvSpPr>
        <p:spPr/>
        <p:txBody>
          <a:bodyPr/>
          <a:lstStyle/>
          <a:p>
            <a:fld id="{3D7CBF80-6B2A-5549-AA81-357341F4C43D}" type="slidenum">
              <a:rPr lang="en-US" smtClean="0"/>
              <a:pPr/>
              <a:t>15</a:t>
            </a:fld>
            <a:endParaRPr lang="en-US"/>
          </a:p>
        </p:txBody>
      </p:sp>
    </p:spTree>
    <p:extLst>
      <p:ext uri="{BB962C8B-B14F-4D97-AF65-F5344CB8AC3E}">
        <p14:creationId xmlns:p14="http://schemas.microsoft.com/office/powerpoint/2010/main" val="338941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Cross luminescence. Very fast but not taken too seriously so far because of a </a:t>
            </a:r>
            <a:r>
              <a:rPr lang="en-US" dirty="0" err="1"/>
              <a:t>relativelylow</a:t>
            </a:r>
            <a:r>
              <a:rPr lang="en-US" dirty="0"/>
              <a:t> LY and an emission in the UV. But this situation can change with the development of new solid state photodetector  with a QE as high as 20% @ 200nm.</a:t>
            </a:r>
          </a:p>
          <a:p>
            <a:endParaRPr lang="en-US" dirty="0"/>
          </a:p>
          <a:p>
            <a:r>
              <a:rPr lang="en-US" dirty="0"/>
              <a:t>High donor band semiconductor, introduced by Lehman in 1966 with </a:t>
            </a:r>
            <a:r>
              <a:rPr lang="en-US" dirty="0" err="1"/>
              <a:t>ZnO</a:t>
            </a:r>
            <a:r>
              <a:rPr lang="en-US" dirty="0"/>
              <a:t> and </a:t>
            </a:r>
            <a:r>
              <a:rPr lang="en-US" dirty="0" err="1"/>
              <a:t>CdSe</a:t>
            </a:r>
            <a:r>
              <a:rPr lang="en-US" dirty="0"/>
              <a:t>, and reactivated by S. </a:t>
            </a:r>
            <a:r>
              <a:rPr lang="en-US" dirty="0" err="1"/>
              <a:t>Derenzo</a:t>
            </a:r>
            <a:r>
              <a:rPr lang="en-US" dirty="0"/>
              <a:t> and M. Weber in 2002 with PbI2, HgI2, </a:t>
            </a:r>
            <a:r>
              <a:rPr lang="en-US" dirty="0" err="1"/>
              <a:t>CuI</a:t>
            </a:r>
            <a:endParaRPr lang="en-US" dirty="0"/>
          </a:p>
        </p:txBody>
      </p:sp>
      <p:sp>
        <p:nvSpPr>
          <p:cNvPr id="4" name="Slide Number Placeholder 3"/>
          <p:cNvSpPr>
            <a:spLocks noGrp="1"/>
          </p:cNvSpPr>
          <p:nvPr>
            <p:ph type="sldNum" sz="quarter" idx="10"/>
          </p:nvPr>
        </p:nvSpPr>
        <p:spPr/>
        <p:txBody>
          <a:bodyPr/>
          <a:lstStyle/>
          <a:p>
            <a:fld id="{3D7CBF80-6B2A-5549-AA81-357341F4C43D}" type="slidenum">
              <a:rPr lang="en-US" smtClean="0"/>
              <a:pPr/>
              <a:t>16</a:t>
            </a:fld>
            <a:endParaRPr lang="en-US"/>
          </a:p>
        </p:txBody>
      </p:sp>
    </p:spTree>
    <p:extLst>
      <p:ext uri="{BB962C8B-B14F-4D97-AF65-F5344CB8AC3E}">
        <p14:creationId xmlns:p14="http://schemas.microsoft.com/office/powerpoint/2010/main" val="2924598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SPTR in sigma</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pitchFamily="-65" charset="0"/>
                <a:ea typeface="+mn-ea"/>
                <a:cs typeface="+mn-cs"/>
              </a:rPr>
              <a:t> LSO:Ce:0.4%Ca scintillator to 4x4mm2  FBK NUV-HD </a:t>
            </a:r>
            <a:r>
              <a:rPr lang="en-US" sz="1200" kern="1200" dirty="0" err="1">
                <a:solidFill>
                  <a:schemeClr val="tx1"/>
                </a:solidFill>
                <a:effectLst/>
                <a:latin typeface="Times" pitchFamily="-65" charset="0"/>
                <a:ea typeface="+mn-ea"/>
                <a:cs typeface="+mn-cs"/>
              </a:rPr>
              <a:t>SiPMs</a:t>
            </a:r>
            <a:r>
              <a:rPr lang="en-US" sz="1200" kern="1200" dirty="0">
                <a:solidFill>
                  <a:schemeClr val="tx1"/>
                </a:solidFill>
                <a:effectLst/>
                <a:latin typeface="Times" pitchFamily="-65" charset="0"/>
                <a:ea typeface="+mn-ea"/>
                <a:cs typeface="+mn-cs"/>
              </a:rPr>
              <a:t> with 40m m SPAD size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BaF2 air coupled to </a:t>
            </a:r>
            <a:r>
              <a:rPr lang="en-US" dirty="0" err="1"/>
              <a:t>SiPM</a:t>
            </a:r>
            <a:r>
              <a:rPr lang="en-US" dirty="0"/>
              <a:t> Hamamatsu </a:t>
            </a:r>
            <a:r>
              <a:rPr lang="mr-IN" sz="1200" kern="1200" dirty="0">
                <a:solidFill>
                  <a:schemeClr val="tx1"/>
                </a:solidFill>
                <a:effectLst/>
                <a:latin typeface="Times" pitchFamily="-65" charset="0"/>
                <a:ea typeface="+mn-ea"/>
                <a:cs typeface="+mn-cs"/>
              </a:rPr>
              <a:t> VUV (S13370)</a:t>
            </a:r>
            <a:r>
              <a:rPr lang="fr-CH" sz="1200" kern="1200" dirty="0">
                <a:solidFill>
                  <a:schemeClr val="tx1"/>
                </a:solidFill>
                <a:effectLst/>
                <a:latin typeface="Times" pitchFamily="-65" charset="0"/>
                <a:ea typeface="+mn-ea"/>
                <a:cs typeface="+mn-cs"/>
              </a:rPr>
              <a:t> 1400ph/MeV 600ps 220nm</a:t>
            </a:r>
            <a:endParaRPr lang="mr-IN" sz="1200" kern="1200" dirty="0">
              <a:solidFill>
                <a:schemeClr val="tx1"/>
              </a:solidFill>
              <a:effectLst/>
              <a:latin typeface="Times" pitchFamily="-65"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3D7CBF80-6B2A-5549-AA81-357341F4C43D}" type="slidenum">
              <a:rPr lang="en-US" smtClean="0"/>
              <a:pPr/>
              <a:t>17</a:t>
            </a:fld>
            <a:endParaRPr lang="en-US"/>
          </a:p>
        </p:txBody>
      </p:sp>
    </p:spTree>
    <p:extLst>
      <p:ext uri="{BB962C8B-B14F-4D97-AF65-F5344CB8AC3E}">
        <p14:creationId xmlns:p14="http://schemas.microsoft.com/office/powerpoint/2010/main" val="2126247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Cs2CdI4 paper </a:t>
            </a:r>
            <a:r>
              <a:rPr lang="en-US" dirty="0" err="1"/>
              <a:t>Pidzirailo</a:t>
            </a:r>
            <a:endParaRPr lang="en-US" dirty="0"/>
          </a:p>
          <a:p>
            <a:r>
              <a:rPr lang="en-US" dirty="0" err="1"/>
              <a:t>Alos</a:t>
            </a:r>
            <a:r>
              <a:rPr lang="en-US" dirty="0"/>
              <a:t> list of crystals </a:t>
            </a:r>
            <a:r>
              <a:rPr lang="en-US" dirty="0" err="1"/>
              <a:t>propsed</a:t>
            </a:r>
            <a:r>
              <a:rPr lang="en-US" dirty="0"/>
              <a:t> by </a:t>
            </a:r>
            <a:r>
              <a:rPr lang="en-US" dirty="0" err="1"/>
              <a:t>Oimelkov</a:t>
            </a:r>
            <a:r>
              <a:rPr lang="en-US" dirty="0"/>
              <a:t> and </a:t>
            </a:r>
            <a:r>
              <a:rPr lang="en-US"/>
              <a:t>Vasiliev</a:t>
            </a:r>
          </a:p>
        </p:txBody>
      </p:sp>
      <p:sp>
        <p:nvSpPr>
          <p:cNvPr id="4" name="Slide Number Placeholder 3"/>
          <p:cNvSpPr>
            <a:spLocks noGrp="1"/>
          </p:cNvSpPr>
          <p:nvPr>
            <p:ph type="sldNum" sz="quarter" idx="10"/>
          </p:nvPr>
        </p:nvSpPr>
        <p:spPr/>
        <p:txBody>
          <a:bodyPr/>
          <a:lstStyle/>
          <a:p>
            <a:fld id="{3D7CBF80-6B2A-5549-AA81-357341F4C43D}" type="slidenum">
              <a:rPr lang="en-US" smtClean="0"/>
              <a:pPr/>
              <a:t>18</a:t>
            </a:fld>
            <a:endParaRPr lang="en-US"/>
          </a:p>
        </p:txBody>
      </p:sp>
    </p:spTree>
    <p:extLst>
      <p:ext uri="{BB962C8B-B14F-4D97-AF65-F5344CB8AC3E}">
        <p14:creationId xmlns:p14="http://schemas.microsoft.com/office/powerpoint/2010/main" val="516640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200" i="1" dirty="0" err="1"/>
              <a:t>Vaisburd</a:t>
            </a:r>
            <a:r>
              <a:rPr lang="en-US" sz="1200" i="1" dirty="0"/>
              <a:t>,.</a:t>
            </a:r>
            <a:r>
              <a:rPr lang="en-US" sz="1200" i="1" dirty="0" err="1"/>
              <a:t>Evdokimov</a:t>
            </a:r>
            <a:r>
              <a:rPr lang="en-US" sz="1200" i="1" dirty="0"/>
              <a:t>, phys.stat.sol.(c)2(2005)216-222 </a:t>
            </a:r>
          </a:p>
          <a:p>
            <a:endParaRPr lang="en-US" sz="1200" i="1" dirty="0"/>
          </a:p>
          <a:p>
            <a:r>
              <a:rPr lang="en-US" sz="1200" i="1" dirty="0"/>
              <a:t>If</a:t>
            </a:r>
            <a:r>
              <a:rPr lang="en-US" sz="1200" i="1" baseline="0" dirty="0"/>
              <a:t> we can manage to have a non uniform density of electron states in the conduction band (</a:t>
            </a:r>
            <a:r>
              <a:rPr lang="en-US" sz="1200" i="1" baseline="0" dirty="0" err="1"/>
              <a:t>symetrically</a:t>
            </a:r>
            <a:r>
              <a:rPr lang="en-US" sz="1200" i="1" baseline="0" dirty="0"/>
              <a:t> of holes in the valence band) we can have a competition between phonon assisted non radiative relaxation  and photon assisted radiative </a:t>
            </a:r>
            <a:r>
              <a:rPr lang="en-US" sz="1200" i="1" baseline="0" dirty="0" err="1"/>
              <a:t>recombinations</a:t>
            </a:r>
            <a:endParaRPr lang="fr-FR" dirty="0"/>
          </a:p>
        </p:txBody>
      </p:sp>
      <p:sp>
        <p:nvSpPr>
          <p:cNvPr id="4" name="Espace réservé du numéro de diapositive 3"/>
          <p:cNvSpPr>
            <a:spLocks noGrp="1"/>
          </p:cNvSpPr>
          <p:nvPr>
            <p:ph type="sldNum" sz="quarter" idx="10"/>
          </p:nvPr>
        </p:nvSpPr>
        <p:spPr/>
        <p:txBody>
          <a:bodyPr/>
          <a:lstStyle/>
          <a:p>
            <a:fld id="{3D7CBF80-6B2A-5549-AA81-357341F4C43D}" type="slidenum">
              <a:rPr lang="en-US" smtClean="0"/>
              <a:pPr/>
              <a:t>19</a:t>
            </a:fld>
            <a:endParaRPr lang="en-US"/>
          </a:p>
        </p:txBody>
      </p:sp>
    </p:spTree>
    <p:extLst>
      <p:ext uri="{BB962C8B-B14F-4D97-AF65-F5344CB8AC3E}">
        <p14:creationId xmlns:p14="http://schemas.microsoft.com/office/powerpoint/2010/main" val="1466281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Also </a:t>
            </a:r>
            <a:r>
              <a:rPr lang="en-US" sz="1200" kern="1200" dirty="0">
                <a:solidFill>
                  <a:schemeClr val="tx1"/>
                </a:solidFill>
                <a:effectLst/>
                <a:latin typeface="Times" pitchFamily="-65" charset="0"/>
                <a:ea typeface="+mn-ea"/>
                <a:cs typeface="+mn-cs"/>
              </a:rPr>
              <a:t>Smith–Purcell effect (at the basis of free electron lasers): </a:t>
            </a:r>
            <a:r>
              <a:rPr lang="en-US" sz="1200" b="0" i="0" u="none" strike="noStrike" kern="1200" dirty="0">
                <a:solidFill>
                  <a:schemeClr val="tx1"/>
                </a:solidFill>
                <a:effectLst/>
                <a:latin typeface="Times" pitchFamily="-65" charset="0"/>
                <a:ea typeface="+mn-ea"/>
                <a:cs typeface="+mn-cs"/>
              </a:rPr>
              <a:t> Essentially, this is a form of </a:t>
            </a:r>
            <a:r>
              <a:rPr lang="en-US" sz="1200" b="0" i="0" u="none" strike="noStrike" kern="1200" dirty="0">
                <a:solidFill>
                  <a:schemeClr val="tx1"/>
                </a:solidFill>
                <a:effectLst/>
                <a:latin typeface="Times" pitchFamily="-65" charset="0"/>
                <a:ea typeface="+mn-ea"/>
                <a:cs typeface="+mn-cs"/>
                <a:hlinkClick r:id="rId3" tooltip="Cherenkov radiation"/>
              </a:rPr>
              <a:t>Cherenkov radiation</a:t>
            </a:r>
            <a:r>
              <a:rPr lang="en-US" sz="1200" b="0" i="0" u="none" strike="noStrike" kern="1200" dirty="0">
                <a:solidFill>
                  <a:schemeClr val="tx1"/>
                </a:solidFill>
                <a:effectLst/>
                <a:latin typeface="Times" pitchFamily="-65" charset="0"/>
                <a:ea typeface="+mn-ea"/>
                <a:cs typeface="+mn-cs"/>
              </a:rPr>
              <a:t> </a:t>
            </a:r>
            <a:r>
              <a:rPr lang="en-US" sz="1200" b="1" i="0" u="none" strike="noStrike" kern="1200" dirty="0">
                <a:solidFill>
                  <a:schemeClr val="tx1"/>
                </a:solidFill>
                <a:effectLst/>
                <a:latin typeface="Times" pitchFamily="-65" charset="0"/>
                <a:ea typeface="+mn-ea"/>
                <a:cs typeface="+mn-cs"/>
              </a:rPr>
              <a:t>where the </a:t>
            </a:r>
            <a:r>
              <a:rPr lang="en-US" sz="1200" b="1" i="0" u="none" strike="noStrike" kern="1200" dirty="0">
                <a:solidFill>
                  <a:schemeClr val="tx1"/>
                </a:solidFill>
                <a:effectLst/>
                <a:latin typeface="Times" pitchFamily="-65" charset="0"/>
                <a:ea typeface="+mn-ea"/>
                <a:cs typeface="+mn-cs"/>
                <a:hlinkClick r:id="rId4" tooltip="Phase velocity"/>
              </a:rPr>
              <a:t>phase velocity</a:t>
            </a:r>
            <a:r>
              <a:rPr lang="en-US" sz="1200" b="1" i="0" u="none" strike="noStrike" kern="1200" dirty="0">
                <a:solidFill>
                  <a:schemeClr val="tx1"/>
                </a:solidFill>
                <a:effectLst/>
                <a:latin typeface="Times" pitchFamily="-65" charset="0"/>
                <a:ea typeface="+mn-ea"/>
                <a:cs typeface="+mn-cs"/>
              </a:rPr>
              <a:t> of the light has been altered by the periodic grating.</a:t>
            </a:r>
            <a:r>
              <a:rPr lang="en-US" sz="1200" b="0" i="0" u="none" strike="noStrike" kern="1200" dirty="0">
                <a:solidFill>
                  <a:schemeClr val="tx1"/>
                </a:solidFill>
                <a:effectLst/>
                <a:latin typeface="Times" pitchFamily="-65" charset="0"/>
                <a:ea typeface="+mn-ea"/>
                <a:cs typeface="+mn-cs"/>
              </a:rPr>
              <a:t> a is periodicity m diffraction order.</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dirty="0" err="1">
                <a:solidFill>
                  <a:schemeClr val="tx1"/>
                </a:solidFill>
                <a:effectLst/>
                <a:latin typeface="Times" pitchFamily="-65" charset="0"/>
                <a:ea typeface="+mn-ea"/>
                <a:cs typeface="+mn-cs"/>
              </a:rPr>
              <a:t>Transitionm</a:t>
            </a:r>
            <a:r>
              <a:rPr lang="en-US" sz="1200" b="0" i="0" u="none" strike="noStrike" kern="1200" dirty="0">
                <a:solidFill>
                  <a:schemeClr val="tx1"/>
                </a:solidFill>
                <a:effectLst/>
                <a:latin typeface="Times" pitchFamily="-65" charset="0"/>
                <a:ea typeface="+mn-ea"/>
                <a:cs typeface="+mn-cs"/>
              </a:rPr>
              <a:t> Radiation: a form of </a:t>
            </a:r>
            <a:r>
              <a:rPr lang="en-US" sz="1200" b="0" i="0" u="none" strike="noStrike" kern="1200" dirty="0">
                <a:solidFill>
                  <a:schemeClr val="tx1"/>
                </a:solidFill>
                <a:effectLst/>
                <a:latin typeface="Times" pitchFamily="-65" charset="0"/>
                <a:ea typeface="+mn-ea"/>
                <a:cs typeface="+mn-cs"/>
                <a:hlinkClick r:id="rId5" tooltip="Electromagnetic radiation"/>
              </a:rPr>
              <a:t>electromagnetic radiation</a:t>
            </a:r>
            <a:r>
              <a:rPr lang="en-US" sz="1200" b="0" i="0" u="none" strike="noStrike" kern="1200" dirty="0">
                <a:solidFill>
                  <a:schemeClr val="tx1"/>
                </a:solidFill>
                <a:effectLst/>
                <a:latin typeface="Times" pitchFamily="-65" charset="0"/>
                <a:ea typeface="+mn-ea"/>
                <a:cs typeface="+mn-cs"/>
              </a:rPr>
              <a:t> emitted when a </a:t>
            </a:r>
            <a:r>
              <a:rPr lang="en-US" sz="1200" b="0" i="0" u="none" strike="noStrike" kern="1200" dirty="0">
                <a:solidFill>
                  <a:schemeClr val="tx1"/>
                </a:solidFill>
                <a:effectLst/>
                <a:latin typeface="Times" pitchFamily="-65" charset="0"/>
                <a:ea typeface="+mn-ea"/>
                <a:cs typeface="+mn-cs"/>
                <a:hlinkClick r:id="rId6" tooltip="Charged particle"/>
              </a:rPr>
              <a:t>charged particle</a:t>
            </a:r>
            <a:r>
              <a:rPr lang="en-US" sz="1200" b="0" i="0" u="none" strike="noStrike" kern="1200" dirty="0">
                <a:solidFill>
                  <a:schemeClr val="tx1"/>
                </a:solidFill>
                <a:effectLst/>
                <a:latin typeface="Times" pitchFamily="-65" charset="0"/>
                <a:ea typeface="+mn-ea"/>
                <a:cs typeface="+mn-cs"/>
              </a:rPr>
              <a:t> passes through </a:t>
            </a:r>
            <a:r>
              <a:rPr lang="en-US" sz="1200" b="0" i="0" u="none" strike="noStrike" kern="1200" dirty="0">
                <a:solidFill>
                  <a:schemeClr val="tx1"/>
                </a:solidFill>
                <a:effectLst/>
                <a:latin typeface="Times" pitchFamily="-65" charset="0"/>
                <a:ea typeface="+mn-ea"/>
                <a:cs typeface="+mn-cs"/>
                <a:hlinkClick r:id="rId7" tooltip="Homogeneity and heterogeneity"/>
              </a:rPr>
              <a:t>inhomogeneous</a:t>
            </a:r>
            <a:r>
              <a:rPr lang="en-US" sz="1200" b="0" i="0" u="none" strike="noStrike" kern="1200" dirty="0">
                <a:solidFill>
                  <a:schemeClr val="tx1"/>
                </a:solidFill>
                <a:effectLst/>
                <a:latin typeface="Times" pitchFamily="-65" charset="0"/>
                <a:ea typeface="+mn-ea"/>
                <a:cs typeface="+mn-cs"/>
              </a:rPr>
              <a:t> media, such as a boundary between two different media.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Times" pitchFamily="-65" charset="0"/>
                <a:ea typeface="+mn-ea"/>
                <a:cs typeface="+mn-cs"/>
              </a:rPr>
              <a:t>Free electron lasers: coherent emission has been observed with e energy as low as 250eV</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Times" pitchFamily="-65" charset="0"/>
                <a:ea typeface="+mn-ea"/>
                <a:cs typeface="+mn-cs"/>
              </a:rPr>
              <a:t>Engineering of a metamaterial with low permittivity to reduce the phase velocity. The plasmonic-polaritons</a:t>
            </a:r>
            <a:r>
              <a:rPr lang="en-US" sz="1200" b="0" i="0" u="none" strike="noStrike" kern="1200" baseline="0" dirty="0">
                <a:solidFill>
                  <a:schemeClr val="tx1"/>
                </a:solidFill>
                <a:effectLst/>
                <a:latin typeface="Times" pitchFamily="-65" charset="0"/>
                <a:ea typeface="+mn-ea"/>
                <a:cs typeface="+mn-cs"/>
              </a:rPr>
              <a:t> on the surface produce constructive interferences of the resonance transition radiation</a:t>
            </a:r>
            <a:endParaRPr lang="en-US" sz="1200" kern="1200" dirty="0">
              <a:solidFill>
                <a:schemeClr val="tx1"/>
              </a:solidFill>
              <a:effectLst/>
              <a:latin typeface="Times" pitchFamily="-65"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3D7CBF80-6B2A-5549-AA81-357341F4C43D}" type="slidenum">
              <a:rPr lang="en-US" smtClean="0"/>
              <a:pPr/>
              <a:t>22</a:t>
            </a:fld>
            <a:endParaRPr lang="en-US"/>
          </a:p>
        </p:txBody>
      </p:sp>
    </p:spTree>
    <p:extLst>
      <p:ext uri="{BB962C8B-B14F-4D97-AF65-F5344CB8AC3E}">
        <p14:creationId xmlns:p14="http://schemas.microsoft.com/office/powerpoint/2010/main" val="1655707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isotropic dielectric materials only fast electrons, associated to short transverse wavevectors can couple to photonic states k+ and k-</a:t>
            </a:r>
          </a:p>
          <a:p>
            <a:r>
              <a:rPr lang="en-US" dirty="0"/>
              <a:t>HMM: Nanostructures having dielectric properties in some directions and metallic properties in other directions.</a:t>
            </a:r>
          </a:p>
          <a:p>
            <a:r>
              <a:rPr lang="en-US" dirty="0"/>
              <a:t>Originally introduced to overcome the diffraction limit of optical imaging</a:t>
            </a:r>
          </a:p>
          <a:p>
            <a:r>
              <a:rPr lang="en-US" dirty="0"/>
              <a:t>Number</a:t>
            </a:r>
            <a:r>
              <a:rPr lang="en-US" baseline="0" dirty="0"/>
              <a:t> of interesting and unusual properties due to their high density of photonic states</a:t>
            </a:r>
          </a:p>
          <a:p>
            <a:r>
              <a:rPr lang="en-US" baseline="0" dirty="0"/>
              <a:t>Photonic </a:t>
            </a:r>
            <a:r>
              <a:rPr lang="en-US" baseline="0" dirty="0" err="1"/>
              <a:t>hypercrystals</a:t>
            </a:r>
            <a:r>
              <a:rPr lang="en-US" baseline="0" dirty="0"/>
              <a:t> combine the most interesting features of photonic crystals and hyperbolic metamaterials</a:t>
            </a:r>
          </a:p>
          <a:p>
            <a:r>
              <a:rPr lang="en-US" baseline="0" dirty="0"/>
              <a:t>HMM are a fantastic playing field, which starts to be successfully exploited in photonics, and in photovoltaic, but which has not entered yet our domain of radiation detectors. Its potential is huge, only limited by our imagination.</a:t>
            </a:r>
            <a:endParaRPr lang="en-US" dirty="0"/>
          </a:p>
        </p:txBody>
      </p:sp>
      <p:sp>
        <p:nvSpPr>
          <p:cNvPr id="4" name="Slide Number Placeholder 3"/>
          <p:cNvSpPr>
            <a:spLocks noGrp="1"/>
          </p:cNvSpPr>
          <p:nvPr>
            <p:ph type="sldNum" sz="quarter" idx="10"/>
          </p:nvPr>
        </p:nvSpPr>
        <p:spPr/>
        <p:txBody>
          <a:bodyPr/>
          <a:lstStyle/>
          <a:p>
            <a:fld id="{3D7CBF80-6B2A-5549-AA81-357341F4C43D}" type="slidenum">
              <a:rPr lang="en-US" smtClean="0"/>
              <a:pPr/>
              <a:t>23</a:t>
            </a:fld>
            <a:endParaRPr lang="en-US"/>
          </a:p>
        </p:txBody>
      </p:sp>
    </p:spTree>
    <p:extLst>
      <p:ext uri="{BB962C8B-B14F-4D97-AF65-F5344CB8AC3E}">
        <p14:creationId xmlns:p14="http://schemas.microsoft.com/office/powerpoint/2010/main" val="1298317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Padhila</a:t>
            </a:r>
            <a:r>
              <a:rPr lang="en-US" dirty="0"/>
              <a:t>,</a:t>
            </a:r>
            <a:r>
              <a:rPr lang="en-US" baseline="0" dirty="0"/>
              <a:t> </a:t>
            </a:r>
            <a:r>
              <a:rPr lang="en-US" baseline="0" dirty="0" err="1"/>
              <a:t>Klimov</a:t>
            </a:r>
            <a:r>
              <a:rPr lang="en-US" baseline="0" dirty="0"/>
              <a:t>, Nano </a:t>
            </a:r>
            <a:r>
              <a:rPr lang="en-US" baseline="0" dirty="0" err="1"/>
              <a:t>lett</a:t>
            </a:r>
            <a:r>
              <a:rPr lang="en-US" baseline="0" dirty="0"/>
              <a:t> 2013, 13, 932-932 Response of NCs to high energy excitations</a:t>
            </a:r>
          </a:p>
          <a:p>
            <a:r>
              <a:rPr lang="en-US" baseline="0" dirty="0"/>
              <a:t>Fortunately the excitation density is high due to the very </a:t>
            </a:r>
            <a:r>
              <a:rPr lang="en-US" baseline="0" dirty="0" err="1"/>
              <a:t>inhomegeous</a:t>
            </a:r>
            <a:r>
              <a:rPr lang="en-US" baseline="0" dirty="0"/>
              <a:t> </a:t>
            </a:r>
            <a:r>
              <a:rPr lang="en-US" baseline="0" dirty="0" err="1"/>
              <a:t>dE</a:t>
            </a:r>
            <a:r>
              <a:rPr lang="en-US" baseline="0" dirty="0"/>
              <a:t>/dx energy deposition of the recoil electron</a:t>
            </a:r>
            <a:endParaRPr lang="en-US" dirty="0"/>
          </a:p>
        </p:txBody>
      </p:sp>
      <p:sp>
        <p:nvSpPr>
          <p:cNvPr id="4" name="Slide Number Placeholder 3"/>
          <p:cNvSpPr>
            <a:spLocks noGrp="1"/>
          </p:cNvSpPr>
          <p:nvPr>
            <p:ph type="sldNum" sz="quarter" idx="10"/>
          </p:nvPr>
        </p:nvSpPr>
        <p:spPr/>
        <p:txBody>
          <a:bodyPr/>
          <a:lstStyle/>
          <a:p>
            <a:fld id="{3D7CBF80-6B2A-5549-AA81-357341F4C43D}" type="slidenum">
              <a:rPr lang="en-US" smtClean="0"/>
              <a:pPr/>
              <a:t>24</a:t>
            </a:fld>
            <a:endParaRPr lang="en-US"/>
          </a:p>
        </p:txBody>
      </p:sp>
    </p:spTree>
    <p:extLst>
      <p:ext uri="{BB962C8B-B14F-4D97-AF65-F5344CB8AC3E}">
        <p14:creationId xmlns:p14="http://schemas.microsoft.com/office/powerpoint/2010/main" val="1640271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HEP ... </a:t>
            </a:r>
            <a:r>
              <a:rPr lang="fr-FR" dirty="0" err="1"/>
              <a:t>because</a:t>
            </a:r>
            <a:r>
              <a:rPr lang="fr-FR" dirty="0"/>
              <a:t> </a:t>
            </a:r>
            <a:r>
              <a:rPr lang="fr-FR" dirty="0" err="1"/>
              <a:t>we</a:t>
            </a:r>
            <a:r>
              <a:rPr lang="fr-FR" dirty="0"/>
              <a:t> are </a:t>
            </a:r>
            <a:r>
              <a:rPr lang="fr-FR" dirty="0" err="1"/>
              <a:t>looking</a:t>
            </a:r>
            <a:r>
              <a:rPr lang="fr-FR" dirty="0"/>
              <a:t> at </a:t>
            </a:r>
            <a:r>
              <a:rPr lang="fr-FR" dirty="0" err="1"/>
              <a:t>very</a:t>
            </a:r>
            <a:r>
              <a:rPr lang="fr-FR" dirty="0"/>
              <a:t> rare </a:t>
            </a:r>
            <a:r>
              <a:rPr lang="fr-FR" dirty="0" err="1"/>
              <a:t>events</a:t>
            </a:r>
            <a:r>
              <a:rPr lang="fr-FR" dirty="0"/>
              <a:t> and to </a:t>
            </a:r>
            <a:r>
              <a:rPr lang="fr-FR" dirty="0" err="1"/>
              <a:t>produce</a:t>
            </a:r>
            <a:r>
              <a:rPr lang="fr-FR" dirty="0"/>
              <a:t> </a:t>
            </a:r>
            <a:r>
              <a:rPr lang="fr-FR" dirty="0" err="1"/>
              <a:t>only</a:t>
            </a:r>
            <a:r>
              <a:rPr lang="fr-FR" dirty="0"/>
              <a:t> a few of </a:t>
            </a:r>
            <a:r>
              <a:rPr lang="fr-FR" dirty="0" err="1"/>
              <a:t>them</a:t>
            </a:r>
            <a:r>
              <a:rPr lang="fr-FR" dirty="0"/>
              <a:t> </a:t>
            </a:r>
            <a:r>
              <a:rPr lang="fr-FR" dirty="0" err="1"/>
              <a:t>we</a:t>
            </a:r>
            <a:r>
              <a:rPr lang="fr-FR" dirty="0"/>
              <a:t> </a:t>
            </a:r>
            <a:r>
              <a:rPr lang="fr-FR" dirty="0" err="1"/>
              <a:t>need</a:t>
            </a:r>
            <a:r>
              <a:rPr lang="fr-FR" dirty="0"/>
              <a:t> to use high </a:t>
            </a:r>
            <a:r>
              <a:rPr lang="fr-FR" dirty="0" err="1"/>
              <a:t>luminosity</a:t>
            </a:r>
            <a:r>
              <a:rPr lang="fr-FR" dirty="0"/>
              <a:t> </a:t>
            </a:r>
            <a:r>
              <a:rPr lang="fr-FR" dirty="0" err="1"/>
              <a:t>colliders</a:t>
            </a:r>
            <a:r>
              <a:rPr lang="fr-FR" dirty="0"/>
              <a:t>, </a:t>
            </a:r>
            <a:r>
              <a:rPr lang="fr-FR" dirty="0" err="1"/>
              <a:t>with</a:t>
            </a:r>
            <a:r>
              <a:rPr lang="fr-FR" dirty="0"/>
              <a:t> a </a:t>
            </a:r>
            <a:r>
              <a:rPr lang="fr-FR" dirty="0" err="1"/>
              <a:t>huge</a:t>
            </a:r>
            <a:r>
              <a:rPr lang="fr-FR" dirty="0"/>
              <a:t> </a:t>
            </a:r>
            <a:r>
              <a:rPr lang="fr-FR" dirty="0" err="1"/>
              <a:t>number</a:t>
            </a:r>
            <a:r>
              <a:rPr lang="fr-FR" dirty="0"/>
              <a:t> of </a:t>
            </a:r>
            <a:r>
              <a:rPr lang="fr-FR" dirty="0" err="1"/>
              <a:t>uninteresting</a:t>
            </a:r>
            <a:r>
              <a:rPr lang="fr-FR" baseline="0" dirty="0"/>
              <a:t> collisions </a:t>
            </a:r>
            <a:endParaRPr lang="fr-FR" dirty="0"/>
          </a:p>
          <a:p>
            <a:endParaRPr lang="fr-FR" dirty="0"/>
          </a:p>
          <a:p>
            <a:r>
              <a:rPr lang="fr-FR" dirty="0" err="1"/>
              <a:t>Need</a:t>
            </a:r>
            <a:r>
              <a:rPr lang="fr-FR" dirty="0"/>
              <a:t> for X-Ray and </a:t>
            </a:r>
            <a:r>
              <a:rPr lang="fr-FR" dirty="0" err="1"/>
              <a:t>hyperspectral</a:t>
            </a:r>
            <a:r>
              <a:rPr lang="fr-FR" baseline="0" dirty="0"/>
              <a:t> time </a:t>
            </a:r>
            <a:r>
              <a:rPr lang="fr-FR" baseline="0" dirty="0" err="1"/>
              <a:t>resolved</a:t>
            </a:r>
            <a:r>
              <a:rPr lang="fr-FR" baseline="0" dirty="0"/>
              <a:t> </a:t>
            </a:r>
            <a:r>
              <a:rPr lang="fr-FR" baseline="0" dirty="0" err="1"/>
              <a:t>spectroscopy</a:t>
            </a:r>
            <a:r>
              <a:rPr lang="fr-FR" baseline="0" dirty="0"/>
              <a:t> ...</a:t>
            </a:r>
            <a:endParaRPr lang="fr-FR" dirty="0"/>
          </a:p>
          <a:p>
            <a:endParaRPr lang="fr-FR" dirty="0"/>
          </a:p>
          <a:p>
            <a:r>
              <a:rPr lang="fr-FR" dirty="0" err="1"/>
              <a:t>also</a:t>
            </a:r>
            <a:r>
              <a:rPr lang="fr-FR" dirty="0"/>
              <a:t> </a:t>
            </a:r>
            <a:r>
              <a:rPr lang="fr-FR" dirty="0" err="1"/>
              <a:t>because</a:t>
            </a:r>
            <a:r>
              <a:rPr lang="fr-FR" dirty="0"/>
              <a:t> </a:t>
            </a:r>
            <a:r>
              <a:rPr lang="fr-FR" dirty="0" err="1"/>
              <a:t>there</a:t>
            </a:r>
            <a:r>
              <a:rPr lang="fr-FR" dirty="0"/>
              <a:t> </a:t>
            </a:r>
            <a:r>
              <a:rPr lang="fr-FR" dirty="0" err="1"/>
              <a:t>is</a:t>
            </a:r>
            <a:r>
              <a:rPr lang="fr-FR" dirty="0"/>
              <a:t> a </a:t>
            </a:r>
            <a:r>
              <a:rPr lang="fr-FR" dirty="0" err="1"/>
              <a:t>demand</a:t>
            </a:r>
            <a:r>
              <a:rPr lang="fr-FR" dirty="0"/>
              <a:t> for a 10 </a:t>
            </a:r>
            <a:r>
              <a:rPr lang="fr-FR" dirty="0" err="1"/>
              <a:t>fold</a:t>
            </a:r>
            <a:r>
              <a:rPr lang="fr-FR" dirty="0"/>
              <a:t> </a:t>
            </a:r>
            <a:r>
              <a:rPr lang="fr-FR" dirty="0" err="1"/>
              <a:t>increase</a:t>
            </a:r>
            <a:r>
              <a:rPr lang="fr-FR" dirty="0"/>
              <a:t> in </a:t>
            </a:r>
            <a:r>
              <a:rPr lang="fr-FR" dirty="0" err="1"/>
              <a:t>molecular</a:t>
            </a:r>
            <a:r>
              <a:rPr lang="fr-FR" dirty="0"/>
              <a:t> </a:t>
            </a:r>
            <a:r>
              <a:rPr lang="fr-FR" dirty="0" err="1"/>
              <a:t>imaging</a:t>
            </a:r>
            <a:r>
              <a:rPr lang="fr-FR" dirty="0"/>
              <a:t> </a:t>
            </a:r>
            <a:r>
              <a:rPr lang="fr-FR" dirty="0" err="1"/>
              <a:t>sensitivity</a:t>
            </a:r>
            <a:r>
              <a:rPr lang="fr-FR" dirty="0"/>
              <a:t> and TOFPET </a:t>
            </a:r>
            <a:r>
              <a:rPr lang="fr-FR" dirty="0" err="1"/>
              <a:t>can</a:t>
            </a:r>
            <a:r>
              <a:rPr lang="fr-FR" dirty="0"/>
              <a:t> </a:t>
            </a:r>
            <a:r>
              <a:rPr lang="fr-FR" dirty="0" err="1"/>
              <a:t>allow</a:t>
            </a:r>
            <a:r>
              <a:rPr lang="fr-FR" dirty="0"/>
              <a:t> </a:t>
            </a:r>
            <a:r>
              <a:rPr lang="fr-FR" dirty="0" err="1"/>
              <a:t>this</a:t>
            </a:r>
            <a:endParaRPr lang="fr-FR" dirty="0"/>
          </a:p>
        </p:txBody>
      </p:sp>
      <p:sp>
        <p:nvSpPr>
          <p:cNvPr id="4" name="Espace réservé du numéro de diapositive 3"/>
          <p:cNvSpPr>
            <a:spLocks noGrp="1"/>
          </p:cNvSpPr>
          <p:nvPr>
            <p:ph type="sldNum" sz="quarter" idx="10"/>
          </p:nvPr>
        </p:nvSpPr>
        <p:spPr/>
        <p:txBody>
          <a:bodyPr/>
          <a:lstStyle/>
          <a:p>
            <a:fld id="{3D7CBF80-6B2A-5549-AA81-357341F4C43D}" type="slidenum">
              <a:rPr lang="en-US" smtClean="0"/>
              <a:pPr/>
              <a:t>3</a:t>
            </a:fld>
            <a:endParaRPr lang="en-US"/>
          </a:p>
        </p:txBody>
      </p:sp>
    </p:spTree>
    <p:extLst>
      <p:ext uri="{BB962C8B-B14F-4D97-AF65-F5344CB8AC3E}">
        <p14:creationId xmlns:p14="http://schemas.microsoft.com/office/powerpoint/2010/main" val="1802149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err="1"/>
              <a:t>Left</a:t>
            </a:r>
            <a:r>
              <a:rPr lang="fr-FR" dirty="0"/>
              <a:t>: </a:t>
            </a:r>
            <a:r>
              <a:rPr lang="fr-FR" dirty="0" err="1"/>
              <a:t>Streak</a:t>
            </a:r>
            <a:r>
              <a:rPr lang="fr-FR" dirty="0"/>
              <a:t> </a:t>
            </a:r>
            <a:r>
              <a:rPr lang="fr-FR" dirty="0" err="1"/>
              <a:t>focussed</a:t>
            </a:r>
            <a:r>
              <a:rPr lang="fr-FR" dirty="0"/>
              <a:t> on </a:t>
            </a:r>
            <a:r>
              <a:rPr lang="fr-FR" dirty="0" err="1"/>
              <a:t>CdSe</a:t>
            </a:r>
            <a:r>
              <a:rPr lang="fr-FR" dirty="0"/>
              <a:t>: </a:t>
            </a:r>
            <a:r>
              <a:rPr lang="fr-FR" dirty="0" err="1"/>
              <a:t>Fast</a:t>
            </a:r>
            <a:r>
              <a:rPr lang="fr-FR" baseline="0" dirty="0"/>
              <a:t> </a:t>
            </a:r>
            <a:r>
              <a:rPr lang="fr-FR" baseline="0" dirty="0" err="1"/>
              <a:t>peak</a:t>
            </a:r>
            <a:r>
              <a:rPr lang="fr-FR" baseline="0" dirty="0"/>
              <a:t> </a:t>
            </a:r>
            <a:r>
              <a:rPr lang="fr-FR" baseline="0" dirty="0" err="1"/>
              <a:t>from</a:t>
            </a:r>
            <a:r>
              <a:rPr lang="fr-FR" baseline="0" dirty="0"/>
              <a:t> laser excitation of </a:t>
            </a:r>
            <a:r>
              <a:rPr lang="fr-FR" baseline="0" dirty="0" err="1"/>
              <a:t>CdSe</a:t>
            </a:r>
            <a:r>
              <a:rPr lang="fr-FR" baseline="0" dirty="0"/>
              <a:t>. Long </a:t>
            </a:r>
            <a:r>
              <a:rPr lang="fr-FR" baseline="0" dirty="0" err="1"/>
              <a:t>tail</a:t>
            </a:r>
            <a:r>
              <a:rPr lang="fr-FR" baseline="0" dirty="0"/>
              <a:t> </a:t>
            </a:r>
            <a:r>
              <a:rPr lang="fr-FR" baseline="0" dirty="0" err="1"/>
              <a:t>CdSe</a:t>
            </a:r>
            <a:r>
              <a:rPr lang="fr-FR" baseline="0" dirty="0"/>
              <a:t> excitation by LSO scintillation light. Emission &gt;540nm = LSO </a:t>
            </a:r>
            <a:r>
              <a:rPr lang="fr-FR" baseline="0" dirty="0" err="1"/>
              <a:t>emissionnot</a:t>
            </a:r>
            <a:r>
              <a:rPr lang="fr-FR" baseline="0" dirty="0"/>
              <a:t> </a:t>
            </a:r>
            <a:r>
              <a:rPr lang="fr-FR" baseline="0" dirty="0" err="1"/>
              <a:t>absorbed</a:t>
            </a:r>
            <a:r>
              <a:rPr lang="fr-FR" baseline="0" dirty="0"/>
              <a:t> by </a:t>
            </a:r>
            <a:r>
              <a:rPr lang="fr-FR" baseline="0" dirty="0" err="1"/>
              <a:t>CdSe</a:t>
            </a:r>
            <a:endParaRPr lang="fr-FR" baseline="0" dirty="0"/>
          </a:p>
          <a:p>
            <a:r>
              <a:rPr lang="fr-FR" baseline="0" dirty="0"/>
              <a:t>Right: </a:t>
            </a:r>
            <a:r>
              <a:rPr lang="fr-FR" baseline="0" dirty="0" err="1"/>
              <a:t>Streak</a:t>
            </a:r>
            <a:r>
              <a:rPr lang="fr-FR" baseline="0" dirty="0"/>
              <a:t> </a:t>
            </a:r>
            <a:r>
              <a:rPr lang="fr-FR" baseline="0" dirty="0" err="1"/>
              <a:t>focussed</a:t>
            </a:r>
            <a:r>
              <a:rPr lang="fr-FR" baseline="0" dirty="0"/>
              <a:t> on LSO</a:t>
            </a:r>
          </a:p>
          <a:p>
            <a:endParaRPr lang="fr-FR" baseline="0" dirty="0"/>
          </a:p>
          <a:p>
            <a:r>
              <a:rPr lang="fr-FR" baseline="0" dirty="0"/>
              <a:t>This opens the </a:t>
            </a:r>
            <a:r>
              <a:rPr lang="fr-FR" baseline="0" dirty="0" err="1"/>
              <a:t>way</a:t>
            </a:r>
            <a:r>
              <a:rPr lang="fr-FR" baseline="0" dirty="0"/>
              <a:t> to composite </a:t>
            </a:r>
            <a:r>
              <a:rPr lang="fr-FR" baseline="0" dirty="0" err="1"/>
              <a:t>scintillators</a:t>
            </a:r>
            <a:r>
              <a:rPr lang="fr-FR" baseline="0" dirty="0"/>
              <a:t>, and more </a:t>
            </a:r>
            <a:r>
              <a:rPr lang="fr-FR" baseline="0" dirty="0" err="1"/>
              <a:t>generally</a:t>
            </a:r>
            <a:r>
              <a:rPr lang="fr-FR" baseline="0" dirty="0"/>
              <a:t> to </a:t>
            </a:r>
            <a:r>
              <a:rPr lang="fr-FR" baseline="0" dirty="0" err="1"/>
              <a:t>metamaterials</a:t>
            </a:r>
            <a:endParaRPr lang="fr-FR" dirty="0"/>
          </a:p>
        </p:txBody>
      </p:sp>
    </p:spTree>
    <p:extLst>
      <p:ext uri="{BB962C8B-B14F-4D97-AF65-F5344CB8AC3E}">
        <p14:creationId xmlns:p14="http://schemas.microsoft.com/office/powerpoint/2010/main" val="860791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D7CBF80-6B2A-5549-AA81-357341F4C43D}" type="slidenum">
              <a:rPr lang="en-US" smtClean="0"/>
              <a:pPr/>
              <a:t>28</a:t>
            </a:fld>
            <a:endParaRPr lang="en-US"/>
          </a:p>
        </p:txBody>
      </p:sp>
    </p:spTree>
    <p:extLst>
      <p:ext uri="{BB962C8B-B14F-4D97-AF65-F5344CB8AC3E}">
        <p14:creationId xmlns:p14="http://schemas.microsoft.com/office/powerpoint/2010/main" val="518133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CdSe</a:t>
            </a:r>
            <a:r>
              <a:rPr lang="en-US" dirty="0"/>
              <a:t> 3% in weight in </a:t>
            </a:r>
            <a:r>
              <a:rPr lang="en-US" dirty="0" err="1"/>
              <a:t>polystyrène</a:t>
            </a:r>
            <a:endParaRPr lang="en-US" dirty="0"/>
          </a:p>
        </p:txBody>
      </p:sp>
      <p:sp>
        <p:nvSpPr>
          <p:cNvPr id="4" name="Slide Number Placeholder 3"/>
          <p:cNvSpPr>
            <a:spLocks noGrp="1"/>
          </p:cNvSpPr>
          <p:nvPr>
            <p:ph type="sldNum" sz="quarter" idx="10"/>
          </p:nvPr>
        </p:nvSpPr>
        <p:spPr/>
        <p:txBody>
          <a:bodyPr/>
          <a:lstStyle/>
          <a:p>
            <a:fld id="{3D7CBF80-6B2A-5549-AA81-357341F4C43D}" type="slidenum">
              <a:rPr lang="en-US" smtClean="0"/>
              <a:pPr/>
              <a:t>29</a:t>
            </a:fld>
            <a:endParaRPr lang="en-US"/>
          </a:p>
        </p:txBody>
      </p:sp>
    </p:spTree>
    <p:extLst>
      <p:ext uri="{BB962C8B-B14F-4D97-AF65-F5344CB8AC3E}">
        <p14:creationId xmlns:p14="http://schemas.microsoft.com/office/powerpoint/2010/main" val="20482756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LSO with 70ps rise time </a:t>
            </a:r>
          </a:p>
        </p:txBody>
      </p:sp>
      <p:sp>
        <p:nvSpPr>
          <p:cNvPr id="4" name="Slide Number Placeholder 3"/>
          <p:cNvSpPr>
            <a:spLocks noGrp="1"/>
          </p:cNvSpPr>
          <p:nvPr>
            <p:ph type="sldNum" sz="quarter" idx="10"/>
          </p:nvPr>
        </p:nvSpPr>
        <p:spPr/>
        <p:txBody>
          <a:bodyPr/>
          <a:lstStyle/>
          <a:p>
            <a:fld id="{3D7CBF80-6B2A-5549-AA81-357341F4C43D}" type="slidenum">
              <a:rPr lang="en-US" smtClean="0"/>
              <a:pPr/>
              <a:t>30</a:t>
            </a:fld>
            <a:endParaRPr lang="en-US"/>
          </a:p>
        </p:txBody>
      </p:sp>
    </p:spTree>
    <p:extLst>
      <p:ext uri="{BB962C8B-B14F-4D97-AF65-F5344CB8AC3E}">
        <p14:creationId xmlns:p14="http://schemas.microsoft.com/office/powerpoint/2010/main" val="7523866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BC 422</a:t>
            </a:r>
          </a:p>
          <a:p>
            <a:r>
              <a:rPr lang="fr-FR" sz="1200" b="0" i="0" u="none" strike="noStrike" kern="1200" dirty="0">
                <a:solidFill>
                  <a:schemeClr val="tx1"/>
                </a:solidFill>
                <a:effectLst/>
                <a:latin typeface="Times" pitchFamily="-65" charset="0"/>
                <a:ea typeface="+mn-ea"/>
                <a:cs typeface="+mn-cs"/>
              </a:rPr>
              <a:t>Light output = LYSO/3</a:t>
            </a:r>
          </a:p>
          <a:p>
            <a:r>
              <a:rPr lang="fr-FR" sz="1200" b="0" i="0" u="none" strike="noStrike" kern="1200" dirty="0">
                <a:solidFill>
                  <a:schemeClr val="tx1"/>
                </a:solidFill>
                <a:effectLst/>
                <a:latin typeface="Times" pitchFamily="-65" charset="0"/>
                <a:ea typeface="+mn-ea"/>
                <a:cs typeface="+mn-cs"/>
              </a:rPr>
              <a:t>Td —&gt; 1.3ns</a:t>
            </a:r>
          </a:p>
          <a:p>
            <a:r>
              <a:rPr lang="fr-FR" sz="1200" b="0" i="0" u="none" strike="noStrike" kern="1200" dirty="0">
                <a:solidFill>
                  <a:schemeClr val="tx1"/>
                </a:solidFill>
                <a:effectLst/>
                <a:latin typeface="Times" pitchFamily="-65" charset="0"/>
                <a:ea typeface="+mn-ea"/>
                <a:cs typeface="+mn-cs"/>
              </a:rPr>
              <a:t>Tr —&gt; 30ps</a:t>
            </a:r>
            <a:br>
              <a:rPr lang="fr-FR" sz="1200" b="0" i="0" u="none" strike="noStrike" kern="1200" dirty="0">
                <a:solidFill>
                  <a:schemeClr val="tx1"/>
                </a:solidFill>
                <a:effectLst/>
                <a:latin typeface="Times" pitchFamily="-65" charset="0"/>
                <a:ea typeface="+mn-ea"/>
                <a:cs typeface="+mn-cs"/>
              </a:rPr>
            </a:br>
            <a:r>
              <a:rPr lang="fr-FR" sz="1200" b="0" i="0" u="none" strike="noStrike" kern="1200" dirty="0">
                <a:solidFill>
                  <a:schemeClr val="tx1"/>
                </a:solidFill>
                <a:effectLst/>
                <a:latin typeface="Times" pitchFamily="-65" charset="0"/>
                <a:ea typeface="+mn-ea"/>
                <a:cs typeface="+mn-cs"/>
              </a:rPr>
              <a:t>CTR </a:t>
            </a:r>
            <a:r>
              <a:rPr lang="fr-FR" sz="1200" b="0" i="0" u="none" strike="noStrike" kern="1200" dirty="0" err="1">
                <a:solidFill>
                  <a:schemeClr val="tx1"/>
                </a:solidFill>
                <a:effectLst/>
                <a:latin typeface="Times" pitchFamily="-65" charset="0"/>
                <a:ea typeface="+mn-ea"/>
                <a:cs typeface="+mn-cs"/>
              </a:rPr>
              <a:t>nino</a:t>
            </a:r>
            <a:r>
              <a:rPr lang="fr-FR" sz="1200" b="0" i="0" u="none" strike="noStrike" kern="1200" dirty="0">
                <a:solidFill>
                  <a:schemeClr val="tx1"/>
                </a:solidFill>
                <a:effectLst/>
                <a:latin typeface="Times" pitchFamily="-65" charset="0"/>
                <a:ea typeface="+mn-ea"/>
                <a:cs typeface="+mn-cs"/>
              </a:rPr>
              <a:t> ~ 50ps</a:t>
            </a:r>
          </a:p>
          <a:p>
            <a:endParaRPr lang="fr-FR" dirty="0"/>
          </a:p>
        </p:txBody>
      </p:sp>
      <p:sp>
        <p:nvSpPr>
          <p:cNvPr id="4" name="Slide Number Placeholder 3"/>
          <p:cNvSpPr>
            <a:spLocks noGrp="1"/>
          </p:cNvSpPr>
          <p:nvPr>
            <p:ph type="sldNum" sz="quarter" idx="5"/>
          </p:nvPr>
        </p:nvSpPr>
        <p:spPr/>
        <p:txBody>
          <a:bodyPr/>
          <a:lstStyle/>
          <a:p>
            <a:fld id="{3D7CBF80-6B2A-5549-AA81-357341F4C43D}" type="slidenum">
              <a:rPr lang="en-US" smtClean="0"/>
              <a:pPr/>
              <a:t>33</a:t>
            </a:fld>
            <a:endParaRPr lang="en-US"/>
          </a:p>
        </p:txBody>
      </p:sp>
    </p:spTree>
    <p:extLst>
      <p:ext uri="{BB962C8B-B14F-4D97-AF65-F5344CB8AC3E}">
        <p14:creationId xmlns:p14="http://schemas.microsoft.com/office/powerpoint/2010/main" val="36219387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The ability of deep subwavelength plasmonic structures to show strong light–matter interactions is forming the basis of an entirely new class of optical materials.</a:t>
            </a:r>
          </a:p>
          <a:p>
            <a:endParaRPr lang="fr-FR" dirty="0"/>
          </a:p>
        </p:txBody>
      </p:sp>
      <p:sp>
        <p:nvSpPr>
          <p:cNvPr id="4" name="Slide Number Placeholder 3"/>
          <p:cNvSpPr>
            <a:spLocks noGrp="1"/>
          </p:cNvSpPr>
          <p:nvPr>
            <p:ph type="sldNum" sz="quarter" idx="5"/>
          </p:nvPr>
        </p:nvSpPr>
        <p:spPr/>
        <p:txBody>
          <a:bodyPr/>
          <a:lstStyle/>
          <a:p>
            <a:fld id="{3D7CBF80-6B2A-5549-AA81-357341F4C43D}" type="slidenum">
              <a:rPr lang="en-US" smtClean="0"/>
              <a:pPr/>
              <a:t>36</a:t>
            </a:fld>
            <a:endParaRPr lang="en-US"/>
          </a:p>
        </p:txBody>
      </p:sp>
    </p:spTree>
    <p:extLst>
      <p:ext uri="{BB962C8B-B14F-4D97-AF65-F5344CB8AC3E}">
        <p14:creationId xmlns:p14="http://schemas.microsoft.com/office/powerpoint/2010/main" val="10620504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The essence of a challenge is to think big and to gather the </a:t>
            </a:r>
            <a:r>
              <a:rPr lang="en-US" sz="2000" dirty="0" err="1"/>
              <a:t>multidisciplinarity</a:t>
            </a:r>
            <a:r>
              <a:rPr lang="en-US" sz="2000" dirty="0"/>
              <a:t> expertise for a real breakthrough</a:t>
            </a:r>
          </a:p>
          <a:p>
            <a:r>
              <a:rPr lang="en-US" sz="2000" dirty="0"/>
              <a:t>We have of course to assume the risk of an ambitious challenge</a:t>
            </a:r>
          </a:p>
          <a:p>
            <a:r>
              <a:rPr lang="en-US" sz="2000" dirty="0"/>
              <a:t>In my view the most important risk is to underestimate the physical barriers (ex. The Heisenberg uncertainty principle )</a:t>
            </a:r>
          </a:p>
          <a:p>
            <a:r>
              <a:rPr lang="en-US" sz="2000" dirty="0"/>
              <a:t>The two other risks that need to be considered are:</a:t>
            </a:r>
          </a:p>
          <a:p>
            <a:pPr lvl="1"/>
            <a:r>
              <a:rPr lang="en-US" sz="1600" dirty="0"/>
              <a:t>The technological risk: </a:t>
            </a:r>
          </a:p>
          <a:p>
            <a:pPr lvl="2"/>
            <a:r>
              <a:rPr lang="en-US" sz="1200" dirty="0"/>
              <a:t>can we find a technology  or a combination of technologies that will provide a solution to the challenge</a:t>
            </a:r>
          </a:p>
          <a:p>
            <a:pPr lvl="2"/>
            <a:r>
              <a:rPr lang="en-US" sz="1200" dirty="0"/>
              <a:t>Answer: if there are no physical barrier, solutions will be developed, sooner or later</a:t>
            </a:r>
          </a:p>
          <a:p>
            <a:pPr lvl="1"/>
            <a:r>
              <a:rPr lang="en-US" sz="1600" dirty="0"/>
              <a:t>The cost:</a:t>
            </a:r>
          </a:p>
          <a:p>
            <a:pPr lvl="2"/>
            <a:r>
              <a:rPr lang="en-US" sz="1200" dirty="0"/>
              <a:t>Can be mitigated by the progress of the technologies and the importance of the impact</a:t>
            </a:r>
          </a:p>
          <a:p>
            <a:endParaRPr lang="fr-FR" dirty="0"/>
          </a:p>
        </p:txBody>
      </p:sp>
      <p:sp>
        <p:nvSpPr>
          <p:cNvPr id="4" name="Slide Number Placeholder 3"/>
          <p:cNvSpPr>
            <a:spLocks noGrp="1"/>
          </p:cNvSpPr>
          <p:nvPr>
            <p:ph type="sldNum" sz="quarter" idx="5"/>
          </p:nvPr>
        </p:nvSpPr>
        <p:spPr/>
        <p:txBody>
          <a:bodyPr/>
          <a:lstStyle/>
          <a:p>
            <a:fld id="{3D7CBF80-6B2A-5549-AA81-357341F4C43D}" type="slidenum">
              <a:rPr lang="en-US" smtClean="0"/>
              <a:pPr/>
              <a:t>39</a:t>
            </a:fld>
            <a:endParaRPr lang="en-US"/>
          </a:p>
        </p:txBody>
      </p:sp>
    </p:spTree>
    <p:extLst>
      <p:ext uri="{BB962C8B-B14F-4D97-AF65-F5344CB8AC3E}">
        <p14:creationId xmlns:p14="http://schemas.microsoft.com/office/powerpoint/2010/main" val="33427715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A number of disruptive technologies, particularly in the </a:t>
            </a:r>
            <a:r>
              <a:rPr lang="en-US"/>
              <a:t>very rich domain </a:t>
            </a:r>
            <a:r>
              <a:rPr lang="en-US" dirty="0"/>
              <a:t>of </a:t>
            </a:r>
            <a:r>
              <a:rPr lang="en-US" dirty="0" err="1"/>
              <a:t>nano</a:t>
            </a:r>
            <a:r>
              <a:rPr lang="en-US" dirty="0"/>
              <a:t>-photonics </a:t>
            </a:r>
            <a:r>
              <a:rPr lang="fr-CH" dirty="0"/>
              <a:t>open </a:t>
            </a:r>
            <a:r>
              <a:rPr lang="fr-CH" dirty="0" err="1"/>
              <a:t>completely</a:t>
            </a:r>
            <a:r>
              <a:rPr lang="fr-CH" dirty="0"/>
              <a:t> new perspectives for new, intelligent and </a:t>
            </a:r>
            <a:r>
              <a:rPr lang="fr-CH" dirty="0" err="1"/>
              <a:t>multifunctional</a:t>
            </a:r>
            <a:r>
              <a:rPr lang="fr-CH" dirty="0"/>
              <a:t> </a:t>
            </a:r>
            <a:r>
              <a:rPr lang="fr-CH" dirty="0" err="1"/>
              <a:t>sensors</a:t>
            </a:r>
            <a:endParaRPr lang="en-US" dirty="0"/>
          </a:p>
          <a:p>
            <a:endParaRPr lang="en-US" dirty="0"/>
          </a:p>
        </p:txBody>
      </p:sp>
      <p:sp>
        <p:nvSpPr>
          <p:cNvPr id="4" name="Slide Number Placeholder 3"/>
          <p:cNvSpPr>
            <a:spLocks noGrp="1"/>
          </p:cNvSpPr>
          <p:nvPr>
            <p:ph type="sldNum" sz="quarter" idx="10"/>
          </p:nvPr>
        </p:nvSpPr>
        <p:spPr/>
        <p:txBody>
          <a:bodyPr/>
          <a:lstStyle/>
          <a:p>
            <a:fld id="{3D7CBF80-6B2A-5549-AA81-357341F4C43D}" type="slidenum">
              <a:rPr lang="en-US" smtClean="0"/>
              <a:pPr/>
              <a:t>40</a:t>
            </a:fld>
            <a:endParaRPr lang="en-US"/>
          </a:p>
        </p:txBody>
      </p:sp>
    </p:spTree>
    <p:extLst>
      <p:ext uri="{BB962C8B-B14F-4D97-AF65-F5344CB8AC3E}">
        <p14:creationId xmlns:p14="http://schemas.microsoft.com/office/powerpoint/2010/main" val="11071965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t>At </a:t>
            </a:r>
            <a:r>
              <a:rPr lang="fr-FR" b="1" dirty="0" err="1"/>
              <a:t>this</a:t>
            </a:r>
            <a:r>
              <a:rPr lang="fr-FR" b="1" dirty="0"/>
              <a:t> stage I </a:t>
            </a:r>
            <a:r>
              <a:rPr lang="fr-FR" b="1" dirty="0" err="1"/>
              <a:t>need</a:t>
            </a:r>
            <a:r>
              <a:rPr lang="fr-FR" b="1" dirty="0"/>
              <a:t> to </a:t>
            </a:r>
            <a:r>
              <a:rPr lang="fr-FR" b="1" dirty="0" err="1"/>
              <a:t>thank</a:t>
            </a:r>
            <a:r>
              <a:rPr lang="fr-FR" b="1" dirty="0"/>
              <a:t> </a:t>
            </a:r>
            <a:r>
              <a:rPr lang="fr-FR" b="1" dirty="0" err="1"/>
              <a:t>many</a:t>
            </a:r>
            <a:r>
              <a:rPr lang="fr-FR" b="1" dirty="0"/>
              <a:t> people, first of all </a:t>
            </a:r>
            <a:r>
              <a:rPr lang="fr-FR" b="1" dirty="0" err="1"/>
              <a:t>my</a:t>
            </a:r>
            <a:r>
              <a:rPr lang="fr-FR" b="1" dirty="0"/>
              <a:t> group at CERN, </a:t>
            </a:r>
            <a:r>
              <a:rPr lang="fr-FR" b="1" dirty="0" err="1"/>
              <a:t>which</a:t>
            </a:r>
            <a:r>
              <a:rPr lang="fr-FR" b="1" dirty="0"/>
              <a:t> </a:t>
            </a:r>
            <a:r>
              <a:rPr lang="fr-FR" b="1" dirty="0" err="1"/>
              <a:t>is</a:t>
            </a:r>
            <a:r>
              <a:rPr lang="fr-FR" b="1" dirty="0"/>
              <a:t> </a:t>
            </a:r>
            <a:r>
              <a:rPr lang="fr-FR" b="1" dirty="0" err="1"/>
              <a:t>now</a:t>
            </a:r>
            <a:r>
              <a:rPr lang="fr-FR" b="1" dirty="0"/>
              <a:t> </a:t>
            </a:r>
            <a:r>
              <a:rPr lang="fr-FR" b="1" dirty="0" err="1"/>
              <a:t>run</a:t>
            </a:r>
            <a:r>
              <a:rPr lang="fr-FR" b="1" dirty="0"/>
              <a:t> </a:t>
            </a:r>
            <a:r>
              <a:rPr lang="fr-FR" b="1" dirty="0" err="1"/>
              <a:t>very</a:t>
            </a:r>
            <a:r>
              <a:rPr lang="fr-FR" b="1" dirty="0"/>
              <a:t> </a:t>
            </a:r>
            <a:r>
              <a:rPr lang="fr-FR" b="1" dirty="0" err="1"/>
              <a:t>efficiently</a:t>
            </a:r>
            <a:r>
              <a:rPr lang="fr-FR" b="1" dirty="0"/>
              <a:t> by Etiennette Auffray</a:t>
            </a:r>
          </a:p>
          <a:p>
            <a:r>
              <a:rPr lang="fr-FR" b="1" dirty="0"/>
              <a:t>But </a:t>
            </a:r>
            <a:r>
              <a:rPr lang="fr-FR" b="1" dirty="0" err="1"/>
              <a:t>also</a:t>
            </a:r>
            <a:r>
              <a:rPr lang="fr-FR" b="1" dirty="0"/>
              <a:t> a </a:t>
            </a:r>
            <a:r>
              <a:rPr lang="fr-FR" b="1" dirty="0" err="1"/>
              <a:t>number</a:t>
            </a:r>
            <a:r>
              <a:rPr lang="fr-FR" b="1" dirty="0"/>
              <a:t> of </a:t>
            </a:r>
            <a:r>
              <a:rPr lang="fr-FR" b="1" dirty="0" err="1"/>
              <a:t>colleagues</a:t>
            </a:r>
            <a:r>
              <a:rPr lang="fr-FR" b="1" dirty="0"/>
              <a:t>, all over the world, for </a:t>
            </a:r>
            <a:r>
              <a:rPr lang="fr-FR" b="1" dirty="0" err="1"/>
              <a:t>their</a:t>
            </a:r>
            <a:r>
              <a:rPr lang="fr-FR" b="1" dirty="0"/>
              <a:t> encouragements and  </a:t>
            </a:r>
            <a:r>
              <a:rPr lang="fr-FR" b="1" dirty="0" err="1"/>
              <a:t>stimulating</a:t>
            </a:r>
            <a:r>
              <a:rPr lang="fr-FR" b="1" dirty="0"/>
              <a:t> and </a:t>
            </a:r>
            <a:r>
              <a:rPr lang="fr-FR" b="1" dirty="0" err="1"/>
              <a:t>enriching</a:t>
            </a:r>
            <a:r>
              <a:rPr lang="fr-FR" b="1" dirty="0"/>
              <a:t> discussions</a:t>
            </a:r>
          </a:p>
          <a:p>
            <a:r>
              <a:rPr lang="fr-FR" b="1" dirty="0"/>
              <a:t>CERN and the </a:t>
            </a:r>
            <a:r>
              <a:rPr lang="fr-FR" b="1" dirty="0" err="1"/>
              <a:t>European</a:t>
            </a:r>
            <a:r>
              <a:rPr lang="fr-FR" b="1" dirty="0"/>
              <a:t> </a:t>
            </a:r>
            <a:r>
              <a:rPr lang="fr-FR" b="1" dirty="0" err="1"/>
              <a:t>commisssion</a:t>
            </a:r>
            <a:r>
              <a:rPr lang="fr-FR" b="1" dirty="0"/>
              <a:t> for the </a:t>
            </a:r>
            <a:r>
              <a:rPr lang="fr-FR" b="1" dirty="0" err="1"/>
              <a:t>financial</a:t>
            </a:r>
            <a:r>
              <a:rPr lang="fr-FR" b="1" dirty="0"/>
              <a:t> support </a:t>
            </a:r>
            <a:r>
              <a:rPr lang="fr-FR" b="1" dirty="0" err="1"/>
              <a:t>through</a:t>
            </a:r>
            <a:r>
              <a:rPr lang="fr-FR" b="1" dirty="0"/>
              <a:t> a </a:t>
            </a:r>
            <a:r>
              <a:rPr lang="fr-FR" b="1" dirty="0" err="1"/>
              <a:t>number</a:t>
            </a:r>
            <a:r>
              <a:rPr lang="fr-FR" b="1" dirty="0"/>
              <a:t> of </a:t>
            </a:r>
            <a:r>
              <a:rPr lang="fr-FR" b="1" dirty="0" err="1"/>
              <a:t>projects</a:t>
            </a:r>
            <a:r>
              <a:rPr lang="fr-FR" b="1" dirty="0"/>
              <a:t>, all </a:t>
            </a:r>
            <a:r>
              <a:rPr lang="fr-FR" b="1" dirty="0" err="1"/>
              <a:t>related</a:t>
            </a:r>
            <a:r>
              <a:rPr lang="fr-FR" b="1" dirty="0"/>
              <a:t> to </a:t>
            </a:r>
            <a:r>
              <a:rPr lang="fr-FR" b="1" dirty="0" err="1"/>
              <a:t>fast</a:t>
            </a:r>
            <a:r>
              <a:rPr lang="fr-FR" b="1" dirty="0"/>
              <a:t> timing</a:t>
            </a:r>
          </a:p>
          <a:p>
            <a:r>
              <a:rPr lang="fr-FR" b="1" dirty="0"/>
              <a:t>And I </a:t>
            </a:r>
            <a:r>
              <a:rPr lang="fr-FR" b="1" dirty="0" err="1"/>
              <a:t>would</a:t>
            </a:r>
            <a:r>
              <a:rPr lang="fr-FR" b="1" dirty="0"/>
              <a:t> not </a:t>
            </a:r>
            <a:r>
              <a:rPr lang="fr-FR" b="1" dirty="0" err="1"/>
              <a:t>like</a:t>
            </a:r>
            <a:r>
              <a:rPr lang="fr-FR" b="1" dirty="0"/>
              <a:t> to </a:t>
            </a:r>
            <a:r>
              <a:rPr lang="fr-FR" b="1" dirty="0" err="1"/>
              <a:t>forget</a:t>
            </a:r>
            <a:r>
              <a:rPr lang="fr-FR" b="1" dirty="0"/>
              <a:t> all of </a:t>
            </a:r>
            <a:r>
              <a:rPr lang="fr-FR" b="1" dirty="0" err="1"/>
              <a:t>you</a:t>
            </a:r>
            <a:r>
              <a:rPr lang="fr-FR" b="1" dirty="0"/>
              <a:t> for </a:t>
            </a:r>
            <a:r>
              <a:rPr lang="fr-FR" b="1" dirty="0" err="1"/>
              <a:t>your</a:t>
            </a:r>
            <a:r>
              <a:rPr lang="fr-FR" b="1" dirty="0"/>
              <a:t> attention</a:t>
            </a:r>
          </a:p>
          <a:p>
            <a:endParaRPr lang="fr-FR" dirty="0"/>
          </a:p>
        </p:txBody>
      </p:sp>
      <p:sp>
        <p:nvSpPr>
          <p:cNvPr id="4" name="Slide Number Placeholder 3"/>
          <p:cNvSpPr>
            <a:spLocks noGrp="1"/>
          </p:cNvSpPr>
          <p:nvPr>
            <p:ph type="sldNum" sz="quarter" idx="5"/>
          </p:nvPr>
        </p:nvSpPr>
        <p:spPr/>
        <p:txBody>
          <a:bodyPr/>
          <a:lstStyle/>
          <a:p>
            <a:fld id="{3D7CBF80-6B2A-5549-AA81-357341F4C43D}" type="slidenum">
              <a:rPr lang="en-US" smtClean="0"/>
              <a:pPr/>
              <a:t>41</a:t>
            </a:fld>
            <a:endParaRPr lang="en-US"/>
          </a:p>
        </p:txBody>
      </p:sp>
    </p:spTree>
    <p:extLst>
      <p:ext uri="{BB962C8B-B14F-4D97-AF65-F5344CB8AC3E}">
        <p14:creationId xmlns:p14="http://schemas.microsoft.com/office/powerpoint/2010/main" val="541446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time ID (Finely segmented</a:t>
            </a:r>
            <a:r>
              <a:rPr lang="en-US" baseline="0" dirty="0"/>
              <a:t> </a:t>
            </a:r>
            <a:r>
              <a:rPr lang="en-US" dirty="0"/>
              <a:t>Time Imaging calorimeter) and</a:t>
            </a:r>
            <a:r>
              <a:rPr lang="en-US" baseline="0" dirty="0"/>
              <a:t> time spatial </a:t>
            </a:r>
            <a:r>
              <a:rPr lang="en-US" baseline="0" dirty="0" err="1"/>
              <a:t>localisation</a:t>
            </a:r>
            <a:r>
              <a:rPr lang="en-US" baseline="0" dirty="0"/>
              <a:t> (TOF)</a:t>
            </a:r>
          </a:p>
          <a:p>
            <a:r>
              <a:rPr lang="en-US" baseline="0" dirty="0"/>
              <a:t>We see now coming a growing request for better timing resolution, boosted by emerging technologies opening the management of time at the </a:t>
            </a:r>
            <a:r>
              <a:rPr lang="en-US" baseline="0" dirty="0" err="1"/>
              <a:t>ps</a:t>
            </a:r>
            <a:r>
              <a:rPr lang="en-US" baseline="0" dirty="0"/>
              <a:t> level.  </a:t>
            </a:r>
            <a:endParaRPr lang="en-US" dirty="0"/>
          </a:p>
        </p:txBody>
      </p:sp>
      <p:sp>
        <p:nvSpPr>
          <p:cNvPr id="4" name="Slide Number Placeholder 3"/>
          <p:cNvSpPr>
            <a:spLocks noGrp="1"/>
          </p:cNvSpPr>
          <p:nvPr>
            <p:ph type="sldNum" sz="quarter" idx="10"/>
          </p:nvPr>
        </p:nvSpPr>
        <p:spPr/>
        <p:txBody>
          <a:bodyPr/>
          <a:lstStyle/>
          <a:p>
            <a:fld id="{3D7CBF80-6B2A-5549-AA81-357341F4C43D}" type="slidenum">
              <a:rPr lang="en-US" smtClean="0"/>
              <a:pPr/>
              <a:t>4</a:t>
            </a:fld>
            <a:endParaRPr lang="en-US"/>
          </a:p>
        </p:txBody>
      </p:sp>
    </p:spTree>
    <p:extLst>
      <p:ext uri="{BB962C8B-B14F-4D97-AF65-F5344CB8AC3E}">
        <p14:creationId xmlns:p14="http://schemas.microsoft.com/office/powerpoint/2010/main" val="82037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we are now discussing a new generation of detectors, like the timing layer of the CMS upgrade (scheduled for 2020),</a:t>
            </a:r>
            <a:r>
              <a:rPr lang="en-US" baseline="0" dirty="0"/>
              <a:t> and which requires </a:t>
            </a:r>
            <a:r>
              <a:rPr lang="en-US" dirty="0"/>
              <a:t>very fast  and high gain photodetectors</a:t>
            </a:r>
            <a:r>
              <a:rPr lang="en-US" baseline="0" dirty="0"/>
              <a:t> and which will use a quarter of a million </a:t>
            </a:r>
            <a:r>
              <a:rPr lang="en-US" baseline="0" dirty="0" err="1"/>
              <a:t>SiPMs</a:t>
            </a:r>
            <a:endParaRPr lang="en-US" dirty="0"/>
          </a:p>
        </p:txBody>
      </p:sp>
      <p:sp>
        <p:nvSpPr>
          <p:cNvPr id="4" name="Slide Number Placeholder 3"/>
          <p:cNvSpPr>
            <a:spLocks noGrp="1"/>
          </p:cNvSpPr>
          <p:nvPr>
            <p:ph type="sldNum" sz="quarter" idx="10"/>
          </p:nvPr>
        </p:nvSpPr>
        <p:spPr/>
        <p:txBody>
          <a:bodyPr/>
          <a:lstStyle/>
          <a:p>
            <a:fld id="{3D7CBF80-6B2A-5549-AA81-357341F4C43D}" type="slidenum">
              <a:rPr lang="en-US" smtClean="0"/>
              <a:pPr/>
              <a:t>6</a:t>
            </a:fld>
            <a:endParaRPr lang="en-US"/>
          </a:p>
        </p:txBody>
      </p:sp>
    </p:spTree>
    <p:extLst>
      <p:ext uri="{BB962C8B-B14F-4D97-AF65-F5344CB8AC3E}">
        <p14:creationId xmlns:p14="http://schemas.microsoft.com/office/powerpoint/2010/main" val="1766195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Wingdings" charset="2"/>
              </a:rPr>
              <a:t/>
            </a:r>
            <a:br>
              <a:rPr lang="en-US" dirty="0">
                <a:effectLst/>
                <a:latin typeface="Wingdings" charset="2"/>
              </a:rPr>
            </a:br>
            <a:endParaRPr lang="en-US" dirty="0">
              <a:effectLst/>
              <a:latin typeface="Wingdings" charset="2"/>
            </a:endParaRPr>
          </a:p>
          <a:p>
            <a:r>
              <a:rPr lang="en-US" dirty="0">
                <a:effectLst/>
                <a:latin typeface="Wingdings" charset="2"/>
              </a:rPr>
              <a:t></a:t>
            </a:r>
            <a:r>
              <a:rPr lang="en-US" sz="1200" kern="1200" dirty="0">
                <a:solidFill>
                  <a:schemeClr val="tx1"/>
                </a:solidFill>
                <a:effectLst/>
                <a:latin typeface="Times" pitchFamily="-65" charset="0"/>
                <a:ea typeface="+mn-ea"/>
                <a:cs typeface="+mn-cs"/>
              </a:rPr>
              <a:t>Precise timing in one or more EM? HAD? Calorimeter layers to associate jets with primary vertex (TOF) and reduce pile-up</a:t>
            </a:r>
          </a:p>
          <a:p>
            <a:r>
              <a:rPr lang="en-US" dirty="0">
                <a:effectLst/>
                <a:latin typeface="Wingdings" charset="2"/>
              </a:rPr>
              <a:t></a:t>
            </a:r>
            <a:r>
              <a:rPr lang="en-US" sz="1200" kern="1200" dirty="0">
                <a:solidFill>
                  <a:schemeClr val="tx1"/>
                </a:solidFill>
                <a:effectLst/>
                <a:latin typeface="Times" pitchFamily="-65" charset="0"/>
                <a:ea typeface="+mn-ea"/>
                <a:cs typeface="+mn-cs"/>
              </a:rPr>
              <a:t>Use timing information to help PFA association and to reduce the confusion term</a:t>
            </a:r>
          </a:p>
          <a:p>
            <a:r>
              <a:rPr lang="en-US" dirty="0">
                <a:effectLst/>
                <a:latin typeface="Wingdings" charset="2"/>
              </a:rPr>
              <a:t></a:t>
            </a:r>
            <a:r>
              <a:rPr lang="en-US" sz="1200" kern="1200" dirty="0">
                <a:solidFill>
                  <a:schemeClr val="tx1"/>
                </a:solidFill>
                <a:effectLst/>
                <a:latin typeface="Times" pitchFamily="-65" charset="0"/>
                <a:ea typeface="+mn-ea"/>
                <a:cs typeface="+mn-cs"/>
              </a:rPr>
              <a:t>Use event-by-event space-time evolution of energy deposition to improve the energy resolution </a:t>
            </a:r>
          </a:p>
        </p:txBody>
      </p:sp>
      <p:sp>
        <p:nvSpPr>
          <p:cNvPr id="4" name="Slide Number Placeholder 3"/>
          <p:cNvSpPr>
            <a:spLocks noGrp="1"/>
          </p:cNvSpPr>
          <p:nvPr>
            <p:ph type="sldNum" sz="quarter" idx="10"/>
          </p:nvPr>
        </p:nvSpPr>
        <p:spPr/>
        <p:txBody>
          <a:bodyPr/>
          <a:lstStyle/>
          <a:p>
            <a:fld id="{3D7CBF80-6B2A-5549-AA81-357341F4C43D}" type="slidenum">
              <a:rPr lang="en-US" smtClean="0"/>
              <a:pPr/>
              <a:t>8</a:t>
            </a:fld>
            <a:endParaRPr lang="en-US"/>
          </a:p>
        </p:txBody>
      </p:sp>
    </p:spTree>
    <p:extLst>
      <p:ext uri="{BB962C8B-B14F-4D97-AF65-F5344CB8AC3E}">
        <p14:creationId xmlns:p14="http://schemas.microsoft.com/office/powerpoint/2010/main" val="322787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7CBF80-6B2A-5549-AA81-357341F4C43D}" type="slidenum">
              <a:rPr lang="en-US" smtClean="0"/>
              <a:pPr/>
              <a:t>9</a:t>
            </a:fld>
            <a:endParaRPr lang="en-US"/>
          </a:p>
        </p:txBody>
      </p:sp>
    </p:spTree>
    <p:extLst>
      <p:ext uri="{BB962C8B-B14F-4D97-AF65-F5344CB8AC3E}">
        <p14:creationId xmlns:p14="http://schemas.microsoft.com/office/powerpoint/2010/main" val="283872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1160463" y="584200"/>
            <a:ext cx="4554537" cy="3414713"/>
          </a:xfrm>
          <a:ln/>
        </p:spPr>
      </p:sp>
      <p:sp>
        <p:nvSpPr>
          <p:cNvPr id="105475" name="Rectangle 3"/>
          <p:cNvSpPr>
            <a:spLocks noGrp="1" noChangeArrowheads="1"/>
          </p:cNvSpPr>
          <p:nvPr>
            <p:ph type="body" idx="1"/>
          </p:nvPr>
        </p:nvSpPr>
        <p:spPr>
          <a:xfrm>
            <a:off x="685477" y="4343103"/>
            <a:ext cx="5487048" cy="4114205"/>
          </a:xfrm>
          <a:noFill/>
          <a:ln/>
        </p:spPr>
        <p:txBody>
          <a:bodyPr lIns="86468" tIns="43233" rIns="86468" bIns="43233"/>
          <a:lstStyle/>
          <a:p>
            <a:r>
              <a:rPr lang="fr-FR" dirty="0">
                <a:latin typeface="Times New Roman" pitchFamily="-112" charset="0"/>
                <a:ea typeface="ＭＳ Ｐゴシック" pitchFamily="-112" charset="-128"/>
                <a:cs typeface="ＭＳ Ｐゴシック" pitchFamily="-112" charset="-128"/>
              </a:rPr>
              <a:t>But </a:t>
            </a:r>
            <a:r>
              <a:rPr lang="fr-FR" dirty="0" err="1">
                <a:latin typeface="Times New Roman" pitchFamily="-112" charset="0"/>
                <a:ea typeface="ＭＳ Ｐゴシック" pitchFamily="-112" charset="-128"/>
                <a:cs typeface="ＭＳ Ｐゴシック" pitchFamily="-112" charset="-128"/>
              </a:rPr>
              <a:t>there</a:t>
            </a:r>
            <a:r>
              <a:rPr lang="fr-FR" dirty="0">
                <a:latin typeface="Times New Roman" pitchFamily="-112" charset="0"/>
                <a:ea typeface="ＭＳ Ｐゴシック" pitchFamily="-112" charset="-128"/>
                <a:cs typeface="ＭＳ Ｐゴシック" pitchFamily="-112" charset="-128"/>
              </a:rPr>
              <a:t> </a:t>
            </a:r>
            <a:r>
              <a:rPr lang="fr-FR" dirty="0" err="1">
                <a:latin typeface="Times New Roman" pitchFamily="-112" charset="0"/>
                <a:ea typeface="ＭＳ Ｐゴシック" pitchFamily="-112" charset="-128"/>
                <a:cs typeface="ＭＳ Ｐゴシック" pitchFamily="-112" charset="-128"/>
              </a:rPr>
              <a:t>is</a:t>
            </a:r>
            <a:r>
              <a:rPr lang="fr-FR" dirty="0">
                <a:latin typeface="Times New Roman" pitchFamily="-112" charset="0"/>
                <a:ea typeface="ＭＳ Ｐゴシック" pitchFamily="-112" charset="-128"/>
                <a:cs typeface="ＭＳ Ｐゴシック" pitchFamily="-112" charset="-128"/>
              </a:rPr>
              <a:t> </a:t>
            </a:r>
            <a:r>
              <a:rPr lang="fr-FR" dirty="0" err="1">
                <a:latin typeface="Times New Roman" pitchFamily="-112" charset="0"/>
                <a:ea typeface="ＭＳ Ｐゴシック" pitchFamily="-112" charset="-128"/>
                <a:cs typeface="ＭＳ Ｐゴシック" pitchFamily="-112" charset="-128"/>
              </a:rPr>
              <a:t>also</a:t>
            </a:r>
            <a:r>
              <a:rPr lang="fr-FR" dirty="0">
                <a:latin typeface="Times New Roman" pitchFamily="-112" charset="0"/>
                <a:ea typeface="ＭＳ Ｐゴシック" pitchFamily="-112" charset="-128"/>
                <a:cs typeface="ＭＳ Ｐゴシック" pitchFamily="-112" charset="-128"/>
              </a:rPr>
              <a:t> a </a:t>
            </a:r>
            <a:r>
              <a:rPr lang="fr-FR" dirty="0" err="1">
                <a:latin typeface="Times New Roman" pitchFamily="-112" charset="0"/>
                <a:ea typeface="ＭＳ Ｐゴシック" pitchFamily="-112" charset="-128"/>
                <a:cs typeface="ＭＳ Ｐゴシック" pitchFamily="-112" charset="-128"/>
              </a:rPr>
              <a:t>request</a:t>
            </a:r>
            <a:r>
              <a:rPr lang="fr-FR" dirty="0">
                <a:latin typeface="Times New Roman" pitchFamily="-112" charset="0"/>
                <a:ea typeface="ＭＳ Ｐゴシック" pitchFamily="-112" charset="-128"/>
                <a:cs typeface="ＭＳ Ｐゴシック" pitchFamily="-112" charset="-128"/>
              </a:rPr>
              <a:t> for good timing </a:t>
            </a:r>
            <a:r>
              <a:rPr lang="fr-FR" dirty="0" err="1">
                <a:latin typeface="Times New Roman" pitchFamily="-112" charset="0"/>
                <a:ea typeface="ＭＳ Ｐゴシック" pitchFamily="-112" charset="-128"/>
                <a:cs typeface="ＭＳ Ｐゴシック" pitchFamily="-112" charset="-128"/>
              </a:rPr>
              <a:t>resolution</a:t>
            </a:r>
            <a:r>
              <a:rPr lang="fr-FR" dirty="0">
                <a:latin typeface="Times New Roman" pitchFamily="-112" charset="0"/>
                <a:ea typeface="ＭＳ Ｐゴシック" pitchFamily="-112" charset="-128"/>
                <a:cs typeface="ＭＳ Ｐゴシック" pitchFamily="-112" charset="-128"/>
              </a:rPr>
              <a:t> for </a:t>
            </a:r>
            <a:r>
              <a:rPr lang="fr-FR" dirty="0" err="1">
                <a:latin typeface="Times New Roman" pitchFamily="-112" charset="0"/>
                <a:ea typeface="ＭＳ Ｐゴシック" pitchFamily="-112" charset="-128"/>
                <a:cs typeface="ＭＳ Ｐゴシック" pitchFamily="-112" charset="-128"/>
              </a:rPr>
              <a:t>another</a:t>
            </a:r>
            <a:r>
              <a:rPr lang="fr-FR" dirty="0">
                <a:latin typeface="Times New Roman" pitchFamily="-112" charset="0"/>
                <a:ea typeface="ＭＳ Ｐゴシック" pitchFamily="-112" charset="-128"/>
                <a:cs typeface="ＭＳ Ｐゴシック" pitchFamily="-112" charset="-128"/>
              </a:rPr>
              <a:t> important application of </a:t>
            </a:r>
            <a:r>
              <a:rPr lang="fr-FR" dirty="0" err="1">
                <a:latin typeface="Times New Roman" pitchFamily="-112" charset="0"/>
                <a:ea typeface="ＭＳ Ｐゴシック" pitchFamily="-112" charset="-128"/>
                <a:cs typeface="ＭＳ Ｐゴシック" pitchFamily="-112" charset="-128"/>
              </a:rPr>
              <a:t>scintillating</a:t>
            </a:r>
            <a:r>
              <a:rPr lang="fr-FR" dirty="0">
                <a:latin typeface="Times New Roman" pitchFamily="-112" charset="0"/>
                <a:ea typeface="ＭＳ Ｐゴシック" pitchFamily="-112" charset="-128"/>
                <a:cs typeface="ＭＳ Ｐゴシック" pitchFamily="-112" charset="-128"/>
              </a:rPr>
              <a:t> </a:t>
            </a:r>
            <a:r>
              <a:rPr lang="fr-FR" dirty="0" err="1">
                <a:latin typeface="Times New Roman" pitchFamily="-112" charset="0"/>
                <a:ea typeface="ＭＳ Ｐゴシック" pitchFamily="-112" charset="-128"/>
                <a:cs typeface="ＭＳ Ｐゴシック" pitchFamily="-112" charset="-128"/>
              </a:rPr>
              <a:t>crystals</a:t>
            </a:r>
            <a:r>
              <a:rPr lang="fr-FR" dirty="0">
                <a:latin typeface="Times New Roman" pitchFamily="-112" charset="0"/>
                <a:ea typeface="ＭＳ Ｐゴシック" pitchFamily="-112" charset="-128"/>
                <a:cs typeface="ＭＳ Ｐゴシック" pitchFamily="-112" charset="-128"/>
              </a:rPr>
              <a:t>. PET scanners. </a:t>
            </a:r>
          </a:p>
        </p:txBody>
      </p:sp>
    </p:spTree>
    <p:extLst>
      <p:ext uri="{BB962C8B-B14F-4D97-AF65-F5344CB8AC3E}">
        <p14:creationId xmlns:p14="http://schemas.microsoft.com/office/powerpoint/2010/main" val="4064781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- 10ps </a:t>
            </a:r>
            <a:r>
              <a:rPr lang="fr-FR" dirty="0" err="1"/>
              <a:t>resolution</a:t>
            </a:r>
            <a:r>
              <a:rPr lang="fr-FR" dirty="0"/>
              <a:t> correspond to 1.5mm </a:t>
            </a:r>
            <a:r>
              <a:rPr lang="fr-FR" dirty="0" err="1"/>
              <a:t>resolution</a:t>
            </a:r>
            <a:r>
              <a:rPr lang="fr-FR" dirty="0"/>
              <a:t> </a:t>
            </a:r>
            <a:r>
              <a:rPr lang="fr-FR" dirty="0" err="1"/>
              <a:t>along</a:t>
            </a:r>
            <a:r>
              <a:rPr lang="fr-FR" dirty="0"/>
              <a:t> the  LOR and opens the </a:t>
            </a:r>
            <a:r>
              <a:rPr lang="fr-FR" dirty="0" err="1"/>
              <a:t>way</a:t>
            </a:r>
            <a:r>
              <a:rPr lang="fr-FR" dirty="0"/>
              <a:t> to </a:t>
            </a:r>
            <a:r>
              <a:rPr lang="fr-FR" dirty="0" err="1"/>
              <a:t>reconstructionless</a:t>
            </a:r>
            <a:r>
              <a:rPr lang="fr-FR" dirty="0"/>
              <a:t> PET</a:t>
            </a:r>
          </a:p>
          <a:p>
            <a:endParaRPr lang="fr-FR" dirty="0"/>
          </a:p>
          <a:p>
            <a:r>
              <a:rPr lang="fr-FR" dirty="0"/>
              <a:t>- </a:t>
            </a:r>
            <a:r>
              <a:rPr lang="fr-FR" dirty="0" err="1"/>
              <a:t>this</a:t>
            </a:r>
            <a:r>
              <a:rPr lang="fr-FR" dirty="0"/>
              <a:t> </a:t>
            </a:r>
            <a:r>
              <a:rPr lang="fr-FR" dirty="0" err="1"/>
              <a:t>would</a:t>
            </a:r>
            <a:r>
              <a:rPr lang="fr-FR" dirty="0"/>
              <a:t> </a:t>
            </a:r>
            <a:r>
              <a:rPr lang="fr-FR" dirty="0" err="1"/>
              <a:t>considerably</a:t>
            </a:r>
            <a:r>
              <a:rPr lang="fr-FR" dirty="0"/>
              <a:t> </a:t>
            </a:r>
            <a:r>
              <a:rPr lang="fr-FR" dirty="0" err="1"/>
              <a:t>reduce</a:t>
            </a:r>
            <a:r>
              <a:rPr lang="fr-FR" dirty="0"/>
              <a:t> the </a:t>
            </a:r>
            <a:r>
              <a:rPr lang="fr-FR" dirty="0" err="1"/>
              <a:t>constraints</a:t>
            </a:r>
            <a:r>
              <a:rPr lang="fr-FR" dirty="0"/>
              <a:t> </a:t>
            </a:r>
            <a:r>
              <a:rPr lang="fr-FR" dirty="0" err="1"/>
              <a:t>associated</a:t>
            </a:r>
            <a:r>
              <a:rPr lang="fr-FR" dirty="0"/>
              <a:t> to the </a:t>
            </a:r>
            <a:r>
              <a:rPr lang="fr-FR" dirty="0" err="1"/>
              <a:t>tomographic</a:t>
            </a:r>
            <a:r>
              <a:rPr lang="fr-FR" dirty="0"/>
              <a:t> </a:t>
            </a:r>
            <a:r>
              <a:rPr lang="fr-FR" dirty="0" err="1"/>
              <a:t>principle</a:t>
            </a:r>
            <a:r>
              <a:rPr lang="fr-FR" dirty="0"/>
              <a:t>, </a:t>
            </a:r>
            <a:r>
              <a:rPr lang="fr-FR" dirty="0" err="1"/>
              <a:t>which</a:t>
            </a:r>
            <a:r>
              <a:rPr lang="fr-FR" baseline="0" dirty="0"/>
              <a:t> </a:t>
            </a:r>
            <a:r>
              <a:rPr lang="fr-FR" baseline="0" dirty="0" err="1"/>
              <a:t>requires</a:t>
            </a:r>
            <a:r>
              <a:rPr lang="fr-FR" baseline="0" dirty="0"/>
              <a:t> full </a:t>
            </a:r>
            <a:r>
              <a:rPr lang="fr-FR" baseline="0" dirty="0" err="1"/>
              <a:t>angular</a:t>
            </a:r>
            <a:r>
              <a:rPr lang="fr-FR" baseline="0" dirty="0"/>
              <a:t> </a:t>
            </a:r>
            <a:r>
              <a:rPr lang="fr-FR" baseline="0" dirty="0" err="1"/>
              <a:t>coverage</a:t>
            </a:r>
            <a:r>
              <a:rPr lang="fr-FR" baseline="0" dirty="0"/>
              <a:t> of the ROI, and </a:t>
            </a:r>
            <a:r>
              <a:rPr lang="fr-FR" baseline="0" dirty="0" err="1"/>
              <a:t>allow</a:t>
            </a:r>
            <a:r>
              <a:rPr lang="fr-FR" baseline="0" dirty="0"/>
              <a:t> </a:t>
            </a:r>
            <a:r>
              <a:rPr lang="fr-FR" baseline="0" dirty="0" err="1"/>
              <a:t>limited</a:t>
            </a:r>
            <a:r>
              <a:rPr lang="fr-FR" baseline="0" dirty="0"/>
              <a:t> angle </a:t>
            </a:r>
            <a:r>
              <a:rPr lang="fr-FR" baseline="0" dirty="0" err="1"/>
              <a:t>tomography</a:t>
            </a:r>
            <a:r>
              <a:rPr lang="fr-FR" baseline="0" dirty="0"/>
              <a:t> </a:t>
            </a:r>
            <a:r>
              <a:rPr lang="fr-FR" baseline="0" dirty="0" err="1"/>
              <a:t>without</a:t>
            </a:r>
            <a:r>
              <a:rPr lang="fr-FR" baseline="0" dirty="0"/>
              <a:t> </a:t>
            </a:r>
            <a:r>
              <a:rPr lang="fr-FR" baseline="0" dirty="0" err="1"/>
              <a:t>artifacts</a:t>
            </a:r>
            <a:endParaRPr lang="fr-FR" baseline="0" dirty="0"/>
          </a:p>
          <a:p>
            <a:endParaRPr lang="fr-FR" baseline="0" dirty="0"/>
          </a:p>
          <a:p>
            <a:r>
              <a:rPr lang="fr-FR" baseline="0" dirty="0"/>
              <a:t>- 10ps </a:t>
            </a:r>
            <a:r>
              <a:rPr lang="fr-FR" baseline="0" dirty="0" err="1"/>
              <a:t>resolution</a:t>
            </a:r>
            <a:r>
              <a:rPr lang="fr-FR" baseline="0" dirty="0"/>
              <a:t> </a:t>
            </a:r>
            <a:r>
              <a:rPr lang="fr-FR" baseline="0" dirty="0" err="1"/>
              <a:t>would</a:t>
            </a:r>
            <a:r>
              <a:rPr lang="fr-FR" baseline="0" dirty="0"/>
              <a:t> </a:t>
            </a:r>
            <a:r>
              <a:rPr lang="fr-FR" baseline="0" dirty="0" err="1"/>
              <a:t>bring</a:t>
            </a:r>
            <a:r>
              <a:rPr lang="fr-FR" baseline="0" dirty="0"/>
              <a:t> a &gt; 15 </a:t>
            </a:r>
            <a:r>
              <a:rPr lang="fr-FR" baseline="0" dirty="0" err="1"/>
              <a:t>fold</a:t>
            </a:r>
            <a:r>
              <a:rPr lang="fr-FR" baseline="0" dirty="0"/>
              <a:t> ...</a:t>
            </a:r>
            <a:endParaRPr lang="fr-FR" dirty="0"/>
          </a:p>
        </p:txBody>
      </p:sp>
      <p:sp>
        <p:nvSpPr>
          <p:cNvPr id="4" name="Espace réservé du numéro de diapositive 3"/>
          <p:cNvSpPr>
            <a:spLocks noGrp="1"/>
          </p:cNvSpPr>
          <p:nvPr>
            <p:ph type="sldNum" sz="quarter" idx="10"/>
          </p:nvPr>
        </p:nvSpPr>
        <p:spPr/>
        <p:txBody>
          <a:bodyPr/>
          <a:lstStyle/>
          <a:p>
            <a:fld id="{3D7CBF80-6B2A-5549-AA81-357341F4C43D}" type="slidenum">
              <a:rPr lang="en-US" smtClean="0"/>
              <a:pPr/>
              <a:t>11</a:t>
            </a:fld>
            <a:endParaRPr lang="en-US"/>
          </a:p>
        </p:txBody>
      </p:sp>
    </p:spTree>
    <p:extLst>
      <p:ext uri="{BB962C8B-B14F-4D97-AF65-F5344CB8AC3E}">
        <p14:creationId xmlns:p14="http://schemas.microsoft.com/office/powerpoint/2010/main" val="588477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red assume LTE =100%</a:t>
            </a:r>
          </a:p>
          <a:p>
            <a:r>
              <a:rPr lang="en-US" dirty="0"/>
              <a:t>In green: influence of LTE</a:t>
            </a:r>
          </a:p>
          <a:p>
            <a:r>
              <a:rPr lang="en-US" dirty="0"/>
              <a:t>In Yellow: influence of PTS</a:t>
            </a:r>
          </a:p>
          <a:p>
            <a:endParaRPr lang="en-US" dirty="0"/>
          </a:p>
        </p:txBody>
      </p:sp>
      <p:sp>
        <p:nvSpPr>
          <p:cNvPr id="4" name="Slide Number Placeholder 3"/>
          <p:cNvSpPr>
            <a:spLocks noGrp="1"/>
          </p:cNvSpPr>
          <p:nvPr>
            <p:ph type="sldNum" sz="quarter" idx="10"/>
          </p:nvPr>
        </p:nvSpPr>
        <p:spPr/>
        <p:txBody>
          <a:bodyPr/>
          <a:lstStyle/>
          <a:p>
            <a:fld id="{3D7CBF80-6B2A-5549-AA81-357341F4C43D}" type="slidenum">
              <a:rPr lang="en-US" smtClean="0"/>
              <a:pPr/>
              <a:t>12</a:t>
            </a:fld>
            <a:endParaRPr lang="en-US"/>
          </a:p>
        </p:txBody>
      </p:sp>
    </p:spTree>
    <p:extLst>
      <p:ext uri="{BB962C8B-B14F-4D97-AF65-F5344CB8AC3E}">
        <p14:creationId xmlns:p14="http://schemas.microsoft.com/office/powerpoint/2010/main" val="38158771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89090" name="Group 2"/>
          <p:cNvGrpSpPr>
            <a:grpSpLocks/>
          </p:cNvGrpSpPr>
          <p:nvPr/>
        </p:nvGrpSpPr>
        <p:grpSpPr bwMode="auto">
          <a:xfrm>
            <a:off x="-7758113" y="1460500"/>
            <a:ext cx="16902113" cy="10795000"/>
            <a:chOff x="-4887" y="922"/>
            <a:chExt cx="10647" cy="6800"/>
          </a:xfrm>
        </p:grpSpPr>
        <p:sp>
          <p:nvSpPr>
            <p:cNvPr id="89091"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folHlink">
                    <a:gamma/>
                    <a:shade val="46275"/>
                    <a:invGamma/>
                  </a:schemeClr>
                </a:gs>
                <a:gs pos="100000">
                  <a:schemeClr val="folHlink"/>
                </a:gs>
              </a:gsLst>
              <a:lin ang="0" scaled="1"/>
            </a:gradFill>
            <a:ln w="9525">
              <a:noFill/>
              <a:round/>
              <a:headEnd type="none" w="sm" len="sm"/>
              <a:tailEnd type="none" w="sm" len="sm"/>
            </a:ln>
            <a:effectLst/>
          </p:spPr>
          <p:txBody>
            <a:bodyPr>
              <a:prstTxWarp prst="textNoShape">
                <a:avLst/>
              </a:prstTxWarp>
            </a:bodyPr>
            <a:lstStyle/>
            <a:p>
              <a:endParaRPr lang="fr-FR"/>
            </a:p>
          </p:txBody>
        </p:sp>
        <p:sp>
          <p:nvSpPr>
            <p:cNvPr id="89092" name="Arc 4"/>
            <p:cNvSpPr>
              <a:spLocks/>
            </p:cNvSpPr>
            <p:nvPr/>
          </p:nvSpPr>
          <p:spPr bwMode="auto">
            <a:xfrm>
              <a:off x="-4887" y="922"/>
              <a:ext cx="8474" cy="6800"/>
            </a:xfrm>
            <a:custGeom>
              <a:avLst/>
              <a:gdLst>
                <a:gd name="G0" fmla="+- 21600 0 0"/>
                <a:gd name="G1" fmla="+- 21600 0 0"/>
                <a:gd name="G2" fmla="+- 21600 0 0"/>
                <a:gd name="T0" fmla="*/ 43200 w 43200"/>
                <a:gd name="T1" fmla="*/ 21600 h 43200"/>
                <a:gd name="T2" fmla="*/ 24979 w 43200"/>
                <a:gd name="T3" fmla="*/ 266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0"/>
                    <a:pt x="23861" y="88"/>
                    <a:pt x="24979" y="265"/>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0"/>
                    <a:pt x="23861" y="88"/>
                    <a:pt x="24979" y="265"/>
                  </a:cubicBezTo>
                  <a:lnTo>
                    <a:pt x="21600" y="21600"/>
                  </a:lnTo>
                  <a:close/>
                </a:path>
              </a:pathLst>
            </a:custGeom>
            <a:noFill/>
            <a:ln w="12700" cap="sq">
              <a:solidFill>
                <a:schemeClr val="folHlink"/>
              </a:solidFill>
              <a:round/>
              <a:headEnd type="none" w="sm" len="sm"/>
              <a:tailEnd type="none" w="sm" len="sm"/>
            </a:ln>
            <a:effectLst/>
          </p:spPr>
          <p:txBody>
            <a:bodyPr>
              <a:prstTxWarp prst="textNoShape">
                <a:avLst/>
              </a:prstTxWarp>
            </a:bodyPr>
            <a:lstStyle/>
            <a:p>
              <a:endParaRPr lang="fr-FR"/>
            </a:p>
          </p:txBody>
        </p:sp>
      </p:grpSp>
      <p:sp>
        <p:nvSpPr>
          <p:cNvPr id="89093" name="Rectangle 5"/>
          <p:cNvSpPr>
            <a:spLocks noGrp="1" noChangeArrowheads="1"/>
          </p:cNvSpPr>
          <p:nvPr>
            <p:ph type="ctrTitle" sz="quarter"/>
          </p:nvPr>
        </p:nvSpPr>
        <p:spPr>
          <a:xfrm>
            <a:off x="914400" y="0"/>
            <a:ext cx="6753225" cy="838200"/>
          </a:xfrm>
        </p:spPr>
        <p:txBody>
          <a:bodyPr anchor="b"/>
          <a:lstStyle>
            <a:lvl1pPr>
              <a:defRPr/>
            </a:lvl1pPr>
          </a:lstStyle>
          <a:p>
            <a:r>
              <a:rPr lang="en-US"/>
              <a:t>Click to edit Master title style</a:t>
            </a:r>
          </a:p>
        </p:txBody>
      </p:sp>
      <p:sp>
        <p:nvSpPr>
          <p:cNvPr id="89094" name="Rectangle 6"/>
          <p:cNvSpPr>
            <a:spLocks noGrp="1" noChangeArrowheads="1"/>
          </p:cNvSpPr>
          <p:nvPr>
            <p:ph type="subTitle" sz="quarter" idx="1"/>
          </p:nvPr>
        </p:nvSpPr>
        <p:spPr>
          <a:xfrm>
            <a:off x="3429000" y="2085975"/>
            <a:ext cx="5638800" cy="1038225"/>
          </a:xfrm>
        </p:spPr>
        <p:txBody>
          <a:bodyPr lIns="92075" rIns="92075"/>
          <a:lstStyle>
            <a:lvl1pPr marL="0" indent="0">
              <a:lnSpc>
                <a:spcPct val="70000"/>
              </a:lnSpc>
              <a:buFont typeface="Wingdings" pitchFamily="-65" charset="2"/>
              <a:buNone/>
              <a:defRPr/>
            </a:lvl1pPr>
          </a:lstStyle>
          <a:p>
            <a:r>
              <a:rPr lang="en-US"/>
              <a:t>Click to edit Master subtitle style</a:t>
            </a:r>
          </a:p>
        </p:txBody>
      </p:sp>
      <p:sp>
        <p:nvSpPr>
          <p:cNvPr id="89096" name="Rectangle 8"/>
          <p:cNvSpPr>
            <a:spLocks noChangeArrowheads="1"/>
          </p:cNvSpPr>
          <p:nvPr/>
        </p:nvSpPr>
        <p:spPr bwMode="auto">
          <a:xfrm>
            <a:off x="7245350" y="6586538"/>
            <a:ext cx="1204913" cy="271462"/>
          </a:xfrm>
          <a:prstGeom prst="rect">
            <a:avLst/>
          </a:prstGeom>
          <a:noFill/>
          <a:ln w="12700">
            <a:noFill/>
            <a:miter lim="800000"/>
            <a:headEnd/>
            <a:tailEnd/>
          </a:ln>
          <a:effectLst/>
        </p:spPr>
        <p:txBody>
          <a:bodyPr wrap="none" lIns="90487" tIns="44450" rIns="90487" bIns="44450">
            <a:prstTxWarp prst="textNoShape">
              <a:avLst/>
            </a:prstTxWarp>
            <a:spAutoFit/>
          </a:bodyPr>
          <a:lstStyle/>
          <a:p>
            <a:pPr algn="l"/>
            <a:r>
              <a:rPr lang="en-US" sz="1200">
                <a:latin typeface="Times New Roman" pitchFamily="-65" charset="0"/>
              </a:rPr>
              <a:t>P. Lecoq  CERN</a:t>
            </a:r>
          </a:p>
        </p:txBody>
      </p:sp>
      <p:sp>
        <p:nvSpPr>
          <p:cNvPr id="89098" name="Text Box 10"/>
          <p:cNvSpPr txBox="1">
            <a:spLocks noChangeArrowheads="1"/>
          </p:cNvSpPr>
          <p:nvPr/>
        </p:nvSpPr>
        <p:spPr bwMode="auto">
          <a:xfrm>
            <a:off x="8721725" y="6521450"/>
            <a:ext cx="422275" cy="336550"/>
          </a:xfrm>
          <a:prstGeom prst="rect">
            <a:avLst/>
          </a:prstGeom>
          <a:noFill/>
          <a:ln w="9525">
            <a:noFill/>
            <a:miter lim="800000"/>
            <a:headEnd/>
            <a:tailEnd/>
          </a:ln>
          <a:effectLst/>
        </p:spPr>
        <p:txBody>
          <a:bodyPr>
            <a:prstTxWarp prst="textNoShape">
              <a:avLst/>
            </a:prstTxWarp>
            <a:spAutoFit/>
          </a:bodyPr>
          <a:lstStyle/>
          <a:p>
            <a:pPr algn="l"/>
            <a:fld id="{ACA94783-D24F-1F42-A4C1-554B47155B5E}" type="slidenum">
              <a:rPr lang="en-US" sz="1600" b="1">
                <a:latin typeface="Times New Roman" pitchFamily="-65" charset="0"/>
              </a:rPr>
              <a:pPr algn="l"/>
              <a:t>‹#›</a:t>
            </a:fld>
            <a:endParaRPr lang="en-US" sz="2000" b="1"/>
          </a:p>
        </p:txBody>
      </p:sp>
      <p:sp>
        <p:nvSpPr>
          <p:cNvPr id="89101" name="Line 13"/>
          <p:cNvSpPr>
            <a:spLocks noChangeShapeType="1"/>
          </p:cNvSpPr>
          <p:nvPr/>
        </p:nvSpPr>
        <p:spPr bwMode="auto">
          <a:xfrm>
            <a:off x="0" y="6477000"/>
            <a:ext cx="9144000" cy="0"/>
          </a:xfrm>
          <a:prstGeom prst="line">
            <a:avLst/>
          </a:prstGeom>
          <a:noFill/>
          <a:ln w="9525">
            <a:solidFill>
              <a:schemeClr val="tx2"/>
            </a:solidFill>
            <a:round/>
            <a:headEnd/>
            <a:tailEnd/>
          </a:ln>
          <a:effectLst/>
        </p:spPr>
        <p:txBody>
          <a:bodyPr wrap="none" anchor="ctr">
            <a:prstTxWarp prst="textNoShape">
              <a:avLst/>
            </a:prstTxWarp>
          </a:bodyPr>
          <a:lstStyle/>
          <a:p>
            <a:endParaRPr lang="fr-FR"/>
          </a:p>
        </p:txBody>
      </p:sp>
      <p:pic>
        <p:nvPicPr>
          <p:cNvPr id="15" name="Picture 7" descr="CERNNormal"/>
          <p:cNvPicPr>
            <a:picLocks noChangeAspect="1" noChangeArrowheads="1"/>
          </p:cNvPicPr>
          <p:nvPr userDrawn="1"/>
        </p:nvPicPr>
        <p:blipFill>
          <a:blip r:embed="rId2"/>
          <a:srcRect/>
          <a:stretch>
            <a:fillRect/>
          </a:stretch>
        </p:blipFill>
        <p:spPr bwMode="auto">
          <a:xfrm>
            <a:off x="0" y="0"/>
            <a:ext cx="844550" cy="844550"/>
          </a:xfrm>
          <a:prstGeom prst="rect">
            <a:avLst/>
          </a:prstGeom>
          <a:noFill/>
        </p:spPr>
      </p:pic>
      <p:pic>
        <p:nvPicPr>
          <p:cNvPr id="16" name="Imag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4800" y="0"/>
            <a:ext cx="1219200" cy="783771"/>
          </a:xfrm>
          <a:prstGeom prst="rect">
            <a:avLst/>
          </a:prstGeom>
        </p:spPr>
      </p:pic>
      <p:pic>
        <p:nvPicPr>
          <p:cNvPr id="17" name="Picture 14"/>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809625" y="37356"/>
            <a:ext cx="714375" cy="762000"/>
          </a:xfrm>
          <a:prstGeom prst="rect">
            <a:avLst/>
          </a:prstGeom>
          <a:noFill/>
        </p:spPr>
      </p:pic>
      <p:sp>
        <p:nvSpPr>
          <p:cNvPr id="20" name="Rectangle 9"/>
          <p:cNvSpPr>
            <a:spLocks noChangeArrowheads="1"/>
          </p:cNvSpPr>
          <p:nvPr userDrawn="1"/>
        </p:nvSpPr>
        <p:spPr bwMode="auto">
          <a:xfrm>
            <a:off x="0" y="6553200"/>
            <a:ext cx="854400" cy="274434"/>
          </a:xfrm>
          <a:prstGeom prst="rect">
            <a:avLst/>
          </a:prstGeom>
          <a:noFill/>
          <a:ln w="12700">
            <a:noFill/>
            <a:miter lim="800000"/>
            <a:headEnd/>
            <a:tailEnd/>
          </a:ln>
          <a:effectLst/>
        </p:spPr>
        <p:txBody>
          <a:bodyPr wrap="none" lIns="90487" tIns="44450" rIns="90487" bIns="44450">
            <a:prstTxWarp prst="textNoShape">
              <a:avLst/>
            </a:prstTxWarp>
            <a:spAutoFit/>
          </a:bodyPr>
          <a:lstStyle/>
          <a:p>
            <a:pPr algn="l"/>
            <a:r>
              <a:rPr lang="en-US" sz="1200" dirty="0">
                <a:latin typeface="Times New Roman" pitchFamily="-65" charset="0"/>
              </a:rPr>
              <a:t>April 2019</a:t>
            </a:r>
          </a:p>
        </p:txBody>
      </p:sp>
      <p:sp>
        <p:nvSpPr>
          <p:cNvPr id="21" name="Rectangle 11"/>
          <p:cNvSpPr>
            <a:spLocks noChangeArrowheads="1"/>
          </p:cNvSpPr>
          <p:nvPr userDrawn="1"/>
        </p:nvSpPr>
        <p:spPr bwMode="auto">
          <a:xfrm>
            <a:off x="1295400" y="6457890"/>
            <a:ext cx="5715000" cy="400110"/>
          </a:xfrm>
          <a:prstGeom prst="rect">
            <a:avLst/>
          </a:prstGeom>
          <a:noFill/>
          <a:ln w="9525">
            <a:noFill/>
            <a:miter lim="800000"/>
            <a:headEnd/>
            <a:tailEnd/>
          </a:ln>
          <a:effectLst/>
        </p:spPr>
        <p:txBody>
          <a:bodyPr>
            <a:prstTxWarp prst="textNoShape">
              <a:avLst/>
            </a:prstTxWarp>
            <a:spAutoFit/>
          </a:bodyPr>
          <a:lstStyle/>
          <a:p>
            <a:pPr eaLnBrk="1" hangingPunct="1"/>
            <a:r>
              <a:rPr lang="en-US" sz="2000" dirty="0">
                <a:solidFill>
                  <a:schemeClr val="tx2"/>
                </a:solidFill>
                <a:latin typeface="Times New Roman" pitchFamily="-65" charset="0"/>
              </a:rPr>
              <a:t>LBNL Berkeley</a:t>
            </a:r>
            <a:r>
              <a:rPr lang="en-US" sz="2000" baseline="0" dirty="0">
                <a:solidFill>
                  <a:schemeClr val="tx2"/>
                </a:solidFill>
                <a:latin typeface="Times New Roman" pitchFamily="-65" charset="0"/>
              </a:rPr>
              <a:t>, April 18</a:t>
            </a:r>
            <a:r>
              <a:rPr lang="en-US" sz="2000" baseline="30000" dirty="0">
                <a:solidFill>
                  <a:schemeClr val="tx2"/>
                </a:solidFill>
                <a:latin typeface="Times New Roman" pitchFamily="-65" charset="0"/>
              </a:rPr>
              <a:t>th</a:t>
            </a:r>
            <a:r>
              <a:rPr lang="en-US" sz="2000" baseline="0" dirty="0">
                <a:solidFill>
                  <a:schemeClr val="tx2"/>
                </a:solidFill>
                <a:latin typeface="Times New Roman" pitchFamily="-65" charset="0"/>
              </a:rPr>
              <a:t>, 2019</a:t>
            </a:r>
            <a:endParaRPr lang="en-US" sz="2000" dirty="0">
              <a:solidFill>
                <a:schemeClr val="tx2"/>
              </a:solidFill>
              <a:latin typeface="Times New Roman" pitchFamily="-65"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1925" y="0"/>
            <a:ext cx="1943100" cy="6096000"/>
          </a:xfrm>
        </p:spPr>
        <p:txBody>
          <a:bodyPr vert="eaVert"/>
          <a:lstStyle/>
          <a:p>
            <a:r>
              <a:rPr lang="fr-CH"/>
              <a:t>Cliquez et modifiez le titre</a:t>
            </a:r>
            <a:endParaRPr lang="fr-FR"/>
          </a:p>
        </p:txBody>
      </p:sp>
      <p:sp>
        <p:nvSpPr>
          <p:cNvPr id="3" name="Espace réservé du texte vertical 2"/>
          <p:cNvSpPr>
            <a:spLocks noGrp="1"/>
          </p:cNvSpPr>
          <p:nvPr>
            <p:ph type="body" orient="vert" idx="1"/>
          </p:nvPr>
        </p:nvSpPr>
        <p:spPr>
          <a:xfrm>
            <a:off x="682625" y="0"/>
            <a:ext cx="5676900" cy="6096000"/>
          </a:xfrm>
        </p:spPr>
        <p:txBody>
          <a:bodyPr vert="eaVert"/>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844550" y="0"/>
            <a:ext cx="6892925" cy="838200"/>
          </a:xfrm>
        </p:spPr>
        <p:txBody>
          <a:bodyPr/>
          <a:lstStyle/>
          <a:p>
            <a:r>
              <a:rPr lang="fr-CH"/>
              <a:t>Cliquez et modifiez le titre</a:t>
            </a:r>
            <a:endParaRPr lang="fr-FR"/>
          </a:p>
        </p:txBody>
      </p:sp>
      <p:sp>
        <p:nvSpPr>
          <p:cNvPr id="3" name="Espace réservé du texte 2"/>
          <p:cNvSpPr>
            <a:spLocks noGrp="1"/>
          </p:cNvSpPr>
          <p:nvPr>
            <p:ph type="body" sz="half" idx="1"/>
          </p:nvPr>
        </p:nvSpPr>
        <p:spPr>
          <a:xfrm>
            <a:off x="682625" y="1066800"/>
            <a:ext cx="3810000" cy="5029200"/>
          </a:xfrm>
        </p:spPr>
        <p:txBody>
          <a:body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u contenu 3"/>
          <p:cNvSpPr>
            <a:spLocks noGrp="1"/>
          </p:cNvSpPr>
          <p:nvPr>
            <p:ph sz="quarter" idx="2"/>
          </p:nvPr>
        </p:nvSpPr>
        <p:spPr>
          <a:xfrm>
            <a:off x="4645025" y="1066800"/>
            <a:ext cx="3810000" cy="2438400"/>
          </a:xfrm>
        </p:spPr>
        <p:txBody>
          <a:body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5" name="Espace réservé du contenu 4"/>
          <p:cNvSpPr>
            <a:spLocks noGrp="1"/>
          </p:cNvSpPr>
          <p:nvPr>
            <p:ph sz="quarter" idx="3"/>
          </p:nvPr>
        </p:nvSpPr>
        <p:spPr>
          <a:xfrm>
            <a:off x="4645025" y="3657600"/>
            <a:ext cx="3810000" cy="2438400"/>
          </a:xfrm>
        </p:spPr>
        <p:txBody>
          <a:body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82625" y="0"/>
            <a:ext cx="7772400" cy="6096000"/>
          </a:xfrm>
        </p:spPr>
        <p:txBody>
          <a:body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844550" y="0"/>
            <a:ext cx="6892925" cy="838200"/>
          </a:xfrm>
        </p:spPr>
        <p:txBody>
          <a:bodyPr/>
          <a:lstStyle/>
          <a:p>
            <a:r>
              <a:rPr lang="fr-CH"/>
              <a:t>Cliquez et modifiez le titre</a:t>
            </a:r>
            <a:endParaRPr lang="fr-FR"/>
          </a:p>
        </p:txBody>
      </p:sp>
      <p:sp>
        <p:nvSpPr>
          <p:cNvPr id="3" name="Espace réservé du tableau 2"/>
          <p:cNvSpPr>
            <a:spLocks noGrp="1"/>
          </p:cNvSpPr>
          <p:nvPr>
            <p:ph type="tbl" idx="1"/>
          </p:nvPr>
        </p:nvSpPr>
        <p:spPr>
          <a:xfrm>
            <a:off x="682625" y="1066800"/>
            <a:ext cx="7772400" cy="5029200"/>
          </a:xfrm>
        </p:spPr>
        <p:txBody>
          <a:bodyPr/>
          <a:lstStyle/>
          <a:p>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5600" dirty="0"/>
              <a:t>Title Text</a:t>
            </a:r>
          </a:p>
        </p:txBody>
      </p:sp>
      <p:sp>
        <p:nvSpPr>
          <p:cNvPr id="19" name="Shape 19"/>
          <p:cNvSpPr>
            <a:spLocks noGrp="1"/>
          </p:cNvSpPr>
          <p:nvPr>
            <p:ph type="body" idx="1"/>
          </p:nvPr>
        </p:nvSpPr>
        <p:spPr>
          <a:prstGeom prst="rect">
            <a:avLst/>
          </a:prstGeom>
        </p:spPr>
        <p:txBody>
          <a:bodyPr/>
          <a:lstStyle/>
          <a:p>
            <a:pPr lvl="0">
              <a:defRPr sz="1800"/>
            </a:pPr>
            <a:r>
              <a:rPr sz="2500" dirty="0"/>
              <a:t>Body Level One</a:t>
            </a:r>
          </a:p>
          <a:p>
            <a:pPr lvl="1">
              <a:defRPr sz="1800"/>
            </a:pPr>
            <a:r>
              <a:rPr sz="2500" dirty="0"/>
              <a:t>Body Level Two</a:t>
            </a:r>
          </a:p>
          <a:p>
            <a:pPr lvl="2">
              <a:defRPr sz="1800"/>
            </a:pPr>
            <a:r>
              <a:rPr sz="2500" dirty="0"/>
              <a:t>Body Level Three</a:t>
            </a:r>
          </a:p>
          <a:p>
            <a:pPr lvl="3">
              <a:defRPr sz="1800"/>
            </a:pPr>
            <a:r>
              <a:rPr sz="2500" dirty="0"/>
              <a:t>Body Level Four</a:t>
            </a:r>
          </a:p>
          <a:p>
            <a:pPr lvl="4">
              <a:defRPr sz="1800"/>
            </a:pPr>
            <a:r>
              <a:rPr sz="2500" dirty="0"/>
              <a:t>Body Level Five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AT" dirty="0"/>
          </a:p>
        </p:txBody>
      </p:sp>
      <p:sp>
        <p:nvSpPr>
          <p:cNvPr id="4" name="Rectangle 5"/>
          <p:cNvSpPr>
            <a:spLocks noGrp="1" noChangeArrowheads="1"/>
          </p:cNvSpPr>
          <p:nvPr>
            <p:ph type="title"/>
          </p:nvPr>
        </p:nvSpPr>
        <p:spPr bwMode="auto">
          <a:xfrm>
            <a:off x="1482725" y="0"/>
            <a:ext cx="6442075" cy="838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a:lvl1pPr>
          </a:lstStyle>
          <a:p>
            <a:pPr lvl="0"/>
            <a:r>
              <a:rPr lang="en-US" dirty="0"/>
              <a:t>Click to edit Master title style</a:t>
            </a:r>
          </a:p>
        </p:txBody>
      </p:sp>
    </p:spTree>
    <p:extLst>
      <p:ext uri="{BB962C8B-B14F-4D97-AF65-F5344CB8AC3E}">
        <p14:creationId xmlns:p14="http://schemas.microsoft.com/office/powerpoint/2010/main" val="1790214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Cliquez et modifiez le titre</a:t>
            </a:r>
            <a:endParaRPr lang="fr-FR" dirty="0"/>
          </a:p>
        </p:txBody>
      </p:sp>
      <p:sp>
        <p:nvSpPr>
          <p:cNvPr id="3" name="Espace réservé du contenu 2"/>
          <p:cNvSpPr>
            <a:spLocks noGrp="1"/>
          </p:cNvSpPr>
          <p:nvPr>
            <p:ph idx="1"/>
          </p:nvPr>
        </p:nvSpPr>
        <p:spPr/>
        <p:txBody>
          <a:body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H"/>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CH"/>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3" name="Espace réservé du contenu 2"/>
          <p:cNvSpPr>
            <a:spLocks noGrp="1"/>
          </p:cNvSpPr>
          <p:nvPr>
            <p:ph sz="half" idx="1"/>
          </p:nvPr>
        </p:nvSpPr>
        <p:spPr>
          <a:xfrm>
            <a:off x="682625" y="1066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u contenu 3"/>
          <p:cNvSpPr>
            <a:spLocks noGrp="1"/>
          </p:cNvSpPr>
          <p:nvPr>
            <p:ph sz="half" idx="2"/>
          </p:nvPr>
        </p:nvSpPr>
        <p:spPr>
          <a:xfrm>
            <a:off x="4645025" y="1066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CH"/>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H"/>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H"/>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emf"/><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png"/><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88066" name="Group 2"/>
          <p:cNvGrpSpPr>
            <a:grpSpLocks/>
          </p:cNvGrpSpPr>
          <p:nvPr/>
        </p:nvGrpSpPr>
        <p:grpSpPr bwMode="auto">
          <a:xfrm>
            <a:off x="-8405813" y="4763"/>
            <a:ext cx="17538701" cy="13690600"/>
            <a:chOff x="-5295" y="3"/>
            <a:chExt cx="11048" cy="8624"/>
          </a:xfrm>
        </p:grpSpPr>
        <p:sp>
          <p:nvSpPr>
            <p:cNvPr id="88067"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folHlink">
                    <a:gamma/>
                    <a:shade val="46275"/>
                    <a:invGamma/>
                  </a:schemeClr>
                </a:gs>
                <a:gs pos="100000">
                  <a:schemeClr val="folHlink"/>
                </a:gs>
              </a:gsLst>
              <a:lin ang="0" scaled="1"/>
            </a:gradFill>
            <a:ln w="9525">
              <a:noFill/>
              <a:round/>
              <a:headEnd type="none" w="sm" len="sm"/>
              <a:tailEnd type="none" w="sm" len="sm"/>
            </a:ln>
            <a:effectLst/>
          </p:spPr>
          <p:txBody>
            <a:bodyPr>
              <a:prstTxWarp prst="textNoShape">
                <a:avLst/>
              </a:prstTxWarp>
            </a:bodyPr>
            <a:lstStyle/>
            <a:p>
              <a:endParaRPr lang="fr-FR"/>
            </a:p>
          </p:txBody>
        </p:sp>
        <p:sp>
          <p:nvSpPr>
            <p:cNvPr id="88068" name="Arc 4"/>
            <p:cNvSpPr>
              <a:spLocks/>
            </p:cNvSpPr>
            <p:nvPr/>
          </p:nvSpPr>
          <p:spPr bwMode="auto">
            <a:xfrm>
              <a:off x="-5295" y="3"/>
              <a:ext cx="10596" cy="8624"/>
            </a:xfrm>
            <a:custGeom>
              <a:avLst/>
              <a:gdLst>
                <a:gd name="G0" fmla="+- 21600 0 0"/>
                <a:gd name="G1" fmla="+- 21600 0 0"/>
                <a:gd name="G2" fmla="+- 21600 0 0"/>
                <a:gd name="T0" fmla="*/ 43200 w 43200"/>
                <a:gd name="T1" fmla="*/ 2160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1"/>
                    <a:pt x="21600" y="-1"/>
                  </a:cubicBezTo>
                </a:path>
                <a:path w="43200" h="43200" stroke="0" extrusionOk="0">
                  <a:moveTo>
                    <a:pt x="43200" y="21600"/>
                  </a:moveTo>
                  <a:cubicBezTo>
                    <a:pt x="43200" y="33529"/>
                    <a:pt x="33529" y="43200"/>
                    <a:pt x="21600" y="43200"/>
                  </a:cubicBezTo>
                  <a:cubicBezTo>
                    <a:pt x="9670" y="43200"/>
                    <a:pt x="0" y="33529"/>
                    <a:pt x="0" y="21600"/>
                  </a:cubicBezTo>
                  <a:cubicBezTo>
                    <a:pt x="0" y="9670"/>
                    <a:pt x="9670" y="-1"/>
                    <a:pt x="21600" y="-1"/>
                  </a:cubicBezTo>
                  <a:lnTo>
                    <a:pt x="21600" y="21600"/>
                  </a:lnTo>
                  <a:close/>
                </a:path>
              </a:pathLst>
            </a:custGeom>
            <a:noFill/>
            <a:ln w="12700" cap="sq">
              <a:solidFill>
                <a:schemeClr val="folHlink"/>
              </a:solidFill>
              <a:round/>
              <a:headEnd type="none" w="sm" len="sm"/>
              <a:tailEnd type="none" w="sm" len="sm"/>
            </a:ln>
            <a:effectLst/>
          </p:spPr>
          <p:txBody>
            <a:bodyPr>
              <a:prstTxWarp prst="textNoShape">
                <a:avLst/>
              </a:prstTxWarp>
            </a:bodyPr>
            <a:lstStyle/>
            <a:p>
              <a:endParaRPr lang="fr-FR"/>
            </a:p>
          </p:txBody>
        </p:sp>
      </p:grpSp>
      <p:sp>
        <p:nvSpPr>
          <p:cNvPr id="88069" name="Rectangle 5"/>
          <p:cNvSpPr>
            <a:spLocks noGrp="1" noChangeArrowheads="1"/>
          </p:cNvSpPr>
          <p:nvPr>
            <p:ph type="title"/>
          </p:nvPr>
        </p:nvSpPr>
        <p:spPr bwMode="auto">
          <a:xfrm>
            <a:off x="844550" y="0"/>
            <a:ext cx="7537450" cy="838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88070" name="Rectangle 6"/>
          <p:cNvSpPr>
            <a:spLocks noGrp="1" noChangeArrowheads="1"/>
          </p:cNvSpPr>
          <p:nvPr>
            <p:ph type="body" idx="1"/>
          </p:nvPr>
        </p:nvSpPr>
        <p:spPr bwMode="auto">
          <a:xfrm>
            <a:off x="682625" y="1066800"/>
            <a:ext cx="7772400" cy="5029200"/>
          </a:xfrm>
          <a:prstGeom prst="rect">
            <a:avLst/>
          </a:prstGeom>
          <a:noFill/>
          <a:ln w="9525">
            <a:noFill/>
            <a:miter lim="800000"/>
            <a:headEnd/>
            <a:tailEnd/>
          </a:ln>
          <a:effectLst/>
        </p:spPr>
        <p:txBody>
          <a:bodyPr vert="horz" wrap="square" lIns="182562" tIns="46038" rIns="182562"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8072" name="Rectangle 8"/>
          <p:cNvSpPr>
            <a:spLocks noChangeArrowheads="1"/>
          </p:cNvSpPr>
          <p:nvPr/>
        </p:nvSpPr>
        <p:spPr bwMode="auto">
          <a:xfrm>
            <a:off x="7104063" y="6510338"/>
            <a:ext cx="1204912" cy="271462"/>
          </a:xfrm>
          <a:prstGeom prst="rect">
            <a:avLst/>
          </a:prstGeom>
          <a:noFill/>
          <a:ln w="12700">
            <a:noFill/>
            <a:miter lim="800000"/>
            <a:headEnd/>
            <a:tailEnd/>
          </a:ln>
          <a:effectLst/>
        </p:spPr>
        <p:txBody>
          <a:bodyPr wrap="none" lIns="90487" tIns="44450" rIns="90487" bIns="44450">
            <a:prstTxWarp prst="textNoShape">
              <a:avLst/>
            </a:prstTxWarp>
            <a:spAutoFit/>
          </a:bodyPr>
          <a:lstStyle/>
          <a:p>
            <a:pPr algn="l"/>
            <a:r>
              <a:rPr lang="en-US" sz="1200">
                <a:latin typeface="Times New Roman" pitchFamily="-65" charset="0"/>
              </a:rPr>
              <a:t>P. Lecoq  CERN</a:t>
            </a:r>
          </a:p>
        </p:txBody>
      </p:sp>
      <p:sp>
        <p:nvSpPr>
          <p:cNvPr id="88074" name="Text Box 10"/>
          <p:cNvSpPr txBox="1">
            <a:spLocks noChangeArrowheads="1"/>
          </p:cNvSpPr>
          <p:nvPr/>
        </p:nvSpPr>
        <p:spPr bwMode="auto">
          <a:xfrm>
            <a:off x="8629650" y="6499225"/>
            <a:ext cx="420688" cy="336550"/>
          </a:xfrm>
          <a:prstGeom prst="rect">
            <a:avLst/>
          </a:prstGeom>
          <a:noFill/>
          <a:ln w="9525">
            <a:noFill/>
            <a:miter lim="800000"/>
            <a:headEnd/>
            <a:tailEnd/>
          </a:ln>
          <a:effectLst/>
        </p:spPr>
        <p:txBody>
          <a:bodyPr wrap="none">
            <a:prstTxWarp prst="textNoShape">
              <a:avLst/>
            </a:prstTxWarp>
            <a:spAutoFit/>
          </a:bodyPr>
          <a:lstStyle/>
          <a:p>
            <a:pPr algn="l"/>
            <a:fld id="{D6176ADB-8B33-6D49-9F3B-6698E78F843B}" type="slidenum">
              <a:rPr lang="en-US" sz="1600" b="1">
                <a:latin typeface="Times New Roman" pitchFamily="-65" charset="0"/>
              </a:rPr>
              <a:pPr algn="l"/>
              <a:t>‹#›</a:t>
            </a:fld>
            <a:endParaRPr lang="en-US" sz="2400"/>
          </a:p>
        </p:txBody>
      </p:sp>
      <p:sp>
        <p:nvSpPr>
          <p:cNvPr id="88077" name="Line 13"/>
          <p:cNvSpPr>
            <a:spLocks noChangeShapeType="1"/>
          </p:cNvSpPr>
          <p:nvPr/>
        </p:nvSpPr>
        <p:spPr bwMode="auto">
          <a:xfrm>
            <a:off x="0" y="6477000"/>
            <a:ext cx="9144000" cy="0"/>
          </a:xfrm>
          <a:prstGeom prst="line">
            <a:avLst/>
          </a:prstGeom>
          <a:noFill/>
          <a:ln w="9525">
            <a:solidFill>
              <a:schemeClr val="tx2"/>
            </a:solidFill>
            <a:round/>
            <a:headEnd/>
            <a:tailEnd/>
          </a:ln>
          <a:effectLst/>
        </p:spPr>
        <p:txBody>
          <a:bodyPr wrap="none" anchor="ctr">
            <a:prstTxWarp prst="textNoShape">
              <a:avLst/>
            </a:prstTxWarp>
          </a:bodyPr>
          <a:lstStyle/>
          <a:p>
            <a:endParaRPr lang="fr-FR"/>
          </a:p>
        </p:txBody>
      </p:sp>
      <p:pic>
        <p:nvPicPr>
          <p:cNvPr id="14" name="Picture 7" descr="CERNNormal"/>
          <p:cNvPicPr>
            <a:picLocks noChangeAspect="1" noChangeArrowheads="1"/>
          </p:cNvPicPr>
          <p:nvPr userDrawn="1"/>
        </p:nvPicPr>
        <p:blipFill>
          <a:blip r:embed="rId18"/>
          <a:srcRect/>
          <a:stretch>
            <a:fillRect/>
          </a:stretch>
        </p:blipFill>
        <p:spPr bwMode="auto">
          <a:xfrm>
            <a:off x="0" y="0"/>
            <a:ext cx="844550" cy="844550"/>
          </a:xfrm>
          <a:prstGeom prst="rect">
            <a:avLst/>
          </a:prstGeom>
          <a:noFill/>
        </p:spPr>
      </p:pic>
      <p:pic>
        <p:nvPicPr>
          <p:cNvPr id="15" name="Image 14"/>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7924800" y="0"/>
            <a:ext cx="1219200" cy="783771"/>
          </a:xfrm>
          <a:prstGeom prst="rect">
            <a:avLst/>
          </a:prstGeom>
        </p:spPr>
      </p:pic>
      <p:pic>
        <p:nvPicPr>
          <p:cNvPr id="16" name="Picture 14"/>
          <p:cNvPicPr>
            <a:picLocks noChangeAspect="1" noChangeArrowheads="1"/>
          </p:cNvPicPr>
          <p:nvPr userDrawn="1"/>
        </p:nvPicPr>
        <p:blipFill>
          <a:blip r:embed="rId20" cstate="email">
            <a:extLst>
              <a:ext uri="{28A0092B-C50C-407E-A947-70E740481C1C}">
                <a14:useLocalDpi xmlns:a14="http://schemas.microsoft.com/office/drawing/2010/main"/>
              </a:ext>
            </a:extLst>
          </a:blip>
          <a:srcRect/>
          <a:stretch>
            <a:fillRect/>
          </a:stretch>
        </p:blipFill>
        <p:spPr bwMode="auto">
          <a:xfrm>
            <a:off x="809625" y="37356"/>
            <a:ext cx="714375" cy="762000"/>
          </a:xfrm>
          <a:prstGeom prst="rect">
            <a:avLst/>
          </a:prstGeom>
          <a:noFill/>
        </p:spPr>
      </p:pic>
      <p:sp>
        <p:nvSpPr>
          <p:cNvPr id="18" name="Rectangle 9">
            <a:extLst>
              <a:ext uri="{FF2B5EF4-FFF2-40B4-BE49-F238E27FC236}">
                <a16:creationId xmlns:a16="http://schemas.microsoft.com/office/drawing/2014/main" xmlns="" id="{6A0E2458-222D-BC4B-A84A-D6AE0B39C31D}"/>
              </a:ext>
            </a:extLst>
          </p:cNvPr>
          <p:cNvSpPr>
            <a:spLocks noChangeArrowheads="1"/>
          </p:cNvSpPr>
          <p:nvPr userDrawn="1"/>
        </p:nvSpPr>
        <p:spPr bwMode="auto">
          <a:xfrm>
            <a:off x="0" y="6553200"/>
            <a:ext cx="854400" cy="274434"/>
          </a:xfrm>
          <a:prstGeom prst="rect">
            <a:avLst/>
          </a:prstGeom>
          <a:noFill/>
          <a:ln w="12700">
            <a:noFill/>
            <a:miter lim="800000"/>
            <a:headEnd/>
            <a:tailEnd/>
          </a:ln>
          <a:effectLst/>
        </p:spPr>
        <p:txBody>
          <a:bodyPr wrap="none" lIns="90487" tIns="44450" rIns="90487" bIns="44450">
            <a:prstTxWarp prst="textNoShape">
              <a:avLst/>
            </a:prstTxWarp>
            <a:spAutoFit/>
          </a:bodyPr>
          <a:lstStyle/>
          <a:p>
            <a:pPr algn="l"/>
            <a:r>
              <a:rPr lang="en-US" sz="1200" dirty="0">
                <a:latin typeface="Times New Roman" pitchFamily="-65" charset="0"/>
              </a:rPr>
              <a:t>April 2019</a:t>
            </a:r>
          </a:p>
        </p:txBody>
      </p:sp>
      <p:sp>
        <p:nvSpPr>
          <p:cNvPr id="20" name="Rectangle 11">
            <a:extLst>
              <a:ext uri="{FF2B5EF4-FFF2-40B4-BE49-F238E27FC236}">
                <a16:creationId xmlns:a16="http://schemas.microsoft.com/office/drawing/2014/main" xmlns="" id="{E85508F2-C828-B940-B652-F30137B35B3E}"/>
              </a:ext>
            </a:extLst>
          </p:cNvPr>
          <p:cNvSpPr>
            <a:spLocks noChangeArrowheads="1"/>
          </p:cNvSpPr>
          <p:nvPr userDrawn="1"/>
        </p:nvSpPr>
        <p:spPr bwMode="auto">
          <a:xfrm>
            <a:off x="1295400" y="6457890"/>
            <a:ext cx="5715000" cy="400110"/>
          </a:xfrm>
          <a:prstGeom prst="rect">
            <a:avLst/>
          </a:prstGeom>
          <a:noFill/>
          <a:ln w="9525">
            <a:noFill/>
            <a:miter lim="800000"/>
            <a:headEnd/>
            <a:tailEnd/>
          </a:ln>
          <a:effectLst/>
        </p:spPr>
        <p:txBody>
          <a:bodyPr>
            <a:prstTxWarp prst="textNoShape">
              <a:avLst/>
            </a:prstTxWarp>
            <a:spAutoFit/>
          </a:bodyPr>
          <a:lstStyle/>
          <a:p>
            <a:pPr eaLnBrk="1" hangingPunct="1"/>
            <a:r>
              <a:rPr lang="en-US" sz="2000" dirty="0">
                <a:solidFill>
                  <a:schemeClr val="tx2"/>
                </a:solidFill>
                <a:latin typeface="Times New Roman" pitchFamily="-65" charset="0"/>
              </a:rPr>
              <a:t>LBNL Berkeley</a:t>
            </a:r>
            <a:r>
              <a:rPr lang="en-US" sz="2000" baseline="0" dirty="0">
                <a:solidFill>
                  <a:schemeClr val="tx2"/>
                </a:solidFill>
                <a:latin typeface="Times New Roman" pitchFamily="-65" charset="0"/>
              </a:rPr>
              <a:t>, April 18</a:t>
            </a:r>
            <a:r>
              <a:rPr lang="en-US" sz="2000" baseline="30000" dirty="0">
                <a:solidFill>
                  <a:schemeClr val="tx2"/>
                </a:solidFill>
                <a:latin typeface="Times New Roman" pitchFamily="-65" charset="0"/>
              </a:rPr>
              <a:t>th</a:t>
            </a:r>
            <a:r>
              <a:rPr lang="en-US" sz="2000" baseline="0" dirty="0">
                <a:solidFill>
                  <a:schemeClr val="tx2"/>
                </a:solidFill>
                <a:latin typeface="Times New Roman" pitchFamily="-65" charset="0"/>
              </a:rPr>
              <a:t>, 2019</a:t>
            </a:r>
            <a:endParaRPr lang="en-US" sz="2000" dirty="0">
              <a:solidFill>
                <a:schemeClr val="tx2"/>
              </a:solidFill>
              <a:latin typeface="Times New Roman" pitchFamily="-65" charset="0"/>
            </a:endParaRPr>
          </a:p>
        </p:txBody>
      </p:sp>
    </p:spTree>
  </p:cSld>
  <p:clrMap bg1="dk2" tx1="lt1" bg2="dk1"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9" r:id="rId15"/>
    <p:sldLayoutId id="2147483670" r:id="rId16"/>
  </p:sldLayoutIdLst>
  <p:txStyles>
    <p:titleStyle>
      <a:lvl1pPr algn="ctr" rtl="0" fontAlgn="base">
        <a:lnSpc>
          <a:spcPts val="3600"/>
        </a:lnSpc>
        <a:spcBef>
          <a:spcPct val="0"/>
        </a:spcBef>
        <a:spcAft>
          <a:spcPct val="0"/>
        </a:spcAft>
        <a:defRPr sz="4000" b="0">
          <a:solidFill>
            <a:schemeClr val="tx2"/>
          </a:solidFill>
          <a:effectLst>
            <a:outerShdw blurRad="38100" dist="38100" dir="2700000" algn="tl">
              <a:schemeClr val="bg2"/>
            </a:outerShdw>
          </a:effectLst>
          <a:latin typeface="+mj-lt"/>
          <a:ea typeface="+mj-ea"/>
          <a:cs typeface="+mj-cs"/>
        </a:defRPr>
      </a:lvl1pPr>
      <a:lvl2pPr algn="l" rtl="0" fontAlgn="base">
        <a:spcBef>
          <a:spcPct val="0"/>
        </a:spcBef>
        <a:spcAft>
          <a:spcPct val="0"/>
        </a:spcAft>
        <a:defRPr sz="4000">
          <a:solidFill>
            <a:schemeClr val="tx2"/>
          </a:solidFill>
          <a:effectLst>
            <a:outerShdw blurRad="38100" dist="38100" dir="2700000" algn="tl">
              <a:srgbClr val="000000"/>
            </a:outerShdw>
          </a:effectLst>
          <a:latin typeface="Arial" pitchFamily="-65" charset="0"/>
        </a:defRPr>
      </a:lvl2pPr>
      <a:lvl3pPr algn="l" rtl="0" fontAlgn="base">
        <a:spcBef>
          <a:spcPct val="0"/>
        </a:spcBef>
        <a:spcAft>
          <a:spcPct val="0"/>
        </a:spcAft>
        <a:defRPr sz="4000">
          <a:solidFill>
            <a:schemeClr val="tx2"/>
          </a:solidFill>
          <a:effectLst>
            <a:outerShdw blurRad="38100" dist="38100" dir="2700000" algn="tl">
              <a:srgbClr val="000000"/>
            </a:outerShdw>
          </a:effectLst>
          <a:latin typeface="Arial" pitchFamily="-65" charset="0"/>
        </a:defRPr>
      </a:lvl3pPr>
      <a:lvl4pPr algn="l" rtl="0" fontAlgn="base">
        <a:spcBef>
          <a:spcPct val="0"/>
        </a:spcBef>
        <a:spcAft>
          <a:spcPct val="0"/>
        </a:spcAft>
        <a:defRPr sz="4000">
          <a:solidFill>
            <a:schemeClr val="tx2"/>
          </a:solidFill>
          <a:effectLst>
            <a:outerShdw blurRad="38100" dist="38100" dir="2700000" algn="tl">
              <a:srgbClr val="000000"/>
            </a:outerShdw>
          </a:effectLst>
          <a:latin typeface="Arial" pitchFamily="-65" charset="0"/>
        </a:defRPr>
      </a:lvl4pPr>
      <a:lvl5pPr algn="l" rtl="0" fontAlgn="base">
        <a:spcBef>
          <a:spcPct val="0"/>
        </a:spcBef>
        <a:spcAft>
          <a:spcPct val="0"/>
        </a:spcAft>
        <a:defRPr sz="4000">
          <a:solidFill>
            <a:schemeClr val="tx2"/>
          </a:solidFill>
          <a:effectLst>
            <a:outerShdw blurRad="38100" dist="38100" dir="2700000" algn="tl">
              <a:srgbClr val="000000"/>
            </a:outerShdw>
          </a:effectLst>
          <a:latin typeface="Arial" pitchFamily="-65" charset="0"/>
        </a:defRPr>
      </a:lvl5pPr>
      <a:lvl6pPr marL="457200" algn="l" rtl="0" fontAlgn="base">
        <a:spcBef>
          <a:spcPct val="0"/>
        </a:spcBef>
        <a:spcAft>
          <a:spcPct val="0"/>
        </a:spcAft>
        <a:defRPr sz="4000">
          <a:solidFill>
            <a:schemeClr val="tx2"/>
          </a:solidFill>
          <a:effectLst>
            <a:outerShdw blurRad="38100" dist="38100" dir="2700000" algn="tl">
              <a:srgbClr val="000000"/>
            </a:outerShdw>
          </a:effectLst>
          <a:latin typeface="Arial" pitchFamily="-65" charset="0"/>
        </a:defRPr>
      </a:lvl6pPr>
      <a:lvl7pPr marL="914400" algn="l" rtl="0" fontAlgn="base">
        <a:spcBef>
          <a:spcPct val="0"/>
        </a:spcBef>
        <a:spcAft>
          <a:spcPct val="0"/>
        </a:spcAft>
        <a:defRPr sz="4000">
          <a:solidFill>
            <a:schemeClr val="tx2"/>
          </a:solidFill>
          <a:effectLst>
            <a:outerShdw blurRad="38100" dist="38100" dir="2700000" algn="tl">
              <a:srgbClr val="000000"/>
            </a:outerShdw>
          </a:effectLst>
          <a:latin typeface="Arial" pitchFamily="-65" charset="0"/>
        </a:defRPr>
      </a:lvl7pPr>
      <a:lvl8pPr marL="1371600" algn="l" rtl="0" fontAlgn="base">
        <a:spcBef>
          <a:spcPct val="0"/>
        </a:spcBef>
        <a:spcAft>
          <a:spcPct val="0"/>
        </a:spcAft>
        <a:defRPr sz="4000">
          <a:solidFill>
            <a:schemeClr val="tx2"/>
          </a:solidFill>
          <a:effectLst>
            <a:outerShdw blurRad="38100" dist="38100" dir="2700000" algn="tl">
              <a:srgbClr val="000000"/>
            </a:outerShdw>
          </a:effectLst>
          <a:latin typeface="Arial" pitchFamily="-65" charset="0"/>
        </a:defRPr>
      </a:lvl8pPr>
      <a:lvl9pPr marL="1828800" algn="l" rtl="0" fontAlgn="base">
        <a:spcBef>
          <a:spcPct val="0"/>
        </a:spcBef>
        <a:spcAft>
          <a:spcPct val="0"/>
        </a:spcAft>
        <a:defRPr sz="4000">
          <a:solidFill>
            <a:schemeClr val="tx2"/>
          </a:solidFill>
          <a:effectLst>
            <a:outerShdw blurRad="38100" dist="38100" dir="2700000" algn="tl">
              <a:srgbClr val="000000"/>
            </a:outerShdw>
          </a:effectLst>
          <a:latin typeface="Arial" pitchFamily="-65" charset="0"/>
        </a:defRPr>
      </a:lvl9pPr>
    </p:titleStyle>
    <p:bodyStyle>
      <a:lvl1pPr marL="342900" indent="-342900" algn="l" rtl="0" fontAlgn="base">
        <a:lnSpc>
          <a:spcPct val="90000"/>
        </a:lnSpc>
        <a:spcBef>
          <a:spcPct val="20000"/>
        </a:spcBef>
        <a:spcAft>
          <a:spcPct val="0"/>
        </a:spcAft>
        <a:buClr>
          <a:schemeClr val="tx2"/>
        </a:buClr>
        <a:buSzPct val="75000"/>
        <a:buFont typeface="Wingdings" pitchFamily="-65" charset="2"/>
        <a:buChar char="l"/>
        <a:defRPr sz="3200">
          <a:solidFill>
            <a:schemeClr val="tx2"/>
          </a:solidFill>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latin typeface="+mn-lt"/>
          <a:ea typeface="ＭＳ Ｐゴシック" pitchFamily="-65" charset="-128"/>
        </a:defRPr>
      </a:lvl2pPr>
      <a:lvl3pPr marL="1143000" indent="-228600" algn="l" rtl="0" fontAlgn="base">
        <a:spcBef>
          <a:spcPct val="20000"/>
        </a:spcBef>
        <a:spcAft>
          <a:spcPct val="0"/>
        </a:spcAft>
        <a:buClr>
          <a:srgbClr val="00CCFF"/>
        </a:buClr>
        <a:buSzPct val="65000"/>
        <a:buFont typeface="Wingdings" pitchFamily="-65" charset="2"/>
        <a:buChar char="l"/>
        <a:defRPr sz="2400">
          <a:solidFill>
            <a:schemeClr val="tx2"/>
          </a:solidFill>
          <a:latin typeface="+mn-lt"/>
          <a:ea typeface="ＭＳ Ｐゴシック" pitchFamily="-65" charset="-128"/>
        </a:defRPr>
      </a:lvl3pPr>
      <a:lvl4pPr marL="1600200" indent="-228600" algn="l" rtl="0" fontAlgn="base">
        <a:spcBef>
          <a:spcPct val="20000"/>
        </a:spcBef>
        <a:spcAft>
          <a:spcPct val="0"/>
        </a:spcAft>
        <a:buClr>
          <a:schemeClr val="tx1"/>
        </a:buClr>
        <a:buChar char="–"/>
        <a:defRPr sz="2000">
          <a:solidFill>
            <a:schemeClr val="tx1"/>
          </a:solidFill>
          <a:latin typeface="+mn-lt"/>
          <a:ea typeface="ＭＳ Ｐゴシック" pitchFamily="-65" charset="-128"/>
        </a:defRPr>
      </a:lvl4pPr>
      <a:lvl5pPr marL="2057400" indent="-228600" algn="l" rtl="0" fontAlgn="base">
        <a:spcBef>
          <a:spcPct val="20000"/>
        </a:spcBef>
        <a:spcAft>
          <a:spcPct val="0"/>
        </a:spcAft>
        <a:buClr>
          <a:schemeClr val="accent1"/>
        </a:buClr>
        <a:buChar char="•"/>
        <a:defRPr sz="2000">
          <a:solidFill>
            <a:schemeClr val="tx2"/>
          </a:solidFill>
          <a:latin typeface="+mn-lt"/>
          <a:ea typeface="ＭＳ Ｐゴシック" pitchFamily="-65" charset="-128"/>
        </a:defRPr>
      </a:lvl5pPr>
      <a:lvl6pPr marL="2514600" indent="-228600" algn="l" rtl="0" fontAlgn="base">
        <a:spcBef>
          <a:spcPct val="20000"/>
        </a:spcBef>
        <a:spcAft>
          <a:spcPct val="0"/>
        </a:spcAft>
        <a:buClr>
          <a:schemeClr val="accent1"/>
        </a:buClr>
        <a:buChar char="•"/>
        <a:defRPr sz="2000">
          <a:solidFill>
            <a:schemeClr val="tx2"/>
          </a:solidFill>
          <a:latin typeface="+mn-lt"/>
          <a:ea typeface="ＭＳ Ｐゴシック" pitchFamily="-65" charset="-128"/>
        </a:defRPr>
      </a:lvl6pPr>
      <a:lvl7pPr marL="2971800" indent="-228600" algn="l" rtl="0" fontAlgn="base">
        <a:spcBef>
          <a:spcPct val="20000"/>
        </a:spcBef>
        <a:spcAft>
          <a:spcPct val="0"/>
        </a:spcAft>
        <a:buClr>
          <a:schemeClr val="accent1"/>
        </a:buClr>
        <a:buChar char="•"/>
        <a:defRPr sz="2000">
          <a:solidFill>
            <a:schemeClr val="tx2"/>
          </a:solidFill>
          <a:latin typeface="+mn-lt"/>
          <a:ea typeface="ＭＳ Ｐゴシック" pitchFamily="-65" charset="-128"/>
        </a:defRPr>
      </a:lvl7pPr>
      <a:lvl8pPr marL="3429000" indent="-228600" algn="l" rtl="0" fontAlgn="base">
        <a:spcBef>
          <a:spcPct val="20000"/>
        </a:spcBef>
        <a:spcAft>
          <a:spcPct val="0"/>
        </a:spcAft>
        <a:buClr>
          <a:schemeClr val="accent1"/>
        </a:buClr>
        <a:buChar char="•"/>
        <a:defRPr sz="2000">
          <a:solidFill>
            <a:schemeClr val="tx2"/>
          </a:solidFill>
          <a:latin typeface="+mn-lt"/>
          <a:ea typeface="ＭＳ Ｐゴシック" pitchFamily="-65" charset="-128"/>
        </a:defRPr>
      </a:lvl8pPr>
      <a:lvl9pPr marL="3886200" indent="-228600" algn="l" rtl="0" fontAlgn="base">
        <a:spcBef>
          <a:spcPct val="20000"/>
        </a:spcBef>
        <a:spcAft>
          <a:spcPct val="0"/>
        </a:spcAft>
        <a:buClr>
          <a:schemeClr val="accent1"/>
        </a:buClr>
        <a:buChar char="•"/>
        <a:defRPr sz="2000">
          <a:solidFill>
            <a:schemeClr val="tx2"/>
          </a:solidFill>
          <a:latin typeface="+mn-lt"/>
          <a:ea typeface="ＭＳ Ｐゴシック" pitchFamily="-65"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7.xml"/><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1" Type="http://schemas.openxmlformats.org/officeDocument/2006/relationships/tags" Target="../tags/tag1.xml"/><Relationship Id="rId2" Type="http://schemas.openxmlformats.org/officeDocument/2006/relationships/tags" Target="../tags/tag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30.tiff"/><Relationship Id="rId4" Type="http://schemas.openxmlformats.org/officeDocument/2006/relationships/image" Target="../media/image31.tif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5.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 Id="rId3"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420.png"/><Relationship Id="rId4" Type="http://schemas.openxmlformats.org/officeDocument/2006/relationships/image" Target="../media/image49.png"/><Relationship Id="rId5"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3" Type="http://schemas.openxmlformats.org/officeDocument/2006/relationships/image" Target="../media/image380.png"/><Relationship Id="rId4" Type="http://schemas.openxmlformats.org/officeDocument/2006/relationships/image" Target="../media/image390.png"/><Relationship Id="rId5" Type="http://schemas.openxmlformats.org/officeDocument/2006/relationships/image" Target="../media/image51.png"/><Relationship Id="rId6" Type="http://schemas.openxmlformats.org/officeDocument/2006/relationships/image" Target="../media/image410.png"/><Relationship Id="rId7" Type="http://schemas.openxmlformats.org/officeDocument/2006/relationships/image" Target="../media/image52.png"/><Relationship Id="rId8" Type="http://schemas.openxmlformats.org/officeDocument/2006/relationships/image" Target="../media/image430.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3.tiff"/></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5" Type="http://schemas.openxmlformats.org/officeDocument/2006/relationships/image" Target="../media/image56.png"/><Relationship Id="rId6" Type="http://schemas.openxmlformats.org/officeDocument/2006/relationships/image" Target="../media/image57.png"/><Relationship Id="rId1" Type="http://schemas.openxmlformats.org/officeDocument/2006/relationships/slideLayout" Target="../slideLayouts/slideLayout15.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 Id="rId3" Type="http://schemas.openxmlformats.org/officeDocument/2006/relationships/image" Target="../media/image5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png"/><Relationship Id="rId3" Type="http://schemas.openxmlformats.org/officeDocument/2006/relationships/image" Target="../media/image6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 Id="rId3" Type="http://schemas.openxmlformats.org/officeDocument/2006/relationships/image" Target="../media/image6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4" Type="http://schemas.openxmlformats.org/officeDocument/2006/relationships/image" Target="../media/image65.png"/><Relationship Id="rId5" Type="http://schemas.openxmlformats.org/officeDocument/2006/relationships/image" Target="../media/image66.png"/><Relationship Id="rId6" Type="http://schemas.openxmlformats.org/officeDocument/2006/relationships/image" Target="../media/image67.png"/><Relationship Id="rId7" Type="http://schemas.openxmlformats.org/officeDocument/2006/relationships/image" Target="../media/image68.png"/><Relationship Id="rId8" Type="http://schemas.openxmlformats.org/officeDocument/2006/relationships/image" Target="../media/image69.png"/><Relationship Id="rId9" Type="http://schemas.openxmlformats.org/officeDocument/2006/relationships/image" Target="../media/image70.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png"/><Relationship Id="rId3" Type="http://schemas.openxmlformats.org/officeDocument/2006/relationships/image" Target="../media/image72.png"/></Relationships>
</file>

<file path=ppt/slides/_rels/slide32.xml.rels><?xml version="1.0" encoding="UTF-8" standalone="yes"?>
<Relationships xmlns="http://schemas.openxmlformats.org/package/2006/relationships"><Relationship Id="rId3" Type="http://schemas.openxmlformats.org/officeDocument/2006/relationships/image" Target="../media/image74.png"/><Relationship Id="rId4" Type="http://schemas.openxmlformats.org/officeDocument/2006/relationships/image" Target="../media/image75.png"/><Relationship Id="rId1" Type="http://schemas.openxmlformats.org/officeDocument/2006/relationships/slideLayout" Target="../slideLayouts/slideLayout2.xml"/><Relationship Id="rId2" Type="http://schemas.openxmlformats.org/officeDocument/2006/relationships/image" Target="../media/image73.png"/></Relationships>
</file>

<file path=ppt/slides/_rels/slide33.xml.rels><?xml version="1.0" encoding="UTF-8" standalone="yes"?>
<Relationships xmlns="http://schemas.openxmlformats.org/package/2006/relationships"><Relationship Id="rId3" Type="http://schemas.openxmlformats.org/officeDocument/2006/relationships/image" Target="../media/image76.png"/><Relationship Id="rId4" Type="http://schemas.openxmlformats.org/officeDocument/2006/relationships/image" Target="../media/image77.png"/><Relationship Id="rId5" Type="http://schemas.openxmlformats.org/officeDocument/2006/relationships/image" Target="../media/image78.png"/><Relationship Id="rId6" Type="http://schemas.openxmlformats.org/officeDocument/2006/relationships/image" Target="../media/image79.png"/><Relationship Id="rId7" Type="http://schemas.openxmlformats.org/officeDocument/2006/relationships/image" Target="../media/image80.png"/><Relationship Id="rId8" Type="http://schemas.openxmlformats.org/officeDocument/2006/relationships/image" Target="../media/image81.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4.xml.rels><?xml version="1.0" encoding="UTF-8" standalone="yes"?>
<Relationships xmlns="http://schemas.openxmlformats.org/package/2006/relationships"><Relationship Id="rId3" Type="http://schemas.openxmlformats.org/officeDocument/2006/relationships/image" Target="../media/image83.png"/><Relationship Id="rId4" Type="http://schemas.openxmlformats.org/officeDocument/2006/relationships/image" Target="../media/image84.jpeg"/><Relationship Id="rId5" Type="http://schemas.openxmlformats.org/officeDocument/2006/relationships/image" Target="../media/image85.tiff"/><Relationship Id="rId6" Type="http://schemas.openxmlformats.org/officeDocument/2006/relationships/image" Target="../media/image86.tiff"/><Relationship Id="rId1" Type="http://schemas.openxmlformats.org/officeDocument/2006/relationships/slideLayout" Target="../slideLayouts/slideLayout2.xml"/><Relationship Id="rId2" Type="http://schemas.openxmlformats.org/officeDocument/2006/relationships/image" Target="../media/image8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90.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9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15.xml"/><Relationship Id="rId2"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2184648"/>
            <a:ext cx="9144000" cy="1676400"/>
          </a:xfrm>
        </p:spPr>
        <p:txBody>
          <a:bodyPr>
            <a:noAutofit/>
          </a:bodyPr>
          <a:lstStyle/>
          <a:p>
            <a:pPr>
              <a:lnSpc>
                <a:spcPts val="6000"/>
              </a:lnSpc>
            </a:pPr>
            <a:r>
              <a:rPr lang="en-US" sz="3600" dirty="0">
                <a:effectLst/>
              </a:rPr>
              <a:t>Picosecond timing resolution with scintillators </a:t>
            </a:r>
            <a:br>
              <a:rPr lang="en-US" sz="3600" dirty="0">
                <a:effectLst/>
              </a:rPr>
            </a:br>
            <a:r>
              <a:rPr lang="en-US" sz="3600" dirty="0">
                <a:effectLst/>
              </a:rPr>
              <a:t>for a new generation of HEP detectors and Time-of-Flight PET scanners</a:t>
            </a:r>
            <a:r>
              <a:rPr lang="fr-FR" sz="3600" dirty="0">
                <a:effectLst/>
              </a:rPr>
              <a:t> </a:t>
            </a:r>
            <a:endParaRPr lang="en-US" sz="3600" i="1" dirty="0">
              <a:effectLst>
                <a:outerShdw blurRad="38100" dist="38100" dir="2700000" algn="tl">
                  <a:srgbClr val="000000">
                    <a:alpha val="43137"/>
                  </a:srgbClr>
                </a:outerShdw>
              </a:effectLst>
            </a:endParaRPr>
          </a:p>
        </p:txBody>
      </p:sp>
      <p:sp>
        <p:nvSpPr>
          <p:cNvPr id="2051" name="Rectangle 3"/>
          <p:cNvSpPr>
            <a:spLocks noGrp="1" noChangeArrowheads="1"/>
          </p:cNvSpPr>
          <p:nvPr>
            <p:ph type="subTitle" idx="1"/>
          </p:nvPr>
        </p:nvSpPr>
        <p:spPr>
          <a:xfrm>
            <a:off x="990600" y="4406999"/>
            <a:ext cx="7010400" cy="1038225"/>
          </a:xfrm>
        </p:spPr>
        <p:txBody>
          <a:bodyPr/>
          <a:lstStyle/>
          <a:p>
            <a:pPr algn="ctr"/>
            <a:r>
              <a:rPr lang="en-US" sz="2800" dirty="0">
                <a:latin typeface="+mj-lt"/>
              </a:rPr>
              <a:t>Paul Lecoq</a:t>
            </a:r>
          </a:p>
          <a:p>
            <a:pPr algn="ctr"/>
            <a:r>
              <a:rPr lang="en-US" sz="2800" i="1" dirty="0">
                <a:latin typeface="+mj-lt"/>
              </a:rPr>
              <a:t>CERN, Geneva</a:t>
            </a:r>
          </a:p>
          <a:p>
            <a:pPr algn="ctr"/>
            <a:endParaRPr lang="en-US" i="1" dirty="0">
              <a:latin typeface="+mj-lt"/>
            </a:endParaRPr>
          </a:p>
          <a:p>
            <a:pPr algn="ctr"/>
            <a:endParaRPr lang="en-US" sz="2800" i="1" dirty="0">
              <a:latin typeface="+mj-lt"/>
            </a:endParaRPr>
          </a:p>
          <a:p>
            <a:pPr algn="ctr"/>
            <a:endParaRPr lang="en-US" dirty="0"/>
          </a:p>
        </p:txBody>
      </p:sp>
      <p:sp>
        <p:nvSpPr>
          <p:cNvPr id="5" name="ZoneTexte 4"/>
          <p:cNvSpPr txBox="1"/>
          <p:nvPr/>
        </p:nvSpPr>
        <p:spPr>
          <a:xfrm>
            <a:off x="1150276" y="5663624"/>
            <a:ext cx="7004816" cy="584776"/>
          </a:xfrm>
          <a:prstGeom prst="rect">
            <a:avLst/>
          </a:prstGeom>
          <a:noFill/>
        </p:spPr>
        <p:txBody>
          <a:bodyPr wrap="none" rtlCol="0">
            <a:spAutoFit/>
          </a:bodyPr>
          <a:lstStyle/>
          <a:p>
            <a:r>
              <a:rPr lang="fr-FR" sz="1600" b="1" i="1" dirty="0"/>
              <a:t>This </a:t>
            </a:r>
            <a:r>
              <a:rPr lang="fr-FR" sz="1600" b="1" i="1" dirty="0" err="1"/>
              <a:t>work</a:t>
            </a:r>
            <a:r>
              <a:rPr lang="fr-FR" sz="1600" b="1" i="1" dirty="0"/>
              <a:t> and </a:t>
            </a:r>
            <a:r>
              <a:rPr lang="fr-FR" sz="1600" b="1" i="1" dirty="0" err="1"/>
              <a:t>presentation</a:t>
            </a:r>
            <a:r>
              <a:rPr lang="fr-FR" sz="1600" b="1" i="1" dirty="0"/>
              <a:t> are made</a:t>
            </a:r>
          </a:p>
          <a:p>
            <a:r>
              <a:rPr lang="fr-FR" sz="1600" b="1" i="1" dirty="0"/>
              <a:t>in the frame of the ERC Advanced Grant Agreement N°338953–TICAL</a:t>
            </a:r>
          </a:p>
        </p:txBody>
      </p:sp>
      <p:pic>
        <p:nvPicPr>
          <p:cNvPr id="7" name="Imag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5458254"/>
            <a:ext cx="1066800" cy="1018746"/>
          </a:xfrm>
          <a:prstGeom prst="rect">
            <a:avLst/>
          </a:prstGeom>
        </p:spPr>
      </p:pic>
    </p:spTree>
    <p:extLst>
      <p:ext uri="{BB962C8B-B14F-4D97-AF65-F5344CB8AC3E}">
        <p14:creationId xmlns:p14="http://schemas.microsoft.com/office/powerpoint/2010/main" val="819843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4450" name="Rectangle 16"/>
          <p:cNvSpPr>
            <a:spLocks noChangeAspect="1" noChangeArrowheads="1"/>
          </p:cNvSpPr>
          <p:nvPr/>
        </p:nvSpPr>
        <p:spPr bwMode="auto">
          <a:xfrm>
            <a:off x="3301513" y="2616996"/>
            <a:ext cx="142875" cy="364331"/>
          </a:xfrm>
          <a:prstGeom prst="rect">
            <a:avLst/>
          </a:prstGeom>
          <a:ln w="12700">
            <a:noFill/>
            <a:miter lim="800000"/>
            <a:headEnd/>
            <a:tailEnd/>
          </a:ln>
        </p:spPr>
        <p:txBody>
          <a:bodyPr wrap="none" anchor="ctr">
            <a:prstTxWarp prst="textNoShape">
              <a:avLst/>
            </a:prstTxWarp>
          </a:bodyPr>
          <a:lstStyle/>
          <a:p>
            <a:endParaRPr lang="fr-FR" sz="2100"/>
          </a:p>
        </p:txBody>
      </p:sp>
      <p:sp useBgFill="1">
        <p:nvSpPr>
          <p:cNvPr id="104451" name="Rectangle 17"/>
          <p:cNvSpPr>
            <a:spLocks noChangeAspect="1" noChangeArrowheads="1"/>
          </p:cNvSpPr>
          <p:nvPr/>
        </p:nvSpPr>
        <p:spPr bwMode="auto">
          <a:xfrm>
            <a:off x="2969602" y="2574133"/>
            <a:ext cx="274760" cy="221456"/>
          </a:xfrm>
          <a:prstGeom prst="rect">
            <a:avLst/>
          </a:prstGeom>
          <a:ln w="12700">
            <a:noFill/>
            <a:miter lim="800000"/>
            <a:headEnd/>
            <a:tailEnd/>
          </a:ln>
        </p:spPr>
        <p:txBody>
          <a:bodyPr wrap="none" anchor="ctr">
            <a:prstTxWarp prst="textNoShape">
              <a:avLst/>
            </a:prstTxWarp>
          </a:bodyPr>
          <a:lstStyle/>
          <a:p>
            <a:endParaRPr lang="fr-FR" sz="2100"/>
          </a:p>
        </p:txBody>
      </p:sp>
      <p:sp>
        <p:nvSpPr>
          <p:cNvPr id="104452" name="Rectangle 18"/>
          <p:cNvSpPr>
            <a:spLocks noChangeArrowheads="1"/>
          </p:cNvSpPr>
          <p:nvPr/>
        </p:nvSpPr>
        <p:spPr bwMode="auto">
          <a:xfrm>
            <a:off x="1235415" y="1487092"/>
            <a:ext cx="876842" cy="283636"/>
          </a:xfrm>
          <a:prstGeom prst="rect">
            <a:avLst/>
          </a:prstGeom>
          <a:noFill/>
          <a:ln w="12700">
            <a:noFill/>
            <a:miter lim="800000"/>
            <a:headEnd/>
            <a:tailEnd/>
          </a:ln>
        </p:spPr>
        <p:txBody>
          <a:bodyPr wrap="none" lIns="50006" tIns="20241" rIns="50006" bIns="20241">
            <a:prstTxWarp prst="textNoShape">
              <a:avLst/>
            </a:prstTxWarp>
            <a:spAutoFit/>
          </a:bodyPr>
          <a:lstStyle/>
          <a:p>
            <a:pPr defTabSz="720329">
              <a:lnSpc>
                <a:spcPct val="150000"/>
              </a:lnSpc>
            </a:pPr>
            <a:r>
              <a:rPr lang="en-US" sz="1200" b="1">
                <a:solidFill>
                  <a:schemeClr val="tx2"/>
                </a:solidFill>
              </a:rPr>
              <a:t>Detector B</a:t>
            </a:r>
          </a:p>
        </p:txBody>
      </p:sp>
      <p:sp>
        <p:nvSpPr>
          <p:cNvPr id="104453" name="Rectangle 19"/>
          <p:cNvSpPr>
            <a:spLocks noChangeArrowheads="1"/>
          </p:cNvSpPr>
          <p:nvPr/>
        </p:nvSpPr>
        <p:spPr bwMode="auto">
          <a:xfrm>
            <a:off x="4115001" y="3895726"/>
            <a:ext cx="871136" cy="207077"/>
          </a:xfrm>
          <a:prstGeom prst="rect">
            <a:avLst/>
          </a:prstGeom>
          <a:noFill/>
          <a:ln w="12700">
            <a:noFill/>
            <a:miter lim="800000"/>
            <a:headEnd/>
            <a:tailEnd/>
          </a:ln>
        </p:spPr>
        <p:txBody>
          <a:bodyPr wrap="none" lIns="50006" tIns="20241" rIns="50006" bIns="20241">
            <a:prstTxWarp prst="textNoShape">
              <a:avLst/>
            </a:prstTxWarp>
            <a:spAutoFit/>
          </a:bodyPr>
          <a:lstStyle/>
          <a:p>
            <a:pPr defTabSz="720329">
              <a:lnSpc>
                <a:spcPct val="90000"/>
              </a:lnSpc>
            </a:pPr>
            <a:r>
              <a:rPr lang="en-US" sz="1200" b="1">
                <a:solidFill>
                  <a:schemeClr val="tx2"/>
                </a:solidFill>
              </a:rPr>
              <a:t>Detector A</a:t>
            </a:r>
          </a:p>
        </p:txBody>
      </p:sp>
      <p:sp>
        <p:nvSpPr>
          <p:cNvPr id="104454" name="Oval 20"/>
          <p:cNvSpPr>
            <a:spLocks noChangeAspect="1" noChangeArrowheads="1"/>
          </p:cNvSpPr>
          <p:nvPr/>
        </p:nvSpPr>
        <p:spPr bwMode="auto">
          <a:xfrm>
            <a:off x="3215788" y="2903936"/>
            <a:ext cx="218709" cy="233363"/>
          </a:xfrm>
          <a:prstGeom prst="ellipse">
            <a:avLst/>
          </a:prstGeom>
          <a:gradFill rotWithShape="1">
            <a:gsLst>
              <a:gs pos="0">
                <a:srgbClr val="EAEAEA"/>
              </a:gs>
              <a:gs pos="100000">
                <a:srgbClr val="B9B9B9"/>
              </a:gs>
            </a:gsLst>
            <a:path path="shape">
              <a:fillToRect l="50000" t="50000" r="50000" b="50000"/>
            </a:path>
          </a:gradFill>
          <a:ln w="12700">
            <a:noFill/>
            <a:round/>
            <a:headEnd/>
            <a:tailEnd/>
          </a:ln>
        </p:spPr>
        <p:txBody>
          <a:bodyPr wrap="none" anchor="ctr">
            <a:prstTxWarp prst="textNoShape">
              <a:avLst/>
            </a:prstTxWarp>
          </a:bodyPr>
          <a:lstStyle/>
          <a:p>
            <a:endParaRPr lang="fr-FR" sz="2100"/>
          </a:p>
        </p:txBody>
      </p:sp>
      <p:sp>
        <p:nvSpPr>
          <p:cNvPr id="104455" name="Rectangle 21"/>
          <p:cNvSpPr>
            <a:spLocks noChangeAspect="1" noChangeArrowheads="1"/>
          </p:cNvSpPr>
          <p:nvPr/>
        </p:nvSpPr>
        <p:spPr bwMode="auto">
          <a:xfrm>
            <a:off x="3236217" y="2915843"/>
            <a:ext cx="219612" cy="197843"/>
          </a:xfrm>
          <a:prstGeom prst="rect">
            <a:avLst/>
          </a:prstGeom>
          <a:noFill/>
          <a:ln w="12700">
            <a:noFill/>
            <a:miter lim="800000"/>
            <a:headEnd/>
            <a:tailEnd/>
          </a:ln>
        </p:spPr>
        <p:txBody>
          <a:bodyPr wrap="none" lIns="50006" tIns="20241" rIns="50006" bIns="20241">
            <a:prstTxWarp prst="textNoShape">
              <a:avLst/>
            </a:prstTxWarp>
            <a:spAutoFit/>
          </a:bodyPr>
          <a:lstStyle/>
          <a:p>
            <a:pPr defTabSz="720329">
              <a:lnSpc>
                <a:spcPct val="85000"/>
              </a:lnSpc>
            </a:pPr>
            <a:r>
              <a:rPr lang="en-US" sz="1200" b="1">
                <a:solidFill>
                  <a:schemeClr val="bg2"/>
                </a:solidFill>
              </a:rPr>
              <a:t>e</a:t>
            </a:r>
            <a:r>
              <a:rPr lang="en-US" sz="1200" b="1" baseline="30000">
                <a:solidFill>
                  <a:schemeClr val="bg2"/>
                </a:solidFill>
              </a:rPr>
              <a:t>-</a:t>
            </a:r>
          </a:p>
        </p:txBody>
      </p:sp>
      <p:sp>
        <p:nvSpPr>
          <p:cNvPr id="104456" name="Oval 22"/>
          <p:cNvSpPr>
            <a:spLocks noChangeAspect="1" noChangeArrowheads="1"/>
          </p:cNvSpPr>
          <p:nvPr/>
        </p:nvSpPr>
        <p:spPr bwMode="auto">
          <a:xfrm>
            <a:off x="3089398" y="2808686"/>
            <a:ext cx="216510" cy="233363"/>
          </a:xfrm>
          <a:prstGeom prst="ellipse">
            <a:avLst/>
          </a:prstGeom>
          <a:gradFill rotWithShape="1">
            <a:gsLst>
              <a:gs pos="0">
                <a:srgbClr val="C0C0C0"/>
              </a:gs>
              <a:gs pos="100000">
                <a:srgbClr val="5B5B5B"/>
              </a:gs>
            </a:gsLst>
            <a:path path="shape">
              <a:fillToRect l="50000" t="50000" r="50000" b="50000"/>
            </a:path>
          </a:gradFill>
          <a:ln w="12700">
            <a:noFill/>
            <a:round/>
            <a:headEnd/>
            <a:tailEnd/>
          </a:ln>
        </p:spPr>
        <p:txBody>
          <a:bodyPr wrap="none" anchor="ctr">
            <a:prstTxWarp prst="textNoShape">
              <a:avLst/>
            </a:prstTxWarp>
          </a:bodyPr>
          <a:lstStyle/>
          <a:p>
            <a:endParaRPr lang="fr-FR" sz="2100"/>
          </a:p>
        </p:txBody>
      </p:sp>
      <p:sp>
        <p:nvSpPr>
          <p:cNvPr id="104457" name="Rectangle 23"/>
          <p:cNvSpPr>
            <a:spLocks noChangeAspect="1" noChangeArrowheads="1"/>
          </p:cNvSpPr>
          <p:nvPr/>
        </p:nvSpPr>
        <p:spPr bwMode="auto">
          <a:xfrm>
            <a:off x="3098103" y="2830118"/>
            <a:ext cx="245260" cy="197843"/>
          </a:xfrm>
          <a:prstGeom prst="rect">
            <a:avLst/>
          </a:prstGeom>
          <a:noFill/>
          <a:ln w="12700">
            <a:noFill/>
            <a:miter lim="800000"/>
            <a:headEnd/>
            <a:tailEnd/>
          </a:ln>
        </p:spPr>
        <p:txBody>
          <a:bodyPr wrap="none" lIns="50006" tIns="20241" rIns="50006" bIns="20241">
            <a:prstTxWarp prst="textNoShape">
              <a:avLst/>
            </a:prstTxWarp>
            <a:spAutoFit/>
          </a:bodyPr>
          <a:lstStyle/>
          <a:p>
            <a:pPr defTabSz="720329">
              <a:lnSpc>
                <a:spcPct val="85000"/>
              </a:lnSpc>
            </a:pPr>
            <a:r>
              <a:rPr lang="en-US" sz="1200" b="1">
                <a:solidFill>
                  <a:schemeClr val="bg2"/>
                </a:solidFill>
              </a:rPr>
              <a:t>e</a:t>
            </a:r>
            <a:r>
              <a:rPr lang="en-US" sz="1200" b="1" baseline="30000">
                <a:solidFill>
                  <a:schemeClr val="bg2"/>
                </a:solidFill>
              </a:rPr>
              <a:t>+</a:t>
            </a:r>
          </a:p>
        </p:txBody>
      </p:sp>
      <p:sp>
        <p:nvSpPr>
          <p:cNvPr id="104458" name="Rectangle 24"/>
          <p:cNvSpPr>
            <a:spLocks noChangeAspect="1" noChangeArrowheads="1"/>
          </p:cNvSpPr>
          <p:nvPr/>
        </p:nvSpPr>
        <p:spPr bwMode="auto">
          <a:xfrm rot="1560000" flipV="1">
            <a:off x="1577121" y="1995487"/>
            <a:ext cx="219808" cy="196454"/>
          </a:xfrm>
          <a:prstGeom prst="rect">
            <a:avLst/>
          </a:prstGeom>
          <a:gradFill rotWithShape="1">
            <a:gsLst>
              <a:gs pos="0">
                <a:srgbClr val="C0C0C0"/>
              </a:gs>
              <a:gs pos="100000">
                <a:srgbClr val="3D3D3D"/>
              </a:gs>
            </a:gsLst>
            <a:lin ang="2700000" scaled="1"/>
          </a:gradFill>
          <a:ln w="12700">
            <a:solidFill>
              <a:schemeClr val="bg2"/>
            </a:solidFill>
            <a:miter lim="800000"/>
            <a:headEnd/>
            <a:tailEnd/>
          </a:ln>
        </p:spPr>
        <p:txBody>
          <a:bodyPr wrap="none" anchor="ctr">
            <a:prstTxWarp prst="textNoShape">
              <a:avLst/>
            </a:prstTxWarp>
          </a:bodyPr>
          <a:lstStyle/>
          <a:p>
            <a:endParaRPr lang="fr-FR" sz="2100"/>
          </a:p>
        </p:txBody>
      </p:sp>
      <p:sp>
        <p:nvSpPr>
          <p:cNvPr id="104459" name="Rectangle 25"/>
          <p:cNvSpPr>
            <a:spLocks noChangeAspect="1" noChangeArrowheads="1"/>
          </p:cNvSpPr>
          <p:nvPr/>
        </p:nvSpPr>
        <p:spPr bwMode="auto">
          <a:xfrm rot="1620000" flipV="1">
            <a:off x="1381492" y="1990727"/>
            <a:ext cx="171450" cy="78581"/>
          </a:xfrm>
          <a:prstGeom prst="rect">
            <a:avLst/>
          </a:prstGeom>
          <a:solidFill>
            <a:srgbClr val="C0C0C0"/>
          </a:solidFill>
          <a:ln w="12700">
            <a:solidFill>
              <a:schemeClr val="bg2"/>
            </a:solidFill>
            <a:miter lim="800000"/>
            <a:headEnd/>
            <a:tailEnd/>
          </a:ln>
        </p:spPr>
        <p:txBody>
          <a:bodyPr wrap="none" anchor="ctr">
            <a:prstTxWarp prst="textNoShape">
              <a:avLst/>
            </a:prstTxWarp>
          </a:bodyPr>
          <a:lstStyle/>
          <a:p>
            <a:endParaRPr lang="fr-FR" sz="2100"/>
          </a:p>
        </p:txBody>
      </p:sp>
      <p:sp>
        <p:nvSpPr>
          <p:cNvPr id="104460" name="Rectangle 26"/>
          <p:cNvSpPr>
            <a:spLocks noChangeAspect="1" noChangeArrowheads="1"/>
          </p:cNvSpPr>
          <p:nvPr/>
        </p:nvSpPr>
        <p:spPr bwMode="auto">
          <a:xfrm rot="1620000" flipV="1">
            <a:off x="1428750" y="1891906"/>
            <a:ext cx="171450" cy="78581"/>
          </a:xfrm>
          <a:prstGeom prst="rect">
            <a:avLst/>
          </a:prstGeom>
          <a:solidFill>
            <a:srgbClr val="C0C0C0"/>
          </a:solidFill>
          <a:ln w="12700">
            <a:solidFill>
              <a:schemeClr val="bg2"/>
            </a:solidFill>
            <a:miter lim="800000"/>
            <a:headEnd/>
            <a:tailEnd/>
          </a:ln>
        </p:spPr>
        <p:txBody>
          <a:bodyPr wrap="none" anchor="ctr">
            <a:prstTxWarp prst="textNoShape">
              <a:avLst/>
            </a:prstTxWarp>
          </a:bodyPr>
          <a:lstStyle/>
          <a:p>
            <a:endParaRPr lang="fr-FR" sz="2100"/>
          </a:p>
        </p:txBody>
      </p:sp>
      <p:sp>
        <p:nvSpPr>
          <p:cNvPr id="104461" name="Rectangle 27"/>
          <p:cNvSpPr>
            <a:spLocks noChangeAspect="1" noChangeArrowheads="1"/>
          </p:cNvSpPr>
          <p:nvPr/>
        </p:nvSpPr>
        <p:spPr bwMode="auto">
          <a:xfrm rot="1560000" flipH="1">
            <a:off x="4369779" y="3495675"/>
            <a:ext cx="218709" cy="196454"/>
          </a:xfrm>
          <a:prstGeom prst="rect">
            <a:avLst/>
          </a:prstGeom>
          <a:gradFill rotWithShape="1">
            <a:gsLst>
              <a:gs pos="0">
                <a:srgbClr val="595959"/>
              </a:gs>
              <a:gs pos="100000">
                <a:srgbClr val="C0C0C0"/>
              </a:gs>
            </a:gsLst>
            <a:lin ang="2700000" scaled="1"/>
          </a:gradFill>
          <a:ln w="12700">
            <a:solidFill>
              <a:schemeClr val="bg2"/>
            </a:solidFill>
            <a:miter lim="800000"/>
            <a:headEnd/>
            <a:tailEnd/>
          </a:ln>
        </p:spPr>
        <p:txBody>
          <a:bodyPr wrap="none" anchor="ctr">
            <a:prstTxWarp prst="textNoShape">
              <a:avLst/>
            </a:prstTxWarp>
          </a:bodyPr>
          <a:lstStyle/>
          <a:p>
            <a:endParaRPr lang="fr-FR" sz="2100"/>
          </a:p>
        </p:txBody>
      </p:sp>
      <p:sp>
        <p:nvSpPr>
          <p:cNvPr id="104462" name="Rectangle 28"/>
          <p:cNvSpPr>
            <a:spLocks noChangeAspect="1" noChangeArrowheads="1"/>
          </p:cNvSpPr>
          <p:nvPr/>
        </p:nvSpPr>
        <p:spPr bwMode="auto">
          <a:xfrm rot="1620000" flipH="1">
            <a:off x="4612665" y="3618312"/>
            <a:ext cx="171450" cy="78581"/>
          </a:xfrm>
          <a:prstGeom prst="rect">
            <a:avLst/>
          </a:prstGeom>
          <a:solidFill>
            <a:srgbClr val="C0C0C0"/>
          </a:solidFill>
          <a:ln w="12700">
            <a:solidFill>
              <a:schemeClr val="bg2"/>
            </a:solidFill>
            <a:miter lim="800000"/>
            <a:headEnd/>
            <a:tailEnd/>
          </a:ln>
        </p:spPr>
        <p:txBody>
          <a:bodyPr wrap="none" anchor="ctr">
            <a:prstTxWarp prst="textNoShape">
              <a:avLst/>
            </a:prstTxWarp>
          </a:bodyPr>
          <a:lstStyle/>
          <a:p>
            <a:endParaRPr lang="fr-FR" sz="2100"/>
          </a:p>
        </p:txBody>
      </p:sp>
      <p:sp>
        <p:nvSpPr>
          <p:cNvPr id="104463" name="Rectangle 29"/>
          <p:cNvSpPr>
            <a:spLocks noChangeAspect="1" noChangeArrowheads="1"/>
          </p:cNvSpPr>
          <p:nvPr/>
        </p:nvSpPr>
        <p:spPr bwMode="auto">
          <a:xfrm rot="1620000" flipH="1">
            <a:off x="4564307" y="3717134"/>
            <a:ext cx="171450" cy="78581"/>
          </a:xfrm>
          <a:prstGeom prst="rect">
            <a:avLst/>
          </a:prstGeom>
          <a:solidFill>
            <a:srgbClr val="C0C0C0"/>
          </a:solidFill>
          <a:ln w="12700">
            <a:solidFill>
              <a:schemeClr val="bg2"/>
            </a:solidFill>
            <a:miter lim="800000"/>
            <a:headEnd/>
            <a:tailEnd/>
          </a:ln>
        </p:spPr>
        <p:txBody>
          <a:bodyPr wrap="none" anchor="ctr">
            <a:prstTxWarp prst="textNoShape">
              <a:avLst/>
            </a:prstTxWarp>
          </a:bodyPr>
          <a:lstStyle/>
          <a:p>
            <a:endParaRPr lang="fr-FR" sz="2100"/>
          </a:p>
        </p:txBody>
      </p:sp>
      <p:sp>
        <p:nvSpPr>
          <p:cNvPr id="104464" name="Line 30"/>
          <p:cNvSpPr>
            <a:spLocks noChangeShapeType="1"/>
          </p:cNvSpPr>
          <p:nvPr/>
        </p:nvSpPr>
        <p:spPr bwMode="auto">
          <a:xfrm>
            <a:off x="1805722" y="2175274"/>
            <a:ext cx="1269389" cy="686990"/>
          </a:xfrm>
          <a:prstGeom prst="line">
            <a:avLst/>
          </a:prstGeom>
          <a:noFill/>
          <a:ln w="28575">
            <a:solidFill>
              <a:schemeClr val="tx2"/>
            </a:solidFill>
            <a:prstDash val="dash"/>
            <a:round/>
            <a:headEnd type="triangle" w="med" len="med"/>
            <a:tailEnd/>
          </a:ln>
        </p:spPr>
        <p:txBody>
          <a:bodyPr>
            <a:prstTxWarp prst="textNoShape">
              <a:avLst/>
            </a:prstTxWarp>
          </a:bodyPr>
          <a:lstStyle/>
          <a:p>
            <a:endParaRPr lang="fr-FR" sz="2100"/>
          </a:p>
        </p:txBody>
      </p:sp>
      <p:sp>
        <p:nvSpPr>
          <p:cNvPr id="104465" name="Line 31"/>
          <p:cNvSpPr>
            <a:spLocks noChangeShapeType="1"/>
          </p:cNvSpPr>
          <p:nvPr/>
        </p:nvSpPr>
        <p:spPr bwMode="auto">
          <a:xfrm flipH="1" flipV="1">
            <a:off x="3481755" y="3089673"/>
            <a:ext cx="834170" cy="447675"/>
          </a:xfrm>
          <a:prstGeom prst="line">
            <a:avLst/>
          </a:prstGeom>
          <a:noFill/>
          <a:ln w="28575">
            <a:solidFill>
              <a:schemeClr val="tx2"/>
            </a:solidFill>
            <a:prstDash val="dash"/>
            <a:round/>
            <a:headEnd type="triangle" w="med" len="med"/>
            <a:tailEnd/>
          </a:ln>
        </p:spPr>
        <p:txBody>
          <a:bodyPr>
            <a:prstTxWarp prst="textNoShape">
              <a:avLst/>
            </a:prstTxWarp>
          </a:bodyPr>
          <a:lstStyle/>
          <a:p>
            <a:endParaRPr lang="fr-FR" sz="2100"/>
          </a:p>
        </p:txBody>
      </p:sp>
      <p:sp useBgFill="1">
        <p:nvSpPr>
          <p:cNvPr id="104466" name="Rectangle 32"/>
          <p:cNvSpPr>
            <a:spLocks noChangeArrowheads="1"/>
          </p:cNvSpPr>
          <p:nvPr/>
        </p:nvSpPr>
        <p:spPr bwMode="auto">
          <a:xfrm>
            <a:off x="3013564" y="2353868"/>
            <a:ext cx="415436" cy="315515"/>
          </a:xfrm>
          <a:prstGeom prst="rect">
            <a:avLst/>
          </a:prstGeom>
          <a:ln w="12700">
            <a:noFill/>
            <a:miter lim="800000"/>
            <a:headEnd/>
            <a:tailEnd/>
          </a:ln>
        </p:spPr>
        <p:txBody>
          <a:bodyPr wrap="none" anchor="ctr">
            <a:prstTxWarp prst="textNoShape">
              <a:avLst/>
            </a:prstTxWarp>
          </a:bodyPr>
          <a:lstStyle/>
          <a:p>
            <a:endParaRPr lang="fr-FR" sz="2100"/>
          </a:p>
        </p:txBody>
      </p:sp>
      <p:sp>
        <p:nvSpPr>
          <p:cNvPr id="104467" name="Oval 33"/>
          <p:cNvSpPr>
            <a:spLocks noChangeArrowheads="1"/>
          </p:cNvSpPr>
          <p:nvPr/>
        </p:nvSpPr>
        <p:spPr bwMode="auto">
          <a:xfrm>
            <a:off x="1883752" y="2234803"/>
            <a:ext cx="2332160" cy="1176338"/>
          </a:xfrm>
          <a:prstGeom prst="ellipse">
            <a:avLst/>
          </a:prstGeom>
          <a:noFill/>
          <a:ln w="28575">
            <a:solidFill>
              <a:schemeClr val="tx2"/>
            </a:solidFill>
            <a:round/>
            <a:headEnd/>
            <a:tailEnd/>
          </a:ln>
        </p:spPr>
        <p:txBody>
          <a:bodyPr wrap="none" anchor="ctr">
            <a:prstTxWarp prst="textNoShape">
              <a:avLst/>
            </a:prstTxWarp>
          </a:bodyPr>
          <a:lstStyle/>
          <a:p>
            <a:endParaRPr lang="fr-FR" sz="2100"/>
          </a:p>
        </p:txBody>
      </p:sp>
      <p:sp>
        <p:nvSpPr>
          <p:cNvPr id="104468" name="Rectangle 34"/>
          <p:cNvSpPr>
            <a:spLocks noChangeArrowheads="1"/>
          </p:cNvSpPr>
          <p:nvPr/>
        </p:nvSpPr>
        <p:spPr bwMode="auto">
          <a:xfrm>
            <a:off x="1999879" y="2811066"/>
            <a:ext cx="998670" cy="315568"/>
          </a:xfrm>
          <a:prstGeom prst="rect">
            <a:avLst/>
          </a:prstGeom>
          <a:noFill/>
          <a:ln w="12700">
            <a:noFill/>
            <a:miter lim="800000"/>
            <a:headEnd/>
            <a:tailEnd/>
          </a:ln>
        </p:spPr>
        <p:txBody>
          <a:bodyPr wrap="none" lIns="50006" tIns="20241" rIns="50006" bIns="20241">
            <a:prstTxWarp prst="textNoShape">
              <a:avLst/>
            </a:prstTxWarp>
            <a:spAutoFit/>
          </a:bodyPr>
          <a:lstStyle/>
          <a:p>
            <a:pPr defTabSz="720329">
              <a:lnSpc>
                <a:spcPct val="85000"/>
              </a:lnSpc>
            </a:pPr>
            <a:r>
              <a:rPr lang="en-US" sz="2100" b="1">
                <a:solidFill>
                  <a:schemeClr val="tx2"/>
                </a:solidFill>
              </a:rPr>
              <a:t>Patient</a:t>
            </a:r>
          </a:p>
        </p:txBody>
      </p:sp>
      <p:sp>
        <p:nvSpPr>
          <p:cNvPr id="104469" name="Oval 36"/>
          <p:cNvSpPr>
            <a:spLocks noChangeArrowheads="1"/>
          </p:cNvSpPr>
          <p:nvPr/>
        </p:nvSpPr>
        <p:spPr bwMode="auto">
          <a:xfrm>
            <a:off x="1891446" y="4342210"/>
            <a:ext cx="2331060" cy="1176338"/>
          </a:xfrm>
          <a:prstGeom prst="ellipse">
            <a:avLst/>
          </a:prstGeom>
          <a:noFill/>
          <a:ln w="28575">
            <a:solidFill>
              <a:schemeClr val="tx2"/>
            </a:solidFill>
            <a:round/>
            <a:headEnd/>
            <a:tailEnd/>
          </a:ln>
        </p:spPr>
        <p:txBody>
          <a:bodyPr wrap="none" anchor="ctr">
            <a:prstTxWarp prst="textNoShape">
              <a:avLst/>
            </a:prstTxWarp>
          </a:bodyPr>
          <a:lstStyle/>
          <a:p>
            <a:endParaRPr lang="fr-FR" sz="2100"/>
          </a:p>
        </p:txBody>
      </p:sp>
      <p:sp>
        <p:nvSpPr>
          <p:cNvPr id="104470" name="Line 37"/>
          <p:cNvSpPr>
            <a:spLocks noChangeShapeType="1"/>
          </p:cNvSpPr>
          <p:nvPr/>
        </p:nvSpPr>
        <p:spPr bwMode="auto">
          <a:xfrm>
            <a:off x="1760661" y="4248151"/>
            <a:ext cx="2489323" cy="1351360"/>
          </a:xfrm>
          <a:prstGeom prst="line">
            <a:avLst/>
          </a:prstGeom>
          <a:noFill/>
          <a:ln w="28575">
            <a:solidFill>
              <a:schemeClr val="tx2"/>
            </a:solidFill>
            <a:prstDash val="dash"/>
            <a:round/>
            <a:headEnd type="triangle" w="med" len="med"/>
            <a:tailEnd type="triangle" w="med" len="med"/>
          </a:ln>
        </p:spPr>
        <p:txBody>
          <a:bodyPr>
            <a:prstTxWarp prst="textNoShape">
              <a:avLst/>
            </a:prstTxWarp>
          </a:bodyPr>
          <a:lstStyle/>
          <a:p>
            <a:endParaRPr lang="fr-FR" sz="2100"/>
          </a:p>
        </p:txBody>
      </p:sp>
      <p:sp>
        <p:nvSpPr>
          <p:cNvPr id="2861098" name="Line 42"/>
          <p:cNvSpPr>
            <a:spLocks noChangeShapeType="1"/>
          </p:cNvSpPr>
          <p:nvPr/>
        </p:nvSpPr>
        <p:spPr bwMode="auto">
          <a:xfrm>
            <a:off x="3234470" y="3099199"/>
            <a:ext cx="0" cy="1959769"/>
          </a:xfrm>
          <a:prstGeom prst="line">
            <a:avLst/>
          </a:prstGeom>
          <a:noFill/>
          <a:ln w="38100">
            <a:solidFill>
              <a:schemeClr val="bg1"/>
            </a:solidFill>
            <a:prstDash val="sysDot"/>
            <a:round/>
            <a:headEnd/>
            <a:tailEnd type="triangle" w="med" len="med"/>
          </a:ln>
        </p:spPr>
        <p:txBody>
          <a:bodyPr>
            <a:prstTxWarp prst="textNoShape">
              <a:avLst/>
            </a:prstTxWarp>
          </a:bodyPr>
          <a:lstStyle/>
          <a:p>
            <a:endParaRPr lang="fr-FR" sz="2100"/>
          </a:p>
        </p:txBody>
      </p:sp>
      <p:sp>
        <p:nvSpPr>
          <p:cNvPr id="2861106" name="Line 50"/>
          <p:cNvSpPr>
            <a:spLocks noChangeShapeType="1"/>
          </p:cNvSpPr>
          <p:nvPr/>
        </p:nvSpPr>
        <p:spPr bwMode="auto">
          <a:xfrm>
            <a:off x="4277458" y="4743452"/>
            <a:ext cx="1239716" cy="294085"/>
          </a:xfrm>
          <a:prstGeom prst="line">
            <a:avLst/>
          </a:prstGeom>
          <a:noFill/>
          <a:ln w="76200">
            <a:solidFill>
              <a:schemeClr val="tx2"/>
            </a:solidFill>
            <a:round/>
            <a:headEnd/>
            <a:tailEnd type="triangle" w="med" len="med"/>
          </a:ln>
        </p:spPr>
        <p:txBody>
          <a:bodyPr>
            <a:prstTxWarp prst="textNoShape">
              <a:avLst/>
            </a:prstTxWarp>
          </a:bodyPr>
          <a:lstStyle/>
          <a:p>
            <a:endParaRPr lang="fr-FR" sz="2100"/>
          </a:p>
        </p:txBody>
      </p:sp>
      <p:sp>
        <p:nvSpPr>
          <p:cNvPr id="104473" name="Text Box 52"/>
          <p:cNvSpPr txBox="1">
            <a:spLocks noChangeArrowheads="1"/>
          </p:cNvSpPr>
          <p:nvPr/>
        </p:nvSpPr>
        <p:spPr bwMode="auto">
          <a:xfrm>
            <a:off x="3994204" y="3099199"/>
            <a:ext cx="322524" cy="323165"/>
          </a:xfrm>
          <a:prstGeom prst="rect">
            <a:avLst/>
          </a:prstGeom>
          <a:noFill/>
          <a:ln w="12700">
            <a:noFill/>
            <a:miter lim="800000"/>
            <a:headEnd/>
            <a:tailEnd/>
          </a:ln>
        </p:spPr>
        <p:txBody>
          <a:bodyPr wrap="none">
            <a:prstTxWarp prst="textNoShape">
              <a:avLst/>
            </a:prstTxWarp>
            <a:spAutoFit/>
          </a:bodyPr>
          <a:lstStyle/>
          <a:p>
            <a:r>
              <a:rPr lang="en-US" sz="1500">
                <a:solidFill>
                  <a:srgbClr val="FF0000"/>
                </a:solidFill>
              </a:rPr>
              <a:t>t</a:t>
            </a:r>
            <a:r>
              <a:rPr lang="en-US" sz="1500" baseline="-25000">
                <a:solidFill>
                  <a:srgbClr val="FF0000"/>
                </a:solidFill>
              </a:rPr>
              <a:t>A</a:t>
            </a:r>
            <a:endParaRPr lang="en-US" sz="1500">
              <a:solidFill>
                <a:srgbClr val="FF0000"/>
              </a:solidFill>
            </a:endParaRPr>
          </a:p>
        </p:txBody>
      </p:sp>
      <p:sp>
        <p:nvSpPr>
          <p:cNvPr id="104474" name="Text Box 53"/>
          <p:cNvSpPr txBox="1">
            <a:spLocks noChangeArrowheads="1"/>
          </p:cNvSpPr>
          <p:nvPr/>
        </p:nvSpPr>
        <p:spPr bwMode="auto">
          <a:xfrm>
            <a:off x="1737328" y="2190751"/>
            <a:ext cx="322524" cy="323165"/>
          </a:xfrm>
          <a:prstGeom prst="rect">
            <a:avLst/>
          </a:prstGeom>
          <a:noFill/>
          <a:ln w="12700">
            <a:noFill/>
            <a:miter lim="800000"/>
            <a:headEnd/>
            <a:tailEnd/>
          </a:ln>
        </p:spPr>
        <p:txBody>
          <a:bodyPr wrap="none">
            <a:prstTxWarp prst="textNoShape">
              <a:avLst/>
            </a:prstTxWarp>
            <a:spAutoFit/>
          </a:bodyPr>
          <a:lstStyle/>
          <a:p>
            <a:r>
              <a:rPr lang="en-US" sz="1500">
                <a:solidFill>
                  <a:srgbClr val="FF0000"/>
                </a:solidFill>
              </a:rPr>
              <a:t>t</a:t>
            </a:r>
            <a:r>
              <a:rPr lang="en-US" sz="1500" baseline="-25000">
                <a:solidFill>
                  <a:srgbClr val="FF0000"/>
                </a:solidFill>
              </a:rPr>
              <a:t>B</a:t>
            </a:r>
            <a:endParaRPr lang="en-US" sz="1500">
              <a:solidFill>
                <a:srgbClr val="FF0000"/>
              </a:solidFill>
            </a:endParaRPr>
          </a:p>
        </p:txBody>
      </p:sp>
      <p:sp>
        <p:nvSpPr>
          <p:cNvPr id="104475" name="Text Box 54"/>
          <p:cNvSpPr txBox="1">
            <a:spLocks noChangeArrowheads="1"/>
          </p:cNvSpPr>
          <p:nvPr/>
        </p:nvSpPr>
        <p:spPr bwMode="auto">
          <a:xfrm>
            <a:off x="2187228" y="1434705"/>
            <a:ext cx="2744021" cy="323165"/>
          </a:xfrm>
          <a:prstGeom prst="rect">
            <a:avLst/>
          </a:prstGeom>
          <a:noFill/>
          <a:ln w="12700">
            <a:noFill/>
            <a:miter lim="800000"/>
            <a:headEnd/>
            <a:tailEnd/>
          </a:ln>
        </p:spPr>
        <p:txBody>
          <a:bodyPr wrap="none">
            <a:prstTxWarp prst="textNoShape">
              <a:avLst/>
            </a:prstTxWarp>
            <a:spAutoFit/>
          </a:bodyPr>
          <a:lstStyle/>
          <a:p>
            <a:r>
              <a:rPr lang="en-US" sz="1500">
                <a:solidFill>
                  <a:schemeClr val="accent2"/>
                </a:solidFill>
                <a:latin typeface="Symbol" pitchFamily="-112" charset="2"/>
              </a:rPr>
              <a:t>D</a:t>
            </a:r>
            <a:r>
              <a:rPr lang="en-US" sz="1500">
                <a:solidFill>
                  <a:schemeClr val="accent2"/>
                </a:solidFill>
              </a:rPr>
              <a:t>t</a:t>
            </a:r>
            <a:r>
              <a:rPr lang="en-US" sz="1500" i="1">
                <a:solidFill>
                  <a:schemeClr val="accent2"/>
                </a:solidFill>
              </a:rPr>
              <a:t> = </a:t>
            </a:r>
            <a:r>
              <a:rPr lang="en-US" sz="1500">
                <a:solidFill>
                  <a:schemeClr val="accent2"/>
                </a:solidFill>
              </a:rPr>
              <a:t>t</a:t>
            </a:r>
            <a:r>
              <a:rPr lang="en-US" sz="1500" baseline="-25000">
                <a:solidFill>
                  <a:schemeClr val="accent2"/>
                </a:solidFill>
              </a:rPr>
              <a:t>A</a:t>
            </a:r>
            <a:r>
              <a:rPr lang="en-US" sz="1500">
                <a:solidFill>
                  <a:schemeClr val="accent2"/>
                </a:solidFill>
              </a:rPr>
              <a:t> – t</a:t>
            </a:r>
            <a:r>
              <a:rPr lang="en-US" sz="1500" baseline="-25000">
                <a:solidFill>
                  <a:schemeClr val="accent2"/>
                </a:solidFill>
              </a:rPr>
              <a:t>B</a:t>
            </a:r>
            <a:r>
              <a:rPr lang="en-US" sz="1500" i="1">
                <a:solidFill>
                  <a:schemeClr val="accent2"/>
                </a:solidFill>
              </a:rPr>
              <a:t> = </a:t>
            </a:r>
            <a:r>
              <a:rPr lang="en-US" sz="1500">
                <a:solidFill>
                  <a:schemeClr val="accent2"/>
                </a:solidFill>
              </a:rPr>
              <a:t>[(d+d</a:t>
            </a:r>
            <a:r>
              <a:rPr lang="en-US" sz="1500" baseline="-25000">
                <a:solidFill>
                  <a:schemeClr val="accent2"/>
                </a:solidFill>
              </a:rPr>
              <a:t>1</a:t>
            </a:r>
            <a:r>
              <a:rPr lang="en-US" sz="1500">
                <a:solidFill>
                  <a:schemeClr val="accent2"/>
                </a:solidFill>
              </a:rPr>
              <a:t>) – (d-d</a:t>
            </a:r>
            <a:r>
              <a:rPr lang="en-US" sz="1500" baseline="-25000">
                <a:solidFill>
                  <a:schemeClr val="accent2"/>
                </a:solidFill>
              </a:rPr>
              <a:t>1</a:t>
            </a:r>
            <a:r>
              <a:rPr lang="en-US" sz="1500">
                <a:solidFill>
                  <a:schemeClr val="accent2"/>
                </a:solidFill>
              </a:rPr>
              <a:t>)]/c</a:t>
            </a:r>
          </a:p>
        </p:txBody>
      </p:sp>
      <p:sp>
        <p:nvSpPr>
          <p:cNvPr id="104476" name="Text Box 55"/>
          <p:cNvSpPr txBox="1">
            <a:spLocks noChangeArrowheads="1"/>
          </p:cNvSpPr>
          <p:nvPr/>
        </p:nvSpPr>
        <p:spPr bwMode="auto">
          <a:xfrm>
            <a:off x="2250615" y="1737124"/>
            <a:ext cx="1059906" cy="323165"/>
          </a:xfrm>
          <a:prstGeom prst="rect">
            <a:avLst/>
          </a:prstGeom>
          <a:noFill/>
          <a:ln w="12700">
            <a:noFill/>
            <a:miter lim="800000"/>
            <a:headEnd/>
            <a:tailEnd/>
          </a:ln>
        </p:spPr>
        <p:txBody>
          <a:bodyPr wrap="none">
            <a:prstTxWarp prst="textNoShape">
              <a:avLst/>
            </a:prstTxWarp>
            <a:spAutoFit/>
          </a:bodyPr>
          <a:lstStyle/>
          <a:p>
            <a:r>
              <a:rPr lang="en-US" sz="1500">
                <a:solidFill>
                  <a:schemeClr val="accent2"/>
                </a:solidFill>
              </a:rPr>
              <a:t>d</a:t>
            </a:r>
            <a:r>
              <a:rPr lang="en-US" sz="1500" baseline="-25000">
                <a:solidFill>
                  <a:schemeClr val="accent2"/>
                </a:solidFill>
              </a:rPr>
              <a:t>1</a:t>
            </a:r>
            <a:r>
              <a:rPr lang="en-US" sz="1500">
                <a:solidFill>
                  <a:schemeClr val="accent2"/>
                </a:solidFill>
              </a:rPr>
              <a:t> = c </a:t>
            </a:r>
            <a:r>
              <a:rPr lang="en-US" sz="1500">
                <a:solidFill>
                  <a:schemeClr val="accent2"/>
                </a:solidFill>
                <a:latin typeface="Symbol" pitchFamily="-112" charset="2"/>
              </a:rPr>
              <a:t>D</a:t>
            </a:r>
            <a:r>
              <a:rPr lang="en-US" sz="1500">
                <a:solidFill>
                  <a:schemeClr val="accent2"/>
                </a:solidFill>
              </a:rPr>
              <a:t>t/2</a:t>
            </a:r>
          </a:p>
        </p:txBody>
      </p:sp>
      <p:sp>
        <p:nvSpPr>
          <p:cNvPr id="104477" name="Text Box 57"/>
          <p:cNvSpPr txBox="1">
            <a:spLocks noChangeArrowheads="1"/>
          </p:cNvSpPr>
          <p:nvPr/>
        </p:nvSpPr>
        <p:spPr bwMode="auto">
          <a:xfrm>
            <a:off x="2479706" y="2228851"/>
            <a:ext cx="301686" cy="323165"/>
          </a:xfrm>
          <a:prstGeom prst="rect">
            <a:avLst/>
          </a:prstGeom>
          <a:noFill/>
          <a:ln w="12700">
            <a:noFill/>
            <a:miter lim="800000"/>
            <a:headEnd type="none" w="sm" len="sm"/>
            <a:tailEnd type="none" w="sm" len="sm"/>
          </a:ln>
        </p:spPr>
        <p:txBody>
          <a:bodyPr wrap="none">
            <a:prstTxWarp prst="textNoShape">
              <a:avLst/>
            </a:prstTxWarp>
            <a:spAutoFit/>
          </a:bodyPr>
          <a:lstStyle/>
          <a:p>
            <a:pPr algn="ctr"/>
            <a:r>
              <a:rPr lang="en-US" sz="1500" b="1">
                <a:solidFill>
                  <a:schemeClr val="tx2"/>
                </a:solidFill>
              </a:rPr>
              <a:t>d</a:t>
            </a:r>
          </a:p>
        </p:txBody>
      </p:sp>
      <p:sp>
        <p:nvSpPr>
          <p:cNvPr id="104478" name="Line 58"/>
          <p:cNvSpPr>
            <a:spLocks noChangeShapeType="1"/>
          </p:cNvSpPr>
          <p:nvPr/>
        </p:nvSpPr>
        <p:spPr bwMode="auto">
          <a:xfrm>
            <a:off x="1865069" y="2089549"/>
            <a:ext cx="1128713" cy="610790"/>
          </a:xfrm>
          <a:prstGeom prst="line">
            <a:avLst/>
          </a:prstGeom>
          <a:noFill/>
          <a:ln w="12700">
            <a:solidFill>
              <a:schemeClr val="tx2"/>
            </a:solidFill>
            <a:round/>
            <a:headEnd type="triangle" w="med" len="med"/>
            <a:tailEnd type="triangle" w="med" len="med"/>
          </a:ln>
        </p:spPr>
        <p:txBody>
          <a:bodyPr>
            <a:prstTxWarp prst="textNoShape">
              <a:avLst/>
            </a:prstTxWarp>
          </a:bodyPr>
          <a:lstStyle/>
          <a:p>
            <a:endParaRPr lang="fr-FR" sz="2100"/>
          </a:p>
        </p:txBody>
      </p:sp>
      <p:sp>
        <p:nvSpPr>
          <p:cNvPr id="104479" name="Line 59"/>
          <p:cNvSpPr>
            <a:spLocks noChangeShapeType="1"/>
          </p:cNvSpPr>
          <p:nvPr/>
        </p:nvSpPr>
        <p:spPr bwMode="auto">
          <a:xfrm>
            <a:off x="3034446" y="2622947"/>
            <a:ext cx="333008" cy="179784"/>
          </a:xfrm>
          <a:prstGeom prst="line">
            <a:avLst/>
          </a:prstGeom>
          <a:noFill/>
          <a:ln w="12700">
            <a:solidFill>
              <a:schemeClr val="tx2"/>
            </a:solidFill>
            <a:round/>
            <a:headEnd type="triangle" w="med" len="med"/>
            <a:tailEnd type="triangle" w="med" len="med"/>
          </a:ln>
        </p:spPr>
        <p:txBody>
          <a:bodyPr>
            <a:prstTxWarp prst="textNoShape">
              <a:avLst/>
            </a:prstTxWarp>
          </a:bodyPr>
          <a:lstStyle/>
          <a:p>
            <a:endParaRPr lang="fr-FR" sz="2100"/>
          </a:p>
        </p:txBody>
      </p:sp>
      <p:sp>
        <p:nvSpPr>
          <p:cNvPr id="104480" name="Text Box 60"/>
          <p:cNvSpPr txBox="1">
            <a:spLocks noChangeArrowheads="1"/>
          </p:cNvSpPr>
          <p:nvPr/>
        </p:nvSpPr>
        <p:spPr bwMode="auto">
          <a:xfrm>
            <a:off x="3101666" y="2409826"/>
            <a:ext cx="372218" cy="323165"/>
          </a:xfrm>
          <a:prstGeom prst="rect">
            <a:avLst/>
          </a:prstGeom>
          <a:noFill/>
          <a:ln w="12700">
            <a:noFill/>
            <a:miter lim="800000"/>
            <a:headEnd type="none" w="sm" len="sm"/>
            <a:tailEnd type="none" w="sm" len="sm"/>
          </a:ln>
        </p:spPr>
        <p:txBody>
          <a:bodyPr wrap="none">
            <a:prstTxWarp prst="textNoShape">
              <a:avLst/>
            </a:prstTxWarp>
            <a:spAutoFit/>
          </a:bodyPr>
          <a:lstStyle/>
          <a:p>
            <a:pPr algn="ctr"/>
            <a:r>
              <a:rPr lang="en-US" sz="1500" b="1">
                <a:solidFill>
                  <a:schemeClr val="tx2"/>
                </a:solidFill>
              </a:rPr>
              <a:t>d</a:t>
            </a:r>
            <a:r>
              <a:rPr lang="en-US" sz="1500" baseline="-25000">
                <a:solidFill>
                  <a:schemeClr val="tx2"/>
                </a:solidFill>
              </a:rPr>
              <a:t>1</a:t>
            </a:r>
          </a:p>
        </p:txBody>
      </p:sp>
      <p:sp>
        <p:nvSpPr>
          <p:cNvPr id="104481" name="Oval 61"/>
          <p:cNvSpPr>
            <a:spLocks noChangeArrowheads="1"/>
          </p:cNvSpPr>
          <p:nvPr/>
        </p:nvSpPr>
        <p:spPr bwMode="auto">
          <a:xfrm>
            <a:off x="2946523" y="2762251"/>
            <a:ext cx="59348" cy="66675"/>
          </a:xfrm>
          <a:prstGeom prst="ellipse">
            <a:avLst/>
          </a:prstGeom>
          <a:solidFill>
            <a:schemeClr val="accent2"/>
          </a:solidFill>
          <a:ln w="12700">
            <a:solidFill>
              <a:schemeClr val="accent2"/>
            </a:solidFill>
            <a:round/>
            <a:headEnd/>
            <a:tailEnd/>
          </a:ln>
        </p:spPr>
        <p:txBody>
          <a:bodyPr wrap="none" anchor="ctr">
            <a:prstTxWarp prst="textNoShape">
              <a:avLst/>
            </a:prstTxWarp>
          </a:bodyPr>
          <a:lstStyle/>
          <a:p>
            <a:endParaRPr lang="fr-FR" sz="2100"/>
          </a:p>
        </p:txBody>
      </p:sp>
      <p:grpSp>
        <p:nvGrpSpPr>
          <p:cNvPr id="2" name="Group 126"/>
          <p:cNvGrpSpPr>
            <a:grpSpLocks/>
          </p:cNvGrpSpPr>
          <p:nvPr/>
        </p:nvGrpSpPr>
        <p:grpSpPr bwMode="auto">
          <a:xfrm>
            <a:off x="2845412" y="3789761"/>
            <a:ext cx="750643" cy="1403747"/>
            <a:chOff x="1531" y="3963"/>
            <a:chExt cx="709" cy="1179"/>
          </a:xfrm>
        </p:grpSpPr>
        <p:sp>
          <p:nvSpPr>
            <p:cNvPr id="104526" name="Rectangle 116"/>
            <p:cNvSpPr>
              <a:spLocks noChangeArrowheads="1"/>
            </p:cNvSpPr>
            <p:nvPr/>
          </p:nvSpPr>
          <p:spPr bwMode="auto">
            <a:xfrm>
              <a:off x="1531" y="4786"/>
              <a:ext cx="61" cy="68"/>
            </a:xfrm>
            <a:prstGeom prst="rect">
              <a:avLst/>
            </a:prstGeom>
            <a:solidFill>
              <a:srgbClr val="FF0000"/>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FF7C80"/>
              </a:extrusionClr>
            </a:sp3d>
          </p:spPr>
          <p:txBody>
            <a:bodyPr wrap="none" anchor="ctr">
              <a:prstTxWarp prst="textNoShape">
                <a:avLst/>
              </a:prstTxWarp>
              <a:flatTx/>
            </a:bodyPr>
            <a:lstStyle/>
            <a:p>
              <a:endParaRPr lang="fr-FR" sz="2100"/>
            </a:p>
          </p:txBody>
        </p:sp>
        <p:sp>
          <p:nvSpPr>
            <p:cNvPr id="104527" name="Rectangle 112"/>
            <p:cNvSpPr>
              <a:spLocks noChangeArrowheads="1"/>
            </p:cNvSpPr>
            <p:nvPr/>
          </p:nvSpPr>
          <p:spPr bwMode="auto">
            <a:xfrm>
              <a:off x="1609" y="4683"/>
              <a:ext cx="55" cy="198"/>
            </a:xfrm>
            <a:prstGeom prst="rect">
              <a:avLst/>
            </a:prstGeom>
            <a:solidFill>
              <a:srgbClr val="FF0000"/>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FF7C80"/>
              </a:extrusionClr>
            </a:sp3d>
          </p:spPr>
          <p:txBody>
            <a:bodyPr wrap="none" anchor="ctr">
              <a:prstTxWarp prst="textNoShape">
                <a:avLst/>
              </a:prstTxWarp>
              <a:flatTx/>
            </a:bodyPr>
            <a:lstStyle/>
            <a:p>
              <a:endParaRPr lang="fr-FR" sz="2100"/>
            </a:p>
          </p:txBody>
        </p:sp>
        <p:sp>
          <p:nvSpPr>
            <p:cNvPr id="104528" name="Rectangle 108"/>
            <p:cNvSpPr>
              <a:spLocks noChangeArrowheads="1"/>
            </p:cNvSpPr>
            <p:nvPr/>
          </p:nvSpPr>
          <p:spPr bwMode="auto">
            <a:xfrm>
              <a:off x="1687" y="4515"/>
              <a:ext cx="61" cy="408"/>
            </a:xfrm>
            <a:prstGeom prst="rect">
              <a:avLst/>
            </a:prstGeom>
            <a:solidFill>
              <a:srgbClr val="FF0000"/>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FF7C80"/>
              </a:extrusionClr>
            </a:sp3d>
          </p:spPr>
          <p:txBody>
            <a:bodyPr wrap="none" anchor="ctr">
              <a:prstTxWarp prst="textNoShape">
                <a:avLst/>
              </a:prstTxWarp>
              <a:flatTx/>
            </a:bodyPr>
            <a:lstStyle/>
            <a:p>
              <a:endParaRPr lang="fr-FR" sz="2100"/>
            </a:p>
          </p:txBody>
        </p:sp>
        <p:sp>
          <p:nvSpPr>
            <p:cNvPr id="104529" name="Rectangle 111"/>
            <p:cNvSpPr>
              <a:spLocks noChangeArrowheads="1"/>
            </p:cNvSpPr>
            <p:nvPr/>
          </p:nvSpPr>
          <p:spPr bwMode="auto">
            <a:xfrm>
              <a:off x="1771" y="4332"/>
              <a:ext cx="61" cy="621"/>
            </a:xfrm>
            <a:prstGeom prst="rect">
              <a:avLst/>
            </a:prstGeom>
            <a:solidFill>
              <a:srgbClr val="FF0000"/>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FF7C80"/>
              </a:extrusionClr>
            </a:sp3d>
          </p:spPr>
          <p:txBody>
            <a:bodyPr wrap="none" anchor="ctr">
              <a:prstTxWarp prst="textNoShape">
                <a:avLst/>
              </a:prstTxWarp>
              <a:flatTx/>
            </a:bodyPr>
            <a:lstStyle/>
            <a:p>
              <a:endParaRPr lang="fr-FR" sz="2100"/>
            </a:p>
          </p:txBody>
        </p:sp>
        <p:sp>
          <p:nvSpPr>
            <p:cNvPr id="104530" name="Rectangle 110"/>
            <p:cNvSpPr>
              <a:spLocks noChangeArrowheads="1"/>
            </p:cNvSpPr>
            <p:nvPr/>
          </p:nvSpPr>
          <p:spPr bwMode="auto">
            <a:xfrm>
              <a:off x="1855" y="3963"/>
              <a:ext cx="67" cy="1026"/>
            </a:xfrm>
            <a:prstGeom prst="rect">
              <a:avLst/>
            </a:prstGeom>
            <a:solidFill>
              <a:srgbClr val="FF0000"/>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FF7C80"/>
              </a:extrusionClr>
            </a:sp3d>
          </p:spPr>
          <p:txBody>
            <a:bodyPr wrap="none" anchor="ctr">
              <a:prstTxWarp prst="textNoShape">
                <a:avLst/>
              </a:prstTxWarp>
              <a:flatTx/>
            </a:bodyPr>
            <a:lstStyle/>
            <a:p>
              <a:endParaRPr lang="fr-FR" sz="2100"/>
            </a:p>
          </p:txBody>
        </p:sp>
        <p:sp>
          <p:nvSpPr>
            <p:cNvPr id="104531" name="Rectangle 119"/>
            <p:cNvSpPr>
              <a:spLocks noChangeArrowheads="1"/>
            </p:cNvSpPr>
            <p:nvPr/>
          </p:nvSpPr>
          <p:spPr bwMode="auto">
            <a:xfrm>
              <a:off x="1945" y="4410"/>
              <a:ext cx="61" cy="621"/>
            </a:xfrm>
            <a:prstGeom prst="rect">
              <a:avLst/>
            </a:prstGeom>
            <a:solidFill>
              <a:srgbClr val="FF0000"/>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FF7C80"/>
              </a:extrusionClr>
            </a:sp3d>
          </p:spPr>
          <p:txBody>
            <a:bodyPr wrap="none" anchor="ctr">
              <a:prstTxWarp prst="textNoShape">
                <a:avLst/>
              </a:prstTxWarp>
              <a:flatTx/>
            </a:bodyPr>
            <a:lstStyle/>
            <a:p>
              <a:endParaRPr lang="fr-FR" sz="2100"/>
            </a:p>
          </p:txBody>
        </p:sp>
        <p:sp>
          <p:nvSpPr>
            <p:cNvPr id="104532" name="Rectangle 120"/>
            <p:cNvSpPr>
              <a:spLocks noChangeArrowheads="1"/>
            </p:cNvSpPr>
            <p:nvPr/>
          </p:nvSpPr>
          <p:spPr bwMode="auto">
            <a:xfrm>
              <a:off x="2029" y="4653"/>
              <a:ext cx="61" cy="408"/>
            </a:xfrm>
            <a:prstGeom prst="rect">
              <a:avLst/>
            </a:prstGeom>
            <a:solidFill>
              <a:srgbClr val="FF0000"/>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FF7C80"/>
              </a:extrusionClr>
            </a:sp3d>
          </p:spPr>
          <p:txBody>
            <a:bodyPr wrap="none" anchor="ctr">
              <a:prstTxWarp prst="textNoShape">
                <a:avLst/>
              </a:prstTxWarp>
              <a:flatTx/>
            </a:bodyPr>
            <a:lstStyle/>
            <a:p>
              <a:endParaRPr lang="fr-FR" sz="2100"/>
            </a:p>
          </p:txBody>
        </p:sp>
        <p:sp>
          <p:nvSpPr>
            <p:cNvPr id="104533" name="Rectangle 122"/>
            <p:cNvSpPr>
              <a:spLocks noChangeArrowheads="1"/>
            </p:cNvSpPr>
            <p:nvPr/>
          </p:nvSpPr>
          <p:spPr bwMode="auto">
            <a:xfrm>
              <a:off x="2107" y="4905"/>
              <a:ext cx="55" cy="198"/>
            </a:xfrm>
            <a:prstGeom prst="rect">
              <a:avLst/>
            </a:prstGeom>
            <a:solidFill>
              <a:srgbClr val="FF0000"/>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FF7C80"/>
              </a:extrusionClr>
            </a:sp3d>
          </p:spPr>
          <p:txBody>
            <a:bodyPr wrap="none" anchor="ctr">
              <a:prstTxWarp prst="textNoShape">
                <a:avLst/>
              </a:prstTxWarp>
              <a:flatTx/>
            </a:bodyPr>
            <a:lstStyle/>
            <a:p>
              <a:endParaRPr lang="fr-FR" sz="2100"/>
            </a:p>
          </p:txBody>
        </p:sp>
        <p:sp>
          <p:nvSpPr>
            <p:cNvPr id="104534" name="Rectangle 125"/>
            <p:cNvSpPr>
              <a:spLocks noChangeArrowheads="1"/>
            </p:cNvSpPr>
            <p:nvPr/>
          </p:nvSpPr>
          <p:spPr bwMode="auto">
            <a:xfrm>
              <a:off x="2179" y="5074"/>
              <a:ext cx="61" cy="68"/>
            </a:xfrm>
            <a:prstGeom prst="rect">
              <a:avLst/>
            </a:prstGeom>
            <a:solidFill>
              <a:srgbClr val="FF0000"/>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FF7C80"/>
              </a:extrusionClr>
            </a:sp3d>
          </p:spPr>
          <p:txBody>
            <a:bodyPr wrap="none" anchor="ctr">
              <a:prstTxWarp prst="textNoShape">
                <a:avLst/>
              </a:prstTxWarp>
              <a:flatTx/>
            </a:bodyPr>
            <a:lstStyle/>
            <a:p>
              <a:endParaRPr lang="fr-FR" sz="2100"/>
            </a:p>
          </p:txBody>
        </p:sp>
      </p:grpSp>
      <p:sp>
        <p:nvSpPr>
          <p:cNvPr id="2861104" name="Line 48"/>
          <p:cNvSpPr>
            <a:spLocks noChangeShapeType="1"/>
          </p:cNvSpPr>
          <p:nvPr/>
        </p:nvSpPr>
        <p:spPr bwMode="auto">
          <a:xfrm>
            <a:off x="2987187" y="4604148"/>
            <a:ext cx="463794" cy="260747"/>
          </a:xfrm>
          <a:prstGeom prst="line">
            <a:avLst/>
          </a:prstGeom>
          <a:noFill/>
          <a:ln w="38100">
            <a:solidFill>
              <a:schemeClr val="tx1"/>
            </a:solidFill>
            <a:round/>
            <a:headEnd type="triangle" w="med" len="med"/>
            <a:tailEnd type="triangle" w="med" len="med"/>
          </a:ln>
        </p:spPr>
        <p:txBody>
          <a:bodyPr>
            <a:prstTxWarp prst="textNoShape">
              <a:avLst/>
            </a:prstTxWarp>
          </a:bodyPr>
          <a:lstStyle/>
          <a:p>
            <a:endParaRPr lang="fr-FR" sz="2100"/>
          </a:p>
        </p:txBody>
      </p:sp>
      <p:grpSp>
        <p:nvGrpSpPr>
          <p:cNvPr id="3" name="Group 85"/>
          <p:cNvGrpSpPr>
            <a:grpSpLocks/>
          </p:cNvGrpSpPr>
          <p:nvPr/>
        </p:nvGrpSpPr>
        <p:grpSpPr bwMode="auto">
          <a:xfrm>
            <a:off x="2276109" y="4025506"/>
            <a:ext cx="1600200" cy="1335881"/>
            <a:chOff x="1755" y="4701"/>
            <a:chExt cx="1512" cy="1122"/>
          </a:xfrm>
        </p:grpSpPr>
        <p:sp>
          <p:nvSpPr>
            <p:cNvPr id="104505" name="Rectangle 62"/>
            <p:cNvSpPr>
              <a:spLocks noChangeArrowheads="1"/>
            </p:cNvSpPr>
            <p:nvPr/>
          </p:nvSpPr>
          <p:spPr bwMode="auto">
            <a:xfrm>
              <a:off x="1755" y="4701"/>
              <a:ext cx="55" cy="420"/>
            </a:xfrm>
            <a:prstGeom prst="rect">
              <a:avLst/>
            </a:prstGeom>
            <a:solidFill>
              <a:schemeClr val="accent1"/>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99FF66"/>
              </a:extrusionClr>
            </a:sp3d>
          </p:spPr>
          <p:txBody>
            <a:bodyPr wrap="none" anchor="ctr">
              <a:prstTxWarp prst="textNoShape">
                <a:avLst/>
              </a:prstTxWarp>
              <a:flatTx/>
            </a:bodyPr>
            <a:lstStyle/>
            <a:p>
              <a:endParaRPr lang="fr-FR" sz="2100"/>
            </a:p>
          </p:txBody>
        </p:sp>
        <p:sp>
          <p:nvSpPr>
            <p:cNvPr id="104506" name="Rectangle 63"/>
            <p:cNvSpPr>
              <a:spLocks noChangeArrowheads="1"/>
            </p:cNvSpPr>
            <p:nvPr/>
          </p:nvSpPr>
          <p:spPr bwMode="auto">
            <a:xfrm>
              <a:off x="1824" y="4735"/>
              <a:ext cx="55" cy="420"/>
            </a:xfrm>
            <a:prstGeom prst="rect">
              <a:avLst/>
            </a:prstGeom>
            <a:solidFill>
              <a:schemeClr val="accent1"/>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99FF66"/>
              </a:extrusionClr>
            </a:sp3d>
          </p:spPr>
          <p:txBody>
            <a:bodyPr wrap="none" anchor="ctr">
              <a:prstTxWarp prst="textNoShape">
                <a:avLst/>
              </a:prstTxWarp>
              <a:flatTx/>
            </a:bodyPr>
            <a:lstStyle/>
            <a:p>
              <a:endParaRPr lang="fr-FR" sz="2100"/>
            </a:p>
          </p:txBody>
        </p:sp>
        <p:sp>
          <p:nvSpPr>
            <p:cNvPr id="104507" name="Rectangle 64"/>
            <p:cNvSpPr>
              <a:spLocks noChangeArrowheads="1"/>
            </p:cNvSpPr>
            <p:nvPr/>
          </p:nvSpPr>
          <p:spPr bwMode="auto">
            <a:xfrm>
              <a:off x="1897" y="4773"/>
              <a:ext cx="55" cy="420"/>
            </a:xfrm>
            <a:prstGeom prst="rect">
              <a:avLst/>
            </a:prstGeom>
            <a:solidFill>
              <a:schemeClr val="accent1"/>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99FF66"/>
              </a:extrusionClr>
            </a:sp3d>
          </p:spPr>
          <p:txBody>
            <a:bodyPr wrap="none" anchor="ctr">
              <a:prstTxWarp prst="textNoShape">
                <a:avLst/>
              </a:prstTxWarp>
              <a:flatTx/>
            </a:bodyPr>
            <a:lstStyle/>
            <a:p>
              <a:endParaRPr lang="fr-FR" sz="2100"/>
            </a:p>
          </p:txBody>
        </p:sp>
        <p:sp>
          <p:nvSpPr>
            <p:cNvPr id="104508" name="Rectangle 65"/>
            <p:cNvSpPr>
              <a:spLocks noChangeArrowheads="1"/>
            </p:cNvSpPr>
            <p:nvPr/>
          </p:nvSpPr>
          <p:spPr bwMode="auto">
            <a:xfrm>
              <a:off x="1974" y="4805"/>
              <a:ext cx="55" cy="420"/>
            </a:xfrm>
            <a:prstGeom prst="rect">
              <a:avLst/>
            </a:prstGeom>
            <a:solidFill>
              <a:schemeClr val="accent1"/>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99FF66"/>
              </a:extrusionClr>
            </a:sp3d>
          </p:spPr>
          <p:txBody>
            <a:bodyPr wrap="none" anchor="ctr">
              <a:prstTxWarp prst="textNoShape">
                <a:avLst/>
              </a:prstTxWarp>
              <a:flatTx/>
            </a:bodyPr>
            <a:lstStyle/>
            <a:p>
              <a:endParaRPr lang="fr-FR" sz="2100"/>
            </a:p>
          </p:txBody>
        </p:sp>
        <p:sp>
          <p:nvSpPr>
            <p:cNvPr id="104509" name="Rectangle 66"/>
            <p:cNvSpPr>
              <a:spLocks noChangeArrowheads="1"/>
            </p:cNvSpPr>
            <p:nvPr/>
          </p:nvSpPr>
          <p:spPr bwMode="auto">
            <a:xfrm>
              <a:off x="2052" y="4847"/>
              <a:ext cx="55" cy="420"/>
            </a:xfrm>
            <a:prstGeom prst="rect">
              <a:avLst/>
            </a:prstGeom>
            <a:solidFill>
              <a:schemeClr val="accent1"/>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99FF66"/>
              </a:extrusionClr>
            </a:sp3d>
          </p:spPr>
          <p:txBody>
            <a:bodyPr wrap="none" anchor="ctr">
              <a:prstTxWarp prst="textNoShape">
                <a:avLst/>
              </a:prstTxWarp>
              <a:flatTx/>
            </a:bodyPr>
            <a:lstStyle/>
            <a:p>
              <a:endParaRPr lang="fr-FR" sz="2100"/>
            </a:p>
          </p:txBody>
        </p:sp>
        <p:sp>
          <p:nvSpPr>
            <p:cNvPr id="104510" name="Rectangle 67"/>
            <p:cNvSpPr>
              <a:spLocks noChangeArrowheads="1"/>
            </p:cNvSpPr>
            <p:nvPr/>
          </p:nvSpPr>
          <p:spPr bwMode="auto">
            <a:xfrm>
              <a:off x="2127" y="4888"/>
              <a:ext cx="55" cy="420"/>
            </a:xfrm>
            <a:prstGeom prst="rect">
              <a:avLst/>
            </a:prstGeom>
            <a:solidFill>
              <a:schemeClr val="accent1"/>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99FF66"/>
              </a:extrusionClr>
            </a:sp3d>
          </p:spPr>
          <p:txBody>
            <a:bodyPr wrap="none" anchor="ctr">
              <a:prstTxWarp prst="textNoShape">
                <a:avLst/>
              </a:prstTxWarp>
              <a:flatTx/>
            </a:bodyPr>
            <a:lstStyle/>
            <a:p>
              <a:endParaRPr lang="fr-FR" sz="2100"/>
            </a:p>
          </p:txBody>
        </p:sp>
        <p:sp>
          <p:nvSpPr>
            <p:cNvPr id="104511" name="Rectangle 68"/>
            <p:cNvSpPr>
              <a:spLocks noChangeArrowheads="1"/>
            </p:cNvSpPr>
            <p:nvPr/>
          </p:nvSpPr>
          <p:spPr bwMode="auto">
            <a:xfrm>
              <a:off x="2204" y="4917"/>
              <a:ext cx="55" cy="420"/>
            </a:xfrm>
            <a:prstGeom prst="rect">
              <a:avLst/>
            </a:prstGeom>
            <a:solidFill>
              <a:schemeClr val="accent1"/>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99FF66"/>
              </a:extrusionClr>
            </a:sp3d>
          </p:spPr>
          <p:txBody>
            <a:bodyPr wrap="none" anchor="ctr">
              <a:prstTxWarp prst="textNoShape">
                <a:avLst/>
              </a:prstTxWarp>
              <a:flatTx/>
            </a:bodyPr>
            <a:lstStyle/>
            <a:p>
              <a:endParaRPr lang="fr-FR" sz="2100"/>
            </a:p>
          </p:txBody>
        </p:sp>
        <p:sp>
          <p:nvSpPr>
            <p:cNvPr id="104512" name="Rectangle 69"/>
            <p:cNvSpPr>
              <a:spLocks noChangeArrowheads="1"/>
            </p:cNvSpPr>
            <p:nvPr/>
          </p:nvSpPr>
          <p:spPr bwMode="auto">
            <a:xfrm>
              <a:off x="2276" y="4953"/>
              <a:ext cx="55" cy="420"/>
            </a:xfrm>
            <a:prstGeom prst="rect">
              <a:avLst/>
            </a:prstGeom>
            <a:solidFill>
              <a:schemeClr val="accent1"/>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99FF66"/>
              </a:extrusionClr>
            </a:sp3d>
          </p:spPr>
          <p:txBody>
            <a:bodyPr wrap="none" anchor="ctr">
              <a:prstTxWarp prst="textNoShape">
                <a:avLst/>
              </a:prstTxWarp>
              <a:flatTx/>
            </a:bodyPr>
            <a:lstStyle/>
            <a:p>
              <a:endParaRPr lang="fr-FR" sz="2100"/>
            </a:p>
          </p:txBody>
        </p:sp>
        <p:sp>
          <p:nvSpPr>
            <p:cNvPr id="104513" name="Rectangle 70"/>
            <p:cNvSpPr>
              <a:spLocks noChangeArrowheads="1"/>
            </p:cNvSpPr>
            <p:nvPr/>
          </p:nvSpPr>
          <p:spPr bwMode="auto">
            <a:xfrm>
              <a:off x="2348" y="4989"/>
              <a:ext cx="55" cy="420"/>
            </a:xfrm>
            <a:prstGeom prst="rect">
              <a:avLst/>
            </a:prstGeom>
            <a:solidFill>
              <a:schemeClr val="accent1"/>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99FF66"/>
              </a:extrusionClr>
            </a:sp3d>
          </p:spPr>
          <p:txBody>
            <a:bodyPr wrap="none" anchor="ctr">
              <a:prstTxWarp prst="textNoShape">
                <a:avLst/>
              </a:prstTxWarp>
              <a:flatTx/>
            </a:bodyPr>
            <a:lstStyle/>
            <a:p>
              <a:endParaRPr lang="fr-FR" sz="2100"/>
            </a:p>
          </p:txBody>
        </p:sp>
        <p:sp>
          <p:nvSpPr>
            <p:cNvPr id="104514" name="Rectangle 71"/>
            <p:cNvSpPr>
              <a:spLocks noChangeArrowheads="1"/>
            </p:cNvSpPr>
            <p:nvPr/>
          </p:nvSpPr>
          <p:spPr bwMode="auto">
            <a:xfrm>
              <a:off x="2420" y="5025"/>
              <a:ext cx="55" cy="420"/>
            </a:xfrm>
            <a:prstGeom prst="rect">
              <a:avLst/>
            </a:prstGeom>
            <a:solidFill>
              <a:schemeClr val="accent1"/>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99FF66"/>
              </a:extrusionClr>
            </a:sp3d>
          </p:spPr>
          <p:txBody>
            <a:bodyPr wrap="none" anchor="ctr">
              <a:prstTxWarp prst="textNoShape">
                <a:avLst/>
              </a:prstTxWarp>
              <a:flatTx/>
            </a:bodyPr>
            <a:lstStyle/>
            <a:p>
              <a:endParaRPr lang="fr-FR" sz="2100"/>
            </a:p>
          </p:txBody>
        </p:sp>
        <p:sp>
          <p:nvSpPr>
            <p:cNvPr id="104515" name="Rectangle 72"/>
            <p:cNvSpPr>
              <a:spLocks noChangeArrowheads="1"/>
            </p:cNvSpPr>
            <p:nvPr/>
          </p:nvSpPr>
          <p:spPr bwMode="auto">
            <a:xfrm>
              <a:off x="2492" y="5061"/>
              <a:ext cx="55" cy="420"/>
            </a:xfrm>
            <a:prstGeom prst="rect">
              <a:avLst/>
            </a:prstGeom>
            <a:solidFill>
              <a:schemeClr val="accent1"/>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99FF66"/>
              </a:extrusionClr>
            </a:sp3d>
          </p:spPr>
          <p:txBody>
            <a:bodyPr wrap="none" anchor="ctr">
              <a:prstTxWarp prst="textNoShape">
                <a:avLst/>
              </a:prstTxWarp>
              <a:flatTx/>
            </a:bodyPr>
            <a:lstStyle/>
            <a:p>
              <a:endParaRPr lang="fr-FR" sz="2100"/>
            </a:p>
          </p:txBody>
        </p:sp>
        <p:sp>
          <p:nvSpPr>
            <p:cNvPr id="104516" name="Rectangle 73"/>
            <p:cNvSpPr>
              <a:spLocks noChangeArrowheads="1"/>
            </p:cNvSpPr>
            <p:nvPr/>
          </p:nvSpPr>
          <p:spPr bwMode="auto">
            <a:xfrm>
              <a:off x="2564" y="5091"/>
              <a:ext cx="55" cy="420"/>
            </a:xfrm>
            <a:prstGeom prst="rect">
              <a:avLst/>
            </a:prstGeom>
            <a:solidFill>
              <a:schemeClr val="accent1"/>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99FF66"/>
              </a:extrusionClr>
            </a:sp3d>
          </p:spPr>
          <p:txBody>
            <a:bodyPr wrap="none" anchor="ctr">
              <a:prstTxWarp prst="textNoShape">
                <a:avLst/>
              </a:prstTxWarp>
              <a:flatTx/>
            </a:bodyPr>
            <a:lstStyle/>
            <a:p>
              <a:endParaRPr lang="fr-FR" sz="2100"/>
            </a:p>
          </p:txBody>
        </p:sp>
        <p:sp>
          <p:nvSpPr>
            <p:cNvPr id="104517" name="Rectangle 74"/>
            <p:cNvSpPr>
              <a:spLocks noChangeArrowheads="1"/>
            </p:cNvSpPr>
            <p:nvPr/>
          </p:nvSpPr>
          <p:spPr bwMode="auto">
            <a:xfrm>
              <a:off x="2636" y="5127"/>
              <a:ext cx="55" cy="420"/>
            </a:xfrm>
            <a:prstGeom prst="rect">
              <a:avLst/>
            </a:prstGeom>
            <a:solidFill>
              <a:schemeClr val="accent1"/>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99FF66"/>
              </a:extrusionClr>
            </a:sp3d>
          </p:spPr>
          <p:txBody>
            <a:bodyPr wrap="none" anchor="ctr">
              <a:prstTxWarp prst="textNoShape">
                <a:avLst/>
              </a:prstTxWarp>
              <a:flatTx/>
            </a:bodyPr>
            <a:lstStyle/>
            <a:p>
              <a:endParaRPr lang="fr-FR" sz="2100"/>
            </a:p>
          </p:txBody>
        </p:sp>
        <p:sp>
          <p:nvSpPr>
            <p:cNvPr id="104518" name="Rectangle 75"/>
            <p:cNvSpPr>
              <a:spLocks noChangeArrowheads="1"/>
            </p:cNvSpPr>
            <p:nvPr/>
          </p:nvSpPr>
          <p:spPr bwMode="auto">
            <a:xfrm>
              <a:off x="2708" y="5163"/>
              <a:ext cx="55" cy="420"/>
            </a:xfrm>
            <a:prstGeom prst="rect">
              <a:avLst/>
            </a:prstGeom>
            <a:solidFill>
              <a:schemeClr val="accent1"/>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99FF66"/>
              </a:extrusionClr>
            </a:sp3d>
          </p:spPr>
          <p:txBody>
            <a:bodyPr wrap="none" anchor="ctr">
              <a:prstTxWarp prst="textNoShape">
                <a:avLst/>
              </a:prstTxWarp>
              <a:flatTx/>
            </a:bodyPr>
            <a:lstStyle/>
            <a:p>
              <a:endParaRPr lang="fr-FR" sz="2100"/>
            </a:p>
          </p:txBody>
        </p:sp>
        <p:sp>
          <p:nvSpPr>
            <p:cNvPr id="104519" name="Rectangle 76"/>
            <p:cNvSpPr>
              <a:spLocks noChangeArrowheads="1"/>
            </p:cNvSpPr>
            <p:nvPr/>
          </p:nvSpPr>
          <p:spPr bwMode="auto">
            <a:xfrm>
              <a:off x="2780" y="5199"/>
              <a:ext cx="55" cy="420"/>
            </a:xfrm>
            <a:prstGeom prst="rect">
              <a:avLst/>
            </a:prstGeom>
            <a:solidFill>
              <a:schemeClr val="accent1"/>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99FF66"/>
              </a:extrusionClr>
            </a:sp3d>
          </p:spPr>
          <p:txBody>
            <a:bodyPr wrap="none" anchor="ctr">
              <a:prstTxWarp prst="textNoShape">
                <a:avLst/>
              </a:prstTxWarp>
              <a:flatTx/>
            </a:bodyPr>
            <a:lstStyle/>
            <a:p>
              <a:endParaRPr lang="fr-FR" sz="2100"/>
            </a:p>
          </p:txBody>
        </p:sp>
        <p:sp>
          <p:nvSpPr>
            <p:cNvPr id="104520" name="Rectangle 77"/>
            <p:cNvSpPr>
              <a:spLocks noChangeArrowheads="1"/>
            </p:cNvSpPr>
            <p:nvPr/>
          </p:nvSpPr>
          <p:spPr bwMode="auto">
            <a:xfrm>
              <a:off x="2852" y="5229"/>
              <a:ext cx="55" cy="420"/>
            </a:xfrm>
            <a:prstGeom prst="rect">
              <a:avLst/>
            </a:prstGeom>
            <a:solidFill>
              <a:schemeClr val="accent1"/>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99FF66"/>
              </a:extrusionClr>
            </a:sp3d>
          </p:spPr>
          <p:txBody>
            <a:bodyPr wrap="none" anchor="ctr">
              <a:prstTxWarp prst="textNoShape">
                <a:avLst/>
              </a:prstTxWarp>
              <a:flatTx/>
            </a:bodyPr>
            <a:lstStyle/>
            <a:p>
              <a:endParaRPr lang="fr-FR" sz="2100"/>
            </a:p>
          </p:txBody>
        </p:sp>
        <p:sp>
          <p:nvSpPr>
            <p:cNvPr id="104521" name="Rectangle 78"/>
            <p:cNvSpPr>
              <a:spLocks noChangeArrowheads="1"/>
            </p:cNvSpPr>
            <p:nvPr/>
          </p:nvSpPr>
          <p:spPr bwMode="auto">
            <a:xfrm>
              <a:off x="2924" y="5265"/>
              <a:ext cx="55" cy="420"/>
            </a:xfrm>
            <a:prstGeom prst="rect">
              <a:avLst/>
            </a:prstGeom>
            <a:solidFill>
              <a:schemeClr val="accent1"/>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99FF66"/>
              </a:extrusionClr>
            </a:sp3d>
          </p:spPr>
          <p:txBody>
            <a:bodyPr wrap="none" anchor="ctr">
              <a:prstTxWarp prst="textNoShape">
                <a:avLst/>
              </a:prstTxWarp>
              <a:flatTx/>
            </a:bodyPr>
            <a:lstStyle/>
            <a:p>
              <a:endParaRPr lang="fr-FR" sz="2100"/>
            </a:p>
          </p:txBody>
        </p:sp>
        <p:sp>
          <p:nvSpPr>
            <p:cNvPr id="104522" name="Rectangle 79"/>
            <p:cNvSpPr>
              <a:spLocks noChangeArrowheads="1"/>
            </p:cNvSpPr>
            <p:nvPr/>
          </p:nvSpPr>
          <p:spPr bwMode="auto">
            <a:xfrm>
              <a:off x="2996" y="5301"/>
              <a:ext cx="55" cy="420"/>
            </a:xfrm>
            <a:prstGeom prst="rect">
              <a:avLst/>
            </a:prstGeom>
            <a:solidFill>
              <a:schemeClr val="accent1"/>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99FF66"/>
              </a:extrusionClr>
            </a:sp3d>
          </p:spPr>
          <p:txBody>
            <a:bodyPr wrap="none" anchor="ctr">
              <a:prstTxWarp prst="textNoShape">
                <a:avLst/>
              </a:prstTxWarp>
              <a:flatTx/>
            </a:bodyPr>
            <a:lstStyle/>
            <a:p>
              <a:endParaRPr lang="fr-FR" sz="2100"/>
            </a:p>
          </p:txBody>
        </p:sp>
        <p:sp>
          <p:nvSpPr>
            <p:cNvPr id="104523" name="Rectangle 80"/>
            <p:cNvSpPr>
              <a:spLocks noChangeArrowheads="1"/>
            </p:cNvSpPr>
            <p:nvPr/>
          </p:nvSpPr>
          <p:spPr bwMode="auto">
            <a:xfrm>
              <a:off x="3068" y="5337"/>
              <a:ext cx="55" cy="420"/>
            </a:xfrm>
            <a:prstGeom prst="rect">
              <a:avLst/>
            </a:prstGeom>
            <a:solidFill>
              <a:schemeClr val="accent1"/>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99FF66"/>
              </a:extrusionClr>
            </a:sp3d>
          </p:spPr>
          <p:txBody>
            <a:bodyPr wrap="none" anchor="ctr">
              <a:prstTxWarp prst="textNoShape">
                <a:avLst/>
              </a:prstTxWarp>
              <a:flatTx/>
            </a:bodyPr>
            <a:lstStyle/>
            <a:p>
              <a:endParaRPr lang="fr-FR" sz="2100"/>
            </a:p>
          </p:txBody>
        </p:sp>
        <p:sp>
          <p:nvSpPr>
            <p:cNvPr id="104524" name="Rectangle 81"/>
            <p:cNvSpPr>
              <a:spLocks noChangeArrowheads="1"/>
            </p:cNvSpPr>
            <p:nvPr/>
          </p:nvSpPr>
          <p:spPr bwMode="auto">
            <a:xfrm>
              <a:off x="3140" y="5373"/>
              <a:ext cx="55" cy="420"/>
            </a:xfrm>
            <a:prstGeom prst="rect">
              <a:avLst/>
            </a:prstGeom>
            <a:solidFill>
              <a:schemeClr val="accent1"/>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99FF66"/>
              </a:extrusionClr>
            </a:sp3d>
          </p:spPr>
          <p:txBody>
            <a:bodyPr wrap="none" anchor="ctr">
              <a:prstTxWarp prst="textNoShape">
                <a:avLst/>
              </a:prstTxWarp>
              <a:flatTx/>
            </a:bodyPr>
            <a:lstStyle/>
            <a:p>
              <a:endParaRPr lang="fr-FR" sz="2100"/>
            </a:p>
          </p:txBody>
        </p:sp>
        <p:sp>
          <p:nvSpPr>
            <p:cNvPr id="104525" name="Rectangle 82"/>
            <p:cNvSpPr>
              <a:spLocks noChangeArrowheads="1"/>
            </p:cNvSpPr>
            <p:nvPr/>
          </p:nvSpPr>
          <p:spPr bwMode="auto">
            <a:xfrm>
              <a:off x="3212" y="5403"/>
              <a:ext cx="55" cy="420"/>
            </a:xfrm>
            <a:prstGeom prst="rect">
              <a:avLst/>
            </a:prstGeom>
            <a:solidFill>
              <a:schemeClr val="accent1"/>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99FF66"/>
              </a:extrusionClr>
            </a:sp3d>
          </p:spPr>
          <p:txBody>
            <a:bodyPr wrap="none" anchor="ctr">
              <a:prstTxWarp prst="textNoShape">
                <a:avLst/>
              </a:prstTxWarp>
              <a:flatTx/>
            </a:bodyPr>
            <a:lstStyle/>
            <a:p>
              <a:endParaRPr lang="fr-FR" sz="2100"/>
            </a:p>
          </p:txBody>
        </p:sp>
      </p:grpSp>
      <p:sp>
        <p:nvSpPr>
          <p:cNvPr id="104485" name="Oval 127"/>
          <p:cNvSpPr>
            <a:spLocks noChangeArrowheads="1"/>
          </p:cNvSpPr>
          <p:nvPr/>
        </p:nvSpPr>
        <p:spPr bwMode="auto">
          <a:xfrm>
            <a:off x="2943226" y="4880373"/>
            <a:ext cx="59348" cy="66675"/>
          </a:xfrm>
          <a:prstGeom prst="ellipse">
            <a:avLst/>
          </a:prstGeom>
          <a:solidFill>
            <a:schemeClr val="accent2"/>
          </a:solidFill>
          <a:ln w="12700">
            <a:solidFill>
              <a:schemeClr val="accent2"/>
            </a:solidFill>
            <a:round/>
            <a:headEnd/>
            <a:tailEnd/>
          </a:ln>
        </p:spPr>
        <p:txBody>
          <a:bodyPr wrap="none" anchor="ctr">
            <a:prstTxWarp prst="textNoShape">
              <a:avLst/>
            </a:prstTxWarp>
          </a:bodyPr>
          <a:lstStyle/>
          <a:p>
            <a:endParaRPr lang="fr-FR" sz="2100"/>
          </a:p>
        </p:txBody>
      </p:sp>
      <p:pic>
        <p:nvPicPr>
          <p:cNvPr id="2861184" name="Picture 128"/>
          <p:cNvPicPr>
            <a:picLocks noChangeAspect="1" noChangeArrowheads="1"/>
          </p:cNvPicPr>
          <p:nvPr>
            <p:custDataLst>
              <p:tags r:id="rId1"/>
            </p:custDataLst>
          </p:nvPr>
        </p:nvPicPr>
        <p:blipFill>
          <a:blip r:embed="rId5" cstate="email">
            <a:extLst>
              <a:ext uri="{28A0092B-C50C-407E-A947-70E740481C1C}">
                <a14:useLocalDpi xmlns:a14="http://schemas.microsoft.com/office/drawing/2010/main"/>
              </a:ext>
            </a:extLst>
          </a:blip>
          <a:srcRect/>
          <a:stretch>
            <a:fillRect/>
          </a:stretch>
        </p:blipFill>
        <p:spPr bwMode="auto">
          <a:xfrm>
            <a:off x="5030300" y="1491854"/>
            <a:ext cx="2838816" cy="2051447"/>
          </a:xfrm>
          <a:prstGeom prst="rect">
            <a:avLst/>
          </a:prstGeom>
          <a:noFill/>
          <a:ln w="9525">
            <a:noFill/>
            <a:miter lim="800000"/>
            <a:headEnd/>
            <a:tailEnd/>
          </a:ln>
        </p:spPr>
      </p:pic>
      <p:pic>
        <p:nvPicPr>
          <p:cNvPr id="2861186" name="Picture 130"/>
          <p:cNvPicPr>
            <a:picLocks noChangeArrowheads="1"/>
          </p:cNvPicPr>
          <p:nvPr>
            <p:custDataLst>
              <p:tags r:id="rId2"/>
            </p:custDataLst>
          </p:nvPr>
        </p:nvPicPr>
        <p:blipFill>
          <a:blip r:embed="rId6" cstate="email">
            <a:extLst>
              <a:ext uri="{28A0092B-C50C-407E-A947-70E740481C1C}">
                <a14:useLocalDpi xmlns:a14="http://schemas.microsoft.com/office/drawing/2010/main"/>
              </a:ext>
            </a:extLst>
          </a:blip>
          <a:srcRect/>
          <a:stretch>
            <a:fillRect/>
          </a:stretch>
        </p:blipFill>
        <p:spPr bwMode="auto">
          <a:xfrm>
            <a:off x="5029200" y="1519238"/>
            <a:ext cx="2857500" cy="2024063"/>
          </a:xfrm>
          <a:prstGeom prst="rect">
            <a:avLst/>
          </a:prstGeom>
          <a:noFill/>
          <a:ln w="9525">
            <a:noFill/>
            <a:miter lim="800000"/>
            <a:headEnd/>
            <a:tailEnd/>
          </a:ln>
        </p:spPr>
      </p:pic>
      <p:sp>
        <p:nvSpPr>
          <p:cNvPr id="85" name="Titre 1"/>
          <p:cNvSpPr txBox="1">
            <a:spLocks/>
          </p:cNvSpPr>
          <p:nvPr/>
        </p:nvSpPr>
        <p:spPr bwMode="auto">
          <a:xfrm>
            <a:off x="1714500" y="116632"/>
            <a:ext cx="5715000" cy="628650"/>
          </a:xfrm>
          <a:prstGeom prst="rect">
            <a:avLst/>
          </a:prstGeom>
          <a:noFill/>
          <a:ln w="9525">
            <a:noFill/>
            <a:miter lim="800000"/>
            <a:headEnd/>
            <a:tailEnd/>
          </a:ln>
          <a:effectLst/>
        </p:spPr>
        <p:txBody>
          <a:bodyPr lIns="69056" tIns="34529" rIns="69056" bIns="34529" anchor="ctr"/>
          <a:lstStyle/>
          <a:p>
            <a:pPr algn="ctr" eaLnBrk="1" hangingPunct="1">
              <a:defRPr/>
            </a:pPr>
            <a:r>
              <a:rPr lang="fr-FR" sz="3000" dirty="0">
                <a:solidFill>
                  <a:schemeClr val="tx2"/>
                </a:solidFill>
                <a:effectLst>
                  <a:outerShdw blurRad="38100" dist="38100" dir="2700000" algn="tl">
                    <a:srgbClr val="000000"/>
                  </a:outerShdw>
                </a:effectLst>
                <a:latin typeface="Arial" charset="0"/>
                <a:ea typeface="ＭＳ Ｐゴシック" pitchFamily="64" charset="-128"/>
              </a:rPr>
              <a:t>Time of Flight PET</a:t>
            </a:r>
          </a:p>
        </p:txBody>
      </p:sp>
      <p:sp>
        <p:nvSpPr>
          <p:cNvPr id="87" name="Oval 51"/>
          <p:cNvSpPr>
            <a:spLocks noChangeArrowheads="1"/>
          </p:cNvSpPr>
          <p:nvPr/>
        </p:nvSpPr>
        <p:spPr bwMode="auto">
          <a:xfrm>
            <a:off x="5506660" y="4400550"/>
            <a:ext cx="1751390" cy="272654"/>
          </a:xfrm>
          <a:prstGeom prst="ellipse">
            <a:avLst/>
          </a:prstGeom>
          <a:noFill/>
          <a:ln w="28575">
            <a:solidFill>
              <a:srgbClr val="FF0000"/>
            </a:solidFill>
            <a:round/>
            <a:headEnd/>
            <a:tailEnd/>
          </a:ln>
        </p:spPr>
        <p:txBody>
          <a:bodyPr wrap="none" anchor="ctr">
            <a:prstTxWarp prst="textNoShape">
              <a:avLst/>
            </a:prstTxWarp>
          </a:bodyPr>
          <a:lstStyle/>
          <a:p>
            <a:endParaRPr lang="fr-FR" sz="2100"/>
          </a:p>
        </p:txBody>
      </p:sp>
      <p:grpSp>
        <p:nvGrpSpPr>
          <p:cNvPr id="89" name="Grouper 88"/>
          <p:cNvGrpSpPr/>
          <p:nvPr/>
        </p:nvGrpSpPr>
        <p:grpSpPr>
          <a:xfrm>
            <a:off x="5029020" y="3586162"/>
            <a:ext cx="2611922" cy="2166252"/>
            <a:chOff x="5351347" y="3638550"/>
            <a:chExt cx="3482562" cy="2888337"/>
          </a:xfrm>
        </p:grpSpPr>
        <p:sp>
          <p:nvSpPr>
            <p:cNvPr id="104493" name="Rectangle 4"/>
            <p:cNvSpPr>
              <a:spLocks noChangeArrowheads="1"/>
            </p:cNvSpPr>
            <p:nvPr/>
          </p:nvSpPr>
          <p:spPr bwMode="auto">
            <a:xfrm>
              <a:off x="5715624" y="4259263"/>
              <a:ext cx="1008857" cy="369332"/>
            </a:xfrm>
            <a:prstGeom prst="rect">
              <a:avLst/>
            </a:prstGeom>
            <a:noFill/>
            <a:ln w="9525">
              <a:noFill/>
              <a:miter lim="800000"/>
              <a:headEnd/>
              <a:tailEnd/>
            </a:ln>
          </p:spPr>
          <p:txBody>
            <a:bodyPr>
              <a:prstTxWarp prst="textNoShape">
                <a:avLst/>
              </a:prstTxWarp>
              <a:spAutoFit/>
            </a:bodyPr>
            <a:lstStyle/>
            <a:p>
              <a:pPr eaLnBrk="1" hangingPunct="1"/>
              <a:r>
                <a:rPr lang="en-US" sz="1200" b="1" dirty="0" err="1">
                  <a:solidFill>
                    <a:schemeClr val="accent2"/>
                  </a:solidFill>
                  <a:latin typeface="Symbol" pitchFamily="-112" charset="2"/>
                  <a:ea typeface="Times New Roman" pitchFamily="-112" charset="0"/>
                  <a:cs typeface="Times New Roman" pitchFamily="-112" charset="0"/>
                </a:rPr>
                <a:t>d</a:t>
              </a:r>
              <a:r>
                <a:rPr lang="en-US" sz="1200" b="1" dirty="0" err="1">
                  <a:solidFill>
                    <a:schemeClr val="accent2"/>
                  </a:solidFill>
                  <a:ea typeface="Times New Roman" pitchFamily="-112" charset="0"/>
                  <a:cs typeface="Times New Roman" pitchFamily="-112" charset="0"/>
                </a:rPr>
                <a:t>t</a:t>
              </a:r>
              <a:r>
                <a:rPr lang="en-US" sz="1200" b="1" dirty="0">
                  <a:solidFill>
                    <a:schemeClr val="accent2"/>
                  </a:solidFill>
                  <a:ea typeface="Times New Roman" pitchFamily="-112" charset="0"/>
                  <a:cs typeface="Times New Roman" pitchFamily="-112" charset="0"/>
                </a:rPr>
                <a:t> (</a:t>
              </a:r>
              <a:r>
                <a:rPr lang="en-US" sz="1200" b="1" dirty="0" err="1">
                  <a:solidFill>
                    <a:schemeClr val="accent2"/>
                  </a:solidFill>
                  <a:ea typeface="Times New Roman" pitchFamily="-112" charset="0"/>
                  <a:cs typeface="Times New Roman" pitchFamily="-112" charset="0"/>
                </a:rPr>
                <a:t>ps</a:t>
              </a:r>
              <a:r>
                <a:rPr lang="en-US" sz="1200" b="1" dirty="0">
                  <a:solidFill>
                    <a:schemeClr val="accent2"/>
                  </a:solidFill>
                  <a:ea typeface="Times New Roman" pitchFamily="-112" charset="0"/>
                  <a:cs typeface="Times New Roman" pitchFamily="-112" charset="0"/>
                </a:rPr>
                <a:t>)</a:t>
              </a:r>
            </a:p>
          </p:txBody>
        </p:sp>
        <p:sp>
          <p:nvSpPr>
            <p:cNvPr id="104494" name="Rectangle 6"/>
            <p:cNvSpPr>
              <a:spLocks noChangeArrowheads="1"/>
            </p:cNvSpPr>
            <p:nvPr/>
          </p:nvSpPr>
          <p:spPr bwMode="auto">
            <a:xfrm>
              <a:off x="5942793" y="4659313"/>
              <a:ext cx="687151" cy="1462452"/>
            </a:xfrm>
            <a:prstGeom prst="rect">
              <a:avLst/>
            </a:prstGeom>
            <a:noFill/>
            <a:ln w="9525">
              <a:noFill/>
              <a:miter lim="800000"/>
              <a:headEnd/>
              <a:tailEnd/>
            </a:ln>
          </p:spPr>
          <p:txBody>
            <a:bodyPr>
              <a:prstTxWarp prst="textNoShape">
                <a:avLst/>
              </a:prstTxWarp>
              <a:spAutoFit/>
            </a:bodyPr>
            <a:lstStyle/>
            <a:p>
              <a:pPr algn="r" eaLnBrk="1" hangingPunct="1">
                <a:lnSpc>
                  <a:spcPct val="140000"/>
                </a:lnSpc>
              </a:pPr>
              <a:r>
                <a:rPr lang="en-US" sz="1200" b="1" dirty="0">
                  <a:solidFill>
                    <a:schemeClr val="accent2"/>
                  </a:solidFill>
                  <a:ea typeface="Arial" pitchFamily="-112" charset="0"/>
                  <a:cs typeface="Arial" pitchFamily="-112" charset="0"/>
                </a:rPr>
                <a:t>10</a:t>
              </a:r>
            </a:p>
            <a:p>
              <a:pPr algn="r" eaLnBrk="1" hangingPunct="1">
                <a:lnSpc>
                  <a:spcPct val="140000"/>
                </a:lnSpc>
              </a:pPr>
              <a:r>
                <a:rPr lang="en-US" sz="1200" b="1" dirty="0">
                  <a:solidFill>
                    <a:schemeClr val="accent2"/>
                  </a:solidFill>
                  <a:ea typeface="Arial" pitchFamily="-112" charset="0"/>
                  <a:cs typeface="Arial" pitchFamily="-112" charset="0"/>
                </a:rPr>
                <a:t>100</a:t>
              </a:r>
            </a:p>
            <a:p>
              <a:pPr algn="r" eaLnBrk="1" hangingPunct="1">
                <a:lnSpc>
                  <a:spcPct val="140000"/>
                </a:lnSpc>
              </a:pPr>
              <a:r>
                <a:rPr lang="en-US" sz="1200" b="1" dirty="0">
                  <a:solidFill>
                    <a:srgbClr val="009900"/>
                  </a:solidFill>
                  <a:ea typeface="Arial" pitchFamily="-112" charset="0"/>
                  <a:cs typeface="Arial" pitchFamily="-112" charset="0"/>
                </a:rPr>
                <a:t>300</a:t>
              </a:r>
            </a:p>
            <a:p>
              <a:pPr algn="r" eaLnBrk="1" hangingPunct="1">
                <a:lnSpc>
                  <a:spcPct val="140000"/>
                </a:lnSpc>
              </a:pPr>
              <a:r>
                <a:rPr lang="en-US" sz="1200" b="1" dirty="0">
                  <a:solidFill>
                    <a:schemeClr val="accent2"/>
                  </a:solidFill>
                  <a:ea typeface="Arial" pitchFamily="-112" charset="0"/>
                  <a:cs typeface="Arial" pitchFamily="-112" charset="0"/>
                </a:rPr>
                <a:t>500</a:t>
              </a:r>
            </a:p>
          </p:txBody>
        </p:sp>
        <p:sp>
          <p:nvSpPr>
            <p:cNvPr id="104495" name="Rectangle 8"/>
            <p:cNvSpPr>
              <a:spLocks noChangeArrowheads="1"/>
            </p:cNvSpPr>
            <p:nvPr/>
          </p:nvSpPr>
          <p:spPr bwMode="auto">
            <a:xfrm>
              <a:off x="6706139" y="4259263"/>
              <a:ext cx="994747" cy="369332"/>
            </a:xfrm>
            <a:prstGeom prst="rect">
              <a:avLst/>
            </a:prstGeom>
            <a:noFill/>
            <a:ln w="9525">
              <a:noFill/>
              <a:miter lim="800000"/>
              <a:headEnd/>
              <a:tailEnd/>
            </a:ln>
          </p:spPr>
          <p:txBody>
            <a:bodyPr>
              <a:prstTxWarp prst="textNoShape">
                <a:avLst/>
              </a:prstTxWarp>
              <a:spAutoFit/>
            </a:bodyPr>
            <a:lstStyle/>
            <a:p>
              <a:pPr eaLnBrk="1" hangingPunct="1"/>
              <a:r>
                <a:rPr lang="en-US" sz="1200" b="1">
                  <a:solidFill>
                    <a:schemeClr val="accent2"/>
                  </a:solidFill>
                  <a:latin typeface="Symbol" pitchFamily="-112" charset="2"/>
                  <a:ea typeface="Times New Roman" pitchFamily="-112" charset="0"/>
                  <a:cs typeface="Times New Roman" pitchFamily="-112" charset="0"/>
                </a:rPr>
                <a:t>d</a:t>
              </a:r>
              <a:r>
                <a:rPr lang="en-US" sz="1200" b="1">
                  <a:solidFill>
                    <a:schemeClr val="accent2"/>
                  </a:solidFill>
                  <a:ea typeface="Times New Roman" pitchFamily="-112" charset="0"/>
                  <a:cs typeface="Times New Roman" pitchFamily="-112" charset="0"/>
                </a:rPr>
                <a:t>x (cm)</a:t>
              </a:r>
            </a:p>
          </p:txBody>
        </p:sp>
        <p:sp>
          <p:nvSpPr>
            <p:cNvPr id="104496" name="Rectangle 9"/>
            <p:cNvSpPr>
              <a:spLocks noChangeArrowheads="1"/>
            </p:cNvSpPr>
            <p:nvPr/>
          </p:nvSpPr>
          <p:spPr bwMode="auto">
            <a:xfrm>
              <a:off x="7627514" y="4271963"/>
              <a:ext cx="829661" cy="553997"/>
            </a:xfrm>
            <a:prstGeom prst="rect">
              <a:avLst/>
            </a:prstGeom>
            <a:noFill/>
            <a:ln w="9525">
              <a:noFill/>
              <a:miter lim="800000"/>
              <a:headEnd/>
              <a:tailEnd/>
            </a:ln>
          </p:spPr>
          <p:txBody>
            <a:bodyPr>
              <a:prstTxWarp prst="textNoShape">
                <a:avLst/>
              </a:prstTxWarp>
              <a:spAutoFit/>
            </a:bodyPr>
            <a:lstStyle/>
            <a:p>
              <a:pPr eaLnBrk="1" hangingPunct="1"/>
              <a:r>
                <a:rPr lang="en-US" sz="1200" b="1" dirty="0">
                  <a:solidFill>
                    <a:schemeClr val="accent2"/>
                  </a:solidFill>
                  <a:ea typeface="Times New Roman" pitchFamily="-112" charset="0"/>
                  <a:cs typeface="Times New Roman" pitchFamily="-112" charset="0"/>
                </a:rPr>
                <a:t>SNR</a:t>
              </a:r>
              <a:r>
                <a:rPr lang="en-US" sz="2100" b="1" dirty="0">
                  <a:solidFill>
                    <a:schemeClr val="accent2"/>
                  </a:solidFill>
                  <a:ea typeface="Times New Roman" pitchFamily="-112" charset="0"/>
                  <a:cs typeface="Times New Roman" pitchFamily="-112" charset="0"/>
                </a:rPr>
                <a:t>*</a:t>
              </a:r>
            </a:p>
          </p:txBody>
        </p:sp>
        <p:sp>
          <p:nvSpPr>
            <p:cNvPr id="104497" name="Rectangle 10"/>
            <p:cNvSpPr>
              <a:spLocks noChangeArrowheads="1"/>
            </p:cNvSpPr>
            <p:nvPr/>
          </p:nvSpPr>
          <p:spPr bwMode="auto">
            <a:xfrm>
              <a:off x="6783743" y="4659313"/>
              <a:ext cx="603903" cy="1807162"/>
            </a:xfrm>
            <a:prstGeom prst="rect">
              <a:avLst/>
            </a:prstGeom>
            <a:noFill/>
            <a:ln w="9525">
              <a:noFill/>
              <a:miter lim="800000"/>
              <a:headEnd/>
              <a:tailEnd/>
            </a:ln>
          </p:spPr>
          <p:txBody>
            <a:bodyPr>
              <a:prstTxWarp prst="textNoShape">
                <a:avLst/>
              </a:prstTxWarp>
              <a:spAutoFit/>
            </a:bodyPr>
            <a:lstStyle/>
            <a:p>
              <a:pPr algn="r" eaLnBrk="1" hangingPunct="1">
                <a:lnSpc>
                  <a:spcPct val="140000"/>
                </a:lnSpc>
              </a:pPr>
              <a:r>
                <a:rPr lang="en-US" sz="1200" b="1" dirty="0">
                  <a:solidFill>
                    <a:schemeClr val="accent2"/>
                  </a:solidFill>
                  <a:ea typeface="Arial" pitchFamily="-112" charset="0"/>
                  <a:cs typeface="Arial" pitchFamily="-112" charset="0"/>
                </a:rPr>
                <a:t>0.15</a:t>
              </a:r>
            </a:p>
            <a:p>
              <a:pPr algn="r" eaLnBrk="1" hangingPunct="1">
                <a:lnSpc>
                  <a:spcPct val="140000"/>
                </a:lnSpc>
              </a:pPr>
              <a:r>
                <a:rPr lang="en-US" sz="1200" b="1" dirty="0">
                  <a:solidFill>
                    <a:schemeClr val="accent2"/>
                  </a:solidFill>
                  <a:ea typeface="Arial" pitchFamily="-112" charset="0"/>
                  <a:cs typeface="Arial" pitchFamily="-112" charset="0"/>
                </a:rPr>
                <a:t>1.5</a:t>
              </a:r>
            </a:p>
            <a:p>
              <a:pPr algn="r" eaLnBrk="1" hangingPunct="1">
                <a:lnSpc>
                  <a:spcPct val="140000"/>
                </a:lnSpc>
              </a:pPr>
              <a:r>
                <a:rPr lang="en-US" sz="1200" b="1" dirty="0">
                  <a:solidFill>
                    <a:srgbClr val="009900"/>
                  </a:solidFill>
                  <a:ea typeface="Arial" pitchFamily="-112" charset="0"/>
                  <a:cs typeface="Arial" pitchFamily="-112" charset="0"/>
                </a:rPr>
                <a:t>4.5</a:t>
              </a:r>
            </a:p>
            <a:p>
              <a:pPr algn="r" eaLnBrk="1" hangingPunct="1">
                <a:lnSpc>
                  <a:spcPct val="140000"/>
                </a:lnSpc>
              </a:pPr>
              <a:r>
                <a:rPr lang="en-US" sz="1200" b="1" dirty="0">
                  <a:solidFill>
                    <a:schemeClr val="accent2"/>
                  </a:solidFill>
                  <a:ea typeface="Arial" pitchFamily="-112" charset="0"/>
                  <a:cs typeface="Arial" pitchFamily="-112" charset="0"/>
                </a:rPr>
                <a:t>7.5</a:t>
              </a:r>
            </a:p>
          </p:txBody>
        </p:sp>
        <p:sp>
          <p:nvSpPr>
            <p:cNvPr id="104498" name="Rectangle 11"/>
            <p:cNvSpPr>
              <a:spLocks noChangeArrowheads="1"/>
            </p:cNvSpPr>
            <p:nvPr/>
          </p:nvSpPr>
          <p:spPr bwMode="auto">
            <a:xfrm>
              <a:off x="7551320" y="4659313"/>
              <a:ext cx="603903" cy="1462453"/>
            </a:xfrm>
            <a:prstGeom prst="rect">
              <a:avLst/>
            </a:prstGeom>
            <a:noFill/>
            <a:ln w="9525">
              <a:noFill/>
              <a:miter lim="800000"/>
              <a:headEnd/>
              <a:tailEnd/>
            </a:ln>
          </p:spPr>
          <p:txBody>
            <a:bodyPr>
              <a:prstTxWarp prst="textNoShape">
                <a:avLst/>
              </a:prstTxWarp>
              <a:spAutoFit/>
            </a:bodyPr>
            <a:lstStyle/>
            <a:p>
              <a:pPr algn="r" eaLnBrk="1" hangingPunct="1">
                <a:lnSpc>
                  <a:spcPct val="140000"/>
                </a:lnSpc>
              </a:pPr>
              <a:r>
                <a:rPr lang="en-US" sz="1200" b="1" dirty="0">
                  <a:solidFill>
                    <a:schemeClr val="accent2"/>
                  </a:solidFill>
                  <a:ea typeface="Arial" pitchFamily="-112" charset="0"/>
                  <a:cs typeface="Arial" pitchFamily="-112" charset="0"/>
                </a:rPr>
                <a:t>16</a:t>
              </a:r>
            </a:p>
            <a:p>
              <a:pPr algn="r" eaLnBrk="1" hangingPunct="1">
                <a:lnSpc>
                  <a:spcPct val="140000"/>
                </a:lnSpc>
              </a:pPr>
              <a:r>
                <a:rPr lang="en-US" sz="1200" b="1" dirty="0">
                  <a:solidFill>
                    <a:schemeClr val="accent2"/>
                  </a:solidFill>
                  <a:ea typeface="Arial" pitchFamily="-112" charset="0"/>
                  <a:cs typeface="Arial" pitchFamily="-112" charset="0"/>
                </a:rPr>
                <a:t>5.2</a:t>
              </a:r>
            </a:p>
            <a:p>
              <a:pPr algn="r" eaLnBrk="1" hangingPunct="1">
                <a:lnSpc>
                  <a:spcPct val="140000"/>
                </a:lnSpc>
              </a:pPr>
              <a:r>
                <a:rPr lang="en-US" sz="1200" b="1" dirty="0">
                  <a:solidFill>
                    <a:srgbClr val="009900"/>
                  </a:solidFill>
                  <a:ea typeface="Arial" pitchFamily="-112" charset="0"/>
                  <a:cs typeface="Arial" pitchFamily="-112" charset="0"/>
                </a:rPr>
                <a:t>3.0</a:t>
              </a:r>
            </a:p>
            <a:p>
              <a:pPr algn="r" eaLnBrk="1" hangingPunct="1">
                <a:lnSpc>
                  <a:spcPct val="140000"/>
                </a:lnSpc>
              </a:pPr>
              <a:r>
                <a:rPr lang="en-US" sz="1200" b="1" dirty="0">
                  <a:solidFill>
                    <a:schemeClr val="accent2"/>
                  </a:solidFill>
                  <a:ea typeface="Arial" pitchFamily="-112" charset="0"/>
                  <a:cs typeface="Arial" pitchFamily="-112" charset="0"/>
                </a:rPr>
                <a:t>2.3</a:t>
              </a:r>
            </a:p>
          </p:txBody>
        </p:sp>
        <p:sp>
          <p:nvSpPr>
            <p:cNvPr id="104499" name="Line 12"/>
            <p:cNvSpPr>
              <a:spLocks noChangeShapeType="1"/>
            </p:cNvSpPr>
            <p:nvPr/>
          </p:nvSpPr>
          <p:spPr bwMode="auto">
            <a:xfrm>
              <a:off x="5963958" y="4673600"/>
              <a:ext cx="2244883" cy="0"/>
            </a:xfrm>
            <a:prstGeom prst="line">
              <a:avLst/>
            </a:prstGeom>
            <a:noFill/>
            <a:ln w="19050">
              <a:solidFill>
                <a:schemeClr val="accent2"/>
              </a:solidFill>
              <a:round/>
              <a:headEnd/>
              <a:tailEnd/>
            </a:ln>
          </p:spPr>
          <p:txBody>
            <a:bodyPr>
              <a:prstTxWarp prst="textNoShape">
                <a:avLst/>
              </a:prstTxWarp>
            </a:bodyPr>
            <a:lstStyle/>
            <a:p>
              <a:endParaRPr lang="fr-FR" sz="2100"/>
            </a:p>
          </p:txBody>
        </p:sp>
        <p:sp>
          <p:nvSpPr>
            <p:cNvPr id="104500" name="Line 13"/>
            <p:cNvSpPr>
              <a:spLocks noChangeShapeType="1"/>
            </p:cNvSpPr>
            <p:nvPr/>
          </p:nvSpPr>
          <p:spPr bwMode="auto">
            <a:xfrm>
              <a:off x="5963958" y="4203700"/>
              <a:ext cx="2244883" cy="0"/>
            </a:xfrm>
            <a:prstGeom prst="line">
              <a:avLst/>
            </a:prstGeom>
            <a:noFill/>
            <a:ln w="28575">
              <a:solidFill>
                <a:schemeClr val="accent2"/>
              </a:solidFill>
              <a:round/>
              <a:headEnd/>
              <a:tailEnd/>
            </a:ln>
          </p:spPr>
          <p:txBody>
            <a:bodyPr>
              <a:prstTxWarp prst="textNoShape">
                <a:avLst/>
              </a:prstTxWarp>
            </a:bodyPr>
            <a:lstStyle/>
            <a:p>
              <a:endParaRPr lang="fr-FR" sz="2100"/>
            </a:p>
          </p:txBody>
        </p:sp>
        <p:sp>
          <p:nvSpPr>
            <p:cNvPr id="104501" name="Line 14"/>
            <p:cNvSpPr>
              <a:spLocks noChangeShapeType="1"/>
            </p:cNvSpPr>
            <p:nvPr/>
          </p:nvSpPr>
          <p:spPr bwMode="auto">
            <a:xfrm>
              <a:off x="5963958" y="6096000"/>
              <a:ext cx="2244883" cy="0"/>
            </a:xfrm>
            <a:prstGeom prst="line">
              <a:avLst/>
            </a:prstGeom>
            <a:noFill/>
            <a:ln w="28575">
              <a:solidFill>
                <a:schemeClr val="accent2"/>
              </a:solidFill>
              <a:round/>
              <a:headEnd/>
              <a:tailEnd/>
            </a:ln>
          </p:spPr>
          <p:txBody>
            <a:bodyPr>
              <a:prstTxWarp prst="textNoShape">
                <a:avLst/>
              </a:prstTxWarp>
            </a:bodyPr>
            <a:lstStyle/>
            <a:p>
              <a:endParaRPr lang="fr-FR" sz="2100"/>
            </a:p>
          </p:txBody>
        </p:sp>
        <p:sp>
          <p:nvSpPr>
            <p:cNvPr id="104502" name="Text Box 15"/>
            <p:cNvSpPr txBox="1">
              <a:spLocks noChangeArrowheads="1"/>
            </p:cNvSpPr>
            <p:nvPr/>
          </p:nvSpPr>
          <p:spPr bwMode="auto">
            <a:xfrm>
              <a:off x="5351347" y="6096000"/>
              <a:ext cx="3259868" cy="430887"/>
            </a:xfrm>
            <a:prstGeom prst="rect">
              <a:avLst/>
            </a:prstGeom>
            <a:noFill/>
            <a:ln w="12700">
              <a:noFill/>
              <a:miter lim="800000"/>
              <a:headEnd/>
              <a:tailEnd/>
            </a:ln>
          </p:spPr>
          <p:txBody>
            <a:bodyPr wrap="none">
              <a:prstTxWarp prst="textNoShape">
                <a:avLst/>
              </a:prstTxWarp>
              <a:spAutoFit/>
            </a:bodyPr>
            <a:lstStyle/>
            <a:p>
              <a:r>
                <a:rPr lang="en-US" sz="1500" b="1" i="1" dirty="0">
                  <a:solidFill>
                    <a:srgbClr val="6600FF"/>
                  </a:solidFill>
                </a:rPr>
                <a:t> </a:t>
              </a:r>
              <a:r>
                <a:rPr lang="en-US" sz="1200" b="1" i="1" dirty="0">
                  <a:solidFill>
                    <a:schemeClr val="tx2"/>
                  </a:solidFill>
                </a:rPr>
                <a:t>* SNR gain for 40 cm phantom</a:t>
              </a:r>
            </a:p>
          </p:txBody>
        </p:sp>
        <p:sp>
          <p:nvSpPr>
            <p:cNvPr id="104503" name="Oval 51"/>
            <p:cNvSpPr>
              <a:spLocks noChangeArrowheads="1"/>
            </p:cNvSpPr>
            <p:nvPr/>
          </p:nvSpPr>
          <p:spPr bwMode="auto">
            <a:xfrm>
              <a:off x="5972424" y="5780088"/>
              <a:ext cx="2335186" cy="363538"/>
            </a:xfrm>
            <a:prstGeom prst="ellipse">
              <a:avLst/>
            </a:prstGeom>
            <a:noFill/>
            <a:ln w="28575">
              <a:solidFill>
                <a:schemeClr val="accent6">
                  <a:lumMod val="60000"/>
                  <a:lumOff val="40000"/>
                </a:schemeClr>
              </a:solidFill>
              <a:round/>
              <a:headEnd/>
              <a:tailEnd/>
            </a:ln>
          </p:spPr>
          <p:txBody>
            <a:bodyPr wrap="none" anchor="ctr">
              <a:prstTxWarp prst="textNoShape">
                <a:avLst/>
              </a:prstTxWarp>
            </a:bodyPr>
            <a:lstStyle/>
            <a:p>
              <a:endParaRPr lang="fr-FR" sz="2100"/>
            </a:p>
          </p:txBody>
        </p:sp>
        <p:sp>
          <p:nvSpPr>
            <p:cNvPr id="104504" name="Text Box 56"/>
            <p:cNvSpPr txBox="1">
              <a:spLocks noChangeArrowheads="1"/>
            </p:cNvSpPr>
            <p:nvPr/>
          </p:nvSpPr>
          <p:spPr bwMode="auto">
            <a:xfrm>
              <a:off x="5487044" y="3638550"/>
              <a:ext cx="3346865" cy="400109"/>
            </a:xfrm>
            <a:prstGeom prst="rect">
              <a:avLst/>
            </a:prstGeom>
            <a:noFill/>
            <a:ln w="12700">
              <a:noFill/>
              <a:miter lim="800000"/>
              <a:headEnd/>
              <a:tailEnd/>
            </a:ln>
          </p:spPr>
          <p:txBody>
            <a:bodyPr>
              <a:prstTxWarp prst="textNoShape">
                <a:avLst/>
              </a:prstTxWarp>
              <a:spAutoFit/>
            </a:bodyPr>
            <a:lstStyle/>
            <a:p>
              <a:pPr>
                <a:spcBef>
                  <a:spcPts val="450"/>
                </a:spcBef>
              </a:pPr>
              <a:r>
                <a:rPr lang="en-US" sz="1350" b="1" dirty="0">
                  <a:solidFill>
                    <a:schemeClr val="accent2"/>
                  </a:solidFill>
                  <a:latin typeface="Arial"/>
                  <a:cs typeface="Arial"/>
                </a:rPr>
                <a:t>SNR</a:t>
              </a:r>
              <a:r>
                <a:rPr lang="en-US" sz="1350" b="1" baseline="-25000" dirty="0">
                  <a:solidFill>
                    <a:schemeClr val="accent2"/>
                  </a:solidFill>
                  <a:latin typeface="Arial"/>
                  <a:cs typeface="Arial"/>
                </a:rPr>
                <a:t>TOF</a:t>
              </a:r>
              <a:r>
                <a:rPr lang="en-US" sz="1350" b="1" dirty="0">
                  <a:solidFill>
                    <a:schemeClr val="accent2"/>
                  </a:solidFill>
                  <a:latin typeface="Arial"/>
                  <a:cs typeface="Arial"/>
                </a:rPr>
                <a:t> = </a:t>
              </a:r>
              <a:r>
                <a:rPr lang="en-US" sz="1350" b="1" dirty="0">
                  <a:solidFill>
                    <a:schemeClr val="accent2"/>
                  </a:solidFill>
                  <a:latin typeface="Arial"/>
                  <a:ea typeface="Arial" pitchFamily="-112" charset="0"/>
                  <a:cs typeface="Arial"/>
                </a:rPr>
                <a:t>√(2D/cDt) · </a:t>
              </a:r>
              <a:r>
                <a:rPr lang="en-US" sz="1350" b="1" dirty="0" err="1">
                  <a:solidFill>
                    <a:schemeClr val="accent2"/>
                  </a:solidFill>
                  <a:latin typeface="Arial"/>
                  <a:ea typeface="Arial" pitchFamily="-112" charset="0"/>
                  <a:cs typeface="Arial"/>
                </a:rPr>
                <a:t>SNR</a:t>
              </a:r>
              <a:r>
                <a:rPr lang="en-US" sz="1350" b="1" baseline="-25000" dirty="0" err="1">
                  <a:solidFill>
                    <a:schemeClr val="accent2"/>
                  </a:solidFill>
                  <a:latin typeface="Arial"/>
                  <a:ea typeface="Arial" pitchFamily="-112" charset="0"/>
                  <a:cs typeface="Arial"/>
                </a:rPr>
                <a:t>conv</a:t>
              </a:r>
              <a:endParaRPr lang="en-US" sz="1350" b="1" baseline="-25000" dirty="0">
                <a:solidFill>
                  <a:schemeClr val="accent2"/>
                </a:solidFill>
                <a:latin typeface="Arial"/>
                <a:ea typeface="Arial" pitchFamily="-112" charset="0"/>
                <a:cs typeface="Arial"/>
              </a:endParaRPr>
            </a:p>
          </p:txBody>
        </p:sp>
        <p:cxnSp>
          <p:nvCxnSpPr>
            <p:cNvPr id="104492" name="Connecteur droit 88"/>
            <p:cNvCxnSpPr>
              <a:cxnSpLocks noChangeShapeType="1"/>
            </p:cNvCxnSpPr>
            <p:nvPr/>
          </p:nvCxnSpPr>
          <p:spPr bwMode="auto">
            <a:xfrm>
              <a:off x="7007807" y="3718255"/>
              <a:ext cx="914249" cy="1588"/>
            </a:xfrm>
            <a:prstGeom prst="line">
              <a:avLst/>
            </a:prstGeom>
            <a:noFill/>
            <a:ln w="9525">
              <a:solidFill>
                <a:schemeClr val="accent2"/>
              </a:solidFill>
              <a:round/>
              <a:headEnd/>
              <a:tailEnd/>
            </a:ln>
          </p:spPr>
        </p:cxnSp>
      </p:grpSp>
      <p:pic>
        <p:nvPicPr>
          <p:cNvPr id="4" name="Picture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38294" y="1504952"/>
            <a:ext cx="2848407" cy="2024063"/>
          </a:xfrm>
          <a:prstGeom prst="rect">
            <a:avLst/>
          </a:prstGeom>
        </p:spPr>
      </p:pic>
      <p:sp>
        <p:nvSpPr>
          <p:cNvPr id="88" name="Rectangle 87"/>
          <p:cNvSpPr/>
          <p:nvPr/>
        </p:nvSpPr>
        <p:spPr>
          <a:xfrm rot="19905003">
            <a:off x="2505676" y="2840378"/>
            <a:ext cx="4132671" cy="1477328"/>
          </a:xfrm>
          <a:prstGeom prst="rect">
            <a:avLst/>
          </a:prstGeom>
          <a:solidFill>
            <a:schemeClr val="accent2"/>
          </a:solidFill>
        </p:spPr>
        <p:txBody>
          <a:bodyPr wrap="none">
            <a:spAutoFit/>
          </a:bodyPr>
          <a:lstStyle/>
          <a:p>
            <a:pPr algn="ctr">
              <a:defRPr/>
            </a:pPr>
            <a:r>
              <a:rPr lang="fr-CH" sz="3000" b="1" spc="38" dirty="0">
                <a:ln w="12700" cmpd="sng">
                  <a:solidFill>
                    <a:schemeClr val="accent6">
                      <a:satMod val="120000"/>
                      <a:shade val="80000"/>
                    </a:schemeClr>
                  </a:solidFill>
                  <a:prstDash val="solid"/>
                </a:ln>
                <a:solidFill>
                  <a:schemeClr val="bg1">
                    <a:lumMod val="75000"/>
                  </a:schemeClr>
                </a:solidFill>
                <a:effectLst>
                  <a:glow rad="53100">
                    <a:schemeClr val="accent6">
                      <a:satMod val="180000"/>
                      <a:alpha val="30000"/>
                    </a:schemeClr>
                  </a:glow>
                </a:effectLst>
                <a:latin typeface="Arial" pitchFamily="-103" charset="0"/>
                <a:ea typeface="ＭＳ Ｐゴシック" pitchFamily="-103" charset="-128"/>
                <a:cs typeface="ＭＳ Ｐゴシック" pitchFamily="-103" charset="-128"/>
              </a:rPr>
              <a:t>10ps TOF resolution</a:t>
            </a:r>
          </a:p>
          <a:p>
            <a:pPr algn="ctr">
              <a:defRPr/>
            </a:pPr>
            <a:r>
              <a:rPr lang="fr-CH" sz="3000" b="1" spc="38" dirty="0">
                <a:ln w="12700" cmpd="sng">
                  <a:solidFill>
                    <a:schemeClr val="accent6">
                      <a:satMod val="120000"/>
                      <a:shade val="80000"/>
                    </a:schemeClr>
                  </a:solidFill>
                  <a:prstDash val="solid"/>
                </a:ln>
                <a:solidFill>
                  <a:schemeClr val="bg1">
                    <a:lumMod val="75000"/>
                  </a:schemeClr>
                </a:solidFill>
                <a:effectLst>
                  <a:glow rad="53100">
                    <a:schemeClr val="accent6">
                      <a:satMod val="180000"/>
                      <a:alpha val="30000"/>
                    </a:schemeClr>
                  </a:glow>
                </a:effectLst>
                <a:latin typeface="Symbol" charset="2"/>
                <a:ea typeface="ＭＳ Ｐゴシック" pitchFamily="-103" charset="-128"/>
                <a:cs typeface="Symbol" charset="2"/>
              </a:rPr>
              <a:t>d</a:t>
            </a:r>
            <a:r>
              <a:rPr lang="fr-CH" sz="3000" b="1" spc="38" dirty="0">
                <a:ln w="12700" cmpd="sng">
                  <a:solidFill>
                    <a:schemeClr val="accent6">
                      <a:satMod val="120000"/>
                      <a:shade val="80000"/>
                    </a:schemeClr>
                  </a:solidFill>
                  <a:prstDash val="solid"/>
                </a:ln>
                <a:solidFill>
                  <a:schemeClr val="bg1">
                    <a:lumMod val="75000"/>
                  </a:schemeClr>
                </a:solidFill>
                <a:effectLst>
                  <a:glow rad="53100">
                    <a:schemeClr val="accent6">
                      <a:satMod val="180000"/>
                      <a:alpha val="30000"/>
                    </a:schemeClr>
                  </a:glow>
                </a:effectLst>
                <a:latin typeface="Arial" pitchFamily="-103" charset="0"/>
                <a:ea typeface="ＭＳ Ｐゴシック" pitchFamily="-103" charset="-128"/>
                <a:cs typeface="ＭＳ Ｐゴシック" pitchFamily="-103" charset="-128"/>
              </a:rPr>
              <a:t>x = 1.5mm</a:t>
            </a:r>
          </a:p>
          <a:p>
            <a:pPr algn="ctr">
              <a:defRPr/>
            </a:pPr>
            <a:r>
              <a:rPr lang="fr-CH" sz="3000" b="1" spc="38" dirty="0">
                <a:ln w="12700" cmpd="sng">
                  <a:solidFill>
                    <a:schemeClr val="accent6">
                      <a:satMod val="120000"/>
                      <a:shade val="80000"/>
                    </a:schemeClr>
                  </a:solidFill>
                  <a:prstDash val="solid"/>
                </a:ln>
                <a:solidFill>
                  <a:schemeClr val="bg1">
                    <a:lumMod val="75000"/>
                  </a:schemeClr>
                </a:solidFill>
                <a:effectLst>
                  <a:glow rad="53100">
                    <a:schemeClr val="accent6">
                      <a:satMod val="180000"/>
                      <a:alpha val="30000"/>
                    </a:schemeClr>
                  </a:glow>
                </a:effectLst>
                <a:latin typeface="Arial" pitchFamily="-103" charset="0"/>
                <a:ea typeface="ＭＳ Ｐゴシック" pitchFamily="-103" charset="-128"/>
                <a:cs typeface="ＭＳ Ｐゴシック" pitchFamily="-103" charset="-128"/>
              </a:rPr>
              <a:t>SNR</a:t>
            </a:r>
            <a:r>
              <a:rPr lang="fr-CH" sz="3000" b="1" spc="38" baseline="-25000" dirty="0">
                <a:ln w="12700" cmpd="sng">
                  <a:solidFill>
                    <a:schemeClr val="accent6">
                      <a:satMod val="120000"/>
                      <a:shade val="80000"/>
                    </a:schemeClr>
                  </a:solidFill>
                  <a:prstDash val="solid"/>
                </a:ln>
                <a:solidFill>
                  <a:schemeClr val="bg1">
                    <a:lumMod val="75000"/>
                  </a:schemeClr>
                </a:solidFill>
                <a:effectLst>
                  <a:glow rad="53100">
                    <a:schemeClr val="accent6">
                      <a:satMod val="180000"/>
                      <a:alpha val="30000"/>
                    </a:schemeClr>
                  </a:glow>
                </a:effectLst>
                <a:latin typeface="Arial" pitchFamily="-103" charset="0"/>
                <a:ea typeface="ＭＳ Ｐゴシック" pitchFamily="-103" charset="-128"/>
                <a:cs typeface="ＭＳ Ｐゴシック" pitchFamily="-103" charset="-128"/>
              </a:rPr>
              <a:t>TOF</a:t>
            </a:r>
            <a:r>
              <a:rPr lang="fr-CH" sz="3000" b="1" spc="38" dirty="0">
                <a:ln w="12700" cmpd="sng">
                  <a:solidFill>
                    <a:schemeClr val="accent6">
                      <a:satMod val="120000"/>
                      <a:shade val="80000"/>
                    </a:schemeClr>
                  </a:solidFill>
                  <a:prstDash val="solid"/>
                </a:ln>
                <a:solidFill>
                  <a:schemeClr val="bg1">
                    <a:lumMod val="75000"/>
                  </a:schemeClr>
                </a:solidFill>
                <a:effectLst>
                  <a:glow rad="53100">
                    <a:schemeClr val="accent6">
                      <a:satMod val="180000"/>
                      <a:alpha val="30000"/>
                    </a:schemeClr>
                  </a:glow>
                </a:effectLst>
                <a:latin typeface="Arial" pitchFamily="-103" charset="0"/>
                <a:ea typeface="ＭＳ Ｐゴシック" pitchFamily="-103" charset="-128"/>
                <a:cs typeface="ＭＳ Ｐゴシック" pitchFamily="-103" charset="-128"/>
              </a:rPr>
              <a:t>/SNR</a:t>
            </a:r>
            <a:r>
              <a:rPr lang="fr-CH" sz="3000" b="1" spc="38" baseline="-25000" dirty="0">
                <a:ln w="12700" cmpd="sng">
                  <a:solidFill>
                    <a:schemeClr val="accent6">
                      <a:satMod val="120000"/>
                      <a:shade val="80000"/>
                    </a:schemeClr>
                  </a:solidFill>
                  <a:prstDash val="solid"/>
                </a:ln>
                <a:solidFill>
                  <a:schemeClr val="bg1">
                    <a:lumMod val="75000"/>
                  </a:schemeClr>
                </a:solidFill>
                <a:effectLst>
                  <a:glow rad="53100">
                    <a:schemeClr val="accent6">
                      <a:satMod val="180000"/>
                      <a:alpha val="30000"/>
                    </a:schemeClr>
                  </a:glow>
                </a:effectLst>
                <a:latin typeface="Arial" pitchFamily="-103" charset="0"/>
                <a:ea typeface="ＭＳ Ｐゴシック" pitchFamily="-103" charset="-128"/>
                <a:cs typeface="ＭＳ Ｐゴシック" pitchFamily="-103" charset="-128"/>
              </a:rPr>
              <a:t>CONV</a:t>
            </a:r>
            <a:r>
              <a:rPr lang="fr-CH" sz="3000" b="1" spc="38" dirty="0">
                <a:ln w="12700" cmpd="sng">
                  <a:solidFill>
                    <a:schemeClr val="accent6">
                      <a:satMod val="120000"/>
                      <a:shade val="80000"/>
                    </a:schemeClr>
                  </a:solidFill>
                  <a:prstDash val="solid"/>
                </a:ln>
                <a:solidFill>
                  <a:schemeClr val="bg1">
                    <a:lumMod val="75000"/>
                  </a:schemeClr>
                </a:solidFill>
                <a:effectLst>
                  <a:glow rad="53100">
                    <a:schemeClr val="accent6">
                      <a:satMod val="180000"/>
                      <a:alpha val="30000"/>
                    </a:schemeClr>
                  </a:glow>
                </a:effectLst>
                <a:latin typeface="Arial" pitchFamily="-103" charset="0"/>
                <a:ea typeface="ＭＳ Ｐゴシック" pitchFamily="-103" charset="-128"/>
                <a:cs typeface="ＭＳ Ｐゴシック" pitchFamily="-103" charset="-128"/>
              </a:rPr>
              <a:t>= </a:t>
            </a:r>
            <a:r>
              <a:rPr lang="fr-CH" sz="3000" b="1" spc="38"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Arial" pitchFamily="-103" charset="0"/>
                <a:ea typeface="ＭＳ Ｐゴシック" pitchFamily="-103" charset="-128"/>
                <a:cs typeface="ＭＳ Ｐゴシック" pitchFamily="-103" charset="-128"/>
              </a:rPr>
              <a:t>16!</a:t>
            </a:r>
          </a:p>
        </p:txBody>
      </p:sp>
      <p:sp>
        <p:nvSpPr>
          <p:cNvPr id="5" name="TextBox 4"/>
          <p:cNvSpPr txBox="1"/>
          <p:nvPr/>
        </p:nvSpPr>
        <p:spPr>
          <a:xfrm>
            <a:off x="4059741" y="5175158"/>
            <a:ext cx="1478290" cy="323165"/>
          </a:xfrm>
          <a:prstGeom prst="rect">
            <a:avLst/>
          </a:prstGeom>
          <a:noFill/>
        </p:spPr>
        <p:txBody>
          <a:bodyPr wrap="none" rtlCol="0">
            <a:spAutoFit/>
          </a:bodyPr>
          <a:lstStyle/>
          <a:p>
            <a:r>
              <a:rPr lang="en-US" sz="1500" dirty="0">
                <a:solidFill>
                  <a:schemeClr val="accent2"/>
                </a:solidFill>
              </a:rPr>
              <a:t>State-of-the-art</a:t>
            </a:r>
          </a:p>
        </p:txBody>
      </p:sp>
    </p:spTree>
    <p:extLst>
      <p:ext uri="{BB962C8B-B14F-4D97-AF65-F5344CB8AC3E}">
        <p14:creationId xmlns:p14="http://schemas.microsoft.com/office/powerpoint/2010/main" val="39819903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861184"/>
                                        </p:tgtEl>
                                        <p:attrNameLst>
                                          <p:attrName>style.visibility</p:attrName>
                                        </p:attrNameLst>
                                      </p:cBhvr>
                                      <p:to>
                                        <p:strVal val="visible"/>
                                      </p:to>
                                    </p:set>
                                    <p:animEffect transition="in" filter="fade">
                                      <p:cBhvr>
                                        <p:cTn id="10" dur="1000"/>
                                        <p:tgtEl>
                                          <p:spTgt spid="286118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2861098"/>
                                        </p:tgtEl>
                                        <p:attrNameLst>
                                          <p:attrName>style.visibility</p:attrName>
                                        </p:attrNameLst>
                                      </p:cBhvr>
                                      <p:to>
                                        <p:strVal val="visible"/>
                                      </p:to>
                                    </p:set>
                                    <p:animEffect transition="in" filter="wipe(up)">
                                      <p:cBhvr>
                                        <p:cTn id="19" dur="500"/>
                                        <p:tgtEl>
                                          <p:spTgt spid="2861098"/>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par>
                                <p:cTn id="24" presetID="10" presetClass="entr" presetSubtype="0" fill="hold" nodeType="withEffect">
                                  <p:stCondLst>
                                    <p:cond delay="0"/>
                                  </p:stCondLst>
                                  <p:childTnLst>
                                    <p:set>
                                      <p:cBhvr>
                                        <p:cTn id="25" dur="1" fill="hold">
                                          <p:stCondLst>
                                            <p:cond delay="0"/>
                                          </p:stCondLst>
                                        </p:cTn>
                                        <p:tgtEl>
                                          <p:spTgt spid="2861186"/>
                                        </p:tgtEl>
                                        <p:attrNameLst>
                                          <p:attrName>style.visibility</p:attrName>
                                        </p:attrNameLst>
                                      </p:cBhvr>
                                      <p:to>
                                        <p:strVal val="visible"/>
                                      </p:to>
                                    </p:set>
                                    <p:animEffect transition="in" filter="fade">
                                      <p:cBhvr>
                                        <p:cTn id="26" dur="1000"/>
                                        <p:tgtEl>
                                          <p:spTgt spid="2861186"/>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61104"/>
                                        </p:tgtEl>
                                        <p:attrNameLst>
                                          <p:attrName>style.visibility</p:attrName>
                                        </p:attrNameLst>
                                      </p:cBhvr>
                                      <p:to>
                                        <p:strVal val="visible"/>
                                      </p:to>
                                    </p:set>
                                  </p:childTnLst>
                                </p:cTn>
                              </p:par>
                            </p:childTnLst>
                          </p:cTn>
                        </p:par>
                        <p:par>
                          <p:cTn id="31" fill="hold">
                            <p:stCondLst>
                              <p:cond delay="0"/>
                            </p:stCondLst>
                            <p:childTnLst>
                              <p:par>
                                <p:cTn id="32" presetID="22" presetClass="entr" presetSubtype="8" fill="hold" grpId="0" nodeType="afterEffect">
                                  <p:stCondLst>
                                    <p:cond delay="0"/>
                                  </p:stCondLst>
                                  <p:childTnLst>
                                    <p:set>
                                      <p:cBhvr>
                                        <p:cTn id="33" dur="1" fill="hold">
                                          <p:stCondLst>
                                            <p:cond delay="0"/>
                                          </p:stCondLst>
                                        </p:cTn>
                                        <p:tgtEl>
                                          <p:spTgt spid="2861106"/>
                                        </p:tgtEl>
                                        <p:attrNameLst>
                                          <p:attrName>style.visibility</p:attrName>
                                        </p:attrNameLst>
                                      </p:cBhvr>
                                      <p:to>
                                        <p:strVal val="visible"/>
                                      </p:to>
                                    </p:set>
                                    <p:animEffect transition="in" filter="wipe(left)">
                                      <p:cBhvr>
                                        <p:cTn id="34" dur="500"/>
                                        <p:tgtEl>
                                          <p:spTgt spid="2861106"/>
                                        </p:tgtEl>
                                      </p:cBhvr>
                                    </p:animEffect>
                                  </p:childTnLst>
                                </p:cTn>
                              </p:par>
                            </p:childTnLst>
                          </p:cTn>
                        </p:par>
                        <p:par>
                          <p:cTn id="35" fill="hold">
                            <p:stCondLst>
                              <p:cond delay="500"/>
                            </p:stCondLst>
                            <p:childTnLst>
                              <p:par>
                                <p:cTn id="36" presetID="1" presetClass="entr" presetSubtype="0" fill="hold" nodeType="afterEffect">
                                  <p:stCondLst>
                                    <p:cond delay="0"/>
                                  </p:stCondLst>
                                  <p:childTnLst>
                                    <p:set>
                                      <p:cBhvr>
                                        <p:cTn id="37" dur="1" fill="hold">
                                          <p:stCondLst>
                                            <p:cond delay="0"/>
                                          </p:stCondLst>
                                        </p:cTn>
                                        <p:tgtEl>
                                          <p:spTgt spid="89"/>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4"/>
                                        </p:tgtEl>
                                        <p:attrNameLst>
                                          <p:attrName>style.visibility</p:attrName>
                                        </p:attrNameLst>
                                      </p:cBhvr>
                                      <p:to>
                                        <p:strVal val="visible"/>
                                      </p:to>
                                    </p:se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left)">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p:stCondLst>
                                    <p:cond delay="0"/>
                                  </p:stCondLst>
                                  <p:childTnLst>
                                    <p:set>
                                      <p:cBhvr>
                                        <p:cTn id="47" dur="1" fill="hold">
                                          <p:stCondLst>
                                            <p:cond delay="0"/>
                                          </p:stCondLst>
                                        </p:cTn>
                                        <p:tgtEl>
                                          <p:spTgt spid="87"/>
                                        </p:tgtEl>
                                        <p:attrNameLst>
                                          <p:attrName>style.visibility</p:attrName>
                                        </p:attrNameLst>
                                      </p:cBhvr>
                                      <p:to>
                                        <p:strVal val="visible"/>
                                      </p:to>
                                    </p:set>
                                    <p:anim calcmode="lin" valueType="num">
                                      <p:cBhvr>
                                        <p:cTn id="48" dur="500" fill="hold"/>
                                        <p:tgtEl>
                                          <p:spTgt spid="87"/>
                                        </p:tgtEl>
                                        <p:attrNameLst>
                                          <p:attrName>ppt_w</p:attrName>
                                        </p:attrNameLst>
                                      </p:cBhvr>
                                      <p:tavLst>
                                        <p:tav tm="0">
                                          <p:val>
                                            <p:fltVal val="0"/>
                                          </p:val>
                                        </p:tav>
                                        <p:tav tm="100000">
                                          <p:val>
                                            <p:strVal val="#ppt_w"/>
                                          </p:val>
                                        </p:tav>
                                      </p:tavLst>
                                    </p:anim>
                                    <p:anim calcmode="lin" valueType="num">
                                      <p:cBhvr>
                                        <p:cTn id="49" dur="500" fill="hold"/>
                                        <p:tgtEl>
                                          <p:spTgt spid="87"/>
                                        </p:tgtEl>
                                        <p:attrNameLst>
                                          <p:attrName>ppt_h</p:attrName>
                                        </p:attrNameLst>
                                      </p:cBhvr>
                                      <p:tavLst>
                                        <p:tav tm="0">
                                          <p:val>
                                            <p:fltVal val="0"/>
                                          </p:val>
                                        </p:tav>
                                        <p:tav tm="100000">
                                          <p:val>
                                            <p:strVal val="#ppt_h"/>
                                          </p:val>
                                        </p:tav>
                                      </p:tavLst>
                                    </p:anim>
                                  </p:childTnLst>
                                </p:cTn>
                              </p:par>
                            </p:childTnLst>
                          </p:cTn>
                        </p:par>
                        <p:par>
                          <p:cTn id="50" fill="hold">
                            <p:stCondLst>
                              <p:cond delay="500"/>
                            </p:stCondLst>
                            <p:childTnLst>
                              <p:par>
                                <p:cTn id="51" presetID="15" presetClass="entr" presetSubtype="0" fill="hold"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1000" fill="hold"/>
                                        <p:tgtEl>
                                          <p:spTgt spid="88"/>
                                        </p:tgtEl>
                                        <p:attrNameLst>
                                          <p:attrName>ppt_w</p:attrName>
                                        </p:attrNameLst>
                                      </p:cBhvr>
                                      <p:tavLst>
                                        <p:tav tm="0">
                                          <p:val>
                                            <p:fltVal val="0"/>
                                          </p:val>
                                        </p:tav>
                                        <p:tav tm="100000">
                                          <p:val>
                                            <p:strVal val="#ppt_w"/>
                                          </p:val>
                                        </p:tav>
                                      </p:tavLst>
                                    </p:anim>
                                    <p:anim calcmode="lin" valueType="num">
                                      <p:cBhvr>
                                        <p:cTn id="54" dur="1000" fill="hold"/>
                                        <p:tgtEl>
                                          <p:spTgt spid="88"/>
                                        </p:tgtEl>
                                        <p:attrNameLst>
                                          <p:attrName>ppt_h</p:attrName>
                                        </p:attrNameLst>
                                      </p:cBhvr>
                                      <p:tavLst>
                                        <p:tav tm="0">
                                          <p:val>
                                            <p:fltVal val="0"/>
                                          </p:val>
                                        </p:tav>
                                        <p:tav tm="100000">
                                          <p:val>
                                            <p:strVal val="#ppt_h"/>
                                          </p:val>
                                        </p:tav>
                                      </p:tavLst>
                                    </p:anim>
                                    <p:anim calcmode="lin" valueType="num">
                                      <p:cBhvr>
                                        <p:cTn id="55" dur="1000" fill="hold"/>
                                        <p:tgtEl>
                                          <p:spTgt spid="88"/>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8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1098" grpId="0" animBg="1"/>
      <p:bldP spid="2861106" grpId="0" animBg="1"/>
      <p:bldP spid="2861104" grpId="0" animBg="1"/>
      <p:bldP spid="87"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00200" y="0"/>
            <a:ext cx="6324600" cy="838200"/>
          </a:xfrm>
        </p:spPr>
        <p:txBody>
          <a:bodyPr/>
          <a:lstStyle/>
          <a:p>
            <a:pPr algn="ctr"/>
            <a:r>
              <a:rPr lang="fr-FR" dirty="0" err="1"/>
              <a:t>Why</a:t>
            </a:r>
            <a:r>
              <a:rPr lang="fr-FR" dirty="0"/>
              <a:t> 10ps TOFPET?</a:t>
            </a:r>
          </a:p>
        </p:txBody>
      </p:sp>
      <p:sp>
        <p:nvSpPr>
          <p:cNvPr id="3" name="Espace réservé du contenu 2"/>
          <p:cNvSpPr>
            <a:spLocks noGrp="1"/>
          </p:cNvSpPr>
          <p:nvPr>
            <p:ph idx="1"/>
          </p:nvPr>
        </p:nvSpPr>
        <p:spPr>
          <a:xfrm>
            <a:off x="0" y="302980"/>
            <a:ext cx="9324528" cy="6006339"/>
          </a:xfrm>
        </p:spPr>
        <p:txBody>
          <a:bodyPr/>
          <a:lstStyle/>
          <a:p>
            <a:pPr>
              <a:buNone/>
            </a:pPr>
            <a:endParaRPr lang="fr-FR" dirty="0"/>
          </a:p>
          <a:p>
            <a:pPr>
              <a:spcBef>
                <a:spcPts val="672"/>
              </a:spcBef>
            </a:pPr>
            <a:r>
              <a:rPr lang="fr-FR" sz="2400" dirty="0"/>
              <a:t>TOF for direct 3D information</a:t>
            </a:r>
          </a:p>
          <a:p>
            <a:pPr lvl="1">
              <a:spcBef>
                <a:spcPts val="72"/>
              </a:spcBef>
              <a:spcAft>
                <a:spcPts val="600"/>
              </a:spcAft>
            </a:pPr>
            <a:r>
              <a:rPr lang="fr-FR" sz="2000" dirty="0" err="1"/>
              <a:t>Requires</a:t>
            </a:r>
            <a:r>
              <a:rPr lang="fr-FR" sz="2000" dirty="0"/>
              <a:t> </a:t>
            </a:r>
            <a:r>
              <a:rPr lang="fr-FR" sz="2000" dirty="0">
                <a:solidFill>
                  <a:schemeClr val="accent2"/>
                </a:solidFill>
                <a:cs typeface="Wingdings"/>
              </a:rPr>
              <a:t>10ps</a:t>
            </a:r>
            <a:r>
              <a:rPr lang="fr-FR" sz="2000" dirty="0">
                <a:cs typeface="Wingdings"/>
              </a:rPr>
              <a:t> TOF </a:t>
            </a:r>
            <a:r>
              <a:rPr lang="fr-FR" sz="2000" dirty="0" err="1">
                <a:cs typeface="Wingdings"/>
              </a:rPr>
              <a:t>resolution</a:t>
            </a:r>
            <a:r>
              <a:rPr lang="fr-FR" sz="2000" dirty="0">
                <a:cs typeface="Wingdings"/>
              </a:rPr>
              <a:t> for </a:t>
            </a:r>
            <a:r>
              <a:rPr lang="fr-FR" sz="2000" dirty="0"/>
              <a:t>1.5mm </a:t>
            </a:r>
            <a:r>
              <a:rPr lang="fr-FR" sz="2000" dirty="0" err="1"/>
              <a:t>resolution</a:t>
            </a:r>
            <a:r>
              <a:rPr lang="fr-FR" sz="2000" dirty="0"/>
              <a:t> </a:t>
            </a:r>
            <a:r>
              <a:rPr lang="fr-FR" sz="2000" dirty="0" err="1"/>
              <a:t>along</a:t>
            </a:r>
            <a:r>
              <a:rPr lang="fr-FR" sz="2000" dirty="0"/>
              <a:t> LOR </a:t>
            </a:r>
          </a:p>
          <a:p>
            <a:pPr>
              <a:spcBef>
                <a:spcPts val="672"/>
              </a:spcBef>
            </a:pPr>
            <a:r>
              <a:rPr lang="fr-FR" sz="2400" dirty="0" err="1"/>
              <a:t>Allows</a:t>
            </a:r>
            <a:r>
              <a:rPr lang="fr-FR" sz="2400" dirty="0"/>
              <a:t> </a:t>
            </a:r>
            <a:r>
              <a:rPr lang="fr-FR" sz="2400" dirty="0" err="1"/>
              <a:t>limited</a:t>
            </a:r>
            <a:r>
              <a:rPr lang="fr-FR" sz="2400" dirty="0"/>
              <a:t> angle </a:t>
            </a:r>
            <a:r>
              <a:rPr lang="fr-FR" sz="2400" dirty="0" err="1"/>
              <a:t>tomography</a:t>
            </a:r>
            <a:r>
              <a:rPr lang="fr-FR" sz="2400" dirty="0"/>
              <a:t> </a:t>
            </a:r>
            <a:r>
              <a:rPr lang="fr-FR" sz="2400" dirty="0" err="1"/>
              <a:t>without</a:t>
            </a:r>
            <a:r>
              <a:rPr lang="fr-FR" sz="2400" dirty="0"/>
              <a:t> </a:t>
            </a:r>
            <a:r>
              <a:rPr lang="fr-FR" sz="2400" dirty="0" err="1"/>
              <a:t>artifacts</a:t>
            </a:r>
            <a:endParaRPr lang="fr-FR" sz="2400" dirty="0"/>
          </a:p>
          <a:p>
            <a:pPr>
              <a:spcBef>
                <a:spcPts val="672"/>
              </a:spcBef>
            </a:pPr>
            <a:r>
              <a:rPr lang="fr-FR" sz="2400" dirty="0"/>
              <a:t>&gt; 15-fold </a:t>
            </a:r>
            <a:r>
              <a:rPr lang="fr-FR" sz="2400" dirty="0" err="1"/>
              <a:t>improvement</a:t>
            </a:r>
            <a:r>
              <a:rPr lang="fr-FR" sz="2400" dirty="0"/>
              <a:t> in S/N ratio, </a:t>
            </a:r>
            <a:r>
              <a:rPr lang="fr-FR" sz="2400" dirty="0" err="1"/>
              <a:t>even</a:t>
            </a:r>
            <a:r>
              <a:rPr lang="fr-FR" sz="2400" dirty="0"/>
              <a:t> more </a:t>
            </a:r>
            <a:r>
              <a:rPr lang="fr-FR" sz="2400" dirty="0" err="1"/>
              <a:t>with</a:t>
            </a:r>
            <a:r>
              <a:rPr lang="fr-FR" sz="2400" dirty="0"/>
              <a:t> high </a:t>
            </a:r>
            <a:r>
              <a:rPr lang="fr-FR" sz="2400" dirty="0" err="1"/>
              <a:t>random</a:t>
            </a:r>
            <a:r>
              <a:rPr lang="fr-FR" sz="2400" dirty="0"/>
              <a:t> rate</a:t>
            </a:r>
          </a:p>
          <a:p>
            <a:pPr lvl="1">
              <a:spcBef>
                <a:spcPts val="672"/>
              </a:spcBef>
            </a:pPr>
            <a:r>
              <a:rPr lang="fr-FR" sz="2000" dirty="0"/>
              <a:t>Equivalent </a:t>
            </a:r>
            <a:r>
              <a:rPr lang="fr-FR" sz="2000" dirty="0" err="1"/>
              <a:t>potential</a:t>
            </a:r>
            <a:r>
              <a:rPr lang="fr-FR" sz="2000" dirty="0"/>
              <a:t> in dose </a:t>
            </a:r>
            <a:r>
              <a:rPr lang="fr-FR" sz="2000" dirty="0" err="1"/>
              <a:t>reduction</a:t>
            </a:r>
            <a:r>
              <a:rPr lang="fr-FR" sz="2000" dirty="0"/>
              <a:t> (0.5mSv/scan)</a:t>
            </a:r>
          </a:p>
          <a:p>
            <a:pPr lvl="2">
              <a:spcBef>
                <a:spcPts val="672"/>
              </a:spcBef>
            </a:pPr>
            <a:r>
              <a:rPr lang="fr-FR" sz="1600" dirty="0" err="1"/>
              <a:t>Annual</a:t>
            </a:r>
            <a:r>
              <a:rPr lang="fr-FR" sz="1600" dirty="0"/>
              <a:t> </a:t>
            </a:r>
            <a:r>
              <a:rPr lang="fr-FR" sz="1600" dirty="0" err="1"/>
              <a:t>natural</a:t>
            </a:r>
            <a:r>
              <a:rPr lang="fr-FR" sz="1600" dirty="0"/>
              <a:t> background: 2.4mSv</a:t>
            </a:r>
          </a:p>
          <a:p>
            <a:pPr lvl="2">
              <a:spcBef>
                <a:spcPts val="672"/>
              </a:spcBef>
            </a:pPr>
            <a:r>
              <a:rPr lang="fr-FR" sz="1600" dirty="0"/>
              <a:t>Return flight Paris SFO: 0.11mSv</a:t>
            </a:r>
          </a:p>
          <a:p>
            <a:pPr lvl="1">
              <a:spcBef>
                <a:spcPts val="672"/>
              </a:spcBef>
            </a:pPr>
            <a:r>
              <a:rPr lang="fr-FR" sz="2000" dirty="0" err="1"/>
              <a:t>Allows</a:t>
            </a:r>
            <a:r>
              <a:rPr lang="fr-FR" sz="2000" dirty="0"/>
              <a:t> longer longitudinal </a:t>
            </a:r>
            <a:r>
              <a:rPr lang="fr-FR" sz="2000" dirty="0" err="1"/>
              <a:t>studies</a:t>
            </a:r>
            <a:r>
              <a:rPr lang="fr-FR" sz="2000" dirty="0"/>
              <a:t> per injection</a:t>
            </a:r>
          </a:p>
          <a:p>
            <a:pPr lvl="1">
              <a:spcBef>
                <a:spcPts val="672"/>
              </a:spcBef>
            </a:pPr>
            <a:r>
              <a:rPr lang="fr-FR" sz="2000" dirty="0" err="1"/>
              <a:t>Reduce</a:t>
            </a:r>
            <a:r>
              <a:rPr lang="fr-FR" sz="2000" dirty="0"/>
              <a:t> the </a:t>
            </a:r>
            <a:r>
              <a:rPr lang="fr-FR" sz="2000" dirty="0" err="1"/>
              <a:t>cost</a:t>
            </a:r>
            <a:r>
              <a:rPr lang="fr-FR" sz="2000" dirty="0"/>
              <a:t> of </a:t>
            </a:r>
            <a:r>
              <a:rPr lang="fr-FR" sz="2000" dirty="0" err="1"/>
              <a:t>radiotracer</a:t>
            </a:r>
            <a:r>
              <a:rPr lang="fr-FR" sz="2000" dirty="0"/>
              <a:t> production infrastructures</a:t>
            </a:r>
          </a:p>
          <a:p>
            <a:pPr>
              <a:spcBef>
                <a:spcPts val="672"/>
              </a:spcBef>
            </a:pPr>
            <a:r>
              <a:rPr lang="fr-FR" sz="2400" dirty="0" err="1"/>
              <a:t>Less</a:t>
            </a:r>
            <a:r>
              <a:rPr lang="fr-FR" sz="2400" dirty="0"/>
              <a:t> sensitive to incorrect </a:t>
            </a:r>
            <a:r>
              <a:rPr lang="fr-FR" sz="2400" dirty="0" err="1"/>
              <a:t>attenuation</a:t>
            </a:r>
            <a:r>
              <a:rPr lang="fr-FR" sz="2400" dirty="0"/>
              <a:t> correction				and </a:t>
            </a:r>
            <a:r>
              <a:rPr lang="fr-FR" sz="2400" dirty="0" err="1"/>
              <a:t>normalization</a:t>
            </a:r>
            <a:endParaRPr lang="fr-FR" sz="2400" dirty="0"/>
          </a:p>
          <a:p>
            <a:pPr lvl="1">
              <a:spcBef>
                <a:spcPts val="672"/>
              </a:spcBef>
            </a:pPr>
            <a:r>
              <a:rPr lang="fr-FR" sz="2000" dirty="0" err="1"/>
              <a:t>Less</a:t>
            </a:r>
            <a:r>
              <a:rPr lang="fr-FR" sz="2000" dirty="0"/>
              <a:t> </a:t>
            </a:r>
            <a:r>
              <a:rPr lang="fr-FR" sz="2000" dirty="0" err="1"/>
              <a:t>stringent</a:t>
            </a:r>
            <a:r>
              <a:rPr lang="fr-FR" sz="2000" dirty="0"/>
              <a:t> </a:t>
            </a:r>
            <a:r>
              <a:rPr lang="fr-FR" sz="2000" dirty="0" err="1"/>
              <a:t>requirements</a:t>
            </a:r>
            <a:r>
              <a:rPr lang="fr-FR" sz="2000" dirty="0"/>
              <a:t> on CT: </a:t>
            </a:r>
            <a:r>
              <a:rPr lang="fr-FR" sz="2000" dirty="0" err="1"/>
              <a:t>cost</a:t>
            </a:r>
            <a:r>
              <a:rPr lang="fr-FR" sz="2000" dirty="0"/>
              <a:t>, dose </a:t>
            </a:r>
            <a:r>
              <a:rPr lang="fr-FR" sz="2000" dirty="0" err="1"/>
              <a:t>reduction</a:t>
            </a:r>
            <a:endParaRPr lang="fr-FR" sz="2000" dirty="0"/>
          </a:p>
          <a:p>
            <a:pPr lvl="1">
              <a:spcBef>
                <a:spcPts val="672"/>
              </a:spcBef>
            </a:pPr>
            <a:r>
              <a:rPr lang="fr-FR" sz="2000" dirty="0" err="1"/>
              <a:t>Reduce</a:t>
            </a:r>
            <a:r>
              <a:rPr lang="fr-FR" sz="2000" dirty="0"/>
              <a:t> </a:t>
            </a:r>
            <a:r>
              <a:rPr lang="fr-FR" sz="2000" dirty="0" err="1"/>
              <a:t>problems</a:t>
            </a:r>
            <a:r>
              <a:rPr lang="fr-FR" sz="2000" dirty="0"/>
              <a:t>  of not direct </a:t>
            </a:r>
            <a:r>
              <a:rPr lang="fr-FR" sz="2000" dirty="0" err="1"/>
              <a:t>attenuation</a:t>
            </a:r>
            <a:r>
              <a:rPr lang="fr-FR" sz="2000" dirty="0"/>
              <a:t> </a:t>
            </a:r>
            <a:r>
              <a:rPr lang="fr-FR" sz="2000" dirty="0" err="1"/>
              <a:t>measurement</a:t>
            </a:r>
            <a:r>
              <a:rPr lang="fr-FR" sz="2000" dirty="0"/>
              <a:t> in PET/MR</a:t>
            </a:r>
          </a:p>
          <a:p>
            <a:pPr marL="0" indent="-400050">
              <a:spcBef>
                <a:spcPts val="672"/>
              </a:spcBef>
            </a:pPr>
            <a:r>
              <a:rPr lang="fr-FR" sz="2400" dirty="0">
                <a:solidFill>
                  <a:schemeClr val="tx2"/>
                </a:solidFill>
              </a:rPr>
              <a:t>Open PET to new </a:t>
            </a:r>
            <a:r>
              <a:rPr lang="fr-FR" sz="2400" dirty="0" err="1">
                <a:solidFill>
                  <a:schemeClr val="tx2"/>
                </a:solidFill>
              </a:rPr>
              <a:t>categories</a:t>
            </a:r>
            <a:r>
              <a:rPr lang="fr-FR" sz="2400" dirty="0">
                <a:solidFill>
                  <a:schemeClr val="tx2"/>
                </a:solidFill>
              </a:rPr>
              <a:t> of patients (</a:t>
            </a:r>
            <a:r>
              <a:rPr lang="fr-FR" sz="2400" dirty="0" err="1">
                <a:solidFill>
                  <a:schemeClr val="tx2"/>
                </a:solidFill>
              </a:rPr>
              <a:t>children</a:t>
            </a:r>
            <a:r>
              <a:rPr lang="fr-FR" sz="2400" dirty="0">
                <a:solidFill>
                  <a:schemeClr val="tx2"/>
                </a:solidFill>
              </a:rPr>
              <a:t>, fœtus)</a:t>
            </a:r>
          </a:p>
          <a:p>
            <a:pPr>
              <a:spcBef>
                <a:spcPts val="672"/>
              </a:spcBef>
            </a:pPr>
            <a:endParaRPr lang="fr-FR" sz="2400" dirty="0"/>
          </a:p>
          <a:p>
            <a:pPr>
              <a:spcBef>
                <a:spcPts val="672"/>
              </a:spcBef>
            </a:pPr>
            <a:endParaRPr lang="fr-FR" sz="2800" dirty="0"/>
          </a:p>
        </p:txBody>
      </p:sp>
      <p:grpSp>
        <p:nvGrpSpPr>
          <p:cNvPr id="5" name="Grouper 17"/>
          <p:cNvGrpSpPr/>
          <p:nvPr/>
        </p:nvGrpSpPr>
        <p:grpSpPr>
          <a:xfrm>
            <a:off x="6835244" y="2492896"/>
            <a:ext cx="2267744" cy="3047618"/>
            <a:chOff x="5638800" y="1170546"/>
            <a:chExt cx="3124200" cy="5334000"/>
          </a:xfrm>
        </p:grpSpPr>
        <p:sp>
          <p:nvSpPr>
            <p:cNvPr id="6" name="Rectangle 5"/>
            <p:cNvSpPr/>
            <p:nvPr/>
          </p:nvSpPr>
          <p:spPr bwMode="auto">
            <a:xfrm>
              <a:off x="5638800" y="1170546"/>
              <a:ext cx="3124200" cy="5334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Arial" pitchFamily="-65" charset="0"/>
              </a:endParaRPr>
            </a:p>
          </p:txBody>
        </p:sp>
        <p:sp>
          <p:nvSpPr>
            <p:cNvPr id="7" name="TextBox 6"/>
            <p:cNvSpPr txBox="1"/>
            <p:nvPr/>
          </p:nvSpPr>
          <p:spPr>
            <a:xfrm>
              <a:off x="5804151" y="5646002"/>
              <a:ext cx="2853016" cy="700280"/>
            </a:xfrm>
            <a:prstGeom prst="rect">
              <a:avLst/>
            </a:prstGeom>
            <a:noFill/>
          </p:spPr>
          <p:txBody>
            <a:bodyPr wrap="square" rtlCol="0">
              <a:spAutoFit/>
            </a:bodyPr>
            <a:lstStyle/>
            <a:p>
              <a:pPr algn="ctr"/>
              <a:r>
                <a:rPr lang="en-US" sz="2000" b="1" dirty="0">
                  <a:solidFill>
                    <a:srgbClr val="0000FF"/>
                  </a:solidFill>
                  <a:latin typeface="+mn-lt"/>
                  <a:cs typeface="Helvetica"/>
                </a:rPr>
                <a:t>10ps TOFPET</a:t>
              </a:r>
            </a:p>
          </p:txBody>
        </p:sp>
        <p:sp>
          <p:nvSpPr>
            <p:cNvPr id="8" name="TextBox 7"/>
            <p:cNvSpPr txBox="1"/>
            <p:nvPr/>
          </p:nvSpPr>
          <p:spPr>
            <a:xfrm>
              <a:off x="5638800" y="3104953"/>
              <a:ext cx="3124200" cy="1238956"/>
            </a:xfrm>
            <a:prstGeom prst="rect">
              <a:avLst/>
            </a:prstGeom>
            <a:noFill/>
          </p:spPr>
          <p:txBody>
            <a:bodyPr wrap="square" rtlCol="0">
              <a:spAutoFit/>
            </a:bodyPr>
            <a:lstStyle/>
            <a:p>
              <a:pPr algn="ctr"/>
              <a:r>
                <a:rPr lang="en-US" sz="2000" b="1" dirty="0">
                  <a:solidFill>
                    <a:schemeClr val="bg1"/>
                  </a:solidFill>
                  <a:latin typeface="+mn-lt"/>
                  <a:cs typeface="Helvetica"/>
                </a:rPr>
                <a:t>Conventional PET</a:t>
              </a:r>
            </a:p>
          </p:txBody>
        </p:sp>
        <p:pic>
          <p:nvPicPr>
            <p:cNvPr id="9" name="Picture 8"/>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6129871" y="1295400"/>
              <a:ext cx="2034541" cy="1828800"/>
            </a:xfrm>
            <a:prstGeom prst="rect">
              <a:avLst/>
            </a:prstGeom>
          </p:spPr>
        </p:pic>
        <p:sp>
          <p:nvSpPr>
            <p:cNvPr id="10" name="Rectangle 9"/>
            <p:cNvSpPr/>
            <p:nvPr/>
          </p:nvSpPr>
          <p:spPr>
            <a:xfrm>
              <a:off x="6536267" y="1413934"/>
              <a:ext cx="1628142" cy="1721053"/>
            </a:xfrm>
            <a:prstGeom prst="rect">
              <a:avLst/>
            </a:prstGeom>
            <a:gradFill flip="none" rotWithShape="1">
              <a:gsLst>
                <a:gs pos="71000">
                  <a:schemeClr val="bg1"/>
                </a:gs>
                <a:gs pos="100000">
                  <a:schemeClr val="bg1">
                    <a:alpha val="26000"/>
                  </a:schemeClr>
                </a:gs>
              </a:gsLst>
              <a:lin ang="105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6197606" y="3837546"/>
              <a:ext cx="2034541" cy="1828800"/>
            </a:xfrm>
            <a:prstGeom prst="rect">
              <a:avLst/>
            </a:prstGeom>
          </p:spPr>
        </p:pic>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16716" y="1395916"/>
              <a:ext cx="915579" cy="685800"/>
            </a:xfrm>
            <a:prstGeom prst="rect">
              <a:avLst/>
            </a:prstGeom>
          </p:spPr>
        </p:pic>
        <p:sp>
          <p:nvSpPr>
            <p:cNvPr id="13" name="Rectangle 12"/>
            <p:cNvSpPr/>
            <p:nvPr/>
          </p:nvSpPr>
          <p:spPr>
            <a:xfrm>
              <a:off x="7044270" y="3959194"/>
              <a:ext cx="1170947" cy="1721053"/>
            </a:xfrm>
            <a:prstGeom prst="rect">
              <a:avLst/>
            </a:prstGeom>
            <a:gradFill flip="none" rotWithShape="1">
              <a:gsLst>
                <a:gs pos="0">
                  <a:schemeClr val="bg1"/>
                </a:gs>
                <a:gs pos="76000">
                  <a:schemeClr val="bg1">
                    <a:alpha val="26000"/>
                  </a:schemeClr>
                </a:gs>
              </a:gsLst>
              <a:lin ang="105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4" cstate="email">
              <a:alphaModFix amt="22000"/>
              <a:extLst>
                <a:ext uri="{28A0092B-C50C-407E-A947-70E740481C1C}">
                  <a14:useLocalDpi xmlns:a14="http://schemas.microsoft.com/office/drawing/2010/main"/>
                </a:ext>
              </a:extLst>
            </a:blip>
            <a:stretch>
              <a:fillRect/>
            </a:stretch>
          </p:blipFill>
          <p:spPr>
            <a:xfrm>
              <a:off x="7486496" y="3973010"/>
              <a:ext cx="915579" cy="685800"/>
            </a:xfrm>
            <a:prstGeom prst="rect">
              <a:avLst/>
            </a:prstGeom>
          </p:spPr>
        </p:pic>
      </p:grpSp>
      <p:sp>
        <p:nvSpPr>
          <p:cNvPr id="4" name="Rectangle 3"/>
          <p:cNvSpPr/>
          <p:nvPr/>
        </p:nvSpPr>
        <p:spPr>
          <a:xfrm rot="20311185">
            <a:off x="88402" y="2419644"/>
            <a:ext cx="8963205" cy="830997"/>
          </a:xfrm>
          <a:prstGeom prst="rect">
            <a:avLst/>
          </a:prstGeom>
          <a:solidFill>
            <a:schemeClr val="accent1"/>
          </a:solidFill>
          <a:ln>
            <a:solidFill>
              <a:schemeClr val="tx1"/>
            </a:solidFill>
          </a:ln>
        </p:spPr>
        <p:txBody>
          <a:bodyPr wrap="square">
            <a:spAutoFit/>
          </a:bodyPr>
          <a:lstStyle/>
          <a:p>
            <a:pPr>
              <a:buNone/>
            </a:pPr>
            <a:r>
              <a:rPr lang="en-US" sz="2400" dirty="0"/>
              <a:t>Current state of the art for PET commercial devices: 500-250ps</a:t>
            </a:r>
          </a:p>
          <a:p>
            <a:pPr>
              <a:buNone/>
            </a:pPr>
            <a:r>
              <a:rPr lang="en-US" sz="2400" dirty="0"/>
              <a:t>Current state of the art in the lab: 60-100ps (3-20mm crystals)</a:t>
            </a:r>
          </a:p>
        </p:txBody>
      </p:sp>
    </p:spTree>
    <p:extLst>
      <p:ext uri="{BB962C8B-B14F-4D97-AF65-F5344CB8AC3E}">
        <p14:creationId xmlns:p14="http://schemas.microsoft.com/office/powerpoint/2010/main" val="15221967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left)">
                                      <p:cBhvr>
                                        <p:cTn id="23" dur="500"/>
                                        <p:tgtEl>
                                          <p:spTgt spid="3">
                                            <p:txEl>
                                              <p:pRg st="5" end="5"/>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wipe(left)">
                                      <p:cBhvr>
                                        <p:cTn id="26" dur="500"/>
                                        <p:tgtEl>
                                          <p:spTgt spid="3">
                                            <p:txEl>
                                              <p:pRg st="6" end="6"/>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wipe(left)">
                                      <p:cBhvr>
                                        <p:cTn id="29" dur="500"/>
                                        <p:tgtEl>
                                          <p:spTgt spid="3">
                                            <p:txEl>
                                              <p:pRg st="7" end="7"/>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wipe(left)">
                                      <p:cBhvr>
                                        <p:cTn id="32" dur="500"/>
                                        <p:tgtEl>
                                          <p:spTgt spid="3">
                                            <p:txEl>
                                              <p:pRg st="8" end="8"/>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wipe(left)">
                                      <p:cBhvr>
                                        <p:cTn id="35" dur="500"/>
                                        <p:tgtEl>
                                          <p:spTgt spid="3">
                                            <p:txEl>
                                              <p:pRg st="9" end="9"/>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wipe(left)">
                                      <p:cBhvr>
                                        <p:cTn id="40" dur="500"/>
                                        <p:tgtEl>
                                          <p:spTgt spid="3">
                                            <p:txEl>
                                              <p:pRg st="10" end="10"/>
                                            </p:tx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wipe(left)">
                                      <p:cBhvr>
                                        <p:cTn id="43" dur="500"/>
                                        <p:tgtEl>
                                          <p:spTgt spid="3">
                                            <p:txEl>
                                              <p:pRg st="11" end="11"/>
                                            </p:tx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3">
                                            <p:txEl>
                                              <p:pRg st="12" end="12"/>
                                            </p:txEl>
                                          </p:spTgt>
                                        </p:tgtEl>
                                        <p:attrNameLst>
                                          <p:attrName>style.visibility</p:attrName>
                                        </p:attrNameLst>
                                      </p:cBhvr>
                                      <p:to>
                                        <p:strVal val="visible"/>
                                      </p:to>
                                    </p:set>
                                    <p:animEffect transition="in" filter="wipe(left)">
                                      <p:cBhvr>
                                        <p:cTn id="46" dur="500"/>
                                        <p:tgtEl>
                                          <p:spTgt spid="3">
                                            <p:txEl>
                                              <p:pRg st="12" end="1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animEffect transition="in" filter="wipe(left)">
                                      <p:cBhvr>
                                        <p:cTn id="51" dur="500"/>
                                        <p:tgtEl>
                                          <p:spTgt spid="3">
                                            <p:txEl>
                                              <p:pRg st="13" end="13"/>
                                            </p:txEl>
                                          </p:spTgt>
                                        </p:tgtEl>
                                      </p:cBhvr>
                                    </p:animEffect>
                                  </p:childTnLst>
                                </p:cTn>
                              </p:par>
                            </p:childTnLst>
                          </p:cTn>
                        </p:par>
                        <p:par>
                          <p:cTn id="52" fill="hold">
                            <p:stCondLst>
                              <p:cond delay="500"/>
                            </p:stCondLst>
                            <p:childTnLst>
                              <p:par>
                                <p:cTn id="53" presetID="22" presetClass="entr" presetSubtype="1" fill="hold" nodeType="after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ipe(up)">
                                      <p:cBhvr>
                                        <p:cTn id="55" dur="2000"/>
                                        <p:tgtEl>
                                          <p:spTgt spid="5"/>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grpId="0" nodeType="clickEffect">
                                  <p:stCondLst>
                                    <p:cond delay="0"/>
                                  </p:stCondLst>
                                  <p:childTnLst>
                                    <p:set>
                                      <p:cBhvr>
                                        <p:cTn id="59" dur="1" fill="hold">
                                          <p:stCondLst>
                                            <p:cond delay="0"/>
                                          </p:stCondLst>
                                        </p:cTn>
                                        <p:tgtEl>
                                          <p:spTgt spid="4"/>
                                        </p:tgtEl>
                                        <p:attrNameLst>
                                          <p:attrName>style.visibility</p:attrName>
                                        </p:attrNameLst>
                                      </p:cBhvr>
                                      <p:to>
                                        <p:strVal val="visible"/>
                                      </p:to>
                                    </p:set>
                                    <p:anim calcmode="lin" valueType="num">
                                      <p:cBhvr>
                                        <p:cTn id="60" dur="1000" fill="hold"/>
                                        <p:tgtEl>
                                          <p:spTgt spid="4"/>
                                        </p:tgtEl>
                                        <p:attrNameLst>
                                          <p:attrName>ppt_w</p:attrName>
                                        </p:attrNameLst>
                                      </p:cBhvr>
                                      <p:tavLst>
                                        <p:tav tm="0">
                                          <p:val>
                                            <p:fltVal val="0"/>
                                          </p:val>
                                        </p:tav>
                                        <p:tav tm="100000">
                                          <p:val>
                                            <p:strVal val="#ppt_w"/>
                                          </p:val>
                                        </p:tav>
                                      </p:tavLst>
                                    </p:anim>
                                    <p:anim calcmode="lin" valueType="num">
                                      <p:cBhvr>
                                        <p:cTn id="61" dur="1000" fill="hold"/>
                                        <p:tgtEl>
                                          <p:spTgt spid="4"/>
                                        </p:tgtEl>
                                        <p:attrNameLst>
                                          <p:attrName>ppt_h</p:attrName>
                                        </p:attrNameLst>
                                      </p:cBhvr>
                                      <p:tavLst>
                                        <p:tav tm="0">
                                          <p:val>
                                            <p:fltVal val="0"/>
                                          </p:val>
                                        </p:tav>
                                        <p:tav tm="100000">
                                          <p:val>
                                            <p:strVal val="#ppt_h"/>
                                          </p:val>
                                        </p:tav>
                                      </p:tavLst>
                                    </p:anim>
                                    <p:anim calcmode="lin" valueType="num">
                                      <p:cBhvr>
                                        <p:cTn id="62" dur="1000" fill="hold"/>
                                        <p:tgtEl>
                                          <p:spTgt spid="4"/>
                                        </p:tgtEl>
                                        <p:attrNameLst>
                                          <p:attrName>style.rotation</p:attrName>
                                        </p:attrNameLst>
                                      </p:cBhvr>
                                      <p:tavLst>
                                        <p:tav tm="0">
                                          <p:val>
                                            <p:fltVal val="90"/>
                                          </p:val>
                                        </p:tav>
                                        <p:tav tm="100000">
                                          <p:val>
                                            <p:fltVal val="0"/>
                                          </p:val>
                                        </p:tav>
                                      </p:tavLst>
                                    </p:anim>
                                    <p:animEffect transition="in" filter="fade">
                                      <p:cBhvr>
                                        <p:cTn id="6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8024" y="1881790"/>
            <a:ext cx="4289562" cy="4211506"/>
          </a:xfrm>
          <a:prstGeom prst="rect">
            <a:avLst/>
          </a:prstGeom>
        </p:spPr>
      </p:pic>
      <p:sp>
        <p:nvSpPr>
          <p:cNvPr id="7" name="ZoneTexte 16"/>
          <p:cNvSpPr txBox="1"/>
          <p:nvPr/>
        </p:nvSpPr>
        <p:spPr>
          <a:xfrm>
            <a:off x="0" y="6172200"/>
            <a:ext cx="9144000" cy="523220"/>
          </a:xfrm>
          <a:prstGeom prst="rect">
            <a:avLst/>
          </a:prstGeom>
          <a:noFill/>
        </p:spPr>
        <p:txBody>
          <a:bodyPr wrap="square" rtlCol="0">
            <a:spAutoFit/>
          </a:bodyPr>
          <a:lstStyle/>
          <a:p>
            <a:r>
              <a:rPr lang="fr-FR" sz="1400" dirty="0"/>
              <a:t> </a:t>
            </a:r>
            <a:r>
              <a:rPr lang="fr-FR" sz="1400" i="1" dirty="0"/>
              <a:t>S. </a:t>
            </a:r>
            <a:r>
              <a:rPr lang="fr-FR" sz="1400" i="1" dirty="0" err="1"/>
              <a:t>Gundacker</a:t>
            </a:r>
            <a:r>
              <a:rPr lang="fr-FR" sz="1400" i="1" dirty="0"/>
              <a:t> et al, 2016 JINST 11 P08008</a:t>
            </a:r>
          </a:p>
          <a:p>
            <a:endParaRPr lang="fr-FR" sz="1400" i="1" dirty="0"/>
          </a:p>
        </p:txBody>
      </p:sp>
      <p:sp>
        <p:nvSpPr>
          <p:cNvPr id="4" name="TextBox 3"/>
          <p:cNvSpPr txBox="1"/>
          <p:nvPr/>
        </p:nvSpPr>
        <p:spPr>
          <a:xfrm>
            <a:off x="504860" y="964939"/>
            <a:ext cx="7990264" cy="1138773"/>
          </a:xfrm>
          <a:prstGeom prst="rect">
            <a:avLst/>
          </a:prstGeom>
          <a:noFill/>
        </p:spPr>
        <p:txBody>
          <a:bodyPr wrap="none" rtlCol="0">
            <a:spAutoFit/>
          </a:bodyPr>
          <a:lstStyle/>
          <a:p>
            <a:r>
              <a:rPr lang="en-US" sz="2000" dirty="0"/>
              <a:t>Measured with FBK NUV-HD (25μm SPAD size, 4x4mm</a:t>
            </a:r>
            <a:r>
              <a:rPr lang="en-US" sz="2000" baseline="30000" dirty="0"/>
              <a:t>2</a:t>
            </a:r>
            <a:r>
              <a:rPr lang="en-US" sz="2000" dirty="0"/>
              <a:t> device size)</a:t>
            </a:r>
          </a:p>
          <a:p>
            <a:r>
              <a:rPr lang="en-US" sz="2000" dirty="0"/>
              <a:t>2x2mm</a:t>
            </a:r>
            <a:r>
              <a:rPr lang="en-US" sz="2000" baseline="30000" dirty="0"/>
              <a:t>2</a:t>
            </a:r>
            <a:r>
              <a:rPr lang="en-US" sz="2000" dirty="0"/>
              <a:t> crystal cross section, T=15°C</a:t>
            </a:r>
          </a:p>
          <a:p>
            <a:endParaRPr lang="en-US" dirty="0"/>
          </a:p>
        </p:txBody>
      </p:sp>
      <p:grpSp>
        <p:nvGrpSpPr>
          <p:cNvPr id="19" name="Group 18"/>
          <p:cNvGrpSpPr/>
          <p:nvPr/>
        </p:nvGrpSpPr>
        <p:grpSpPr>
          <a:xfrm>
            <a:off x="5868144" y="2490629"/>
            <a:ext cx="3031769" cy="1298411"/>
            <a:chOff x="5868144" y="2490629"/>
            <a:chExt cx="3031769" cy="1298411"/>
          </a:xfrm>
        </p:grpSpPr>
        <p:cxnSp>
          <p:nvCxnSpPr>
            <p:cNvPr id="8" name="Straight Arrow Connector 7"/>
            <p:cNvCxnSpPr/>
            <p:nvPr/>
          </p:nvCxnSpPr>
          <p:spPr bwMode="auto">
            <a:xfrm>
              <a:off x="8676456" y="2492896"/>
              <a:ext cx="0" cy="1296144"/>
            </a:xfrm>
            <a:prstGeom prst="straightConnector1">
              <a:avLst/>
            </a:prstGeom>
            <a:solidFill>
              <a:schemeClr val="accent1"/>
            </a:solidFill>
            <a:ln w="38100" cap="flat" cmpd="sng" algn="ctr">
              <a:solidFill>
                <a:schemeClr val="bg1">
                  <a:lumMod val="50000"/>
                </a:schemeClr>
              </a:solidFill>
              <a:prstDash val="solid"/>
              <a:round/>
              <a:headEnd type="triangle"/>
              <a:tailEnd type="triangle"/>
            </a:ln>
            <a:effectLst/>
          </p:spPr>
        </p:cxnSp>
        <p:sp>
          <p:nvSpPr>
            <p:cNvPr id="11" name="TextBox 10"/>
            <p:cNvSpPr txBox="1"/>
            <p:nvPr/>
          </p:nvSpPr>
          <p:spPr>
            <a:xfrm>
              <a:off x="8075884" y="2620453"/>
              <a:ext cx="697627" cy="400110"/>
            </a:xfrm>
            <a:prstGeom prst="rect">
              <a:avLst/>
            </a:prstGeom>
            <a:noFill/>
          </p:spPr>
          <p:txBody>
            <a:bodyPr wrap="none" rtlCol="0">
              <a:spAutoFit/>
            </a:bodyPr>
            <a:lstStyle/>
            <a:p>
              <a:r>
                <a:rPr lang="en-US" sz="2000" dirty="0">
                  <a:solidFill>
                    <a:schemeClr val="bg1">
                      <a:lumMod val="50000"/>
                    </a:schemeClr>
                  </a:solidFill>
                </a:rPr>
                <a:t>30%</a:t>
              </a:r>
            </a:p>
          </p:txBody>
        </p:sp>
        <p:cxnSp>
          <p:nvCxnSpPr>
            <p:cNvPr id="16" name="Straight Connector 15"/>
            <p:cNvCxnSpPr/>
            <p:nvPr/>
          </p:nvCxnSpPr>
          <p:spPr bwMode="auto">
            <a:xfrm>
              <a:off x="5868144" y="2490629"/>
              <a:ext cx="3031769" cy="14843"/>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grpSp>
      <p:grpSp>
        <p:nvGrpSpPr>
          <p:cNvPr id="20" name="Group 19"/>
          <p:cNvGrpSpPr/>
          <p:nvPr/>
        </p:nvGrpSpPr>
        <p:grpSpPr>
          <a:xfrm>
            <a:off x="5788703" y="2910101"/>
            <a:ext cx="2287181" cy="1671027"/>
            <a:chOff x="5788703" y="2910101"/>
            <a:chExt cx="2287181" cy="1671027"/>
          </a:xfrm>
        </p:grpSpPr>
        <p:cxnSp>
          <p:nvCxnSpPr>
            <p:cNvPr id="9" name="Straight Arrow Connector 8"/>
            <p:cNvCxnSpPr/>
            <p:nvPr/>
          </p:nvCxnSpPr>
          <p:spPr bwMode="auto">
            <a:xfrm flipH="1">
              <a:off x="7906540" y="2924944"/>
              <a:ext cx="16198" cy="1656184"/>
            </a:xfrm>
            <a:prstGeom prst="straightConnector1">
              <a:avLst/>
            </a:prstGeom>
            <a:solidFill>
              <a:schemeClr val="accent1"/>
            </a:solidFill>
            <a:ln w="38100" cap="flat" cmpd="sng" algn="ctr">
              <a:solidFill>
                <a:srgbClr val="FF0000"/>
              </a:solidFill>
              <a:prstDash val="solid"/>
              <a:round/>
              <a:headEnd type="triangle"/>
              <a:tailEnd type="triangle"/>
            </a:ln>
            <a:effectLst/>
          </p:spPr>
        </p:cxnSp>
        <p:sp>
          <p:nvSpPr>
            <p:cNvPr id="13" name="TextBox 12"/>
            <p:cNvSpPr txBox="1"/>
            <p:nvPr/>
          </p:nvSpPr>
          <p:spPr>
            <a:xfrm>
              <a:off x="7308303" y="3861048"/>
              <a:ext cx="697628" cy="400110"/>
            </a:xfrm>
            <a:prstGeom prst="rect">
              <a:avLst/>
            </a:prstGeom>
            <a:noFill/>
          </p:spPr>
          <p:txBody>
            <a:bodyPr wrap="none" rtlCol="0">
              <a:spAutoFit/>
            </a:bodyPr>
            <a:lstStyle/>
            <a:p>
              <a:r>
                <a:rPr lang="en-US" sz="2000" dirty="0">
                  <a:solidFill>
                    <a:srgbClr val="FF0000"/>
                  </a:solidFill>
                </a:rPr>
                <a:t>44%</a:t>
              </a:r>
            </a:p>
          </p:txBody>
        </p:sp>
        <p:cxnSp>
          <p:nvCxnSpPr>
            <p:cNvPr id="17" name="Straight Connector 16"/>
            <p:cNvCxnSpPr/>
            <p:nvPr/>
          </p:nvCxnSpPr>
          <p:spPr bwMode="auto">
            <a:xfrm>
              <a:off x="5788703" y="2910101"/>
              <a:ext cx="2287181" cy="31121"/>
            </a:xfrm>
            <a:prstGeom prst="line">
              <a:avLst/>
            </a:prstGeom>
            <a:solidFill>
              <a:schemeClr val="accent1"/>
            </a:solidFill>
            <a:ln w="9525" cap="flat" cmpd="sng" algn="ctr">
              <a:solidFill>
                <a:srgbClr val="FF0000"/>
              </a:solidFill>
              <a:prstDash val="solid"/>
              <a:round/>
              <a:headEnd type="none" w="med" len="med"/>
              <a:tailEnd type="none" w="med" len="med"/>
            </a:ln>
            <a:effectLst/>
          </p:spPr>
        </p:cxnSp>
      </p:grpSp>
      <p:sp>
        <p:nvSpPr>
          <p:cNvPr id="18" name="Title 1">
            <a:extLst>
              <a:ext uri="{FF2B5EF4-FFF2-40B4-BE49-F238E27FC236}">
                <a16:creationId xmlns:a16="http://schemas.microsoft.com/office/drawing/2014/main" xmlns="" id="{90E6C638-69C3-A24C-B0D5-87FA1B91F7EA}"/>
              </a:ext>
            </a:extLst>
          </p:cNvPr>
          <p:cNvSpPr>
            <a:spLocks noGrp="1"/>
          </p:cNvSpPr>
          <p:nvPr>
            <p:ph type="title"/>
          </p:nvPr>
        </p:nvSpPr>
        <p:spPr>
          <a:xfrm>
            <a:off x="1115616" y="0"/>
            <a:ext cx="7266384" cy="838200"/>
          </a:xfrm>
        </p:spPr>
        <p:txBody>
          <a:bodyPr/>
          <a:lstStyle/>
          <a:p>
            <a:r>
              <a:rPr lang="en-US" sz="3600" dirty="0"/>
              <a:t>Where are we today for PET?</a:t>
            </a:r>
          </a:p>
        </p:txBody>
      </p:sp>
      <p:grpSp>
        <p:nvGrpSpPr>
          <p:cNvPr id="27" name="Group 26">
            <a:extLst>
              <a:ext uri="{FF2B5EF4-FFF2-40B4-BE49-F238E27FC236}">
                <a16:creationId xmlns:a16="http://schemas.microsoft.com/office/drawing/2014/main" xmlns="" id="{BFAB6AD2-E760-C647-8674-EB30318DE503}"/>
              </a:ext>
            </a:extLst>
          </p:cNvPr>
          <p:cNvGrpSpPr/>
          <p:nvPr/>
        </p:nvGrpSpPr>
        <p:grpSpPr>
          <a:xfrm>
            <a:off x="755576" y="1865956"/>
            <a:ext cx="3808992" cy="4227341"/>
            <a:chOff x="382284" y="1719190"/>
            <a:chExt cx="4032448" cy="4211507"/>
          </a:xfrm>
        </p:grpSpPr>
        <p:pic>
          <p:nvPicPr>
            <p:cNvPr id="32" name="Picture 31">
              <a:extLst>
                <a:ext uri="{FF2B5EF4-FFF2-40B4-BE49-F238E27FC236}">
                  <a16:creationId xmlns:a16="http://schemas.microsoft.com/office/drawing/2014/main" xmlns="" id="{5A1FFF42-DACB-D147-9CF9-28D8E2E329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2284" y="1719190"/>
              <a:ext cx="4032448" cy="4211507"/>
            </a:xfrm>
            <a:prstGeom prst="rect">
              <a:avLst/>
            </a:prstGeom>
          </p:spPr>
        </p:pic>
        <p:sp>
          <p:nvSpPr>
            <p:cNvPr id="29" name="TextBox 28">
              <a:extLst>
                <a:ext uri="{FF2B5EF4-FFF2-40B4-BE49-F238E27FC236}">
                  <a16:creationId xmlns:a16="http://schemas.microsoft.com/office/drawing/2014/main" xmlns="" id="{7C1B651C-8BD8-794F-9CBD-8ED78B8E44C5}"/>
                </a:ext>
              </a:extLst>
            </p:cNvPr>
            <p:cNvSpPr txBox="1"/>
            <p:nvPr/>
          </p:nvSpPr>
          <p:spPr>
            <a:xfrm>
              <a:off x="3456771" y="2322573"/>
              <a:ext cx="887423" cy="400109"/>
            </a:xfrm>
            <a:prstGeom prst="rect">
              <a:avLst/>
            </a:prstGeom>
            <a:noFill/>
          </p:spPr>
          <p:txBody>
            <a:bodyPr wrap="none" rtlCol="0">
              <a:spAutoFit/>
            </a:bodyPr>
            <a:lstStyle/>
            <a:p>
              <a:r>
                <a:rPr lang="fr-FR" sz="1350" dirty="0">
                  <a:solidFill>
                    <a:schemeClr val="bg1">
                      <a:lumMod val="50000"/>
                    </a:schemeClr>
                  </a:solidFill>
                </a:rPr>
                <a:t>NINO </a:t>
              </a:r>
            </a:p>
          </p:txBody>
        </p:sp>
      </p:grpSp>
      <p:cxnSp>
        <p:nvCxnSpPr>
          <p:cNvPr id="34" name="Straight Arrow Connector 33">
            <a:extLst>
              <a:ext uri="{FF2B5EF4-FFF2-40B4-BE49-F238E27FC236}">
                <a16:creationId xmlns:a16="http://schemas.microsoft.com/office/drawing/2014/main" xmlns="" id="{BAA0100C-F721-7848-A859-4582E7908502}"/>
              </a:ext>
            </a:extLst>
          </p:cNvPr>
          <p:cNvCxnSpPr/>
          <p:nvPr/>
        </p:nvCxnSpPr>
        <p:spPr bwMode="auto">
          <a:xfrm>
            <a:off x="3333337" y="2852936"/>
            <a:ext cx="0" cy="324036"/>
          </a:xfrm>
          <a:prstGeom prst="straightConnector1">
            <a:avLst/>
          </a:prstGeom>
          <a:solidFill>
            <a:schemeClr val="accent1"/>
          </a:solidFill>
          <a:ln w="22225" cap="flat" cmpd="sng" algn="ctr">
            <a:solidFill>
              <a:srgbClr val="FF0000"/>
            </a:solidFill>
            <a:prstDash val="solid"/>
            <a:round/>
            <a:headEnd type="none" w="med" len="med"/>
            <a:tailEnd type="triangle"/>
          </a:ln>
          <a:effectLst/>
        </p:spPr>
      </p:cxnSp>
      <p:cxnSp>
        <p:nvCxnSpPr>
          <p:cNvPr id="35" name="Straight Arrow Connector 34">
            <a:extLst>
              <a:ext uri="{FF2B5EF4-FFF2-40B4-BE49-F238E27FC236}">
                <a16:creationId xmlns:a16="http://schemas.microsoft.com/office/drawing/2014/main" xmlns="" id="{924F1D3E-4D70-B64B-BCB0-96FC293D04BC}"/>
              </a:ext>
            </a:extLst>
          </p:cNvPr>
          <p:cNvCxnSpPr>
            <a:cxnSpLocks/>
          </p:cNvCxnSpPr>
          <p:nvPr/>
        </p:nvCxnSpPr>
        <p:spPr bwMode="auto">
          <a:xfrm>
            <a:off x="1791537" y="3849016"/>
            <a:ext cx="0" cy="304158"/>
          </a:xfrm>
          <a:prstGeom prst="straightConnector1">
            <a:avLst/>
          </a:prstGeom>
          <a:solidFill>
            <a:schemeClr val="accent1"/>
          </a:solidFill>
          <a:ln w="22225" cap="flat" cmpd="sng" algn="ctr">
            <a:solidFill>
              <a:srgbClr val="FF0000"/>
            </a:solidFill>
            <a:prstDash val="solid"/>
            <a:round/>
            <a:headEnd type="none" w="med" len="med"/>
            <a:tailEnd type="triangle"/>
          </a:ln>
          <a:effectLst/>
        </p:spPr>
      </p:cxnSp>
      <p:sp>
        <p:nvSpPr>
          <p:cNvPr id="36" name="5-Point Star 35">
            <a:extLst>
              <a:ext uri="{FF2B5EF4-FFF2-40B4-BE49-F238E27FC236}">
                <a16:creationId xmlns:a16="http://schemas.microsoft.com/office/drawing/2014/main" xmlns="" id="{009607B4-D90D-BB42-B62F-C469EF6058F4}"/>
              </a:ext>
            </a:extLst>
          </p:cNvPr>
          <p:cNvSpPr/>
          <p:nvPr/>
        </p:nvSpPr>
        <p:spPr bwMode="auto">
          <a:xfrm>
            <a:off x="1665053" y="3991156"/>
            <a:ext cx="260091" cy="250152"/>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fr-FR" sz="2100"/>
          </a:p>
        </p:txBody>
      </p:sp>
      <p:sp>
        <p:nvSpPr>
          <p:cNvPr id="37" name="5-Point Star 36">
            <a:extLst>
              <a:ext uri="{FF2B5EF4-FFF2-40B4-BE49-F238E27FC236}">
                <a16:creationId xmlns:a16="http://schemas.microsoft.com/office/drawing/2014/main" xmlns="" id="{DF9835A1-1252-1747-BD42-B6A98AFF46B6}"/>
              </a:ext>
            </a:extLst>
          </p:cNvPr>
          <p:cNvSpPr/>
          <p:nvPr/>
        </p:nvSpPr>
        <p:spPr bwMode="auto">
          <a:xfrm>
            <a:off x="3201136" y="3014954"/>
            <a:ext cx="260091" cy="250152"/>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fr-FR" sz="2100"/>
          </a:p>
        </p:txBody>
      </p:sp>
      <p:sp>
        <p:nvSpPr>
          <p:cNvPr id="38" name="TextBox 37">
            <a:extLst>
              <a:ext uri="{FF2B5EF4-FFF2-40B4-BE49-F238E27FC236}">
                <a16:creationId xmlns:a16="http://schemas.microsoft.com/office/drawing/2014/main" xmlns="" id="{DC74E133-658E-974A-A1B9-DA4FDCF16BB0}"/>
              </a:ext>
            </a:extLst>
          </p:cNvPr>
          <p:cNvSpPr txBox="1"/>
          <p:nvPr/>
        </p:nvSpPr>
        <p:spPr>
          <a:xfrm>
            <a:off x="2176118" y="4221088"/>
            <a:ext cx="1697902" cy="600164"/>
          </a:xfrm>
          <a:prstGeom prst="rect">
            <a:avLst/>
          </a:prstGeom>
          <a:noFill/>
        </p:spPr>
        <p:txBody>
          <a:bodyPr wrap="none" rtlCol="0">
            <a:spAutoFit/>
          </a:bodyPr>
          <a:lstStyle/>
          <a:p>
            <a:r>
              <a:rPr lang="fr-FR" sz="1800" dirty="0" err="1">
                <a:solidFill>
                  <a:srgbClr val="FF0000"/>
                </a:solidFill>
              </a:rPr>
              <a:t>Breaking</a:t>
            </a:r>
            <a:r>
              <a:rPr lang="fr-FR" sz="1800" dirty="0">
                <a:solidFill>
                  <a:srgbClr val="FF0000"/>
                </a:solidFill>
              </a:rPr>
              <a:t> news</a:t>
            </a:r>
          </a:p>
          <a:p>
            <a:r>
              <a:rPr lang="fr-FR" sz="1500" dirty="0">
                <a:solidFill>
                  <a:srgbClr val="FF0000"/>
                </a:solidFill>
              </a:rPr>
              <a:t>HF </a:t>
            </a:r>
            <a:r>
              <a:rPr lang="fr-FR" sz="1500" dirty="0" err="1">
                <a:solidFill>
                  <a:srgbClr val="FF0000"/>
                </a:solidFill>
              </a:rPr>
              <a:t>electronics</a:t>
            </a:r>
            <a:endParaRPr lang="fr-FR" sz="1500" dirty="0">
              <a:solidFill>
                <a:srgbClr val="FF0000"/>
              </a:solidFill>
            </a:endParaRPr>
          </a:p>
        </p:txBody>
      </p:sp>
      <p:sp>
        <p:nvSpPr>
          <p:cNvPr id="39" name="TextBox 38">
            <a:extLst>
              <a:ext uri="{FF2B5EF4-FFF2-40B4-BE49-F238E27FC236}">
                <a16:creationId xmlns:a16="http://schemas.microsoft.com/office/drawing/2014/main" xmlns="" id="{1494CB07-BA01-694D-B377-BC882F728663}"/>
              </a:ext>
            </a:extLst>
          </p:cNvPr>
          <p:cNvSpPr txBox="1"/>
          <p:nvPr/>
        </p:nvSpPr>
        <p:spPr>
          <a:xfrm>
            <a:off x="1463742" y="4145273"/>
            <a:ext cx="623890" cy="323165"/>
          </a:xfrm>
          <a:prstGeom prst="rect">
            <a:avLst/>
          </a:prstGeom>
          <a:noFill/>
          <a:ln>
            <a:noFill/>
          </a:ln>
        </p:spPr>
        <p:txBody>
          <a:bodyPr wrap="none" rtlCol="0">
            <a:spAutoFit/>
          </a:bodyPr>
          <a:lstStyle/>
          <a:p>
            <a:r>
              <a:rPr lang="fr-FR" sz="1500" b="1" dirty="0">
                <a:solidFill>
                  <a:srgbClr val="FF0000"/>
                </a:solidFill>
              </a:rPr>
              <a:t>58ps</a:t>
            </a:r>
          </a:p>
        </p:txBody>
      </p:sp>
      <p:sp>
        <p:nvSpPr>
          <p:cNvPr id="40" name="TextBox 39">
            <a:extLst>
              <a:ext uri="{FF2B5EF4-FFF2-40B4-BE49-F238E27FC236}">
                <a16:creationId xmlns:a16="http://schemas.microsoft.com/office/drawing/2014/main" xmlns="" id="{6C3FADEF-E4C8-5E4C-81D1-E82530F9586B}"/>
              </a:ext>
            </a:extLst>
          </p:cNvPr>
          <p:cNvSpPr txBox="1"/>
          <p:nvPr/>
        </p:nvSpPr>
        <p:spPr>
          <a:xfrm>
            <a:off x="3059832" y="3173792"/>
            <a:ext cx="623890" cy="323165"/>
          </a:xfrm>
          <a:prstGeom prst="rect">
            <a:avLst/>
          </a:prstGeom>
          <a:noFill/>
          <a:ln>
            <a:noFill/>
          </a:ln>
        </p:spPr>
        <p:txBody>
          <a:bodyPr wrap="none" rtlCol="0">
            <a:spAutoFit/>
          </a:bodyPr>
          <a:lstStyle/>
          <a:p>
            <a:r>
              <a:rPr lang="fr-FR" sz="1500" b="1" dirty="0">
                <a:solidFill>
                  <a:srgbClr val="FF0000"/>
                </a:solidFill>
              </a:rPr>
              <a:t>98ps</a:t>
            </a:r>
          </a:p>
        </p:txBody>
      </p:sp>
    </p:spTree>
    <p:extLst>
      <p:ext uri="{BB962C8B-B14F-4D97-AF65-F5344CB8AC3E}">
        <p14:creationId xmlns:p14="http://schemas.microsoft.com/office/powerpoint/2010/main" val="7166076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2" presetClass="entr" presetSubtype="8" fill="hold" nodeType="after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additive="base">
                                        <p:cTn id="10" dur="500" fill="hold"/>
                                        <p:tgtEl>
                                          <p:spTgt spid="27"/>
                                        </p:tgtEl>
                                        <p:attrNameLst>
                                          <p:attrName>ppt_x</p:attrName>
                                        </p:attrNameLst>
                                      </p:cBhvr>
                                      <p:tavLst>
                                        <p:tav tm="0">
                                          <p:val>
                                            <p:strVal val="0-#ppt_w/2"/>
                                          </p:val>
                                        </p:tav>
                                        <p:tav tm="100000">
                                          <p:val>
                                            <p:strVal val="#ppt_x"/>
                                          </p:val>
                                        </p:tav>
                                      </p:tavLst>
                                    </p:anim>
                                    <p:anim calcmode="lin" valueType="num">
                                      <p:cBhvr additive="base">
                                        <p:cTn id="11"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childTnLst>
                                    <p:set>
                                      <p:cBhvr>
                                        <p:cTn id="15" dur="1" fill="hold">
                                          <p:stCondLst>
                                            <p:cond delay="0"/>
                                          </p:stCondLst>
                                        </p:cTn>
                                        <p:tgtEl>
                                          <p:spTgt spid="38"/>
                                        </p:tgtEl>
                                        <p:attrNameLst>
                                          <p:attrName>style.visibility</p:attrName>
                                        </p:attrNameLst>
                                      </p:cBhvr>
                                      <p:to>
                                        <p:strVal val="visible"/>
                                      </p:to>
                                    </p:set>
                                  </p:childTnLst>
                                </p:cTn>
                              </p:par>
                            </p:childTnLst>
                          </p:cTn>
                        </p:par>
                        <p:par>
                          <p:cTn id="16" fill="hold">
                            <p:stCondLst>
                              <p:cond delay="0"/>
                            </p:stCondLst>
                            <p:childTnLst>
                              <p:par>
                                <p:cTn id="17" presetID="35" presetClass="emph" presetSubtype="0" repeatCount="4000" fill="hold" grpId="0" nodeType="afterEffect">
                                  <p:stCondLst>
                                    <p:cond delay="0"/>
                                  </p:stCondLst>
                                  <p:childTnLst>
                                    <p:anim calcmode="discrete" valueType="str">
                                      <p:cBhvr>
                                        <p:cTn id="18" dur="500" fill="hold"/>
                                        <p:tgtEl>
                                          <p:spTgt spid="38"/>
                                        </p:tgtEl>
                                        <p:attrNameLst>
                                          <p:attrName>style.visibility</p:attrName>
                                        </p:attrNameLst>
                                      </p:cBhvr>
                                      <p:tavLst>
                                        <p:tav tm="0">
                                          <p:val>
                                            <p:strVal val="hidden"/>
                                          </p:val>
                                        </p:tav>
                                        <p:tav tm="50000">
                                          <p:val>
                                            <p:strVal val="visible"/>
                                          </p:val>
                                        </p:tav>
                                      </p:tavLst>
                                    </p:anim>
                                  </p:childTnLst>
                                </p:cTn>
                              </p:par>
                            </p:childTnLst>
                          </p:cTn>
                        </p:par>
                        <p:par>
                          <p:cTn id="19" fill="hold">
                            <p:stCondLst>
                              <p:cond delay="2000"/>
                            </p:stCondLst>
                            <p:childTnLst>
                              <p:par>
                                <p:cTn id="20" presetID="22" presetClass="entr" presetSubtype="1"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up)">
                                      <p:cBhvr>
                                        <p:cTn id="22" dur="500"/>
                                        <p:tgtEl>
                                          <p:spTgt spid="35"/>
                                        </p:tgtEl>
                                      </p:cBhvr>
                                    </p:animEffect>
                                  </p:childTnLst>
                                </p:cTn>
                              </p:par>
                            </p:childTnLst>
                          </p:cTn>
                        </p:par>
                        <p:par>
                          <p:cTn id="23" fill="hold">
                            <p:stCondLst>
                              <p:cond delay="2500"/>
                            </p:stCondLst>
                            <p:childTnLst>
                              <p:par>
                                <p:cTn id="24" presetID="2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500" fill="hold"/>
                                        <p:tgtEl>
                                          <p:spTgt spid="36"/>
                                        </p:tgtEl>
                                        <p:attrNameLst>
                                          <p:attrName>ppt_w</p:attrName>
                                        </p:attrNameLst>
                                      </p:cBhvr>
                                      <p:tavLst>
                                        <p:tav tm="0">
                                          <p:val>
                                            <p:fltVal val="0"/>
                                          </p:val>
                                        </p:tav>
                                        <p:tav tm="100000">
                                          <p:val>
                                            <p:strVal val="#ppt_w"/>
                                          </p:val>
                                        </p:tav>
                                      </p:tavLst>
                                    </p:anim>
                                    <p:anim calcmode="lin" valueType="num">
                                      <p:cBhvr>
                                        <p:cTn id="27" dur="500" fill="hold"/>
                                        <p:tgtEl>
                                          <p:spTgt spid="36"/>
                                        </p:tgtEl>
                                        <p:attrNameLst>
                                          <p:attrName>ppt_h</p:attrName>
                                        </p:attrNameLst>
                                      </p:cBhvr>
                                      <p:tavLst>
                                        <p:tav tm="0">
                                          <p:val>
                                            <p:fltVal val="0"/>
                                          </p:val>
                                        </p:tav>
                                        <p:tav tm="100000">
                                          <p:val>
                                            <p:strVal val="#ppt_h"/>
                                          </p:val>
                                        </p:tav>
                                      </p:tavLst>
                                    </p:anim>
                                  </p:childTnLst>
                                </p:cTn>
                              </p:par>
                            </p:childTnLst>
                          </p:cTn>
                        </p:par>
                        <p:par>
                          <p:cTn id="28" fill="hold">
                            <p:stCondLst>
                              <p:cond delay="3000"/>
                            </p:stCondLst>
                            <p:childTnLst>
                              <p:par>
                                <p:cTn id="29" presetID="1" presetClass="entr" presetSubtype="0" fill="hold" grpId="0" nodeType="after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par>
                          <p:cTn id="31" fill="hold">
                            <p:stCondLst>
                              <p:cond delay="3000"/>
                            </p:stCondLst>
                            <p:childTnLst>
                              <p:par>
                                <p:cTn id="32" presetID="22" presetClass="entr" presetSubtype="1"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up)">
                                      <p:cBhvr>
                                        <p:cTn id="34" dur="500"/>
                                        <p:tgtEl>
                                          <p:spTgt spid="34"/>
                                        </p:tgtEl>
                                      </p:cBhvr>
                                    </p:animEffect>
                                  </p:childTnLst>
                                </p:cTn>
                              </p:par>
                            </p:childTnLst>
                          </p:cTn>
                        </p:par>
                        <p:par>
                          <p:cTn id="35" fill="hold">
                            <p:stCondLst>
                              <p:cond delay="3500"/>
                            </p:stCondLst>
                            <p:childTnLst>
                              <p:par>
                                <p:cTn id="36" presetID="23" presetClass="entr" presetSubtype="16"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1"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righ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6" grpId="0" animBg="1"/>
      <p:bldP spid="37" grpId="0" animBg="1"/>
      <p:bldP spid="38" grpId="0"/>
      <p:bldP spid="38" grpId="1"/>
      <p:bldP spid="39" grpId="0"/>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4550" y="76200"/>
            <a:ext cx="7080250" cy="838200"/>
          </a:xfrm>
        </p:spPr>
        <p:txBody>
          <a:bodyPr/>
          <a:lstStyle/>
          <a:p>
            <a:pPr algn="ctr"/>
            <a:r>
              <a:rPr lang="fr-FR" dirty="0"/>
              <a:t>The </a:t>
            </a:r>
            <a:r>
              <a:rPr lang="fr-FR" dirty="0" err="1"/>
              <a:t>detection</a:t>
            </a:r>
            <a:r>
              <a:rPr lang="fr-FR" dirty="0"/>
              <a:t> </a:t>
            </a:r>
            <a:r>
              <a:rPr lang="fr-FR" dirty="0" err="1"/>
              <a:t>chain</a:t>
            </a:r>
            <a:endParaRPr lang="fr-FR" dirty="0"/>
          </a:p>
        </p:txBody>
      </p:sp>
      <p:sp>
        <p:nvSpPr>
          <p:cNvPr id="29" name="Rectangle 9"/>
          <p:cNvSpPr>
            <a:spLocks noChangeArrowheads="1"/>
          </p:cNvSpPr>
          <p:nvPr/>
        </p:nvSpPr>
        <p:spPr bwMode="auto">
          <a:xfrm>
            <a:off x="457200" y="1447800"/>
            <a:ext cx="5181600" cy="1143000"/>
          </a:xfrm>
          <a:prstGeom prst="rect">
            <a:avLst/>
          </a:prstGeom>
          <a:gradFill flip="none" rotWithShape="1">
            <a:gsLst>
              <a:gs pos="34000">
                <a:schemeClr val="accent1">
                  <a:lumMod val="60000"/>
                  <a:lumOff val="40000"/>
                </a:schemeClr>
              </a:gs>
              <a:gs pos="100000">
                <a:schemeClr val="accent1">
                  <a:lumMod val="60000"/>
                  <a:lumOff val="40000"/>
                </a:schemeClr>
              </a:gs>
              <a:gs pos="67000">
                <a:srgbClr val="FFFFFF"/>
              </a:gs>
              <a:gs pos="0">
                <a:schemeClr val="tx1"/>
              </a:gs>
            </a:gsLst>
            <a:lin ang="3000000" scaled="0"/>
            <a:tileRect/>
          </a:gradFill>
          <a:ln w="9525">
            <a:solidFill>
              <a:schemeClr val="tx1"/>
            </a:solidFill>
            <a:miter lim="800000"/>
            <a:headEnd/>
            <a:tailEnd/>
          </a:ln>
          <a:effectLst/>
        </p:spPr>
        <p:txBody>
          <a:bodyPr wrap="none" anchor="ctr">
            <a:prstTxWarp prst="textNoShape">
              <a:avLst/>
            </a:prstTxWarp>
          </a:bodyPr>
          <a:lstStyle/>
          <a:p>
            <a:pPr algn="ctr"/>
            <a:endParaRPr lang="fr-FR"/>
          </a:p>
        </p:txBody>
      </p:sp>
      <p:sp>
        <p:nvSpPr>
          <p:cNvPr id="30" name="Line 15"/>
          <p:cNvSpPr>
            <a:spLocks noChangeShapeType="1"/>
          </p:cNvSpPr>
          <p:nvPr/>
        </p:nvSpPr>
        <p:spPr bwMode="auto">
          <a:xfrm>
            <a:off x="3657600" y="2158504"/>
            <a:ext cx="1969008" cy="0"/>
          </a:xfrm>
          <a:prstGeom prst="line">
            <a:avLst/>
          </a:prstGeom>
          <a:noFill/>
          <a:ln w="9525">
            <a:solidFill>
              <a:srgbClr val="FF0000"/>
            </a:solidFill>
            <a:round/>
            <a:headEnd/>
            <a:tailEnd type="triangle" w="lg" len="lg"/>
          </a:ln>
          <a:effectLst/>
        </p:spPr>
        <p:txBody>
          <a:bodyPr>
            <a:prstTxWarp prst="textNoShape">
              <a:avLst/>
            </a:prstTxWarp>
          </a:bodyPr>
          <a:lstStyle/>
          <a:p>
            <a:endParaRPr lang="fr-FR"/>
          </a:p>
        </p:txBody>
      </p:sp>
      <p:grpSp>
        <p:nvGrpSpPr>
          <p:cNvPr id="3" name="Grouper 36"/>
          <p:cNvGrpSpPr/>
          <p:nvPr/>
        </p:nvGrpSpPr>
        <p:grpSpPr>
          <a:xfrm>
            <a:off x="457200" y="1447800"/>
            <a:ext cx="5181600" cy="1143000"/>
            <a:chOff x="457200" y="1447800"/>
            <a:chExt cx="7620000" cy="1295400"/>
          </a:xfrm>
        </p:grpSpPr>
        <p:sp>
          <p:nvSpPr>
            <p:cNvPr id="33" name="Line 17"/>
            <p:cNvSpPr>
              <a:spLocks noChangeShapeType="1"/>
            </p:cNvSpPr>
            <p:nvPr/>
          </p:nvSpPr>
          <p:spPr bwMode="auto">
            <a:xfrm flipV="1">
              <a:off x="457200" y="1447800"/>
              <a:ext cx="457200" cy="381000"/>
            </a:xfrm>
            <a:prstGeom prst="line">
              <a:avLst/>
            </a:prstGeom>
            <a:noFill/>
            <a:ln w="9525">
              <a:solidFill>
                <a:srgbClr val="3366FF"/>
              </a:solidFill>
              <a:round/>
              <a:headEnd/>
              <a:tailEnd type="triangle" w="lg" len="lg"/>
            </a:ln>
            <a:effectLst/>
          </p:spPr>
          <p:txBody>
            <a:bodyPr>
              <a:prstTxWarp prst="textNoShape">
                <a:avLst/>
              </a:prstTxWarp>
            </a:bodyPr>
            <a:lstStyle/>
            <a:p>
              <a:endParaRPr lang="fr-FR"/>
            </a:p>
          </p:txBody>
        </p:sp>
        <p:sp>
          <p:nvSpPr>
            <p:cNvPr id="34" name="Line 17"/>
            <p:cNvSpPr>
              <a:spLocks noChangeShapeType="1"/>
            </p:cNvSpPr>
            <p:nvPr/>
          </p:nvSpPr>
          <p:spPr bwMode="auto">
            <a:xfrm>
              <a:off x="914400" y="1447800"/>
              <a:ext cx="1524000" cy="1295400"/>
            </a:xfrm>
            <a:prstGeom prst="line">
              <a:avLst/>
            </a:prstGeom>
            <a:noFill/>
            <a:ln w="9525">
              <a:solidFill>
                <a:srgbClr val="3366FF"/>
              </a:solidFill>
              <a:round/>
              <a:headEnd/>
              <a:tailEnd/>
            </a:ln>
            <a:effectLst/>
          </p:spPr>
          <p:txBody>
            <a:bodyPr>
              <a:prstTxWarp prst="textNoShape">
                <a:avLst/>
              </a:prstTxWarp>
            </a:bodyPr>
            <a:lstStyle/>
            <a:p>
              <a:endParaRPr lang="fr-FR"/>
            </a:p>
          </p:txBody>
        </p:sp>
        <p:sp>
          <p:nvSpPr>
            <p:cNvPr id="35" name="Line 17"/>
            <p:cNvSpPr>
              <a:spLocks noChangeShapeType="1"/>
            </p:cNvSpPr>
            <p:nvPr/>
          </p:nvSpPr>
          <p:spPr bwMode="auto">
            <a:xfrm flipV="1">
              <a:off x="2438400" y="1447800"/>
              <a:ext cx="1524000" cy="1295400"/>
            </a:xfrm>
            <a:prstGeom prst="line">
              <a:avLst/>
            </a:prstGeom>
            <a:noFill/>
            <a:ln w="9525">
              <a:solidFill>
                <a:srgbClr val="3366FF"/>
              </a:solidFill>
              <a:round/>
              <a:headEnd/>
              <a:tailEnd/>
            </a:ln>
            <a:effectLst/>
          </p:spPr>
          <p:txBody>
            <a:bodyPr>
              <a:prstTxWarp prst="textNoShape">
                <a:avLst/>
              </a:prstTxWarp>
            </a:bodyPr>
            <a:lstStyle/>
            <a:p>
              <a:endParaRPr lang="fr-FR"/>
            </a:p>
          </p:txBody>
        </p:sp>
        <p:sp>
          <p:nvSpPr>
            <p:cNvPr id="36" name="Line 17"/>
            <p:cNvSpPr>
              <a:spLocks noChangeShapeType="1"/>
            </p:cNvSpPr>
            <p:nvPr/>
          </p:nvSpPr>
          <p:spPr bwMode="auto">
            <a:xfrm>
              <a:off x="3962400" y="1447800"/>
              <a:ext cx="1524000" cy="1295400"/>
            </a:xfrm>
            <a:prstGeom prst="line">
              <a:avLst/>
            </a:prstGeom>
            <a:noFill/>
            <a:ln w="9525">
              <a:solidFill>
                <a:srgbClr val="3366FF"/>
              </a:solidFill>
              <a:round/>
              <a:headEnd/>
              <a:tailEnd/>
            </a:ln>
            <a:effectLst/>
          </p:spPr>
          <p:txBody>
            <a:bodyPr>
              <a:prstTxWarp prst="textNoShape">
                <a:avLst/>
              </a:prstTxWarp>
            </a:bodyPr>
            <a:lstStyle/>
            <a:p>
              <a:endParaRPr lang="fr-FR"/>
            </a:p>
          </p:txBody>
        </p:sp>
        <p:sp>
          <p:nvSpPr>
            <p:cNvPr id="37" name="Line 17"/>
            <p:cNvSpPr>
              <a:spLocks noChangeShapeType="1"/>
            </p:cNvSpPr>
            <p:nvPr/>
          </p:nvSpPr>
          <p:spPr bwMode="auto">
            <a:xfrm flipV="1">
              <a:off x="5486400" y="1447800"/>
              <a:ext cx="1524000" cy="1295400"/>
            </a:xfrm>
            <a:prstGeom prst="line">
              <a:avLst/>
            </a:prstGeom>
            <a:noFill/>
            <a:ln w="9525">
              <a:solidFill>
                <a:srgbClr val="3366FF"/>
              </a:solidFill>
              <a:round/>
              <a:headEnd/>
              <a:tailEnd/>
            </a:ln>
            <a:effectLst/>
          </p:spPr>
          <p:txBody>
            <a:bodyPr>
              <a:prstTxWarp prst="textNoShape">
                <a:avLst/>
              </a:prstTxWarp>
            </a:bodyPr>
            <a:lstStyle/>
            <a:p>
              <a:endParaRPr lang="fr-FR"/>
            </a:p>
          </p:txBody>
        </p:sp>
        <p:sp>
          <p:nvSpPr>
            <p:cNvPr id="38" name="Line 17"/>
            <p:cNvSpPr>
              <a:spLocks noChangeShapeType="1"/>
            </p:cNvSpPr>
            <p:nvPr/>
          </p:nvSpPr>
          <p:spPr bwMode="auto">
            <a:xfrm>
              <a:off x="7010400" y="1447800"/>
              <a:ext cx="1066800" cy="914400"/>
            </a:xfrm>
            <a:prstGeom prst="line">
              <a:avLst/>
            </a:prstGeom>
            <a:noFill/>
            <a:ln w="9525">
              <a:solidFill>
                <a:srgbClr val="3366FF"/>
              </a:solidFill>
              <a:round/>
              <a:headEnd/>
              <a:tailEnd type="triangle" w="lg" len="lg"/>
            </a:ln>
            <a:effectLst/>
          </p:spPr>
          <p:txBody>
            <a:bodyPr>
              <a:prstTxWarp prst="textNoShape">
                <a:avLst/>
              </a:prstTxWarp>
            </a:bodyPr>
            <a:lstStyle/>
            <a:p>
              <a:endParaRPr lang="fr-FR"/>
            </a:p>
          </p:txBody>
        </p:sp>
      </p:grpSp>
      <p:grpSp>
        <p:nvGrpSpPr>
          <p:cNvPr id="4" name="Grouper 35"/>
          <p:cNvGrpSpPr/>
          <p:nvPr/>
        </p:nvGrpSpPr>
        <p:grpSpPr>
          <a:xfrm>
            <a:off x="457200" y="1447800"/>
            <a:ext cx="3212592" cy="1587625"/>
            <a:chOff x="457200" y="1447800"/>
            <a:chExt cx="4724400" cy="1799308"/>
          </a:xfrm>
        </p:grpSpPr>
        <p:sp>
          <p:nvSpPr>
            <p:cNvPr id="40" name="Line 17"/>
            <p:cNvSpPr>
              <a:spLocks noChangeShapeType="1"/>
            </p:cNvSpPr>
            <p:nvPr/>
          </p:nvSpPr>
          <p:spPr bwMode="auto">
            <a:xfrm flipH="1">
              <a:off x="4572000" y="2209800"/>
              <a:ext cx="609600" cy="533400"/>
            </a:xfrm>
            <a:prstGeom prst="line">
              <a:avLst/>
            </a:prstGeom>
            <a:noFill/>
            <a:ln w="9525">
              <a:solidFill>
                <a:srgbClr val="3366FF"/>
              </a:solidFill>
              <a:round/>
              <a:headEnd/>
              <a:tailEnd type="triangle" w="lg" len="lg"/>
            </a:ln>
            <a:effectLst/>
          </p:spPr>
          <p:txBody>
            <a:bodyPr>
              <a:prstTxWarp prst="textNoShape">
                <a:avLst/>
              </a:prstTxWarp>
            </a:bodyPr>
            <a:lstStyle/>
            <a:p>
              <a:endParaRPr lang="fr-FR"/>
            </a:p>
          </p:txBody>
        </p:sp>
        <p:sp>
          <p:nvSpPr>
            <p:cNvPr id="41" name="Line 17"/>
            <p:cNvSpPr>
              <a:spLocks noChangeShapeType="1"/>
            </p:cNvSpPr>
            <p:nvPr/>
          </p:nvSpPr>
          <p:spPr bwMode="auto">
            <a:xfrm>
              <a:off x="3048000" y="1447800"/>
              <a:ext cx="1524000" cy="1295400"/>
            </a:xfrm>
            <a:prstGeom prst="line">
              <a:avLst/>
            </a:prstGeom>
            <a:noFill/>
            <a:ln w="9525">
              <a:solidFill>
                <a:srgbClr val="3366FF"/>
              </a:solidFill>
              <a:round/>
              <a:headEnd/>
              <a:tailEnd/>
            </a:ln>
            <a:effectLst/>
          </p:spPr>
          <p:txBody>
            <a:bodyPr>
              <a:prstTxWarp prst="textNoShape">
                <a:avLst/>
              </a:prstTxWarp>
            </a:bodyPr>
            <a:lstStyle/>
            <a:p>
              <a:endParaRPr lang="fr-FR"/>
            </a:p>
          </p:txBody>
        </p:sp>
        <p:sp>
          <p:nvSpPr>
            <p:cNvPr id="42" name="Line 17"/>
            <p:cNvSpPr>
              <a:spLocks noChangeShapeType="1"/>
            </p:cNvSpPr>
            <p:nvPr/>
          </p:nvSpPr>
          <p:spPr bwMode="auto">
            <a:xfrm flipH="1">
              <a:off x="1524000" y="1447800"/>
              <a:ext cx="1524000" cy="1295400"/>
            </a:xfrm>
            <a:prstGeom prst="line">
              <a:avLst/>
            </a:prstGeom>
            <a:noFill/>
            <a:ln w="9525">
              <a:solidFill>
                <a:srgbClr val="3366FF"/>
              </a:solidFill>
              <a:round/>
              <a:headEnd/>
              <a:tailEnd/>
            </a:ln>
            <a:effectLst/>
          </p:spPr>
          <p:txBody>
            <a:bodyPr>
              <a:prstTxWarp prst="textNoShape">
                <a:avLst/>
              </a:prstTxWarp>
            </a:bodyPr>
            <a:lstStyle/>
            <a:p>
              <a:endParaRPr lang="fr-FR"/>
            </a:p>
          </p:txBody>
        </p:sp>
        <p:sp>
          <p:nvSpPr>
            <p:cNvPr id="43" name="Line 17"/>
            <p:cNvSpPr>
              <a:spLocks noChangeShapeType="1"/>
            </p:cNvSpPr>
            <p:nvPr/>
          </p:nvSpPr>
          <p:spPr bwMode="auto">
            <a:xfrm>
              <a:off x="457200" y="1828800"/>
              <a:ext cx="1066800" cy="914400"/>
            </a:xfrm>
            <a:prstGeom prst="line">
              <a:avLst/>
            </a:prstGeom>
            <a:noFill/>
            <a:ln w="9525">
              <a:solidFill>
                <a:srgbClr val="3366FF"/>
              </a:solidFill>
              <a:round/>
              <a:headEnd type="triangle" w="lg" len="lg"/>
              <a:tailEnd type="none" w="lg" len="lg"/>
            </a:ln>
            <a:effectLst/>
          </p:spPr>
          <p:txBody>
            <a:bodyPr>
              <a:prstTxWarp prst="textNoShape">
                <a:avLst/>
              </a:prstTxWarp>
            </a:bodyPr>
            <a:lstStyle/>
            <a:p>
              <a:endParaRPr lang="fr-FR"/>
            </a:p>
          </p:txBody>
        </p:sp>
        <p:sp>
          <p:nvSpPr>
            <p:cNvPr id="44" name="Text Box 18"/>
            <p:cNvSpPr txBox="1">
              <a:spLocks noChangeArrowheads="1"/>
            </p:cNvSpPr>
            <p:nvPr/>
          </p:nvSpPr>
          <p:spPr bwMode="auto">
            <a:xfrm>
              <a:off x="3962400" y="2514600"/>
              <a:ext cx="351378" cy="732508"/>
            </a:xfrm>
            <a:prstGeom prst="rect">
              <a:avLst/>
            </a:prstGeom>
            <a:noFill/>
            <a:ln w="9525">
              <a:noFill/>
              <a:miter lim="800000"/>
              <a:headEnd/>
              <a:tailEnd/>
            </a:ln>
            <a:effectLst/>
          </p:spPr>
          <p:txBody>
            <a:bodyPr wrap="square">
              <a:prstTxWarp prst="textNoShape">
                <a:avLst/>
              </a:prstTxWarp>
              <a:spAutoFit/>
            </a:bodyPr>
            <a:lstStyle/>
            <a:p>
              <a:r>
                <a:rPr lang="en-US" sz="1200" b="1" dirty="0">
                  <a:solidFill>
                    <a:schemeClr val="bg1">
                      <a:lumMod val="75000"/>
                    </a:schemeClr>
                  </a:solidFill>
                  <a:latin typeface="Symbol" charset="2"/>
                </a:rPr>
                <a:t>q2</a:t>
              </a:r>
            </a:p>
          </p:txBody>
        </p:sp>
        <p:sp>
          <p:nvSpPr>
            <p:cNvPr id="45" name="Freeform 19"/>
            <p:cNvSpPr>
              <a:spLocks/>
            </p:cNvSpPr>
            <p:nvPr/>
          </p:nvSpPr>
          <p:spPr bwMode="auto">
            <a:xfrm>
              <a:off x="4260326" y="2514600"/>
              <a:ext cx="88900" cy="228600"/>
            </a:xfrm>
            <a:custGeom>
              <a:avLst/>
              <a:gdLst/>
              <a:ahLst/>
              <a:cxnLst>
                <a:cxn ang="0">
                  <a:pos x="56" y="0"/>
                </a:cxn>
                <a:cxn ang="0">
                  <a:pos x="8" y="48"/>
                </a:cxn>
                <a:cxn ang="0">
                  <a:pos x="8" y="144"/>
                </a:cxn>
              </a:cxnLst>
              <a:rect l="0" t="0" r="r" b="b"/>
              <a:pathLst>
                <a:path w="56" h="144">
                  <a:moveTo>
                    <a:pt x="56" y="0"/>
                  </a:moveTo>
                  <a:cubicBezTo>
                    <a:pt x="36" y="12"/>
                    <a:pt x="16" y="24"/>
                    <a:pt x="8" y="48"/>
                  </a:cubicBezTo>
                  <a:cubicBezTo>
                    <a:pt x="0" y="72"/>
                    <a:pt x="4" y="108"/>
                    <a:pt x="8" y="144"/>
                  </a:cubicBezTo>
                </a:path>
              </a:pathLst>
            </a:custGeom>
            <a:noFill/>
            <a:ln w="9525">
              <a:solidFill>
                <a:schemeClr val="bg1">
                  <a:lumMod val="75000"/>
                </a:schemeClr>
              </a:solidFill>
              <a:round/>
              <a:headEnd/>
              <a:tailEnd/>
            </a:ln>
            <a:effectLst/>
          </p:spPr>
          <p:txBody>
            <a:bodyPr>
              <a:prstTxWarp prst="textNoShape">
                <a:avLst/>
              </a:prstTxWarp>
            </a:bodyPr>
            <a:lstStyle/>
            <a:p>
              <a:endParaRPr lang="fr-FR"/>
            </a:p>
          </p:txBody>
        </p:sp>
      </p:grpSp>
      <p:sp>
        <p:nvSpPr>
          <p:cNvPr id="46" name="Rectangle 45"/>
          <p:cNvSpPr/>
          <p:nvPr/>
        </p:nvSpPr>
        <p:spPr bwMode="auto">
          <a:xfrm>
            <a:off x="6172200" y="1447800"/>
            <a:ext cx="256032" cy="1143000"/>
          </a:xfrm>
          <a:prstGeom prst="rect">
            <a:avLst/>
          </a:prstGeom>
          <a:solidFill>
            <a:srgbClr val="7F542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Arial" pitchFamily="-65" charset="0"/>
            </a:endParaRPr>
          </a:p>
        </p:txBody>
      </p:sp>
      <p:sp>
        <p:nvSpPr>
          <p:cNvPr id="47" name="ZoneTexte 46"/>
          <p:cNvSpPr txBox="1"/>
          <p:nvPr/>
        </p:nvSpPr>
        <p:spPr>
          <a:xfrm>
            <a:off x="5486400" y="956846"/>
            <a:ext cx="1447800" cy="338554"/>
          </a:xfrm>
          <a:prstGeom prst="rect">
            <a:avLst/>
          </a:prstGeom>
          <a:noFill/>
        </p:spPr>
        <p:txBody>
          <a:bodyPr wrap="square" rtlCol="0">
            <a:spAutoFit/>
          </a:bodyPr>
          <a:lstStyle/>
          <a:p>
            <a:r>
              <a:rPr lang="fr-FR" sz="1600" dirty="0" err="1"/>
              <a:t>SiPM</a:t>
            </a:r>
            <a:endParaRPr lang="fr-FR" sz="1600" dirty="0"/>
          </a:p>
        </p:txBody>
      </p:sp>
      <p:sp>
        <p:nvSpPr>
          <p:cNvPr id="53" name="ZoneTexte 52"/>
          <p:cNvSpPr txBox="1"/>
          <p:nvPr/>
        </p:nvSpPr>
        <p:spPr>
          <a:xfrm>
            <a:off x="2514600" y="956846"/>
            <a:ext cx="1447800" cy="338554"/>
          </a:xfrm>
          <a:prstGeom prst="rect">
            <a:avLst/>
          </a:prstGeom>
          <a:noFill/>
        </p:spPr>
        <p:txBody>
          <a:bodyPr wrap="square" rtlCol="0">
            <a:spAutoFit/>
          </a:bodyPr>
          <a:lstStyle/>
          <a:p>
            <a:r>
              <a:rPr lang="fr-FR" sz="1600" dirty="0"/>
              <a:t>Crystal</a:t>
            </a:r>
          </a:p>
        </p:txBody>
      </p:sp>
      <p:sp>
        <p:nvSpPr>
          <p:cNvPr id="55" name="Triangle isocèle 54"/>
          <p:cNvSpPr/>
          <p:nvPr/>
        </p:nvSpPr>
        <p:spPr bwMode="auto">
          <a:xfrm rot="19676613">
            <a:off x="7349506" y="1582444"/>
            <a:ext cx="838200" cy="685800"/>
          </a:xfrm>
          <a:prstGeom prst="triangle">
            <a:avLst/>
          </a:prstGeom>
          <a:solidFill>
            <a:srgbClr val="03FF1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Arial" pitchFamily="-65" charset="0"/>
            </a:endParaRPr>
          </a:p>
        </p:txBody>
      </p:sp>
      <p:sp>
        <p:nvSpPr>
          <p:cNvPr id="56" name="ZoneTexte 55"/>
          <p:cNvSpPr txBox="1"/>
          <p:nvPr/>
        </p:nvSpPr>
        <p:spPr>
          <a:xfrm>
            <a:off x="7010400" y="956846"/>
            <a:ext cx="1447800" cy="338554"/>
          </a:xfrm>
          <a:prstGeom prst="rect">
            <a:avLst/>
          </a:prstGeom>
          <a:noFill/>
        </p:spPr>
        <p:txBody>
          <a:bodyPr wrap="square" rtlCol="0">
            <a:spAutoFit/>
          </a:bodyPr>
          <a:lstStyle/>
          <a:p>
            <a:r>
              <a:rPr lang="fr-FR" sz="1600" dirty="0" err="1"/>
              <a:t>electronics</a:t>
            </a:r>
            <a:endParaRPr lang="fr-FR" sz="1600" dirty="0"/>
          </a:p>
        </p:txBody>
      </p:sp>
      <p:cxnSp>
        <p:nvCxnSpPr>
          <p:cNvPr id="58" name="Connecteur droit 57"/>
          <p:cNvCxnSpPr/>
          <p:nvPr/>
        </p:nvCxnSpPr>
        <p:spPr bwMode="auto">
          <a:xfrm>
            <a:off x="6400800" y="1903412"/>
            <a:ext cx="1219200" cy="1588"/>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9" name="Connecteur droit 58"/>
          <p:cNvCxnSpPr/>
          <p:nvPr/>
        </p:nvCxnSpPr>
        <p:spPr bwMode="auto">
          <a:xfrm>
            <a:off x="7162800" y="2208212"/>
            <a:ext cx="457200" cy="1588"/>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1" name="Connecteur droit 60"/>
          <p:cNvCxnSpPr/>
          <p:nvPr/>
        </p:nvCxnSpPr>
        <p:spPr bwMode="auto">
          <a:xfrm>
            <a:off x="6934200" y="2589212"/>
            <a:ext cx="457200" cy="1588"/>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2" name="Connecteur droit 61"/>
          <p:cNvCxnSpPr/>
          <p:nvPr/>
        </p:nvCxnSpPr>
        <p:spPr bwMode="auto">
          <a:xfrm>
            <a:off x="7010400" y="2628156"/>
            <a:ext cx="304800" cy="1588"/>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5" name="Connecteur droit 64"/>
          <p:cNvCxnSpPr/>
          <p:nvPr/>
        </p:nvCxnSpPr>
        <p:spPr bwMode="auto">
          <a:xfrm flipV="1">
            <a:off x="7086600" y="2667000"/>
            <a:ext cx="152400" cy="1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8" name="Connecteur droit 67"/>
          <p:cNvCxnSpPr/>
          <p:nvPr/>
        </p:nvCxnSpPr>
        <p:spPr bwMode="auto">
          <a:xfrm rot="5400000">
            <a:off x="6972300" y="2400300"/>
            <a:ext cx="3810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5" name="Grouper 72"/>
          <p:cNvGrpSpPr/>
          <p:nvPr/>
        </p:nvGrpSpPr>
        <p:grpSpPr>
          <a:xfrm>
            <a:off x="0" y="1752599"/>
            <a:ext cx="3816096" cy="1162111"/>
            <a:chOff x="0" y="1752599"/>
            <a:chExt cx="3816096" cy="1162111"/>
          </a:xfrm>
        </p:grpSpPr>
        <p:grpSp>
          <p:nvGrpSpPr>
            <p:cNvPr id="6" name="Grouper 47"/>
            <p:cNvGrpSpPr/>
            <p:nvPr/>
          </p:nvGrpSpPr>
          <p:grpSpPr>
            <a:xfrm>
              <a:off x="0" y="1752599"/>
              <a:ext cx="1199950" cy="954107"/>
              <a:chOff x="1219200" y="2895600"/>
              <a:chExt cx="1764632" cy="1081321"/>
            </a:xfrm>
          </p:grpSpPr>
          <p:grpSp>
            <p:nvGrpSpPr>
              <p:cNvPr id="7" name="Grouper 13"/>
              <p:cNvGrpSpPr/>
              <p:nvPr/>
            </p:nvGrpSpPr>
            <p:grpSpPr>
              <a:xfrm>
                <a:off x="1600200" y="3200400"/>
                <a:ext cx="1383632" cy="194733"/>
                <a:chOff x="1283368" y="4910667"/>
                <a:chExt cx="2181728" cy="456754"/>
              </a:xfrm>
            </p:grpSpPr>
            <p:sp>
              <p:nvSpPr>
                <p:cNvPr id="51" name="Forme libre 50"/>
                <p:cNvSpPr/>
                <p:nvPr/>
              </p:nvSpPr>
              <p:spPr bwMode="auto">
                <a:xfrm>
                  <a:off x="1283368" y="4910667"/>
                  <a:ext cx="1844843" cy="456754"/>
                </a:xfrm>
                <a:custGeom>
                  <a:avLst/>
                  <a:gdLst>
                    <a:gd name="connsiteX0" fmla="*/ 0 w 1844843"/>
                    <a:gd name="connsiteY0" fmla="*/ 209438 h 456754"/>
                    <a:gd name="connsiteX1" fmla="*/ 147053 w 1844843"/>
                    <a:gd name="connsiteY1" fmla="*/ 35649 h 456754"/>
                    <a:gd name="connsiteX2" fmla="*/ 307474 w 1844843"/>
                    <a:gd name="connsiteY2" fmla="*/ 423333 h 456754"/>
                    <a:gd name="connsiteX3" fmla="*/ 494632 w 1844843"/>
                    <a:gd name="connsiteY3" fmla="*/ 35649 h 456754"/>
                    <a:gd name="connsiteX4" fmla="*/ 668421 w 1844843"/>
                    <a:gd name="connsiteY4" fmla="*/ 423333 h 456754"/>
                    <a:gd name="connsiteX5" fmla="*/ 855579 w 1844843"/>
                    <a:gd name="connsiteY5" fmla="*/ 35649 h 456754"/>
                    <a:gd name="connsiteX6" fmla="*/ 989264 w 1844843"/>
                    <a:gd name="connsiteY6" fmla="*/ 436701 h 456754"/>
                    <a:gd name="connsiteX7" fmla="*/ 1163053 w 1844843"/>
                    <a:gd name="connsiteY7" fmla="*/ 35649 h 456754"/>
                    <a:gd name="connsiteX8" fmla="*/ 1296737 w 1844843"/>
                    <a:gd name="connsiteY8" fmla="*/ 423333 h 456754"/>
                    <a:gd name="connsiteX9" fmla="*/ 1470527 w 1844843"/>
                    <a:gd name="connsiteY9" fmla="*/ 35649 h 456754"/>
                    <a:gd name="connsiteX10" fmla="*/ 1590843 w 1844843"/>
                    <a:gd name="connsiteY10" fmla="*/ 423333 h 456754"/>
                    <a:gd name="connsiteX11" fmla="*/ 1711158 w 1844843"/>
                    <a:gd name="connsiteY11" fmla="*/ 236175 h 456754"/>
                    <a:gd name="connsiteX12" fmla="*/ 1844843 w 1844843"/>
                    <a:gd name="connsiteY12" fmla="*/ 209438 h 456754"/>
                    <a:gd name="connsiteX13" fmla="*/ 1844843 w 1844843"/>
                    <a:gd name="connsiteY13" fmla="*/ 209438 h 456754"/>
                    <a:gd name="connsiteX14" fmla="*/ 1844843 w 1844843"/>
                    <a:gd name="connsiteY14" fmla="*/ 209438 h 456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4843" h="456754">
                      <a:moveTo>
                        <a:pt x="0" y="209438"/>
                      </a:moveTo>
                      <a:cubicBezTo>
                        <a:pt x="47903" y="104719"/>
                        <a:pt x="95807" y="0"/>
                        <a:pt x="147053" y="35649"/>
                      </a:cubicBezTo>
                      <a:cubicBezTo>
                        <a:pt x="198299" y="71298"/>
                        <a:pt x="249544" y="423333"/>
                        <a:pt x="307474" y="423333"/>
                      </a:cubicBezTo>
                      <a:cubicBezTo>
                        <a:pt x="365404" y="423333"/>
                        <a:pt x="434474" y="35649"/>
                        <a:pt x="494632" y="35649"/>
                      </a:cubicBezTo>
                      <a:cubicBezTo>
                        <a:pt x="554790" y="35649"/>
                        <a:pt x="608263" y="423333"/>
                        <a:pt x="668421" y="423333"/>
                      </a:cubicBezTo>
                      <a:cubicBezTo>
                        <a:pt x="728579" y="423333"/>
                        <a:pt x="802105" y="33421"/>
                        <a:pt x="855579" y="35649"/>
                      </a:cubicBezTo>
                      <a:cubicBezTo>
                        <a:pt x="909053" y="37877"/>
                        <a:pt x="938018" y="436701"/>
                        <a:pt x="989264" y="436701"/>
                      </a:cubicBezTo>
                      <a:cubicBezTo>
                        <a:pt x="1040510" y="436701"/>
                        <a:pt x="1111808" y="37877"/>
                        <a:pt x="1163053" y="35649"/>
                      </a:cubicBezTo>
                      <a:cubicBezTo>
                        <a:pt x="1214298" y="33421"/>
                        <a:pt x="1245491" y="423333"/>
                        <a:pt x="1296737" y="423333"/>
                      </a:cubicBezTo>
                      <a:cubicBezTo>
                        <a:pt x="1347983" y="423333"/>
                        <a:pt x="1421509" y="35649"/>
                        <a:pt x="1470527" y="35649"/>
                      </a:cubicBezTo>
                      <a:cubicBezTo>
                        <a:pt x="1519545" y="35649"/>
                        <a:pt x="1550738" y="389912"/>
                        <a:pt x="1590843" y="423333"/>
                      </a:cubicBezTo>
                      <a:cubicBezTo>
                        <a:pt x="1630948" y="456754"/>
                        <a:pt x="1668825" y="271824"/>
                        <a:pt x="1711158" y="236175"/>
                      </a:cubicBezTo>
                      <a:cubicBezTo>
                        <a:pt x="1753491" y="200526"/>
                        <a:pt x="1844843" y="209438"/>
                        <a:pt x="1844843" y="209438"/>
                      </a:cubicBezTo>
                      <a:lnTo>
                        <a:pt x="1844843" y="209438"/>
                      </a:lnTo>
                      <a:lnTo>
                        <a:pt x="1844843" y="209438"/>
                      </a:lnTo>
                    </a:path>
                  </a:pathLst>
                </a:custGeom>
                <a:noFill/>
                <a:ln w="9525" cap="flat" cmpd="sng" algn="ctr">
                  <a:solidFill>
                    <a:schemeClr val="tx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Arial" pitchFamily="-65" charset="0"/>
                  </a:endParaRPr>
                </a:p>
              </p:txBody>
            </p:sp>
            <p:cxnSp>
              <p:nvCxnSpPr>
                <p:cNvPr id="52" name="Connecteur droit avec flèche 51"/>
                <p:cNvCxnSpPr/>
                <p:nvPr/>
              </p:nvCxnSpPr>
              <p:spPr bwMode="auto">
                <a:xfrm>
                  <a:off x="3084096" y="5119437"/>
                  <a:ext cx="381000" cy="1588"/>
                </a:xfrm>
                <a:prstGeom prst="straightConnector1">
                  <a:avLst/>
                </a:prstGeom>
                <a:solidFill>
                  <a:schemeClr val="accent1"/>
                </a:solidFill>
                <a:ln w="9525" cap="flat" cmpd="sng" algn="ctr">
                  <a:solidFill>
                    <a:schemeClr val="tx2">
                      <a:lumMod val="75000"/>
                    </a:schemeClr>
                  </a:solidFill>
                  <a:prstDash val="solid"/>
                  <a:round/>
                  <a:headEnd type="none" w="med" len="med"/>
                  <a:tailEnd type="arrow"/>
                </a:ln>
                <a:effectLst/>
              </p:spPr>
            </p:cxnSp>
          </p:grpSp>
          <p:sp>
            <p:nvSpPr>
              <p:cNvPr id="50" name="ZoneTexte 49"/>
              <p:cNvSpPr txBox="1"/>
              <p:nvPr/>
            </p:nvSpPr>
            <p:spPr>
              <a:xfrm>
                <a:off x="1219200" y="2895600"/>
                <a:ext cx="332293" cy="1081321"/>
              </a:xfrm>
              <a:prstGeom prst="rect">
                <a:avLst/>
              </a:prstGeom>
              <a:noFill/>
            </p:spPr>
            <p:txBody>
              <a:bodyPr wrap="square" rtlCol="0">
                <a:spAutoFit/>
              </a:bodyPr>
              <a:lstStyle/>
              <a:p>
                <a:r>
                  <a:rPr lang="fr-FR" dirty="0">
                    <a:solidFill>
                      <a:srgbClr val="FFCB59"/>
                    </a:solidFill>
                    <a:latin typeface="Symbol" charset="2"/>
                    <a:cs typeface="Symbol" charset="2"/>
                  </a:rPr>
                  <a:t>g</a:t>
                </a:r>
              </a:p>
            </p:txBody>
          </p:sp>
        </p:grpSp>
        <p:grpSp>
          <p:nvGrpSpPr>
            <p:cNvPr id="8" name="Grouper 71"/>
            <p:cNvGrpSpPr/>
            <p:nvPr/>
          </p:nvGrpSpPr>
          <p:grpSpPr>
            <a:xfrm>
              <a:off x="457200" y="1981200"/>
              <a:ext cx="3358896" cy="933510"/>
              <a:chOff x="457200" y="1981200"/>
              <a:chExt cx="3358896" cy="933510"/>
            </a:xfrm>
          </p:grpSpPr>
          <p:sp>
            <p:nvSpPr>
              <p:cNvPr id="31" name="AutoShape 17"/>
              <p:cNvSpPr>
                <a:spLocks noChangeArrowheads="1"/>
              </p:cNvSpPr>
              <p:nvPr/>
            </p:nvSpPr>
            <p:spPr bwMode="auto">
              <a:xfrm>
                <a:off x="3505200" y="1981200"/>
                <a:ext cx="310896" cy="336176"/>
              </a:xfrm>
              <a:prstGeom prst="irregularSeal1">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fr-FR"/>
              </a:p>
            </p:txBody>
          </p:sp>
          <p:cxnSp>
            <p:nvCxnSpPr>
              <p:cNvPr id="70" name="Connecteur droit avec flèche 69"/>
              <p:cNvCxnSpPr/>
              <p:nvPr/>
            </p:nvCxnSpPr>
            <p:spPr bwMode="auto">
              <a:xfrm>
                <a:off x="457200" y="2894012"/>
                <a:ext cx="3124200" cy="1588"/>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71" name="ZoneTexte 70"/>
              <p:cNvSpPr txBox="1"/>
              <p:nvPr/>
            </p:nvSpPr>
            <p:spPr>
              <a:xfrm>
                <a:off x="1720757" y="2514600"/>
                <a:ext cx="412843" cy="400110"/>
              </a:xfrm>
              <a:prstGeom prst="rect">
                <a:avLst/>
              </a:prstGeom>
              <a:noFill/>
            </p:spPr>
            <p:txBody>
              <a:bodyPr wrap="none" rtlCol="0">
                <a:spAutoFit/>
              </a:bodyPr>
              <a:lstStyle/>
              <a:p>
                <a:r>
                  <a:rPr lang="fr-FR" sz="2000" dirty="0" err="1">
                    <a:latin typeface="Symbol" charset="2"/>
                    <a:cs typeface="Symbol" charset="2"/>
                  </a:rPr>
                  <a:t>D</a:t>
                </a:r>
                <a:r>
                  <a:rPr lang="fr-FR" sz="2000" dirty="0" err="1"/>
                  <a:t>t</a:t>
                </a:r>
                <a:endParaRPr lang="fr-FR" sz="2000" dirty="0"/>
              </a:p>
            </p:txBody>
          </p:sp>
        </p:grpSp>
      </p:grpSp>
      <p:sp>
        <p:nvSpPr>
          <p:cNvPr id="75" name="ZoneTexte 74"/>
          <p:cNvSpPr txBox="1"/>
          <p:nvPr/>
        </p:nvSpPr>
        <p:spPr>
          <a:xfrm>
            <a:off x="535358" y="3124200"/>
            <a:ext cx="942752" cy="400110"/>
          </a:xfrm>
          <a:prstGeom prst="rect">
            <a:avLst/>
          </a:prstGeom>
          <a:noFill/>
        </p:spPr>
        <p:txBody>
          <a:bodyPr wrap="none" rtlCol="0">
            <a:spAutoFit/>
          </a:bodyPr>
          <a:lstStyle/>
          <a:p>
            <a:r>
              <a:rPr lang="fr-FR" sz="2000" dirty="0" err="1"/>
              <a:t>t</a:t>
            </a:r>
            <a:r>
              <a:rPr lang="fr-FR" sz="2000" baseline="-25000" dirty="0" err="1"/>
              <a:t>kth</a:t>
            </a:r>
            <a:r>
              <a:rPr lang="fr-FR" sz="2000" baseline="-25000" dirty="0"/>
              <a:t> </a:t>
            </a:r>
            <a:r>
              <a:rPr lang="fr-FR" sz="2000" baseline="-25000" dirty="0" err="1"/>
              <a:t>pe</a:t>
            </a:r>
            <a:r>
              <a:rPr lang="fr-FR" sz="2000" dirty="0"/>
              <a:t> = </a:t>
            </a:r>
          </a:p>
        </p:txBody>
      </p:sp>
      <p:grpSp>
        <p:nvGrpSpPr>
          <p:cNvPr id="9" name="Grouper 89"/>
          <p:cNvGrpSpPr/>
          <p:nvPr/>
        </p:nvGrpSpPr>
        <p:grpSpPr>
          <a:xfrm>
            <a:off x="1175580" y="3124200"/>
            <a:ext cx="1591940" cy="945178"/>
            <a:chOff x="1175580" y="3276600"/>
            <a:chExt cx="1591940" cy="945178"/>
          </a:xfrm>
        </p:grpSpPr>
        <p:sp>
          <p:nvSpPr>
            <p:cNvPr id="76" name="ZoneTexte 75"/>
            <p:cNvSpPr txBox="1"/>
            <p:nvPr/>
          </p:nvSpPr>
          <p:spPr>
            <a:xfrm>
              <a:off x="1649498" y="3276600"/>
              <a:ext cx="484102" cy="707886"/>
            </a:xfrm>
            <a:prstGeom prst="rect">
              <a:avLst/>
            </a:prstGeom>
            <a:noFill/>
          </p:spPr>
          <p:txBody>
            <a:bodyPr wrap="none" rtlCol="0">
              <a:spAutoFit/>
            </a:bodyPr>
            <a:lstStyle/>
            <a:p>
              <a:r>
                <a:rPr lang="fr-FR" sz="2000" dirty="0"/>
                <a:t> </a:t>
              </a:r>
              <a:r>
                <a:rPr lang="fr-FR" sz="2000" dirty="0" err="1">
                  <a:latin typeface="Symbol" charset="2"/>
                  <a:cs typeface="Symbol" charset="2"/>
                </a:rPr>
                <a:t>D</a:t>
              </a:r>
              <a:r>
                <a:rPr lang="fr-FR" sz="2000" dirty="0" err="1"/>
                <a:t>t</a:t>
              </a:r>
              <a:endParaRPr lang="fr-FR" sz="2000" dirty="0"/>
            </a:p>
            <a:p>
              <a:r>
                <a:rPr lang="fr-FR" sz="2000" dirty="0"/>
                <a:t> </a:t>
              </a:r>
            </a:p>
          </p:txBody>
        </p:sp>
        <p:sp>
          <p:nvSpPr>
            <p:cNvPr id="81" name="ZoneTexte 80"/>
            <p:cNvSpPr txBox="1"/>
            <p:nvPr/>
          </p:nvSpPr>
          <p:spPr>
            <a:xfrm>
              <a:off x="1175580" y="3914001"/>
              <a:ext cx="1591940" cy="307777"/>
            </a:xfrm>
            <a:prstGeom prst="rect">
              <a:avLst/>
            </a:prstGeom>
            <a:noFill/>
          </p:spPr>
          <p:txBody>
            <a:bodyPr wrap="none" rtlCol="0">
              <a:spAutoFit/>
            </a:bodyPr>
            <a:lstStyle/>
            <a:p>
              <a:r>
                <a:rPr lang="fr-FR" sz="1400" dirty="0">
                  <a:latin typeface="+mj-lt"/>
                  <a:cs typeface="Symbol" charset="2"/>
                </a:rPr>
                <a:t>Conversion </a:t>
              </a:r>
              <a:r>
                <a:rPr lang="fr-FR" sz="1400" dirty="0" err="1">
                  <a:latin typeface="+mj-lt"/>
                  <a:cs typeface="Symbol" charset="2"/>
                </a:rPr>
                <a:t>depth</a:t>
              </a:r>
              <a:endParaRPr lang="fr-FR" sz="1400" dirty="0">
                <a:latin typeface="+mj-lt"/>
              </a:endParaRPr>
            </a:p>
          </p:txBody>
        </p:sp>
      </p:grpSp>
      <p:grpSp>
        <p:nvGrpSpPr>
          <p:cNvPr id="10" name="Grouper 90"/>
          <p:cNvGrpSpPr/>
          <p:nvPr/>
        </p:nvGrpSpPr>
        <p:grpSpPr>
          <a:xfrm>
            <a:off x="3079595" y="3124200"/>
            <a:ext cx="1114751" cy="1132820"/>
            <a:chOff x="3079595" y="3276600"/>
            <a:chExt cx="1114751" cy="1132820"/>
          </a:xfrm>
        </p:grpSpPr>
        <p:sp>
          <p:nvSpPr>
            <p:cNvPr id="77" name="ZoneTexte 76"/>
            <p:cNvSpPr txBox="1"/>
            <p:nvPr/>
          </p:nvSpPr>
          <p:spPr>
            <a:xfrm>
              <a:off x="3079595" y="3276600"/>
              <a:ext cx="1035205" cy="400110"/>
            </a:xfrm>
            <a:prstGeom prst="rect">
              <a:avLst/>
            </a:prstGeom>
            <a:noFill/>
          </p:spPr>
          <p:txBody>
            <a:bodyPr wrap="square" rtlCol="0">
              <a:spAutoFit/>
            </a:bodyPr>
            <a:lstStyle/>
            <a:p>
              <a:r>
                <a:rPr lang="fr-FR" sz="2000" dirty="0"/>
                <a:t>+ </a:t>
              </a:r>
              <a:r>
                <a:rPr lang="fr-FR" sz="2000" dirty="0" err="1"/>
                <a:t>t</a:t>
              </a:r>
              <a:r>
                <a:rPr lang="fr-FR" sz="2000" baseline="-25000" dirty="0" err="1"/>
                <a:t>k</a:t>
              </a:r>
              <a:r>
                <a:rPr lang="fr-FR" sz="2000" baseline="-25000" dirty="0"/>
                <a:t>’ ph</a:t>
              </a:r>
              <a:r>
                <a:rPr lang="fr-FR" sz="2000" dirty="0"/>
                <a:t> </a:t>
              </a:r>
            </a:p>
          </p:txBody>
        </p:sp>
        <p:sp>
          <p:nvSpPr>
            <p:cNvPr id="86" name="ZoneTexte 85"/>
            <p:cNvSpPr txBox="1"/>
            <p:nvPr/>
          </p:nvSpPr>
          <p:spPr>
            <a:xfrm>
              <a:off x="3101566" y="3886200"/>
              <a:ext cx="1092780" cy="523220"/>
            </a:xfrm>
            <a:prstGeom prst="rect">
              <a:avLst/>
            </a:prstGeom>
            <a:noFill/>
          </p:spPr>
          <p:txBody>
            <a:bodyPr wrap="none" rtlCol="0">
              <a:spAutoFit/>
            </a:bodyPr>
            <a:lstStyle/>
            <a:p>
              <a:r>
                <a:rPr lang="fr-FR" sz="1400" dirty="0">
                  <a:latin typeface="+mj-lt"/>
                  <a:cs typeface="Symbol" charset="2"/>
                </a:rPr>
                <a:t>Scintillation </a:t>
              </a:r>
            </a:p>
            <a:p>
              <a:r>
                <a:rPr lang="fr-FR" sz="1400" dirty="0" err="1">
                  <a:latin typeface="+mj-lt"/>
                  <a:cs typeface="Symbol" charset="2"/>
                </a:rPr>
                <a:t>process</a:t>
              </a:r>
              <a:endParaRPr lang="fr-FR" sz="1400" dirty="0">
                <a:latin typeface="+mj-lt"/>
              </a:endParaRPr>
            </a:p>
          </p:txBody>
        </p:sp>
      </p:grpSp>
      <p:grpSp>
        <p:nvGrpSpPr>
          <p:cNvPr id="11" name="Grouper 91"/>
          <p:cNvGrpSpPr/>
          <p:nvPr/>
        </p:nvGrpSpPr>
        <p:grpSpPr>
          <a:xfrm>
            <a:off x="4300837" y="3124200"/>
            <a:ext cx="1175869" cy="1132820"/>
            <a:chOff x="4300837" y="3276600"/>
            <a:chExt cx="1175869" cy="1132820"/>
          </a:xfrm>
        </p:grpSpPr>
        <p:sp>
          <p:nvSpPr>
            <p:cNvPr id="78" name="ZoneTexte 77"/>
            <p:cNvSpPr txBox="1"/>
            <p:nvPr/>
          </p:nvSpPr>
          <p:spPr>
            <a:xfrm>
              <a:off x="4300837" y="3276600"/>
              <a:ext cx="942585" cy="400110"/>
            </a:xfrm>
            <a:prstGeom prst="rect">
              <a:avLst/>
            </a:prstGeom>
            <a:noFill/>
          </p:spPr>
          <p:txBody>
            <a:bodyPr wrap="none" rtlCol="0">
              <a:spAutoFit/>
            </a:bodyPr>
            <a:lstStyle/>
            <a:p>
              <a:r>
                <a:rPr lang="fr-FR" sz="2000" dirty="0"/>
                <a:t>+ </a:t>
              </a:r>
              <a:r>
                <a:rPr lang="fr-FR" sz="2000" dirty="0" err="1"/>
                <a:t>t</a:t>
              </a:r>
              <a:r>
                <a:rPr lang="fr-FR" sz="2000" baseline="-25000" dirty="0" err="1"/>
                <a:t>transit</a:t>
              </a:r>
              <a:r>
                <a:rPr lang="fr-FR" sz="2000" dirty="0"/>
                <a:t> </a:t>
              </a:r>
            </a:p>
          </p:txBody>
        </p:sp>
        <p:sp>
          <p:nvSpPr>
            <p:cNvPr id="87" name="ZoneTexte 86"/>
            <p:cNvSpPr txBox="1"/>
            <p:nvPr/>
          </p:nvSpPr>
          <p:spPr>
            <a:xfrm>
              <a:off x="4360958" y="3886200"/>
              <a:ext cx="1115748" cy="523220"/>
            </a:xfrm>
            <a:prstGeom prst="rect">
              <a:avLst/>
            </a:prstGeom>
            <a:noFill/>
          </p:spPr>
          <p:txBody>
            <a:bodyPr wrap="none" rtlCol="0">
              <a:spAutoFit/>
            </a:bodyPr>
            <a:lstStyle/>
            <a:p>
              <a:r>
                <a:rPr lang="fr-FR" sz="1400" dirty="0">
                  <a:latin typeface="+mj-lt"/>
                  <a:cs typeface="Symbol" charset="2"/>
                </a:rPr>
                <a:t>Transit time</a:t>
              </a:r>
            </a:p>
            <a:p>
              <a:r>
                <a:rPr lang="fr-FR" sz="1400" dirty="0" err="1">
                  <a:latin typeface="+mj-lt"/>
                  <a:cs typeface="Symbol" charset="2"/>
                </a:rPr>
                <a:t>jitter</a:t>
              </a:r>
              <a:endParaRPr lang="fr-FR" sz="1400" dirty="0">
                <a:latin typeface="+mj-lt"/>
              </a:endParaRPr>
            </a:p>
          </p:txBody>
        </p:sp>
      </p:grpSp>
      <p:grpSp>
        <p:nvGrpSpPr>
          <p:cNvPr id="12" name="Grouper 92"/>
          <p:cNvGrpSpPr/>
          <p:nvPr/>
        </p:nvGrpSpPr>
        <p:grpSpPr>
          <a:xfrm>
            <a:off x="5867400" y="3124200"/>
            <a:ext cx="1282748" cy="1132820"/>
            <a:chOff x="5649062" y="3276600"/>
            <a:chExt cx="1282748" cy="1132820"/>
          </a:xfrm>
        </p:grpSpPr>
        <p:sp>
          <p:nvSpPr>
            <p:cNvPr id="79" name="ZoneTexte 78"/>
            <p:cNvSpPr txBox="1"/>
            <p:nvPr/>
          </p:nvSpPr>
          <p:spPr>
            <a:xfrm>
              <a:off x="5702585" y="3276600"/>
              <a:ext cx="932984" cy="400110"/>
            </a:xfrm>
            <a:prstGeom prst="rect">
              <a:avLst/>
            </a:prstGeom>
            <a:noFill/>
          </p:spPr>
          <p:txBody>
            <a:bodyPr wrap="none" rtlCol="0">
              <a:spAutoFit/>
            </a:bodyPr>
            <a:lstStyle/>
            <a:p>
              <a:r>
                <a:rPr lang="fr-FR" sz="2000" dirty="0"/>
                <a:t>+ </a:t>
              </a:r>
              <a:r>
                <a:rPr lang="fr-FR" sz="2000" dirty="0" err="1"/>
                <a:t>t</a:t>
              </a:r>
              <a:r>
                <a:rPr lang="fr-FR" sz="2000" baseline="-25000" dirty="0" err="1"/>
                <a:t>SPTR</a:t>
              </a:r>
              <a:r>
                <a:rPr lang="fr-FR" sz="2000" dirty="0"/>
                <a:t> </a:t>
              </a:r>
            </a:p>
          </p:txBody>
        </p:sp>
        <p:sp>
          <p:nvSpPr>
            <p:cNvPr id="88" name="ZoneTexte 87"/>
            <p:cNvSpPr txBox="1"/>
            <p:nvPr/>
          </p:nvSpPr>
          <p:spPr>
            <a:xfrm>
              <a:off x="5649062" y="3886200"/>
              <a:ext cx="1282748" cy="523220"/>
            </a:xfrm>
            <a:prstGeom prst="rect">
              <a:avLst/>
            </a:prstGeom>
            <a:noFill/>
          </p:spPr>
          <p:txBody>
            <a:bodyPr wrap="none" rtlCol="0">
              <a:spAutoFit/>
            </a:bodyPr>
            <a:lstStyle/>
            <a:p>
              <a:r>
                <a:rPr lang="fr-FR" sz="1400" dirty="0">
                  <a:latin typeface="+mj-lt"/>
                  <a:cs typeface="Symbol" charset="2"/>
                </a:rPr>
                <a:t>Single photon</a:t>
              </a:r>
            </a:p>
            <a:p>
              <a:r>
                <a:rPr lang="fr-FR" sz="1400" dirty="0">
                  <a:latin typeface="+mj-lt"/>
                  <a:cs typeface="Symbol" charset="2"/>
                </a:rPr>
                <a:t> time </a:t>
              </a:r>
              <a:r>
                <a:rPr lang="fr-FR" sz="1400" dirty="0" err="1">
                  <a:latin typeface="+mj-lt"/>
                  <a:cs typeface="Symbol" charset="2"/>
                </a:rPr>
                <a:t>spread</a:t>
              </a:r>
              <a:endParaRPr lang="fr-FR" sz="1400" dirty="0">
                <a:latin typeface="+mj-lt"/>
              </a:endParaRPr>
            </a:p>
          </p:txBody>
        </p:sp>
      </p:grpSp>
      <p:grpSp>
        <p:nvGrpSpPr>
          <p:cNvPr id="13" name="Grouper 93"/>
          <p:cNvGrpSpPr/>
          <p:nvPr/>
        </p:nvGrpSpPr>
        <p:grpSpPr>
          <a:xfrm>
            <a:off x="7682595" y="3124200"/>
            <a:ext cx="1441946" cy="1132820"/>
            <a:chOff x="7309571" y="3276600"/>
            <a:chExt cx="1441946" cy="1132820"/>
          </a:xfrm>
        </p:grpSpPr>
        <p:sp>
          <p:nvSpPr>
            <p:cNvPr id="80" name="ZoneTexte 79"/>
            <p:cNvSpPr txBox="1"/>
            <p:nvPr/>
          </p:nvSpPr>
          <p:spPr>
            <a:xfrm>
              <a:off x="7462887" y="3276600"/>
              <a:ext cx="828371" cy="400110"/>
            </a:xfrm>
            <a:prstGeom prst="rect">
              <a:avLst/>
            </a:prstGeom>
            <a:noFill/>
          </p:spPr>
          <p:txBody>
            <a:bodyPr wrap="none" rtlCol="0">
              <a:spAutoFit/>
            </a:bodyPr>
            <a:lstStyle/>
            <a:p>
              <a:r>
                <a:rPr lang="fr-FR" sz="2000" dirty="0"/>
                <a:t>+ </a:t>
              </a:r>
              <a:r>
                <a:rPr lang="fr-FR" sz="2000" dirty="0" err="1"/>
                <a:t>t</a:t>
              </a:r>
              <a:r>
                <a:rPr lang="fr-FR" sz="2000" baseline="-25000" dirty="0" err="1"/>
                <a:t>TDC</a:t>
              </a:r>
              <a:r>
                <a:rPr lang="fr-FR" sz="2000" dirty="0"/>
                <a:t> </a:t>
              </a:r>
            </a:p>
          </p:txBody>
        </p:sp>
        <p:sp>
          <p:nvSpPr>
            <p:cNvPr id="89" name="ZoneTexte 88"/>
            <p:cNvSpPr txBox="1"/>
            <p:nvPr/>
          </p:nvSpPr>
          <p:spPr>
            <a:xfrm>
              <a:off x="7309571" y="3886200"/>
              <a:ext cx="1441946" cy="523220"/>
            </a:xfrm>
            <a:prstGeom prst="rect">
              <a:avLst/>
            </a:prstGeom>
            <a:noFill/>
          </p:spPr>
          <p:txBody>
            <a:bodyPr wrap="none" rtlCol="0">
              <a:spAutoFit/>
            </a:bodyPr>
            <a:lstStyle/>
            <a:p>
              <a:r>
                <a:rPr lang="fr-FR" sz="1400" dirty="0">
                  <a:latin typeface="+mj-lt"/>
                  <a:cs typeface="Symbol" charset="2"/>
                </a:rPr>
                <a:t>TDC </a:t>
              </a:r>
            </a:p>
            <a:p>
              <a:r>
                <a:rPr lang="fr-FR" sz="1400" dirty="0">
                  <a:latin typeface="+mj-lt"/>
                  <a:cs typeface="Symbol" charset="2"/>
                </a:rPr>
                <a:t>conversion time</a:t>
              </a:r>
              <a:endParaRPr lang="fr-FR" sz="1400" dirty="0">
                <a:latin typeface="+mj-lt"/>
              </a:endParaRPr>
            </a:p>
          </p:txBody>
        </p:sp>
      </p:grpSp>
      <p:sp>
        <p:nvSpPr>
          <p:cNvPr id="95" name="Explosion 2 94"/>
          <p:cNvSpPr/>
          <p:nvPr/>
        </p:nvSpPr>
        <p:spPr bwMode="auto">
          <a:xfrm>
            <a:off x="6248400" y="1524000"/>
            <a:ext cx="152400" cy="228600"/>
          </a:xfrm>
          <a:prstGeom prst="irregularSeal2">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Arial" pitchFamily="-65" charset="0"/>
            </a:endParaRPr>
          </a:p>
        </p:txBody>
      </p:sp>
      <p:sp>
        <p:nvSpPr>
          <p:cNvPr id="96" name="Explosion 2 95"/>
          <p:cNvSpPr/>
          <p:nvPr/>
        </p:nvSpPr>
        <p:spPr bwMode="auto">
          <a:xfrm>
            <a:off x="6248400" y="1828800"/>
            <a:ext cx="152400" cy="228600"/>
          </a:xfrm>
          <a:prstGeom prst="irregularSeal2">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Arial" pitchFamily="-65" charset="0"/>
            </a:endParaRPr>
          </a:p>
        </p:txBody>
      </p:sp>
      <p:sp>
        <p:nvSpPr>
          <p:cNvPr id="97" name="Explosion 2 96"/>
          <p:cNvSpPr/>
          <p:nvPr/>
        </p:nvSpPr>
        <p:spPr bwMode="auto">
          <a:xfrm>
            <a:off x="6248400" y="2286000"/>
            <a:ext cx="152400" cy="228600"/>
          </a:xfrm>
          <a:prstGeom prst="irregularSeal2">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Arial" pitchFamily="-65" charset="0"/>
            </a:endParaRPr>
          </a:p>
        </p:txBody>
      </p:sp>
      <p:grpSp>
        <p:nvGrpSpPr>
          <p:cNvPr id="14" name="Grouper 110"/>
          <p:cNvGrpSpPr/>
          <p:nvPr/>
        </p:nvGrpSpPr>
        <p:grpSpPr>
          <a:xfrm>
            <a:off x="8382000" y="1981200"/>
            <a:ext cx="1143000" cy="990600"/>
            <a:chOff x="1980406" y="4572000"/>
            <a:chExt cx="1753394" cy="1295400"/>
          </a:xfrm>
        </p:grpSpPr>
        <p:sp>
          <p:nvSpPr>
            <p:cNvPr id="106" name="Arc 105"/>
            <p:cNvSpPr/>
            <p:nvPr/>
          </p:nvSpPr>
          <p:spPr bwMode="auto">
            <a:xfrm rot="16200000">
              <a:off x="2362200" y="4495800"/>
              <a:ext cx="1295400" cy="1447800"/>
            </a:xfrm>
            <a:prstGeom prst="arc">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Arial" pitchFamily="-65" charset="0"/>
              </a:endParaRPr>
            </a:p>
          </p:txBody>
        </p:sp>
        <p:cxnSp>
          <p:nvCxnSpPr>
            <p:cNvPr id="108" name="Connecteur droit 107"/>
            <p:cNvCxnSpPr/>
            <p:nvPr/>
          </p:nvCxnSpPr>
          <p:spPr bwMode="auto">
            <a:xfrm rot="5400000">
              <a:off x="1980406" y="4876800"/>
              <a:ext cx="6096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0" name="Connecteur droit 109"/>
            <p:cNvCxnSpPr/>
            <p:nvPr/>
          </p:nvCxnSpPr>
          <p:spPr bwMode="auto">
            <a:xfrm>
              <a:off x="1980406" y="4572000"/>
              <a:ext cx="304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5" name="Grouper 123"/>
          <p:cNvGrpSpPr/>
          <p:nvPr/>
        </p:nvGrpSpPr>
        <p:grpSpPr>
          <a:xfrm>
            <a:off x="3301101" y="2286794"/>
            <a:ext cx="2337699" cy="3116203"/>
            <a:chOff x="3301101" y="2286794"/>
            <a:chExt cx="2337699" cy="3116203"/>
          </a:xfrm>
        </p:grpSpPr>
        <p:sp>
          <p:nvSpPr>
            <p:cNvPr id="112" name="ZoneTexte 111"/>
            <p:cNvSpPr txBox="1"/>
            <p:nvPr/>
          </p:nvSpPr>
          <p:spPr>
            <a:xfrm>
              <a:off x="3301101" y="4572000"/>
              <a:ext cx="2337699" cy="830997"/>
            </a:xfrm>
            <a:prstGeom prst="rect">
              <a:avLst/>
            </a:prstGeom>
            <a:solidFill>
              <a:schemeClr val="accent1">
                <a:lumMod val="20000"/>
                <a:lumOff val="80000"/>
              </a:schemeClr>
            </a:solidFill>
            <a:ln>
              <a:solidFill>
                <a:schemeClr val="tx1"/>
              </a:solidFill>
            </a:ln>
          </p:spPr>
          <p:txBody>
            <a:bodyPr wrap="none" rtlCol="0">
              <a:spAutoFit/>
            </a:bodyPr>
            <a:lstStyle/>
            <a:p>
              <a:r>
                <a:rPr lang="fr-FR" sz="2000" dirty="0" err="1">
                  <a:solidFill>
                    <a:schemeClr val="bg1">
                      <a:lumMod val="75000"/>
                    </a:schemeClr>
                  </a:solidFill>
                </a:rPr>
                <a:t>Random</a:t>
              </a:r>
              <a:r>
                <a:rPr lang="fr-FR" sz="2000" dirty="0">
                  <a:solidFill>
                    <a:schemeClr val="bg1">
                      <a:lumMod val="75000"/>
                    </a:schemeClr>
                  </a:solidFill>
                </a:rPr>
                <a:t> </a:t>
              </a:r>
              <a:r>
                <a:rPr lang="fr-FR" sz="2000" dirty="0" err="1">
                  <a:solidFill>
                    <a:schemeClr val="bg1">
                      <a:lumMod val="75000"/>
                    </a:schemeClr>
                  </a:solidFill>
                </a:rPr>
                <a:t>deletion</a:t>
              </a:r>
              <a:r>
                <a:rPr lang="fr-FR" sz="2000" dirty="0">
                  <a:solidFill>
                    <a:schemeClr val="bg1">
                      <a:lumMod val="75000"/>
                    </a:schemeClr>
                  </a:solidFill>
                </a:rPr>
                <a:t> 1</a:t>
              </a:r>
            </a:p>
            <a:p>
              <a:r>
                <a:rPr lang="fr-FR" sz="1400" dirty="0">
                  <a:solidFill>
                    <a:schemeClr val="bg1">
                      <a:lumMod val="75000"/>
                    </a:schemeClr>
                  </a:solidFill>
                </a:rPr>
                <a:t>Absorption</a:t>
              </a:r>
            </a:p>
            <a:p>
              <a:r>
                <a:rPr lang="fr-FR" sz="1400" dirty="0" err="1">
                  <a:solidFill>
                    <a:schemeClr val="bg1">
                      <a:lumMod val="75000"/>
                    </a:schemeClr>
                  </a:solidFill>
                </a:rPr>
                <a:t>Self-absorption</a:t>
              </a:r>
              <a:endParaRPr lang="fr-FR" sz="1400" dirty="0">
                <a:solidFill>
                  <a:schemeClr val="bg1">
                    <a:lumMod val="75000"/>
                  </a:schemeClr>
                </a:solidFill>
              </a:endParaRPr>
            </a:p>
          </p:txBody>
        </p:sp>
        <p:cxnSp>
          <p:nvCxnSpPr>
            <p:cNvPr id="115" name="Connecteur droit avec flèche 114"/>
            <p:cNvCxnSpPr/>
            <p:nvPr/>
          </p:nvCxnSpPr>
          <p:spPr bwMode="auto">
            <a:xfrm rot="5400000" flipH="1" flipV="1">
              <a:off x="4419600" y="3429000"/>
              <a:ext cx="22860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grpSp>
        <p:nvGrpSpPr>
          <p:cNvPr id="16" name="Grouper 122"/>
          <p:cNvGrpSpPr/>
          <p:nvPr/>
        </p:nvGrpSpPr>
        <p:grpSpPr>
          <a:xfrm>
            <a:off x="3301101" y="2284412"/>
            <a:ext cx="2871099" cy="3817541"/>
            <a:chOff x="3301101" y="2284412"/>
            <a:chExt cx="2871099" cy="3817541"/>
          </a:xfrm>
        </p:grpSpPr>
        <p:sp>
          <p:nvSpPr>
            <p:cNvPr id="113" name="ZoneTexte 112"/>
            <p:cNvSpPr txBox="1"/>
            <p:nvPr/>
          </p:nvSpPr>
          <p:spPr>
            <a:xfrm>
              <a:off x="3301101" y="5486400"/>
              <a:ext cx="2337699" cy="615553"/>
            </a:xfrm>
            <a:prstGeom prst="rect">
              <a:avLst/>
            </a:prstGeom>
            <a:solidFill>
              <a:schemeClr val="accent1">
                <a:lumMod val="20000"/>
                <a:lumOff val="80000"/>
              </a:schemeClr>
            </a:solidFill>
            <a:ln>
              <a:solidFill>
                <a:schemeClr val="tx1"/>
              </a:solidFill>
            </a:ln>
          </p:spPr>
          <p:txBody>
            <a:bodyPr wrap="none" rtlCol="0">
              <a:spAutoFit/>
            </a:bodyPr>
            <a:lstStyle/>
            <a:p>
              <a:r>
                <a:rPr lang="fr-FR" sz="2000" dirty="0" err="1">
                  <a:solidFill>
                    <a:schemeClr val="bg1">
                      <a:lumMod val="75000"/>
                    </a:schemeClr>
                  </a:solidFill>
                </a:rPr>
                <a:t>Random</a:t>
              </a:r>
              <a:r>
                <a:rPr lang="fr-FR" sz="2000" dirty="0">
                  <a:solidFill>
                    <a:schemeClr val="bg1">
                      <a:lumMod val="75000"/>
                    </a:schemeClr>
                  </a:solidFill>
                </a:rPr>
                <a:t> </a:t>
              </a:r>
              <a:r>
                <a:rPr lang="fr-FR" sz="2000" dirty="0" err="1">
                  <a:solidFill>
                    <a:schemeClr val="bg1">
                      <a:lumMod val="75000"/>
                    </a:schemeClr>
                  </a:solidFill>
                </a:rPr>
                <a:t>deletion</a:t>
              </a:r>
              <a:r>
                <a:rPr lang="fr-FR" sz="2000" dirty="0">
                  <a:solidFill>
                    <a:schemeClr val="bg1">
                      <a:lumMod val="75000"/>
                    </a:schemeClr>
                  </a:solidFill>
                </a:rPr>
                <a:t> 2</a:t>
              </a:r>
            </a:p>
            <a:p>
              <a:r>
                <a:rPr lang="fr-FR" sz="1400" dirty="0" err="1">
                  <a:solidFill>
                    <a:schemeClr val="bg1">
                      <a:lumMod val="75000"/>
                    </a:schemeClr>
                  </a:solidFill>
                </a:rPr>
                <a:t>SiPM</a:t>
              </a:r>
              <a:r>
                <a:rPr lang="fr-FR" sz="1400" dirty="0">
                  <a:solidFill>
                    <a:schemeClr val="bg1">
                      <a:lumMod val="75000"/>
                    </a:schemeClr>
                  </a:solidFill>
                </a:rPr>
                <a:t> PDE</a:t>
              </a:r>
            </a:p>
          </p:txBody>
        </p:sp>
        <p:cxnSp>
          <p:nvCxnSpPr>
            <p:cNvPr id="116" name="Connecteur droit avec flèche 115"/>
            <p:cNvCxnSpPr/>
            <p:nvPr/>
          </p:nvCxnSpPr>
          <p:spPr bwMode="auto">
            <a:xfrm rot="5400000" flipH="1" flipV="1">
              <a:off x="4191794" y="4038600"/>
              <a:ext cx="3505200" cy="1588"/>
            </a:xfrm>
            <a:prstGeom prst="straightConnector1">
              <a:avLst/>
            </a:prstGeom>
            <a:solidFill>
              <a:schemeClr val="accent1"/>
            </a:solidFill>
            <a:ln w="9525" cap="flat" cmpd="sng" algn="ctr">
              <a:solidFill>
                <a:schemeClr val="tx1"/>
              </a:solidFill>
              <a:prstDash val="solid"/>
              <a:round/>
              <a:headEnd type="none" w="med" len="med"/>
              <a:tailEnd type="none"/>
            </a:ln>
            <a:effectLst/>
          </p:spPr>
        </p:cxnSp>
        <p:cxnSp>
          <p:nvCxnSpPr>
            <p:cNvPr id="119" name="Connecteur droit 118"/>
            <p:cNvCxnSpPr>
              <a:endCxn id="113" idx="3"/>
            </p:cNvCxnSpPr>
            <p:nvPr/>
          </p:nvCxnSpPr>
          <p:spPr bwMode="auto">
            <a:xfrm rot="10800000" flipV="1">
              <a:off x="5638800" y="5791199"/>
              <a:ext cx="304800" cy="297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2" name="Connecteur droit avec flèche 121"/>
            <p:cNvCxnSpPr/>
            <p:nvPr/>
          </p:nvCxnSpPr>
          <p:spPr bwMode="auto">
            <a:xfrm>
              <a:off x="5943600" y="2284412"/>
              <a:ext cx="2286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grpSp>
        <p:nvGrpSpPr>
          <p:cNvPr id="17" name="Grouper 140"/>
          <p:cNvGrpSpPr/>
          <p:nvPr/>
        </p:nvGrpSpPr>
        <p:grpSpPr>
          <a:xfrm>
            <a:off x="6705600" y="2286794"/>
            <a:ext cx="2366127" cy="3822362"/>
            <a:chOff x="6705600" y="2286794"/>
            <a:chExt cx="2366127" cy="3822362"/>
          </a:xfrm>
        </p:grpSpPr>
        <p:cxnSp>
          <p:nvCxnSpPr>
            <p:cNvPr id="137" name="Connecteur droit avec flèche 136"/>
            <p:cNvCxnSpPr/>
            <p:nvPr/>
          </p:nvCxnSpPr>
          <p:spPr bwMode="auto">
            <a:xfrm rot="5400000" flipH="1" flipV="1">
              <a:off x="6171406" y="3886200"/>
              <a:ext cx="32004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28" name="ZoneTexte 127"/>
            <p:cNvSpPr txBox="1"/>
            <p:nvPr/>
          </p:nvSpPr>
          <p:spPr>
            <a:xfrm>
              <a:off x="6705600" y="5493603"/>
              <a:ext cx="2366127" cy="615553"/>
            </a:xfrm>
            <a:prstGeom prst="rect">
              <a:avLst/>
            </a:prstGeom>
            <a:solidFill>
              <a:schemeClr val="tx2">
                <a:lumMod val="50000"/>
              </a:schemeClr>
            </a:solidFill>
            <a:ln>
              <a:solidFill>
                <a:schemeClr val="tx1"/>
              </a:solidFill>
            </a:ln>
          </p:spPr>
          <p:txBody>
            <a:bodyPr wrap="none" rtlCol="0">
              <a:spAutoFit/>
            </a:bodyPr>
            <a:lstStyle/>
            <a:p>
              <a:r>
                <a:rPr lang="fr-FR" sz="2000" dirty="0" err="1">
                  <a:solidFill>
                    <a:schemeClr val="accent2"/>
                  </a:solidFill>
                </a:rPr>
                <a:t>Unwanted</a:t>
              </a:r>
              <a:r>
                <a:rPr lang="fr-FR" sz="2000" dirty="0">
                  <a:solidFill>
                    <a:schemeClr val="accent2"/>
                  </a:solidFill>
                </a:rPr>
                <a:t> pulses 2</a:t>
              </a:r>
            </a:p>
            <a:p>
              <a:r>
                <a:rPr lang="fr-FR" sz="1400" dirty="0">
                  <a:solidFill>
                    <a:schemeClr val="accent2"/>
                  </a:solidFill>
                </a:rPr>
                <a:t>DCR</a:t>
              </a:r>
            </a:p>
          </p:txBody>
        </p:sp>
      </p:grpSp>
      <p:grpSp>
        <p:nvGrpSpPr>
          <p:cNvPr id="18" name="Grouper 139"/>
          <p:cNvGrpSpPr/>
          <p:nvPr/>
        </p:nvGrpSpPr>
        <p:grpSpPr>
          <a:xfrm>
            <a:off x="6324600" y="2590800"/>
            <a:ext cx="2757415" cy="2811403"/>
            <a:chOff x="6324600" y="2590800"/>
            <a:chExt cx="2757415" cy="2811403"/>
          </a:xfrm>
        </p:grpSpPr>
        <p:sp>
          <p:nvSpPr>
            <p:cNvPr id="126" name="ZoneTexte 125"/>
            <p:cNvSpPr txBox="1"/>
            <p:nvPr/>
          </p:nvSpPr>
          <p:spPr>
            <a:xfrm>
              <a:off x="6715888" y="4571206"/>
              <a:ext cx="2366127" cy="830997"/>
            </a:xfrm>
            <a:prstGeom prst="rect">
              <a:avLst/>
            </a:prstGeom>
            <a:solidFill>
              <a:schemeClr val="tx2">
                <a:lumMod val="50000"/>
              </a:schemeClr>
            </a:solidFill>
            <a:ln>
              <a:solidFill>
                <a:schemeClr val="tx1"/>
              </a:solidFill>
            </a:ln>
          </p:spPr>
          <p:txBody>
            <a:bodyPr wrap="none" rtlCol="0">
              <a:spAutoFit/>
            </a:bodyPr>
            <a:lstStyle/>
            <a:p>
              <a:r>
                <a:rPr lang="fr-FR" sz="2000" dirty="0" err="1">
                  <a:solidFill>
                    <a:schemeClr val="accent2"/>
                  </a:solidFill>
                </a:rPr>
                <a:t>Unwanted</a:t>
              </a:r>
              <a:r>
                <a:rPr lang="fr-FR" sz="2000" dirty="0">
                  <a:solidFill>
                    <a:schemeClr val="accent2"/>
                  </a:solidFill>
                </a:rPr>
                <a:t> pulses 1</a:t>
              </a:r>
            </a:p>
            <a:p>
              <a:r>
                <a:rPr lang="fr-FR" sz="1400" dirty="0">
                  <a:solidFill>
                    <a:schemeClr val="accent2"/>
                  </a:solidFill>
                </a:rPr>
                <a:t>DCR, cross talk</a:t>
              </a:r>
            </a:p>
            <a:p>
              <a:r>
                <a:rPr lang="fr-FR" sz="1400" dirty="0" err="1">
                  <a:solidFill>
                    <a:schemeClr val="accent2"/>
                  </a:solidFill>
                </a:rPr>
                <a:t>Afterpulses</a:t>
              </a:r>
              <a:endParaRPr lang="fr-FR" sz="1400" dirty="0">
                <a:solidFill>
                  <a:schemeClr val="accent2"/>
                </a:solidFill>
              </a:endParaRPr>
            </a:p>
          </p:txBody>
        </p:sp>
        <p:cxnSp>
          <p:nvCxnSpPr>
            <p:cNvPr id="127" name="Connecteur droit avec flèche 126"/>
            <p:cNvCxnSpPr/>
            <p:nvPr/>
          </p:nvCxnSpPr>
          <p:spPr bwMode="auto">
            <a:xfrm rot="5400000" flipH="1" flipV="1">
              <a:off x="6134894" y="2780506"/>
              <a:ext cx="3810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2" name="Connecteur droit 131"/>
            <p:cNvCxnSpPr/>
            <p:nvPr/>
          </p:nvCxnSpPr>
          <p:spPr bwMode="auto">
            <a:xfrm>
              <a:off x="6324600" y="2971800"/>
              <a:ext cx="8382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4" name="Connecteur droit 133"/>
            <p:cNvCxnSpPr/>
            <p:nvPr/>
          </p:nvCxnSpPr>
          <p:spPr bwMode="auto">
            <a:xfrm rot="5400000">
              <a:off x="6362700" y="3771900"/>
              <a:ext cx="16002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39" name="Explosion 2 138"/>
          <p:cNvSpPr/>
          <p:nvPr/>
        </p:nvSpPr>
        <p:spPr bwMode="auto">
          <a:xfrm>
            <a:off x="3505200" y="1981200"/>
            <a:ext cx="304800" cy="304800"/>
          </a:xfrm>
          <a:prstGeom prst="irregularSeal2">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Arial" pitchFamily="-65" charset="0"/>
            </a:endParaRPr>
          </a:p>
        </p:txBody>
      </p:sp>
      <p:sp>
        <p:nvSpPr>
          <p:cNvPr id="83" name="Rectangle 82"/>
          <p:cNvSpPr/>
          <p:nvPr/>
        </p:nvSpPr>
        <p:spPr>
          <a:xfrm rot="20192891">
            <a:off x="266268" y="2164164"/>
            <a:ext cx="8483208" cy="2585323"/>
          </a:xfrm>
          <a:prstGeom prst="rect">
            <a:avLst/>
          </a:prstGeom>
          <a:noFill/>
        </p:spPr>
        <p:txBody>
          <a:bodyPr wrap="square" lIns="91440" tIns="45720" rIns="91440" bIns="45720">
            <a:spAutoFit/>
          </a:bodyPr>
          <a:lstStyle/>
          <a:p>
            <a:pPr algn="ctr"/>
            <a:r>
              <a:rPr lang="fr-CH" sz="5400" b="1" cap="none" spc="0" dirty="0">
                <a:ln w="24500" cmpd="dbl">
                  <a:solidFill>
                    <a:schemeClr val="accent2">
                      <a:shade val="85000"/>
                      <a:satMod val="155000"/>
                    </a:schemeClr>
                  </a:solidFill>
                  <a:prstDash val="solid"/>
                  <a:miter lim="800000"/>
                </a:ln>
                <a:solidFill>
                  <a:schemeClr val="accent2"/>
                </a:solidFill>
                <a:effectLst>
                  <a:outerShdw blurRad="38100" dist="38100" dir="7020000" algn="tl">
                    <a:srgbClr val="000000">
                      <a:alpha val="35000"/>
                    </a:srgbClr>
                  </a:outerShdw>
                </a:effectLst>
              </a:rPr>
              <a:t>How to extract the</a:t>
            </a:r>
          </a:p>
          <a:p>
            <a:pPr algn="ctr"/>
            <a:r>
              <a:rPr lang="fr-CH" sz="5400" b="1" dirty="0">
                <a:ln w="24500" cmpd="dbl">
                  <a:solidFill>
                    <a:schemeClr val="accent2">
                      <a:shade val="85000"/>
                      <a:satMod val="155000"/>
                    </a:schemeClr>
                  </a:solidFill>
                  <a:prstDash val="solid"/>
                  <a:miter lim="800000"/>
                </a:ln>
                <a:solidFill>
                  <a:schemeClr val="accent2"/>
                </a:solidFill>
                <a:effectLst>
                  <a:outerShdw blurRad="38100" dist="38100" dir="7020000" algn="tl">
                    <a:srgbClr val="000000">
                      <a:alpha val="35000"/>
                    </a:srgbClr>
                  </a:outerShdw>
                </a:effectLst>
              </a:rPr>
              <a:t>best time estimator</a:t>
            </a:r>
          </a:p>
          <a:p>
            <a:pPr algn="ctr"/>
            <a:r>
              <a:rPr lang="fr-CH" sz="5400" b="1" cap="none" spc="0" dirty="0">
                <a:ln w="24500" cmpd="dbl">
                  <a:solidFill>
                    <a:schemeClr val="accent2">
                      <a:shade val="85000"/>
                      <a:satMod val="155000"/>
                    </a:schemeClr>
                  </a:solidFill>
                  <a:prstDash val="solid"/>
                  <a:miter lim="800000"/>
                </a:ln>
                <a:solidFill>
                  <a:schemeClr val="accent2"/>
                </a:solidFill>
                <a:effectLst>
                  <a:outerShdw blurRad="38100" dist="38100" dir="7020000" algn="tl">
                    <a:srgbClr val="000000">
                      <a:alpha val="35000"/>
                    </a:srgbClr>
                  </a:outerShdw>
                </a:effectLst>
              </a:rPr>
              <a:t>from the signal?</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1" nodeType="clickEffect">
                                  <p:stCondLst>
                                    <p:cond delay="0"/>
                                  </p:stCondLst>
                                  <p:childTnLst>
                                    <p:set>
                                      <p:cBhvr>
                                        <p:cTn id="14" dur="1" fill="hold">
                                          <p:stCondLst>
                                            <p:cond delay="0"/>
                                          </p:stCondLst>
                                        </p:cTn>
                                        <p:tgtEl>
                                          <p:spTgt spid="139"/>
                                        </p:tgtEl>
                                        <p:attrNameLst>
                                          <p:attrName>style.visibility</p:attrName>
                                        </p:attrNameLst>
                                      </p:cBhvr>
                                      <p:to>
                                        <p:strVal val="visible"/>
                                      </p:to>
                                    </p:set>
                                    <p:anim calcmode="lin" valueType="num">
                                      <p:cBhvr>
                                        <p:cTn id="15" dur="500" fill="hold"/>
                                        <p:tgtEl>
                                          <p:spTgt spid="139"/>
                                        </p:tgtEl>
                                        <p:attrNameLst>
                                          <p:attrName>ppt_w</p:attrName>
                                        </p:attrNameLst>
                                      </p:cBhvr>
                                      <p:tavLst>
                                        <p:tav tm="0">
                                          <p:val>
                                            <p:fltVal val="0"/>
                                          </p:val>
                                        </p:tav>
                                        <p:tav tm="100000">
                                          <p:val>
                                            <p:strVal val="#ppt_w"/>
                                          </p:val>
                                        </p:tav>
                                      </p:tavLst>
                                    </p:anim>
                                    <p:anim calcmode="lin" valueType="num">
                                      <p:cBhvr>
                                        <p:cTn id="16" dur="500" fill="hold"/>
                                        <p:tgtEl>
                                          <p:spTgt spid="139"/>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35" presetClass="emph" presetSubtype="0" repeatCount="5000" fill="hold" grpId="0" nodeType="afterEffect">
                                  <p:stCondLst>
                                    <p:cond delay="0"/>
                                  </p:stCondLst>
                                  <p:childTnLst>
                                    <p:anim calcmode="discrete" valueType="str">
                                      <p:cBhvr>
                                        <p:cTn id="19" dur="500" fill="hold"/>
                                        <p:tgtEl>
                                          <p:spTgt spid="139"/>
                                        </p:tgtEl>
                                        <p:attrNameLst>
                                          <p:attrName>style.visibility</p:attrName>
                                        </p:attrNameLst>
                                      </p:cBhvr>
                                      <p:tavLst>
                                        <p:tav tm="0">
                                          <p:val>
                                            <p:strVal val="hidden"/>
                                          </p:val>
                                        </p:tav>
                                        <p:tav tm="50000">
                                          <p:val>
                                            <p:strVal val="visible"/>
                                          </p:val>
                                        </p:tav>
                                      </p:tavLst>
                                    </p:anim>
                                  </p:childTnLst>
                                </p:cTn>
                              </p:par>
                            </p:childTnLst>
                          </p:cTn>
                        </p:par>
                        <p:par>
                          <p:cTn id="20" fill="hold">
                            <p:stCondLst>
                              <p:cond delay="3000"/>
                            </p:stCondLst>
                            <p:childTnLst>
                              <p:par>
                                <p:cTn id="21" presetID="1"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1000"/>
                                        <p:tgtEl>
                                          <p:spTgt spid="30"/>
                                        </p:tgtEl>
                                      </p:cBhvr>
                                    </p:animEffect>
                                  </p:childTnLst>
                                </p:cTn>
                              </p:par>
                              <p:par>
                                <p:cTn id="28" presetID="22" presetClass="entr" presetSubtype="2"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right)">
                                      <p:cBhvr>
                                        <p:cTn id="30" dur="1000"/>
                                        <p:tgtEl>
                                          <p:spTgt spid="4"/>
                                        </p:tgtEl>
                                      </p:cBhvr>
                                    </p:animEffect>
                                  </p:childTnLst>
                                </p:cTn>
                              </p:par>
                              <p:par>
                                <p:cTn id="31" presetID="22" presetClass="entr" presetSubtype="8" fill="hold" nodeType="withEffect">
                                  <p:stCondLst>
                                    <p:cond delay="100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1000"/>
                                        <p:tgtEl>
                                          <p:spTgt spid="3"/>
                                        </p:tgtEl>
                                      </p:cBhvr>
                                    </p:animEffect>
                                  </p:childTnLst>
                                </p:cTn>
                              </p:par>
                            </p:childTnLst>
                          </p:cTn>
                        </p:par>
                        <p:par>
                          <p:cTn id="34" fill="hold">
                            <p:stCondLst>
                              <p:cond delay="2000"/>
                            </p:stCondLst>
                            <p:childTnLst>
                              <p:par>
                                <p:cTn id="35" presetID="1" presetClass="entr" presetSubtype="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95"/>
                                        </p:tgtEl>
                                        <p:attrNameLst>
                                          <p:attrName>style.visibility</p:attrName>
                                        </p:attrNameLst>
                                      </p:cBhvr>
                                      <p:to>
                                        <p:strVal val="visible"/>
                                      </p:to>
                                    </p:set>
                                    <p:anim calcmode="lin" valueType="num">
                                      <p:cBhvr>
                                        <p:cTn id="41" dur="500" fill="hold"/>
                                        <p:tgtEl>
                                          <p:spTgt spid="95"/>
                                        </p:tgtEl>
                                        <p:attrNameLst>
                                          <p:attrName>ppt_w</p:attrName>
                                        </p:attrNameLst>
                                      </p:cBhvr>
                                      <p:tavLst>
                                        <p:tav tm="0">
                                          <p:val>
                                            <p:fltVal val="0"/>
                                          </p:val>
                                        </p:tav>
                                        <p:tav tm="100000">
                                          <p:val>
                                            <p:strVal val="#ppt_w"/>
                                          </p:val>
                                        </p:tav>
                                      </p:tavLst>
                                    </p:anim>
                                    <p:anim calcmode="lin" valueType="num">
                                      <p:cBhvr>
                                        <p:cTn id="42" dur="500" fill="hold"/>
                                        <p:tgtEl>
                                          <p:spTgt spid="95"/>
                                        </p:tgtEl>
                                        <p:attrNameLst>
                                          <p:attrName>ppt_h</p:attrName>
                                        </p:attrNameLst>
                                      </p:cBhvr>
                                      <p:tavLst>
                                        <p:tav tm="0">
                                          <p:val>
                                            <p:fltVal val="0"/>
                                          </p:val>
                                        </p:tav>
                                        <p:tav tm="100000">
                                          <p:val>
                                            <p:strVal val="#ppt_h"/>
                                          </p:val>
                                        </p:tav>
                                      </p:tavLst>
                                    </p:anim>
                                  </p:childTnLst>
                                </p:cTn>
                              </p:par>
                            </p:childTnLst>
                          </p:cTn>
                        </p:par>
                        <p:par>
                          <p:cTn id="43" fill="hold">
                            <p:stCondLst>
                              <p:cond delay="500"/>
                            </p:stCondLst>
                            <p:childTnLst>
                              <p:par>
                                <p:cTn id="44" presetID="23" presetClass="entr" presetSubtype="16" fill="hold" grpId="0" nodeType="afterEffect">
                                  <p:stCondLst>
                                    <p:cond delay="0"/>
                                  </p:stCondLst>
                                  <p:childTnLst>
                                    <p:set>
                                      <p:cBhvr>
                                        <p:cTn id="45" dur="1" fill="hold">
                                          <p:stCondLst>
                                            <p:cond delay="0"/>
                                          </p:stCondLst>
                                        </p:cTn>
                                        <p:tgtEl>
                                          <p:spTgt spid="97"/>
                                        </p:tgtEl>
                                        <p:attrNameLst>
                                          <p:attrName>style.visibility</p:attrName>
                                        </p:attrNameLst>
                                      </p:cBhvr>
                                      <p:to>
                                        <p:strVal val="visible"/>
                                      </p:to>
                                    </p:set>
                                    <p:anim calcmode="lin" valueType="num">
                                      <p:cBhvr>
                                        <p:cTn id="46" dur="500" fill="hold"/>
                                        <p:tgtEl>
                                          <p:spTgt spid="97"/>
                                        </p:tgtEl>
                                        <p:attrNameLst>
                                          <p:attrName>ppt_w</p:attrName>
                                        </p:attrNameLst>
                                      </p:cBhvr>
                                      <p:tavLst>
                                        <p:tav tm="0">
                                          <p:val>
                                            <p:fltVal val="0"/>
                                          </p:val>
                                        </p:tav>
                                        <p:tav tm="100000">
                                          <p:val>
                                            <p:strVal val="#ppt_w"/>
                                          </p:val>
                                        </p:tav>
                                      </p:tavLst>
                                    </p:anim>
                                    <p:anim calcmode="lin" valueType="num">
                                      <p:cBhvr>
                                        <p:cTn id="47" dur="500" fill="hold"/>
                                        <p:tgtEl>
                                          <p:spTgt spid="97"/>
                                        </p:tgtEl>
                                        <p:attrNameLst>
                                          <p:attrName>ppt_h</p:attrName>
                                        </p:attrNameLst>
                                      </p:cBhvr>
                                      <p:tavLst>
                                        <p:tav tm="0">
                                          <p:val>
                                            <p:fltVal val="0"/>
                                          </p:val>
                                        </p:tav>
                                        <p:tav tm="100000">
                                          <p:val>
                                            <p:strVal val="#ppt_h"/>
                                          </p:val>
                                        </p:tav>
                                      </p:tavLst>
                                    </p:anim>
                                  </p:childTnLst>
                                </p:cTn>
                              </p:par>
                            </p:childTnLst>
                          </p:cTn>
                        </p:par>
                        <p:par>
                          <p:cTn id="48" fill="hold">
                            <p:stCondLst>
                              <p:cond delay="1000"/>
                            </p:stCondLst>
                            <p:childTnLst>
                              <p:par>
                                <p:cTn id="49" presetID="23" presetClass="entr" presetSubtype="16"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500" fill="hold"/>
                                        <p:tgtEl>
                                          <p:spTgt spid="96"/>
                                        </p:tgtEl>
                                        <p:attrNameLst>
                                          <p:attrName>ppt_w</p:attrName>
                                        </p:attrNameLst>
                                      </p:cBhvr>
                                      <p:tavLst>
                                        <p:tav tm="0">
                                          <p:val>
                                            <p:fltVal val="0"/>
                                          </p:val>
                                        </p:tav>
                                        <p:tav tm="100000">
                                          <p:val>
                                            <p:strVal val="#ppt_w"/>
                                          </p:val>
                                        </p:tav>
                                      </p:tavLst>
                                    </p:anim>
                                    <p:anim calcmode="lin" valueType="num">
                                      <p:cBhvr>
                                        <p:cTn id="52" dur="500" fill="hold"/>
                                        <p:tgtEl>
                                          <p:spTgt spid="96"/>
                                        </p:tgtEl>
                                        <p:attrNameLst>
                                          <p:attrName>ppt_h</p:attrName>
                                        </p:attrNameLst>
                                      </p:cBhvr>
                                      <p:tavLst>
                                        <p:tav tm="0">
                                          <p:val>
                                            <p:fltVal val="0"/>
                                          </p:val>
                                        </p:tav>
                                        <p:tav tm="100000">
                                          <p:val>
                                            <p:strVal val="#ppt_h"/>
                                          </p:val>
                                        </p:tav>
                                      </p:tavLst>
                                    </p:anim>
                                  </p:childTnLst>
                                </p:cTn>
                              </p:par>
                            </p:childTnLst>
                          </p:cTn>
                        </p:par>
                        <p:par>
                          <p:cTn id="53" fill="hold">
                            <p:stCondLst>
                              <p:cond delay="1500"/>
                            </p:stCondLst>
                            <p:childTnLst>
                              <p:par>
                                <p:cTn id="54" presetID="1" presetClass="entr" presetSubtype="0" fill="hold" nodeType="afterEffect">
                                  <p:stCondLst>
                                    <p:cond delay="0"/>
                                  </p:stCondLst>
                                  <p:childTnLst>
                                    <p:set>
                                      <p:cBhvr>
                                        <p:cTn id="55" dur="1" fill="hold">
                                          <p:stCondLst>
                                            <p:cond delay="0"/>
                                          </p:stCondLst>
                                        </p:cTn>
                                        <p:tgtEl>
                                          <p:spTgt spid="12"/>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left)">
                                      <p:cBhvr>
                                        <p:cTn id="60" dur="500"/>
                                        <p:tgtEl>
                                          <p:spTgt spid="14"/>
                                        </p:tgtEl>
                                      </p:cBhvr>
                                    </p:animEffect>
                                  </p:childTnLst>
                                </p:cTn>
                              </p:par>
                            </p:childTnLst>
                          </p:cTn>
                        </p:par>
                        <p:par>
                          <p:cTn id="61" fill="hold">
                            <p:stCondLst>
                              <p:cond delay="500"/>
                            </p:stCondLst>
                            <p:childTnLst>
                              <p:par>
                                <p:cTn id="62" presetID="1" presetClass="entr" presetSubtype="0" fill="hold" nodeType="afterEffect">
                                  <p:stCondLst>
                                    <p:cond delay="0"/>
                                  </p:stCondLst>
                                  <p:childTnLst>
                                    <p:set>
                                      <p:cBhvr>
                                        <p:cTn id="63" dur="1" fill="hold">
                                          <p:stCondLst>
                                            <p:cond delay="0"/>
                                          </p:stCondLst>
                                        </p:cTn>
                                        <p:tgtEl>
                                          <p:spTgt spid="13"/>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wipe(down)">
                                      <p:cBhvr>
                                        <p:cTn id="73" dur="500"/>
                                        <p:tgtEl>
                                          <p:spTgt spid="16"/>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wipe(down)">
                                      <p:cBhvr>
                                        <p:cTn id="78" dur="500"/>
                                        <p:tgtEl>
                                          <p:spTgt spid="18"/>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childTnLst>
                    </p:cTn>
                  </p:par>
                  <p:par>
                    <p:cTn id="84" fill="hold">
                      <p:stCondLst>
                        <p:cond delay="indefinite"/>
                      </p:stCondLst>
                      <p:childTnLst>
                        <p:par>
                          <p:cTn id="85" fill="hold">
                            <p:stCondLst>
                              <p:cond delay="0"/>
                            </p:stCondLst>
                            <p:childTnLst>
                              <p:par>
                                <p:cTn id="86" presetID="49" presetClass="entr" presetSubtype="0" decel="100000" fill="hold" grpId="0" nodeType="clickEffect">
                                  <p:stCondLst>
                                    <p:cond delay="0"/>
                                  </p:stCondLst>
                                  <p:childTnLst>
                                    <p:set>
                                      <p:cBhvr>
                                        <p:cTn id="87" dur="1" fill="hold">
                                          <p:stCondLst>
                                            <p:cond delay="0"/>
                                          </p:stCondLst>
                                        </p:cTn>
                                        <p:tgtEl>
                                          <p:spTgt spid="83"/>
                                        </p:tgtEl>
                                        <p:attrNameLst>
                                          <p:attrName>style.visibility</p:attrName>
                                        </p:attrNameLst>
                                      </p:cBhvr>
                                      <p:to>
                                        <p:strVal val="visible"/>
                                      </p:to>
                                    </p:set>
                                    <p:anim calcmode="lin" valueType="num">
                                      <p:cBhvr>
                                        <p:cTn id="88" dur="1000" fill="hold"/>
                                        <p:tgtEl>
                                          <p:spTgt spid="83"/>
                                        </p:tgtEl>
                                        <p:attrNameLst>
                                          <p:attrName>ppt_w</p:attrName>
                                        </p:attrNameLst>
                                      </p:cBhvr>
                                      <p:tavLst>
                                        <p:tav tm="0">
                                          <p:val>
                                            <p:fltVal val="0"/>
                                          </p:val>
                                        </p:tav>
                                        <p:tav tm="100000">
                                          <p:val>
                                            <p:strVal val="#ppt_w"/>
                                          </p:val>
                                        </p:tav>
                                      </p:tavLst>
                                    </p:anim>
                                    <p:anim calcmode="lin" valueType="num">
                                      <p:cBhvr>
                                        <p:cTn id="89" dur="1000" fill="hold"/>
                                        <p:tgtEl>
                                          <p:spTgt spid="83"/>
                                        </p:tgtEl>
                                        <p:attrNameLst>
                                          <p:attrName>ppt_h</p:attrName>
                                        </p:attrNameLst>
                                      </p:cBhvr>
                                      <p:tavLst>
                                        <p:tav tm="0">
                                          <p:val>
                                            <p:fltVal val="0"/>
                                          </p:val>
                                        </p:tav>
                                        <p:tav tm="100000">
                                          <p:val>
                                            <p:strVal val="#ppt_h"/>
                                          </p:val>
                                        </p:tav>
                                      </p:tavLst>
                                    </p:anim>
                                    <p:anim calcmode="lin" valueType="num">
                                      <p:cBhvr>
                                        <p:cTn id="90" dur="1000" fill="hold"/>
                                        <p:tgtEl>
                                          <p:spTgt spid="83"/>
                                        </p:tgtEl>
                                        <p:attrNameLst>
                                          <p:attrName>style.rotation</p:attrName>
                                        </p:attrNameLst>
                                      </p:cBhvr>
                                      <p:tavLst>
                                        <p:tav tm="0">
                                          <p:val>
                                            <p:fltVal val="360"/>
                                          </p:val>
                                        </p:tav>
                                        <p:tav tm="100000">
                                          <p:val>
                                            <p:fltVal val="0"/>
                                          </p:val>
                                        </p:tav>
                                      </p:tavLst>
                                    </p:anim>
                                    <p:animEffect transition="in" filter="fade">
                                      <p:cBhvr>
                                        <p:cTn id="91"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95" grpId="0" animBg="1"/>
      <p:bldP spid="96" grpId="0" animBg="1"/>
      <p:bldP spid="97" grpId="0" animBg="1"/>
      <p:bldP spid="139" grpId="0" animBg="1"/>
      <p:bldP spid="139" grpId="1" animBg="1"/>
      <p:bldP spid="8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0"/>
            <a:ext cx="6529733" cy="838200"/>
          </a:xfrm>
        </p:spPr>
        <p:txBody>
          <a:bodyPr/>
          <a:lstStyle/>
          <a:p>
            <a:pPr algn="ctr">
              <a:defRPr/>
            </a:pPr>
            <a:r>
              <a:rPr lang="fr-FR" dirty="0"/>
              <a:t>Classification of </a:t>
            </a:r>
            <a:r>
              <a:rPr lang="fr-FR" dirty="0" err="1"/>
              <a:t>scintillators</a:t>
            </a:r>
            <a:endParaRPr lang="fr-FR" dirty="0"/>
          </a:p>
        </p:txBody>
      </p:sp>
      <p:pic>
        <p:nvPicPr>
          <p:cNvPr id="4" name="Image 4"/>
          <p:cNvPicPr>
            <a:picLocks noChangeAspect="1"/>
          </p:cNvPicPr>
          <p:nvPr/>
        </p:nvPicPr>
        <p:blipFill>
          <a:blip r:embed="rId3" cstate="email">
            <a:extLst>
              <a:ext uri="{28A0092B-C50C-407E-A947-70E740481C1C}">
                <a14:useLocalDpi xmlns:a14="http://schemas.microsoft.com/office/drawing/2010/main"/>
              </a:ext>
            </a:extLst>
          </a:blip>
          <a:srcRect b="-1628"/>
          <a:stretch>
            <a:fillRect/>
          </a:stretch>
        </p:blipFill>
        <p:spPr bwMode="auto">
          <a:xfrm>
            <a:off x="609600" y="914400"/>
            <a:ext cx="7896958" cy="5486400"/>
          </a:xfrm>
          <a:prstGeom prst="rect">
            <a:avLst/>
          </a:prstGeom>
          <a:noFill/>
          <a:ln w="9525">
            <a:noFill/>
            <a:miter lim="800000"/>
            <a:headEnd/>
            <a:tailEnd/>
          </a:ln>
        </p:spPr>
      </p:pic>
      <p:grpSp>
        <p:nvGrpSpPr>
          <p:cNvPr id="5" name="Grouper 6"/>
          <p:cNvGrpSpPr>
            <a:grpSpLocks/>
          </p:cNvGrpSpPr>
          <p:nvPr/>
        </p:nvGrpSpPr>
        <p:grpSpPr bwMode="auto">
          <a:xfrm>
            <a:off x="5865378" y="3810000"/>
            <a:ext cx="1920768" cy="1676400"/>
            <a:chOff x="6353946" y="3810000"/>
            <a:chExt cx="2080608" cy="1676400"/>
          </a:xfrm>
        </p:grpSpPr>
        <p:sp>
          <p:nvSpPr>
            <p:cNvPr id="34822" name="Ellipse 4"/>
            <p:cNvSpPr>
              <a:spLocks noChangeArrowheads="1"/>
            </p:cNvSpPr>
            <p:nvPr/>
          </p:nvSpPr>
          <p:spPr bwMode="auto">
            <a:xfrm>
              <a:off x="7010400" y="4648200"/>
              <a:ext cx="838200" cy="838200"/>
            </a:xfrm>
            <a:prstGeom prst="ellipse">
              <a:avLst/>
            </a:prstGeom>
            <a:solidFill>
              <a:schemeClr val="bg2"/>
            </a:solidFill>
            <a:ln w="9525">
              <a:solidFill>
                <a:schemeClr val="tx1"/>
              </a:solidFill>
              <a:round/>
              <a:headEnd/>
              <a:tailEnd/>
            </a:ln>
          </p:spPr>
          <p:txBody>
            <a:bodyPr>
              <a:prstTxWarp prst="textNoShape">
                <a:avLst/>
              </a:prstTxWarp>
            </a:bodyPr>
            <a:lstStyle/>
            <a:p>
              <a:endParaRPr lang="fr-FR"/>
            </a:p>
          </p:txBody>
        </p:sp>
        <p:sp>
          <p:nvSpPr>
            <p:cNvPr id="6" name="ZoneTexte 5"/>
            <p:cNvSpPr txBox="1"/>
            <p:nvPr/>
          </p:nvSpPr>
          <p:spPr>
            <a:xfrm>
              <a:off x="6353946" y="3810000"/>
              <a:ext cx="2080608" cy="954107"/>
            </a:xfrm>
            <a:prstGeom prst="rect">
              <a:avLst/>
            </a:prstGeom>
            <a:noFill/>
          </p:spPr>
          <p:txBody>
            <a:bodyPr wrap="none">
              <a:spAutoFit/>
            </a:bodyPr>
            <a:lstStyle/>
            <a:p>
              <a:pPr>
                <a:defRPr/>
              </a:pPr>
              <a:r>
                <a:rPr lang="fr-FR" dirty="0" err="1">
                  <a:ln>
                    <a:solidFill>
                      <a:schemeClr val="bg2"/>
                    </a:solidFill>
                  </a:ln>
                  <a:solidFill>
                    <a:schemeClr val="bg2"/>
                  </a:solidFill>
                  <a:latin typeface="Arial" charset="0"/>
                </a:rPr>
                <a:t>Ideal</a:t>
              </a:r>
              <a:endParaRPr lang="fr-FR" dirty="0">
                <a:ln>
                  <a:solidFill>
                    <a:schemeClr val="bg2"/>
                  </a:solidFill>
                </a:ln>
                <a:solidFill>
                  <a:schemeClr val="bg2"/>
                </a:solidFill>
                <a:latin typeface="Arial" charset="0"/>
              </a:endParaRPr>
            </a:p>
            <a:p>
              <a:pPr>
                <a:defRPr/>
              </a:pPr>
              <a:r>
                <a:rPr lang="fr-FR" dirty="0" err="1">
                  <a:ln>
                    <a:solidFill>
                      <a:schemeClr val="bg2"/>
                    </a:solidFill>
                  </a:ln>
                  <a:solidFill>
                    <a:schemeClr val="bg2"/>
                  </a:solidFill>
                  <a:latin typeface="Arial" charset="0"/>
                </a:rPr>
                <a:t>Scintilllator</a:t>
              </a:r>
              <a:endParaRPr lang="fr-FR" dirty="0">
                <a:ln>
                  <a:solidFill>
                    <a:schemeClr val="bg2"/>
                  </a:solidFill>
                </a:ln>
                <a:solidFill>
                  <a:schemeClr val="bg2"/>
                </a:solidFill>
                <a:latin typeface="Arial" charset="0"/>
              </a:endParaRPr>
            </a:p>
          </p:txBody>
        </p:sp>
      </p:grpSp>
    </p:spTree>
    <p:extLst>
      <p:ext uri="{BB962C8B-B14F-4D97-AF65-F5344CB8AC3E}">
        <p14:creationId xmlns:p14="http://schemas.microsoft.com/office/powerpoint/2010/main" val="14788675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204607"/>
            <a:ext cx="7848872" cy="928249"/>
          </a:xfrm>
        </p:spPr>
        <p:txBody>
          <a:bodyPr/>
          <a:lstStyle/>
          <a:p>
            <a:pPr marL="0" indent="0" algn="ctr">
              <a:buNone/>
            </a:pPr>
            <a:r>
              <a:rPr lang="en-US" sz="2000" dirty="0"/>
              <a:t>Cramer Rao calculations including photon transfer time spread (PTS) and light transfer efficiency (LTE) of a 2x2x3mm</a:t>
            </a:r>
            <a:r>
              <a:rPr lang="en-US" sz="2000" baseline="30000" dirty="0"/>
              <a:t>3</a:t>
            </a:r>
            <a:r>
              <a:rPr lang="en-US" sz="2000" dirty="0"/>
              <a:t> </a:t>
            </a:r>
            <a:r>
              <a:rPr lang="en-US" sz="2000" dirty="0" err="1"/>
              <a:t>LYSO:Ce</a:t>
            </a:r>
            <a:r>
              <a:rPr lang="en-US" sz="2000" dirty="0"/>
              <a:t> ,Ca crystal, glue-coupled to a 4mm</a:t>
            </a:r>
            <a:r>
              <a:rPr lang="en-US" sz="2000" baseline="30000" dirty="0"/>
              <a:t>2</a:t>
            </a:r>
            <a:r>
              <a:rPr lang="en-US" sz="2000" dirty="0"/>
              <a:t> FBK-NUV HD </a:t>
            </a:r>
            <a:r>
              <a:rPr lang="en-US" sz="2000" dirty="0" err="1"/>
              <a:t>SiPMs</a:t>
            </a:r>
            <a:r>
              <a:rPr lang="en-US" sz="2000" dirty="0"/>
              <a:t> with 40um SPAD size</a:t>
            </a:r>
          </a:p>
        </p:txBody>
      </p:sp>
      <p:sp>
        <p:nvSpPr>
          <p:cNvPr id="7" name="ZoneTexte 43"/>
          <p:cNvSpPr txBox="1"/>
          <p:nvPr/>
        </p:nvSpPr>
        <p:spPr>
          <a:xfrm>
            <a:off x="3495046" y="6217567"/>
            <a:ext cx="1879040" cy="307777"/>
          </a:xfrm>
          <a:prstGeom prst="rect">
            <a:avLst/>
          </a:prstGeom>
          <a:noFill/>
        </p:spPr>
        <p:txBody>
          <a:bodyPr wrap="none" rtlCol="0">
            <a:spAutoFit/>
          </a:bodyPr>
          <a:lstStyle/>
          <a:p>
            <a:r>
              <a:rPr lang="fr-CH" sz="1400" i="1" dirty="0"/>
              <a:t>S. </a:t>
            </a:r>
            <a:r>
              <a:rPr lang="fr-CH" sz="1400" i="1" dirty="0" err="1"/>
              <a:t>Gundacker</a:t>
            </a:r>
            <a:r>
              <a:rPr lang="fr-CH" sz="1400" i="1" dirty="0"/>
              <a:t>, CERN</a:t>
            </a:r>
            <a:endParaRPr lang="fr-FR" sz="1400" i="1" dirty="0"/>
          </a:p>
        </p:txBody>
      </p:sp>
      <p:grpSp>
        <p:nvGrpSpPr>
          <p:cNvPr id="16" name="Group 15"/>
          <p:cNvGrpSpPr/>
          <p:nvPr/>
        </p:nvGrpSpPr>
        <p:grpSpPr>
          <a:xfrm>
            <a:off x="899592" y="2505844"/>
            <a:ext cx="3096344" cy="3182640"/>
            <a:chOff x="899592" y="2253174"/>
            <a:chExt cx="3096344" cy="3182640"/>
          </a:xfrm>
        </p:grpSpPr>
        <p:grpSp>
          <p:nvGrpSpPr>
            <p:cNvPr id="15" name="Group 14"/>
            <p:cNvGrpSpPr/>
            <p:nvPr/>
          </p:nvGrpSpPr>
          <p:grpSpPr>
            <a:xfrm>
              <a:off x="899592" y="2253174"/>
              <a:ext cx="3096344" cy="3182640"/>
              <a:chOff x="899592" y="2253174"/>
              <a:chExt cx="3096344" cy="3182640"/>
            </a:xfrm>
          </p:grpSpPr>
          <p:pic>
            <p:nvPicPr>
              <p:cNvPr id="14" name="Picture 1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99592" y="2253174"/>
                <a:ext cx="3096344" cy="3182640"/>
              </a:xfrm>
              <a:prstGeom prst="rect">
                <a:avLst/>
              </a:prstGeom>
            </p:spPr>
          </p:pic>
          <p:cxnSp>
            <p:nvCxnSpPr>
              <p:cNvPr id="22" name="Straight Connector 21"/>
              <p:cNvCxnSpPr/>
              <p:nvPr/>
            </p:nvCxnSpPr>
            <p:spPr bwMode="auto">
              <a:xfrm flipH="1">
                <a:off x="1365766" y="3171551"/>
                <a:ext cx="2486154"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grpSp>
        <p:cxnSp>
          <p:nvCxnSpPr>
            <p:cNvPr id="19" name="Straight Connector 18"/>
            <p:cNvCxnSpPr/>
            <p:nvPr/>
          </p:nvCxnSpPr>
          <p:spPr bwMode="auto">
            <a:xfrm flipV="1">
              <a:off x="2987824" y="2587111"/>
              <a:ext cx="0" cy="2160240"/>
            </a:xfrm>
            <a:prstGeom prst="line">
              <a:avLst/>
            </a:prstGeom>
            <a:solidFill>
              <a:schemeClr val="accent1"/>
            </a:solidFill>
            <a:ln w="9525" cap="flat" cmpd="sng" algn="ctr">
              <a:solidFill>
                <a:srgbClr val="FF0000"/>
              </a:solidFill>
              <a:prstDash val="solid"/>
              <a:round/>
              <a:headEnd type="none" w="med" len="med"/>
              <a:tailEnd type="none" w="med" len="med"/>
            </a:ln>
            <a:effectLst/>
          </p:spPr>
        </p:cxnSp>
      </p:grpSp>
      <p:grpSp>
        <p:nvGrpSpPr>
          <p:cNvPr id="8" name="Group 7"/>
          <p:cNvGrpSpPr/>
          <p:nvPr/>
        </p:nvGrpSpPr>
        <p:grpSpPr>
          <a:xfrm>
            <a:off x="4862200" y="2492896"/>
            <a:ext cx="3094176" cy="3225691"/>
            <a:chOff x="3278024" y="2240226"/>
            <a:chExt cx="3094176" cy="3225691"/>
          </a:xfrm>
        </p:grpSpPr>
        <p:pic>
          <p:nvPicPr>
            <p:cNvPr id="24" name="Picture 2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78024" y="2240226"/>
              <a:ext cx="3094176" cy="3225691"/>
            </a:xfrm>
            <a:prstGeom prst="rect">
              <a:avLst/>
            </a:prstGeom>
          </p:spPr>
        </p:pic>
        <p:cxnSp>
          <p:nvCxnSpPr>
            <p:cNvPr id="26" name="Straight Connector 25"/>
            <p:cNvCxnSpPr/>
            <p:nvPr/>
          </p:nvCxnSpPr>
          <p:spPr bwMode="auto">
            <a:xfrm flipH="1">
              <a:off x="3754730" y="3174876"/>
              <a:ext cx="2486154"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7" name="Straight Connector 26"/>
            <p:cNvCxnSpPr/>
            <p:nvPr/>
          </p:nvCxnSpPr>
          <p:spPr bwMode="auto">
            <a:xfrm flipV="1">
              <a:off x="5364088" y="2598812"/>
              <a:ext cx="0" cy="2160240"/>
            </a:xfrm>
            <a:prstGeom prst="line">
              <a:avLst/>
            </a:prstGeom>
            <a:solidFill>
              <a:schemeClr val="accent1"/>
            </a:solidFill>
            <a:ln w="9525" cap="flat" cmpd="sng" algn="ctr">
              <a:solidFill>
                <a:srgbClr val="FF0000"/>
              </a:solidFill>
              <a:prstDash val="solid"/>
              <a:round/>
              <a:headEnd type="none" w="med" len="med"/>
              <a:tailEnd type="none" w="med" len="med"/>
            </a:ln>
            <a:effectLst/>
          </p:spPr>
        </p:cxnSp>
      </p:grpSp>
      <p:sp>
        <p:nvSpPr>
          <p:cNvPr id="20" name="Titre 1"/>
          <p:cNvSpPr>
            <a:spLocks noGrp="1"/>
          </p:cNvSpPr>
          <p:nvPr>
            <p:ph type="title"/>
          </p:nvPr>
        </p:nvSpPr>
        <p:spPr>
          <a:xfrm>
            <a:off x="1524000" y="152400"/>
            <a:ext cx="6400800" cy="838200"/>
          </a:xfrm>
        </p:spPr>
        <p:txBody>
          <a:bodyPr/>
          <a:lstStyle/>
          <a:p>
            <a:pPr algn="ctr">
              <a:lnSpc>
                <a:spcPts val="3620"/>
              </a:lnSpc>
            </a:pPr>
            <a:r>
              <a:rPr lang="fr-FR" dirty="0"/>
              <a:t>Prompt photons to </a:t>
            </a:r>
            <a:r>
              <a:rPr lang="fr-FR" dirty="0" err="1"/>
              <a:t>boost</a:t>
            </a:r>
            <a:r>
              <a:rPr lang="fr-FR" dirty="0"/>
              <a:t> the timing </a:t>
            </a:r>
            <a:r>
              <a:rPr lang="fr-FR" dirty="0" err="1"/>
              <a:t>resolution</a:t>
            </a:r>
            <a:endParaRPr lang="fr-FR" dirty="0"/>
          </a:p>
        </p:txBody>
      </p:sp>
    </p:spTree>
    <p:extLst>
      <p:ext uri="{BB962C8B-B14F-4D97-AF65-F5344CB8AC3E}">
        <p14:creationId xmlns:p14="http://schemas.microsoft.com/office/powerpoint/2010/main" val="16540103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40986" y="271862"/>
            <a:ext cx="5796644" cy="628650"/>
          </a:xfrm>
        </p:spPr>
        <p:txBody>
          <a:bodyPr/>
          <a:lstStyle/>
          <a:p>
            <a:r>
              <a:rPr lang="fr-FR" dirty="0"/>
              <a:t>Possible sources of prompt photons ( &lt; 1ns)</a:t>
            </a:r>
          </a:p>
        </p:txBody>
      </p:sp>
      <p:pic>
        <p:nvPicPr>
          <p:cNvPr id="3" name="Picture 2"/>
          <p:cNvPicPr>
            <a:picLocks noChangeAspect="1"/>
          </p:cNvPicPr>
          <p:nvPr/>
        </p:nvPicPr>
        <p:blipFill>
          <a:blip r:embed="rId3"/>
          <a:stretch>
            <a:fillRect/>
          </a:stretch>
        </p:blipFill>
        <p:spPr>
          <a:xfrm>
            <a:off x="3257550" y="2078850"/>
            <a:ext cx="2628900" cy="3467100"/>
          </a:xfrm>
          <a:prstGeom prst="rect">
            <a:avLst/>
          </a:prstGeom>
        </p:spPr>
      </p:pic>
      <p:sp>
        <p:nvSpPr>
          <p:cNvPr id="4" name="Rectangle 3"/>
          <p:cNvSpPr/>
          <p:nvPr/>
        </p:nvSpPr>
        <p:spPr>
          <a:xfrm>
            <a:off x="3583688" y="1412776"/>
            <a:ext cx="2038536" cy="1015663"/>
          </a:xfrm>
          <a:prstGeom prst="rect">
            <a:avLst/>
          </a:prstGeom>
          <a:solidFill>
            <a:srgbClr val="00B050"/>
          </a:solidFill>
        </p:spPr>
        <p:txBody>
          <a:bodyPr wrap="square">
            <a:spAutoFit/>
          </a:bodyPr>
          <a:lstStyle/>
          <a:p>
            <a:r>
              <a:rPr lang="en-US" sz="1500" dirty="0"/>
              <a:t>Ce</a:t>
            </a:r>
            <a:r>
              <a:rPr lang="en-US" sz="1500" baseline="30000" dirty="0"/>
              <a:t>3+ </a:t>
            </a:r>
            <a:r>
              <a:rPr lang="en-US" sz="1500" dirty="0"/>
              <a:t>Activator: 5d-4f</a:t>
            </a:r>
          </a:p>
          <a:p>
            <a:r>
              <a:rPr lang="en-US" sz="1500" dirty="0"/>
              <a:t>Ca</a:t>
            </a:r>
            <a:r>
              <a:rPr lang="en-US" sz="1500" baseline="30000" dirty="0"/>
              <a:t>2+ </a:t>
            </a:r>
            <a:r>
              <a:rPr lang="en-US" sz="1500" dirty="0"/>
              <a:t>&amp; Mg</a:t>
            </a:r>
            <a:r>
              <a:rPr lang="en-US" sz="1500" baseline="30000" dirty="0"/>
              <a:t>2+ </a:t>
            </a:r>
            <a:r>
              <a:rPr lang="en-US" sz="1500" dirty="0"/>
              <a:t>co-doping</a:t>
            </a:r>
          </a:p>
          <a:p>
            <a:r>
              <a:rPr lang="en-US" sz="1500" i="1" dirty="0" err="1"/>
              <a:t>τ</a:t>
            </a:r>
            <a:r>
              <a:rPr lang="en-US" sz="1500" i="1" baseline="-25000" dirty="0" err="1"/>
              <a:t>r</a:t>
            </a:r>
            <a:r>
              <a:rPr lang="en-US" sz="1500" i="1" dirty="0"/>
              <a:t> ~ 20 </a:t>
            </a:r>
            <a:r>
              <a:rPr lang="en-US" sz="1500" i="1" dirty="0" err="1"/>
              <a:t>ps</a:t>
            </a:r>
            <a:r>
              <a:rPr lang="en-US" sz="1500" i="1" dirty="0"/>
              <a:t> </a:t>
            </a:r>
            <a:r>
              <a:rPr lang="en-US" sz="1500" i="1" dirty="0" err="1"/>
              <a:t>τ</a:t>
            </a:r>
            <a:r>
              <a:rPr lang="en-US" sz="1500" i="1" baseline="-25000" dirty="0" err="1"/>
              <a:t>d</a:t>
            </a:r>
            <a:r>
              <a:rPr lang="en-US" sz="1500" i="1" dirty="0"/>
              <a:t> ~ 16 ns</a:t>
            </a:r>
          </a:p>
        </p:txBody>
      </p:sp>
      <p:sp>
        <p:nvSpPr>
          <p:cNvPr id="6" name="Up Arrow 5"/>
          <p:cNvSpPr/>
          <p:nvPr/>
        </p:nvSpPr>
        <p:spPr bwMode="auto">
          <a:xfrm>
            <a:off x="4463988" y="2510898"/>
            <a:ext cx="216024" cy="378042"/>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en-US" sz="2100"/>
          </a:p>
        </p:txBody>
      </p:sp>
      <p:sp>
        <p:nvSpPr>
          <p:cNvPr id="7" name="Rectangle 6"/>
          <p:cNvSpPr/>
          <p:nvPr/>
        </p:nvSpPr>
        <p:spPr>
          <a:xfrm>
            <a:off x="3985141" y="5112331"/>
            <a:ext cx="1173719" cy="553998"/>
          </a:xfrm>
          <a:prstGeom prst="rect">
            <a:avLst/>
          </a:prstGeom>
          <a:solidFill>
            <a:srgbClr val="804765"/>
          </a:solidFill>
        </p:spPr>
        <p:txBody>
          <a:bodyPr wrap="none">
            <a:spAutoFit/>
          </a:bodyPr>
          <a:lstStyle/>
          <a:p>
            <a:r>
              <a:rPr lang="en-US" sz="1500" dirty="0"/>
              <a:t>Cerenkov</a:t>
            </a:r>
          </a:p>
          <a:p>
            <a:r>
              <a:rPr lang="en-US" sz="1500" dirty="0" err="1"/>
              <a:t>τ</a:t>
            </a:r>
            <a:r>
              <a:rPr lang="en-US" sz="1500" dirty="0"/>
              <a:t> ~ 5-10 </a:t>
            </a:r>
            <a:r>
              <a:rPr lang="en-US" sz="1500" dirty="0" err="1"/>
              <a:t>ps</a:t>
            </a:r>
            <a:r>
              <a:rPr lang="en-US" sz="1500" dirty="0"/>
              <a:t> </a:t>
            </a:r>
          </a:p>
        </p:txBody>
      </p:sp>
      <p:sp>
        <p:nvSpPr>
          <p:cNvPr id="8" name="Up Arrow 7"/>
          <p:cNvSpPr/>
          <p:nvPr/>
        </p:nvSpPr>
        <p:spPr bwMode="auto">
          <a:xfrm flipV="1">
            <a:off x="4463988" y="4725144"/>
            <a:ext cx="216024" cy="378042"/>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en-US" sz="2100"/>
          </a:p>
        </p:txBody>
      </p:sp>
      <p:grpSp>
        <p:nvGrpSpPr>
          <p:cNvPr id="22" name="Group 21"/>
          <p:cNvGrpSpPr/>
          <p:nvPr/>
        </p:nvGrpSpPr>
        <p:grpSpPr>
          <a:xfrm>
            <a:off x="1327025" y="4261778"/>
            <a:ext cx="2405546" cy="1317010"/>
            <a:chOff x="245366" y="4539372"/>
            <a:chExt cx="3207395" cy="1756013"/>
          </a:xfrm>
        </p:grpSpPr>
        <p:sp>
          <p:nvSpPr>
            <p:cNvPr id="9" name="Rectangle 8"/>
            <p:cNvSpPr/>
            <p:nvPr/>
          </p:nvSpPr>
          <p:spPr>
            <a:xfrm>
              <a:off x="245366" y="4941168"/>
              <a:ext cx="2574032" cy="1354217"/>
            </a:xfrm>
            <a:prstGeom prst="rect">
              <a:avLst/>
            </a:prstGeom>
            <a:solidFill>
              <a:schemeClr val="accent1"/>
            </a:solidFill>
          </p:spPr>
          <p:txBody>
            <a:bodyPr wrap="square">
              <a:spAutoFit/>
            </a:bodyPr>
            <a:lstStyle/>
            <a:p>
              <a:r>
                <a:rPr lang="en-US" sz="1500" dirty="0"/>
                <a:t>Cross Luminescence</a:t>
              </a:r>
            </a:p>
            <a:p>
              <a:r>
                <a:rPr lang="en-US" sz="1500" dirty="0"/>
                <a:t>&lt;1ns</a:t>
              </a:r>
            </a:p>
            <a:p>
              <a:r>
                <a:rPr lang="en-US" sz="1500" i="1" dirty="0"/>
                <a:t>&lt;300 nm </a:t>
              </a:r>
              <a:r>
                <a:rPr lang="mr-IN" sz="1500" i="1" dirty="0"/>
                <a:t>–</a:t>
              </a:r>
              <a:r>
                <a:rPr lang="en-US" sz="1500" i="1" dirty="0"/>
                <a:t> low LY</a:t>
              </a:r>
            </a:p>
          </p:txBody>
        </p:sp>
        <p:sp>
          <p:nvSpPr>
            <p:cNvPr id="10" name="Up Arrow 9"/>
            <p:cNvSpPr/>
            <p:nvPr/>
          </p:nvSpPr>
          <p:spPr bwMode="auto">
            <a:xfrm rot="3426890" flipV="1">
              <a:off x="3056717" y="4431360"/>
              <a:ext cx="288032" cy="504056"/>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en-US" sz="2100"/>
            </a:p>
          </p:txBody>
        </p:sp>
      </p:grpSp>
      <p:grpSp>
        <p:nvGrpSpPr>
          <p:cNvPr id="25" name="Group 24"/>
          <p:cNvGrpSpPr/>
          <p:nvPr/>
        </p:nvGrpSpPr>
        <p:grpSpPr>
          <a:xfrm>
            <a:off x="5410449" y="2780928"/>
            <a:ext cx="2298513" cy="784830"/>
            <a:chOff x="5689930" y="2564904"/>
            <a:chExt cx="3064684" cy="1046439"/>
          </a:xfrm>
        </p:grpSpPr>
        <p:sp>
          <p:nvSpPr>
            <p:cNvPr id="12" name="Rectangle 11"/>
            <p:cNvSpPr/>
            <p:nvPr/>
          </p:nvSpPr>
          <p:spPr>
            <a:xfrm>
              <a:off x="6324598" y="2564904"/>
              <a:ext cx="2430016" cy="1046439"/>
            </a:xfrm>
            <a:prstGeom prst="rect">
              <a:avLst/>
            </a:prstGeom>
            <a:solidFill>
              <a:schemeClr val="accent1"/>
            </a:solidFill>
          </p:spPr>
          <p:txBody>
            <a:bodyPr wrap="square">
              <a:spAutoFit/>
            </a:bodyPr>
            <a:lstStyle/>
            <a:p>
              <a:r>
                <a:rPr lang="en-US" sz="1500" dirty="0"/>
                <a:t>Hot </a:t>
              </a:r>
              <a:r>
                <a:rPr lang="en-US" sz="1500" dirty="0" err="1"/>
                <a:t>Intraband</a:t>
              </a:r>
              <a:r>
                <a:rPr lang="en-US" sz="1500" dirty="0"/>
                <a:t> Luminescence</a:t>
              </a:r>
            </a:p>
            <a:p>
              <a:r>
                <a:rPr lang="en-US" sz="1500" dirty="0"/>
                <a:t>0.1 - 10 </a:t>
              </a:r>
              <a:r>
                <a:rPr lang="en-US" sz="1500" dirty="0" err="1"/>
                <a:t>ps</a:t>
              </a:r>
              <a:endParaRPr lang="en-US" sz="1500" dirty="0"/>
            </a:p>
          </p:txBody>
        </p:sp>
        <p:sp>
          <p:nvSpPr>
            <p:cNvPr id="13" name="Up Arrow 12"/>
            <p:cNvSpPr/>
            <p:nvPr/>
          </p:nvSpPr>
          <p:spPr bwMode="auto">
            <a:xfrm rot="3426890" flipH="1">
              <a:off x="5797942" y="2930696"/>
              <a:ext cx="288032" cy="504056"/>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en-US" sz="2100"/>
            </a:p>
          </p:txBody>
        </p:sp>
      </p:grpSp>
      <p:grpSp>
        <p:nvGrpSpPr>
          <p:cNvPr id="5" name="Group 4"/>
          <p:cNvGrpSpPr/>
          <p:nvPr/>
        </p:nvGrpSpPr>
        <p:grpSpPr>
          <a:xfrm>
            <a:off x="1399340" y="2348881"/>
            <a:ext cx="2336923" cy="1476464"/>
            <a:chOff x="341785" y="1988840"/>
            <a:chExt cx="3115897" cy="1968619"/>
          </a:xfrm>
        </p:grpSpPr>
        <p:sp>
          <p:nvSpPr>
            <p:cNvPr id="14" name="Up Arrow 13"/>
            <p:cNvSpPr/>
            <p:nvPr/>
          </p:nvSpPr>
          <p:spPr bwMode="auto">
            <a:xfrm rot="18173110">
              <a:off x="3061638" y="2919192"/>
              <a:ext cx="288032" cy="504056"/>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en-US" sz="2100"/>
            </a:p>
          </p:txBody>
        </p:sp>
        <p:sp>
          <p:nvSpPr>
            <p:cNvPr id="15" name="Rectangle 14"/>
            <p:cNvSpPr/>
            <p:nvPr/>
          </p:nvSpPr>
          <p:spPr>
            <a:xfrm>
              <a:off x="442246" y="1988840"/>
              <a:ext cx="2415618" cy="738664"/>
            </a:xfrm>
            <a:prstGeom prst="rect">
              <a:avLst/>
            </a:prstGeom>
            <a:solidFill>
              <a:srgbClr val="FF0000"/>
            </a:solidFill>
          </p:spPr>
          <p:txBody>
            <a:bodyPr wrap="none">
              <a:spAutoFit/>
            </a:bodyPr>
            <a:lstStyle/>
            <a:p>
              <a:r>
                <a:rPr lang="en-US" sz="1500" dirty="0"/>
                <a:t>Excitons/Bi-exciton</a:t>
              </a:r>
            </a:p>
            <a:p>
              <a:r>
                <a:rPr lang="en-US" sz="1500" dirty="0"/>
                <a:t>stable at 300 K</a:t>
              </a:r>
            </a:p>
          </p:txBody>
        </p:sp>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1785" y="2709788"/>
              <a:ext cx="1243827" cy="1223268"/>
            </a:xfrm>
            <a:prstGeom prst="rect">
              <a:avLst/>
            </a:prstGeom>
          </p:spPr>
        </p:pic>
        <p:pic>
          <p:nvPicPr>
            <p:cNvPr id="18" name="Picture 1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709937" y="2708920"/>
              <a:ext cx="1205879" cy="1248539"/>
            </a:xfrm>
            <a:prstGeom prst="rect">
              <a:avLst/>
            </a:prstGeom>
          </p:spPr>
        </p:pic>
      </p:grpSp>
      <p:grpSp>
        <p:nvGrpSpPr>
          <p:cNvPr id="20" name="Group 19"/>
          <p:cNvGrpSpPr/>
          <p:nvPr/>
        </p:nvGrpSpPr>
        <p:grpSpPr>
          <a:xfrm>
            <a:off x="5407738" y="4185086"/>
            <a:ext cx="2296610" cy="1246495"/>
            <a:chOff x="5686318" y="4437112"/>
            <a:chExt cx="3062146" cy="1661994"/>
          </a:xfrm>
        </p:grpSpPr>
        <p:sp>
          <p:nvSpPr>
            <p:cNvPr id="11" name="Up Arrow 10"/>
            <p:cNvSpPr/>
            <p:nvPr/>
          </p:nvSpPr>
          <p:spPr bwMode="auto">
            <a:xfrm rot="18173110" flipH="1" flipV="1">
              <a:off x="5794330" y="4442864"/>
              <a:ext cx="288032" cy="504056"/>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en-US" sz="2100"/>
            </a:p>
          </p:txBody>
        </p:sp>
        <p:sp>
          <p:nvSpPr>
            <p:cNvPr id="23" name="Rectangle 22"/>
            <p:cNvSpPr/>
            <p:nvPr/>
          </p:nvSpPr>
          <p:spPr>
            <a:xfrm>
              <a:off x="6318449" y="4437112"/>
              <a:ext cx="2430015" cy="1661994"/>
            </a:xfrm>
            <a:prstGeom prst="rect">
              <a:avLst/>
            </a:prstGeom>
            <a:solidFill>
              <a:schemeClr val="accent1"/>
            </a:solidFill>
          </p:spPr>
          <p:txBody>
            <a:bodyPr wrap="square">
              <a:spAutoFit/>
            </a:bodyPr>
            <a:lstStyle/>
            <a:p>
              <a:r>
                <a:rPr lang="en-US" sz="1500" dirty="0"/>
                <a:t>High donor band semiconductors &lt;1ns </a:t>
              </a:r>
              <a:endParaRPr lang="fr-CH" sz="1500" dirty="0"/>
            </a:p>
            <a:p>
              <a:r>
                <a:rPr lang="en-US" sz="1500" i="1" dirty="0"/>
                <a:t>quenched at room temperature</a:t>
              </a:r>
            </a:p>
          </p:txBody>
        </p:sp>
      </p:grpSp>
    </p:spTree>
    <p:extLst>
      <p:ext uri="{BB962C8B-B14F-4D97-AF65-F5344CB8AC3E}">
        <p14:creationId xmlns:p14="http://schemas.microsoft.com/office/powerpoint/2010/main" val="30210148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right)">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left)">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right)">
                                      <p:cBhvr>
                                        <p:cTn id="4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LSO:Ce,Ca</a:t>
            </a:r>
            <a:r>
              <a:rPr lang="en-US" dirty="0"/>
              <a:t> / BaF2</a:t>
            </a:r>
          </a:p>
        </p:txBody>
      </p:sp>
      <p:grpSp>
        <p:nvGrpSpPr>
          <p:cNvPr id="9" name="Group 8"/>
          <p:cNvGrpSpPr/>
          <p:nvPr/>
        </p:nvGrpSpPr>
        <p:grpSpPr>
          <a:xfrm>
            <a:off x="1259633" y="836713"/>
            <a:ext cx="2642255" cy="2730612"/>
            <a:chOff x="1403648" y="1124744"/>
            <a:chExt cx="2363766" cy="2350616"/>
          </a:xfrm>
        </p:grpSpPr>
        <p:grpSp>
          <p:nvGrpSpPr>
            <p:cNvPr id="29" name="Grouper 69"/>
            <p:cNvGrpSpPr>
              <a:grpSpLocks/>
            </p:cNvGrpSpPr>
            <p:nvPr/>
          </p:nvGrpSpPr>
          <p:grpSpPr bwMode="auto">
            <a:xfrm>
              <a:off x="1403648" y="1124744"/>
              <a:ext cx="2263552" cy="2350616"/>
              <a:chOff x="7086600" y="2895600"/>
              <a:chExt cx="2743200" cy="3505200"/>
            </a:xfrm>
          </p:grpSpPr>
          <p:sp>
            <p:nvSpPr>
              <p:cNvPr id="30" name="Rectangle 70"/>
              <p:cNvSpPr>
                <a:spLocks noChangeArrowheads="1"/>
              </p:cNvSpPr>
              <p:nvPr/>
            </p:nvSpPr>
            <p:spPr bwMode="auto">
              <a:xfrm>
                <a:off x="7086600" y="2895600"/>
                <a:ext cx="2743200" cy="3505200"/>
              </a:xfrm>
              <a:prstGeom prst="rect">
                <a:avLst/>
              </a:prstGeom>
              <a:solidFill>
                <a:schemeClr val="tx1"/>
              </a:solidFill>
              <a:ln w="9525">
                <a:solidFill>
                  <a:schemeClr val="tx1"/>
                </a:solidFill>
                <a:round/>
                <a:headEnd/>
                <a:tailEnd/>
              </a:ln>
            </p:spPr>
            <p:txBody>
              <a:bodyPr/>
              <a:lstStyle>
                <a:lvl1pPr>
                  <a:lnSpc>
                    <a:spcPct val="90000"/>
                  </a:lnSpc>
                  <a:spcBef>
                    <a:spcPct val="20000"/>
                  </a:spcBef>
                  <a:buClr>
                    <a:schemeClr val="tx2"/>
                  </a:buClr>
                  <a:buSzPct val="75000"/>
                  <a:buFont typeface="Wingdings" charset="2"/>
                  <a:buChar char="l"/>
                  <a:defRPr sz="3200">
                    <a:solidFill>
                      <a:schemeClr val="tx2"/>
                    </a:solidFill>
                    <a:latin typeface="Times New Roman" charset="0"/>
                    <a:ea typeface="ＭＳ Ｐゴシック" charset="-128"/>
                  </a:defRPr>
                </a:lvl1pPr>
                <a:lvl2pPr marL="37931725" indent="-37474525">
                  <a:spcBef>
                    <a:spcPct val="20000"/>
                  </a:spcBef>
                  <a:buClr>
                    <a:schemeClr val="tx1"/>
                  </a:buClr>
                  <a:buChar char="–"/>
                  <a:defRPr sz="2800">
                    <a:solidFill>
                      <a:schemeClr val="tx1"/>
                    </a:solidFill>
                    <a:latin typeface="Times New Roman" charset="0"/>
                    <a:ea typeface="ＭＳ Ｐゴシック" charset="-128"/>
                  </a:defRPr>
                </a:lvl2pPr>
                <a:lvl3pPr marL="1143000" indent="-228600">
                  <a:spcBef>
                    <a:spcPct val="20000"/>
                  </a:spcBef>
                  <a:buClr>
                    <a:srgbClr val="00CCFF"/>
                  </a:buClr>
                  <a:buSzPct val="65000"/>
                  <a:buFont typeface="Wingdings" charset="2"/>
                  <a:buChar char="l"/>
                  <a:defRPr sz="2400">
                    <a:solidFill>
                      <a:schemeClr val="tx2"/>
                    </a:solidFill>
                    <a:latin typeface="Times New Roman" charset="0"/>
                    <a:ea typeface="ＭＳ Ｐゴシック" charset="-128"/>
                  </a:defRPr>
                </a:lvl3pPr>
                <a:lvl4pPr marL="1600200" indent="-228600">
                  <a:spcBef>
                    <a:spcPct val="20000"/>
                  </a:spcBef>
                  <a:buClr>
                    <a:schemeClr val="tx1"/>
                  </a:buClr>
                  <a:buChar char="–"/>
                  <a:defRPr sz="2000">
                    <a:solidFill>
                      <a:schemeClr val="tx1"/>
                    </a:solidFill>
                    <a:latin typeface="Times New Roman" charset="0"/>
                    <a:ea typeface="ＭＳ Ｐゴシック" charset="-128"/>
                  </a:defRPr>
                </a:lvl4pPr>
                <a:lvl5pPr marL="2057400" indent="-228600">
                  <a:spcBef>
                    <a:spcPct val="20000"/>
                  </a:spcBef>
                  <a:buClr>
                    <a:schemeClr val="accent1"/>
                  </a:buClr>
                  <a:buChar char="•"/>
                  <a:defRPr sz="2000">
                    <a:solidFill>
                      <a:schemeClr val="tx2"/>
                    </a:solidFill>
                    <a:latin typeface="Times New Roman" charset="0"/>
                    <a:ea typeface="ＭＳ Ｐゴシック" charset="-128"/>
                  </a:defRPr>
                </a:lvl5pPr>
                <a:lvl6pPr marL="2514600" indent="-228600" eaLnBrk="0" fontAlgn="base" hangingPunct="0">
                  <a:spcBef>
                    <a:spcPct val="20000"/>
                  </a:spcBef>
                  <a:spcAft>
                    <a:spcPct val="0"/>
                  </a:spcAft>
                  <a:buClr>
                    <a:schemeClr val="accent1"/>
                  </a:buClr>
                  <a:buChar char="•"/>
                  <a:defRPr sz="2000">
                    <a:solidFill>
                      <a:schemeClr val="tx2"/>
                    </a:solidFill>
                    <a:latin typeface="Times New Roman" charset="0"/>
                    <a:ea typeface="ＭＳ Ｐゴシック" charset="-128"/>
                  </a:defRPr>
                </a:lvl6pPr>
                <a:lvl7pPr marL="2971800" indent="-228600" eaLnBrk="0" fontAlgn="base" hangingPunct="0">
                  <a:spcBef>
                    <a:spcPct val="20000"/>
                  </a:spcBef>
                  <a:spcAft>
                    <a:spcPct val="0"/>
                  </a:spcAft>
                  <a:buClr>
                    <a:schemeClr val="accent1"/>
                  </a:buClr>
                  <a:buChar char="•"/>
                  <a:defRPr sz="2000">
                    <a:solidFill>
                      <a:schemeClr val="tx2"/>
                    </a:solidFill>
                    <a:latin typeface="Times New Roman" charset="0"/>
                    <a:ea typeface="ＭＳ Ｐゴシック" charset="-128"/>
                  </a:defRPr>
                </a:lvl7pPr>
                <a:lvl8pPr marL="3429000" indent="-228600" eaLnBrk="0" fontAlgn="base" hangingPunct="0">
                  <a:spcBef>
                    <a:spcPct val="20000"/>
                  </a:spcBef>
                  <a:spcAft>
                    <a:spcPct val="0"/>
                  </a:spcAft>
                  <a:buClr>
                    <a:schemeClr val="accent1"/>
                  </a:buClr>
                  <a:buChar char="•"/>
                  <a:defRPr sz="2000">
                    <a:solidFill>
                      <a:schemeClr val="tx2"/>
                    </a:solidFill>
                    <a:latin typeface="Times New Roman" charset="0"/>
                    <a:ea typeface="ＭＳ Ｐゴシック" charset="-128"/>
                  </a:defRPr>
                </a:lvl8pPr>
                <a:lvl9pPr marL="3886200" indent="-228600" eaLnBrk="0" fontAlgn="base" hangingPunct="0">
                  <a:spcBef>
                    <a:spcPct val="20000"/>
                  </a:spcBef>
                  <a:spcAft>
                    <a:spcPct val="0"/>
                  </a:spcAft>
                  <a:buClr>
                    <a:schemeClr val="accent1"/>
                  </a:buClr>
                  <a:buChar char="•"/>
                  <a:defRPr sz="2000">
                    <a:solidFill>
                      <a:schemeClr val="tx2"/>
                    </a:solidFill>
                    <a:latin typeface="Times New Roman" charset="0"/>
                    <a:ea typeface="ＭＳ Ｐゴシック" charset="-128"/>
                  </a:defRPr>
                </a:lvl9pPr>
              </a:lstStyle>
              <a:p>
                <a:pPr algn="ctr">
                  <a:lnSpc>
                    <a:spcPct val="100000"/>
                  </a:lnSpc>
                  <a:spcBef>
                    <a:spcPct val="0"/>
                  </a:spcBef>
                  <a:buClrTx/>
                  <a:buSzTx/>
                  <a:buFontTx/>
                  <a:buNone/>
                </a:pPr>
                <a:endParaRPr lang="fr-FR" altLang="x-none" sz="2000">
                  <a:solidFill>
                    <a:schemeClr val="tx1"/>
                  </a:solidFill>
                  <a:latin typeface="Arial" charset="0"/>
                </a:endParaRPr>
              </a:p>
            </p:txBody>
          </p:sp>
          <p:grpSp>
            <p:nvGrpSpPr>
              <p:cNvPr id="31" name="Group 75"/>
              <p:cNvGrpSpPr>
                <a:grpSpLocks/>
              </p:cNvGrpSpPr>
              <p:nvPr/>
            </p:nvGrpSpPr>
            <p:grpSpPr bwMode="auto">
              <a:xfrm>
                <a:off x="7229564" y="3168650"/>
                <a:ext cx="2273124" cy="3124200"/>
                <a:chOff x="3904" y="1996"/>
                <a:chExt cx="1431" cy="1968"/>
              </a:xfrm>
            </p:grpSpPr>
            <p:grpSp>
              <p:nvGrpSpPr>
                <p:cNvPr id="32" name="Group 72"/>
                <p:cNvGrpSpPr>
                  <a:grpSpLocks/>
                </p:cNvGrpSpPr>
                <p:nvPr/>
              </p:nvGrpSpPr>
              <p:grpSpPr bwMode="auto">
                <a:xfrm>
                  <a:off x="4224" y="1996"/>
                  <a:ext cx="963" cy="1566"/>
                  <a:chOff x="4224" y="1996"/>
                  <a:chExt cx="963" cy="1566"/>
                </a:xfrm>
              </p:grpSpPr>
              <p:sp>
                <p:nvSpPr>
                  <p:cNvPr id="34" name="Rectangle 19"/>
                  <p:cNvSpPr>
                    <a:spLocks noChangeAspect="1" noChangeArrowheads="1"/>
                  </p:cNvSpPr>
                  <p:nvPr/>
                </p:nvSpPr>
                <p:spPr bwMode="auto">
                  <a:xfrm>
                    <a:off x="4232" y="1996"/>
                    <a:ext cx="681" cy="175"/>
                  </a:xfrm>
                  <a:prstGeom prst="rect">
                    <a:avLst/>
                  </a:prstGeom>
                  <a:solidFill>
                    <a:srgbClr val="00FFFF">
                      <a:alpha val="50195"/>
                    </a:srgbClr>
                  </a:solidFill>
                  <a:ln w="19050">
                    <a:solidFill>
                      <a:srgbClr val="000000"/>
                    </a:solidFill>
                    <a:miter lim="800000"/>
                    <a:headEnd/>
                    <a:tailEnd/>
                  </a:ln>
                </p:spPr>
                <p:txBody>
                  <a:bodyPr/>
                  <a:lstStyle>
                    <a:lvl1pPr>
                      <a:lnSpc>
                        <a:spcPct val="90000"/>
                      </a:lnSpc>
                      <a:spcBef>
                        <a:spcPct val="20000"/>
                      </a:spcBef>
                      <a:buClr>
                        <a:schemeClr val="tx2"/>
                      </a:buClr>
                      <a:buSzPct val="75000"/>
                      <a:buFont typeface="Wingdings" charset="2"/>
                      <a:buChar char="l"/>
                      <a:defRPr sz="3200">
                        <a:solidFill>
                          <a:schemeClr val="tx2"/>
                        </a:solidFill>
                        <a:latin typeface="Times New Roman" charset="0"/>
                        <a:ea typeface="ＭＳ Ｐゴシック" charset="-128"/>
                      </a:defRPr>
                    </a:lvl1pPr>
                    <a:lvl2pPr marL="37931725" indent="-37474525">
                      <a:spcBef>
                        <a:spcPct val="20000"/>
                      </a:spcBef>
                      <a:buClr>
                        <a:schemeClr val="tx1"/>
                      </a:buClr>
                      <a:buChar char="–"/>
                      <a:defRPr sz="2800">
                        <a:solidFill>
                          <a:schemeClr val="tx1"/>
                        </a:solidFill>
                        <a:latin typeface="Times New Roman" charset="0"/>
                        <a:ea typeface="ＭＳ Ｐゴシック" charset="-128"/>
                      </a:defRPr>
                    </a:lvl2pPr>
                    <a:lvl3pPr marL="1143000" indent="-228600">
                      <a:spcBef>
                        <a:spcPct val="20000"/>
                      </a:spcBef>
                      <a:buClr>
                        <a:srgbClr val="00CCFF"/>
                      </a:buClr>
                      <a:buSzPct val="65000"/>
                      <a:buFont typeface="Wingdings" charset="2"/>
                      <a:buChar char="l"/>
                      <a:defRPr sz="2400">
                        <a:solidFill>
                          <a:schemeClr val="tx2"/>
                        </a:solidFill>
                        <a:latin typeface="Times New Roman" charset="0"/>
                        <a:ea typeface="ＭＳ Ｐゴシック" charset="-128"/>
                      </a:defRPr>
                    </a:lvl3pPr>
                    <a:lvl4pPr marL="1600200" indent="-228600">
                      <a:spcBef>
                        <a:spcPct val="20000"/>
                      </a:spcBef>
                      <a:buClr>
                        <a:schemeClr val="tx1"/>
                      </a:buClr>
                      <a:buChar char="–"/>
                      <a:defRPr sz="2000">
                        <a:solidFill>
                          <a:schemeClr val="tx1"/>
                        </a:solidFill>
                        <a:latin typeface="Times New Roman" charset="0"/>
                        <a:ea typeface="ＭＳ Ｐゴシック" charset="-128"/>
                      </a:defRPr>
                    </a:lvl4pPr>
                    <a:lvl5pPr marL="2057400" indent="-228600">
                      <a:spcBef>
                        <a:spcPct val="20000"/>
                      </a:spcBef>
                      <a:buClr>
                        <a:schemeClr val="accent1"/>
                      </a:buClr>
                      <a:buChar char="•"/>
                      <a:defRPr sz="2000">
                        <a:solidFill>
                          <a:schemeClr val="tx2"/>
                        </a:solidFill>
                        <a:latin typeface="Times New Roman" charset="0"/>
                        <a:ea typeface="ＭＳ Ｐゴシック" charset="-128"/>
                      </a:defRPr>
                    </a:lvl5pPr>
                    <a:lvl6pPr marL="2514600" indent="-228600" eaLnBrk="0" fontAlgn="base" hangingPunct="0">
                      <a:spcBef>
                        <a:spcPct val="20000"/>
                      </a:spcBef>
                      <a:spcAft>
                        <a:spcPct val="0"/>
                      </a:spcAft>
                      <a:buClr>
                        <a:schemeClr val="accent1"/>
                      </a:buClr>
                      <a:buChar char="•"/>
                      <a:defRPr sz="2000">
                        <a:solidFill>
                          <a:schemeClr val="tx2"/>
                        </a:solidFill>
                        <a:latin typeface="Times New Roman" charset="0"/>
                        <a:ea typeface="ＭＳ Ｐゴシック" charset="-128"/>
                      </a:defRPr>
                    </a:lvl6pPr>
                    <a:lvl7pPr marL="2971800" indent="-228600" eaLnBrk="0" fontAlgn="base" hangingPunct="0">
                      <a:spcBef>
                        <a:spcPct val="20000"/>
                      </a:spcBef>
                      <a:spcAft>
                        <a:spcPct val="0"/>
                      </a:spcAft>
                      <a:buClr>
                        <a:schemeClr val="accent1"/>
                      </a:buClr>
                      <a:buChar char="•"/>
                      <a:defRPr sz="2000">
                        <a:solidFill>
                          <a:schemeClr val="tx2"/>
                        </a:solidFill>
                        <a:latin typeface="Times New Roman" charset="0"/>
                        <a:ea typeface="ＭＳ Ｐゴシック" charset="-128"/>
                      </a:defRPr>
                    </a:lvl7pPr>
                    <a:lvl8pPr marL="3429000" indent="-228600" eaLnBrk="0" fontAlgn="base" hangingPunct="0">
                      <a:spcBef>
                        <a:spcPct val="20000"/>
                      </a:spcBef>
                      <a:spcAft>
                        <a:spcPct val="0"/>
                      </a:spcAft>
                      <a:buClr>
                        <a:schemeClr val="accent1"/>
                      </a:buClr>
                      <a:buChar char="•"/>
                      <a:defRPr sz="2000">
                        <a:solidFill>
                          <a:schemeClr val="tx2"/>
                        </a:solidFill>
                        <a:latin typeface="Times New Roman" charset="0"/>
                        <a:ea typeface="ＭＳ Ｐゴシック" charset="-128"/>
                      </a:defRPr>
                    </a:lvl8pPr>
                    <a:lvl9pPr marL="3886200" indent="-228600" eaLnBrk="0" fontAlgn="base" hangingPunct="0">
                      <a:spcBef>
                        <a:spcPct val="20000"/>
                      </a:spcBef>
                      <a:spcAft>
                        <a:spcPct val="0"/>
                      </a:spcAft>
                      <a:buClr>
                        <a:schemeClr val="accent1"/>
                      </a:buClr>
                      <a:buChar char="•"/>
                      <a:defRPr sz="2000">
                        <a:solidFill>
                          <a:schemeClr val="tx2"/>
                        </a:solidFill>
                        <a:latin typeface="Times New Roman" charset="0"/>
                        <a:ea typeface="ＭＳ Ｐゴシック" charset="-128"/>
                      </a:defRPr>
                    </a:lvl9pPr>
                  </a:lstStyle>
                  <a:p>
                    <a:pPr algn="ctr">
                      <a:lnSpc>
                        <a:spcPct val="100000"/>
                      </a:lnSpc>
                      <a:spcBef>
                        <a:spcPct val="0"/>
                      </a:spcBef>
                      <a:buClrTx/>
                      <a:buSzTx/>
                      <a:buFontTx/>
                      <a:buNone/>
                    </a:pPr>
                    <a:endParaRPr lang="fr-FR" altLang="x-none" sz="2000">
                      <a:solidFill>
                        <a:schemeClr val="tx1"/>
                      </a:solidFill>
                      <a:latin typeface="Arial" charset="0"/>
                    </a:endParaRPr>
                  </a:p>
                </p:txBody>
              </p:sp>
              <p:sp>
                <p:nvSpPr>
                  <p:cNvPr id="35" name="Rectangle 20"/>
                  <p:cNvSpPr>
                    <a:spLocks noChangeAspect="1" noChangeArrowheads="1"/>
                  </p:cNvSpPr>
                  <p:nvPr/>
                </p:nvSpPr>
                <p:spPr bwMode="auto">
                  <a:xfrm>
                    <a:off x="4231" y="2940"/>
                    <a:ext cx="681" cy="180"/>
                  </a:xfrm>
                  <a:prstGeom prst="rect">
                    <a:avLst/>
                  </a:prstGeom>
                  <a:solidFill>
                    <a:srgbClr val="3366FF">
                      <a:alpha val="50195"/>
                    </a:srgbClr>
                  </a:solidFill>
                  <a:ln w="19050">
                    <a:solidFill>
                      <a:srgbClr val="000000"/>
                    </a:solidFill>
                    <a:miter lim="800000"/>
                    <a:headEnd/>
                    <a:tailEnd/>
                  </a:ln>
                </p:spPr>
                <p:txBody>
                  <a:bodyPr/>
                  <a:lstStyle>
                    <a:lvl1pPr>
                      <a:lnSpc>
                        <a:spcPct val="90000"/>
                      </a:lnSpc>
                      <a:spcBef>
                        <a:spcPct val="20000"/>
                      </a:spcBef>
                      <a:buClr>
                        <a:schemeClr val="tx2"/>
                      </a:buClr>
                      <a:buSzPct val="75000"/>
                      <a:buFont typeface="Wingdings" charset="2"/>
                      <a:buChar char="l"/>
                      <a:defRPr sz="3200">
                        <a:solidFill>
                          <a:schemeClr val="tx2"/>
                        </a:solidFill>
                        <a:latin typeface="Times New Roman" charset="0"/>
                        <a:ea typeface="ＭＳ Ｐゴシック" charset="-128"/>
                      </a:defRPr>
                    </a:lvl1pPr>
                    <a:lvl2pPr marL="37931725" indent="-37474525">
                      <a:spcBef>
                        <a:spcPct val="20000"/>
                      </a:spcBef>
                      <a:buClr>
                        <a:schemeClr val="tx1"/>
                      </a:buClr>
                      <a:buChar char="–"/>
                      <a:defRPr sz="2800">
                        <a:solidFill>
                          <a:schemeClr val="tx1"/>
                        </a:solidFill>
                        <a:latin typeface="Times New Roman" charset="0"/>
                        <a:ea typeface="ＭＳ Ｐゴシック" charset="-128"/>
                      </a:defRPr>
                    </a:lvl2pPr>
                    <a:lvl3pPr marL="1143000" indent="-228600">
                      <a:spcBef>
                        <a:spcPct val="20000"/>
                      </a:spcBef>
                      <a:buClr>
                        <a:srgbClr val="00CCFF"/>
                      </a:buClr>
                      <a:buSzPct val="65000"/>
                      <a:buFont typeface="Wingdings" charset="2"/>
                      <a:buChar char="l"/>
                      <a:defRPr sz="2400">
                        <a:solidFill>
                          <a:schemeClr val="tx2"/>
                        </a:solidFill>
                        <a:latin typeface="Times New Roman" charset="0"/>
                        <a:ea typeface="ＭＳ Ｐゴシック" charset="-128"/>
                      </a:defRPr>
                    </a:lvl3pPr>
                    <a:lvl4pPr marL="1600200" indent="-228600">
                      <a:spcBef>
                        <a:spcPct val="20000"/>
                      </a:spcBef>
                      <a:buClr>
                        <a:schemeClr val="tx1"/>
                      </a:buClr>
                      <a:buChar char="–"/>
                      <a:defRPr sz="2000">
                        <a:solidFill>
                          <a:schemeClr val="tx1"/>
                        </a:solidFill>
                        <a:latin typeface="Times New Roman" charset="0"/>
                        <a:ea typeface="ＭＳ Ｐゴシック" charset="-128"/>
                      </a:defRPr>
                    </a:lvl4pPr>
                    <a:lvl5pPr marL="2057400" indent="-228600">
                      <a:spcBef>
                        <a:spcPct val="20000"/>
                      </a:spcBef>
                      <a:buClr>
                        <a:schemeClr val="accent1"/>
                      </a:buClr>
                      <a:buChar char="•"/>
                      <a:defRPr sz="2000">
                        <a:solidFill>
                          <a:schemeClr val="tx2"/>
                        </a:solidFill>
                        <a:latin typeface="Times New Roman" charset="0"/>
                        <a:ea typeface="ＭＳ Ｐゴシック" charset="-128"/>
                      </a:defRPr>
                    </a:lvl5pPr>
                    <a:lvl6pPr marL="2514600" indent="-228600" eaLnBrk="0" fontAlgn="base" hangingPunct="0">
                      <a:spcBef>
                        <a:spcPct val="20000"/>
                      </a:spcBef>
                      <a:spcAft>
                        <a:spcPct val="0"/>
                      </a:spcAft>
                      <a:buClr>
                        <a:schemeClr val="accent1"/>
                      </a:buClr>
                      <a:buChar char="•"/>
                      <a:defRPr sz="2000">
                        <a:solidFill>
                          <a:schemeClr val="tx2"/>
                        </a:solidFill>
                        <a:latin typeface="Times New Roman" charset="0"/>
                        <a:ea typeface="ＭＳ Ｐゴシック" charset="-128"/>
                      </a:defRPr>
                    </a:lvl6pPr>
                    <a:lvl7pPr marL="2971800" indent="-228600" eaLnBrk="0" fontAlgn="base" hangingPunct="0">
                      <a:spcBef>
                        <a:spcPct val="20000"/>
                      </a:spcBef>
                      <a:spcAft>
                        <a:spcPct val="0"/>
                      </a:spcAft>
                      <a:buClr>
                        <a:schemeClr val="accent1"/>
                      </a:buClr>
                      <a:buChar char="•"/>
                      <a:defRPr sz="2000">
                        <a:solidFill>
                          <a:schemeClr val="tx2"/>
                        </a:solidFill>
                        <a:latin typeface="Times New Roman" charset="0"/>
                        <a:ea typeface="ＭＳ Ｐゴシック" charset="-128"/>
                      </a:defRPr>
                    </a:lvl7pPr>
                    <a:lvl8pPr marL="3429000" indent="-228600" eaLnBrk="0" fontAlgn="base" hangingPunct="0">
                      <a:spcBef>
                        <a:spcPct val="20000"/>
                      </a:spcBef>
                      <a:spcAft>
                        <a:spcPct val="0"/>
                      </a:spcAft>
                      <a:buClr>
                        <a:schemeClr val="accent1"/>
                      </a:buClr>
                      <a:buChar char="•"/>
                      <a:defRPr sz="2000">
                        <a:solidFill>
                          <a:schemeClr val="tx2"/>
                        </a:solidFill>
                        <a:latin typeface="Times New Roman" charset="0"/>
                        <a:ea typeface="ＭＳ Ｐゴシック" charset="-128"/>
                      </a:defRPr>
                    </a:lvl8pPr>
                    <a:lvl9pPr marL="3886200" indent="-228600" eaLnBrk="0" fontAlgn="base" hangingPunct="0">
                      <a:spcBef>
                        <a:spcPct val="20000"/>
                      </a:spcBef>
                      <a:spcAft>
                        <a:spcPct val="0"/>
                      </a:spcAft>
                      <a:buClr>
                        <a:schemeClr val="accent1"/>
                      </a:buClr>
                      <a:buChar char="•"/>
                      <a:defRPr sz="2000">
                        <a:solidFill>
                          <a:schemeClr val="tx2"/>
                        </a:solidFill>
                        <a:latin typeface="Times New Roman" charset="0"/>
                        <a:ea typeface="ＭＳ Ｐゴシック" charset="-128"/>
                      </a:defRPr>
                    </a:lvl9pPr>
                  </a:lstStyle>
                  <a:p>
                    <a:pPr algn="ctr">
                      <a:lnSpc>
                        <a:spcPct val="100000"/>
                      </a:lnSpc>
                      <a:spcBef>
                        <a:spcPct val="0"/>
                      </a:spcBef>
                      <a:buClrTx/>
                      <a:buSzTx/>
                      <a:buFontTx/>
                      <a:buNone/>
                    </a:pPr>
                    <a:endParaRPr lang="fr-FR" altLang="x-none" sz="2000">
                      <a:solidFill>
                        <a:schemeClr val="tx1"/>
                      </a:solidFill>
                      <a:latin typeface="Arial" charset="0"/>
                    </a:endParaRPr>
                  </a:p>
                </p:txBody>
              </p:sp>
              <p:sp>
                <p:nvSpPr>
                  <p:cNvPr id="36" name="Rectangle 21"/>
                  <p:cNvSpPr>
                    <a:spLocks noChangeAspect="1" noChangeArrowheads="1"/>
                  </p:cNvSpPr>
                  <p:nvPr/>
                </p:nvSpPr>
                <p:spPr bwMode="auto">
                  <a:xfrm>
                    <a:off x="4224" y="3369"/>
                    <a:ext cx="687" cy="193"/>
                  </a:xfrm>
                  <a:prstGeom prst="rect">
                    <a:avLst/>
                  </a:prstGeom>
                  <a:solidFill>
                    <a:srgbClr val="3366FF">
                      <a:alpha val="50195"/>
                    </a:srgbClr>
                  </a:solidFill>
                  <a:ln w="19050">
                    <a:solidFill>
                      <a:srgbClr val="000000"/>
                    </a:solidFill>
                    <a:miter lim="800000"/>
                    <a:headEnd/>
                    <a:tailEnd/>
                  </a:ln>
                </p:spPr>
                <p:txBody>
                  <a:bodyPr/>
                  <a:lstStyle>
                    <a:lvl1pPr>
                      <a:lnSpc>
                        <a:spcPct val="90000"/>
                      </a:lnSpc>
                      <a:spcBef>
                        <a:spcPct val="20000"/>
                      </a:spcBef>
                      <a:buClr>
                        <a:schemeClr val="tx2"/>
                      </a:buClr>
                      <a:buSzPct val="75000"/>
                      <a:buFont typeface="Wingdings" charset="2"/>
                      <a:buChar char="l"/>
                      <a:defRPr sz="3200">
                        <a:solidFill>
                          <a:schemeClr val="tx2"/>
                        </a:solidFill>
                        <a:latin typeface="Times New Roman" charset="0"/>
                        <a:ea typeface="ＭＳ Ｐゴシック" charset="-128"/>
                      </a:defRPr>
                    </a:lvl1pPr>
                    <a:lvl2pPr marL="37931725" indent="-37474525">
                      <a:spcBef>
                        <a:spcPct val="20000"/>
                      </a:spcBef>
                      <a:buClr>
                        <a:schemeClr val="tx1"/>
                      </a:buClr>
                      <a:buChar char="–"/>
                      <a:defRPr sz="2800">
                        <a:solidFill>
                          <a:schemeClr val="tx1"/>
                        </a:solidFill>
                        <a:latin typeface="Times New Roman" charset="0"/>
                        <a:ea typeface="ＭＳ Ｐゴシック" charset="-128"/>
                      </a:defRPr>
                    </a:lvl2pPr>
                    <a:lvl3pPr marL="1143000" indent="-228600">
                      <a:spcBef>
                        <a:spcPct val="20000"/>
                      </a:spcBef>
                      <a:buClr>
                        <a:srgbClr val="00CCFF"/>
                      </a:buClr>
                      <a:buSzPct val="65000"/>
                      <a:buFont typeface="Wingdings" charset="2"/>
                      <a:buChar char="l"/>
                      <a:defRPr sz="2400">
                        <a:solidFill>
                          <a:schemeClr val="tx2"/>
                        </a:solidFill>
                        <a:latin typeface="Times New Roman" charset="0"/>
                        <a:ea typeface="ＭＳ Ｐゴシック" charset="-128"/>
                      </a:defRPr>
                    </a:lvl3pPr>
                    <a:lvl4pPr marL="1600200" indent="-228600">
                      <a:spcBef>
                        <a:spcPct val="20000"/>
                      </a:spcBef>
                      <a:buClr>
                        <a:schemeClr val="tx1"/>
                      </a:buClr>
                      <a:buChar char="–"/>
                      <a:defRPr sz="2000">
                        <a:solidFill>
                          <a:schemeClr val="tx1"/>
                        </a:solidFill>
                        <a:latin typeface="Times New Roman" charset="0"/>
                        <a:ea typeface="ＭＳ Ｐゴシック" charset="-128"/>
                      </a:defRPr>
                    </a:lvl4pPr>
                    <a:lvl5pPr marL="2057400" indent="-228600">
                      <a:spcBef>
                        <a:spcPct val="20000"/>
                      </a:spcBef>
                      <a:buClr>
                        <a:schemeClr val="accent1"/>
                      </a:buClr>
                      <a:buChar char="•"/>
                      <a:defRPr sz="2000">
                        <a:solidFill>
                          <a:schemeClr val="tx2"/>
                        </a:solidFill>
                        <a:latin typeface="Times New Roman" charset="0"/>
                        <a:ea typeface="ＭＳ Ｐゴシック" charset="-128"/>
                      </a:defRPr>
                    </a:lvl5pPr>
                    <a:lvl6pPr marL="2514600" indent="-228600" eaLnBrk="0" fontAlgn="base" hangingPunct="0">
                      <a:spcBef>
                        <a:spcPct val="20000"/>
                      </a:spcBef>
                      <a:spcAft>
                        <a:spcPct val="0"/>
                      </a:spcAft>
                      <a:buClr>
                        <a:schemeClr val="accent1"/>
                      </a:buClr>
                      <a:buChar char="•"/>
                      <a:defRPr sz="2000">
                        <a:solidFill>
                          <a:schemeClr val="tx2"/>
                        </a:solidFill>
                        <a:latin typeface="Times New Roman" charset="0"/>
                        <a:ea typeface="ＭＳ Ｐゴシック" charset="-128"/>
                      </a:defRPr>
                    </a:lvl6pPr>
                    <a:lvl7pPr marL="2971800" indent="-228600" eaLnBrk="0" fontAlgn="base" hangingPunct="0">
                      <a:spcBef>
                        <a:spcPct val="20000"/>
                      </a:spcBef>
                      <a:spcAft>
                        <a:spcPct val="0"/>
                      </a:spcAft>
                      <a:buClr>
                        <a:schemeClr val="accent1"/>
                      </a:buClr>
                      <a:buChar char="•"/>
                      <a:defRPr sz="2000">
                        <a:solidFill>
                          <a:schemeClr val="tx2"/>
                        </a:solidFill>
                        <a:latin typeface="Times New Roman" charset="0"/>
                        <a:ea typeface="ＭＳ Ｐゴシック" charset="-128"/>
                      </a:defRPr>
                    </a:lvl7pPr>
                    <a:lvl8pPr marL="3429000" indent="-228600" eaLnBrk="0" fontAlgn="base" hangingPunct="0">
                      <a:spcBef>
                        <a:spcPct val="20000"/>
                      </a:spcBef>
                      <a:spcAft>
                        <a:spcPct val="0"/>
                      </a:spcAft>
                      <a:buClr>
                        <a:schemeClr val="accent1"/>
                      </a:buClr>
                      <a:buChar char="•"/>
                      <a:defRPr sz="2000">
                        <a:solidFill>
                          <a:schemeClr val="tx2"/>
                        </a:solidFill>
                        <a:latin typeface="Times New Roman" charset="0"/>
                        <a:ea typeface="ＭＳ Ｐゴシック" charset="-128"/>
                      </a:defRPr>
                    </a:lvl8pPr>
                    <a:lvl9pPr marL="3886200" indent="-228600" eaLnBrk="0" fontAlgn="base" hangingPunct="0">
                      <a:spcBef>
                        <a:spcPct val="20000"/>
                      </a:spcBef>
                      <a:spcAft>
                        <a:spcPct val="0"/>
                      </a:spcAft>
                      <a:buClr>
                        <a:schemeClr val="accent1"/>
                      </a:buClr>
                      <a:buChar char="•"/>
                      <a:defRPr sz="2000">
                        <a:solidFill>
                          <a:schemeClr val="tx2"/>
                        </a:solidFill>
                        <a:latin typeface="Times New Roman" charset="0"/>
                        <a:ea typeface="ＭＳ Ｐゴシック" charset="-128"/>
                      </a:defRPr>
                    </a:lvl9pPr>
                  </a:lstStyle>
                  <a:p>
                    <a:pPr algn="ctr">
                      <a:lnSpc>
                        <a:spcPct val="100000"/>
                      </a:lnSpc>
                      <a:spcBef>
                        <a:spcPct val="0"/>
                      </a:spcBef>
                      <a:buClrTx/>
                      <a:buSzTx/>
                      <a:buFontTx/>
                      <a:buNone/>
                    </a:pPr>
                    <a:endParaRPr lang="fr-FR" altLang="x-none" sz="2000">
                      <a:solidFill>
                        <a:schemeClr val="tx1"/>
                      </a:solidFill>
                      <a:latin typeface="Arial" charset="0"/>
                    </a:endParaRPr>
                  </a:p>
                </p:txBody>
              </p:sp>
              <p:sp>
                <p:nvSpPr>
                  <p:cNvPr id="37" name="Line 22"/>
                  <p:cNvSpPr>
                    <a:spLocks noChangeAspect="1" noChangeShapeType="1"/>
                  </p:cNvSpPr>
                  <p:nvPr/>
                </p:nvSpPr>
                <p:spPr bwMode="auto">
                  <a:xfrm flipH="1" flipV="1">
                    <a:off x="4268" y="2050"/>
                    <a:ext cx="0" cy="1501"/>
                  </a:xfrm>
                  <a:prstGeom prst="line">
                    <a:avLst/>
                  </a:prstGeom>
                  <a:noFill/>
                  <a:ln w="1905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 name="Freeform 41"/>
                  <p:cNvSpPr>
                    <a:spLocks noChangeAspect="1"/>
                  </p:cNvSpPr>
                  <p:nvPr/>
                </p:nvSpPr>
                <p:spPr bwMode="auto">
                  <a:xfrm>
                    <a:off x="4391" y="3288"/>
                    <a:ext cx="346" cy="77"/>
                  </a:xfrm>
                  <a:custGeom>
                    <a:avLst/>
                    <a:gdLst>
                      <a:gd name="T0" fmla="*/ 0 w 960"/>
                      <a:gd name="T1" fmla="*/ 0 h 212"/>
                      <a:gd name="T2" fmla="*/ 0 w 960"/>
                      <a:gd name="T3" fmla="*/ 0 h 212"/>
                      <a:gd name="T4" fmla="*/ 0 w 960"/>
                      <a:gd name="T5" fmla="*/ 0 h 212"/>
                      <a:gd name="T6" fmla="*/ 0 w 960"/>
                      <a:gd name="T7" fmla="*/ 0 h 212"/>
                      <a:gd name="T8" fmla="*/ 0 w 960"/>
                      <a:gd name="T9" fmla="*/ 0 h 212"/>
                      <a:gd name="T10" fmla="*/ 0 w 960"/>
                      <a:gd name="T11" fmla="*/ 0 h 212"/>
                      <a:gd name="T12" fmla="*/ 0 w 960"/>
                      <a:gd name="T13" fmla="*/ 0 h 212"/>
                      <a:gd name="T14" fmla="*/ 0 w 960"/>
                      <a:gd name="T15" fmla="*/ 0 h 212"/>
                      <a:gd name="T16" fmla="*/ 0 w 960"/>
                      <a:gd name="T17" fmla="*/ 0 h 2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0"/>
                      <a:gd name="T28" fmla="*/ 0 h 212"/>
                      <a:gd name="T29" fmla="*/ 960 w 960"/>
                      <a:gd name="T30" fmla="*/ 212 h 2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0" h="212">
                        <a:moveTo>
                          <a:pt x="0" y="212"/>
                        </a:moveTo>
                        <a:cubicBezTo>
                          <a:pt x="63" y="201"/>
                          <a:pt x="126" y="190"/>
                          <a:pt x="169" y="173"/>
                        </a:cubicBezTo>
                        <a:cubicBezTo>
                          <a:pt x="212" y="156"/>
                          <a:pt x="221" y="134"/>
                          <a:pt x="260" y="108"/>
                        </a:cubicBezTo>
                        <a:cubicBezTo>
                          <a:pt x="299" y="82"/>
                          <a:pt x="358" y="34"/>
                          <a:pt x="403" y="17"/>
                        </a:cubicBezTo>
                        <a:cubicBezTo>
                          <a:pt x="448" y="0"/>
                          <a:pt x="491" y="4"/>
                          <a:pt x="532" y="4"/>
                        </a:cubicBezTo>
                        <a:cubicBezTo>
                          <a:pt x="573" y="4"/>
                          <a:pt x="614" y="2"/>
                          <a:pt x="649" y="17"/>
                        </a:cubicBezTo>
                        <a:cubicBezTo>
                          <a:pt x="684" y="32"/>
                          <a:pt x="707" y="71"/>
                          <a:pt x="740" y="95"/>
                        </a:cubicBezTo>
                        <a:cubicBezTo>
                          <a:pt x="773" y="119"/>
                          <a:pt x="807" y="141"/>
                          <a:pt x="844" y="160"/>
                        </a:cubicBezTo>
                        <a:cubicBezTo>
                          <a:pt x="881" y="179"/>
                          <a:pt x="943" y="203"/>
                          <a:pt x="960" y="212"/>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 name="Freeform 42"/>
                  <p:cNvSpPr>
                    <a:spLocks noChangeAspect="1"/>
                  </p:cNvSpPr>
                  <p:nvPr/>
                </p:nvSpPr>
                <p:spPr bwMode="auto">
                  <a:xfrm>
                    <a:off x="4279" y="3314"/>
                    <a:ext cx="299" cy="206"/>
                  </a:xfrm>
                  <a:custGeom>
                    <a:avLst/>
                    <a:gdLst>
                      <a:gd name="T0" fmla="*/ 0 w 843"/>
                      <a:gd name="T1" fmla="*/ 0 h 662"/>
                      <a:gd name="T2" fmla="*/ 0 w 843"/>
                      <a:gd name="T3" fmla="*/ 0 h 662"/>
                      <a:gd name="T4" fmla="*/ 0 w 843"/>
                      <a:gd name="T5" fmla="*/ 0 h 662"/>
                      <a:gd name="T6" fmla="*/ 0 w 843"/>
                      <a:gd name="T7" fmla="*/ 0 h 662"/>
                      <a:gd name="T8" fmla="*/ 0 w 843"/>
                      <a:gd name="T9" fmla="*/ 0 h 662"/>
                      <a:gd name="T10" fmla="*/ 0 w 843"/>
                      <a:gd name="T11" fmla="*/ 0 h 662"/>
                      <a:gd name="T12" fmla="*/ 0 w 843"/>
                      <a:gd name="T13" fmla="*/ 0 h 662"/>
                      <a:gd name="T14" fmla="*/ 0 60000 65536"/>
                      <a:gd name="T15" fmla="*/ 0 60000 65536"/>
                      <a:gd name="T16" fmla="*/ 0 60000 65536"/>
                      <a:gd name="T17" fmla="*/ 0 60000 65536"/>
                      <a:gd name="T18" fmla="*/ 0 60000 65536"/>
                      <a:gd name="T19" fmla="*/ 0 60000 65536"/>
                      <a:gd name="T20" fmla="*/ 0 60000 65536"/>
                      <a:gd name="T21" fmla="*/ 0 w 843"/>
                      <a:gd name="T22" fmla="*/ 0 h 662"/>
                      <a:gd name="T23" fmla="*/ 843 w 843"/>
                      <a:gd name="T24" fmla="*/ 662 h 6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3" h="662">
                        <a:moveTo>
                          <a:pt x="0" y="662"/>
                        </a:moveTo>
                        <a:cubicBezTo>
                          <a:pt x="74" y="616"/>
                          <a:pt x="148" y="571"/>
                          <a:pt x="221" y="558"/>
                        </a:cubicBezTo>
                        <a:cubicBezTo>
                          <a:pt x="294" y="545"/>
                          <a:pt x="374" y="597"/>
                          <a:pt x="441" y="584"/>
                        </a:cubicBezTo>
                        <a:cubicBezTo>
                          <a:pt x="508" y="571"/>
                          <a:pt x="567" y="499"/>
                          <a:pt x="623" y="480"/>
                        </a:cubicBezTo>
                        <a:cubicBezTo>
                          <a:pt x="679" y="461"/>
                          <a:pt x="744" y="488"/>
                          <a:pt x="779" y="467"/>
                        </a:cubicBezTo>
                        <a:cubicBezTo>
                          <a:pt x="814" y="446"/>
                          <a:pt x="820" y="429"/>
                          <a:pt x="831" y="351"/>
                        </a:cubicBezTo>
                        <a:cubicBezTo>
                          <a:pt x="842" y="273"/>
                          <a:pt x="841" y="58"/>
                          <a:pt x="843" y="0"/>
                        </a:cubicBezTo>
                      </a:path>
                    </a:pathLst>
                  </a:cu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 name="Line 43"/>
                  <p:cNvSpPr>
                    <a:spLocks noChangeAspect="1" noChangeShapeType="1"/>
                  </p:cNvSpPr>
                  <p:nvPr/>
                </p:nvSpPr>
                <p:spPr bwMode="auto">
                  <a:xfrm flipV="1">
                    <a:off x="4580" y="3298"/>
                    <a:ext cx="0" cy="61"/>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 name="Line 44"/>
                  <p:cNvSpPr>
                    <a:spLocks noChangeAspect="1" noChangeShapeType="1"/>
                  </p:cNvSpPr>
                  <p:nvPr/>
                </p:nvSpPr>
                <p:spPr bwMode="auto">
                  <a:xfrm>
                    <a:off x="4576" y="3032"/>
                    <a:ext cx="0" cy="261"/>
                  </a:xfrm>
                  <a:prstGeom prst="line">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 name="Line 45"/>
                  <p:cNvSpPr>
                    <a:spLocks noChangeAspect="1" noChangeShapeType="1"/>
                  </p:cNvSpPr>
                  <p:nvPr/>
                </p:nvSpPr>
                <p:spPr bwMode="auto">
                  <a:xfrm>
                    <a:off x="4872" y="2201"/>
                    <a:ext cx="0" cy="729"/>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 name="Text Box 46"/>
                  <p:cNvSpPr txBox="1">
                    <a:spLocks noChangeAspect="1" noChangeArrowheads="1"/>
                  </p:cNvSpPr>
                  <p:nvPr/>
                </p:nvSpPr>
                <p:spPr bwMode="auto">
                  <a:xfrm>
                    <a:off x="4869" y="2434"/>
                    <a:ext cx="31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buClr>
                        <a:schemeClr val="tx2"/>
                      </a:buClr>
                      <a:buSzPct val="75000"/>
                      <a:buFont typeface="Wingdings" charset="2"/>
                      <a:buChar char="l"/>
                      <a:defRPr sz="3200">
                        <a:solidFill>
                          <a:schemeClr val="tx2"/>
                        </a:solidFill>
                        <a:latin typeface="Times New Roman" charset="0"/>
                        <a:ea typeface="ＭＳ Ｐゴシック" charset="-128"/>
                      </a:defRPr>
                    </a:lvl1pPr>
                    <a:lvl2pPr marL="37931725" indent="-37474525">
                      <a:spcBef>
                        <a:spcPct val="20000"/>
                      </a:spcBef>
                      <a:buClr>
                        <a:schemeClr val="tx1"/>
                      </a:buClr>
                      <a:buChar char="–"/>
                      <a:defRPr sz="2800">
                        <a:solidFill>
                          <a:schemeClr val="tx1"/>
                        </a:solidFill>
                        <a:latin typeface="Times New Roman" charset="0"/>
                        <a:ea typeface="ＭＳ Ｐゴシック" charset="-128"/>
                      </a:defRPr>
                    </a:lvl2pPr>
                    <a:lvl3pPr marL="1143000" indent="-228600">
                      <a:spcBef>
                        <a:spcPct val="20000"/>
                      </a:spcBef>
                      <a:buClr>
                        <a:srgbClr val="00CCFF"/>
                      </a:buClr>
                      <a:buSzPct val="65000"/>
                      <a:buFont typeface="Wingdings" charset="2"/>
                      <a:buChar char="l"/>
                      <a:defRPr sz="2400">
                        <a:solidFill>
                          <a:schemeClr val="tx2"/>
                        </a:solidFill>
                        <a:latin typeface="Times New Roman" charset="0"/>
                        <a:ea typeface="ＭＳ Ｐゴシック" charset="-128"/>
                      </a:defRPr>
                    </a:lvl3pPr>
                    <a:lvl4pPr marL="1600200" indent="-228600">
                      <a:spcBef>
                        <a:spcPct val="20000"/>
                      </a:spcBef>
                      <a:buClr>
                        <a:schemeClr val="tx1"/>
                      </a:buClr>
                      <a:buChar char="–"/>
                      <a:defRPr sz="2000">
                        <a:solidFill>
                          <a:schemeClr val="tx1"/>
                        </a:solidFill>
                        <a:latin typeface="Times New Roman" charset="0"/>
                        <a:ea typeface="ＭＳ Ｐゴシック" charset="-128"/>
                      </a:defRPr>
                    </a:lvl4pPr>
                    <a:lvl5pPr marL="2057400" indent="-228600">
                      <a:spcBef>
                        <a:spcPct val="20000"/>
                      </a:spcBef>
                      <a:buClr>
                        <a:schemeClr val="accent1"/>
                      </a:buClr>
                      <a:buChar char="•"/>
                      <a:defRPr sz="2000">
                        <a:solidFill>
                          <a:schemeClr val="tx2"/>
                        </a:solidFill>
                        <a:latin typeface="Times New Roman" charset="0"/>
                        <a:ea typeface="ＭＳ Ｐゴシック" charset="-128"/>
                      </a:defRPr>
                    </a:lvl5pPr>
                    <a:lvl6pPr marL="2514600" indent="-228600" eaLnBrk="0" fontAlgn="base" hangingPunct="0">
                      <a:spcBef>
                        <a:spcPct val="20000"/>
                      </a:spcBef>
                      <a:spcAft>
                        <a:spcPct val="0"/>
                      </a:spcAft>
                      <a:buClr>
                        <a:schemeClr val="accent1"/>
                      </a:buClr>
                      <a:buChar char="•"/>
                      <a:defRPr sz="2000">
                        <a:solidFill>
                          <a:schemeClr val="tx2"/>
                        </a:solidFill>
                        <a:latin typeface="Times New Roman" charset="0"/>
                        <a:ea typeface="ＭＳ Ｐゴシック" charset="-128"/>
                      </a:defRPr>
                    </a:lvl6pPr>
                    <a:lvl7pPr marL="2971800" indent="-228600" eaLnBrk="0" fontAlgn="base" hangingPunct="0">
                      <a:spcBef>
                        <a:spcPct val="20000"/>
                      </a:spcBef>
                      <a:spcAft>
                        <a:spcPct val="0"/>
                      </a:spcAft>
                      <a:buClr>
                        <a:schemeClr val="accent1"/>
                      </a:buClr>
                      <a:buChar char="•"/>
                      <a:defRPr sz="2000">
                        <a:solidFill>
                          <a:schemeClr val="tx2"/>
                        </a:solidFill>
                        <a:latin typeface="Times New Roman" charset="0"/>
                        <a:ea typeface="ＭＳ Ｐゴシック" charset="-128"/>
                      </a:defRPr>
                    </a:lvl7pPr>
                    <a:lvl8pPr marL="3429000" indent="-228600" eaLnBrk="0" fontAlgn="base" hangingPunct="0">
                      <a:spcBef>
                        <a:spcPct val="20000"/>
                      </a:spcBef>
                      <a:spcAft>
                        <a:spcPct val="0"/>
                      </a:spcAft>
                      <a:buClr>
                        <a:schemeClr val="accent1"/>
                      </a:buClr>
                      <a:buChar char="•"/>
                      <a:defRPr sz="2000">
                        <a:solidFill>
                          <a:schemeClr val="tx2"/>
                        </a:solidFill>
                        <a:latin typeface="Times New Roman" charset="0"/>
                        <a:ea typeface="ＭＳ Ｐゴシック" charset="-128"/>
                      </a:defRPr>
                    </a:lvl8pPr>
                    <a:lvl9pPr marL="3886200" indent="-228600" eaLnBrk="0" fontAlgn="base" hangingPunct="0">
                      <a:spcBef>
                        <a:spcPct val="20000"/>
                      </a:spcBef>
                      <a:spcAft>
                        <a:spcPct val="0"/>
                      </a:spcAft>
                      <a:buClr>
                        <a:schemeClr val="accent1"/>
                      </a:buClr>
                      <a:buChar char="•"/>
                      <a:defRPr sz="2000">
                        <a:solidFill>
                          <a:schemeClr val="tx2"/>
                        </a:solidFill>
                        <a:latin typeface="Times New Roman" charset="0"/>
                        <a:ea typeface="ＭＳ Ｐゴシック" charset="-128"/>
                      </a:defRPr>
                    </a:lvl9pPr>
                  </a:lstStyle>
                  <a:p>
                    <a:pPr algn="ctr">
                      <a:lnSpc>
                        <a:spcPct val="100000"/>
                      </a:lnSpc>
                      <a:spcBef>
                        <a:spcPct val="0"/>
                      </a:spcBef>
                      <a:buClrTx/>
                      <a:buSzTx/>
                      <a:buFontTx/>
                      <a:buNone/>
                    </a:pPr>
                    <a:r>
                      <a:rPr lang="en-AU" altLang="x-none" sz="1400" b="1" dirty="0" err="1">
                        <a:solidFill>
                          <a:srgbClr val="0000BF"/>
                        </a:solidFill>
                        <a:latin typeface="Arial" charset="0"/>
                      </a:rPr>
                      <a:t>E</a:t>
                    </a:r>
                    <a:r>
                      <a:rPr lang="en-AU" altLang="x-none" sz="1400" b="1" baseline="-25000" dirty="0" err="1">
                        <a:solidFill>
                          <a:srgbClr val="0000BF"/>
                        </a:solidFill>
                        <a:latin typeface="Arial" charset="0"/>
                      </a:rPr>
                      <a:t>g</a:t>
                    </a:r>
                    <a:endParaRPr lang="en-AU" altLang="x-none" sz="1400" b="1" dirty="0">
                      <a:solidFill>
                        <a:srgbClr val="0000BF"/>
                      </a:solidFill>
                      <a:latin typeface="Arial" charset="0"/>
                    </a:endParaRPr>
                  </a:p>
                </p:txBody>
              </p:sp>
              <p:sp>
                <p:nvSpPr>
                  <p:cNvPr id="44" name="Text Box 48"/>
                  <p:cNvSpPr txBox="1">
                    <a:spLocks noChangeAspect="1" noChangeArrowheads="1"/>
                  </p:cNvSpPr>
                  <p:nvPr/>
                </p:nvSpPr>
                <p:spPr bwMode="auto">
                  <a:xfrm>
                    <a:off x="4695" y="3072"/>
                    <a:ext cx="297"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buClr>
                        <a:schemeClr val="tx2"/>
                      </a:buClr>
                      <a:buSzPct val="75000"/>
                      <a:buFont typeface="Wingdings" charset="2"/>
                      <a:buChar char="l"/>
                      <a:defRPr sz="3200">
                        <a:solidFill>
                          <a:schemeClr val="tx2"/>
                        </a:solidFill>
                        <a:latin typeface="Times New Roman" charset="0"/>
                        <a:ea typeface="ＭＳ Ｐゴシック" charset="-128"/>
                      </a:defRPr>
                    </a:lvl1pPr>
                    <a:lvl2pPr marL="37931725" indent="-37474525">
                      <a:spcBef>
                        <a:spcPct val="20000"/>
                      </a:spcBef>
                      <a:buClr>
                        <a:schemeClr val="tx1"/>
                      </a:buClr>
                      <a:buChar char="–"/>
                      <a:defRPr sz="2800">
                        <a:solidFill>
                          <a:schemeClr val="tx1"/>
                        </a:solidFill>
                        <a:latin typeface="Times New Roman" charset="0"/>
                        <a:ea typeface="ＭＳ Ｐゴシック" charset="-128"/>
                      </a:defRPr>
                    </a:lvl2pPr>
                    <a:lvl3pPr marL="1143000" indent="-228600">
                      <a:spcBef>
                        <a:spcPct val="20000"/>
                      </a:spcBef>
                      <a:buClr>
                        <a:srgbClr val="00CCFF"/>
                      </a:buClr>
                      <a:buSzPct val="65000"/>
                      <a:buFont typeface="Wingdings" charset="2"/>
                      <a:buChar char="l"/>
                      <a:defRPr sz="2400">
                        <a:solidFill>
                          <a:schemeClr val="tx2"/>
                        </a:solidFill>
                        <a:latin typeface="Times New Roman" charset="0"/>
                        <a:ea typeface="ＭＳ Ｐゴシック" charset="-128"/>
                      </a:defRPr>
                    </a:lvl3pPr>
                    <a:lvl4pPr marL="1600200" indent="-228600">
                      <a:spcBef>
                        <a:spcPct val="20000"/>
                      </a:spcBef>
                      <a:buClr>
                        <a:schemeClr val="tx1"/>
                      </a:buClr>
                      <a:buChar char="–"/>
                      <a:defRPr sz="2000">
                        <a:solidFill>
                          <a:schemeClr val="tx1"/>
                        </a:solidFill>
                        <a:latin typeface="Times New Roman" charset="0"/>
                        <a:ea typeface="ＭＳ Ｐゴシック" charset="-128"/>
                      </a:defRPr>
                    </a:lvl4pPr>
                    <a:lvl5pPr marL="2057400" indent="-228600">
                      <a:spcBef>
                        <a:spcPct val="20000"/>
                      </a:spcBef>
                      <a:buClr>
                        <a:schemeClr val="accent1"/>
                      </a:buClr>
                      <a:buChar char="•"/>
                      <a:defRPr sz="2000">
                        <a:solidFill>
                          <a:schemeClr val="tx2"/>
                        </a:solidFill>
                        <a:latin typeface="Times New Roman" charset="0"/>
                        <a:ea typeface="ＭＳ Ｐゴシック" charset="-128"/>
                      </a:defRPr>
                    </a:lvl5pPr>
                    <a:lvl6pPr marL="2514600" indent="-228600" eaLnBrk="0" fontAlgn="base" hangingPunct="0">
                      <a:spcBef>
                        <a:spcPct val="20000"/>
                      </a:spcBef>
                      <a:spcAft>
                        <a:spcPct val="0"/>
                      </a:spcAft>
                      <a:buClr>
                        <a:schemeClr val="accent1"/>
                      </a:buClr>
                      <a:buChar char="•"/>
                      <a:defRPr sz="2000">
                        <a:solidFill>
                          <a:schemeClr val="tx2"/>
                        </a:solidFill>
                        <a:latin typeface="Times New Roman" charset="0"/>
                        <a:ea typeface="ＭＳ Ｐゴシック" charset="-128"/>
                      </a:defRPr>
                    </a:lvl6pPr>
                    <a:lvl7pPr marL="2971800" indent="-228600" eaLnBrk="0" fontAlgn="base" hangingPunct="0">
                      <a:spcBef>
                        <a:spcPct val="20000"/>
                      </a:spcBef>
                      <a:spcAft>
                        <a:spcPct val="0"/>
                      </a:spcAft>
                      <a:buClr>
                        <a:schemeClr val="accent1"/>
                      </a:buClr>
                      <a:buChar char="•"/>
                      <a:defRPr sz="2000">
                        <a:solidFill>
                          <a:schemeClr val="tx2"/>
                        </a:solidFill>
                        <a:latin typeface="Times New Roman" charset="0"/>
                        <a:ea typeface="ＭＳ Ｐゴシック" charset="-128"/>
                      </a:defRPr>
                    </a:lvl7pPr>
                    <a:lvl8pPr marL="3429000" indent="-228600" eaLnBrk="0" fontAlgn="base" hangingPunct="0">
                      <a:spcBef>
                        <a:spcPct val="20000"/>
                      </a:spcBef>
                      <a:spcAft>
                        <a:spcPct val="0"/>
                      </a:spcAft>
                      <a:buClr>
                        <a:schemeClr val="accent1"/>
                      </a:buClr>
                      <a:buChar char="•"/>
                      <a:defRPr sz="2000">
                        <a:solidFill>
                          <a:schemeClr val="tx2"/>
                        </a:solidFill>
                        <a:latin typeface="Times New Roman" charset="0"/>
                        <a:ea typeface="ＭＳ Ｐゴシック" charset="-128"/>
                      </a:defRPr>
                    </a:lvl8pPr>
                    <a:lvl9pPr marL="3886200" indent="-228600" eaLnBrk="0" fontAlgn="base" hangingPunct="0">
                      <a:spcBef>
                        <a:spcPct val="20000"/>
                      </a:spcBef>
                      <a:spcAft>
                        <a:spcPct val="0"/>
                      </a:spcAft>
                      <a:buClr>
                        <a:schemeClr val="accent1"/>
                      </a:buClr>
                      <a:buChar char="•"/>
                      <a:defRPr sz="2000">
                        <a:solidFill>
                          <a:schemeClr val="tx2"/>
                        </a:solidFill>
                        <a:latin typeface="Times New Roman" charset="0"/>
                        <a:ea typeface="ＭＳ Ｐゴシック" charset="-128"/>
                      </a:defRPr>
                    </a:lvl9pPr>
                  </a:lstStyle>
                  <a:p>
                    <a:pPr algn="ctr">
                      <a:lnSpc>
                        <a:spcPct val="100000"/>
                      </a:lnSpc>
                      <a:spcBef>
                        <a:spcPct val="0"/>
                      </a:spcBef>
                      <a:buClrTx/>
                      <a:buSzTx/>
                      <a:buFontTx/>
                      <a:buNone/>
                    </a:pPr>
                    <a:r>
                      <a:rPr lang="en-AU" altLang="x-none" sz="1400" b="1" dirty="0" err="1">
                        <a:solidFill>
                          <a:srgbClr val="FF0000"/>
                        </a:solidFill>
                        <a:latin typeface="Arial" charset="0"/>
                      </a:rPr>
                      <a:t>hν</a:t>
                    </a:r>
                    <a:endParaRPr lang="en-AU" altLang="x-none" sz="1400" dirty="0">
                      <a:solidFill>
                        <a:srgbClr val="FF0000"/>
                      </a:solidFill>
                      <a:latin typeface="Arial" charset="0"/>
                    </a:endParaRPr>
                  </a:p>
                </p:txBody>
              </p:sp>
              <p:sp>
                <p:nvSpPr>
                  <p:cNvPr id="45" name="Line 50"/>
                  <p:cNvSpPr>
                    <a:spLocks noChangeAspect="1" noChangeShapeType="1"/>
                  </p:cNvSpPr>
                  <p:nvPr/>
                </p:nvSpPr>
                <p:spPr bwMode="auto">
                  <a:xfrm>
                    <a:off x="4736" y="3297"/>
                    <a:ext cx="197"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3" name="Rectangle 59"/>
                <p:cNvSpPr>
                  <a:spLocks noChangeArrowheads="1"/>
                </p:cNvSpPr>
                <p:nvPr/>
              </p:nvSpPr>
              <p:spPr bwMode="auto">
                <a:xfrm>
                  <a:off x="3904" y="3675"/>
                  <a:ext cx="1431"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nSpc>
                      <a:spcPct val="90000"/>
                    </a:lnSpc>
                    <a:spcBef>
                      <a:spcPct val="20000"/>
                    </a:spcBef>
                    <a:buClr>
                      <a:schemeClr val="tx2"/>
                    </a:buClr>
                    <a:buSzPct val="75000"/>
                    <a:buFont typeface="Wingdings" charset="2"/>
                    <a:buChar char="l"/>
                    <a:defRPr sz="3200">
                      <a:solidFill>
                        <a:schemeClr val="tx2"/>
                      </a:solidFill>
                      <a:latin typeface="Times New Roman" charset="0"/>
                      <a:ea typeface="ＭＳ Ｐゴシック" charset="-128"/>
                    </a:defRPr>
                  </a:lvl1pPr>
                  <a:lvl2pPr marL="37931725" indent="-37474525">
                    <a:spcBef>
                      <a:spcPct val="20000"/>
                    </a:spcBef>
                    <a:buClr>
                      <a:schemeClr val="tx1"/>
                    </a:buClr>
                    <a:buChar char="–"/>
                    <a:defRPr sz="2800">
                      <a:solidFill>
                        <a:schemeClr val="tx1"/>
                      </a:solidFill>
                      <a:latin typeface="Times New Roman" charset="0"/>
                      <a:ea typeface="ＭＳ Ｐゴシック" charset="-128"/>
                    </a:defRPr>
                  </a:lvl2pPr>
                  <a:lvl3pPr marL="1143000" indent="-228600">
                    <a:spcBef>
                      <a:spcPct val="20000"/>
                    </a:spcBef>
                    <a:buClr>
                      <a:srgbClr val="00CCFF"/>
                    </a:buClr>
                    <a:buSzPct val="65000"/>
                    <a:buFont typeface="Wingdings" charset="2"/>
                    <a:buChar char="l"/>
                    <a:defRPr sz="2400">
                      <a:solidFill>
                        <a:schemeClr val="tx2"/>
                      </a:solidFill>
                      <a:latin typeface="Times New Roman" charset="0"/>
                      <a:ea typeface="ＭＳ Ｐゴシック" charset="-128"/>
                    </a:defRPr>
                  </a:lvl3pPr>
                  <a:lvl4pPr marL="1600200" indent="-228600">
                    <a:spcBef>
                      <a:spcPct val="20000"/>
                    </a:spcBef>
                    <a:buClr>
                      <a:schemeClr val="tx1"/>
                    </a:buClr>
                    <a:buChar char="–"/>
                    <a:defRPr sz="2000">
                      <a:solidFill>
                        <a:schemeClr val="tx1"/>
                      </a:solidFill>
                      <a:latin typeface="Times New Roman" charset="0"/>
                      <a:ea typeface="ＭＳ Ｐゴシック" charset="-128"/>
                    </a:defRPr>
                  </a:lvl4pPr>
                  <a:lvl5pPr marL="2057400" indent="-228600">
                    <a:spcBef>
                      <a:spcPct val="20000"/>
                    </a:spcBef>
                    <a:buClr>
                      <a:schemeClr val="accent1"/>
                    </a:buClr>
                    <a:buChar char="•"/>
                    <a:defRPr sz="2000">
                      <a:solidFill>
                        <a:schemeClr val="tx2"/>
                      </a:solidFill>
                      <a:latin typeface="Times New Roman" charset="0"/>
                      <a:ea typeface="ＭＳ Ｐゴシック" charset="-128"/>
                    </a:defRPr>
                  </a:lvl5pPr>
                  <a:lvl6pPr marL="2514600" indent="-228600" eaLnBrk="0" fontAlgn="base" hangingPunct="0">
                    <a:spcBef>
                      <a:spcPct val="20000"/>
                    </a:spcBef>
                    <a:spcAft>
                      <a:spcPct val="0"/>
                    </a:spcAft>
                    <a:buClr>
                      <a:schemeClr val="accent1"/>
                    </a:buClr>
                    <a:buChar char="•"/>
                    <a:defRPr sz="2000">
                      <a:solidFill>
                        <a:schemeClr val="tx2"/>
                      </a:solidFill>
                      <a:latin typeface="Times New Roman" charset="0"/>
                      <a:ea typeface="ＭＳ Ｐゴシック" charset="-128"/>
                    </a:defRPr>
                  </a:lvl6pPr>
                  <a:lvl7pPr marL="2971800" indent="-228600" eaLnBrk="0" fontAlgn="base" hangingPunct="0">
                    <a:spcBef>
                      <a:spcPct val="20000"/>
                    </a:spcBef>
                    <a:spcAft>
                      <a:spcPct val="0"/>
                    </a:spcAft>
                    <a:buClr>
                      <a:schemeClr val="accent1"/>
                    </a:buClr>
                    <a:buChar char="•"/>
                    <a:defRPr sz="2000">
                      <a:solidFill>
                        <a:schemeClr val="tx2"/>
                      </a:solidFill>
                      <a:latin typeface="Times New Roman" charset="0"/>
                      <a:ea typeface="ＭＳ Ｐゴシック" charset="-128"/>
                    </a:defRPr>
                  </a:lvl7pPr>
                  <a:lvl8pPr marL="3429000" indent="-228600" eaLnBrk="0" fontAlgn="base" hangingPunct="0">
                    <a:spcBef>
                      <a:spcPct val="20000"/>
                    </a:spcBef>
                    <a:spcAft>
                      <a:spcPct val="0"/>
                    </a:spcAft>
                    <a:buClr>
                      <a:schemeClr val="accent1"/>
                    </a:buClr>
                    <a:buChar char="•"/>
                    <a:defRPr sz="2000">
                      <a:solidFill>
                        <a:schemeClr val="tx2"/>
                      </a:solidFill>
                      <a:latin typeface="Times New Roman" charset="0"/>
                      <a:ea typeface="ＭＳ Ｐゴシック" charset="-128"/>
                    </a:defRPr>
                  </a:lvl8pPr>
                  <a:lvl9pPr marL="3886200" indent="-228600" eaLnBrk="0" fontAlgn="base" hangingPunct="0">
                    <a:spcBef>
                      <a:spcPct val="20000"/>
                    </a:spcBef>
                    <a:spcAft>
                      <a:spcPct val="0"/>
                    </a:spcAft>
                    <a:buClr>
                      <a:schemeClr val="accent1"/>
                    </a:buClr>
                    <a:buChar char="•"/>
                    <a:defRPr sz="2000">
                      <a:solidFill>
                        <a:schemeClr val="tx2"/>
                      </a:solidFill>
                      <a:latin typeface="Times New Roman" charset="0"/>
                      <a:ea typeface="ＭＳ Ｐゴシック" charset="-128"/>
                    </a:defRPr>
                  </a:lvl9pPr>
                </a:lstStyle>
                <a:p>
                  <a:pPr algn="ctr">
                    <a:lnSpc>
                      <a:spcPct val="100000"/>
                    </a:lnSpc>
                    <a:spcBef>
                      <a:spcPct val="0"/>
                    </a:spcBef>
                    <a:buClrTx/>
                    <a:buSzTx/>
                    <a:buFontTx/>
                    <a:buNone/>
                  </a:pPr>
                  <a:r>
                    <a:rPr lang="en-US" altLang="x-none" sz="1400" b="1" dirty="0" err="1">
                      <a:solidFill>
                        <a:srgbClr val="FF9900"/>
                      </a:solidFill>
                      <a:latin typeface="Arial" charset="0"/>
                    </a:rPr>
                    <a:t>Crossluminescence</a:t>
                  </a:r>
                  <a:endParaRPr lang="en-US" altLang="x-none" sz="1400" dirty="0">
                    <a:solidFill>
                      <a:srgbClr val="FF0000"/>
                    </a:solidFill>
                    <a:latin typeface="Arial" charset="0"/>
                  </a:endParaRPr>
                </a:p>
              </p:txBody>
            </p:sp>
          </p:grpSp>
        </p:grpSp>
        <p:sp>
          <p:nvSpPr>
            <p:cNvPr id="6" name="TextBox 5"/>
            <p:cNvSpPr txBox="1"/>
            <p:nvPr/>
          </p:nvSpPr>
          <p:spPr>
            <a:xfrm>
              <a:off x="2766819" y="2288644"/>
              <a:ext cx="1000595" cy="600164"/>
            </a:xfrm>
            <a:prstGeom prst="rect">
              <a:avLst/>
            </a:prstGeom>
            <a:noFill/>
          </p:spPr>
          <p:txBody>
            <a:bodyPr wrap="none" rtlCol="0">
              <a:spAutoFit/>
            </a:bodyPr>
            <a:lstStyle/>
            <a:p>
              <a:r>
                <a:rPr lang="en-US" sz="1100" b="1" dirty="0">
                  <a:solidFill>
                    <a:srgbClr val="FF0000"/>
                  </a:solidFill>
                </a:rPr>
                <a:t>1400ph/MeV</a:t>
              </a:r>
            </a:p>
            <a:p>
              <a:r>
                <a:rPr lang="en-US" sz="1100" b="1" dirty="0">
                  <a:solidFill>
                    <a:srgbClr val="FF0000"/>
                  </a:solidFill>
                </a:rPr>
                <a:t>600ps</a:t>
              </a:r>
            </a:p>
            <a:p>
              <a:r>
                <a:rPr lang="en-US" sz="1100" b="1" dirty="0">
                  <a:solidFill>
                    <a:srgbClr val="FF0000"/>
                  </a:solidFill>
                </a:rPr>
                <a:t>220nm</a:t>
              </a:r>
            </a:p>
          </p:txBody>
        </p:sp>
      </p:grpSp>
      <p:grpSp>
        <p:nvGrpSpPr>
          <p:cNvPr id="46" name="Group 45">
            <a:extLst>
              <a:ext uri="{FF2B5EF4-FFF2-40B4-BE49-F238E27FC236}">
                <a16:creationId xmlns:a16="http://schemas.microsoft.com/office/drawing/2014/main" xmlns="" id="{E8483281-C07A-2645-93F3-35CEAB71BE16}"/>
              </a:ext>
            </a:extLst>
          </p:cNvPr>
          <p:cNvGrpSpPr/>
          <p:nvPr/>
        </p:nvGrpSpPr>
        <p:grpSpPr>
          <a:xfrm>
            <a:off x="1047709" y="3658274"/>
            <a:ext cx="2854179" cy="2579038"/>
            <a:chOff x="-260983" y="1184337"/>
            <a:chExt cx="4974573" cy="4832530"/>
          </a:xfrm>
        </p:grpSpPr>
        <p:grpSp>
          <p:nvGrpSpPr>
            <p:cNvPr id="47" name="Group 46">
              <a:extLst>
                <a:ext uri="{FF2B5EF4-FFF2-40B4-BE49-F238E27FC236}">
                  <a16:creationId xmlns:a16="http://schemas.microsoft.com/office/drawing/2014/main" xmlns="" id="{B56E077D-88CB-A347-AD3A-06882CE1CBBB}"/>
                </a:ext>
              </a:extLst>
            </p:cNvPr>
            <p:cNvGrpSpPr/>
            <p:nvPr/>
          </p:nvGrpSpPr>
          <p:grpSpPr>
            <a:xfrm>
              <a:off x="-142627" y="1184337"/>
              <a:ext cx="4624140" cy="4260888"/>
              <a:chOff x="-142627" y="1184337"/>
              <a:chExt cx="4624140" cy="4260888"/>
            </a:xfrm>
          </p:grpSpPr>
          <p:grpSp>
            <p:nvGrpSpPr>
              <p:cNvPr id="49" name="Group 48">
                <a:extLst>
                  <a:ext uri="{FF2B5EF4-FFF2-40B4-BE49-F238E27FC236}">
                    <a16:creationId xmlns:a16="http://schemas.microsoft.com/office/drawing/2014/main" xmlns="" id="{F82BC457-9845-F44D-A4F7-D0AC3BC85397}"/>
                  </a:ext>
                </a:extLst>
              </p:cNvPr>
              <p:cNvGrpSpPr/>
              <p:nvPr/>
            </p:nvGrpSpPr>
            <p:grpSpPr>
              <a:xfrm>
                <a:off x="107504" y="1184337"/>
                <a:ext cx="4374009" cy="4260888"/>
                <a:chOff x="107504" y="1184337"/>
                <a:chExt cx="4374009" cy="4260888"/>
              </a:xfrm>
            </p:grpSpPr>
            <p:grpSp>
              <p:nvGrpSpPr>
                <p:cNvPr id="51" name="Group 50">
                  <a:extLst>
                    <a:ext uri="{FF2B5EF4-FFF2-40B4-BE49-F238E27FC236}">
                      <a16:creationId xmlns:a16="http://schemas.microsoft.com/office/drawing/2014/main" xmlns="" id="{E991C62B-57BF-8146-9701-A3F415D0126E}"/>
                    </a:ext>
                  </a:extLst>
                </p:cNvPr>
                <p:cNvGrpSpPr/>
                <p:nvPr/>
              </p:nvGrpSpPr>
              <p:grpSpPr>
                <a:xfrm>
                  <a:off x="107504" y="1184337"/>
                  <a:ext cx="4374009" cy="4260888"/>
                  <a:chOff x="107504" y="1184337"/>
                  <a:chExt cx="4374009" cy="4260888"/>
                </a:xfrm>
              </p:grpSpPr>
              <p:grpSp>
                <p:nvGrpSpPr>
                  <p:cNvPr id="53" name="Group 52">
                    <a:extLst>
                      <a:ext uri="{FF2B5EF4-FFF2-40B4-BE49-F238E27FC236}">
                        <a16:creationId xmlns:a16="http://schemas.microsoft.com/office/drawing/2014/main" xmlns="" id="{5B3890EA-744B-6C44-9749-D3063703116F}"/>
                      </a:ext>
                    </a:extLst>
                  </p:cNvPr>
                  <p:cNvGrpSpPr/>
                  <p:nvPr/>
                </p:nvGrpSpPr>
                <p:grpSpPr>
                  <a:xfrm>
                    <a:off x="107504" y="1184337"/>
                    <a:ext cx="4374009" cy="4260888"/>
                    <a:chOff x="107504" y="1184337"/>
                    <a:chExt cx="4374009" cy="4260888"/>
                  </a:xfrm>
                </p:grpSpPr>
                <p:pic>
                  <p:nvPicPr>
                    <p:cNvPr id="55" name="Picture 54">
                      <a:extLst>
                        <a:ext uri="{FF2B5EF4-FFF2-40B4-BE49-F238E27FC236}">
                          <a16:creationId xmlns:a16="http://schemas.microsoft.com/office/drawing/2014/main" xmlns="" id="{8D977FF1-6B30-5C40-9E54-D577F9B279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504" y="1184337"/>
                      <a:ext cx="4374009" cy="4260888"/>
                    </a:xfrm>
                    <a:prstGeom prst="rect">
                      <a:avLst/>
                    </a:prstGeom>
                  </p:spPr>
                </p:pic>
                <p:cxnSp>
                  <p:nvCxnSpPr>
                    <p:cNvPr id="56" name="Straight Connector 55">
                      <a:extLst>
                        <a:ext uri="{FF2B5EF4-FFF2-40B4-BE49-F238E27FC236}">
                          <a16:creationId xmlns:a16="http://schemas.microsoft.com/office/drawing/2014/main" xmlns="" id="{0B6DD5A6-83E6-1346-88C3-AEB4D4F92A22}"/>
                        </a:ext>
                      </a:extLst>
                    </p:cNvPr>
                    <p:cNvCxnSpPr/>
                    <p:nvPr/>
                  </p:nvCxnSpPr>
                  <p:spPr bwMode="auto">
                    <a:xfrm>
                      <a:off x="1043608" y="2988406"/>
                      <a:ext cx="2520280"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57" name="TextBox 56">
                      <a:extLst>
                        <a:ext uri="{FF2B5EF4-FFF2-40B4-BE49-F238E27FC236}">
                          <a16:creationId xmlns:a16="http://schemas.microsoft.com/office/drawing/2014/main" xmlns="" id="{94B08B1C-CD85-484E-A808-A1DEAA6CC51C}"/>
                        </a:ext>
                      </a:extLst>
                    </p:cNvPr>
                    <p:cNvSpPr txBox="1"/>
                    <p:nvPr/>
                  </p:nvSpPr>
                  <p:spPr>
                    <a:xfrm>
                      <a:off x="565190" y="2833191"/>
                      <a:ext cx="383438" cy="307777"/>
                    </a:xfrm>
                    <a:prstGeom prst="rect">
                      <a:avLst/>
                    </a:prstGeom>
                    <a:noFill/>
                  </p:spPr>
                  <p:txBody>
                    <a:bodyPr wrap="none" rtlCol="0">
                      <a:spAutoFit/>
                    </a:bodyPr>
                    <a:lstStyle/>
                    <a:p>
                      <a:r>
                        <a:rPr lang="en-US" sz="1400" dirty="0">
                          <a:solidFill>
                            <a:srgbClr val="FF0000"/>
                          </a:solidFill>
                        </a:rPr>
                        <a:t>50</a:t>
                      </a:r>
                    </a:p>
                  </p:txBody>
                </p:sp>
              </p:grpSp>
              <p:cxnSp>
                <p:nvCxnSpPr>
                  <p:cNvPr id="54" name="Straight Connector 53">
                    <a:extLst>
                      <a:ext uri="{FF2B5EF4-FFF2-40B4-BE49-F238E27FC236}">
                        <a16:creationId xmlns:a16="http://schemas.microsoft.com/office/drawing/2014/main" xmlns="" id="{AE961112-A06B-8743-ADF3-41D96745E70B}"/>
                      </a:ext>
                    </a:extLst>
                  </p:cNvPr>
                  <p:cNvCxnSpPr/>
                  <p:nvPr/>
                </p:nvCxnSpPr>
                <p:spPr bwMode="auto">
                  <a:xfrm flipV="1">
                    <a:off x="2619238" y="2204864"/>
                    <a:ext cx="0" cy="2520280"/>
                  </a:xfrm>
                  <a:prstGeom prst="line">
                    <a:avLst/>
                  </a:prstGeom>
                  <a:solidFill>
                    <a:schemeClr val="accent1"/>
                  </a:solidFill>
                  <a:ln w="9525" cap="flat" cmpd="sng" algn="ctr">
                    <a:solidFill>
                      <a:srgbClr val="FF0000"/>
                    </a:solidFill>
                    <a:prstDash val="solid"/>
                    <a:round/>
                    <a:headEnd type="none" w="med" len="med"/>
                    <a:tailEnd type="none" w="med" len="med"/>
                  </a:ln>
                  <a:effectLst/>
                </p:spPr>
              </p:cxnSp>
            </p:grpSp>
            <p:sp>
              <p:nvSpPr>
                <p:cNvPr id="52" name="Rectangle 51">
                  <a:extLst>
                    <a:ext uri="{FF2B5EF4-FFF2-40B4-BE49-F238E27FC236}">
                      <a16:creationId xmlns:a16="http://schemas.microsoft.com/office/drawing/2014/main" xmlns="" id="{4B67FAA1-8323-E94F-BB8A-545F9C460E24}"/>
                    </a:ext>
                  </a:extLst>
                </p:cNvPr>
                <p:cNvSpPr/>
                <p:nvPr/>
              </p:nvSpPr>
              <p:spPr bwMode="auto">
                <a:xfrm>
                  <a:off x="179512" y="2988406"/>
                  <a:ext cx="313670" cy="72862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65" charset="0"/>
                  </a:endParaRPr>
                </a:p>
              </p:txBody>
            </p:sp>
          </p:grpSp>
          <p:sp>
            <p:nvSpPr>
              <p:cNvPr id="50" name="TextBox 49">
                <a:extLst>
                  <a:ext uri="{FF2B5EF4-FFF2-40B4-BE49-F238E27FC236}">
                    <a16:creationId xmlns:a16="http://schemas.microsoft.com/office/drawing/2014/main" xmlns="" id="{3AAC04CC-AD19-FC4C-AC9A-509D01C11922}"/>
                  </a:ext>
                </a:extLst>
              </p:cNvPr>
              <p:cNvSpPr txBox="1"/>
              <p:nvPr/>
            </p:nvSpPr>
            <p:spPr>
              <a:xfrm rot="16200000">
                <a:off x="-97101" y="2997630"/>
                <a:ext cx="370613" cy="461665"/>
              </a:xfrm>
              <a:prstGeom prst="rect">
                <a:avLst/>
              </a:prstGeom>
              <a:noFill/>
            </p:spPr>
            <p:txBody>
              <a:bodyPr wrap="none" rtlCol="0">
                <a:spAutoFit/>
              </a:bodyPr>
              <a:lstStyle/>
              <a:p>
                <a:r>
                  <a:rPr lang="en-US" sz="2400" dirty="0">
                    <a:solidFill>
                      <a:schemeClr val="bg2"/>
                    </a:solidFill>
                    <a:latin typeface="Symbol" charset="2"/>
                    <a:ea typeface="Symbol" charset="2"/>
                    <a:cs typeface="Symbol" charset="2"/>
                  </a:rPr>
                  <a:t>s</a:t>
                </a:r>
              </a:p>
            </p:txBody>
          </p:sp>
        </p:grpSp>
        <p:sp>
          <p:nvSpPr>
            <p:cNvPr id="48" name="TextBox 47">
              <a:extLst>
                <a:ext uri="{FF2B5EF4-FFF2-40B4-BE49-F238E27FC236}">
                  <a16:creationId xmlns:a16="http://schemas.microsoft.com/office/drawing/2014/main" xmlns="" id="{0E7E14BA-3444-9240-AEC6-5ED2E458D5CD}"/>
                </a:ext>
              </a:extLst>
            </p:cNvPr>
            <p:cNvSpPr txBox="1"/>
            <p:nvPr/>
          </p:nvSpPr>
          <p:spPr>
            <a:xfrm>
              <a:off x="-260983" y="5324823"/>
              <a:ext cx="4974573" cy="692044"/>
            </a:xfrm>
            <a:prstGeom prst="rect">
              <a:avLst/>
            </a:prstGeom>
            <a:noFill/>
          </p:spPr>
          <p:txBody>
            <a:bodyPr wrap="none" rtlCol="0">
              <a:spAutoFit/>
            </a:bodyPr>
            <a:lstStyle/>
            <a:p>
              <a:r>
                <a:rPr lang="en-US" sz="1800" dirty="0"/>
                <a:t>Glue coupling: LTE = 68%</a:t>
              </a:r>
            </a:p>
          </p:txBody>
        </p:sp>
      </p:grpSp>
      <p:grpSp>
        <p:nvGrpSpPr>
          <p:cNvPr id="58" name="Group 57">
            <a:extLst>
              <a:ext uri="{FF2B5EF4-FFF2-40B4-BE49-F238E27FC236}">
                <a16:creationId xmlns:a16="http://schemas.microsoft.com/office/drawing/2014/main" xmlns="" id="{7427BD59-0C41-E74C-8BA0-A8C1E158E14D}"/>
              </a:ext>
            </a:extLst>
          </p:cNvPr>
          <p:cNvGrpSpPr/>
          <p:nvPr/>
        </p:nvGrpSpPr>
        <p:grpSpPr>
          <a:xfrm>
            <a:off x="5004048" y="3658273"/>
            <a:ext cx="2736304" cy="2547101"/>
            <a:chOff x="4419549" y="1184336"/>
            <a:chExt cx="4769129" cy="4767249"/>
          </a:xfrm>
        </p:grpSpPr>
        <p:grpSp>
          <p:nvGrpSpPr>
            <p:cNvPr id="59" name="Group 58">
              <a:extLst>
                <a:ext uri="{FF2B5EF4-FFF2-40B4-BE49-F238E27FC236}">
                  <a16:creationId xmlns:a16="http://schemas.microsoft.com/office/drawing/2014/main" xmlns="" id="{968B20D0-06A0-BD43-8D08-1FF51E678567}"/>
                </a:ext>
              </a:extLst>
            </p:cNvPr>
            <p:cNvGrpSpPr/>
            <p:nvPr/>
          </p:nvGrpSpPr>
          <p:grpSpPr>
            <a:xfrm>
              <a:off x="4419549" y="1184336"/>
              <a:ext cx="4658975" cy="4245341"/>
              <a:chOff x="4419549" y="1184336"/>
              <a:chExt cx="4658975" cy="4245341"/>
            </a:xfrm>
          </p:grpSpPr>
          <p:grpSp>
            <p:nvGrpSpPr>
              <p:cNvPr id="61" name="Group 60">
                <a:extLst>
                  <a:ext uri="{FF2B5EF4-FFF2-40B4-BE49-F238E27FC236}">
                    <a16:creationId xmlns:a16="http://schemas.microsoft.com/office/drawing/2014/main" xmlns="" id="{99200B7C-40CA-8E4D-A0C9-75061AFDD3CF}"/>
                  </a:ext>
                </a:extLst>
              </p:cNvPr>
              <p:cNvGrpSpPr/>
              <p:nvPr/>
            </p:nvGrpSpPr>
            <p:grpSpPr>
              <a:xfrm>
                <a:off x="4542020" y="1184336"/>
                <a:ext cx="4536504" cy="4245341"/>
                <a:chOff x="4542020" y="1184336"/>
                <a:chExt cx="4536504" cy="4245341"/>
              </a:xfrm>
            </p:grpSpPr>
            <p:grpSp>
              <p:nvGrpSpPr>
                <p:cNvPr id="63" name="Group 62">
                  <a:extLst>
                    <a:ext uri="{FF2B5EF4-FFF2-40B4-BE49-F238E27FC236}">
                      <a16:creationId xmlns:a16="http://schemas.microsoft.com/office/drawing/2014/main" xmlns="" id="{B435AD4B-6BB3-B249-B7DA-03F88B5B7DEC}"/>
                    </a:ext>
                  </a:extLst>
                </p:cNvPr>
                <p:cNvGrpSpPr/>
                <p:nvPr/>
              </p:nvGrpSpPr>
              <p:grpSpPr>
                <a:xfrm>
                  <a:off x="4542020" y="1184336"/>
                  <a:ext cx="4536504" cy="4245341"/>
                  <a:chOff x="4542020" y="1184336"/>
                  <a:chExt cx="4536504" cy="4245341"/>
                </a:xfrm>
              </p:grpSpPr>
              <p:grpSp>
                <p:nvGrpSpPr>
                  <p:cNvPr id="65" name="Group 64">
                    <a:extLst>
                      <a:ext uri="{FF2B5EF4-FFF2-40B4-BE49-F238E27FC236}">
                        <a16:creationId xmlns:a16="http://schemas.microsoft.com/office/drawing/2014/main" xmlns="" id="{E245240D-1747-7547-B28F-0236584128FB}"/>
                      </a:ext>
                    </a:extLst>
                  </p:cNvPr>
                  <p:cNvGrpSpPr/>
                  <p:nvPr/>
                </p:nvGrpSpPr>
                <p:grpSpPr>
                  <a:xfrm>
                    <a:off x="4542020" y="1184336"/>
                    <a:ext cx="4536504" cy="4245341"/>
                    <a:chOff x="4542020" y="1184336"/>
                    <a:chExt cx="4536504" cy="4245341"/>
                  </a:xfrm>
                </p:grpSpPr>
                <p:pic>
                  <p:nvPicPr>
                    <p:cNvPr id="67" name="Picture 66">
                      <a:extLst>
                        <a:ext uri="{FF2B5EF4-FFF2-40B4-BE49-F238E27FC236}">
                          <a16:creationId xmlns:a16="http://schemas.microsoft.com/office/drawing/2014/main" xmlns="" id="{62CC0D9B-5EB6-7242-884A-7ED8984050C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42020" y="1184336"/>
                      <a:ext cx="4536504" cy="4245341"/>
                    </a:xfrm>
                    <a:prstGeom prst="rect">
                      <a:avLst/>
                    </a:prstGeom>
                  </p:spPr>
                </p:pic>
                <p:cxnSp>
                  <p:nvCxnSpPr>
                    <p:cNvPr id="68" name="Straight Connector 67">
                      <a:extLst>
                        <a:ext uri="{FF2B5EF4-FFF2-40B4-BE49-F238E27FC236}">
                          <a16:creationId xmlns:a16="http://schemas.microsoft.com/office/drawing/2014/main" xmlns="" id="{5F748D48-247C-9646-A15F-282A2471493F}"/>
                        </a:ext>
                      </a:extLst>
                    </p:cNvPr>
                    <p:cNvCxnSpPr/>
                    <p:nvPr/>
                  </p:nvCxnSpPr>
                  <p:spPr bwMode="auto">
                    <a:xfrm>
                      <a:off x="5580112" y="2971314"/>
                      <a:ext cx="2520280"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69" name="TextBox 68">
                      <a:extLst>
                        <a:ext uri="{FF2B5EF4-FFF2-40B4-BE49-F238E27FC236}">
                          <a16:creationId xmlns:a16="http://schemas.microsoft.com/office/drawing/2014/main" xmlns="" id="{5B745658-3349-6D45-AB86-44552A77BDC3}"/>
                        </a:ext>
                      </a:extLst>
                    </p:cNvPr>
                    <p:cNvSpPr txBox="1"/>
                    <p:nvPr/>
                  </p:nvSpPr>
                  <p:spPr>
                    <a:xfrm>
                      <a:off x="5076056" y="2807553"/>
                      <a:ext cx="383438" cy="307777"/>
                    </a:xfrm>
                    <a:prstGeom prst="rect">
                      <a:avLst/>
                    </a:prstGeom>
                    <a:noFill/>
                  </p:spPr>
                  <p:txBody>
                    <a:bodyPr wrap="none" rtlCol="0">
                      <a:spAutoFit/>
                    </a:bodyPr>
                    <a:lstStyle/>
                    <a:p>
                      <a:r>
                        <a:rPr lang="en-US" sz="1400" dirty="0">
                          <a:solidFill>
                            <a:srgbClr val="FF0000"/>
                          </a:solidFill>
                        </a:rPr>
                        <a:t>50</a:t>
                      </a:r>
                    </a:p>
                  </p:txBody>
                </p:sp>
              </p:grpSp>
              <p:cxnSp>
                <p:nvCxnSpPr>
                  <p:cNvPr id="66" name="Straight Connector 65">
                    <a:extLst>
                      <a:ext uri="{FF2B5EF4-FFF2-40B4-BE49-F238E27FC236}">
                        <a16:creationId xmlns:a16="http://schemas.microsoft.com/office/drawing/2014/main" xmlns="" id="{A1BF36C8-BD54-2E40-9CF7-6C85E48AE9D4}"/>
                      </a:ext>
                    </a:extLst>
                  </p:cNvPr>
                  <p:cNvCxnSpPr/>
                  <p:nvPr/>
                </p:nvCxnSpPr>
                <p:spPr bwMode="auto">
                  <a:xfrm flipV="1">
                    <a:off x="6012160" y="2204864"/>
                    <a:ext cx="0" cy="2520280"/>
                  </a:xfrm>
                  <a:prstGeom prst="line">
                    <a:avLst/>
                  </a:prstGeom>
                  <a:solidFill>
                    <a:schemeClr val="accent1"/>
                  </a:solidFill>
                  <a:ln w="9525" cap="flat" cmpd="sng" algn="ctr">
                    <a:solidFill>
                      <a:srgbClr val="FF0000"/>
                    </a:solidFill>
                    <a:prstDash val="solid"/>
                    <a:round/>
                    <a:headEnd type="none" w="med" len="med"/>
                    <a:tailEnd type="none" w="med" len="med"/>
                  </a:ln>
                  <a:effectLst/>
                </p:spPr>
              </p:cxnSp>
            </p:grpSp>
            <p:sp>
              <p:nvSpPr>
                <p:cNvPr id="64" name="Rectangle 63">
                  <a:extLst>
                    <a:ext uri="{FF2B5EF4-FFF2-40B4-BE49-F238E27FC236}">
                      <a16:creationId xmlns:a16="http://schemas.microsoft.com/office/drawing/2014/main" xmlns="" id="{D6C84906-DE36-9144-970F-2BF1EA2F2DAB}"/>
                    </a:ext>
                  </a:extLst>
                </p:cNvPr>
                <p:cNvSpPr/>
                <p:nvPr/>
              </p:nvSpPr>
              <p:spPr bwMode="auto">
                <a:xfrm>
                  <a:off x="4745295" y="2988406"/>
                  <a:ext cx="313670" cy="72862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65" charset="0"/>
                  </a:endParaRPr>
                </a:p>
              </p:txBody>
            </p:sp>
          </p:grpSp>
          <p:sp>
            <p:nvSpPr>
              <p:cNvPr id="62" name="TextBox 61">
                <a:extLst>
                  <a:ext uri="{FF2B5EF4-FFF2-40B4-BE49-F238E27FC236}">
                    <a16:creationId xmlns:a16="http://schemas.microsoft.com/office/drawing/2014/main" xmlns="" id="{4B0A8D71-A17C-A34F-9D29-02A0451C707E}"/>
                  </a:ext>
                </a:extLst>
              </p:cNvPr>
              <p:cNvSpPr txBox="1"/>
              <p:nvPr/>
            </p:nvSpPr>
            <p:spPr>
              <a:xfrm rot="16200000">
                <a:off x="4465075" y="3023435"/>
                <a:ext cx="370614" cy="461665"/>
              </a:xfrm>
              <a:prstGeom prst="rect">
                <a:avLst/>
              </a:prstGeom>
              <a:noFill/>
            </p:spPr>
            <p:txBody>
              <a:bodyPr wrap="none" rtlCol="0">
                <a:spAutoFit/>
              </a:bodyPr>
              <a:lstStyle/>
              <a:p>
                <a:r>
                  <a:rPr lang="en-US" sz="2400" dirty="0">
                    <a:solidFill>
                      <a:schemeClr val="bg2"/>
                    </a:solidFill>
                    <a:latin typeface="Symbol" charset="2"/>
                    <a:ea typeface="Symbol" charset="2"/>
                    <a:cs typeface="Symbol" charset="2"/>
                  </a:rPr>
                  <a:t>s</a:t>
                </a:r>
              </a:p>
            </p:txBody>
          </p:sp>
        </p:grpSp>
        <p:sp>
          <p:nvSpPr>
            <p:cNvPr id="60" name="TextBox 59">
              <a:extLst>
                <a:ext uri="{FF2B5EF4-FFF2-40B4-BE49-F238E27FC236}">
                  <a16:creationId xmlns:a16="http://schemas.microsoft.com/office/drawing/2014/main" xmlns="" id="{774A6979-09CF-3549-B322-D8A3E7851270}"/>
                </a:ext>
              </a:extLst>
            </p:cNvPr>
            <p:cNvSpPr txBox="1"/>
            <p:nvPr/>
          </p:nvSpPr>
          <p:spPr>
            <a:xfrm>
              <a:off x="4571721" y="5259541"/>
              <a:ext cx="4616957" cy="692044"/>
            </a:xfrm>
            <a:prstGeom prst="rect">
              <a:avLst/>
            </a:prstGeom>
            <a:noFill/>
          </p:spPr>
          <p:txBody>
            <a:bodyPr wrap="none" rtlCol="0">
              <a:spAutoFit/>
            </a:bodyPr>
            <a:lstStyle/>
            <a:p>
              <a:r>
                <a:rPr lang="en-US" sz="1800" dirty="0"/>
                <a:t>Air coupling: LTE = 35%</a:t>
              </a:r>
            </a:p>
          </p:txBody>
        </p:sp>
      </p:grpSp>
      <p:sp>
        <p:nvSpPr>
          <p:cNvPr id="70" name="ZoneTexte 16">
            <a:extLst>
              <a:ext uri="{FF2B5EF4-FFF2-40B4-BE49-F238E27FC236}">
                <a16:creationId xmlns:a16="http://schemas.microsoft.com/office/drawing/2014/main" xmlns="" id="{5A7600BA-E536-7548-A115-E662BE17F274}"/>
              </a:ext>
            </a:extLst>
          </p:cNvPr>
          <p:cNvSpPr txBox="1"/>
          <p:nvPr/>
        </p:nvSpPr>
        <p:spPr>
          <a:xfrm>
            <a:off x="0" y="6172200"/>
            <a:ext cx="9144000" cy="307777"/>
          </a:xfrm>
          <a:prstGeom prst="rect">
            <a:avLst/>
          </a:prstGeom>
          <a:noFill/>
        </p:spPr>
        <p:txBody>
          <a:bodyPr wrap="square" rtlCol="0">
            <a:spAutoFit/>
          </a:bodyPr>
          <a:lstStyle/>
          <a:p>
            <a:r>
              <a:rPr lang="fr-FR" sz="1400" i="1" dirty="0"/>
              <a:t>S. </a:t>
            </a:r>
            <a:r>
              <a:rPr lang="fr-FR" sz="1400" i="1" dirty="0" err="1"/>
              <a:t>Gundacker</a:t>
            </a:r>
            <a:r>
              <a:rPr lang="fr-FR" sz="1400" i="1" dirty="0"/>
              <a:t>, CERN </a:t>
            </a:r>
          </a:p>
        </p:txBody>
      </p:sp>
      <p:grpSp>
        <p:nvGrpSpPr>
          <p:cNvPr id="4" name="Group 3">
            <a:extLst>
              <a:ext uri="{FF2B5EF4-FFF2-40B4-BE49-F238E27FC236}">
                <a16:creationId xmlns:a16="http://schemas.microsoft.com/office/drawing/2014/main" xmlns="" id="{4E9D4309-2300-EC4E-A15F-B504D2B143DA}"/>
              </a:ext>
            </a:extLst>
          </p:cNvPr>
          <p:cNvGrpSpPr/>
          <p:nvPr/>
        </p:nvGrpSpPr>
        <p:grpSpPr>
          <a:xfrm>
            <a:off x="4258158" y="836712"/>
            <a:ext cx="4562314" cy="2730613"/>
            <a:chOff x="4258158" y="836712"/>
            <a:chExt cx="4562314" cy="2730613"/>
          </a:xfrm>
        </p:grpSpPr>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58158" y="836712"/>
              <a:ext cx="4267656" cy="2730613"/>
            </a:xfrm>
            <a:prstGeom prst="rect">
              <a:avLst/>
            </a:prstGeom>
          </p:spPr>
        </p:pic>
        <p:sp>
          <p:nvSpPr>
            <p:cNvPr id="72" name="ZoneTexte 43">
              <a:extLst>
                <a:ext uri="{FF2B5EF4-FFF2-40B4-BE49-F238E27FC236}">
                  <a16:creationId xmlns:a16="http://schemas.microsoft.com/office/drawing/2014/main" xmlns="" id="{2DCAC120-E8FF-064A-8CE6-9CF457C2BB1E}"/>
                </a:ext>
              </a:extLst>
            </p:cNvPr>
            <p:cNvSpPr txBox="1"/>
            <p:nvPr/>
          </p:nvSpPr>
          <p:spPr>
            <a:xfrm rot="5400000">
              <a:off x="7584396" y="2059488"/>
              <a:ext cx="2164375" cy="307777"/>
            </a:xfrm>
            <a:prstGeom prst="rect">
              <a:avLst/>
            </a:prstGeom>
            <a:noFill/>
          </p:spPr>
          <p:txBody>
            <a:bodyPr wrap="none" rtlCol="0">
              <a:spAutoFit/>
            </a:bodyPr>
            <a:lstStyle/>
            <a:p>
              <a:r>
                <a:rPr lang="fr-CH" sz="1400" i="1" dirty="0" err="1"/>
                <a:t>Courtesy</a:t>
              </a:r>
              <a:r>
                <a:rPr lang="fr-CH" sz="1400" i="1" dirty="0"/>
                <a:t> of  Hamamatsu</a:t>
              </a:r>
              <a:endParaRPr lang="fr-FR" sz="1400" i="1" dirty="0"/>
            </a:p>
          </p:txBody>
        </p:sp>
      </p:grpSp>
    </p:spTree>
    <p:extLst>
      <p:ext uri="{BB962C8B-B14F-4D97-AF65-F5344CB8AC3E}">
        <p14:creationId xmlns:p14="http://schemas.microsoft.com/office/powerpoint/2010/main" val="28605272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0-#ppt_w/2"/>
                                          </p:val>
                                        </p:tav>
                                        <p:tav tm="100000">
                                          <p:val>
                                            <p:strVal val="#ppt_x"/>
                                          </p:val>
                                        </p:tav>
                                      </p:tavLst>
                                    </p:anim>
                                    <p:anim calcmode="lin" valueType="num">
                                      <p:cBhvr additive="base">
                                        <p:cTn id="16"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58"/>
                                        </p:tgtEl>
                                        <p:attrNameLst>
                                          <p:attrName>style.visibility</p:attrName>
                                        </p:attrNameLst>
                                      </p:cBhvr>
                                      <p:to>
                                        <p:strVal val="visible"/>
                                      </p:to>
                                    </p:set>
                                    <p:anim calcmode="lin" valueType="num">
                                      <p:cBhvr additive="base">
                                        <p:cTn id="21" dur="500" fill="hold"/>
                                        <p:tgtEl>
                                          <p:spTgt spid="58"/>
                                        </p:tgtEl>
                                        <p:attrNameLst>
                                          <p:attrName>ppt_x</p:attrName>
                                        </p:attrNameLst>
                                      </p:cBhvr>
                                      <p:tavLst>
                                        <p:tav tm="0">
                                          <p:val>
                                            <p:strVal val="1+#ppt_w/2"/>
                                          </p:val>
                                        </p:tav>
                                        <p:tav tm="100000">
                                          <p:val>
                                            <p:strVal val="#ppt_x"/>
                                          </p:val>
                                        </p:tav>
                                      </p:tavLst>
                                    </p:anim>
                                    <p:anim calcmode="lin" valueType="num">
                                      <p:cBhvr additive="base">
                                        <p:cTn id="22"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4550" y="0"/>
            <a:ext cx="7461250" cy="838200"/>
          </a:xfrm>
        </p:spPr>
        <p:txBody>
          <a:bodyPr/>
          <a:lstStyle/>
          <a:p>
            <a:pPr algn="ctr"/>
            <a:r>
              <a:rPr lang="fr-FR" sz="3600" dirty="0"/>
              <a:t>Hot </a:t>
            </a:r>
            <a:r>
              <a:rPr lang="fr-FR" sz="3600" dirty="0" err="1"/>
              <a:t>intraband</a:t>
            </a:r>
            <a:r>
              <a:rPr lang="fr-FR" sz="3600" dirty="0"/>
              <a:t> luminescence</a:t>
            </a:r>
          </a:p>
        </p:txBody>
      </p:sp>
      <p:sp>
        <p:nvSpPr>
          <p:cNvPr id="3" name="Espace réservé du contenu 2"/>
          <p:cNvSpPr>
            <a:spLocks noGrp="1"/>
          </p:cNvSpPr>
          <p:nvPr>
            <p:ph idx="1"/>
          </p:nvPr>
        </p:nvSpPr>
        <p:spPr>
          <a:xfrm>
            <a:off x="4889158" y="920080"/>
            <a:ext cx="4254841" cy="5029200"/>
          </a:xfrm>
        </p:spPr>
        <p:txBody>
          <a:bodyPr/>
          <a:lstStyle/>
          <a:p>
            <a:r>
              <a:rPr lang="fr-FR" sz="2000" dirty="0"/>
              <a:t>The </a:t>
            </a:r>
            <a:r>
              <a:rPr lang="fr-FR" sz="2000" dirty="0" err="1"/>
              <a:t>small</a:t>
            </a:r>
            <a:r>
              <a:rPr lang="fr-FR" sz="2000" dirty="0"/>
              <a:t>  </a:t>
            </a:r>
            <a:r>
              <a:rPr lang="fr-FR" sz="2000" dirty="0" err="1"/>
              <a:t>energy</a:t>
            </a:r>
            <a:r>
              <a:rPr lang="fr-FR" sz="2000" dirty="0"/>
              <a:t> relaxation rate </a:t>
            </a:r>
            <a:r>
              <a:rPr lang="fr-FR" sz="2000" dirty="0" err="1"/>
              <a:t>below</a:t>
            </a:r>
            <a:r>
              <a:rPr lang="fr-FR" sz="2000" dirty="0"/>
              <a:t> the </a:t>
            </a:r>
            <a:r>
              <a:rPr lang="fr-FR" sz="2000" dirty="0" err="1"/>
              <a:t>ionization</a:t>
            </a:r>
            <a:r>
              <a:rPr lang="fr-FR" sz="2000" dirty="0"/>
              <a:t> </a:t>
            </a:r>
            <a:r>
              <a:rPr lang="fr-FR" sz="2000" dirty="0" err="1"/>
              <a:t>threshold</a:t>
            </a:r>
            <a:r>
              <a:rPr lang="fr-FR" sz="2000" dirty="0"/>
              <a:t> </a:t>
            </a:r>
            <a:r>
              <a:rPr lang="fr-FR" sz="2000" dirty="0" err="1"/>
              <a:t>leads</a:t>
            </a:r>
            <a:r>
              <a:rPr lang="fr-FR" sz="2000" dirty="0"/>
              <a:t> to:</a:t>
            </a:r>
          </a:p>
          <a:p>
            <a:pPr lvl="1"/>
            <a:r>
              <a:rPr lang="fr-FR" sz="2000" dirty="0"/>
              <a:t> a </a:t>
            </a:r>
            <a:r>
              <a:rPr lang="fr-FR" sz="2000" dirty="0" err="1"/>
              <a:t>high</a:t>
            </a:r>
            <a:r>
              <a:rPr lang="fr-FR" sz="2000" dirty="0"/>
              <a:t> </a:t>
            </a:r>
            <a:r>
              <a:rPr lang="fr-FR" sz="2000" dirty="0" err="1"/>
              <a:t>density</a:t>
            </a:r>
            <a:r>
              <a:rPr lang="fr-FR" sz="2000" dirty="0"/>
              <a:t> of </a:t>
            </a:r>
            <a:r>
              <a:rPr lang="fr-FR" sz="2000" dirty="0" err="1"/>
              <a:t>optical</a:t>
            </a:r>
            <a:r>
              <a:rPr lang="fr-FR" sz="2000" dirty="0"/>
              <a:t> and </a:t>
            </a:r>
            <a:r>
              <a:rPr lang="fr-FR" sz="2000" dirty="0" err="1"/>
              <a:t>acoustic</a:t>
            </a:r>
            <a:r>
              <a:rPr lang="fr-FR" sz="2000" dirty="0"/>
              <a:t> phonons</a:t>
            </a:r>
          </a:p>
          <a:p>
            <a:pPr lvl="2"/>
            <a:r>
              <a:rPr lang="fr-FR" sz="2000" dirty="0"/>
              <a:t> local </a:t>
            </a:r>
            <a:r>
              <a:rPr lang="fr-FR" sz="2000" dirty="0" err="1"/>
              <a:t>heating</a:t>
            </a:r>
            <a:r>
              <a:rPr lang="fr-FR" sz="2000" dirty="0"/>
              <a:t>, </a:t>
            </a:r>
            <a:r>
              <a:rPr lang="fr-FR" sz="2000" dirty="0" err="1"/>
              <a:t>shock</a:t>
            </a:r>
            <a:r>
              <a:rPr lang="fr-FR" sz="2000" dirty="0"/>
              <a:t> </a:t>
            </a:r>
            <a:r>
              <a:rPr lang="fr-FR" sz="2000" dirty="0" err="1"/>
              <a:t>wave</a:t>
            </a:r>
            <a:r>
              <a:rPr lang="fr-FR" sz="2000" dirty="0"/>
              <a:t>, </a:t>
            </a:r>
            <a:r>
              <a:rPr lang="fr-FR" sz="2000" dirty="0" err="1"/>
              <a:t>transient</a:t>
            </a:r>
            <a:r>
              <a:rPr lang="fr-FR" sz="2000" dirty="0"/>
              <a:t> absorption</a:t>
            </a:r>
          </a:p>
          <a:p>
            <a:pPr lvl="1"/>
            <a:r>
              <a:rPr lang="fr-FR" sz="2000" dirty="0"/>
              <a:t>a </a:t>
            </a:r>
            <a:r>
              <a:rPr lang="fr-FR" sz="2000" dirty="0" err="1"/>
              <a:t>dynamic</a:t>
            </a:r>
            <a:r>
              <a:rPr lang="fr-FR" sz="2000" dirty="0"/>
              <a:t> e population change </a:t>
            </a:r>
            <a:r>
              <a:rPr lang="fr-FR" sz="2000" dirty="0" err="1"/>
              <a:t>from</a:t>
            </a:r>
            <a:r>
              <a:rPr lang="fr-FR" sz="2000" dirty="0"/>
              <a:t> the top to the </a:t>
            </a:r>
            <a:r>
              <a:rPr lang="fr-FR" sz="2000" dirty="0" err="1"/>
              <a:t>bottom</a:t>
            </a:r>
            <a:r>
              <a:rPr lang="fr-FR" sz="2000" dirty="0"/>
              <a:t> of the conduction band</a:t>
            </a:r>
          </a:p>
          <a:p>
            <a:pPr lvl="4"/>
            <a:endParaRPr lang="fr-FR" dirty="0"/>
          </a:p>
          <a:p>
            <a:r>
              <a:rPr lang="fr-FR" sz="2000" dirty="0"/>
              <a:t>If the </a:t>
            </a:r>
            <a:r>
              <a:rPr lang="fr-FR" sz="2000" dirty="0" err="1"/>
              <a:t>density</a:t>
            </a:r>
            <a:r>
              <a:rPr lang="fr-FR" sz="2000" dirty="0"/>
              <a:t> of states </a:t>
            </a:r>
            <a:r>
              <a:rPr lang="fr-FR" sz="2000" dirty="0" err="1"/>
              <a:t>is</a:t>
            </a:r>
            <a:r>
              <a:rPr lang="fr-FR" sz="2000" dirty="0"/>
              <a:t> not </a:t>
            </a:r>
            <a:r>
              <a:rPr lang="fr-FR" sz="2000" dirty="0" err="1"/>
              <a:t>uniform</a:t>
            </a:r>
            <a:r>
              <a:rPr lang="fr-FR" sz="2000" dirty="0"/>
              <a:t> in the conduction band a </a:t>
            </a:r>
            <a:r>
              <a:rPr lang="fr-FR" sz="2000" dirty="0" err="1"/>
              <a:t>competition</a:t>
            </a:r>
            <a:r>
              <a:rPr lang="fr-FR" sz="2000" dirty="0"/>
              <a:t> </a:t>
            </a:r>
            <a:r>
              <a:rPr lang="fr-FR" sz="2000" dirty="0" err="1"/>
              <a:t>can</a:t>
            </a:r>
            <a:r>
              <a:rPr lang="fr-FR" sz="2000" dirty="0"/>
              <a:t> </a:t>
            </a:r>
            <a:r>
              <a:rPr lang="fr-FR" sz="2000" dirty="0" err="1"/>
              <a:t>take</a:t>
            </a:r>
            <a:r>
              <a:rPr lang="fr-FR" sz="2000" dirty="0"/>
              <a:t> place </a:t>
            </a:r>
            <a:r>
              <a:rPr lang="fr-FR" sz="2000" dirty="0" err="1"/>
              <a:t>between</a:t>
            </a:r>
            <a:r>
              <a:rPr lang="fr-FR" sz="2000" dirty="0"/>
              <a:t> phonon </a:t>
            </a:r>
            <a:r>
              <a:rPr lang="fr-FR" sz="2000" dirty="0" err="1"/>
              <a:t>mediated</a:t>
            </a:r>
            <a:r>
              <a:rPr lang="fr-FR" sz="2000" dirty="0"/>
              <a:t> </a:t>
            </a:r>
            <a:r>
              <a:rPr lang="fr-FR" sz="2000" dirty="0" err="1"/>
              <a:t>non-radiative</a:t>
            </a:r>
            <a:r>
              <a:rPr lang="fr-FR" sz="2000" dirty="0"/>
              <a:t> relaxation and radiative relaxation </a:t>
            </a:r>
            <a:r>
              <a:rPr lang="fr-FR" sz="2000" dirty="0" err="1"/>
              <a:t>between</a:t>
            </a:r>
            <a:r>
              <a:rPr lang="fr-FR" sz="2000" dirty="0"/>
              <a:t> conduction </a:t>
            </a:r>
            <a:r>
              <a:rPr lang="fr-FR" sz="2000" dirty="0" err="1"/>
              <a:t>sub-bands</a:t>
            </a:r>
            <a:endParaRPr lang="fr-FR" sz="2000" dirty="0"/>
          </a:p>
        </p:txBody>
      </p:sp>
      <p:pic>
        <p:nvPicPr>
          <p:cNvPr id="4" name="Image 83" descr="Screen shot 2013-04-08 at 09.11.34.png">
            <a:extLst>
              <a:ext uri="{FF2B5EF4-FFF2-40B4-BE49-F238E27FC236}">
                <a16:creationId xmlns:a16="http://schemas.microsoft.com/office/drawing/2014/main" xmlns="" id="{E20FC249-543B-1B43-85FB-18FBCFBB3E9E}"/>
              </a:ext>
            </a:extLst>
          </p:cNvPr>
          <p:cNvPicPr>
            <a:picLocks noChangeAspect="1"/>
          </p:cNvPicPr>
          <p:nvPr/>
        </p:nvPicPr>
        <p:blipFill>
          <a:blip r:embed="rId3"/>
          <a:stretch>
            <a:fillRect/>
          </a:stretch>
        </p:blipFill>
        <p:spPr>
          <a:xfrm>
            <a:off x="152400" y="846624"/>
            <a:ext cx="4736758" cy="5570612"/>
          </a:xfrm>
          <a:prstGeom prst="rect">
            <a:avLst/>
          </a:prstGeom>
        </p:spPr>
      </p:pic>
    </p:spTree>
    <p:extLst>
      <p:ext uri="{BB962C8B-B14F-4D97-AF65-F5344CB8AC3E}">
        <p14:creationId xmlns:p14="http://schemas.microsoft.com/office/powerpoint/2010/main" val="36200036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500"/>
                                        <p:tgtEl>
                                          <p:spTgt spid="3">
                                            <p:txEl>
                                              <p:pRg st="0" end="0"/>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76800" y="533400"/>
            <a:ext cx="4267200" cy="5334000"/>
          </a:xfrm>
        </p:spPr>
        <p:txBody>
          <a:bodyPr/>
          <a:lstStyle/>
          <a:p>
            <a:pPr lvl="4">
              <a:buNone/>
            </a:pPr>
            <a:endParaRPr lang="fr-FR" sz="2000" dirty="0"/>
          </a:p>
          <a:p>
            <a:r>
              <a:rPr lang="fr-FR" sz="2000" dirty="0" err="1"/>
              <a:t>Ultrafast</a:t>
            </a:r>
            <a:r>
              <a:rPr lang="fr-FR" sz="2000" dirty="0"/>
              <a:t> </a:t>
            </a:r>
            <a:r>
              <a:rPr lang="fr-FR" sz="2000" dirty="0" err="1"/>
              <a:t>emission</a:t>
            </a:r>
            <a:r>
              <a:rPr lang="fr-FR" sz="2000" dirty="0"/>
              <a:t> </a:t>
            </a:r>
            <a:r>
              <a:rPr lang="fr-FR" sz="1800" dirty="0"/>
              <a:t>≤ 10</a:t>
            </a:r>
            <a:r>
              <a:rPr lang="fr-FR" sz="1800" baseline="30000" dirty="0"/>
              <a:t>-12</a:t>
            </a:r>
            <a:r>
              <a:rPr lang="fr-FR" sz="1800" dirty="0"/>
              <a:t>s</a:t>
            </a:r>
          </a:p>
          <a:p>
            <a:pPr lvl="1"/>
            <a:r>
              <a:rPr lang="fr-FR" sz="1600" dirty="0"/>
              <a:t>e-IBL: </a:t>
            </a:r>
            <a:r>
              <a:rPr lang="fr-FR" sz="1600" dirty="0" err="1"/>
              <a:t>broad</a:t>
            </a:r>
            <a:r>
              <a:rPr lang="fr-FR" sz="1600" dirty="0"/>
              <a:t> </a:t>
            </a:r>
            <a:r>
              <a:rPr lang="fr-FR" sz="1600" dirty="0" err="1"/>
              <a:t>spectrum</a:t>
            </a:r>
            <a:r>
              <a:rPr lang="fr-FR" sz="1600" dirty="0"/>
              <a:t> in visible range</a:t>
            </a:r>
          </a:p>
          <a:p>
            <a:pPr lvl="1"/>
            <a:r>
              <a:rPr lang="fr-FR" sz="1600" dirty="0"/>
              <a:t>H-IBL: NIR </a:t>
            </a:r>
            <a:r>
              <a:rPr lang="fr-FR" sz="1600" dirty="0" err="1"/>
              <a:t>psectrum</a:t>
            </a:r>
            <a:endParaRPr lang="fr-FR" sz="1600" dirty="0"/>
          </a:p>
          <a:p>
            <a:pPr lvl="4"/>
            <a:endParaRPr lang="fr-FR" sz="2000" dirty="0"/>
          </a:p>
          <a:p>
            <a:r>
              <a:rPr lang="fr-FR" sz="2000" dirty="0" err="1"/>
              <a:t>Independant</a:t>
            </a:r>
            <a:r>
              <a:rPr lang="fr-FR" sz="2000" dirty="0"/>
              <a:t> of </a:t>
            </a:r>
            <a:r>
              <a:rPr lang="fr-FR" sz="2000" dirty="0" err="1"/>
              <a:t>temperature</a:t>
            </a:r>
            <a:endParaRPr lang="fr-FR" sz="2000" dirty="0"/>
          </a:p>
          <a:p>
            <a:pPr lvl="3"/>
            <a:endParaRPr lang="fr-FR" sz="2000" dirty="0"/>
          </a:p>
          <a:p>
            <a:r>
              <a:rPr lang="fr-FR" sz="2000" dirty="0" err="1"/>
              <a:t>Independant</a:t>
            </a:r>
            <a:r>
              <a:rPr lang="fr-FR" sz="2000" dirty="0"/>
              <a:t> of </a:t>
            </a:r>
            <a:r>
              <a:rPr lang="fr-FR" sz="2000" dirty="0" err="1"/>
              <a:t>defects</a:t>
            </a:r>
            <a:endParaRPr lang="fr-FR" sz="2000" dirty="0"/>
          </a:p>
          <a:p>
            <a:pPr lvl="4"/>
            <a:endParaRPr lang="fr-FR" sz="2000" dirty="0"/>
          </a:p>
          <a:p>
            <a:r>
              <a:rPr lang="fr-FR" sz="2000" dirty="0" err="1"/>
              <a:t>Absolute</a:t>
            </a:r>
            <a:r>
              <a:rPr lang="fr-FR" sz="2000" dirty="0"/>
              <a:t> Quantum </a:t>
            </a:r>
            <a:r>
              <a:rPr lang="fr-FR" sz="2000" dirty="0" err="1"/>
              <a:t>Yield</a:t>
            </a:r>
            <a:r>
              <a:rPr lang="fr-FR" sz="2000" dirty="0"/>
              <a:t> </a:t>
            </a:r>
          </a:p>
          <a:p>
            <a:pPr lvl="1">
              <a:buNone/>
            </a:pPr>
            <a:r>
              <a:rPr lang="fr-FR" sz="2000" dirty="0"/>
              <a:t>	</a:t>
            </a:r>
            <a:r>
              <a:rPr lang="fr-FR" sz="1800" dirty="0"/>
              <a:t> </a:t>
            </a:r>
            <a:r>
              <a:rPr lang="fr-FR" sz="1800" dirty="0" err="1">
                <a:solidFill>
                  <a:schemeClr val="tx1"/>
                </a:solidFill>
              </a:rPr>
              <a:t>W</a:t>
            </a:r>
            <a:r>
              <a:rPr lang="fr-FR" sz="1800" baseline="-25000" dirty="0" err="1">
                <a:solidFill>
                  <a:schemeClr val="tx1"/>
                </a:solidFill>
              </a:rPr>
              <a:t>h</a:t>
            </a:r>
            <a:r>
              <a:rPr lang="fr-FR" sz="1800" baseline="-25000" dirty="0" err="1">
                <a:solidFill>
                  <a:schemeClr val="tx1"/>
                </a:solidFill>
                <a:latin typeface="Symbol" charset="2"/>
                <a:cs typeface="Symbol" charset="2"/>
              </a:rPr>
              <a:t>n</a:t>
            </a:r>
            <a:r>
              <a:rPr lang="fr-FR" sz="1800" dirty="0" err="1">
                <a:solidFill>
                  <a:schemeClr val="tx1"/>
                </a:solidFill>
              </a:rPr>
              <a:t>/W</a:t>
            </a:r>
            <a:r>
              <a:rPr lang="fr-FR" sz="1800" baseline="-25000" dirty="0" err="1">
                <a:solidFill>
                  <a:schemeClr val="tx1"/>
                </a:solidFill>
              </a:rPr>
              <a:t>phonon</a:t>
            </a:r>
            <a:r>
              <a:rPr lang="fr-FR" sz="1800" dirty="0">
                <a:solidFill>
                  <a:schemeClr val="tx1"/>
                </a:solidFill>
              </a:rPr>
              <a:t> = 10</a:t>
            </a:r>
            <a:r>
              <a:rPr lang="fr-FR" sz="1800" baseline="30000" dirty="0">
                <a:solidFill>
                  <a:schemeClr val="tx1"/>
                </a:solidFill>
              </a:rPr>
              <a:t>-8</a:t>
            </a:r>
            <a:r>
              <a:rPr lang="fr-FR" sz="1800" dirty="0">
                <a:solidFill>
                  <a:schemeClr val="tx1"/>
                </a:solidFill>
              </a:rPr>
              <a:t>/(10</a:t>
            </a:r>
            <a:r>
              <a:rPr lang="fr-FR" sz="1800" baseline="30000" dirty="0">
                <a:solidFill>
                  <a:schemeClr val="tx1"/>
                </a:solidFill>
              </a:rPr>
              <a:t>-11</a:t>
            </a:r>
            <a:r>
              <a:rPr lang="fr-FR" sz="1800" dirty="0">
                <a:solidFill>
                  <a:schemeClr val="tx1"/>
                </a:solidFill>
              </a:rPr>
              <a:t>-10</a:t>
            </a:r>
            <a:r>
              <a:rPr lang="fr-FR" sz="1800" baseline="30000" dirty="0">
                <a:solidFill>
                  <a:schemeClr val="tx1"/>
                </a:solidFill>
              </a:rPr>
              <a:t>-12</a:t>
            </a:r>
            <a:r>
              <a:rPr lang="fr-FR" sz="1800" dirty="0">
                <a:solidFill>
                  <a:schemeClr val="tx1"/>
                </a:solidFill>
              </a:rPr>
              <a:t>) </a:t>
            </a:r>
          </a:p>
          <a:p>
            <a:pPr lvl="1">
              <a:buNone/>
            </a:pPr>
            <a:r>
              <a:rPr lang="fr-FR" sz="1800" dirty="0">
                <a:solidFill>
                  <a:schemeClr val="tx1"/>
                </a:solidFill>
              </a:rPr>
              <a:t>	≈ 10</a:t>
            </a:r>
            <a:r>
              <a:rPr lang="fr-FR" sz="1800" baseline="30000" dirty="0">
                <a:solidFill>
                  <a:schemeClr val="tx1"/>
                </a:solidFill>
              </a:rPr>
              <a:t>-3</a:t>
            </a:r>
            <a:r>
              <a:rPr lang="fr-FR" sz="1800" dirty="0">
                <a:solidFill>
                  <a:schemeClr val="tx1"/>
                </a:solidFill>
              </a:rPr>
              <a:t> to 10</a:t>
            </a:r>
            <a:r>
              <a:rPr lang="fr-FR" sz="1800" baseline="30000" dirty="0">
                <a:solidFill>
                  <a:schemeClr val="tx1"/>
                </a:solidFill>
              </a:rPr>
              <a:t>-4 </a:t>
            </a:r>
            <a:r>
              <a:rPr lang="fr-FR" sz="1800" dirty="0">
                <a:solidFill>
                  <a:schemeClr val="tx1"/>
                </a:solidFill>
              </a:rPr>
              <a:t>ph/eh pair</a:t>
            </a:r>
          </a:p>
          <a:p>
            <a:pPr lvl="3"/>
            <a:endParaRPr lang="fr-FR" sz="1000" dirty="0"/>
          </a:p>
          <a:p>
            <a:r>
              <a:rPr lang="fr-FR" sz="2000" dirty="0" err="1"/>
              <a:t>Higher</a:t>
            </a:r>
            <a:r>
              <a:rPr lang="fr-FR" sz="2000" dirty="0"/>
              <a:t> </a:t>
            </a:r>
            <a:r>
              <a:rPr lang="fr-FR" sz="2000" dirty="0" err="1"/>
              <a:t>yield</a:t>
            </a:r>
            <a:r>
              <a:rPr lang="fr-FR" sz="2000" dirty="0"/>
              <a:t> if structures or </a:t>
            </a:r>
            <a:r>
              <a:rPr lang="fr-FR" sz="2000" dirty="0" err="1"/>
              <a:t>dips</a:t>
            </a:r>
            <a:r>
              <a:rPr lang="fr-FR" sz="2000" dirty="0"/>
              <a:t> in CB? </a:t>
            </a:r>
            <a:r>
              <a:rPr lang="fr-FR" sz="2000" dirty="0" err="1"/>
              <a:t>Interesting</a:t>
            </a:r>
            <a:r>
              <a:rPr lang="fr-FR" sz="2000" dirty="0"/>
              <a:t> to look </a:t>
            </a:r>
            <a:r>
              <a:rPr lang="fr-FR" sz="2000" dirty="0" err="1"/>
              <a:t>at</a:t>
            </a:r>
            <a:r>
              <a:rPr lang="fr-FR" sz="2000" dirty="0"/>
              <a:t> CeF3</a:t>
            </a:r>
          </a:p>
          <a:p>
            <a:pPr>
              <a:buNone/>
            </a:pPr>
            <a:endParaRPr lang="fr-FR" dirty="0"/>
          </a:p>
        </p:txBody>
      </p:sp>
      <p:pic>
        <p:nvPicPr>
          <p:cNvPr id="84" name="Image 83" descr="Screen shot 2013-04-08 at 09.11.34.png"/>
          <p:cNvPicPr>
            <a:picLocks noChangeAspect="1"/>
          </p:cNvPicPr>
          <p:nvPr/>
        </p:nvPicPr>
        <p:blipFill>
          <a:blip r:embed="rId3"/>
          <a:stretch>
            <a:fillRect/>
          </a:stretch>
        </p:blipFill>
        <p:spPr>
          <a:xfrm>
            <a:off x="152400" y="846624"/>
            <a:ext cx="4736758" cy="5570612"/>
          </a:xfrm>
          <a:prstGeom prst="rect">
            <a:avLst/>
          </a:prstGeom>
        </p:spPr>
      </p:pic>
      <p:sp>
        <p:nvSpPr>
          <p:cNvPr id="85" name="Titre 1"/>
          <p:cNvSpPr>
            <a:spLocks noGrp="1"/>
          </p:cNvSpPr>
          <p:nvPr>
            <p:ph type="title"/>
          </p:nvPr>
        </p:nvSpPr>
        <p:spPr>
          <a:xfrm>
            <a:off x="844550" y="0"/>
            <a:ext cx="7461250" cy="838200"/>
          </a:xfrm>
        </p:spPr>
        <p:txBody>
          <a:bodyPr/>
          <a:lstStyle/>
          <a:p>
            <a:pPr algn="ctr"/>
            <a:r>
              <a:rPr lang="fr-FR" sz="3600" dirty="0"/>
              <a:t>Hot </a:t>
            </a:r>
            <a:r>
              <a:rPr lang="fr-FR" sz="3600" dirty="0" err="1"/>
              <a:t>intraband</a:t>
            </a:r>
            <a:r>
              <a:rPr lang="fr-FR" sz="3600" dirty="0"/>
              <a:t> luminescence</a:t>
            </a:r>
          </a:p>
        </p:txBody>
      </p:sp>
      <p:grpSp>
        <p:nvGrpSpPr>
          <p:cNvPr id="5" name="Grouper 27"/>
          <p:cNvGrpSpPr/>
          <p:nvPr/>
        </p:nvGrpSpPr>
        <p:grpSpPr>
          <a:xfrm>
            <a:off x="4876800" y="921291"/>
            <a:ext cx="4267200" cy="5532045"/>
            <a:chOff x="4114800" y="1219200"/>
            <a:chExt cx="5029200" cy="5160954"/>
          </a:xfrm>
        </p:grpSpPr>
        <p:sp>
          <p:nvSpPr>
            <p:cNvPr id="6" name="ZoneTexte 23"/>
            <p:cNvSpPr txBox="1"/>
            <p:nvPr/>
          </p:nvSpPr>
          <p:spPr>
            <a:xfrm>
              <a:off x="4383065" y="6093023"/>
              <a:ext cx="4447681" cy="287131"/>
            </a:xfrm>
            <a:prstGeom prst="rect">
              <a:avLst/>
            </a:prstGeom>
            <a:noFill/>
          </p:spPr>
          <p:txBody>
            <a:bodyPr wrap="none" rtlCol="0">
              <a:spAutoFit/>
            </a:bodyPr>
            <a:lstStyle/>
            <a:p>
              <a:r>
                <a:rPr lang="en-US" sz="1400" i="1" dirty="0" err="1"/>
                <a:t>Omelkov</a:t>
              </a:r>
              <a:r>
                <a:rPr lang="en-US" sz="1400" i="1" dirty="0"/>
                <a:t> </a:t>
              </a:r>
              <a:r>
                <a:rPr lang="en-US" sz="1400" i="1" dirty="0" err="1"/>
                <a:t>et.al</a:t>
              </a:r>
              <a:r>
                <a:rPr lang="en-US" sz="1400" i="1" dirty="0"/>
                <a:t>., J. </a:t>
              </a:r>
              <a:r>
                <a:rPr lang="en-US" sz="1400" i="1" dirty="0" err="1"/>
                <a:t>Lum</a:t>
              </a:r>
              <a:r>
                <a:rPr lang="en-US" sz="1400" i="1" dirty="0"/>
                <a:t>., 176 (2016) 309–317</a:t>
              </a:r>
              <a:r>
                <a:rPr lang="en-GB" sz="1400" i="1" dirty="0"/>
                <a:t> </a:t>
              </a:r>
              <a:endParaRPr lang="fr-FR" sz="1400" i="1" dirty="0"/>
            </a:p>
          </p:txBody>
        </p:sp>
        <p:pic>
          <p:nvPicPr>
            <p:cNvPr id="7" name="Image 26"/>
            <p:cNvPicPr>
              <a:picLocks noChangeAspect="1"/>
            </p:cNvPicPr>
            <p:nvPr/>
          </p:nvPicPr>
          <p:blipFill>
            <a:blip r:embed="rId4"/>
            <a:stretch>
              <a:fillRect/>
            </a:stretch>
          </p:blipFill>
          <p:spPr>
            <a:xfrm>
              <a:off x="4114800" y="1219200"/>
              <a:ext cx="5029200" cy="4724400"/>
            </a:xfrm>
            <a:prstGeom prst="rect">
              <a:avLst/>
            </a:prstGeom>
          </p:spPr>
        </p:pic>
      </p:grpSp>
    </p:spTree>
    <p:extLst>
      <p:ext uri="{BB962C8B-B14F-4D97-AF65-F5344CB8AC3E}">
        <p14:creationId xmlns:p14="http://schemas.microsoft.com/office/powerpoint/2010/main" val="20140479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fast timing?</a:t>
            </a:r>
          </a:p>
        </p:txBody>
      </p:sp>
      <p:grpSp>
        <p:nvGrpSpPr>
          <p:cNvPr id="14" name="Group 13"/>
          <p:cNvGrpSpPr/>
          <p:nvPr/>
        </p:nvGrpSpPr>
        <p:grpSpPr>
          <a:xfrm>
            <a:off x="467544" y="1196752"/>
            <a:ext cx="2374900" cy="4051612"/>
            <a:chOff x="467544" y="1196752"/>
            <a:chExt cx="2374900" cy="4051612"/>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7544" y="1196752"/>
              <a:ext cx="2374900" cy="3556000"/>
            </a:xfrm>
            <a:prstGeom prst="rect">
              <a:avLst/>
            </a:prstGeom>
          </p:spPr>
        </p:pic>
        <p:sp>
          <p:nvSpPr>
            <p:cNvPr id="9" name="TextBox 8"/>
            <p:cNvSpPr txBox="1"/>
            <p:nvPr/>
          </p:nvSpPr>
          <p:spPr>
            <a:xfrm>
              <a:off x="924106" y="4725144"/>
              <a:ext cx="1343638" cy="523220"/>
            </a:xfrm>
            <a:prstGeom prst="rect">
              <a:avLst/>
            </a:prstGeom>
            <a:noFill/>
          </p:spPr>
          <p:txBody>
            <a:bodyPr wrap="none" rtlCol="0">
              <a:spAutoFit/>
            </a:bodyPr>
            <a:lstStyle/>
            <a:p>
              <a:r>
                <a:rPr lang="en-US" dirty="0"/>
                <a:t>1/5 sec</a:t>
              </a:r>
            </a:p>
          </p:txBody>
        </p:sp>
      </p:grpSp>
      <p:grpSp>
        <p:nvGrpSpPr>
          <p:cNvPr id="13" name="Group 12"/>
          <p:cNvGrpSpPr/>
          <p:nvPr/>
        </p:nvGrpSpPr>
        <p:grpSpPr>
          <a:xfrm>
            <a:off x="3289300" y="1625600"/>
            <a:ext cx="2565400" cy="4126820"/>
            <a:chOff x="3289300" y="1625600"/>
            <a:chExt cx="2565400" cy="412682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9300" y="1625600"/>
              <a:ext cx="2565400" cy="3606800"/>
            </a:xfrm>
            <a:prstGeom prst="rect">
              <a:avLst/>
            </a:prstGeom>
          </p:spPr>
        </p:pic>
        <p:sp>
          <p:nvSpPr>
            <p:cNvPr id="10" name="TextBox 9"/>
            <p:cNvSpPr txBox="1"/>
            <p:nvPr/>
          </p:nvSpPr>
          <p:spPr>
            <a:xfrm>
              <a:off x="3748067" y="5229200"/>
              <a:ext cx="1744388" cy="523220"/>
            </a:xfrm>
            <a:prstGeom prst="rect">
              <a:avLst/>
            </a:prstGeom>
            <a:noFill/>
          </p:spPr>
          <p:txBody>
            <a:bodyPr wrap="none" rtlCol="0">
              <a:spAutoFit/>
            </a:bodyPr>
            <a:lstStyle/>
            <a:p>
              <a:r>
                <a:rPr lang="en-US"/>
                <a:t>1/500 </a:t>
              </a:r>
              <a:r>
                <a:rPr lang="en-US" dirty="0"/>
                <a:t>sec</a:t>
              </a:r>
            </a:p>
          </p:txBody>
        </p:sp>
      </p:grpSp>
      <p:grpSp>
        <p:nvGrpSpPr>
          <p:cNvPr id="12" name="Group 11"/>
          <p:cNvGrpSpPr/>
          <p:nvPr/>
        </p:nvGrpSpPr>
        <p:grpSpPr>
          <a:xfrm>
            <a:off x="6156176" y="3356992"/>
            <a:ext cx="2664296" cy="2808312"/>
            <a:chOff x="6156176" y="3356992"/>
            <a:chExt cx="2664296" cy="2808312"/>
          </a:xfrm>
        </p:grpSpPr>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56176" y="3356992"/>
              <a:ext cx="2664296" cy="2287434"/>
            </a:xfrm>
            <a:prstGeom prst="rect">
              <a:avLst/>
            </a:prstGeom>
          </p:spPr>
        </p:pic>
        <p:sp>
          <p:nvSpPr>
            <p:cNvPr id="11" name="TextBox 10"/>
            <p:cNvSpPr txBox="1"/>
            <p:nvPr/>
          </p:nvSpPr>
          <p:spPr>
            <a:xfrm>
              <a:off x="6515668" y="5642084"/>
              <a:ext cx="1944764" cy="523220"/>
            </a:xfrm>
            <a:prstGeom prst="rect">
              <a:avLst/>
            </a:prstGeom>
            <a:noFill/>
          </p:spPr>
          <p:txBody>
            <a:bodyPr wrap="none" rtlCol="0">
              <a:spAutoFit/>
            </a:bodyPr>
            <a:lstStyle/>
            <a:p>
              <a:r>
                <a:rPr lang="en-US"/>
                <a:t>1/5000 </a:t>
              </a:r>
              <a:r>
                <a:rPr lang="en-US" dirty="0"/>
                <a:t>sec</a:t>
              </a:r>
            </a:p>
          </p:txBody>
        </p:sp>
      </p:grpSp>
    </p:spTree>
    <p:extLst>
      <p:ext uri="{BB962C8B-B14F-4D97-AF65-F5344CB8AC3E}">
        <p14:creationId xmlns:p14="http://schemas.microsoft.com/office/powerpoint/2010/main" val="32550602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par>
                          <p:cTn id="8" fill="hold">
                            <p:stCondLst>
                              <p:cond delay="500"/>
                            </p:stCondLst>
                            <p:childTnLst>
                              <p:par>
                                <p:cTn id="9" presetID="22" presetClass="entr" presetSubtype="1" fill="hold"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3" presetClass="entr" presetSubtype="16" fill="hold" nodeType="afterEffect">
                                  <p:stCondLst>
                                    <p:cond delay="100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47800" y="76200"/>
            <a:ext cx="6477000" cy="838200"/>
          </a:xfrm>
        </p:spPr>
        <p:txBody>
          <a:bodyPr/>
          <a:lstStyle/>
          <a:p>
            <a:pPr>
              <a:lnSpc>
                <a:spcPts val="3520"/>
              </a:lnSpc>
            </a:pPr>
            <a:r>
              <a:rPr lang="fr-FR" sz="3600" dirty="0" err="1"/>
              <a:t>Search</a:t>
            </a:r>
            <a:r>
              <a:rPr lang="fr-FR" sz="3600" dirty="0"/>
              <a:t> for Candidates for Hot </a:t>
            </a:r>
            <a:r>
              <a:rPr lang="fr-FR" sz="3600" dirty="0" err="1"/>
              <a:t>intraband</a:t>
            </a:r>
            <a:r>
              <a:rPr lang="fr-FR" sz="3600" dirty="0"/>
              <a:t> luminescence </a:t>
            </a:r>
          </a:p>
        </p:txBody>
      </p:sp>
      <p:sp>
        <p:nvSpPr>
          <p:cNvPr id="3" name="Espace réservé du contenu 2"/>
          <p:cNvSpPr>
            <a:spLocks noGrp="1"/>
          </p:cNvSpPr>
          <p:nvPr>
            <p:ph idx="1"/>
          </p:nvPr>
        </p:nvSpPr>
        <p:spPr>
          <a:xfrm>
            <a:off x="211015" y="990600"/>
            <a:ext cx="8792308" cy="685800"/>
          </a:xfrm>
        </p:spPr>
        <p:txBody>
          <a:bodyPr/>
          <a:lstStyle/>
          <a:p>
            <a:r>
              <a:rPr lang="fr-FR" sz="2800" dirty="0" err="1"/>
              <a:t>Search</a:t>
            </a:r>
            <a:r>
              <a:rPr lang="fr-FR" sz="2800" dirty="0"/>
              <a:t> for </a:t>
            </a:r>
            <a:r>
              <a:rPr lang="fr-FR" sz="2800" dirty="0" err="1"/>
              <a:t>materials</a:t>
            </a:r>
            <a:r>
              <a:rPr lang="fr-FR" sz="2800" dirty="0"/>
              <a:t> </a:t>
            </a:r>
            <a:r>
              <a:rPr lang="fr-FR" sz="2800" dirty="0" err="1"/>
              <a:t>with</a:t>
            </a:r>
            <a:r>
              <a:rPr lang="fr-FR" sz="2800" dirty="0"/>
              <a:t> </a:t>
            </a:r>
            <a:r>
              <a:rPr lang="fr-FR" sz="2800" dirty="0" err="1"/>
              <a:t>splitting</a:t>
            </a:r>
            <a:r>
              <a:rPr lang="fr-FR" sz="2800" dirty="0"/>
              <a:t> of the conduction/valence band</a:t>
            </a:r>
          </a:p>
          <a:p>
            <a:r>
              <a:rPr lang="fr-FR" sz="2800" dirty="0" err="1"/>
              <a:t>Search</a:t>
            </a:r>
            <a:r>
              <a:rPr lang="fr-FR" sz="2800" dirty="0"/>
              <a:t> for </a:t>
            </a:r>
            <a:r>
              <a:rPr lang="fr-FR" sz="2800" dirty="0" err="1"/>
              <a:t>materials</a:t>
            </a:r>
            <a:r>
              <a:rPr lang="fr-FR" sz="2800" dirty="0"/>
              <a:t>  </a:t>
            </a:r>
            <a:r>
              <a:rPr lang="fr-FR" sz="2800" dirty="0" err="1"/>
              <a:t>with</a:t>
            </a:r>
            <a:r>
              <a:rPr lang="fr-FR" sz="2800" dirty="0"/>
              <a:t> flat </a:t>
            </a:r>
            <a:r>
              <a:rPr lang="fr-FR" sz="2800" dirty="0" err="1"/>
              <a:t>sub</a:t>
            </a:r>
            <a:r>
              <a:rPr lang="fr-FR" sz="2800" dirty="0"/>
              <a:t>-bands for a </a:t>
            </a:r>
            <a:r>
              <a:rPr lang="fr-FR" sz="2800" dirty="0" err="1"/>
              <a:t>perfect</a:t>
            </a:r>
            <a:r>
              <a:rPr lang="fr-FR" sz="2800" dirty="0"/>
              <a:t> </a:t>
            </a:r>
            <a:r>
              <a:rPr lang="fr-FR" sz="2800" dirty="0" err="1"/>
              <a:t>delocalization</a:t>
            </a:r>
            <a:r>
              <a:rPr lang="fr-FR" sz="2800" dirty="0"/>
              <a:t> of the </a:t>
            </a:r>
            <a:r>
              <a:rPr lang="fr-FR" sz="2800" dirty="0" err="1"/>
              <a:t>electrons</a:t>
            </a:r>
            <a:r>
              <a:rPr lang="fr-FR" sz="2800" dirty="0"/>
              <a:t>/</a:t>
            </a:r>
            <a:r>
              <a:rPr lang="fr-FR" sz="2800" dirty="0" err="1"/>
              <a:t>holes</a:t>
            </a:r>
            <a:endParaRPr lang="fr-FR" sz="2800" dirty="0"/>
          </a:p>
          <a:p>
            <a:pPr lvl="1"/>
            <a:r>
              <a:rPr lang="fr-FR" sz="2400" dirty="0" err="1"/>
              <a:t>Examples</a:t>
            </a:r>
            <a:r>
              <a:rPr lang="fr-FR" sz="2400" dirty="0"/>
              <a:t> </a:t>
            </a:r>
            <a:r>
              <a:rPr lang="fr-FR" sz="2400" dirty="0" err="1"/>
              <a:t>Oxy-halide</a:t>
            </a:r>
            <a:r>
              <a:rPr lang="fr-FR" sz="2400" dirty="0"/>
              <a:t> compounds</a:t>
            </a:r>
          </a:p>
        </p:txBody>
      </p:sp>
      <p:grpSp>
        <p:nvGrpSpPr>
          <p:cNvPr id="13" name="Group 12"/>
          <p:cNvGrpSpPr/>
          <p:nvPr/>
        </p:nvGrpSpPr>
        <p:grpSpPr>
          <a:xfrm>
            <a:off x="179512" y="3140968"/>
            <a:ext cx="4330234" cy="3276600"/>
            <a:chOff x="179512" y="3140968"/>
            <a:chExt cx="4330234" cy="3276600"/>
          </a:xfrm>
        </p:grpSpPr>
        <p:pic>
          <p:nvPicPr>
            <p:cNvPr id="6" name="Image 5" descr="Ba4OF6.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512" y="3140968"/>
              <a:ext cx="4330234" cy="3276600"/>
            </a:xfrm>
            <a:prstGeom prst="rect">
              <a:avLst/>
            </a:prstGeom>
          </p:spPr>
        </p:pic>
        <p:sp>
          <p:nvSpPr>
            <p:cNvPr id="9" name="ZoneTexte 8"/>
            <p:cNvSpPr txBox="1"/>
            <p:nvPr/>
          </p:nvSpPr>
          <p:spPr>
            <a:xfrm>
              <a:off x="1195230" y="3140968"/>
              <a:ext cx="1933543" cy="307777"/>
            </a:xfrm>
            <a:prstGeom prst="rect">
              <a:avLst/>
            </a:prstGeom>
            <a:solidFill>
              <a:schemeClr val="tx1"/>
            </a:solidFill>
          </p:spPr>
          <p:txBody>
            <a:bodyPr wrap="none" rtlCol="0">
              <a:spAutoFit/>
            </a:bodyPr>
            <a:lstStyle/>
            <a:p>
              <a:r>
                <a:rPr lang="fr-FR" sz="1400" b="1" dirty="0">
                  <a:solidFill>
                    <a:srgbClr val="800000"/>
                  </a:solidFill>
                </a:rPr>
                <a:t>Ba</a:t>
              </a:r>
              <a:r>
                <a:rPr lang="fr-FR" sz="1400" b="1" baseline="-25000" dirty="0">
                  <a:solidFill>
                    <a:srgbClr val="800000"/>
                  </a:solidFill>
                </a:rPr>
                <a:t>4</a:t>
              </a:r>
              <a:r>
                <a:rPr lang="fr-FR" sz="1400" b="1" dirty="0">
                  <a:solidFill>
                    <a:srgbClr val="800000"/>
                  </a:solidFill>
                </a:rPr>
                <a:t>OF</a:t>
              </a:r>
              <a:r>
                <a:rPr lang="fr-FR" sz="1400" b="1" baseline="-25000" dirty="0">
                  <a:solidFill>
                    <a:srgbClr val="800000"/>
                  </a:solidFill>
                </a:rPr>
                <a:t>6         </a:t>
              </a:r>
              <a:r>
                <a:rPr lang="fr-FR" sz="1400" b="1" dirty="0">
                  <a:solidFill>
                    <a:srgbClr val="800000"/>
                  </a:solidFill>
                </a:rPr>
                <a:t>4.61g/cm</a:t>
              </a:r>
              <a:r>
                <a:rPr lang="fr-FR" sz="1400" b="1" baseline="30000" dirty="0">
                  <a:solidFill>
                    <a:srgbClr val="800000"/>
                  </a:solidFill>
                </a:rPr>
                <a:t>3</a:t>
              </a:r>
            </a:p>
          </p:txBody>
        </p:sp>
      </p:grpSp>
      <p:grpSp>
        <p:nvGrpSpPr>
          <p:cNvPr id="14" name="Group 13"/>
          <p:cNvGrpSpPr/>
          <p:nvPr/>
        </p:nvGrpSpPr>
        <p:grpSpPr>
          <a:xfrm>
            <a:off x="4680520" y="3140968"/>
            <a:ext cx="4572000" cy="3276600"/>
            <a:chOff x="4680520" y="3140968"/>
            <a:chExt cx="4572000" cy="3276600"/>
          </a:xfrm>
        </p:grpSpPr>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r="-5000"/>
            <a:stretch/>
          </p:blipFill>
          <p:spPr>
            <a:xfrm>
              <a:off x="4680520" y="3140968"/>
              <a:ext cx="4572000" cy="3276600"/>
            </a:xfrm>
            <a:prstGeom prst="rect">
              <a:avLst/>
            </a:prstGeom>
          </p:spPr>
        </p:pic>
        <p:sp>
          <p:nvSpPr>
            <p:cNvPr id="12" name="ZoneTexte 8"/>
            <p:cNvSpPr txBox="1"/>
            <p:nvPr/>
          </p:nvSpPr>
          <p:spPr>
            <a:xfrm>
              <a:off x="5675965" y="3140968"/>
              <a:ext cx="1863011" cy="307777"/>
            </a:xfrm>
            <a:prstGeom prst="rect">
              <a:avLst/>
            </a:prstGeom>
            <a:solidFill>
              <a:schemeClr val="tx1"/>
            </a:solidFill>
          </p:spPr>
          <p:txBody>
            <a:bodyPr wrap="none" rtlCol="0">
              <a:spAutoFit/>
            </a:bodyPr>
            <a:lstStyle/>
            <a:p>
              <a:r>
                <a:rPr lang="fr-FR" sz="1400" b="1" dirty="0" err="1">
                  <a:solidFill>
                    <a:srgbClr val="800000"/>
                  </a:solidFill>
                </a:rPr>
                <a:t>GdOF</a:t>
              </a:r>
              <a:r>
                <a:rPr lang="fr-FR" sz="1400" b="1" dirty="0">
                  <a:solidFill>
                    <a:srgbClr val="800000"/>
                  </a:solidFill>
                </a:rPr>
                <a:t>       7.51g/cm</a:t>
              </a:r>
              <a:r>
                <a:rPr lang="fr-FR" sz="1400" b="1" baseline="30000" dirty="0">
                  <a:solidFill>
                    <a:srgbClr val="800000"/>
                  </a:solidFill>
                </a:rPr>
                <a:t>3</a:t>
              </a:r>
            </a:p>
          </p:txBody>
        </p:sp>
      </p:grpSp>
    </p:spTree>
    <p:extLst>
      <p:ext uri="{BB962C8B-B14F-4D97-AF65-F5344CB8AC3E}">
        <p14:creationId xmlns:p14="http://schemas.microsoft.com/office/powerpoint/2010/main" val="16341432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1+#ppt_w/2"/>
                                          </p:val>
                                        </p:tav>
                                        <p:tav tm="100000">
                                          <p:val>
                                            <p:strVal val="#ppt_x"/>
                                          </p:val>
                                        </p:tav>
                                      </p:tavLst>
                                    </p:anim>
                                    <p:anim calcmode="lin" valueType="num">
                                      <p:cBhvr additive="base">
                                        <p:cTn id="29"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47800" y="76200"/>
            <a:ext cx="6553200" cy="838200"/>
          </a:xfrm>
        </p:spPr>
        <p:txBody>
          <a:bodyPr/>
          <a:lstStyle/>
          <a:p>
            <a:r>
              <a:rPr lang="fr-FR" dirty="0" err="1"/>
              <a:t>Cerenkov</a:t>
            </a:r>
            <a:r>
              <a:rPr lang="fr-FR" dirty="0"/>
              <a:t> contribution</a:t>
            </a:r>
          </a:p>
        </p:txBody>
      </p:sp>
      <p:pic>
        <p:nvPicPr>
          <p:cNvPr id="5" name="Image 4" descr="Screen Shot 2015-12-01 at 15.40.00.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34708" y="3657600"/>
            <a:ext cx="3657600" cy="2511595"/>
          </a:xfrm>
          <a:prstGeom prst="rect">
            <a:avLst/>
          </a:prstGeom>
        </p:spPr>
      </p:pic>
      <p:grpSp>
        <p:nvGrpSpPr>
          <p:cNvPr id="7" name="Grouper 26"/>
          <p:cNvGrpSpPr/>
          <p:nvPr/>
        </p:nvGrpSpPr>
        <p:grpSpPr>
          <a:xfrm>
            <a:off x="5134707" y="1060630"/>
            <a:ext cx="3657601" cy="2444570"/>
            <a:chOff x="533399" y="3733800"/>
            <a:chExt cx="3505201" cy="2590800"/>
          </a:xfrm>
        </p:grpSpPr>
        <p:pic>
          <p:nvPicPr>
            <p:cNvPr id="9" name="Image 8" descr="Screen Shot 2015-12-01 at 15.42.05.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399" y="3733800"/>
              <a:ext cx="3505201" cy="2590800"/>
            </a:xfrm>
            <a:prstGeom prst="rect">
              <a:avLst/>
            </a:prstGeom>
          </p:spPr>
        </p:pic>
        <p:sp>
          <p:nvSpPr>
            <p:cNvPr id="10" name="ZoneTexte 9"/>
            <p:cNvSpPr txBox="1"/>
            <p:nvPr/>
          </p:nvSpPr>
          <p:spPr>
            <a:xfrm>
              <a:off x="1896251" y="3733800"/>
              <a:ext cx="923149" cy="326188"/>
            </a:xfrm>
            <a:prstGeom prst="rect">
              <a:avLst/>
            </a:prstGeom>
            <a:solidFill>
              <a:schemeClr val="tx1"/>
            </a:solidFill>
          </p:spPr>
          <p:txBody>
            <a:bodyPr wrap="square" rtlCol="0">
              <a:spAutoFit/>
            </a:bodyPr>
            <a:lstStyle/>
            <a:p>
              <a:r>
                <a:rPr lang="fr-FR" sz="1400" dirty="0" err="1">
                  <a:solidFill>
                    <a:srgbClr val="800000"/>
                  </a:solidFill>
                </a:rPr>
                <a:t>LuAG:Ce</a:t>
              </a:r>
              <a:endParaRPr lang="fr-FR" sz="1400" dirty="0">
                <a:solidFill>
                  <a:srgbClr val="800000"/>
                </a:solidFill>
              </a:endParaRPr>
            </a:p>
          </p:txBody>
        </p:sp>
      </p:grpSp>
      <p:grpSp>
        <p:nvGrpSpPr>
          <p:cNvPr id="11" name="Grouper 25"/>
          <p:cNvGrpSpPr/>
          <p:nvPr/>
        </p:nvGrpSpPr>
        <p:grpSpPr>
          <a:xfrm>
            <a:off x="526781" y="3657600"/>
            <a:ext cx="3834204" cy="2514600"/>
            <a:chOff x="4748979" y="3733800"/>
            <a:chExt cx="4153721" cy="2673169"/>
          </a:xfrm>
        </p:grpSpPr>
        <p:pic>
          <p:nvPicPr>
            <p:cNvPr id="12" name="Image 11" descr="Screen Shot 2015-12-01 at 15.49.49.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748979" y="3733800"/>
              <a:ext cx="4153721" cy="2673169"/>
            </a:xfrm>
            <a:prstGeom prst="rect">
              <a:avLst/>
            </a:prstGeom>
          </p:spPr>
        </p:pic>
        <p:sp>
          <p:nvSpPr>
            <p:cNvPr id="13" name="ZoneTexte 12"/>
            <p:cNvSpPr txBox="1"/>
            <p:nvPr/>
          </p:nvSpPr>
          <p:spPr>
            <a:xfrm>
              <a:off x="6351111" y="3733800"/>
              <a:ext cx="1291921" cy="327185"/>
            </a:xfrm>
            <a:prstGeom prst="rect">
              <a:avLst/>
            </a:prstGeom>
            <a:solidFill>
              <a:schemeClr val="tx1"/>
            </a:solidFill>
          </p:spPr>
          <p:txBody>
            <a:bodyPr wrap="square" rtlCol="0">
              <a:spAutoFit/>
            </a:bodyPr>
            <a:lstStyle/>
            <a:p>
              <a:r>
                <a:rPr lang="fr-FR" sz="1400" dirty="0" err="1">
                  <a:solidFill>
                    <a:srgbClr val="800000"/>
                  </a:solidFill>
                </a:rPr>
                <a:t>LuAG:Pr</a:t>
              </a:r>
              <a:r>
                <a:rPr lang="fr-FR" sz="1400" dirty="0">
                  <a:solidFill>
                    <a:srgbClr val="800000"/>
                  </a:solidFill>
                </a:rPr>
                <a:t>, Ca</a:t>
              </a:r>
            </a:p>
          </p:txBody>
        </p:sp>
      </p:grpSp>
      <p:sp>
        <p:nvSpPr>
          <p:cNvPr id="17" name="ZoneTexte 16"/>
          <p:cNvSpPr txBox="1"/>
          <p:nvPr/>
        </p:nvSpPr>
        <p:spPr>
          <a:xfrm>
            <a:off x="0" y="6172200"/>
            <a:ext cx="9144000" cy="307777"/>
          </a:xfrm>
          <a:prstGeom prst="rect">
            <a:avLst/>
          </a:prstGeom>
          <a:noFill/>
        </p:spPr>
        <p:txBody>
          <a:bodyPr wrap="square" rtlCol="0">
            <a:spAutoFit/>
          </a:bodyPr>
          <a:lstStyle/>
          <a:p>
            <a:r>
              <a:rPr lang="fr-FR" sz="1400" dirty="0"/>
              <a:t> </a:t>
            </a:r>
            <a:r>
              <a:rPr lang="fr-FR" sz="1400" i="1" dirty="0"/>
              <a:t>S. </a:t>
            </a:r>
            <a:r>
              <a:rPr lang="fr-FR" sz="1400" i="1" dirty="0" err="1"/>
              <a:t>Gundacker</a:t>
            </a:r>
            <a:r>
              <a:rPr lang="fr-FR" sz="1400" i="1" dirty="0"/>
              <a:t>, E. Auffray, K. Pauwels, and P. Lecoq, Phys. Med. </a:t>
            </a:r>
            <a:r>
              <a:rPr lang="fr-FR" sz="1400" i="1" dirty="0" err="1"/>
              <a:t>Biol</a:t>
            </a:r>
            <a:r>
              <a:rPr lang="fr-FR" sz="1400" i="1" dirty="0"/>
              <a:t>. , vol. 61, pp. 2802–2837, 2016.</a:t>
            </a:r>
          </a:p>
        </p:txBody>
      </p:sp>
      <p:grpSp>
        <p:nvGrpSpPr>
          <p:cNvPr id="6" name="Group 5"/>
          <p:cNvGrpSpPr/>
          <p:nvPr/>
        </p:nvGrpSpPr>
        <p:grpSpPr>
          <a:xfrm>
            <a:off x="467544" y="1060630"/>
            <a:ext cx="3880338" cy="2444570"/>
            <a:chOff x="467544" y="1060630"/>
            <a:chExt cx="3880338" cy="2444570"/>
          </a:xfrm>
        </p:grpSpPr>
        <p:grpSp>
          <p:nvGrpSpPr>
            <p:cNvPr id="14" name="Grouper 24"/>
            <p:cNvGrpSpPr/>
            <p:nvPr/>
          </p:nvGrpSpPr>
          <p:grpSpPr>
            <a:xfrm>
              <a:off x="467544" y="1060630"/>
              <a:ext cx="3880338" cy="2444570"/>
              <a:chOff x="4711700" y="990600"/>
              <a:chExt cx="4203700" cy="2590800"/>
            </a:xfrm>
          </p:grpSpPr>
          <p:pic>
            <p:nvPicPr>
              <p:cNvPr id="15" name="Image 14" descr="Screen Shot 2015-12-01 at 15.49.34.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11700" y="990600"/>
                <a:ext cx="4203700" cy="2590800"/>
              </a:xfrm>
              <a:prstGeom prst="rect">
                <a:avLst/>
              </a:prstGeom>
            </p:spPr>
          </p:pic>
          <p:sp>
            <p:nvSpPr>
              <p:cNvPr id="16" name="ZoneTexte 15"/>
              <p:cNvSpPr txBox="1"/>
              <p:nvPr/>
            </p:nvSpPr>
            <p:spPr>
              <a:xfrm>
                <a:off x="6592851" y="990600"/>
                <a:ext cx="950260" cy="326188"/>
              </a:xfrm>
              <a:prstGeom prst="rect">
                <a:avLst/>
              </a:prstGeom>
              <a:solidFill>
                <a:schemeClr val="tx1"/>
              </a:solidFill>
            </p:spPr>
            <p:txBody>
              <a:bodyPr wrap="square" rtlCol="0">
                <a:spAutoFit/>
              </a:bodyPr>
              <a:lstStyle/>
              <a:p>
                <a:r>
                  <a:rPr lang="fr-FR" sz="1400" dirty="0" err="1">
                    <a:solidFill>
                      <a:srgbClr val="800000"/>
                    </a:solidFill>
                  </a:rPr>
                  <a:t>LuAG:Pr</a:t>
                </a:r>
                <a:endParaRPr lang="fr-FR" sz="1400" dirty="0">
                  <a:solidFill>
                    <a:srgbClr val="800000"/>
                  </a:solidFill>
                </a:endParaRPr>
              </a:p>
            </p:txBody>
          </p:sp>
        </p:grpSp>
        <p:sp>
          <p:nvSpPr>
            <p:cNvPr id="4" name="TextBox 3"/>
            <p:cNvSpPr txBox="1"/>
            <p:nvPr/>
          </p:nvSpPr>
          <p:spPr>
            <a:xfrm>
              <a:off x="3232519" y="2348880"/>
              <a:ext cx="619080" cy="276999"/>
            </a:xfrm>
            <a:prstGeom prst="rect">
              <a:avLst/>
            </a:prstGeom>
            <a:solidFill>
              <a:srgbClr val="CAFEFC"/>
            </a:solidFill>
          </p:spPr>
          <p:txBody>
            <a:bodyPr wrap="none" rtlCol="0">
              <a:spAutoFit/>
            </a:bodyPr>
            <a:lstStyle/>
            <a:p>
              <a:r>
                <a:rPr lang="en-US" sz="1200" b="1" dirty="0">
                  <a:solidFill>
                    <a:srgbClr val="946777"/>
                  </a:solidFill>
                  <a:latin typeface="+mj-lt"/>
                </a:rPr>
                <a:t>0,28%</a:t>
              </a:r>
            </a:p>
          </p:txBody>
        </p:sp>
      </p:grpSp>
      <p:grpSp>
        <p:nvGrpSpPr>
          <p:cNvPr id="22" name="Group 21"/>
          <p:cNvGrpSpPr/>
          <p:nvPr/>
        </p:nvGrpSpPr>
        <p:grpSpPr>
          <a:xfrm>
            <a:off x="1331640" y="1425549"/>
            <a:ext cx="2448272" cy="655044"/>
            <a:chOff x="1331640" y="1425549"/>
            <a:chExt cx="2448272" cy="655044"/>
          </a:xfrm>
        </p:grpSpPr>
        <p:sp>
          <p:nvSpPr>
            <p:cNvPr id="8" name="TextBox 7"/>
            <p:cNvSpPr txBox="1"/>
            <p:nvPr/>
          </p:nvSpPr>
          <p:spPr>
            <a:xfrm>
              <a:off x="1727747" y="1772816"/>
              <a:ext cx="2052165" cy="307777"/>
            </a:xfrm>
            <a:prstGeom prst="rect">
              <a:avLst/>
            </a:prstGeom>
            <a:noFill/>
          </p:spPr>
          <p:txBody>
            <a:bodyPr wrap="none" rtlCol="0">
              <a:spAutoFit/>
            </a:bodyPr>
            <a:lstStyle/>
            <a:p>
              <a:r>
                <a:rPr lang="en-US" sz="1400" b="1" dirty="0">
                  <a:solidFill>
                    <a:srgbClr val="FF0000"/>
                  </a:solidFill>
                </a:rPr>
                <a:t>3,4 Cerenkov photons</a:t>
              </a:r>
            </a:p>
          </p:txBody>
        </p:sp>
        <p:cxnSp>
          <p:nvCxnSpPr>
            <p:cNvPr id="19" name="Straight Arrow Connector 18"/>
            <p:cNvCxnSpPr/>
            <p:nvPr/>
          </p:nvCxnSpPr>
          <p:spPr bwMode="auto">
            <a:xfrm>
              <a:off x="1331640" y="1425549"/>
              <a:ext cx="432048" cy="53861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grpSp>
    </p:spTree>
    <p:extLst>
      <p:ext uri="{BB962C8B-B14F-4D97-AF65-F5344CB8AC3E}">
        <p14:creationId xmlns:p14="http://schemas.microsoft.com/office/powerpoint/2010/main" val="6454506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70520"/>
            <a:ext cx="6624736" cy="838200"/>
          </a:xfrm>
        </p:spPr>
        <p:txBody>
          <a:bodyPr/>
          <a:lstStyle/>
          <a:p>
            <a:r>
              <a:rPr lang="en-US" sz="3600" dirty="0"/>
              <a:t>Lowering Cerenkov threshold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9512" y="836712"/>
                <a:ext cx="8964488" cy="3514328"/>
              </a:xfrm>
            </p:spPr>
            <p:txBody>
              <a:bodyPr/>
              <a:lstStyle/>
              <a:p>
                <a:r>
                  <a:rPr lang="en-US" sz="2400" dirty="0"/>
                  <a:t>Cerenkov threshold (101keV in LSO) can be strongly lowered  (↘100’s eV) in specifically designed nanostructured metamaterials</a:t>
                </a:r>
              </a:p>
              <a:p>
                <a:r>
                  <a:rPr lang="en-US" sz="2400" dirty="0"/>
                  <a:t>Related more formally to the Smith Purcell effect </a:t>
                </a:r>
              </a:p>
              <a:p>
                <a:pPr lvl="1"/>
                <a:r>
                  <a:rPr lang="en-US" sz="2000" dirty="0"/>
                  <a:t>A kind of Cerenkov or transition radiation emission ➝ free electron lasers </a:t>
                </a:r>
              </a:p>
              <a:p>
                <a:r>
                  <a:rPr lang="en-US" sz="2400" dirty="0"/>
                  <a:t>Produce constructive interference of resonance transition radiation (</a:t>
                </a:r>
                <a:r>
                  <a:rPr lang="en-US" sz="2400" dirty="0" err="1"/>
                  <a:t>plasmonic</a:t>
                </a:r>
                <a:r>
                  <a:rPr lang="en-US" sz="2400" dirty="0"/>
                  <a:t> states) in photonic crystals </a:t>
                </a:r>
              </a:p>
              <a:p>
                <a:pPr lvl="1"/>
                <a14:m>
                  <m:oMath xmlns:m="http://schemas.openxmlformats.org/officeDocument/2006/math" xmlns="">
                    <m:r>
                      <a:rPr lang="en-US" sz="2000" i="1">
                        <a:latin typeface="Cambria Math" charset="0"/>
                        <a:ea typeface="Cambria Math" charset="0"/>
                        <a:cs typeface="Cambria Math" charset="0"/>
                      </a:rPr>
                      <m:t>𝜆</m:t>
                    </m:r>
                    <m:r>
                      <a:rPr lang="fr-CH" sz="2000" i="1">
                        <a:latin typeface="Cambria Math" charset="0"/>
                        <a:ea typeface="Cambria Math" charset="0"/>
                        <a:cs typeface="Cambria Math" charset="0"/>
                      </a:rPr>
                      <m:t>= </m:t>
                    </m:r>
                    <m:f>
                      <m:fPr>
                        <m:ctrlPr>
                          <a:rPr lang="mr-IN" sz="2000" i="1">
                            <a:latin typeface="Cambria Math" panose="02040503050406030204" pitchFamily="18" charset="0"/>
                            <a:ea typeface="Cambria Math" charset="0"/>
                            <a:cs typeface="Cambria Math" charset="0"/>
                          </a:rPr>
                        </m:ctrlPr>
                      </m:fPr>
                      <m:num>
                        <m:r>
                          <a:rPr lang="fr-CH" sz="2000" i="1">
                            <a:latin typeface="Cambria Math" charset="0"/>
                            <a:ea typeface="Cambria Math" charset="0"/>
                            <a:cs typeface="Cambria Math" charset="0"/>
                          </a:rPr>
                          <m:t>𝑎</m:t>
                        </m:r>
                      </m:num>
                      <m:den>
                        <m:r>
                          <a:rPr lang="fr-CH" sz="2000" i="1">
                            <a:latin typeface="Cambria Math" charset="0"/>
                            <a:ea typeface="Cambria Math" charset="0"/>
                            <a:cs typeface="Cambria Math" charset="0"/>
                          </a:rPr>
                          <m:t>𝑚</m:t>
                        </m:r>
                      </m:den>
                    </m:f>
                    <m:d>
                      <m:dPr>
                        <m:ctrlPr>
                          <a:rPr lang="mr-IN" sz="2000" i="1">
                            <a:latin typeface="Cambria Math" panose="02040503050406030204" pitchFamily="18" charset="0"/>
                            <a:ea typeface="Cambria Math" charset="0"/>
                            <a:cs typeface="Cambria Math" charset="0"/>
                          </a:rPr>
                        </m:ctrlPr>
                      </m:dPr>
                      <m:e>
                        <m:f>
                          <m:fPr>
                            <m:ctrlPr>
                              <a:rPr lang="mr-IN" sz="2000" i="1">
                                <a:latin typeface="Cambria Math" panose="02040503050406030204" pitchFamily="18" charset="0"/>
                                <a:ea typeface="Cambria Math" charset="0"/>
                                <a:cs typeface="Cambria Math" charset="0"/>
                              </a:rPr>
                            </m:ctrlPr>
                          </m:fPr>
                          <m:num>
                            <m:r>
                              <a:rPr lang="fr-CH" sz="2000" i="1">
                                <a:latin typeface="Cambria Math" charset="0"/>
                                <a:ea typeface="Cambria Math" charset="0"/>
                                <a:cs typeface="Cambria Math" charset="0"/>
                              </a:rPr>
                              <m:t>1</m:t>
                            </m:r>
                          </m:num>
                          <m:den>
                            <m:r>
                              <a:rPr lang="mr-IN" sz="2000" i="1">
                                <a:latin typeface="Cambria Math" charset="0"/>
                                <a:ea typeface="Cambria Math" charset="0"/>
                                <a:cs typeface="Cambria Math" charset="0"/>
                              </a:rPr>
                              <m:t>𝛽</m:t>
                            </m:r>
                          </m:den>
                        </m:f>
                        <m:r>
                          <a:rPr lang="fr-CH" sz="2000" i="1">
                            <a:latin typeface="Cambria Math" charset="0"/>
                            <a:ea typeface="Cambria Math" charset="0"/>
                            <a:cs typeface="Cambria Math" charset="0"/>
                          </a:rPr>
                          <m:t>−</m:t>
                        </m:r>
                        <m:r>
                          <a:rPr lang="fr-CH" sz="2000" i="1">
                            <a:latin typeface="Cambria Math" charset="0"/>
                            <a:ea typeface="Cambria Math" charset="0"/>
                            <a:cs typeface="Cambria Math" charset="0"/>
                          </a:rPr>
                          <m:t>𝑐𝑜𝑠</m:t>
                        </m:r>
                        <m:r>
                          <a:rPr lang="fr-CH" sz="2000" i="1">
                            <a:latin typeface="Cambria Math" charset="0"/>
                            <a:ea typeface="Cambria Math" charset="0"/>
                            <a:cs typeface="Cambria Math" charset="0"/>
                          </a:rPr>
                          <m:t>𝜃</m:t>
                        </m:r>
                      </m:e>
                    </m:d>
                  </m:oMath>
                </a14:m>
                <a:r>
                  <a:rPr lang="en-US" sz="2000" dirty="0"/>
                  <a:t>  !! No velocity threshold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9512" y="836712"/>
                <a:ext cx="8964488" cy="3514328"/>
              </a:xfrm>
              <a:blipFill>
                <a:blip r:embed="rId3"/>
                <a:stretch>
                  <a:fillRect t="-2158"/>
                </a:stretch>
              </a:blipFill>
            </p:spPr>
            <p:txBody>
              <a:bodyPr/>
              <a:lstStyle/>
              <a:p>
                <a:r>
                  <a:rPr lang="fr-FR">
                    <a:noFill/>
                  </a:rPr>
                  <a:t> </a:t>
                </a:r>
              </a:p>
            </p:txBody>
          </p:sp>
        </mc:Fallback>
      </mc:AlternateContent>
      <p:grpSp>
        <p:nvGrpSpPr>
          <p:cNvPr id="4" name="Group 3">
            <a:extLst>
              <a:ext uri="{FF2B5EF4-FFF2-40B4-BE49-F238E27FC236}">
                <a16:creationId xmlns:a16="http://schemas.microsoft.com/office/drawing/2014/main" xmlns="" id="{6D9B8540-3AB2-1B4E-933B-A05A6FDE554E}"/>
              </a:ext>
            </a:extLst>
          </p:cNvPr>
          <p:cNvGrpSpPr/>
          <p:nvPr/>
        </p:nvGrpSpPr>
        <p:grpSpPr>
          <a:xfrm>
            <a:off x="467544" y="3789041"/>
            <a:ext cx="3960440" cy="2684040"/>
            <a:chOff x="467544" y="3789041"/>
            <a:chExt cx="3960440" cy="2684040"/>
          </a:xfrm>
        </p:grpSpPr>
        <p:grpSp>
          <p:nvGrpSpPr>
            <p:cNvPr id="8" name="Group 7"/>
            <p:cNvGrpSpPr/>
            <p:nvPr/>
          </p:nvGrpSpPr>
          <p:grpSpPr>
            <a:xfrm>
              <a:off x="467544" y="3789041"/>
              <a:ext cx="3960440" cy="2304256"/>
              <a:chOff x="107504" y="3356992"/>
              <a:chExt cx="4446690" cy="3026831"/>
            </a:xfrm>
          </p:grpSpPr>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504" y="3356992"/>
                <a:ext cx="4446690" cy="3026831"/>
              </a:xfrm>
              <a:prstGeom prst="rect">
                <a:avLst/>
              </a:prstGeom>
            </p:spPr>
          </p:pic>
          <p:sp>
            <p:nvSpPr>
              <p:cNvPr id="7" name="Rectangle 6"/>
              <p:cNvSpPr/>
              <p:nvPr/>
            </p:nvSpPr>
            <p:spPr bwMode="auto">
              <a:xfrm>
                <a:off x="1115616" y="4495056"/>
                <a:ext cx="648072" cy="230088"/>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65" charset="0"/>
                </a:endParaRPr>
              </a:p>
            </p:txBody>
          </p:sp>
        </p:grpSp>
        <p:sp>
          <p:nvSpPr>
            <p:cNvPr id="9" name="ZoneTexte 16">
              <a:extLst>
                <a:ext uri="{FF2B5EF4-FFF2-40B4-BE49-F238E27FC236}">
                  <a16:creationId xmlns:a16="http://schemas.microsoft.com/office/drawing/2014/main" xmlns="" id="{C3AB6F2B-BA94-0949-BB9E-B0888E8A79F9}"/>
                </a:ext>
              </a:extLst>
            </p:cNvPr>
            <p:cNvSpPr txBox="1"/>
            <p:nvPr/>
          </p:nvSpPr>
          <p:spPr>
            <a:xfrm>
              <a:off x="467544" y="6165304"/>
              <a:ext cx="3888432" cy="307777"/>
            </a:xfrm>
            <a:prstGeom prst="rect">
              <a:avLst/>
            </a:prstGeom>
            <a:noFill/>
          </p:spPr>
          <p:txBody>
            <a:bodyPr wrap="square" rtlCol="0">
              <a:spAutoFit/>
            </a:bodyPr>
            <a:lstStyle/>
            <a:p>
              <a:r>
                <a:rPr lang="fr-FR" sz="1400" dirty="0"/>
                <a:t> </a:t>
              </a:r>
              <a:r>
                <a:rPr lang="fr-FR" sz="1400" i="1" dirty="0"/>
                <a:t>Y. Yang et al., Nature Phys. </a:t>
              </a:r>
              <a:r>
                <a:rPr lang="fr-FR" sz="1400" i="1" dirty="0" err="1"/>
                <a:t>Lett</a:t>
              </a:r>
              <a:r>
                <a:rPr lang="fr-FR" sz="1400" i="1" dirty="0"/>
                <a:t>., 16 July 2018</a:t>
              </a:r>
            </a:p>
          </p:txBody>
        </p:sp>
      </p:grpSp>
      <p:grpSp>
        <p:nvGrpSpPr>
          <p:cNvPr id="11" name="Group 10">
            <a:extLst>
              <a:ext uri="{FF2B5EF4-FFF2-40B4-BE49-F238E27FC236}">
                <a16:creationId xmlns:a16="http://schemas.microsoft.com/office/drawing/2014/main" xmlns="" id="{91B9AD8F-2CAD-8044-8B08-18569386C11F}"/>
              </a:ext>
            </a:extLst>
          </p:cNvPr>
          <p:cNvGrpSpPr/>
          <p:nvPr/>
        </p:nvGrpSpPr>
        <p:grpSpPr>
          <a:xfrm>
            <a:off x="5004048" y="3789040"/>
            <a:ext cx="3888432" cy="2684041"/>
            <a:chOff x="5004048" y="3789040"/>
            <a:chExt cx="3888432" cy="2684041"/>
          </a:xfrm>
        </p:grpSpPr>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01567" y="3789040"/>
              <a:ext cx="3302881" cy="2304257"/>
            </a:xfrm>
            <a:prstGeom prst="rect">
              <a:avLst/>
            </a:prstGeom>
          </p:spPr>
        </p:pic>
        <p:sp>
          <p:nvSpPr>
            <p:cNvPr id="10" name="ZoneTexte 16">
              <a:extLst>
                <a:ext uri="{FF2B5EF4-FFF2-40B4-BE49-F238E27FC236}">
                  <a16:creationId xmlns:a16="http://schemas.microsoft.com/office/drawing/2014/main" xmlns="" id="{9ECA3BA1-EC19-A04A-AFF4-43428987BDBB}"/>
                </a:ext>
              </a:extLst>
            </p:cNvPr>
            <p:cNvSpPr txBox="1"/>
            <p:nvPr/>
          </p:nvSpPr>
          <p:spPr>
            <a:xfrm>
              <a:off x="5004048" y="6165304"/>
              <a:ext cx="3888432" cy="307777"/>
            </a:xfrm>
            <a:prstGeom prst="rect">
              <a:avLst/>
            </a:prstGeom>
            <a:noFill/>
          </p:spPr>
          <p:txBody>
            <a:bodyPr wrap="square" rtlCol="0">
              <a:spAutoFit/>
            </a:bodyPr>
            <a:lstStyle/>
            <a:p>
              <a:r>
                <a:rPr lang="fr-FR" sz="1400" i="1" dirty="0"/>
                <a:t>I. </a:t>
              </a:r>
              <a:r>
                <a:rPr lang="fr-FR" sz="1400" i="1" dirty="0" err="1"/>
                <a:t>Kaminer</a:t>
              </a:r>
              <a:r>
                <a:rPr lang="fr-FR" sz="1400" i="1" dirty="0"/>
                <a:t> et al., Nature </a:t>
              </a:r>
              <a:r>
                <a:rPr lang="fr-FR" sz="1400" i="1" dirty="0" err="1"/>
                <a:t>Comm</a:t>
              </a:r>
              <a:r>
                <a:rPr lang="fr-FR" sz="1400" i="1" dirty="0"/>
                <a:t>., 13 </a:t>
              </a:r>
              <a:r>
                <a:rPr lang="fr-FR" sz="1400" i="1" dirty="0" err="1"/>
                <a:t>June</a:t>
              </a:r>
              <a:r>
                <a:rPr lang="fr-FR" sz="1400" i="1" dirty="0"/>
                <a:t> 2016</a:t>
              </a:r>
            </a:p>
          </p:txBody>
        </p:sp>
      </p:grpSp>
    </p:spTree>
    <p:extLst>
      <p:ext uri="{BB962C8B-B14F-4D97-AF65-F5344CB8AC3E}">
        <p14:creationId xmlns:p14="http://schemas.microsoft.com/office/powerpoint/2010/main" val="8126080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par>
                          <p:cTn id="27" fill="hold">
                            <p:stCondLst>
                              <p:cond delay="500"/>
                            </p:stCondLst>
                            <p:childTnLst>
                              <p:par>
                                <p:cTn id="28" presetID="1" presetClass="entr" presetSubtype="0" fill="hold" nodeType="afterEffect">
                                  <p:stCondLst>
                                    <p:cond delay="50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70520"/>
            <a:ext cx="6408712" cy="838200"/>
          </a:xfrm>
        </p:spPr>
        <p:txBody>
          <a:bodyPr/>
          <a:lstStyle/>
          <a:p>
            <a:r>
              <a:rPr lang="en-US" sz="3600" dirty="0"/>
              <a:t>Lowering Cerenkov threshold with hyperbolic metamaterials</a:t>
            </a:r>
          </a:p>
        </p:txBody>
      </p:sp>
      <p:cxnSp>
        <p:nvCxnSpPr>
          <p:cNvPr id="19" name="Straight Arrow Connector 18"/>
          <p:cNvCxnSpPr/>
          <p:nvPr/>
        </p:nvCxnSpPr>
        <p:spPr bwMode="auto">
          <a:xfrm flipH="1" flipV="1">
            <a:off x="2655134" y="4780984"/>
            <a:ext cx="9758" cy="492895"/>
          </a:xfrm>
          <a:prstGeom prst="straightConnector1">
            <a:avLst/>
          </a:prstGeom>
          <a:solidFill>
            <a:schemeClr val="accent1"/>
          </a:solidFill>
          <a:ln w="19050" cap="flat" cmpd="sng" algn="ctr">
            <a:solidFill>
              <a:srgbClr val="00FF00"/>
            </a:solidFill>
            <a:prstDash val="sysDot"/>
            <a:round/>
            <a:headEnd type="none" w="med" len="med"/>
            <a:tailEnd type="triangle"/>
          </a:ln>
          <a:effectLst/>
        </p:spPr>
      </p:cxnSp>
      <p:cxnSp>
        <p:nvCxnSpPr>
          <p:cNvPr id="32" name="Straight Arrow Connector 31"/>
          <p:cNvCxnSpPr/>
          <p:nvPr/>
        </p:nvCxnSpPr>
        <p:spPr bwMode="auto">
          <a:xfrm rot="10800000" flipH="1" flipV="1">
            <a:off x="2664893" y="5261301"/>
            <a:ext cx="9758" cy="492895"/>
          </a:xfrm>
          <a:prstGeom prst="straightConnector1">
            <a:avLst/>
          </a:prstGeom>
          <a:solidFill>
            <a:schemeClr val="accent1"/>
          </a:solidFill>
          <a:ln w="19050" cap="flat" cmpd="sng" algn="ctr">
            <a:solidFill>
              <a:srgbClr val="00FF00"/>
            </a:solidFill>
            <a:prstDash val="sysDot"/>
            <a:round/>
            <a:headEnd type="none" w="med" len="med"/>
            <a:tailEnd type="triangle"/>
          </a:ln>
          <a:effectLst/>
        </p:spPr>
      </p:cxnSp>
      <p:cxnSp>
        <p:nvCxnSpPr>
          <p:cNvPr id="72" name="Straight Arrow Connector 71"/>
          <p:cNvCxnSpPr/>
          <p:nvPr/>
        </p:nvCxnSpPr>
        <p:spPr bwMode="auto">
          <a:xfrm flipV="1">
            <a:off x="7612335" y="4149080"/>
            <a:ext cx="30251" cy="1140968"/>
          </a:xfrm>
          <a:prstGeom prst="straightConnector1">
            <a:avLst/>
          </a:prstGeom>
          <a:solidFill>
            <a:schemeClr val="accent1"/>
          </a:solidFill>
          <a:ln w="19050" cap="flat" cmpd="sng" algn="ctr">
            <a:solidFill>
              <a:srgbClr val="FF0000"/>
            </a:solidFill>
            <a:prstDash val="sysDot"/>
            <a:round/>
            <a:headEnd type="none" w="med" len="med"/>
            <a:tailEnd type="triangle"/>
          </a:ln>
          <a:effectLst/>
        </p:spPr>
      </p:cxnSp>
      <p:cxnSp>
        <p:nvCxnSpPr>
          <p:cNvPr id="73" name="Straight Arrow Connector 72"/>
          <p:cNvCxnSpPr/>
          <p:nvPr/>
        </p:nvCxnSpPr>
        <p:spPr bwMode="auto">
          <a:xfrm flipH="1">
            <a:off x="7612335" y="5277469"/>
            <a:ext cx="1" cy="1161875"/>
          </a:xfrm>
          <a:prstGeom prst="straightConnector1">
            <a:avLst/>
          </a:prstGeom>
          <a:solidFill>
            <a:schemeClr val="accent1"/>
          </a:solidFill>
          <a:ln w="19050" cap="flat" cmpd="sng" algn="ctr">
            <a:solidFill>
              <a:srgbClr val="FF0000"/>
            </a:solidFill>
            <a:prstDash val="sysDot"/>
            <a:round/>
            <a:headEnd type="none" w="med" len="med"/>
            <a:tailEnd type="triangle"/>
          </a:ln>
          <a:effectLst/>
        </p:spPr>
      </p:cxnSp>
      <p:grpSp>
        <p:nvGrpSpPr>
          <p:cNvPr id="27" name="Group 26"/>
          <p:cNvGrpSpPr/>
          <p:nvPr/>
        </p:nvGrpSpPr>
        <p:grpSpPr>
          <a:xfrm>
            <a:off x="827584" y="4067780"/>
            <a:ext cx="3024337" cy="2241540"/>
            <a:chOff x="827584" y="4067780"/>
            <a:chExt cx="3024337" cy="2241540"/>
          </a:xfrm>
        </p:grpSpPr>
        <p:sp>
          <p:nvSpPr>
            <p:cNvPr id="12" name="Oval 11"/>
            <p:cNvSpPr/>
            <p:nvPr/>
          </p:nvSpPr>
          <p:spPr bwMode="auto">
            <a:xfrm>
              <a:off x="1115616" y="4437112"/>
              <a:ext cx="1697236" cy="1656184"/>
            </a:xfrm>
            <a:prstGeom prst="ellipse">
              <a:avLst/>
            </a:prstGeom>
            <a:noFill/>
            <a:ln w="9525" cap="flat" cmpd="sng" algn="ctr">
              <a:solidFill>
                <a:schemeClr val="tx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65" charset="0"/>
              </a:endParaRPr>
            </a:p>
          </p:txBody>
        </p:sp>
        <p:cxnSp>
          <p:nvCxnSpPr>
            <p:cNvPr id="14" name="Straight Arrow Connector 13"/>
            <p:cNvCxnSpPr/>
            <p:nvPr/>
          </p:nvCxnSpPr>
          <p:spPr bwMode="auto">
            <a:xfrm flipH="1" flipV="1">
              <a:off x="1941920" y="4149080"/>
              <a:ext cx="22314" cy="21602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Straight Arrow Connector 15"/>
            <p:cNvCxnSpPr/>
            <p:nvPr/>
          </p:nvCxnSpPr>
          <p:spPr bwMode="auto">
            <a:xfrm flipV="1">
              <a:off x="827584" y="5261301"/>
              <a:ext cx="2664296" cy="390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6" name="TextBox 25"/>
            <p:cNvSpPr txBox="1"/>
            <p:nvPr/>
          </p:nvSpPr>
          <p:spPr>
            <a:xfrm>
              <a:off x="1907704" y="4067780"/>
              <a:ext cx="377026" cy="369332"/>
            </a:xfrm>
            <a:prstGeom prst="rect">
              <a:avLst/>
            </a:prstGeom>
            <a:noFill/>
          </p:spPr>
          <p:txBody>
            <a:bodyPr wrap="none" rtlCol="0">
              <a:spAutoFit/>
            </a:bodyPr>
            <a:lstStyle/>
            <a:p>
              <a:r>
                <a:rPr lang="en-US" sz="1800" dirty="0" err="1"/>
                <a:t>k</a:t>
              </a:r>
              <a:r>
                <a:rPr lang="en-US" sz="1800" baseline="-25000" dirty="0" err="1"/>
                <a:t>z</a:t>
              </a:r>
              <a:endParaRPr lang="en-US" sz="1800" baseline="-25000" dirty="0"/>
            </a:p>
          </p:txBody>
        </p:sp>
        <p:sp>
          <p:nvSpPr>
            <p:cNvPr id="77" name="TextBox 76"/>
            <p:cNvSpPr txBox="1"/>
            <p:nvPr/>
          </p:nvSpPr>
          <p:spPr>
            <a:xfrm>
              <a:off x="3474894" y="5075892"/>
              <a:ext cx="377027" cy="369332"/>
            </a:xfrm>
            <a:prstGeom prst="rect">
              <a:avLst/>
            </a:prstGeom>
            <a:noFill/>
          </p:spPr>
          <p:txBody>
            <a:bodyPr wrap="none" rtlCol="0">
              <a:spAutoFit/>
            </a:bodyPr>
            <a:lstStyle/>
            <a:p>
              <a:r>
                <a:rPr lang="en-US" sz="1800" dirty="0" err="1"/>
                <a:t>k</a:t>
              </a:r>
              <a:r>
                <a:rPr lang="en-US" sz="1800" baseline="-25000" dirty="0" err="1"/>
                <a:t>x</a:t>
              </a:r>
              <a:endParaRPr lang="en-US" sz="1800" baseline="-25000" dirty="0"/>
            </a:p>
          </p:txBody>
        </p:sp>
      </p:grpSp>
      <p:grpSp>
        <p:nvGrpSpPr>
          <p:cNvPr id="28" name="Group 27"/>
          <p:cNvGrpSpPr/>
          <p:nvPr/>
        </p:nvGrpSpPr>
        <p:grpSpPr>
          <a:xfrm>
            <a:off x="1545286" y="3492394"/>
            <a:ext cx="9607069" cy="3609014"/>
            <a:chOff x="1545286" y="3483822"/>
            <a:chExt cx="9607069" cy="3609014"/>
          </a:xfrm>
        </p:grpSpPr>
        <p:cxnSp>
          <p:nvCxnSpPr>
            <p:cNvPr id="41" name="Straight Arrow Connector 40"/>
            <p:cNvCxnSpPr/>
            <p:nvPr/>
          </p:nvCxnSpPr>
          <p:spPr bwMode="auto">
            <a:xfrm flipH="1" flipV="1">
              <a:off x="6334408" y="4149080"/>
              <a:ext cx="22314" cy="21602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2" name="Straight Arrow Connector 41"/>
            <p:cNvCxnSpPr/>
            <p:nvPr/>
          </p:nvCxnSpPr>
          <p:spPr bwMode="auto">
            <a:xfrm flipV="1">
              <a:off x="5220072" y="5261301"/>
              <a:ext cx="2664296" cy="390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nvGrpSpPr>
            <p:cNvPr id="10" name="Group 9"/>
            <p:cNvGrpSpPr/>
            <p:nvPr/>
          </p:nvGrpSpPr>
          <p:grpSpPr>
            <a:xfrm>
              <a:off x="1545286" y="3483822"/>
              <a:ext cx="4550196" cy="3591828"/>
              <a:chOff x="1631141" y="3483822"/>
              <a:chExt cx="4550196" cy="3591828"/>
            </a:xfrm>
          </p:grpSpPr>
          <p:grpSp>
            <p:nvGrpSpPr>
              <p:cNvPr id="4" name="Group 3"/>
              <p:cNvGrpSpPr/>
              <p:nvPr/>
            </p:nvGrpSpPr>
            <p:grpSpPr>
              <a:xfrm>
                <a:off x="1632109" y="3483822"/>
                <a:ext cx="4549228" cy="2938336"/>
                <a:chOff x="1632109" y="3483822"/>
                <a:chExt cx="4549228" cy="2938336"/>
              </a:xfrm>
            </p:grpSpPr>
            <p:sp>
              <p:nvSpPr>
                <p:cNvPr id="43" name="Arc 42"/>
                <p:cNvSpPr/>
                <p:nvPr/>
              </p:nvSpPr>
              <p:spPr bwMode="auto">
                <a:xfrm>
                  <a:off x="4428602" y="4533782"/>
                  <a:ext cx="1473040" cy="1888376"/>
                </a:xfrm>
                <a:prstGeom prst="arc">
                  <a:avLst>
                    <a:gd name="adj1" fmla="val 18977729"/>
                    <a:gd name="adj2" fmla="val 20631646"/>
                  </a:avLst>
                </a:prstGeom>
                <a:noFill/>
                <a:ln w="9525" cap="flat" cmpd="sng" algn="ctr">
                  <a:solidFill>
                    <a:schemeClr val="tx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65" charset="0"/>
                  </a:endParaRPr>
                </a:p>
              </p:txBody>
            </p:sp>
            <p:sp>
              <p:nvSpPr>
                <p:cNvPr id="44" name="Arc 43"/>
                <p:cNvSpPr/>
                <p:nvPr/>
              </p:nvSpPr>
              <p:spPr bwMode="auto">
                <a:xfrm rot="1998247">
                  <a:off x="1632109" y="3483822"/>
                  <a:ext cx="4549228" cy="2502087"/>
                </a:xfrm>
                <a:prstGeom prst="arc">
                  <a:avLst>
                    <a:gd name="adj1" fmla="val 17535412"/>
                    <a:gd name="adj2" fmla="val 19986249"/>
                  </a:avLst>
                </a:prstGeom>
                <a:noFill/>
                <a:ln w="9525" cap="flat" cmpd="sng" algn="ctr">
                  <a:solidFill>
                    <a:schemeClr val="tx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65" charset="0"/>
                  </a:endParaRPr>
                </a:p>
              </p:txBody>
            </p:sp>
          </p:grpSp>
          <p:grpSp>
            <p:nvGrpSpPr>
              <p:cNvPr id="40" name="Group 39"/>
              <p:cNvGrpSpPr/>
              <p:nvPr/>
            </p:nvGrpSpPr>
            <p:grpSpPr>
              <a:xfrm flipV="1">
                <a:off x="1631141" y="4137314"/>
                <a:ext cx="4549228" cy="2938336"/>
                <a:chOff x="1632109" y="3483822"/>
                <a:chExt cx="4549228" cy="2938336"/>
              </a:xfrm>
            </p:grpSpPr>
            <p:sp>
              <p:nvSpPr>
                <p:cNvPr id="61" name="Arc 60"/>
                <p:cNvSpPr/>
                <p:nvPr/>
              </p:nvSpPr>
              <p:spPr bwMode="auto">
                <a:xfrm>
                  <a:off x="4428602" y="4533782"/>
                  <a:ext cx="1473040" cy="1888376"/>
                </a:xfrm>
                <a:prstGeom prst="arc">
                  <a:avLst>
                    <a:gd name="adj1" fmla="val 18977729"/>
                    <a:gd name="adj2" fmla="val 20631646"/>
                  </a:avLst>
                </a:prstGeom>
                <a:noFill/>
                <a:ln w="9525" cap="flat" cmpd="sng" algn="ctr">
                  <a:solidFill>
                    <a:schemeClr val="tx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65" charset="0"/>
                  </a:endParaRPr>
                </a:p>
              </p:txBody>
            </p:sp>
            <p:sp>
              <p:nvSpPr>
                <p:cNvPr id="62" name="Arc 61"/>
                <p:cNvSpPr/>
                <p:nvPr/>
              </p:nvSpPr>
              <p:spPr bwMode="auto">
                <a:xfrm rot="1998247">
                  <a:off x="1632109" y="3483822"/>
                  <a:ext cx="4549228" cy="2502087"/>
                </a:xfrm>
                <a:prstGeom prst="arc">
                  <a:avLst>
                    <a:gd name="adj1" fmla="val 17535412"/>
                    <a:gd name="adj2" fmla="val 19986249"/>
                  </a:avLst>
                </a:prstGeom>
                <a:noFill/>
                <a:ln w="9525" cap="flat" cmpd="sng" algn="ctr">
                  <a:solidFill>
                    <a:schemeClr val="tx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65" charset="0"/>
                  </a:endParaRPr>
                </a:p>
              </p:txBody>
            </p:sp>
          </p:grpSp>
        </p:grpSp>
        <p:grpSp>
          <p:nvGrpSpPr>
            <p:cNvPr id="63" name="Group 62"/>
            <p:cNvGrpSpPr/>
            <p:nvPr/>
          </p:nvGrpSpPr>
          <p:grpSpPr>
            <a:xfrm flipH="1">
              <a:off x="6602226" y="3501008"/>
              <a:ext cx="4550129" cy="3591828"/>
              <a:chOff x="1631650" y="3483822"/>
              <a:chExt cx="4550129" cy="3591828"/>
            </a:xfrm>
          </p:grpSpPr>
          <p:grpSp>
            <p:nvGrpSpPr>
              <p:cNvPr id="64" name="Group 63"/>
              <p:cNvGrpSpPr/>
              <p:nvPr/>
            </p:nvGrpSpPr>
            <p:grpSpPr>
              <a:xfrm>
                <a:off x="1631650" y="3483822"/>
                <a:ext cx="4549228" cy="2938336"/>
                <a:chOff x="1631650" y="3483822"/>
                <a:chExt cx="4549228" cy="2938336"/>
              </a:xfrm>
            </p:grpSpPr>
            <p:sp>
              <p:nvSpPr>
                <p:cNvPr id="68" name="Arc 67"/>
                <p:cNvSpPr/>
                <p:nvPr/>
              </p:nvSpPr>
              <p:spPr bwMode="auto">
                <a:xfrm>
                  <a:off x="4428602" y="4533782"/>
                  <a:ext cx="1473040" cy="1888376"/>
                </a:xfrm>
                <a:prstGeom prst="arc">
                  <a:avLst>
                    <a:gd name="adj1" fmla="val 18977729"/>
                    <a:gd name="adj2" fmla="val 20631646"/>
                  </a:avLst>
                </a:prstGeom>
                <a:noFill/>
                <a:ln w="9525" cap="flat" cmpd="sng" algn="ctr">
                  <a:solidFill>
                    <a:schemeClr val="tx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65" charset="0"/>
                  </a:endParaRPr>
                </a:p>
              </p:txBody>
            </p:sp>
            <p:sp>
              <p:nvSpPr>
                <p:cNvPr id="69" name="Arc 68"/>
                <p:cNvSpPr/>
                <p:nvPr/>
              </p:nvSpPr>
              <p:spPr bwMode="auto">
                <a:xfrm rot="1998247">
                  <a:off x="1631650" y="3483822"/>
                  <a:ext cx="4549228" cy="2502087"/>
                </a:xfrm>
                <a:prstGeom prst="arc">
                  <a:avLst>
                    <a:gd name="adj1" fmla="val 17535412"/>
                    <a:gd name="adj2" fmla="val 19986249"/>
                  </a:avLst>
                </a:prstGeom>
                <a:noFill/>
                <a:ln w="9525" cap="flat" cmpd="sng" algn="ctr">
                  <a:solidFill>
                    <a:schemeClr val="tx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65" charset="0"/>
                  </a:endParaRPr>
                </a:p>
              </p:txBody>
            </p:sp>
          </p:grpSp>
          <p:grpSp>
            <p:nvGrpSpPr>
              <p:cNvPr id="65" name="Group 64"/>
              <p:cNvGrpSpPr/>
              <p:nvPr/>
            </p:nvGrpSpPr>
            <p:grpSpPr>
              <a:xfrm flipV="1">
                <a:off x="1632551" y="4137314"/>
                <a:ext cx="4549228" cy="2938336"/>
                <a:chOff x="1633519" y="3483822"/>
                <a:chExt cx="4549228" cy="2938336"/>
              </a:xfrm>
            </p:grpSpPr>
            <p:sp>
              <p:nvSpPr>
                <p:cNvPr id="66" name="Arc 65"/>
                <p:cNvSpPr/>
                <p:nvPr/>
              </p:nvSpPr>
              <p:spPr bwMode="auto">
                <a:xfrm>
                  <a:off x="4428602" y="4533782"/>
                  <a:ext cx="1473040" cy="1888376"/>
                </a:xfrm>
                <a:prstGeom prst="arc">
                  <a:avLst>
                    <a:gd name="adj1" fmla="val 18977729"/>
                    <a:gd name="adj2" fmla="val 20631646"/>
                  </a:avLst>
                </a:prstGeom>
                <a:noFill/>
                <a:ln w="9525" cap="flat" cmpd="sng" algn="ctr">
                  <a:solidFill>
                    <a:schemeClr val="tx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65" charset="0"/>
                  </a:endParaRPr>
                </a:p>
              </p:txBody>
            </p:sp>
            <p:sp>
              <p:nvSpPr>
                <p:cNvPr id="67" name="Arc 66"/>
                <p:cNvSpPr/>
                <p:nvPr/>
              </p:nvSpPr>
              <p:spPr bwMode="auto">
                <a:xfrm rot="1998247">
                  <a:off x="1633519" y="3483822"/>
                  <a:ext cx="4549228" cy="2502087"/>
                </a:xfrm>
                <a:prstGeom prst="arc">
                  <a:avLst>
                    <a:gd name="adj1" fmla="val 17535412"/>
                    <a:gd name="adj2" fmla="val 19986249"/>
                  </a:avLst>
                </a:prstGeom>
                <a:noFill/>
                <a:ln w="9525" cap="flat" cmpd="sng" algn="ctr">
                  <a:solidFill>
                    <a:schemeClr val="tx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65" charset="0"/>
                  </a:endParaRPr>
                </a:p>
              </p:txBody>
            </p:sp>
          </p:grpSp>
        </p:grpSp>
        <p:sp>
          <p:nvSpPr>
            <p:cNvPr id="76" name="TextBox 75"/>
            <p:cNvSpPr txBox="1"/>
            <p:nvPr/>
          </p:nvSpPr>
          <p:spPr>
            <a:xfrm>
              <a:off x="6300192" y="4077072"/>
              <a:ext cx="377026" cy="369332"/>
            </a:xfrm>
            <a:prstGeom prst="rect">
              <a:avLst/>
            </a:prstGeom>
            <a:noFill/>
          </p:spPr>
          <p:txBody>
            <a:bodyPr wrap="none" rtlCol="0">
              <a:spAutoFit/>
            </a:bodyPr>
            <a:lstStyle/>
            <a:p>
              <a:r>
                <a:rPr lang="en-US" sz="1800" dirty="0" err="1"/>
                <a:t>k</a:t>
              </a:r>
              <a:r>
                <a:rPr lang="en-US" sz="1800" baseline="-25000" dirty="0" err="1"/>
                <a:t>z</a:t>
              </a:r>
              <a:endParaRPr lang="en-US" sz="1800" baseline="-25000" dirty="0"/>
            </a:p>
          </p:txBody>
        </p:sp>
        <p:sp>
          <p:nvSpPr>
            <p:cNvPr id="78" name="TextBox 77"/>
            <p:cNvSpPr txBox="1"/>
            <p:nvPr/>
          </p:nvSpPr>
          <p:spPr>
            <a:xfrm>
              <a:off x="7867381" y="5085184"/>
              <a:ext cx="377027" cy="369332"/>
            </a:xfrm>
            <a:prstGeom prst="rect">
              <a:avLst/>
            </a:prstGeom>
            <a:noFill/>
          </p:spPr>
          <p:txBody>
            <a:bodyPr wrap="none" rtlCol="0">
              <a:spAutoFit/>
            </a:bodyPr>
            <a:lstStyle/>
            <a:p>
              <a:r>
                <a:rPr lang="en-US" sz="1800" dirty="0" err="1"/>
                <a:t>k</a:t>
              </a:r>
              <a:r>
                <a:rPr lang="en-US" sz="1800" baseline="-25000" dirty="0" err="1"/>
                <a:t>x</a:t>
              </a:r>
              <a:endParaRPr lang="en-US" sz="1800" baseline="-25000" dirty="0"/>
            </a:p>
          </p:txBody>
        </p:sp>
      </p:grpSp>
      <p:grpSp>
        <p:nvGrpSpPr>
          <p:cNvPr id="90" name="Group 89"/>
          <p:cNvGrpSpPr/>
          <p:nvPr/>
        </p:nvGrpSpPr>
        <p:grpSpPr>
          <a:xfrm>
            <a:off x="6345372" y="3995772"/>
            <a:ext cx="1683012" cy="1281398"/>
            <a:chOff x="6345372" y="3995772"/>
            <a:chExt cx="1683012" cy="1281398"/>
          </a:xfrm>
        </p:grpSpPr>
        <p:cxnSp>
          <p:nvCxnSpPr>
            <p:cNvPr id="74" name="Straight Arrow Connector 73"/>
            <p:cNvCxnSpPr/>
            <p:nvPr/>
          </p:nvCxnSpPr>
          <p:spPr bwMode="auto">
            <a:xfrm flipV="1">
              <a:off x="6345372" y="4149080"/>
              <a:ext cx="1266963" cy="1128090"/>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
          <p:nvSpPr>
            <p:cNvPr id="80" name="TextBox 79"/>
            <p:cNvSpPr txBox="1"/>
            <p:nvPr/>
          </p:nvSpPr>
          <p:spPr>
            <a:xfrm>
              <a:off x="7638534" y="3995772"/>
              <a:ext cx="389850" cy="369332"/>
            </a:xfrm>
            <a:prstGeom prst="rect">
              <a:avLst/>
            </a:prstGeom>
            <a:noFill/>
          </p:spPr>
          <p:txBody>
            <a:bodyPr wrap="none" rtlCol="0">
              <a:spAutoFit/>
            </a:bodyPr>
            <a:lstStyle/>
            <a:p>
              <a:r>
                <a:rPr lang="en-US" sz="1800" dirty="0">
                  <a:solidFill>
                    <a:srgbClr val="FFFF00"/>
                  </a:solidFill>
                </a:rPr>
                <a:t>k</a:t>
              </a:r>
              <a:r>
                <a:rPr lang="en-US" sz="1800" baseline="-25000" dirty="0">
                  <a:solidFill>
                    <a:srgbClr val="FFFF00"/>
                  </a:solidFill>
                </a:rPr>
                <a:t>+</a:t>
              </a:r>
            </a:p>
          </p:txBody>
        </p:sp>
      </p:grpSp>
      <p:grpSp>
        <p:nvGrpSpPr>
          <p:cNvPr id="91" name="Group 90"/>
          <p:cNvGrpSpPr/>
          <p:nvPr/>
        </p:nvGrpSpPr>
        <p:grpSpPr>
          <a:xfrm>
            <a:off x="6372200" y="5266118"/>
            <a:ext cx="1584176" cy="1259226"/>
            <a:chOff x="6372200" y="5266118"/>
            <a:chExt cx="1584176" cy="1259226"/>
          </a:xfrm>
        </p:grpSpPr>
        <p:cxnSp>
          <p:nvCxnSpPr>
            <p:cNvPr id="75" name="Straight Arrow Connector 74"/>
            <p:cNvCxnSpPr/>
            <p:nvPr/>
          </p:nvCxnSpPr>
          <p:spPr bwMode="auto">
            <a:xfrm>
              <a:off x="6372200" y="5266118"/>
              <a:ext cx="1240135" cy="1156040"/>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
          <p:nvSpPr>
            <p:cNvPr id="82" name="TextBox 81"/>
            <p:cNvSpPr txBox="1"/>
            <p:nvPr/>
          </p:nvSpPr>
          <p:spPr>
            <a:xfrm>
              <a:off x="7604997" y="6156012"/>
              <a:ext cx="351379" cy="369332"/>
            </a:xfrm>
            <a:prstGeom prst="rect">
              <a:avLst/>
            </a:prstGeom>
            <a:noFill/>
          </p:spPr>
          <p:txBody>
            <a:bodyPr wrap="none" rtlCol="0">
              <a:spAutoFit/>
            </a:bodyPr>
            <a:lstStyle/>
            <a:p>
              <a:r>
                <a:rPr lang="en-US" sz="1800" dirty="0">
                  <a:solidFill>
                    <a:srgbClr val="FFFF00"/>
                  </a:solidFill>
                </a:rPr>
                <a:t>k</a:t>
              </a:r>
              <a:r>
                <a:rPr lang="en-US" sz="1800" baseline="-25000" dirty="0">
                  <a:solidFill>
                    <a:srgbClr val="FFFF00"/>
                  </a:solidFill>
                </a:rPr>
                <a:t>-</a:t>
              </a:r>
            </a:p>
          </p:txBody>
        </p:sp>
      </p:grpSp>
      <p:grpSp>
        <p:nvGrpSpPr>
          <p:cNvPr id="37" name="Group 36"/>
          <p:cNvGrpSpPr/>
          <p:nvPr/>
        </p:nvGrpSpPr>
        <p:grpSpPr>
          <a:xfrm>
            <a:off x="4067944" y="5157192"/>
            <a:ext cx="763351" cy="307777"/>
            <a:chOff x="4067944" y="5157192"/>
            <a:chExt cx="763351" cy="307777"/>
          </a:xfrm>
        </p:grpSpPr>
        <p:cxnSp>
          <p:nvCxnSpPr>
            <p:cNvPr id="84" name="Straight Arrow Connector 83"/>
            <p:cNvCxnSpPr/>
            <p:nvPr/>
          </p:nvCxnSpPr>
          <p:spPr bwMode="auto">
            <a:xfrm>
              <a:off x="4114194" y="5442448"/>
              <a:ext cx="673830" cy="2776"/>
            </a:xfrm>
            <a:prstGeom prst="straightConnector1">
              <a:avLst/>
            </a:prstGeom>
            <a:solidFill>
              <a:schemeClr val="accent1"/>
            </a:solidFill>
            <a:ln w="19050" cap="flat" cmpd="sng" algn="ctr">
              <a:solidFill>
                <a:srgbClr val="FF0000"/>
              </a:solidFill>
              <a:prstDash val="sysDot"/>
              <a:round/>
              <a:headEnd type="none" w="med" len="med"/>
              <a:tailEnd type="triangle"/>
            </a:ln>
            <a:effectLst/>
          </p:spPr>
        </p:cxnSp>
        <p:sp>
          <p:nvSpPr>
            <p:cNvPr id="30" name="TextBox 29"/>
            <p:cNvSpPr txBox="1"/>
            <p:nvPr/>
          </p:nvSpPr>
          <p:spPr>
            <a:xfrm>
              <a:off x="4067944" y="5157192"/>
              <a:ext cx="763351" cy="307777"/>
            </a:xfrm>
            <a:prstGeom prst="rect">
              <a:avLst/>
            </a:prstGeom>
            <a:noFill/>
          </p:spPr>
          <p:txBody>
            <a:bodyPr wrap="none" rtlCol="0">
              <a:spAutoFit/>
            </a:bodyPr>
            <a:lstStyle/>
            <a:p>
              <a:r>
                <a:rPr lang="en-US" sz="1400" dirty="0">
                  <a:solidFill>
                    <a:srgbClr val="FF0000"/>
                  </a:solidFill>
                </a:rPr>
                <a:t>Slow e</a:t>
              </a:r>
              <a:r>
                <a:rPr lang="en-US" sz="1400" baseline="30000" dirty="0">
                  <a:solidFill>
                    <a:srgbClr val="FF0000"/>
                  </a:solidFill>
                </a:rPr>
                <a:t>-</a:t>
              </a:r>
            </a:p>
          </p:txBody>
        </p:sp>
      </p:grpSp>
      <p:grpSp>
        <p:nvGrpSpPr>
          <p:cNvPr id="36" name="Group 35"/>
          <p:cNvGrpSpPr/>
          <p:nvPr/>
        </p:nvGrpSpPr>
        <p:grpSpPr>
          <a:xfrm>
            <a:off x="4088784" y="4653136"/>
            <a:ext cx="721672" cy="307777"/>
            <a:chOff x="4088784" y="4653136"/>
            <a:chExt cx="721672" cy="307777"/>
          </a:xfrm>
        </p:grpSpPr>
        <p:cxnSp>
          <p:nvCxnSpPr>
            <p:cNvPr id="83" name="Straight Arrow Connector 82"/>
            <p:cNvCxnSpPr/>
            <p:nvPr/>
          </p:nvCxnSpPr>
          <p:spPr bwMode="auto">
            <a:xfrm>
              <a:off x="4114194" y="4941168"/>
              <a:ext cx="673830" cy="9292"/>
            </a:xfrm>
            <a:prstGeom prst="straightConnector1">
              <a:avLst/>
            </a:prstGeom>
            <a:solidFill>
              <a:schemeClr val="accent1"/>
            </a:solidFill>
            <a:ln w="12700" cap="flat" cmpd="sng" algn="ctr">
              <a:solidFill>
                <a:srgbClr val="00FF00"/>
              </a:solidFill>
              <a:prstDash val="sysDot"/>
              <a:round/>
              <a:headEnd type="none" w="med" len="med"/>
              <a:tailEnd type="triangle"/>
            </a:ln>
            <a:effectLst/>
          </p:spPr>
        </p:cxnSp>
        <p:sp>
          <p:nvSpPr>
            <p:cNvPr id="85" name="TextBox 84"/>
            <p:cNvSpPr txBox="1"/>
            <p:nvPr/>
          </p:nvSpPr>
          <p:spPr>
            <a:xfrm>
              <a:off x="4088784" y="4653136"/>
              <a:ext cx="721672" cy="307777"/>
            </a:xfrm>
            <a:prstGeom prst="rect">
              <a:avLst/>
            </a:prstGeom>
            <a:noFill/>
          </p:spPr>
          <p:txBody>
            <a:bodyPr wrap="none" rtlCol="0">
              <a:spAutoFit/>
            </a:bodyPr>
            <a:lstStyle/>
            <a:p>
              <a:r>
                <a:rPr lang="en-US" sz="1400" dirty="0">
                  <a:solidFill>
                    <a:srgbClr val="00FF00"/>
                  </a:solidFill>
                </a:rPr>
                <a:t>Fast e</a:t>
              </a:r>
              <a:r>
                <a:rPr lang="en-US" sz="1400" baseline="30000" dirty="0">
                  <a:solidFill>
                    <a:srgbClr val="00FF00"/>
                  </a:solidFill>
                </a:rPr>
                <a:t>-</a:t>
              </a:r>
            </a:p>
          </p:txBody>
        </p:sp>
      </p:grpSp>
      <p:cxnSp>
        <p:nvCxnSpPr>
          <p:cNvPr id="39" name="Straight Arrow Connector 38"/>
          <p:cNvCxnSpPr/>
          <p:nvPr/>
        </p:nvCxnSpPr>
        <p:spPr bwMode="auto">
          <a:xfrm>
            <a:off x="1958772" y="5267304"/>
            <a:ext cx="1296144" cy="0"/>
          </a:xfrm>
          <a:prstGeom prst="straightConnector1">
            <a:avLst/>
          </a:prstGeom>
          <a:solidFill>
            <a:schemeClr val="accent1"/>
          </a:solidFill>
          <a:ln w="12700" cap="flat" cmpd="sng" algn="ctr">
            <a:solidFill>
              <a:srgbClr val="FF0000"/>
            </a:solidFill>
            <a:prstDash val="sysDot"/>
            <a:round/>
            <a:headEnd type="none" w="med" len="med"/>
            <a:tailEnd type="triangle"/>
          </a:ln>
          <a:effectLst/>
        </p:spPr>
      </p:cxnSp>
      <p:cxnSp>
        <p:nvCxnSpPr>
          <p:cNvPr id="18" name="Straight Arrow Connector 17"/>
          <p:cNvCxnSpPr/>
          <p:nvPr/>
        </p:nvCxnSpPr>
        <p:spPr bwMode="auto">
          <a:xfrm>
            <a:off x="2001342" y="5265204"/>
            <a:ext cx="663550" cy="0"/>
          </a:xfrm>
          <a:prstGeom prst="straightConnector1">
            <a:avLst/>
          </a:prstGeom>
          <a:solidFill>
            <a:schemeClr val="accent1"/>
          </a:solidFill>
          <a:ln w="19050" cap="flat" cmpd="sng" algn="ctr">
            <a:solidFill>
              <a:srgbClr val="00FF00"/>
            </a:solidFill>
            <a:prstDash val="sysDot"/>
            <a:round/>
            <a:headEnd type="none" w="med" len="med"/>
            <a:tailEnd type="triangle"/>
          </a:ln>
          <a:effectLst/>
        </p:spPr>
      </p:cxnSp>
      <p:cxnSp>
        <p:nvCxnSpPr>
          <p:cNvPr id="71" name="Straight Arrow Connector 70"/>
          <p:cNvCxnSpPr/>
          <p:nvPr/>
        </p:nvCxnSpPr>
        <p:spPr bwMode="auto">
          <a:xfrm>
            <a:off x="6346442" y="5267837"/>
            <a:ext cx="457806" cy="0"/>
          </a:xfrm>
          <a:prstGeom prst="straightConnector1">
            <a:avLst/>
          </a:prstGeom>
          <a:solidFill>
            <a:schemeClr val="accent1"/>
          </a:solidFill>
          <a:ln w="12700" cap="flat" cmpd="sng" algn="ctr">
            <a:solidFill>
              <a:srgbClr val="00FF00"/>
            </a:solidFill>
            <a:prstDash val="sysDot"/>
            <a:round/>
            <a:headEnd type="none" w="med" len="med"/>
            <a:tailEnd type="triangle"/>
          </a:ln>
          <a:effectLst/>
        </p:spPr>
      </p:cxnSp>
      <p:cxnSp>
        <p:nvCxnSpPr>
          <p:cNvPr id="70" name="Straight Arrow Connector 69"/>
          <p:cNvCxnSpPr/>
          <p:nvPr/>
        </p:nvCxnSpPr>
        <p:spPr bwMode="auto">
          <a:xfrm>
            <a:off x="6346442" y="5271948"/>
            <a:ext cx="1296144" cy="0"/>
          </a:xfrm>
          <a:prstGeom prst="straightConnector1">
            <a:avLst/>
          </a:prstGeom>
          <a:solidFill>
            <a:schemeClr val="accent1"/>
          </a:solidFill>
          <a:ln w="12700" cap="flat" cmpd="sng" algn="ctr">
            <a:solidFill>
              <a:srgbClr val="FF0000"/>
            </a:solidFill>
            <a:prstDash val="sysDot"/>
            <a:round/>
            <a:headEnd type="none" w="med" len="med"/>
            <a:tailEnd type="triangle"/>
          </a:ln>
          <a:effectLst/>
        </p:spPr>
      </p:cxnSp>
      <mc:AlternateContent xmlns:mc="http://schemas.openxmlformats.org/markup-compatibility/2006" xmlns:a14="http://schemas.microsoft.com/office/drawing/2010/main">
        <mc:Choice Requires="a14">
          <p:sp>
            <p:nvSpPr>
              <p:cNvPr id="13" name="TextBox 12"/>
              <p:cNvSpPr txBox="1"/>
              <p:nvPr/>
            </p:nvSpPr>
            <p:spPr>
              <a:xfrm>
                <a:off x="827584" y="908720"/>
                <a:ext cx="7051482" cy="436914"/>
              </a:xfrm>
              <a:prstGeom prst="rect">
                <a:avLst/>
              </a:prstGeom>
              <a:noFill/>
            </p:spPr>
            <p:txBody>
              <a:bodyPr wrap="square" lIns="0" tIns="0" rIns="0" bIns="0" rtlCol="0">
                <a:spAutoFit/>
              </a:bodyPr>
              <a:lstStyle/>
              <a:p>
                <a:r>
                  <a:rPr lang="fr-CH" sz="2000" b="0" dirty="0" err="1"/>
                  <a:t>Isofrequency</a:t>
                </a:r>
                <a:r>
                  <a:rPr lang="fr-CH" sz="2000" b="0" dirty="0"/>
                  <a:t> contour </a:t>
                </a:r>
                <a:r>
                  <a:rPr lang="fr-CH" sz="2000" dirty="0" err="1"/>
                  <a:t>f</a:t>
                </a:r>
                <a:r>
                  <a:rPr lang="fr-CH" sz="2000" b="0" dirty="0" err="1"/>
                  <a:t>rom</a:t>
                </a:r>
                <a:r>
                  <a:rPr lang="fr-CH" sz="2000" b="0" dirty="0"/>
                  <a:t> dispersion formula: k </a:t>
                </a:r>
                <a14:m>
                  <m:oMath xmlns:m="http://schemas.openxmlformats.org/officeDocument/2006/math" xmlns="">
                    <m:r>
                      <a:rPr lang="fr-CH" sz="2000" b="0" i="1" dirty="0" smtClean="0">
                        <a:latin typeface="Cambria Math" charset="0"/>
                        <a:ea typeface="Cambria Math" charset="0"/>
                        <a:cs typeface="Cambria Math" charset="0"/>
                      </a:rPr>
                      <m:t>=</m:t>
                    </m:r>
                    <m:r>
                      <a:rPr lang="fr-CH" sz="2000" b="0" i="1" smtClean="0">
                        <a:latin typeface="Cambria Math" charset="0"/>
                      </a:rPr>
                      <m:t> </m:t>
                    </m:r>
                    <m:f>
                      <m:fPr>
                        <m:ctrlPr>
                          <a:rPr lang="mr-IN" sz="2000" b="0" i="1" smtClean="0">
                            <a:latin typeface="Cambria Math" panose="02040503050406030204" pitchFamily="18" charset="0"/>
                          </a:rPr>
                        </m:ctrlPr>
                      </m:fPr>
                      <m:num>
                        <m:r>
                          <a:rPr lang="fr-CH" sz="2000" b="0" i="1" smtClean="0">
                            <a:latin typeface="Cambria Math" charset="0"/>
                          </a:rPr>
                          <m:t>2</m:t>
                        </m:r>
                        <m:r>
                          <a:rPr lang="fr-CH" sz="2000" b="0" i="1" smtClean="0">
                            <a:latin typeface="Cambria Math" charset="0"/>
                            <a:ea typeface="Cambria Math" charset="0"/>
                            <a:cs typeface="Cambria Math" charset="0"/>
                          </a:rPr>
                          <m:t>𝜋</m:t>
                        </m:r>
                      </m:num>
                      <m:den>
                        <m:r>
                          <a:rPr lang="mr-IN" sz="2000" b="0" i="1" smtClean="0">
                            <a:latin typeface="Cambria Math" charset="0"/>
                            <a:ea typeface="Cambria Math" charset="0"/>
                            <a:cs typeface="Cambria Math" charset="0"/>
                          </a:rPr>
                          <m:t>𝜆</m:t>
                        </m:r>
                      </m:den>
                    </m:f>
                  </m:oMath>
                </a14:m>
                <a:r>
                  <a:rPr lang="en-US" sz="2000" dirty="0"/>
                  <a:t> </a:t>
                </a:r>
                <a14:m>
                  <m:oMath xmlns:m="http://schemas.openxmlformats.org/officeDocument/2006/math" xmlns="">
                    <m:r>
                      <a:rPr lang="en-US" sz="2000" i="1" dirty="0" smtClean="0">
                        <a:latin typeface="Cambria Math" charset="0"/>
                        <a:ea typeface="Cambria Math" charset="0"/>
                        <a:cs typeface="Cambria Math" charset="0"/>
                      </a:rPr>
                      <m:t>~</m:t>
                    </m:r>
                  </m:oMath>
                </a14:m>
                <a:r>
                  <a:rPr lang="en-US" sz="2000" dirty="0"/>
                  <a:t> </a:t>
                </a:r>
                <a14:m>
                  <m:oMath xmlns:m="http://schemas.openxmlformats.org/officeDocument/2006/math" xmlns="">
                    <m:r>
                      <m:rPr>
                        <m:sty m:val="p"/>
                      </m:rPr>
                      <a:rPr lang="el-GR" sz="2000" i="1" smtClean="0">
                        <a:latin typeface="Cambria Math" charset="0"/>
                        <a:ea typeface="Cambria Math" charset="0"/>
                        <a:cs typeface="Cambria Math" charset="0"/>
                      </a:rPr>
                      <m:t>ω</m:t>
                    </m:r>
                    <m:f>
                      <m:fPr>
                        <m:ctrlPr>
                          <a:rPr lang="mr-IN" sz="2000" i="1" smtClean="0">
                            <a:latin typeface="Cambria Math" panose="02040503050406030204" pitchFamily="18" charset="0"/>
                            <a:ea typeface="Cambria Math" charset="0"/>
                            <a:cs typeface="Cambria Math" charset="0"/>
                          </a:rPr>
                        </m:ctrlPr>
                      </m:fPr>
                      <m:num>
                        <m:r>
                          <a:rPr lang="fr-CH" sz="2000" b="0" i="1" smtClean="0">
                            <a:latin typeface="Cambria Math" charset="0"/>
                            <a:ea typeface="Cambria Math" charset="0"/>
                            <a:cs typeface="Cambria Math" charset="0"/>
                          </a:rPr>
                          <m:t>𝑛</m:t>
                        </m:r>
                      </m:num>
                      <m:den>
                        <m:r>
                          <a:rPr lang="fr-CH" sz="2000" b="0" i="1" smtClean="0">
                            <a:latin typeface="Cambria Math" charset="0"/>
                            <a:ea typeface="Cambria Math" charset="0"/>
                            <a:cs typeface="Cambria Math" charset="0"/>
                          </a:rPr>
                          <m:t>𝑐</m:t>
                        </m:r>
                      </m:den>
                    </m:f>
                    <m:r>
                      <a:rPr lang="fr-CH" sz="2000" b="0" i="1" smtClean="0">
                        <a:latin typeface="Cambria Math" charset="0"/>
                        <a:ea typeface="Cambria Math" charset="0"/>
                        <a:cs typeface="Cambria Math" charset="0"/>
                      </a:rPr>
                      <m:t>     </m:t>
                    </m:r>
                  </m:oMath>
                </a14:m>
                <a:endParaRPr lang="en-US"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827584" y="908720"/>
                <a:ext cx="7051482" cy="436914"/>
              </a:xfrm>
              <a:prstGeom prst="rect">
                <a:avLst/>
              </a:prstGeom>
              <a:blipFill rotWithShape="0">
                <a:blip r:embed="rId3"/>
                <a:stretch>
                  <a:fillRect l="-1384" t="-86111" r="-1038" b="-1097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p:cNvSpPr txBox="1"/>
              <p:nvPr/>
            </p:nvSpPr>
            <p:spPr>
              <a:xfrm>
                <a:off x="773083" y="908720"/>
                <a:ext cx="7699224" cy="436914"/>
              </a:xfrm>
              <a:prstGeom prst="rect">
                <a:avLst/>
              </a:prstGeom>
              <a:noFill/>
            </p:spPr>
            <p:txBody>
              <a:bodyPr wrap="none" lIns="0" tIns="0" rIns="0" bIns="0" rtlCol="0">
                <a:spAutoFit/>
              </a:bodyPr>
              <a:lstStyle/>
              <a:p>
                <a:r>
                  <a:rPr lang="fr-CH" sz="2000" dirty="0" err="1"/>
                  <a:t>Isofrequency</a:t>
                </a:r>
                <a:r>
                  <a:rPr lang="fr-CH" sz="2000" dirty="0"/>
                  <a:t> contour </a:t>
                </a:r>
                <a:r>
                  <a:rPr lang="fr-CH" sz="2000" dirty="0" err="1"/>
                  <a:t>from</a:t>
                </a:r>
                <a:r>
                  <a:rPr lang="fr-CH" sz="2000" dirty="0"/>
                  <a:t> dispersion formula</a:t>
                </a:r>
                <a:r>
                  <a:rPr lang="fr-CH" sz="2000" b="0" dirty="0"/>
                  <a:t>: k </a:t>
                </a:r>
                <a14:m>
                  <m:oMath xmlns:m="http://schemas.openxmlformats.org/officeDocument/2006/math" xmlns="">
                    <m:r>
                      <a:rPr lang="fr-CH" sz="2000" b="0" i="1" smtClean="0">
                        <a:latin typeface="Cambria Math" charset="0"/>
                      </a:rPr>
                      <m:t>= </m:t>
                    </m:r>
                    <m:f>
                      <m:fPr>
                        <m:ctrlPr>
                          <a:rPr lang="mr-IN" sz="2000" b="0" i="1" smtClean="0">
                            <a:latin typeface="Cambria Math" panose="02040503050406030204" pitchFamily="18" charset="0"/>
                          </a:rPr>
                        </m:ctrlPr>
                      </m:fPr>
                      <m:num>
                        <m:r>
                          <a:rPr lang="fr-CH" sz="2000" b="0" i="1" smtClean="0">
                            <a:latin typeface="Cambria Math" charset="0"/>
                          </a:rPr>
                          <m:t>2</m:t>
                        </m:r>
                        <m:r>
                          <a:rPr lang="fr-CH" sz="2000" b="0" i="1" smtClean="0">
                            <a:latin typeface="Cambria Math" charset="0"/>
                            <a:ea typeface="Cambria Math" charset="0"/>
                            <a:cs typeface="Cambria Math" charset="0"/>
                          </a:rPr>
                          <m:t>𝜋</m:t>
                        </m:r>
                      </m:num>
                      <m:den>
                        <m:r>
                          <a:rPr lang="mr-IN" sz="2000" b="0" i="1" smtClean="0">
                            <a:latin typeface="Cambria Math" charset="0"/>
                            <a:ea typeface="Cambria Math" charset="0"/>
                            <a:cs typeface="Cambria Math" charset="0"/>
                          </a:rPr>
                          <m:t>𝜆</m:t>
                        </m:r>
                      </m:den>
                    </m:f>
                  </m:oMath>
                </a14:m>
                <a:r>
                  <a:rPr lang="en-US" sz="2000" dirty="0"/>
                  <a:t> </a:t>
                </a:r>
                <a14:m>
                  <m:oMath xmlns:m="http://schemas.openxmlformats.org/officeDocument/2006/math" xmlns="">
                    <m:r>
                      <a:rPr lang="en-US" sz="2000" i="1" dirty="0" smtClean="0">
                        <a:latin typeface="Cambria Math" charset="0"/>
                        <a:ea typeface="Cambria Math" charset="0"/>
                        <a:cs typeface="Cambria Math" charset="0"/>
                      </a:rPr>
                      <m:t>~</m:t>
                    </m:r>
                  </m:oMath>
                </a14:m>
                <a:r>
                  <a:rPr lang="en-US" sz="2000" dirty="0"/>
                  <a:t> </a:t>
                </a:r>
                <a14:m>
                  <m:oMath xmlns:m="http://schemas.openxmlformats.org/officeDocument/2006/math" xmlns="">
                    <m:r>
                      <m:rPr>
                        <m:sty m:val="p"/>
                      </m:rPr>
                      <a:rPr lang="el-GR" sz="2000" i="1" smtClean="0">
                        <a:latin typeface="Cambria Math" charset="0"/>
                        <a:ea typeface="Cambria Math" charset="0"/>
                        <a:cs typeface="Cambria Math" charset="0"/>
                      </a:rPr>
                      <m:t>ω</m:t>
                    </m:r>
                    <m:f>
                      <m:fPr>
                        <m:ctrlPr>
                          <a:rPr lang="mr-IN" sz="2000" i="1" smtClean="0">
                            <a:latin typeface="Cambria Math" panose="02040503050406030204" pitchFamily="18" charset="0"/>
                            <a:ea typeface="Cambria Math" charset="0"/>
                            <a:cs typeface="Cambria Math" charset="0"/>
                          </a:rPr>
                        </m:ctrlPr>
                      </m:fPr>
                      <m:num>
                        <m:r>
                          <a:rPr lang="fr-CH" sz="2000" b="0" i="1" smtClean="0">
                            <a:latin typeface="Cambria Math" charset="0"/>
                            <a:ea typeface="Cambria Math" charset="0"/>
                            <a:cs typeface="Cambria Math" charset="0"/>
                          </a:rPr>
                          <m:t>𝑛</m:t>
                        </m:r>
                      </m:num>
                      <m:den>
                        <m:r>
                          <a:rPr lang="fr-CH" sz="2000" b="0" i="1" smtClean="0">
                            <a:latin typeface="Cambria Math" charset="0"/>
                            <a:ea typeface="Cambria Math" charset="0"/>
                            <a:cs typeface="Cambria Math" charset="0"/>
                          </a:rPr>
                          <m:t>𝑐</m:t>
                        </m:r>
                      </m:den>
                    </m:f>
                    <m:r>
                      <a:rPr lang="fr-CH" sz="2000" b="0" i="1" smtClean="0">
                        <a:latin typeface="Cambria Math" charset="0"/>
                        <a:ea typeface="Cambria Math" charset="0"/>
                        <a:cs typeface="Cambria Math" charset="0"/>
                      </a:rPr>
                      <m:t> </m:t>
                    </m:r>
                    <m:r>
                      <a:rPr lang="en-US" sz="2000" b="0" i="1" smtClean="0">
                        <a:latin typeface="Cambria Math" charset="0"/>
                        <a:ea typeface="Cambria Math" charset="0"/>
                        <a:cs typeface="Cambria Math" charset="0"/>
                      </a:rPr>
                      <m:t>~</m:t>
                    </m:r>
                    <m:r>
                      <a:rPr lang="fr-CH" sz="2000" b="0" i="1" smtClean="0">
                        <a:latin typeface="Cambria Math" charset="0"/>
                        <a:ea typeface="Cambria Math" charset="0"/>
                        <a:cs typeface="Cambria Math" charset="0"/>
                      </a:rPr>
                      <m:t> </m:t>
                    </m:r>
                    <m:r>
                      <a:rPr lang="fr-CH" sz="2000" b="0" i="1" smtClean="0">
                        <a:latin typeface="Cambria Math" charset="0"/>
                        <a:ea typeface="Cambria Math" charset="0"/>
                        <a:cs typeface="Cambria Math" charset="0"/>
                      </a:rPr>
                      <m:t>𝜔</m:t>
                    </m:r>
                    <m:rad>
                      <m:radPr>
                        <m:degHide m:val="on"/>
                        <m:ctrlPr>
                          <a:rPr lang="en-US" sz="2000" i="1" smtClean="0">
                            <a:latin typeface="Cambria Math" panose="02040503050406030204" pitchFamily="18" charset="0"/>
                          </a:rPr>
                        </m:ctrlPr>
                      </m:radPr>
                      <m:deg/>
                      <m:e>
                        <m:r>
                          <a:rPr lang="en-US" sz="2000" i="1" smtClean="0">
                            <a:latin typeface="Cambria Math" charset="0"/>
                            <a:ea typeface="Cambria Math" charset="0"/>
                            <a:cs typeface="Cambria Math" charset="0"/>
                          </a:rPr>
                          <m:t>𝜖</m:t>
                        </m:r>
                      </m:e>
                    </m:rad>
                  </m:oMath>
                </a14:m>
                <a:endParaRPr lang="en-US" sz="2000" dirty="0"/>
              </a:p>
            </p:txBody>
          </p:sp>
        </mc:Choice>
        <mc:Fallback xmlns="">
          <p:sp>
            <p:nvSpPr>
              <p:cNvPr id="92" name="TextBox 91"/>
              <p:cNvSpPr txBox="1">
                <a:spLocks noRot="1" noChangeAspect="1" noMove="1" noResize="1" noEditPoints="1" noAdjustHandles="1" noChangeArrowheads="1" noChangeShapeType="1" noTextEdit="1"/>
              </p:cNvSpPr>
              <p:nvPr/>
            </p:nvSpPr>
            <p:spPr>
              <a:xfrm>
                <a:off x="773083" y="908720"/>
                <a:ext cx="7699224" cy="436914"/>
              </a:xfrm>
              <a:prstGeom prst="rect">
                <a:avLst/>
              </a:prstGeom>
              <a:blipFill rotWithShape="0">
                <a:blip r:embed="rId4"/>
                <a:stretch>
                  <a:fillRect l="-554" t="-86111" b="-109722"/>
                </a:stretch>
              </a:blipFill>
            </p:spPr>
            <p:txBody>
              <a:bodyPr/>
              <a:lstStyle/>
              <a:p>
                <a:r>
                  <a:rPr lang="en-US">
                    <a:noFill/>
                  </a:rPr>
                  <a:t> </a:t>
                </a:r>
              </a:p>
            </p:txBody>
          </p:sp>
        </mc:Fallback>
      </mc:AlternateContent>
      <p:grpSp>
        <p:nvGrpSpPr>
          <p:cNvPr id="15" name="Group 14"/>
          <p:cNvGrpSpPr/>
          <p:nvPr/>
        </p:nvGrpSpPr>
        <p:grpSpPr>
          <a:xfrm>
            <a:off x="1979712" y="4571836"/>
            <a:ext cx="1109930" cy="1377444"/>
            <a:chOff x="1979712" y="4571836"/>
            <a:chExt cx="1109930" cy="1377444"/>
          </a:xfrm>
        </p:grpSpPr>
        <p:grpSp>
          <p:nvGrpSpPr>
            <p:cNvPr id="89" name="Group 88"/>
            <p:cNvGrpSpPr/>
            <p:nvPr/>
          </p:nvGrpSpPr>
          <p:grpSpPr>
            <a:xfrm>
              <a:off x="1979712" y="4772644"/>
              <a:ext cx="1018687" cy="1176636"/>
              <a:chOff x="1979712" y="4772644"/>
              <a:chExt cx="1018687" cy="1176636"/>
            </a:xfrm>
          </p:grpSpPr>
          <p:cxnSp>
            <p:nvCxnSpPr>
              <p:cNvPr id="35" name="Straight Arrow Connector 34"/>
              <p:cNvCxnSpPr/>
              <p:nvPr/>
            </p:nvCxnSpPr>
            <p:spPr bwMode="auto">
              <a:xfrm>
                <a:off x="1979712" y="5261301"/>
                <a:ext cx="700658" cy="492895"/>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
            <p:nvSpPr>
              <p:cNvPr id="81" name="TextBox 80"/>
              <p:cNvSpPr txBox="1"/>
              <p:nvPr/>
            </p:nvSpPr>
            <p:spPr>
              <a:xfrm>
                <a:off x="2647020" y="5579948"/>
                <a:ext cx="351379" cy="369332"/>
              </a:xfrm>
              <a:prstGeom prst="rect">
                <a:avLst/>
              </a:prstGeom>
              <a:noFill/>
            </p:spPr>
            <p:txBody>
              <a:bodyPr wrap="none" rtlCol="0">
                <a:spAutoFit/>
              </a:bodyPr>
              <a:lstStyle/>
              <a:p>
                <a:r>
                  <a:rPr lang="en-US" sz="1800" dirty="0">
                    <a:solidFill>
                      <a:srgbClr val="FFFF00"/>
                    </a:solidFill>
                  </a:rPr>
                  <a:t>k</a:t>
                </a:r>
                <a:r>
                  <a:rPr lang="en-US" sz="1800" baseline="-25000" dirty="0">
                    <a:solidFill>
                      <a:srgbClr val="FFFF00"/>
                    </a:solidFill>
                  </a:rPr>
                  <a:t>-</a:t>
                </a:r>
              </a:p>
            </p:txBody>
          </p:sp>
          <p:cxnSp>
            <p:nvCxnSpPr>
              <p:cNvPr id="93" name="Straight Arrow Connector 92"/>
              <p:cNvCxnSpPr/>
              <p:nvPr/>
            </p:nvCxnSpPr>
            <p:spPr bwMode="auto">
              <a:xfrm flipV="1">
                <a:off x="1979712" y="4772644"/>
                <a:ext cx="700658" cy="492895"/>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grpSp>
        <p:sp>
          <p:nvSpPr>
            <p:cNvPr id="94" name="TextBox 93"/>
            <p:cNvSpPr txBox="1"/>
            <p:nvPr/>
          </p:nvSpPr>
          <p:spPr>
            <a:xfrm>
              <a:off x="2699792" y="4571836"/>
              <a:ext cx="389850" cy="369332"/>
            </a:xfrm>
            <a:prstGeom prst="rect">
              <a:avLst/>
            </a:prstGeom>
            <a:noFill/>
          </p:spPr>
          <p:txBody>
            <a:bodyPr wrap="none" rtlCol="0">
              <a:spAutoFit/>
            </a:bodyPr>
            <a:lstStyle/>
            <a:p>
              <a:r>
                <a:rPr lang="en-US" sz="1800" dirty="0">
                  <a:solidFill>
                    <a:srgbClr val="FFFF00"/>
                  </a:solidFill>
                </a:rPr>
                <a:t>k</a:t>
              </a:r>
              <a:r>
                <a:rPr lang="en-US" sz="1800" baseline="-25000" dirty="0">
                  <a:solidFill>
                    <a:srgbClr val="FFFF00"/>
                  </a:solidFill>
                </a:rPr>
                <a:t>+</a:t>
              </a:r>
            </a:p>
          </p:txBody>
        </p:sp>
      </p:grpSp>
      <p:grpSp>
        <p:nvGrpSpPr>
          <p:cNvPr id="17" name="Group 16"/>
          <p:cNvGrpSpPr/>
          <p:nvPr/>
        </p:nvGrpSpPr>
        <p:grpSpPr>
          <a:xfrm>
            <a:off x="467544" y="1340768"/>
            <a:ext cx="3236784" cy="2711623"/>
            <a:chOff x="467544" y="1340768"/>
            <a:chExt cx="3236784" cy="2711623"/>
          </a:xfrm>
        </p:grpSpPr>
        <p:grpSp>
          <p:nvGrpSpPr>
            <p:cNvPr id="38" name="Group 37"/>
            <p:cNvGrpSpPr/>
            <p:nvPr/>
          </p:nvGrpSpPr>
          <p:grpSpPr>
            <a:xfrm>
              <a:off x="467544" y="1340768"/>
              <a:ext cx="3236784" cy="2643584"/>
              <a:chOff x="467544" y="1340768"/>
              <a:chExt cx="3236784" cy="2643584"/>
            </a:xfrm>
          </p:grpSpPr>
          <p:pic>
            <p:nvPicPr>
              <p:cNvPr id="5" name="Picture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71600" y="1695899"/>
                <a:ext cx="2389244" cy="2288453"/>
              </a:xfrm>
              <a:prstGeom prst="rect">
                <a:avLst/>
              </a:prstGeom>
            </p:spPr>
          </p:pic>
          <p:sp>
            <p:nvSpPr>
              <p:cNvPr id="9" name="TextBox 8"/>
              <p:cNvSpPr txBox="1"/>
              <p:nvPr/>
            </p:nvSpPr>
            <p:spPr>
              <a:xfrm>
                <a:off x="467544" y="1340768"/>
                <a:ext cx="3236784" cy="369332"/>
              </a:xfrm>
              <a:prstGeom prst="rect">
                <a:avLst/>
              </a:prstGeom>
              <a:noFill/>
            </p:spPr>
            <p:txBody>
              <a:bodyPr wrap="none" rtlCol="0">
                <a:spAutoFit/>
              </a:bodyPr>
              <a:lstStyle/>
              <a:p>
                <a:r>
                  <a:rPr lang="en-US" sz="1800" dirty="0"/>
                  <a:t>f</a:t>
                </a:r>
                <a:r>
                  <a:rPr lang="en-US" sz="1800"/>
                  <a:t>or </a:t>
                </a:r>
                <a:r>
                  <a:rPr lang="en-US" sz="1800" dirty="0"/>
                  <a:t>isotropic </a:t>
                </a:r>
                <a:r>
                  <a:rPr lang="en-US" sz="1800"/>
                  <a:t>dielectric material</a:t>
                </a:r>
              </a:p>
            </p:txBody>
          </p:sp>
        </p:grpSp>
        <p:sp>
          <p:nvSpPr>
            <p:cNvPr id="3" name="TextBox 2"/>
            <p:cNvSpPr txBox="1"/>
            <p:nvPr/>
          </p:nvSpPr>
          <p:spPr>
            <a:xfrm>
              <a:off x="899630" y="3790781"/>
              <a:ext cx="2520242" cy="261610"/>
            </a:xfrm>
            <a:prstGeom prst="rect">
              <a:avLst/>
            </a:prstGeom>
            <a:noFill/>
          </p:spPr>
          <p:txBody>
            <a:bodyPr wrap="none" rtlCol="0">
              <a:spAutoFit/>
            </a:bodyPr>
            <a:lstStyle/>
            <a:p>
              <a:r>
                <a:rPr lang="en-US" sz="1100" dirty="0">
                  <a:solidFill>
                    <a:schemeClr val="bg1">
                      <a:lumMod val="50000"/>
                    </a:schemeClr>
                  </a:solidFill>
                </a:rPr>
                <a:t>Finite density of photonic states in </a:t>
              </a:r>
              <a:r>
                <a:rPr lang="en-US" sz="1100" dirty="0" err="1">
                  <a:solidFill>
                    <a:schemeClr val="bg1">
                      <a:lumMod val="50000"/>
                    </a:schemeClr>
                  </a:solidFill>
                </a:rPr>
                <a:t>d</a:t>
              </a:r>
              <a:r>
                <a:rPr lang="en-US" sz="1100" dirty="0" err="1">
                  <a:solidFill>
                    <a:schemeClr val="bg1">
                      <a:lumMod val="50000"/>
                    </a:schemeClr>
                  </a:solidFill>
                  <a:latin typeface="Symbol" charset="2"/>
                  <a:ea typeface="Symbol" charset="2"/>
                  <a:cs typeface="Symbol" charset="2"/>
                </a:rPr>
                <a:t>w</a:t>
              </a:r>
              <a:endParaRPr lang="en-US" sz="1100" dirty="0">
                <a:solidFill>
                  <a:schemeClr val="bg1">
                    <a:lumMod val="50000"/>
                  </a:schemeClr>
                </a:solidFill>
              </a:endParaRPr>
            </a:p>
          </p:txBody>
        </p:sp>
        <mc:AlternateContent xmlns:mc="http://schemas.openxmlformats.org/markup-compatibility/2006" xmlns:a14="http://schemas.microsoft.com/office/drawing/2010/main">
          <mc:Choice Requires="a14">
            <p:sp>
              <p:nvSpPr>
                <p:cNvPr id="95" name="TextBox 94"/>
                <p:cNvSpPr txBox="1"/>
                <p:nvPr/>
              </p:nvSpPr>
              <p:spPr>
                <a:xfrm>
                  <a:off x="2159732" y="1844824"/>
                  <a:ext cx="1263038" cy="383375"/>
                </a:xfrm>
                <a:prstGeom prst="rect">
                  <a:avLst/>
                </a:prstGeom>
                <a:noFill/>
              </p:spPr>
              <p:txBody>
                <a:bodyPr wrap="none" rtlCol="0">
                  <a:spAutoFit/>
                </a:bodyPr>
                <a:lstStyle/>
                <a:p>
                  <a14:m>
                    <m:oMath xmlns:m="http://schemas.openxmlformats.org/officeDocument/2006/math" xmlns="">
                      <m:f>
                        <m:fPr>
                          <m:ctrlPr>
                            <a:rPr lang="mr-IN" sz="1000" i="1" smtClean="0">
                              <a:solidFill>
                                <a:schemeClr val="bg1">
                                  <a:lumMod val="50000"/>
                                </a:schemeClr>
                              </a:solidFill>
                              <a:latin typeface="Cambria Math" panose="02040503050406030204" pitchFamily="18" charset="0"/>
                            </a:rPr>
                          </m:ctrlPr>
                        </m:fPr>
                        <m:num>
                          <m:sSup>
                            <m:sSupPr>
                              <m:ctrlPr>
                                <a:rPr lang="mr-IN" sz="1000" i="1" smtClean="0">
                                  <a:solidFill>
                                    <a:schemeClr val="bg1">
                                      <a:lumMod val="50000"/>
                                    </a:schemeClr>
                                  </a:solidFill>
                                  <a:latin typeface="Cambria Math" panose="02040503050406030204" pitchFamily="18" charset="0"/>
                                </a:rPr>
                              </m:ctrlPr>
                            </m:sSupPr>
                            <m:e>
                              <m:sSub>
                                <m:sSubPr>
                                  <m:ctrlPr>
                                    <a:rPr lang="en-US" sz="1000" i="1" smtClean="0">
                                      <a:solidFill>
                                        <a:schemeClr val="bg1">
                                          <a:lumMod val="50000"/>
                                        </a:schemeClr>
                                      </a:solidFill>
                                      <a:latin typeface="Cambria Math" panose="02040503050406030204" pitchFamily="18" charset="0"/>
                                    </a:rPr>
                                  </m:ctrlPr>
                                </m:sSubPr>
                                <m:e>
                                  <m:r>
                                    <a:rPr lang="fr-CH" sz="1000" b="0" i="1" smtClean="0">
                                      <a:solidFill>
                                        <a:schemeClr val="bg1">
                                          <a:lumMod val="50000"/>
                                        </a:schemeClr>
                                      </a:solidFill>
                                      <a:latin typeface="Cambria Math" charset="0"/>
                                    </a:rPr>
                                    <m:t>𝑘</m:t>
                                  </m:r>
                                </m:e>
                                <m:sub>
                                  <m:r>
                                    <a:rPr lang="fr-CH" sz="1000" b="0" i="1" smtClean="0">
                                      <a:solidFill>
                                        <a:schemeClr val="bg1">
                                          <a:lumMod val="50000"/>
                                        </a:schemeClr>
                                      </a:solidFill>
                                      <a:latin typeface="Cambria Math" charset="0"/>
                                    </a:rPr>
                                    <m:t>𝑥</m:t>
                                  </m:r>
                                </m:sub>
                              </m:sSub>
                            </m:e>
                            <m:sup>
                              <m:r>
                                <a:rPr lang="fr-CH" sz="1000" b="0" i="1" smtClean="0">
                                  <a:solidFill>
                                    <a:schemeClr val="bg1">
                                      <a:lumMod val="50000"/>
                                    </a:schemeClr>
                                  </a:solidFill>
                                  <a:latin typeface="Cambria Math" charset="0"/>
                                </a:rPr>
                                <m:t>2</m:t>
                              </m:r>
                            </m:sup>
                          </m:sSup>
                        </m:num>
                        <m:den>
                          <m:sSub>
                            <m:sSubPr>
                              <m:ctrlPr>
                                <a:rPr lang="en-US" sz="1000" i="1" smtClean="0">
                                  <a:solidFill>
                                    <a:schemeClr val="bg1">
                                      <a:lumMod val="50000"/>
                                    </a:schemeClr>
                                  </a:solidFill>
                                  <a:latin typeface="Cambria Math" panose="02040503050406030204" pitchFamily="18" charset="0"/>
                                </a:rPr>
                              </m:ctrlPr>
                            </m:sSubPr>
                            <m:e>
                              <m:r>
                                <a:rPr lang="en-US" sz="1000" i="1" smtClean="0">
                                  <a:solidFill>
                                    <a:schemeClr val="bg1">
                                      <a:lumMod val="50000"/>
                                    </a:schemeClr>
                                  </a:solidFill>
                                  <a:latin typeface="Cambria Math" charset="0"/>
                                  <a:ea typeface="Cambria Math" charset="0"/>
                                  <a:cs typeface="Cambria Math" charset="0"/>
                                </a:rPr>
                                <m:t>𝜀</m:t>
                              </m:r>
                            </m:e>
                            <m:sub>
                              <m:r>
                                <a:rPr lang="fr-CH" sz="1000" b="0" i="1" smtClean="0">
                                  <a:solidFill>
                                    <a:schemeClr val="bg1">
                                      <a:lumMod val="50000"/>
                                    </a:schemeClr>
                                  </a:solidFill>
                                  <a:latin typeface="Cambria Math" charset="0"/>
                                </a:rPr>
                                <m:t>𝑧</m:t>
                              </m:r>
                            </m:sub>
                          </m:sSub>
                        </m:den>
                      </m:f>
                    </m:oMath>
                  </a14:m>
                  <a:r>
                    <a:rPr lang="en-US" sz="1000" dirty="0">
                      <a:solidFill>
                        <a:schemeClr val="bg1">
                          <a:lumMod val="50000"/>
                        </a:schemeClr>
                      </a:solidFill>
                    </a:rPr>
                    <a:t> + </a:t>
                  </a:r>
                  <a14:m>
                    <m:oMath xmlns:m="http://schemas.openxmlformats.org/officeDocument/2006/math" xmlns="">
                      <m:f>
                        <m:fPr>
                          <m:ctrlPr>
                            <a:rPr lang="mr-IN" sz="1000" i="1">
                              <a:solidFill>
                                <a:schemeClr val="bg1">
                                  <a:lumMod val="50000"/>
                                </a:schemeClr>
                              </a:solidFill>
                              <a:latin typeface="Cambria Math" panose="02040503050406030204" pitchFamily="18" charset="0"/>
                            </a:rPr>
                          </m:ctrlPr>
                        </m:fPr>
                        <m:num>
                          <m:sSup>
                            <m:sSupPr>
                              <m:ctrlPr>
                                <a:rPr lang="mr-IN" sz="1000" i="1">
                                  <a:solidFill>
                                    <a:schemeClr val="bg1">
                                      <a:lumMod val="50000"/>
                                    </a:schemeClr>
                                  </a:solidFill>
                                  <a:latin typeface="Cambria Math" panose="02040503050406030204" pitchFamily="18" charset="0"/>
                                </a:rPr>
                              </m:ctrlPr>
                            </m:sSupPr>
                            <m:e>
                              <m:sSub>
                                <m:sSubPr>
                                  <m:ctrlPr>
                                    <a:rPr lang="en-US" sz="1000" i="1" smtClean="0">
                                      <a:solidFill>
                                        <a:schemeClr val="bg1">
                                          <a:lumMod val="50000"/>
                                        </a:schemeClr>
                                      </a:solidFill>
                                      <a:latin typeface="Cambria Math" panose="02040503050406030204" pitchFamily="18" charset="0"/>
                                    </a:rPr>
                                  </m:ctrlPr>
                                </m:sSubPr>
                                <m:e>
                                  <m:r>
                                    <a:rPr lang="fr-CH" sz="1000" i="1">
                                      <a:solidFill>
                                        <a:schemeClr val="bg1">
                                          <a:lumMod val="50000"/>
                                        </a:schemeClr>
                                      </a:solidFill>
                                      <a:latin typeface="Cambria Math" charset="0"/>
                                    </a:rPr>
                                    <m:t>𝑘</m:t>
                                  </m:r>
                                </m:e>
                                <m:sub>
                                  <m:r>
                                    <a:rPr lang="fr-CH" sz="1000" b="0" i="1" smtClean="0">
                                      <a:solidFill>
                                        <a:schemeClr val="bg1">
                                          <a:lumMod val="50000"/>
                                        </a:schemeClr>
                                      </a:solidFill>
                                      <a:latin typeface="Cambria Math" charset="0"/>
                                    </a:rPr>
                                    <m:t>𝑦</m:t>
                                  </m:r>
                                </m:sub>
                              </m:sSub>
                            </m:e>
                            <m:sup>
                              <m:r>
                                <a:rPr lang="fr-CH" sz="1000" i="1">
                                  <a:solidFill>
                                    <a:schemeClr val="bg1">
                                      <a:lumMod val="50000"/>
                                    </a:schemeClr>
                                  </a:solidFill>
                                  <a:latin typeface="Cambria Math" charset="0"/>
                                </a:rPr>
                                <m:t>2</m:t>
                              </m:r>
                            </m:sup>
                          </m:sSup>
                        </m:num>
                        <m:den>
                          <m:sSub>
                            <m:sSubPr>
                              <m:ctrlPr>
                                <a:rPr lang="en-US" sz="1000" i="1">
                                  <a:solidFill>
                                    <a:schemeClr val="bg1">
                                      <a:lumMod val="50000"/>
                                    </a:schemeClr>
                                  </a:solidFill>
                                  <a:latin typeface="Cambria Math" panose="02040503050406030204" pitchFamily="18" charset="0"/>
                                </a:rPr>
                              </m:ctrlPr>
                            </m:sSubPr>
                            <m:e>
                              <m:r>
                                <a:rPr lang="en-US" sz="1000" i="1">
                                  <a:solidFill>
                                    <a:schemeClr val="bg1">
                                      <a:lumMod val="50000"/>
                                    </a:schemeClr>
                                  </a:solidFill>
                                  <a:latin typeface="Cambria Math" charset="0"/>
                                  <a:ea typeface="Cambria Math" charset="0"/>
                                  <a:cs typeface="Cambria Math" charset="0"/>
                                </a:rPr>
                                <m:t>𝜀</m:t>
                              </m:r>
                            </m:e>
                            <m:sub>
                              <m:r>
                                <a:rPr lang="fr-CH" sz="1000" b="0" i="1" smtClean="0">
                                  <a:solidFill>
                                    <a:schemeClr val="bg1">
                                      <a:lumMod val="50000"/>
                                    </a:schemeClr>
                                  </a:solidFill>
                                  <a:latin typeface="Cambria Math" charset="0"/>
                                  <a:ea typeface="Cambria Math" charset="0"/>
                                  <a:cs typeface="Cambria Math" charset="0"/>
                                </a:rPr>
                                <m:t>𝑦</m:t>
                              </m:r>
                            </m:sub>
                          </m:sSub>
                        </m:den>
                      </m:f>
                    </m:oMath>
                  </a14:m>
                  <a:r>
                    <a:rPr lang="en-US" sz="1000" dirty="0">
                      <a:solidFill>
                        <a:schemeClr val="bg1">
                          <a:lumMod val="50000"/>
                        </a:schemeClr>
                      </a:solidFill>
                    </a:rPr>
                    <a:t> + </a:t>
                  </a:r>
                  <a14:m>
                    <m:oMath xmlns:m="http://schemas.openxmlformats.org/officeDocument/2006/math" xmlns="">
                      <m:f>
                        <m:fPr>
                          <m:ctrlPr>
                            <a:rPr lang="mr-IN" sz="1000" i="1">
                              <a:solidFill>
                                <a:schemeClr val="bg1">
                                  <a:lumMod val="50000"/>
                                </a:schemeClr>
                              </a:solidFill>
                              <a:latin typeface="Cambria Math" panose="02040503050406030204" pitchFamily="18" charset="0"/>
                            </a:rPr>
                          </m:ctrlPr>
                        </m:fPr>
                        <m:num>
                          <m:sSup>
                            <m:sSupPr>
                              <m:ctrlPr>
                                <a:rPr lang="mr-IN" sz="1000" i="1">
                                  <a:solidFill>
                                    <a:schemeClr val="bg1">
                                      <a:lumMod val="50000"/>
                                    </a:schemeClr>
                                  </a:solidFill>
                                  <a:latin typeface="Cambria Math" panose="02040503050406030204" pitchFamily="18" charset="0"/>
                                </a:rPr>
                              </m:ctrlPr>
                            </m:sSupPr>
                            <m:e>
                              <m:sSub>
                                <m:sSubPr>
                                  <m:ctrlPr>
                                    <a:rPr lang="en-US" sz="1000" i="1">
                                      <a:solidFill>
                                        <a:schemeClr val="bg1">
                                          <a:lumMod val="50000"/>
                                        </a:schemeClr>
                                      </a:solidFill>
                                      <a:latin typeface="Cambria Math" panose="02040503050406030204" pitchFamily="18" charset="0"/>
                                    </a:rPr>
                                  </m:ctrlPr>
                                </m:sSubPr>
                                <m:e>
                                  <m:r>
                                    <a:rPr lang="fr-CH" sz="1000" i="1">
                                      <a:solidFill>
                                        <a:schemeClr val="bg1">
                                          <a:lumMod val="50000"/>
                                        </a:schemeClr>
                                      </a:solidFill>
                                      <a:latin typeface="Cambria Math" charset="0"/>
                                    </a:rPr>
                                    <m:t>𝑘</m:t>
                                  </m:r>
                                </m:e>
                                <m:sub>
                                  <m:r>
                                    <a:rPr lang="fr-CH" sz="1000" b="0" i="1" smtClean="0">
                                      <a:solidFill>
                                        <a:schemeClr val="bg1">
                                          <a:lumMod val="50000"/>
                                        </a:schemeClr>
                                      </a:solidFill>
                                      <a:latin typeface="Cambria Math" charset="0"/>
                                    </a:rPr>
                                    <m:t>𝑧</m:t>
                                  </m:r>
                                </m:sub>
                              </m:sSub>
                            </m:e>
                            <m:sup>
                              <m:r>
                                <a:rPr lang="fr-CH" sz="1000" i="1">
                                  <a:solidFill>
                                    <a:schemeClr val="bg1">
                                      <a:lumMod val="50000"/>
                                    </a:schemeClr>
                                  </a:solidFill>
                                  <a:latin typeface="Cambria Math" charset="0"/>
                                </a:rPr>
                                <m:t>2</m:t>
                              </m:r>
                            </m:sup>
                          </m:sSup>
                        </m:num>
                        <m:den>
                          <m:sSub>
                            <m:sSubPr>
                              <m:ctrlPr>
                                <a:rPr lang="en-US" sz="1000" i="1">
                                  <a:solidFill>
                                    <a:schemeClr val="bg1">
                                      <a:lumMod val="50000"/>
                                    </a:schemeClr>
                                  </a:solidFill>
                                  <a:latin typeface="Cambria Math" panose="02040503050406030204" pitchFamily="18" charset="0"/>
                                </a:rPr>
                              </m:ctrlPr>
                            </m:sSubPr>
                            <m:e>
                              <m:r>
                                <a:rPr lang="en-US" sz="1000" i="1">
                                  <a:solidFill>
                                    <a:schemeClr val="bg1">
                                      <a:lumMod val="50000"/>
                                    </a:schemeClr>
                                  </a:solidFill>
                                  <a:latin typeface="Cambria Math" charset="0"/>
                                  <a:ea typeface="Cambria Math" charset="0"/>
                                  <a:cs typeface="Cambria Math" charset="0"/>
                                </a:rPr>
                                <m:t>𝜀</m:t>
                              </m:r>
                            </m:e>
                            <m:sub>
                              <m:r>
                                <a:rPr lang="fr-CH" sz="1000" b="0" i="1" smtClean="0">
                                  <a:solidFill>
                                    <a:schemeClr val="bg1">
                                      <a:lumMod val="50000"/>
                                    </a:schemeClr>
                                  </a:solidFill>
                                  <a:latin typeface="Cambria Math" charset="0"/>
                                </a:rPr>
                                <m:t>𝑥</m:t>
                              </m:r>
                            </m:sub>
                          </m:sSub>
                        </m:den>
                      </m:f>
                    </m:oMath>
                  </a14:m>
                  <a:r>
                    <a:rPr lang="en-US" sz="1000" dirty="0">
                      <a:solidFill>
                        <a:schemeClr val="bg1">
                          <a:lumMod val="50000"/>
                        </a:schemeClr>
                      </a:solidFill>
                    </a:rPr>
                    <a:t> </a:t>
                  </a:r>
                  <a14:m>
                    <m:oMath xmlns:m="http://schemas.openxmlformats.org/officeDocument/2006/math" xmlns="">
                      <m:r>
                        <a:rPr lang="en-US" sz="1000" i="1" dirty="0" smtClean="0">
                          <a:solidFill>
                            <a:schemeClr val="bg1">
                              <a:lumMod val="50000"/>
                            </a:schemeClr>
                          </a:solidFill>
                          <a:latin typeface="Cambria Math" charset="0"/>
                          <a:ea typeface="Cambria Math" charset="0"/>
                          <a:cs typeface="Cambria Math" charset="0"/>
                        </a:rPr>
                        <m:t>~</m:t>
                      </m:r>
                      <m:r>
                        <a:rPr lang="fr-CH" sz="1000" b="0" i="1" dirty="0" smtClean="0">
                          <a:solidFill>
                            <a:schemeClr val="bg1">
                              <a:lumMod val="50000"/>
                            </a:schemeClr>
                          </a:solidFill>
                          <a:latin typeface="Cambria Math" charset="0"/>
                          <a:ea typeface="Cambria Math" charset="0"/>
                          <a:cs typeface="Cambria Math" charset="0"/>
                        </a:rPr>
                        <m:t> </m:t>
                      </m:r>
                      <m:sSup>
                        <m:sSupPr>
                          <m:ctrlPr>
                            <a:rPr lang="fr-CH" sz="1000" b="0" i="1" dirty="0" smtClean="0">
                              <a:solidFill>
                                <a:schemeClr val="bg1">
                                  <a:lumMod val="50000"/>
                                </a:schemeClr>
                              </a:solidFill>
                              <a:latin typeface="Cambria Math" panose="02040503050406030204" pitchFamily="18" charset="0"/>
                              <a:ea typeface="Cambria Math" charset="0"/>
                              <a:cs typeface="Cambria Math" charset="0"/>
                            </a:rPr>
                          </m:ctrlPr>
                        </m:sSupPr>
                        <m:e>
                          <m:r>
                            <a:rPr lang="fr-CH" sz="1000" b="0" i="1" dirty="0" smtClean="0">
                              <a:solidFill>
                                <a:schemeClr val="bg1">
                                  <a:lumMod val="50000"/>
                                </a:schemeClr>
                              </a:solidFill>
                              <a:latin typeface="Cambria Math" charset="0"/>
                              <a:ea typeface="Cambria Math" charset="0"/>
                              <a:cs typeface="Cambria Math" charset="0"/>
                            </a:rPr>
                            <m:t>𝜔</m:t>
                          </m:r>
                        </m:e>
                        <m:sup>
                          <m:r>
                            <a:rPr lang="fr-CH" sz="1000" b="0" i="1" dirty="0" smtClean="0">
                              <a:solidFill>
                                <a:schemeClr val="bg1">
                                  <a:lumMod val="50000"/>
                                </a:schemeClr>
                              </a:solidFill>
                              <a:latin typeface="Cambria Math" charset="0"/>
                              <a:ea typeface="Cambria Math" charset="0"/>
                              <a:cs typeface="Cambria Math" charset="0"/>
                            </a:rPr>
                            <m:t>2</m:t>
                          </m:r>
                        </m:sup>
                      </m:sSup>
                    </m:oMath>
                  </a14:m>
                  <a:endParaRPr lang="en-US" sz="1000" dirty="0">
                    <a:solidFill>
                      <a:schemeClr val="bg1">
                        <a:lumMod val="50000"/>
                      </a:schemeClr>
                    </a:solidFill>
                  </a:endParaRPr>
                </a:p>
              </p:txBody>
            </p:sp>
          </mc:Choice>
          <mc:Fallback xmlns="">
            <p:sp>
              <p:nvSpPr>
                <p:cNvPr id="95" name="TextBox 94"/>
                <p:cNvSpPr txBox="1">
                  <a:spLocks noRot="1" noChangeAspect="1" noMove="1" noResize="1" noEditPoints="1" noAdjustHandles="1" noChangeArrowheads="1" noChangeShapeType="1" noTextEdit="1"/>
                </p:cNvSpPr>
                <p:nvPr/>
              </p:nvSpPr>
              <p:spPr>
                <a:xfrm>
                  <a:off x="2159732" y="1844824"/>
                  <a:ext cx="1263038" cy="383375"/>
                </a:xfrm>
                <a:prstGeom prst="rect">
                  <a:avLst/>
                </a:prstGeom>
                <a:blipFill rotWithShape="0">
                  <a:blip r:embed="rId6"/>
                  <a:stretch>
                    <a:fillRect t="-28571" b="-41270"/>
                  </a:stretch>
                </a:blipFill>
              </p:spPr>
              <p:txBody>
                <a:bodyPr/>
                <a:lstStyle/>
                <a:p>
                  <a:r>
                    <a:rPr lang="en-US">
                      <a:noFill/>
                    </a:rPr>
                    <a:t> </a:t>
                  </a:r>
                </a:p>
              </p:txBody>
            </p:sp>
          </mc:Fallback>
        </mc:AlternateContent>
      </p:grpSp>
      <p:grpSp>
        <p:nvGrpSpPr>
          <p:cNvPr id="20" name="Group 19"/>
          <p:cNvGrpSpPr/>
          <p:nvPr/>
        </p:nvGrpSpPr>
        <p:grpSpPr>
          <a:xfrm>
            <a:off x="4661260" y="1340768"/>
            <a:ext cx="3634329" cy="2709882"/>
            <a:chOff x="4661260" y="1340768"/>
            <a:chExt cx="3634329" cy="2709882"/>
          </a:xfrm>
        </p:grpSpPr>
        <p:grpSp>
          <p:nvGrpSpPr>
            <p:cNvPr id="86" name="Group 85"/>
            <p:cNvGrpSpPr/>
            <p:nvPr/>
          </p:nvGrpSpPr>
          <p:grpSpPr>
            <a:xfrm>
              <a:off x="4661260" y="1340768"/>
              <a:ext cx="3634329" cy="2643584"/>
              <a:chOff x="4661260" y="1340768"/>
              <a:chExt cx="3634329" cy="2643584"/>
            </a:xfrm>
          </p:grpSpPr>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80384" y="1685652"/>
                <a:ext cx="3048000" cy="2298700"/>
              </a:xfrm>
              <a:prstGeom prst="rect">
                <a:avLst/>
              </a:prstGeom>
            </p:spPr>
          </p:pic>
          <p:sp>
            <p:nvSpPr>
              <p:cNvPr id="11" name="TextBox 10"/>
              <p:cNvSpPr txBox="1"/>
              <p:nvPr/>
            </p:nvSpPr>
            <p:spPr>
              <a:xfrm>
                <a:off x="4661260" y="1340768"/>
                <a:ext cx="3634329" cy="369332"/>
              </a:xfrm>
              <a:prstGeom prst="rect">
                <a:avLst/>
              </a:prstGeom>
              <a:noFill/>
            </p:spPr>
            <p:txBody>
              <a:bodyPr wrap="none" rtlCol="0">
                <a:spAutoFit/>
              </a:bodyPr>
              <a:lstStyle/>
              <a:p>
                <a:r>
                  <a:rPr lang="en-US" sz="1800" dirty="0"/>
                  <a:t>for anisotropic hyperbolic material</a:t>
                </a:r>
              </a:p>
            </p:txBody>
          </p:sp>
        </p:grpSp>
        <p:sp>
          <p:nvSpPr>
            <p:cNvPr id="87" name="TextBox 86"/>
            <p:cNvSpPr txBox="1"/>
            <p:nvPr/>
          </p:nvSpPr>
          <p:spPr>
            <a:xfrm>
              <a:off x="5220072" y="3789040"/>
              <a:ext cx="2589170" cy="261610"/>
            </a:xfrm>
            <a:prstGeom prst="rect">
              <a:avLst/>
            </a:prstGeom>
            <a:noFill/>
          </p:spPr>
          <p:txBody>
            <a:bodyPr wrap="none" rtlCol="0">
              <a:spAutoFit/>
            </a:bodyPr>
            <a:lstStyle/>
            <a:p>
              <a:r>
                <a:rPr lang="en-US" sz="1100">
                  <a:solidFill>
                    <a:schemeClr val="bg1">
                      <a:lumMod val="50000"/>
                    </a:schemeClr>
                  </a:solidFill>
                </a:rPr>
                <a:t>Infinite </a:t>
              </a:r>
              <a:r>
                <a:rPr lang="en-US" sz="1100" dirty="0">
                  <a:solidFill>
                    <a:schemeClr val="bg1">
                      <a:lumMod val="50000"/>
                    </a:schemeClr>
                  </a:solidFill>
                </a:rPr>
                <a:t>density of photonic states in </a:t>
              </a:r>
              <a:r>
                <a:rPr lang="en-US" sz="1100" dirty="0" err="1">
                  <a:solidFill>
                    <a:schemeClr val="bg1">
                      <a:lumMod val="50000"/>
                    </a:schemeClr>
                  </a:solidFill>
                </a:rPr>
                <a:t>d</a:t>
              </a:r>
              <a:r>
                <a:rPr lang="en-US" sz="1100" dirty="0" err="1">
                  <a:solidFill>
                    <a:schemeClr val="bg1">
                      <a:lumMod val="50000"/>
                    </a:schemeClr>
                  </a:solidFill>
                  <a:latin typeface="Symbol" charset="2"/>
                  <a:ea typeface="Symbol" charset="2"/>
                  <a:cs typeface="Symbol" charset="2"/>
                </a:rPr>
                <a:t>w</a:t>
              </a:r>
              <a:endParaRPr lang="en-US" sz="1100" dirty="0">
                <a:solidFill>
                  <a:schemeClr val="bg1">
                    <a:lumMod val="50000"/>
                  </a:schemeClr>
                </a:solidFill>
              </a:endParaRPr>
            </a:p>
          </p:txBody>
        </p:sp>
        <mc:AlternateContent xmlns:mc="http://schemas.openxmlformats.org/markup-compatibility/2006" xmlns:a14="http://schemas.microsoft.com/office/drawing/2010/main">
          <mc:Choice Requires="a14">
            <p:sp>
              <p:nvSpPr>
                <p:cNvPr id="96" name="TextBox 95"/>
                <p:cNvSpPr txBox="1"/>
                <p:nvPr/>
              </p:nvSpPr>
              <p:spPr>
                <a:xfrm>
                  <a:off x="6790416" y="1821489"/>
                  <a:ext cx="1237968" cy="383375"/>
                </a:xfrm>
                <a:prstGeom prst="rect">
                  <a:avLst/>
                </a:prstGeom>
                <a:noFill/>
              </p:spPr>
              <p:txBody>
                <a:bodyPr wrap="none" rtlCol="0">
                  <a:spAutoFit/>
                </a:bodyPr>
                <a:lstStyle/>
                <a:p>
                  <a14:m>
                    <m:oMath xmlns:m="http://schemas.openxmlformats.org/officeDocument/2006/math" xmlns="">
                      <m:f>
                        <m:fPr>
                          <m:ctrlPr>
                            <a:rPr lang="mr-IN" sz="1000" i="1" smtClean="0">
                              <a:solidFill>
                                <a:schemeClr val="bg1">
                                  <a:lumMod val="50000"/>
                                </a:schemeClr>
                              </a:solidFill>
                              <a:latin typeface="Cambria Math" panose="02040503050406030204" pitchFamily="18" charset="0"/>
                            </a:rPr>
                          </m:ctrlPr>
                        </m:fPr>
                        <m:num>
                          <m:sSup>
                            <m:sSupPr>
                              <m:ctrlPr>
                                <a:rPr lang="mr-IN" sz="1000" i="1" smtClean="0">
                                  <a:solidFill>
                                    <a:schemeClr val="bg1">
                                      <a:lumMod val="50000"/>
                                    </a:schemeClr>
                                  </a:solidFill>
                                  <a:latin typeface="Cambria Math" panose="02040503050406030204" pitchFamily="18" charset="0"/>
                                </a:rPr>
                              </m:ctrlPr>
                            </m:sSupPr>
                            <m:e>
                              <m:sSub>
                                <m:sSubPr>
                                  <m:ctrlPr>
                                    <a:rPr lang="en-US" sz="1000" i="1" smtClean="0">
                                      <a:solidFill>
                                        <a:schemeClr val="bg1">
                                          <a:lumMod val="50000"/>
                                        </a:schemeClr>
                                      </a:solidFill>
                                      <a:latin typeface="Cambria Math" panose="02040503050406030204" pitchFamily="18" charset="0"/>
                                    </a:rPr>
                                  </m:ctrlPr>
                                </m:sSubPr>
                                <m:e>
                                  <m:r>
                                    <a:rPr lang="fr-CH" sz="1000" b="0" i="1" smtClean="0">
                                      <a:solidFill>
                                        <a:schemeClr val="bg1">
                                          <a:lumMod val="50000"/>
                                        </a:schemeClr>
                                      </a:solidFill>
                                      <a:latin typeface="Cambria Math" charset="0"/>
                                    </a:rPr>
                                    <m:t>𝑘</m:t>
                                  </m:r>
                                </m:e>
                                <m:sub>
                                  <m:r>
                                    <a:rPr lang="fr-CH" sz="1000" b="0" i="1" smtClean="0">
                                      <a:solidFill>
                                        <a:schemeClr val="bg1">
                                          <a:lumMod val="50000"/>
                                        </a:schemeClr>
                                      </a:solidFill>
                                      <a:latin typeface="Cambria Math" charset="0"/>
                                    </a:rPr>
                                    <m:t>𝑥</m:t>
                                  </m:r>
                                </m:sub>
                              </m:sSub>
                            </m:e>
                            <m:sup>
                              <m:r>
                                <a:rPr lang="fr-CH" sz="1000" b="0" i="1" smtClean="0">
                                  <a:solidFill>
                                    <a:schemeClr val="bg1">
                                      <a:lumMod val="50000"/>
                                    </a:schemeClr>
                                  </a:solidFill>
                                  <a:latin typeface="Cambria Math" charset="0"/>
                                </a:rPr>
                                <m:t>2</m:t>
                              </m:r>
                            </m:sup>
                          </m:sSup>
                        </m:num>
                        <m:den>
                          <m:sSub>
                            <m:sSubPr>
                              <m:ctrlPr>
                                <a:rPr lang="en-US" sz="1000" i="1" smtClean="0">
                                  <a:solidFill>
                                    <a:schemeClr val="bg1">
                                      <a:lumMod val="50000"/>
                                    </a:schemeClr>
                                  </a:solidFill>
                                  <a:latin typeface="Cambria Math" panose="02040503050406030204" pitchFamily="18" charset="0"/>
                                </a:rPr>
                              </m:ctrlPr>
                            </m:sSubPr>
                            <m:e>
                              <m:r>
                                <a:rPr lang="en-US" sz="1000" i="1" smtClean="0">
                                  <a:solidFill>
                                    <a:schemeClr val="bg1">
                                      <a:lumMod val="50000"/>
                                    </a:schemeClr>
                                  </a:solidFill>
                                  <a:latin typeface="Cambria Math" charset="0"/>
                                  <a:ea typeface="Cambria Math" charset="0"/>
                                  <a:cs typeface="Cambria Math" charset="0"/>
                                </a:rPr>
                                <m:t>𝜀</m:t>
                              </m:r>
                            </m:e>
                            <m:sub>
                              <m:r>
                                <a:rPr lang="fr-CH" sz="1000" b="0" i="1" smtClean="0">
                                  <a:solidFill>
                                    <a:schemeClr val="bg1">
                                      <a:lumMod val="50000"/>
                                    </a:schemeClr>
                                  </a:solidFill>
                                  <a:latin typeface="Cambria Math" charset="0"/>
                                </a:rPr>
                                <m:t>𝑧</m:t>
                              </m:r>
                            </m:sub>
                          </m:sSub>
                        </m:den>
                      </m:f>
                    </m:oMath>
                  </a14:m>
                  <a:r>
                    <a:rPr lang="en-US" sz="1000" dirty="0">
                      <a:solidFill>
                        <a:schemeClr val="bg1">
                          <a:lumMod val="50000"/>
                        </a:schemeClr>
                      </a:solidFill>
                    </a:rPr>
                    <a:t> + </a:t>
                  </a:r>
                  <a14:m>
                    <m:oMath xmlns:m="http://schemas.openxmlformats.org/officeDocument/2006/math" xmlns="">
                      <m:f>
                        <m:fPr>
                          <m:ctrlPr>
                            <a:rPr lang="mr-IN" sz="1000" i="1">
                              <a:solidFill>
                                <a:schemeClr val="bg1">
                                  <a:lumMod val="50000"/>
                                </a:schemeClr>
                              </a:solidFill>
                              <a:latin typeface="Cambria Math" panose="02040503050406030204" pitchFamily="18" charset="0"/>
                            </a:rPr>
                          </m:ctrlPr>
                        </m:fPr>
                        <m:num>
                          <m:sSup>
                            <m:sSupPr>
                              <m:ctrlPr>
                                <a:rPr lang="mr-IN" sz="1000" i="1">
                                  <a:solidFill>
                                    <a:schemeClr val="bg1">
                                      <a:lumMod val="50000"/>
                                    </a:schemeClr>
                                  </a:solidFill>
                                  <a:latin typeface="Cambria Math" panose="02040503050406030204" pitchFamily="18" charset="0"/>
                                </a:rPr>
                              </m:ctrlPr>
                            </m:sSupPr>
                            <m:e>
                              <m:sSub>
                                <m:sSubPr>
                                  <m:ctrlPr>
                                    <a:rPr lang="en-US" sz="1000" i="1" smtClean="0">
                                      <a:solidFill>
                                        <a:schemeClr val="bg1">
                                          <a:lumMod val="50000"/>
                                        </a:schemeClr>
                                      </a:solidFill>
                                      <a:latin typeface="Cambria Math" panose="02040503050406030204" pitchFamily="18" charset="0"/>
                                    </a:rPr>
                                  </m:ctrlPr>
                                </m:sSubPr>
                                <m:e>
                                  <m:r>
                                    <a:rPr lang="fr-CH" sz="1000" i="1">
                                      <a:solidFill>
                                        <a:schemeClr val="bg1">
                                          <a:lumMod val="50000"/>
                                        </a:schemeClr>
                                      </a:solidFill>
                                      <a:latin typeface="Cambria Math" charset="0"/>
                                    </a:rPr>
                                    <m:t>𝑘</m:t>
                                  </m:r>
                                </m:e>
                                <m:sub>
                                  <m:r>
                                    <a:rPr lang="fr-CH" sz="1000" b="0" i="1" smtClean="0">
                                      <a:solidFill>
                                        <a:schemeClr val="bg1">
                                          <a:lumMod val="50000"/>
                                        </a:schemeClr>
                                      </a:solidFill>
                                      <a:latin typeface="Cambria Math" charset="0"/>
                                    </a:rPr>
                                    <m:t>𝑦</m:t>
                                  </m:r>
                                </m:sub>
                              </m:sSub>
                            </m:e>
                            <m:sup>
                              <m:r>
                                <a:rPr lang="fr-CH" sz="1000" i="1">
                                  <a:solidFill>
                                    <a:schemeClr val="bg1">
                                      <a:lumMod val="50000"/>
                                    </a:schemeClr>
                                  </a:solidFill>
                                  <a:latin typeface="Cambria Math" charset="0"/>
                                </a:rPr>
                                <m:t>2</m:t>
                              </m:r>
                            </m:sup>
                          </m:sSup>
                        </m:num>
                        <m:den>
                          <m:sSub>
                            <m:sSubPr>
                              <m:ctrlPr>
                                <a:rPr lang="en-US" sz="1000" i="1">
                                  <a:solidFill>
                                    <a:schemeClr val="bg1">
                                      <a:lumMod val="50000"/>
                                    </a:schemeClr>
                                  </a:solidFill>
                                  <a:latin typeface="Cambria Math" panose="02040503050406030204" pitchFamily="18" charset="0"/>
                                </a:rPr>
                              </m:ctrlPr>
                            </m:sSubPr>
                            <m:e>
                              <m:r>
                                <a:rPr lang="en-US" sz="1000" i="1">
                                  <a:solidFill>
                                    <a:schemeClr val="bg1">
                                      <a:lumMod val="50000"/>
                                    </a:schemeClr>
                                  </a:solidFill>
                                  <a:latin typeface="Cambria Math" charset="0"/>
                                  <a:ea typeface="Cambria Math" charset="0"/>
                                  <a:cs typeface="Cambria Math" charset="0"/>
                                </a:rPr>
                                <m:t>𝜀</m:t>
                              </m:r>
                            </m:e>
                            <m:sub>
                              <m:r>
                                <a:rPr lang="fr-CH" sz="1000" b="0" i="1" smtClean="0">
                                  <a:solidFill>
                                    <a:schemeClr val="bg1">
                                      <a:lumMod val="50000"/>
                                    </a:schemeClr>
                                  </a:solidFill>
                                  <a:latin typeface="Cambria Math" charset="0"/>
                                  <a:ea typeface="Cambria Math" charset="0"/>
                                  <a:cs typeface="Cambria Math" charset="0"/>
                                </a:rPr>
                                <m:t>𝑦</m:t>
                              </m:r>
                            </m:sub>
                          </m:sSub>
                        </m:den>
                      </m:f>
                    </m:oMath>
                  </a14:m>
                  <a:r>
                    <a:rPr lang="en-US" sz="1000" dirty="0">
                      <a:solidFill>
                        <a:schemeClr val="bg1">
                          <a:lumMod val="50000"/>
                        </a:schemeClr>
                      </a:solidFill>
                    </a:rPr>
                    <a:t> - </a:t>
                  </a:r>
                  <a14:m>
                    <m:oMath xmlns:m="http://schemas.openxmlformats.org/officeDocument/2006/math" xmlns="">
                      <m:f>
                        <m:fPr>
                          <m:ctrlPr>
                            <a:rPr lang="mr-IN" sz="1000" i="1" smtClean="0">
                              <a:solidFill>
                                <a:srgbClr val="FF0000"/>
                              </a:solidFill>
                              <a:latin typeface="Cambria Math" panose="02040503050406030204" pitchFamily="18" charset="0"/>
                            </a:rPr>
                          </m:ctrlPr>
                        </m:fPr>
                        <m:num>
                          <m:sSup>
                            <m:sSupPr>
                              <m:ctrlPr>
                                <a:rPr lang="mr-IN" sz="1000" i="1">
                                  <a:solidFill>
                                    <a:srgbClr val="FF0000"/>
                                  </a:solidFill>
                                  <a:latin typeface="Cambria Math" panose="02040503050406030204" pitchFamily="18" charset="0"/>
                                </a:rPr>
                              </m:ctrlPr>
                            </m:sSupPr>
                            <m:e>
                              <m:sSub>
                                <m:sSubPr>
                                  <m:ctrlPr>
                                    <a:rPr lang="en-US" sz="1000" i="1">
                                      <a:solidFill>
                                        <a:srgbClr val="FF0000"/>
                                      </a:solidFill>
                                      <a:latin typeface="Cambria Math" panose="02040503050406030204" pitchFamily="18" charset="0"/>
                                    </a:rPr>
                                  </m:ctrlPr>
                                </m:sSubPr>
                                <m:e>
                                  <m:r>
                                    <a:rPr lang="fr-CH" sz="1000" i="1">
                                      <a:solidFill>
                                        <a:srgbClr val="FF0000"/>
                                      </a:solidFill>
                                      <a:latin typeface="Cambria Math" charset="0"/>
                                    </a:rPr>
                                    <m:t>𝑘</m:t>
                                  </m:r>
                                </m:e>
                                <m:sub>
                                  <m:r>
                                    <a:rPr lang="fr-CH" sz="1000" b="0" i="1" smtClean="0">
                                      <a:solidFill>
                                        <a:srgbClr val="FF0000"/>
                                      </a:solidFill>
                                      <a:latin typeface="Cambria Math" charset="0"/>
                                    </a:rPr>
                                    <m:t>𝑧</m:t>
                                  </m:r>
                                </m:sub>
                              </m:sSub>
                            </m:e>
                            <m:sup>
                              <m:r>
                                <a:rPr lang="fr-CH" sz="1000" i="1">
                                  <a:solidFill>
                                    <a:srgbClr val="FF0000"/>
                                  </a:solidFill>
                                  <a:latin typeface="Cambria Math" charset="0"/>
                                </a:rPr>
                                <m:t>2</m:t>
                              </m:r>
                            </m:sup>
                          </m:sSup>
                        </m:num>
                        <m:den>
                          <m:sSub>
                            <m:sSubPr>
                              <m:ctrlPr>
                                <a:rPr lang="en-US" sz="1000" i="1" smtClean="0">
                                  <a:solidFill>
                                    <a:srgbClr val="FF0000"/>
                                  </a:solidFill>
                                  <a:latin typeface="Cambria Math" panose="02040503050406030204" pitchFamily="18" charset="0"/>
                                </a:rPr>
                              </m:ctrlPr>
                            </m:sSubPr>
                            <m:e>
                              <m:d>
                                <m:dPr>
                                  <m:begChr m:val="|"/>
                                  <m:endChr m:val="|"/>
                                  <m:ctrlPr>
                                    <a:rPr lang="hr-HR" sz="1000" i="1" smtClean="0">
                                      <a:solidFill>
                                        <a:srgbClr val="FF0000"/>
                                      </a:solidFill>
                                      <a:latin typeface="Cambria Math" panose="02040503050406030204" pitchFamily="18" charset="0"/>
                                    </a:rPr>
                                  </m:ctrlPr>
                                </m:dPr>
                                <m:e>
                                  <m:r>
                                    <a:rPr lang="hr-HR" sz="1000" i="1" smtClean="0">
                                      <a:solidFill>
                                        <a:srgbClr val="FF0000"/>
                                      </a:solidFill>
                                      <a:latin typeface="Cambria Math" charset="0"/>
                                      <a:ea typeface="Cambria Math" charset="0"/>
                                      <a:cs typeface="Cambria Math" charset="0"/>
                                    </a:rPr>
                                    <m:t>𝜀</m:t>
                                  </m:r>
                                </m:e>
                              </m:d>
                            </m:e>
                            <m:sub>
                              <m:r>
                                <a:rPr lang="fr-CH" sz="1000" b="0" i="1" smtClean="0">
                                  <a:solidFill>
                                    <a:srgbClr val="FF0000"/>
                                  </a:solidFill>
                                  <a:latin typeface="Cambria Math" charset="0"/>
                                </a:rPr>
                                <m:t>𝑥</m:t>
                              </m:r>
                            </m:sub>
                          </m:sSub>
                        </m:den>
                      </m:f>
                    </m:oMath>
                  </a14:m>
                  <a:r>
                    <a:rPr lang="en-US" sz="1000" dirty="0">
                      <a:solidFill>
                        <a:schemeClr val="bg1">
                          <a:lumMod val="50000"/>
                        </a:schemeClr>
                      </a:solidFill>
                    </a:rPr>
                    <a:t> </a:t>
                  </a:r>
                  <a14:m>
                    <m:oMath xmlns:m="http://schemas.openxmlformats.org/officeDocument/2006/math" xmlns="">
                      <m:r>
                        <a:rPr lang="en-US" sz="1000" i="1" dirty="0" smtClean="0">
                          <a:solidFill>
                            <a:schemeClr val="bg1">
                              <a:lumMod val="50000"/>
                            </a:schemeClr>
                          </a:solidFill>
                          <a:latin typeface="Cambria Math" charset="0"/>
                          <a:ea typeface="Cambria Math" charset="0"/>
                          <a:cs typeface="Cambria Math" charset="0"/>
                        </a:rPr>
                        <m:t>~</m:t>
                      </m:r>
                      <m:r>
                        <a:rPr lang="fr-CH" sz="1000" b="0" i="1" dirty="0" smtClean="0">
                          <a:solidFill>
                            <a:schemeClr val="bg1">
                              <a:lumMod val="50000"/>
                            </a:schemeClr>
                          </a:solidFill>
                          <a:latin typeface="Cambria Math" charset="0"/>
                          <a:ea typeface="Cambria Math" charset="0"/>
                          <a:cs typeface="Cambria Math" charset="0"/>
                        </a:rPr>
                        <m:t> </m:t>
                      </m:r>
                      <m:sSup>
                        <m:sSupPr>
                          <m:ctrlPr>
                            <a:rPr lang="fr-CH" sz="1000" b="0" i="1" dirty="0" smtClean="0">
                              <a:solidFill>
                                <a:schemeClr val="bg1">
                                  <a:lumMod val="50000"/>
                                </a:schemeClr>
                              </a:solidFill>
                              <a:latin typeface="Cambria Math" panose="02040503050406030204" pitchFamily="18" charset="0"/>
                              <a:ea typeface="Cambria Math" charset="0"/>
                              <a:cs typeface="Cambria Math" charset="0"/>
                            </a:rPr>
                          </m:ctrlPr>
                        </m:sSupPr>
                        <m:e>
                          <m:r>
                            <a:rPr lang="fr-CH" sz="1000" b="0" i="1" dirty="0" smtClean="0">
                              <a:solidFill>
                                <a:schemeClr val="bg1">
                                  <a:lumMod val="50000"/>
                                </a:schemeClr>
                              </a:solidFill>
                              <a:latin typeface="Cambria Math" charset="0"/>
                              <a:ea typeface="Cambria Math" charset="0"/>
                              <a:cs typeface="Cambria Math" charset="0"/>
                            </a:rPr>
                            <m:t>𝜔</m:t>
                          </m:r>
                        </m:e>
                        <m:sup>
                          <m:r>
                            <a:rPr lang="fr-CH" sz="1000" b="0" i="1" dirty="0" smtClean="0">
                              <a:solidFill>
                                <a:schemeClr val="bg1">
                                  <a:lumMod val="50000"/>
                                </a:schemeClr>
                              </a:solidFill>
                              <a:latin typeface="Cambria Math" charset="0"/>
                              <a:ea typeface="Cambria Math" charset="0"/>
                              <a:cs typeface="Cambria Math" charset="0"/>
                            </a:rPr>
                            <m:t>2</m:t>
                          </m:r>
                        </m:sup>
                      </m:sSup>
                    </m:oMath>
                  </a14:m>
                  <a:endParaRPr lang="en-US" sz="1000" dirty="0">
                    <a:solidFill>
                      <a:schemeClr val="bg1">
                        <a:lumMod val="50000"/>
                      </a:schemeClr>
                    </a:solidFill>
                  </a:endParaRPr>
                </a:p>
              </p:txBody>
            </p:sp>
          </mc:Choice>
          <mc:Fallback xmlns="">
            <p:sp>
              <p:nvSpPr>
                <p:cNvPr id="96" name="TextBox 95"/>
                <p:cNvSpPr txBox="1">
                  <a:spLocks noRot="1" noChangeAspect="1" noMove="1" noResize="1" noEditPoints="1" noAdjustHandles="1" noChangeArrowheads="1" noChangeShapeType="1" noTextEdit="1"/>
                </p:cNvSpPr>
                <p:nvPr/>
              </p:nvSpPr>
              <p:spPr>
                <a:xfrm>
                  <a:off x="6790416" y="1821489"/>
                  <a:ext cx="1237968" cy="383375"/>
                </a:xfrm>
                <a:prstGeom prst="rect">
                  <a:avLst/>
                </a:prstGeom>
                <a:blipFill rotWithShape="0">
                  <a:blip r:embed="rId8"/>
                  <a:stretch>
                    <a:fillRect t="-28571" b="-41270"/>
                  </a:stretch>
                </a:blipFill>
              </p:spPr>
              <p:txBody>
                <a:bodyPr/>
                <a:lstStyle/>
                <a:p>
                  <a:r>
                    <a:rPr lang="en-US">
                      <a:noFill/>
                    </a:rPr>
                    <a:t> </a:t>
                  </a:r>
                </a:p>
              </p:txBody>
            </p:sp>
          </mc:Fallback>
        </mc:AlternateContent>
      </p:grpSp>
      <p:sp>
        <p:nvSpPr>
          <p:cNvPr id="79" name="ZoneTexte 43">
            <a:extLst>
              <a:ext uri="{FF2B5EF4-FFF2-40B4-BE49-F238E27FC236}">
                <a16:creationId xmlns:a16="http://schemas.microsoft.com/office/drawing/2014/main" xmlns="" id="{D9501EC7-7731-FE46-B9A1-A69A7C0666F4}"/>
              </a:ext>
            </a:extLst>
          </p:cNvPr>
          <p:cNvSpPr txBox="1"/>
          <p:nvPr/>
        </p:nvSpPr>
        <p:spPr>
          <a:xfrm>
            <a:off x="68519" y="6217567"/>
            <a:ext cx="4215449" cy="307777"/>
          </a:xfrm>
          <a:prstGeom prst="rect">
            <a:avLst/>
          </a:prstGeom>
          <a:noFill/>
        </p:spPr>
        <p:txBody>
          <a:bodyPr wrap="none" rtlCol="0">
            <a:spAutoFit/>
          </a:bodyPr>
          <a:lstStyle/>
          <a:p>
            <a:r>
              <a:rPr lang="fr-CH" sz="1400" i="1" dirty="0"/>
              <a:t>M. </a:t>
            </a:r>
            <a:r>
              <a:rPr lang="fr-CH" sz="1400" i="1" dirty="0" err="1"/>
              <a:t>Silverinha</a:t>
            </a:r>
            <a:r>
              <a:rPr lang="fr-CH" sz="1400" i="1" dirty="0"/>
              <a:t>, Nature </a:t>
            </a:r>
            <a:r>
              <a:rPr lang="fr-CH" sz="1400" i="1" dirty="0" err="1"/>
              <a:t>Photonics</a:t>
            </a:r>
            <a:r>
              <a:rPr lang="fr-CH" sz="1400" i="1" dirty="0"/>
              <a:t>, Vol. 11, May 2017</a:t>
            </a:r>
            <a:endParaRPr lang="fr-FR" sz="1400" i="1" dirty="0"/>
          </a:p>
        </p:txBody>
      </p:sp>
    </p:spTree>
    <p:extLst>
      <p:ext uri="{BB962C8B-B14F-4D97-AF65-F5344CB8AC3E}">
        <p14:creationId xmlns:p14="http://schemas.microsoft.com/office/powerpoint/2010/main" val="1041858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ipe(left)">
                                      <p:cBhvr>
                                        <p:cTn id="24" dur="500"/>
                                        <p:tgtEl>
                                          <p:spTgt spid="3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childTnLst>
                          </p:cTn>
                        </p:par>
                        <p:par>
                          <p:cTn id="30" fill="hold">
                            <p:stCondLst>
                              <p:cond delay="500"/>
                            </p:stCondLst>
                            <p:childTnLst>
                              <p:par>
                                <p:cTn id="31" presetID="1"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par>
                          <p:cTn id="33" fill="hold">
                            <p:stCondLst>
                              <p:cond delay="500"/>
                            </p:stCondLst>
                            <p:childTnLst>
                              <p:par>
                                <p:cTn id="34" presetID="22" presetClass="entr" presetSubtype="4"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par>
                                <p:cTn id="37" presetID="22" presetClass="entr" presetSubtype="1"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up)">
                                      <p:cBhvr>
                                        <p:cTn id="39" dur="500"/>
                                        <p:tgtEl>
                                          <p:spTgt spid="32"/>
                                        </p:tgtEl>
                                      </p:cBhvr>
                                    </p:animEffect>
                                  </p:childTnLst>
                                </p:cTn>
                              </p:par>
                            </p:childTnLst>
                          </p:cTn>
                        </p:par>
                        <p:par>
                          <p:cTn id="40" fill="hold">
                            <p:stCondLst>
                              <p:cond delay="1000"/>
                            </p:stCondLst>
                            <p:childTnLst>
                              <p:par>
                                <p:cTn id="41" presetID="22" presetClass="entr" presetSubtype="8"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9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71"/>
                                        </p:tgtEl>
                                        <p:attrNameLst>
                                          <p:attrName>style.visibility</p:attrName>
                                        </p:attrNameLst>
                                      </p:cBhvr>
                                      <p:to>
                                        <p:strVal val="visible"/>
                                      </p:to>
                                    </p:set>
                                    <p:animEffect transition="in" filter="wipe(left)">
                                      <p:cBhvr>
                                        <p:cTn id="60" dur="500"/>
                                        <p:tgtEl>
                                          <p:spTgt spid="7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70"/>
                                        </p:tgtEl>
                                        <p:attrNameLst>
                                          <p:attrName>style.visibility</p:attrName>
                                        </p:attrNameLst>
                                      </p:cBhvr>
                                      <p:to>
                                        <p:strVal val="visible"/>
                                      </p:to>
                                    </p:set>
                                    <p:animEffect transition="in" filter="wipe(left)">
                                      <p:cBhvr>
                                        <p:cTn id="65" dur="500"/>
                                        <p:tgtEl>
                                          <p:spTgt spid="70"/>
                                        </p:tgtEl>
                                      </p:cBhvr>
                                    </p:animEffect>
                                  </p:childTnLst>
                                </p:cTn>
                              </p:par>
                            </p:childTnLst>
                          </p:cTn>
                        </p:par>
                        <p:par>
                          <p:cTn id="66" fill="hold">
                            <p:stCondLst>
                              <p:cond delay="500"/>
                            </p:stCondLst>
                            <p:childTnLst>
                              <p:par>
                                <p:cTn id="67" presetID="22" presetClass="entr" presetSubtype="4" fill="hold" nodeType="afterEffect">
                                  <p:stCondLst>
                                    <p:cond delay="0"/>
                                  </p:stCondLst>
                                  <p:childTnLst>
                                    <p:set>
                                      <p:cBhvr>
                                        <p:cTn id="68" dur="1" fill="hold">
                                          <p:stCondLst>
                                            <p:cond delay="0"/>
                                          </p:stCondLst>
                                        </p:cTn>
                                        <p:tgtEl>
                                          <p:spTgt spid="72"/>
                                        </p:tgtEl>
                                        <p:attrNameLst>
                                          <p:attrName>style.visibility</p:attrName>
                                        </p:attrNameLst>
                                      </p:cBhvr>
                                      <p:to>
                                        <p:strVal val="visible"/>
                                      </p:to>
                                    </p:set>
                                    <p:animEffect transition="in" filter="wipe(down)">
                                      <p:cBhvr>
                                        <p:cTn id="69" dur="500"/>
                                        <p:tgtEl>
                                          <p:spTgt spid="72"/>
                                        </p:tgtEl>
                                      </p:cBhvr>
                                    </p:animEffect>
                                  </p:childTnLst>
                                </p:cTn>
                              </p:par>
                              <p:par>
                                <p:cTn id="70" presetID="22" presetClass="entr" presetSubtype="1" fill="hold" nodeType="withEffect">
                                  <p:stCondLst>
                                    <p:cond delay="0"/>
                                  </p:stCondLst>
                                  <p:childTnLst>
                                    <p:set>
                                      <p:cBhvr>
                                        <p:cTn id="71" dur="1" fill="hold">
                                          <p:stCondLst>
                                            <p:cond delay="0"/>
                                          </p:stCondLst>
                                        </p:cTn>
                                        <p:tgtEl>
                                          <p:spTgt spid="73"/>
                                        </p:tgtEl>
                                        <p:attrNameLst>
                                          <p:attrName>style.visibility</p:attrName>
                                        </p:attrNameLst>
                                      </p:cBhvr>
                                      <p:to>
                                        <p:strVal val="visible"/>
                                      </p:to>
                                    </p:set>
                                    <p:animEffect transition="in" filter="wipe(up)">
                                      <p:cBhvr>
                                        <p:cTn id="72" dur="500"/>
                                        <p:tgtEl>
                                          <p:spTgt spid="73"/>
                                        </p:tgtEl>
                                      </p:cBhvr>
                                    </p:animEffect>
                                  </p:childTnLst>
                                </p:cTn>
                              </p:par>
                            </p:childTnLst>
                          </p:cTn>
                        </p:par>
                        <p:par>
                          <p:cTn id="73" fill="hold">
                            <p:stCondLst>
                              <p:cond delay="10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par>
                                <p:cTn id="77" presetID="22" presetClass="entr" presetSubtype="8" fill="hold" nodeType="withEffect">
                                  <p:stCondLst>
                                    <p:cond delay="0"/>
                                  </p:stCondLst>
                                  <p:childTnLst>
                                    <p:set>
                                      <p:cBhvr>
                                        <p:cTn id="78" dur="1" fill="hold">
                                          <p:stCondLst>
                                            <p:cond delay="0"/>
                                          </p:stCondLst>
                                        </p:cTn>
                                        <p:tgtEl>
                                          <p:spTgt spid="91"/>
                                        </p:tgtEl>
                                        <p:attrNameLst>
                                          <p:attrName>style.visibility</p:attrName>
                                        </p:attrNameLst>
                                      </p:cBhvr>
                                      <p:to>
                                        <p:strVal val="visible"/>
                                      </p:to>
                                    </p:set>
                                    <p:animEffect transition="in" filter="wipe(left)">
                                      <p:cBhvr>
                                        <p:cTn id="79"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142528"/>
            <a:ext cx="6408712" cy="838200"/>
          </a:xfrm>
        </p:spPr>
        <p:txBody>
          <a:bodyPr/>
          <a:lstStyle/>
          <a:p>
            <a:pPr>
              <a:lnSpc>
                <a:spcPts val="3400"/>
              </a:lnSpc>
            </a:pPr>
            <a:r>
              <a:rPr lang="en-US" dirty="0"/>
              <a:t>Multi-exciton quantum confinement</a:t>
            </a:r>
          </a:p>
        </p:txBody>
      </p:sp>
      <p:grpSp>
        <p:nvGrpSpPr>
          <p:cNvPr id="6" name="Group 5">
            <a:extLst>
              <a:ext uri="{FF2B5EF4-FFF2-40B4-BE49-F238E27FC236}">
                <a16:creationId xmlns:a16="http://schemas.microsoft.com/office/drawing/2014/main" xmlns="" id="{9EDF154B-93E0-1E42-8B4D-E13DBA374DD6}"/>
              </a:ext>
            </a:extLst>
          </p:cNvPr>
          <p:cNvGrpSpPr/>
          <p:nvPr/>
        </p:nvGrpSpPr>
        <p:grpSpPr>
          <a:xfrm>
            <a:off x="1403648" y="1084674"/>
            <a:ext cx="1152128" cy="1931442"/>
            <a:chOff x="1403648" y="1084674"/>
            <a:chExt cx="1152128" cy="1931442"/>
          </a:xfrm>
        </p:grpSpPr>
        <p:grpSp>
          <p:nvGrpSpPr>
            <p:cNvPr id="35" name="Group 34">
              <a:extLst>
                <a:ext uri="{FF2B5EF4-FFF2-40B4-BE49-F238E27FC236}">
                  <a16:creationId xmlns:a16="http://schemas.microsoft.com/office/drawing/2014/main" xmlns="" id="{EF5FCD8E-32AC-AE44-8CCB-98C86A332B73}"/>
                </a:ext>
              </a:extLst>
            </p:cNvPr>
            <p:cNvGrpSpPr/>
            <p:nvPr/>
          </p:nvGrpSpPr>
          <p:grpSpPr>
            <a:xfrm>
              <a:off x="1403648" y="1484784"/>
              <a:ext cx="1152128" cy="864096"/>
              <a:chOff x="1403648" y="1484784"/>
              <a:chExt cx="1152128" cy="864096"/>
            </a:xfrm>
          </p:grpSpPr>
          <p:grpSp>
            <p:nvGrpSpPr>
              <p:cNvPr id="7" name="Group 6">
                <a:extLst>
                  <a:ext uri="{FF2B5EF4-FFF2-40B4-BE49-F238E27FC236}">
                    <a16:creationId xmlns:a16="http://schemas.microsoft.com/office/drawing/2014/main" xmlns="" id="{3275895E-4A73-0D4C-BA32-1F7D857331DC}"/>
                  </a:ext>
                </a:extLst>
              </p:cNvPr>
              <p:cNvGrpSpPr/>
              <p:nvPr/>
            </p:nvGrpSpPr>
            <p:grpSpPr>
              <a:xfrm>
                <a:off x="1403648" y="1556792"/>
                <a:ext cx="1152128" cy="720080"/>
                <a:chOff x="1043608" y="1556792"/>
                <a:chExt cx="1152128" cy="720080"/>
              </a:xfrm>
            </p:grpSpPr>
            <p:cxnSp>
              <p:nvCxnSpPr>
                <p:cNvPr id="4" name="Straight Connector 3">
                  <a:extLst>
                    <a:ext uri="{FF2B5EF4-FFF2-40B4-BE49-F238E27FC236}">
                      <a16:creationId xmlns:a16="http://schemas.microsoft.com/office/drawing/2014/main" xmlns="" id="{A486C0B1-2C1A-AA45-9447-E208A4D5AD42}"/>
                    </a:ext>
                  </a:extLst>
                </p:cNvPr>
                <p:cNvCxnSpPr/>
                <p:nvPr/>
              </p:nvCxnSpPr>
              <p:spPr bwMode="auto">
                <a:xfrm>
                  <a:off x="1043608" y="1556792"/>
                  <a:ext cx="1152128" cy="0"/>
                </a:xfrm>
                <a:prstGeom prst="line">
                  <a:avLst/>
                </a:prstGeom>
                <a:solidFill>
                  <a:schemeClr val="accent1"/>
                </a:solidFill>
                <a:ln w="28575" cap="flat" cmpd="sng" algn="ctr">
                  <a:solidFill>
                    <a:schemeClr val="tx2">
                      <a:lumMod val="75000"/>
                    </a:schemeClr>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xmlns="" id="{744542CD-6ED6-6448-87EB-755A3555F801}"/>
                    </a:ext>
                  </a:extLst>
                </p:cNvPr>
                <p:cNvCxnSpPr/>
                <p:nvPr/>
              </p:nvCxnSpPr>
              <p:spPr bwMode="auto">
                <a:xfrm>
                  <a:off x="1043608" y="2276872"/>
                  <a:ext cx="1152128" cy="0"/>
                </a:xfrm>
                <a:prstGeom prst="line">
                  <a:avLst/>
                </a:prstGeom>
                <a:solidFill>
                  <a:schemeClr val="accent1"/>
                </a:solidFill>
                <a:ln w="28575" cap="flat" cmpd="sng" algn="ctr">
                  <a:solidFill>
                    <a:schemeClr val="tx2">
                      <a:lumMod val="75000"/>
                    </a:schemeClr>
                  </a:solidFill>
                  <a:prstDash val="solid"/>
                  <a:round/>
                  <a:headEnd type="none" w="med" len="med"/>
                  <a:tailEnd type="none" w="med" len="med"/>
                </a:ln>
                <a:effectLst/>
              </p:spPr>
            </p:cxnSp>
          </p:grpSp>
          <p:grpSp>
            <p:nvGrpSpPr>
              <p:cNvPr id="19" name="Group 18">
                <a:extLst>
                  <a:ext uri="{FF2B5EF4-FFF2-40B4-BE49-F238E27FC236}">
                    <a16:creationId xmlns:a16="http://schemas.microsoft.com/office/drawing/2014/main" xmlns="" id="{7D7163B8-3D33-8F47-97EB-F12B27B1BB0F}"/>
                  </a:ext>
                </a:extLst>
              </p:cNvPr>
              <p:cNvGrpSpPr/>
              <p:nvPr/>
            </p:nvGrpSpPr>
            <p:grpSpPr>
              <a:xfrm>
                <a:off x="1907704" y="1484784"/>
                <a:ext cx="144016" cy="864096"/>
                <a:chOff x="1907704" y="1484784"/>
                <a:chExt cx="144016" cy="864096"/>
              </a:xfrm>
            </p:grpSpPr>
            <p:sp>
              <p:nvSpPr>
                <p:cNvPr id="17" name="Oval 16">
                  <a:extLst>
                    <a:ext uri="{FF2B5EF4-FFF2-40B4-BE49-F238E27FC236}">
                      <a16:creationId xmlns:a16="http://schemas.microsoft.com/office/drawing/2014/main" xmlns="" id="{92FF8124-B56A-D94F-ADB9-2C871742343E}"/>
                    </a:ext>
                  </a:extLst>
                </p:cNvPr>
                <p:cNvSpPr/>
                <p:nvPr/>
              </p:nvSpPr>
              <p:spPr bwMode="auto">
                <a:xfrm>
                  <a:off x="1907704" y="1484784"/>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rgbClr val="FF0000"/>
                    </a:solidFill>
                    <a:effectLst/>
                    <a:latin typeface="Arial" pitchFamily="-65" charset="0"/>
                  </a:endParaRPr>
                </a:p>
              </p:txBody>
            </p:sp>
            <p:sp>
              <p:nvSpPr>
                <p:cNvPr id="18" name="Oval 17">
                  <a:extLst>
                    <a:ext uri="{FF2B5EF4-FFF2-40B4-BE49-F238E27FC236}">
                      <a16:creationId xmlns:a16="http://schemas.microsoft.com/office/drawing/2014/main" xmlns="" id="{42A8F99D-06DD-244A-9A99-D35A82DBDD72}"/>
                    </a:ext>
                  </a:extLst>
                </p:cNvPr>
                <p:cNvSpPr/>
                <p:nvPr/>
              </p:nvSpPr>
              <p:spPr bwMode="auto">
                <a:xfrm>
                  <a:off x="1907704" y="2204864"/>
                  <a:ext cx="144016" cy="14401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rgbClr val="FF0000"/>
                    </a:solidFill>
                    <a:effectLst/>
                    <a:latin typeface="Arial" pitchFamily="-65" charset="0"/>
                  </a:endParaRPr>
                </a:p>
              </p:txBody>
            </p:sp>
          </p:grpSp>
        </p:grpSp>
        <p:cxnSp>
          <p:nvCxnSpPr>
            <p:cNvPr id="39" name="Straight Arrow Connector 38">
              <a:extLst>
                <a:ext uri="{FF2B5EF4-FFF2-40B4-BE49-F238E27FC236}">
                  <a16:creationId xmlns:a16="http://schemas.microsoft.com/office/drawing/2014/main" xmlns="" id="{7CA91D00-231E-A944-B22A-71D960ABB839}"/>
                </a:ext>
              </a:extLst>
            </p:cNvPr>
            <p:cNvCxnSpPr>
              <a:cxnSpLocks/>
              <a:stCxn id="17" idx="4"/>
              <a:endCxn id="18" idx="0"/>
            </p:cNvCxnSpPr>
            <p:nvPr/>
          </p:nvCxnSpPr>
          <p:spPr bwMode="auto">
            <a:xfrm>
              <a:off x="1979712" y="1628800"/>
              <a:ext cx="0" cy="576064"/>
            </a:xfrm>
            <a:prstGeom prst="straightConnector1">
              <a:avLst/>
            </a:prstGeom>
            <a:solidFill>
              <a:schemeClr val="accent1"/>
            </a:solidFill>
            <a:ln w="9525" cap="flat" cmpd="sng" algn="ctr">
              <a:solidFill>
                <a:schemeClr val="tx1"/>
              </a:solidFill>
              <a:prstDash val="sysDash"/>
              <a:bevel/>
              <a:headEnd type="none" w="med" len="med"/>
              <a:tailEnd type="triangle"/>
            </a:ln>
            <a:effectLst/>
          </p:spPr>
        </p:cxnSp>
        <p:sp>
          <p:nvSpPr>
            <p:cNvPr id="63" name="TextBox 62">
              <a:extLst>
                <a:ext uri="{FF2B5EF4-FFF2-40B4-BE49-F238E27FC236}">
                  <a16:creationId xmlns:a16="http://schemas.microsoft.com/office/drawing/2014/main" xmlns="" id="{D469211F-BAAB-914F-95AB-D41AD1A5EAE2}"/>
                </a:ext>
              </a:extLst>
            </p:cNvPr>
            <p:cNvSpPr txBox="1"/>
            <p:nvPr/>
          </p:nvSpPr>
          <p:spPr>
            <a:xfrm>
              <a:off x="1806316" y="1084674"/>
              <a:ext cx="356188" cy="400110"/>
            </a:xfrm>
            <a:prstGeom prst="rect">
              <a:avLst/>
            </a:prstGeom>
            <a:noFill/>
          </p:spPr>
          <p:txBody>
            <a:bodyPr wrap="none" rtlCol="0">
              <a:spAutoFit/>
            </a:bodyPr>
            <a:lstStyle/>
            <a:p>
              <a:r>
                <a:rPr lang="fr-FR" sz="2000" dirty="0"/>
                <a:t>X</a:t>
              </a:r>
            </a:p>
          </p:txBody>
        </p:sp>
        <p:sp>
          <p:nvSpPr>
            <p:cNvPr id="66" name="TextBox 65">
              <a:extLst>
                <a:ext uri="{FF2B5EF4-FFF2-40B4-BE49-F238E27FC236}">
                  <a16:creationId xmlns:a16="http://schemas.microsoft.com/office/drawing/2014/main" xmlns="" id="{AD81CC58-734D-3940-8E28-C289B88F6D74}"/>
                </a:ext>
              </a:extLst>
            </p:cNvPr>
            <p:cNvSpPr txBox="1"/>
            <p:nvPr/>
          </p:nvSpPr>
          <p:spPr>
            <a:xfrm>
              <a:off x="1691680" y="2492896"/>
              <a:ext cx="521297" cy="523220"/>
            </a:xfrm>
            <a:prstGeom prst="rect">
              <a:avLst/>
            </a:prstGeom>
            <a:noFill/>
          </p:spPr>
          <p:txBody>
            <a:bodyPr wrap="none" rtlCol="0">
              <a:spAutoFit/>
            </a:bodyPr>
            <a:lstStyle/>
            <a:p>
              <a:r>
                <a:rPr lang="fr-FR" dirty="0" err="1">
                  <a:latin typeface="Symbol" pitchFamily="2" charset="2"/>
                </a:rPr>
                <a:t>G</a:t>
              </a:r>
              <a:r>
                <a:rPr lang="fr-FR" baseline="-25000" dirty="0" err="1"/>
                <a:t>x</a:t>
              </a:r>
              <a:endParaRPr lang="fr-FR" baseline="-25000" dirty="0"/>
            </a:p>
          </p:txBody>
        </p:sp>
      </p:grpSp>
      <p:grpSp>
        <p:nvGrpSpPr>
          <p:cNvPr id="41" name="Group 40">
            <a:extLst>
              <a:ext uri="{FF2B5EF4-FFF2-40B4-BE49-F238E27FC236}">
                <a16:creationId xmlns:a16="http://schemas.microsoft.com/office/drawing/2014/main" xmlns="" id="{D16FA9DB-6CA0-304F-81F1-95A69DF46AB5}"/>
              </a:ext>
            </a:extLst>
          </p:cNvPr>
          <p:cNvGrpSpPr/>
          <p:nvPr/>
        </p:nvGrpSpPr>
        <p:grpSpPr>
          <a:xfrm>
            <a:off x="4018251" y="1084674"/>
            <a:ext cx="1487908" cy="1931442"/>
            <a:chOff x="4018251" y="1084674"/>
            <a:chExt cx="1487908" cy="1931442"/>
          </a:xfrm>
        </p:grpSpPr>
        <p:sp>
          <p:nvSpPr>
            <p:cNvPr id="64" name="TextBox 63">
              <a:extLst>
                <a:ext uri="{FF2B5EF4-FFF2-40B4-BE49-F238E27FC236}">
                  <a16:creationId xmlns:a16="http://schemas.microsoft.com/office/drawing/2014/main" xmlns="" id="{6B357C23-E744-9A40-9E42-ADEC6F3BC428}"/>
                </a:ext>
              </a:extLst>
            </p:cNvPr>
            <p:cNvSpPr txBox="1"/>
            <p:nvPr/>
          </p:nvSpPr>
          <p:spPr>
            <a:xfrm>
              <a:off x="4499992" y="1084674"/>
              <a:ext cx="527709" cy="400110"/>
            </a:xfrm>
            <a:prstGeom prst="rect">
              <a:avLst/>
            </a:prstGeom>
            <a:noFill/>
          </p:spPr>
          <p:txBody>
            <a:bodyPr wrap="none" rtlCol="0">
              <a:spAutoFit/>
            </a:bodyPr>
            <a:lstStyle/>
            <a:p>
              <a:r>
                <a:rPr lang="fr-FR" sz="2000" dirty="0"/>
                <a:t>XX</a:t>
              </a:r>
            </a:p>
          </p:txBody>
        </p:sp>
        <p:grpSp>
          <p:nvGrpSpPr>
            <p:cNvPr id="38" name="Group 37">
              <a:extLst>
                <a:ext uri="{FF2B5EF4-FFF2-40B4-BE49-F238E27FC236}">
                  <a16:creationId xmlns:a16="http://schemas.microsoft.com/office/drawing/2014/main" xmlns="" id="{0A3F4FDE-4805-634A-924E-91190D94306C}"/>
                </a:ext>
              </a:extLst>
            </p:cNvPr>
            <p:cNvGrpSpPr/>
            <p:nvPr/>
          </p:nvGrpSpPr>
          <p:grpSpPr>
            <a:xfrm>
              <a:off x="4018251" y="1484784"/>
              <a:ext cx="1487908" cy="1531332"/>
              <a:chOff x="4018251" y="1484784"/>
              <a:chExt cx="1487908" cy="1531332"/>
            </a:xfrm>
          </p:grpSpPr>
          <p:grpSp>
            <p:nvGrpSpPr>
              <p:cNvPr id="36" name="Group 35">
                <a:extLst>
                  <a:ext uri="{FF2B5EF4-FFF2-40B4-BE49-F238E27FC236}">
                    <a16:creationId xmlns:a16="http://schemas.microsoft.com/office/drawing/2014/main" xmlns="" id="{0F847E13-FC42-2346-A975-DDC24C1602B9}"/>
                  </a:ext>
                </a:extLst>
              </p:cNvPr>
              <p:cNvGrpSpPr/>
              <p:nvPr/>
            </p:nvGrpSpPr>
            <p:grpSpPr>
              <a:xfrm>
                <a:off x="4175956" y="1484784"/>
                <a:ext cx="1152128" cy="864096"/>
                <a:chOff x="4175956" y="1484784"/>
                <a:chExt cx="1152128" cy="864096"/>
              </a:xfrm>
            </p:grpSpPr>
            <p:grpSp>
              <p:nvGrpSpPr>
                <p:cNvPr id="11" name="Group 10">
                  <a:extLst>
                    <a:ext uri="{FF2B5EF4-FFF2-40B4-BE49-F238E27FC236}">
                      <a16:creationId xmlns:a16="http://schemas.microsoft.com/office/drawing/2014/main" xmlns="" id="{FF84CEFE-AFE8-2F46-90A4-CB2B40766618}"/>
                    </a:ext>
                  </a:extLst>
                </p:cNvPr>
                <p:cNvGrpSpPr/>
                <p:nvPr/>
              </p:nvGrpSpPr>
              <p:grpSpPr>
                <a:xfrm>
                  <a:off x="4175956" y="1556792"/>
                  <a:ext cx="1152128" cy="720080"/>
                  <a:chOff x="1043608" y="1556792"/>
                  <a:chExt cx="1152128" cy="720080"/>
                </a:xfrm>
              </p:grpSpPr>
              <p:cxnSp>
                <p:nvCxnSpPr>
                  <p:cNvPr id="12" name="Straight Connector 11">
                    <a:extLst>
                      <a:ext uri="{FF2B5EF4-FFF2-40B4-BE49-F238E27FC236}">
                        <a16:creationId xmlns:a16="http://schemas.microsoft.com/office/drawing/2014/main" xmlns="" id="{53F97126-9CC4-E44A-A88A-ACB36BD4C70E}"/>
                      </a:ext>
                    </a:extLst>
                  </p:cNvPr>
                  <p:cNvCxnSpPr/>
                  <p:nvPr/>
                </p:nvCxnSpPr>
                <p:spPr bwMode="auto">
                  <a:xfrm>
                    <a:off x="1043608" y="1556792"/>
                    <a:ext cx="1152128" cy="0"/>
                  </a:xfrm>
                  <a:prstGeom prst="line">
                    <a:avLst/>
                  </a:prstGeom>
                  <a:solidFill>
                    <a:schemeClr val="accent1"/>
                  </a:solidFill>
                  <a:ln w="28575" cap="flat" cmpd="sng" algn="ctr">
                    <a:solidFill>
                      <a:schemeClr val="tx2">
                        <a:lumMod val="75000"/>
                      </a:schemeClr>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xmlns="" id="{CE0188AF-4FE3-694C-B7EE-0F1FAC3B472F}"/>
                      </a:ext>
                    </a:extLst>
                  </p:cNvPr>
                  <p:cNvCxnSpPr/>
                  <p:nvPr/>
                </p:nvCxnSpPr>
                <p:spPr bwMode="auto">
                  <a:xfrm>
                    <a:off x="1043608" y="2276872"/>
                    <a:ext cx="1152128" cy="0"/>
                  </a:xfrm>
                  <a:prstGeom prst="line">
                    <a:avLst/>
                  </a:prstGeom>
                  <a:solidFill>
                    <a:schemeClr val="accent1"/>
                  </a:solidFill>
                  <a:ln w="28575" cap="flat" cmpd="sng" algn="ctr">
                    <a:solidFill>
                      <a:schemeClr val="tx2">
                        <a:lumMod val="75000"/>
                      </a:schemeClr>
                    </a:solidFill>
                    <a:prstDash val="solid"/>
                    <a:round/>
                    <a:headEnd type="none" w="med" len="med"/>
                    <a:tailEnd type="none" w="med" len="med"/>
                  </a:ln>
                  <a:effectLst/>
                </p:spPr>
              </p:cxnSp>
            </p:grpSp>
            <p:grpSp>
              <p:nvGrpSpPr>
                <p:cNvPr id="20" name="Group 19">
                  <a:extLst>
                    <a:ext uri="{FF2B5EF4-FFF2-40B4-BE49-F238E27FC236}">
                      <a16:creationId xmlns:a16="http://schemas.microsoft.com/office/drawing/2014/main" xmlns="" id="{35EFDF41-3232-6F44-A454-9CA83EEABC91}"/>
                    </a:ext>
                  </a:extLst>
                </p:cNvPr>
                <p:cNvGrpSpPr/>
                <p:nvPr/>
              </p:nvGrpSpPr>
              <p:grpSpPr>
                <a:xfrm>
                  <a:off x="4427984" y="1484784"/>
                  <a:ext cx="144016" cy="864096"/>
                  <a:chOff x="1907704" y="1484784"/>
                  <a:chExt cx="144016" cy="864096"/>
                </a:xfrm>
              </p:grpSpPr>
              <p:sp>
                <p:nvSpPr>
                  <p:cNvPr id="21" name="Oval 20">
                    <a:extLst>
                      <a:ext uri="{FF2B5EF4-FFF2-40B4-BE49-F238E27FC236}">
                        <a16:creationId xmlns:a16="http://schemas.microsoft.com/office/drawing/2014/main" xmlns="" id="{5A5869C9-48A5-CE42-9782-EE8F95781B41}"/>
                      </a:ext>
                    </a:extLst>
                  </p:cNvPr>
                  <p:cNvSpPr/>
                  <p:nvPr/>
                </p:nvSpPr>
                <p:spPr bwMode="auto">
                  <a:xfrm>
                    <a:off x="1907704" y="1484784"/>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rgbClr val="FF0000"/>
                      </a:solidFill>
                      <a:effectLst/>
                      <a:latin typeface="Arial" pitchFamily="-65" charset="0"/>
                    </a:endParaRPr>
                  </a:p>
                </p:txBody>
              </p:sp>
              <p:sp>
                <p:nvSpPr>
                  <p:cNvPr id="22" name="Oval 21">
                    <a:extLst>
                      <a:ext uri="{FF2B5EF4-FFF2-40B4-BE49-F238E27FC236}">
                        <a16:creationId xmlns:a16="http://schemas.microsoft.com/office/drawing/2014/main" xmlns="" id="{0BFE5885-794F-3046-9FD3-B4A7CB41AB4E}"/>
                      </a:ext>
                    </a:extLst>
                  </p:cNvPr>
                  <p:cNvSpPr/>
                  <p:nvPr/>
                </p:nvSpPr>
                <p:spPr bwMode="auto">
                  <a:xfrm>
                    <a:off x="1907704" y="2204864"/>
                    <a:ext cx="144016" cy="14401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rgbClr val="FF0000"/>
                      </a:solidFill>
                      <a:effectLst/>
                      <a:latin typeface="Arial" pitchFamily="-65" charset="0"/>
                    </a:endParaRPr>
                  </a:p>
                </p:txBody>
              </p:sp>
            </p:grpSp>
            <p:grpSp>
              <p:nvGrpSpPr>
                <p:cNvPr id="26" name="Group 25">
                  <a:extLst>
                    <a:ext uri="{FF2B5EF4-FFF2-40B4-BE49-F238E27FC236}">
                      <a16:creationId xmlns:a16="http://schemas.microsoft.com/office/drawing/2014/main" xmlns="" id="{75135E41-32F7-1548-B9CA-28CCF7CA5F78}"/>
                    </a:ext>
                  </a:extLst>
                </p:cNvPr>
                <p:cNvGrpSpPr/>
                <p:nvPr/>
              </p:nvGrpSpPr>
              <p:grpSpPr>
                <a:xfrm>
                  <a:off x="4932040" y="1484784"/>
                  <a:ext cx="144016" cy="864096"/>
                  <a:chOff x="1907704" y="1484784"/>
                  <a:chExt cx="144016" cy="864096"/>
                </a:xfrm>
              </p:grpSpPr>
              <p:sp>
                <p:nvSpPr>
                  <p:cNvPr id="27" name="Oval 26">
                    <a:extLst>
                      <a:ext uri="{FF2B5EF4-FFF2-40B4-BE49-F238E27FC236}">
                        <a16:creationId xmlns:a16="http://schemas.microsoft.com/office/drawing/2014/main" xmlns="" id="{EC0C3987-8100-8347-B80B-599C45807E5E}"/>
                      </a:ext>
                    </a:extLst>
                  </p:cNvPr>
                  <p:cNvSpPr/>
                  <p:nvPr/>
                </p:nvSpPr>
                <p:spPr bwMode="auto">
                  <a:xfrm>
                    <a:off x="1907704" y="1484784"/>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rgbClr val="FF0000"/>
                      </a:solidFill>
                      <a:effectLst/>
                      <a:latin typeface="Arial" pitchFamily="-65" charset="0"/>
                    </a:endParaRPr>
                  </a:p>
                </p:txBody>
              </p:sp>
              <p:sp>
                <p:nvSpPr>
                  <p:cNvPr id="28" name="Oval 27">
                    <a:extLst>
                      <a:ext uri="{FF2B5EF4-FFF2-40B4-BE49-F238E27FC236}">
                        <a16:creationId xmlns:a16="http://schemas.microsoft.com/office/drawing/2014/main" xmlns="" id="{A5B322D4-7766-C74D-A215-6B62D0EED553}"/>
                      </a:ext>
                    </a:extLst>
                  </p:cNvPr>
                  <p:cNvSpPr/>
                  <p:nvPr/>
                </p:nvSpPr>
                <p:spPr bwMode="auto">
                  <a:xfrm>
                    <a:off x="1907704" y="2204864"/>
                    <a:ext cx="144016" cy="14401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rgbClr val="FF0000"/>
                      </a:solidFill>
                      <a:effectLst/>
                      <a:latin typeface="Arial" pitchFamily="-65" charset="0"/>
                    </a:endParaRPr>
                  </a:p>
                </p:txBody>
              </p:sp>
            </p:grpSp>
          </p:grpSp>
          <p:cxnSp>
            <p:nvCxnSpPr>
              <p:cNvPr id="42" name="Straight Arrow Connector 41">
                <a:extLst>
                  <a:ext uri="{FF2B5EF4-FFF2-40B4-BE49-F238E27FC236}">
                    <a16:creationId xmlns:a16="http://schemas.microsoft.com/office/drawing/2014/main" xmlns="" id="{AB543BB8-1A3C-384A-AB73-EE665BE282E2}"/>
                  </a:ext>
                </a:extLst>
              </p:cNvPr>
              <p:cNvCxnSpPr>
                <a:cxnSpLocks/>
              </p:cNvCxnSpPr>
              <p:nvPr/>
            </p:nvCxnSpPr>
            <p:spPr bwMode="auto">
              <a:xfrm>
                <a:off x="4499992" y="1628800"/>
                <a:ext cx="0" cy="576064"/>
              </a:xfrm>
              <a:prstGeom prst="straightConnector1">
                <a:avLst/>
              </a:prstGeom>
              <a:solidFill>
                <a:schemeClr val="accent1"/>
              </a:solidFill>
              <a:ln w="9525" cap="flat" cmpd="sng" algn="ctr">
                <a:solidFill>
                  <a:schemeClr val="tx1"/>
                </a:solidFill>
                <a:prstDash val="sysDash"/>
                <a:bevel/>
                <a:headEnd type="none" w="med" len="med"/>
                <a:tailEnd type="triangle"/>
              </a:ln>
              <a:effectLst/>
            </p:spPr>
          </p:cxnSp>
          <p:cxnSp>
            <p:nvCxnSpPr>
              <p:cNvPr id="44" name="Straight Arrow Connector 43">
                <a:extLst>
                  <a:ext uri="{FF2B5EF4-FFF2-40B4-BE49-F238E27FC236}">
                    <a16:creationId xmlns:a16="http://schemas.microsoft.com/office/drawing/2014/main" xmlns="" id="{EFA1B136-1928-6F47-B478-2724ECD19742}"/>
                  </a:ext>
                </a:extLst>
              </p:cNvPr>
              <p:cNvCxnSpPr>
                <a:cxnSpLocks/>
              </p:cNvCxnSpPr>
              <p:nvPr/>
            </p:nvCxnSpPr>
            <p:spPr bwMode="auto">
              <a:xfrm>
                <a:off x="5004048" y="1628800"/>
                <a:ext cx="0" cy="576064"/>
              </a:xfrm>
              <a:prstGeom prst="straightConnector1">
                <a:avLst/>
              </a:prstGeom>
              <a:solidFill>
                <a:schemeClr val="accent1"/>
              </a:solidFill>
              <a:ln w="9525" cap="flat" cmpd="sng" algn="ctr">
                <a:solidFill>
                  <a:schemeClr val="tx1"/>
                </a:solidFill>
                <a:prstDash val="sysDash"/>
                <a:bevel/>
                <a:headEnd type="none" w="med" len="med"/>
                <a:tailEnd type="triangle"/>
              </a:ln>
              <a:effectLst/>
            </p:spPr>
          </p:cxnSp>
          <p:cxnSp>
            <p:nvCxnSpPr>
              <p:cNvPr id="50" name="Straight Arrow Connector 49">
                <a:extLst>
                  <a:ext uri="{FF2B5EF4-FFF2-40B4-BE49-F238E27FC236}">
                    <a16:creationId xmlns:a16="http://schemas.microsoft.com/office/drawing/2014/main" xmlns="" id="{1383D8F0-6FD0-CA41-B39F-6CBECFB0AED5}"/>
                  </a:ext>
                </a:extLst>
              </p:cNvPr>
              <p:cNvCxnSpPr>
                <a:cxnSpLocks/>
                <a:endCxn id="28" idx="0"/>
              </p:cNvCxnSpPr>
              <p:nvPr/>
            </p:nvCxnSpPr>
            <p:spPr bwMode="auto">
              <a:xfrm>
                <a:off x="4499992" y="1628800"/>
                <a:ext cx="504056" cy="576064"/>
              </a:xfrm>
              <a:prstGeom prst="straightConnector1">
                <a:avLst/>
              </a:prstGeom>
              <a:solidFill>
                <a:schemeClr val="accent1"/>
              </a:solidFill>
              <a:ln w="9525" cap="flat" cmpd="sng" algn="ctr">
                <a:solidFill>
                  <a:schemeClr val="tx1"/>
                </a:solidFill>
                <a:prstDash val="sysDash"/>
                <a:bevel/>
                <a:headEnd type="none" w="med" len="med"/>
                <a:tailEnd type="triangle"/>
              </a:ln>
              <a:effectLst/>
            </p:spPr>
          </p:cxnSp>
          <p:cxnSp>
            <p:nvCxnSpPr>
              <p:cNvPr id="52" name="Straight Arrow Connector 51">
                <a:extLst>
                  <a:ext uri="{FF2B5EF4-FFF2-40B4-BE49-F238E27FC236}">
                    <a16:creationId xmlns:a16="http://schemas.microsoft.com/office/drawing/2014/main" xmlns="" id="{B2BB39C8-1351-5847-8F34-F7222D7370A9}"/>
                  </a:ext>
                </a:extLst>
              </p:cNvPr>
              <p:cNvCxnSpPr>
                <a:cxnSpLocks/>
              </p:cNvCxnSpPr>
              <p:nvPr/>
            </p:nvCxnSpPr>
            <p:spPr bwMode="auto">
              <a:xfrm>
                <a:off x="4499992" y="1628800"/>
                <a:ext cx="504056" cy="576064"/>
              </a:xfrm>
              <a:prstGeom prst="straightConnector1">
                <a:avLst/>
              </a:prstGeom>
              <a:solidFill>
                <a:schemeClr val="accent1"/>
              </a:solidFill>
              <a:ln w="9525" cap="flat" cmpd="sng" algn="ctr">
                <a:solidFill>
                  <a:schemeClr val="tx1"/>
                </a:solidFill>
                <a:prstDash val="sysDash"/>
                <a:bevel/>
                <a:headEnd type="none" w="med" len="med"/>
                <a:tailEnd type="triangle"/>
              </a:ln>
              <a:effectLst/>
            </p:spPr>
          </p:cxnSp>
          <p:cxnSp>
            <p:nvCxnSpPr>
              <p:cNvPr id="53" name="Straight Arrow Connector 52">
                <a:extLst>
                  <a:ext uri="{FF2B5EF4-FFF2-40B4-BE49-F238E27FC236}">
                    <a16:creationId xmlns:a16="http://schemas.microsoft.com/office/drawing/2014/main" xmlns="" id="{2FBB504F-90D4-C24D-B223-24379AEA8862}"/>
                  </a:ext>
                </a:extLst>
              </p:cNvPr>
              <p:cNvCxnSpPr>
                <a:cxnSpLocks/>
              </p:cNvCxnSpPr>
              <p:nvPr/>
            </p:nvCxnSpPr>
            <p:spPr bwMode="auto">
              <a:xfrm>
                <a:off x="4499992" y="1628800"/>
                <a:ext cx="504056" cy="576064"/>
              </a:xfrm>
              <a:prstGeom prst="straightConnector1">
                <a:avLst/>
              </a:prstGeom>
              <a:solidFill>
                <a:schemeClr val="accent1"/>
              </a:solidFill>
              <a:ln w="9525" cap="flat" cmpd="sng" algn="ctr">
                <a:solidFill>
                  <a:schemeClr val="tx1"/>
                </a:solidFill>
                <a:prstDash val="sysDash"/>
                <a:bevel/>
                <a:headEnd type="none" w="med" len="med"/>
                <a:tailEnd type="triangle"/>
              </a:ln>
              <a:effectLst/>
            </p:spPr>
          </p:cxnSp>
          <p:cxnSp>
            <p:nvCxnSpPr>
              <p:cNvPr id="54" name="Straight Arrow Connector 53">
                <a:extLst>
                  <a:ext uri="{FF2B5EF4-FFF2-40B4-BE49-F238E27FC236}">
                    <a16:creationId xmlns:a16="http://schemas.microsoft.com/office/drawing/2014/main" xmlns="" id="{02BBD726-857B-AC44-9CF2-5A46201FB0E9}"/>
                  </a:ext>
                </a:extLst>
              </p:cNvPr>
              <p:cNvCxnSpPr>
                <a:cxnSpLocks/>
              </p:cNvCxnSpPr>
              <p:nvPr/>
            </p:nvCxnSpPr>
            <p:spPr bwMode="auto">
              <a:xfrm flipH="1">
                <a:off x="4499992" y="1628800"/>
                <a:ext cx="504056" cy="576064"/>
              </a:xfrm>
              <a:prstGeom prst="straightConnector1">
                <a:avLst/>
              </a:prstGeom>
              <a:solidFill>
                <a:schemeClr val="accent1"/>
              </a:solidFill>
              <a:ln w="9525" cap="flat" cmpd="sng" algn="ctr">
                <a:solidFill>
                  <a:schemeClr val="tx1"/>
                </a:solidFill>
                <a:prstDash val="sysDash"/>
                <a:bevel/>
                <a:headEnd type="none" w="med" len="med"/>
                <a:tailEnd type="triangle"/>
              </a:ln>
              <a:effectLst/>
            </p:spPr>
          </p:cxnSp>
          <p:sp>
            <p:nvSpPr>
              <p:cNvPr id="67" name="TextBox 66">
                <a:extLst>
                  <a:ext uri="{FF2B5EF4-FFF2-40B4-BE49-F238E27FC236}">
                    <a16:creationId xmlns:a16="http://schemas.microsoft.com/office/drawing/2014/main" xmlns="" id="{D2B6B14E-ED9C-E64A-8EFD-29FC1DAEE0A6}"/>
                  </a:ext>
                </a:extLst>
              </p:cNvPr>
              <p:cNvSpPr txBox="1"/>
              <p:nvPr/>
            </p:nvSpPr>
            <p:spPr>
              <a:xfrm>
                <a:off x="4018251" y="2492896"/>
                <a:ext cx="1487908" cy="523220"/>
              </a:xfrm>
              <a:prstGeom prst="rect">
                <a:avLst/>
              </a:prstGeom>
              <a:noFill/>
            </p:spPr>
            <p:txBody>
              <a:bodyPr wrap="none" rtlCol="0">
                <a:spAutoFit/>
              </a:bodyPr>
              <a:lstStyle/>
              <a:p>
                <a:r>
                  <a:rPr lang="fr-FR" dirty="0" err="1">
                    <a:latin typeface="Symbol" pitchFamily="2" charset="2"/>
                  </a:rPr>
                  <a:t>G</a:t>
                </a:r>
                <a:r>
                  <a:rPr lang="fr-FR" baseline="-25000" dirty="0" err="1"/>
                  <a:t>xx</a:t>
                </a:r>
                <a:r>
                  <a:rPr lang="fr-FR" dirty="0"/>
                  <a:t>= 4</a:t>
                </a:r>
                <a:r>
                  <a:rPr lang="fr-FR" dirty="0">
                    <a:latin typeface="Symbol" pitchFamily="2" charset="2"/>
                  </a:rPr>
                  <a:t>G</a:t>
                </a:r>
                <a:r>
                  <a:rPr lang="fr-FR" baseline="-25000" dirty="0"/>
                  <a:t>x</a:t>
                </a:r>
              </a:p>
            </p:txBody>
          </p:sp>
        </p:grpSp>
      </p:grpSp>
      <p:grpSp>
        <p:nvGrpSpPr>
          <p:cNvPr id="40" name="Group 39">
            <a:extLst>
              <a:ext uri="{FF2B5EF4-FFF2-40B4-BE49-F238E27FC236}">
                <a16:creationId xmlns:a16="http://schemas.microsoft.com/office/drawing/2014/main" xmlns="" id="{6C252BD8-91FF-4249-9678-B1FECBAD8611}"/>
              </a:ext>
            </a:extLst>
          </p:cNvPr>
          <p:cNvGrpSpPr/>
          <p:nvPr/>
        </p:nvGrpSpPr>
        <p:grpSpPr>
          <a:xfrm>
            <a:off x="6727996" y="1084674"/>
            <a:ext cx="1608133" cy="1931442"/>
            <a:chOff x="6727996" y="1084674"/>
            <a:chExt cx="1608133" cy="1931442"/>
          </a:xfrm>
        </p:grpSpPr>
        <p:grpSp>
          <p:nvGrpSpPr>
            <p:cNvPr id="37" name="Group 36">
              <a:extLst>
                <a:ext uri="{FF2B5EF4-FFF2-40B4-BE49-F238E27FC236}">
                  <a16:creationId xmlns:a16="http://schemas.microsoft.com/office/drawing/2014/main" xmlns="" id="{308C6681-E0F4-004B-B3F5-A249A0A332A3}"/>
                </a:ext>
              </a:extLst>
            </p:cNvPr>
            <p:cNvGrpSpPr/>
            <p:nvPr/>
          </p:nvGrpSpPr>
          <p:grpSpPr>
            <a:xfrm>
              <a:off x="6948264" y="1484784"/>
              <a:ext cx="1152128" cy="864096"/>
              <a:chOff x="6948264" y="1484784"/>
              <a:chExt cx="1152128" cy="864096"/>
            </a:xfrm>
          </p:grpSpPr>
          <p:grpSp>
            <p:nvGrpSpPr>
              <p:cNvPr id="14" name="Group 13">
                <a:extLst>
                  <a:ext uri="{FF2B5EF4-FFF2-40B4-BE49-F238E27FC236}">
                    <a16:creationId xmlns:a16="http://schemas.microsoft.com/office/drawing/2014/main" xmlns="" id="{863984C0-AC83-9C4E-B4C1-74A3427C4735}"/>
                  </a:ext>
                </a:extLst>
              </p:cNvPr>
              <p:cNvGrpSpPr/>
              <p:nvPr/>
            </p:nvGrpSpPr>
            <p:grpSpPr>
              <a:xfrm>
                <a:off x="6948264" y="1556792"/>
                <a:ext cx="1152128" cy="720080"/>
                <a:chOff x="1043608" y="1556792"/>
                <a:chExt cx="1152128" cy="720080"/>
              </a:xfrm>
            </p:grpSpPr>
            <p:cxnSp>
              <p:nvCxnSpPr>
                <p:cNvPr id="15" name="Straight Connector 14">
                  <a:extLst>
                    <a:ext uri="{FF2B5EF4-FFF2-40B4-BE49-F238E27FC236}">
                      <a16:creationId xmlns:a16="http://schemas.microsoft.com/office/drawing/2014/main" xmlns="" id="{C3C787AA-9A64-E24A-B132-ABC549D5F754}"/>
                    </a:ext>
                  </a:extLst>
                </p:cNvPr>
                <p:cNvCxnSpPr/>
                <p:nvPr/>
              </p:nvCxnSpPr>
              <p:spPr bwMode="auto">
                <a:xfrm>
                  <a:off x="1043608" y="1556792"/>
                  <a:ext cx="1152128" cy="0"/>
                </a:xfrm>
                <a:prstGeom prst="line">
                  <a:avLst/>
                </a:prstGeom>
                <a:solidFill>
                  <a:schemeClr val="accent1"/>
                </a:solidFill>
                <a:ln w="28575" cap="flat" cmpd="sng" algn="ctr">
                  <a:solidFill>
                    <a:schemeClr val="tx2">
                      <a:lumMod val="75000"/>
                    </a:schemeClr>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xmlns="" id="{D01B885D-98AF-9446-ABF1-BAD0C32320BF}"/>
                    </a:ext>
                  </a:extLst>
                </p:cNvPr>
                <p:cNvCxnSpPr/>
                <p:nvPr/>
              </p:nvCxnSpPr>
              <p:spPr bwMode="auto">
                <a:xfrm>
                  <a:off x="1043608" y="2276872"/>
                  <a:ext cx="1152128" cy="0"/>
                </a:xfrm>
                <a:prstGeom prst="line">
                  <a:avLst/>
                </a:prstGeom>
                <a:solidFill>
                  <a:schemeClr val="accent1"/>
                </a:solidFill>
                <a:ln w="28575" cap="flat" cmpd="sng" algn="ctr">
                  <a:solidFill>
                    <a:schemeClr val="tx2">
                      <a:lumMod val="75000"/>
                    </a:schemeClr>
                  </a:solidFill>
                  <a:prstDash val="solid"/>
                  <a:round/>
                  <a:headEnd type="none" w="med" len="med"/>
                  <a:tailEnd type="none" w="med" len="med"/>
                </a:ln>
                <a:effectLst/>
              </p:spPr>
            </p:cxnSp>
          </p:grpSp>
          <p:grpSp>
            <p:nvGrpSpPr>
              <p:cNvPr id="23" name="Group 22">
                <a:extLst>
                  <a:ext uri="{FF2B5EF4-FFF2-40B4-BE49-F238E27FC236}">
                    <a16:creationId xmlns:a16="http://schemas.microsoft.com/office/drawing/2014/main" xmlns="" id="{3F6FDDAD-59B9-6D42-BBB2-8D762A239202}"/>
                  </a:ext>
                </a:extLst>
              </p:cNvPr>
              <p:cNvGrpSpPr/>
              <p:nvPr/>
            </p:nvGrpSpPr>
            <p:grpSpPr>
              <a:xfrm>
                <a:off x="7092280" y="1484784"/>
                <a:ext cx="144016" cy="864096"/>
                <a:chOff x="1907704" y="1484784"/>
                <a:chExt cx="144016" cy="864096"/>
              </a:xfrm>
            </p:grpSpPr>
            <p:sp>
              <p:nvSpPr>
                <p:cNvPr id="24" name="Oval 23">
                  <a:extLst>
                    <a:ext uri="{FF2B5EF4-FFF2-40B4-BE49-F238E27FC236}">
                      <a16:creationId xmlns:a16="http://schemas.microsoft.com/office/drawing/2014/main" xmlns="" id="{A8417F4E-7D5B-1B42-AE8C-AEC73706E68D}"/>
                    </a:ext>
                  </a:extLst>
                </p:cNvPr>
                <p:cNvSpPr/>
                <p:nvPr/>
              </p:nvSpPr>
              <p:spPr bwMode="auto">
                <a:xfrm>
                  <a:off x="1907704" y="1484784"/>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rgbClr val="FF0000"/>
                    </a:solidFill>
                    <a:effectLst/>
                    <a:latin typeface="Arial" pitchFamily="-65" charset="0"/>
                  </a:endParaRPr>
                </a:p>
              </p:txBody>
            </p:sp>
            <p:sp>
              <p:nvSpPr>
                <p:cNvPr id="25" name="Oval 24">
                  <a:extLst>
                    <a:ext uri="{FF2B5EF4-FFF2-40B4-BE49-F238E27FC236}">
                      <a16:creationId xmlns:a16="http://schemas.microsoft.com/office/drawing/2014/main" xmlns="" id="{1F97A023-5BF6-084D-B286-81C218452287}"/>
                    </a:ext>
                  </a:extLst>
                </p:cNvPr>
                <p:cNvSpPr/>
                <p:nvPr/>
              </p:nvSpPr>
              <p:spPr bwMode="auto">
                <a:xfrm>
                  <a:off x="1907704" y="2204864"/>
                  <a:ext cx="144016" cy="14401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rgbClr val="FF0000"/>
                    </a:solidFill>
                    <a:effectLst/>
                    <a:latin typeface="Arial" pitchFamily="-65" charset="0"/>
                  </a:endParaRPr>
                </a:p>
              </p:txBody>
            </p:sp>
          </p:grpSp>
          <p:grpSp>
            <p:nvGrpSpPr>
              <p:cNvPr id="29" name="Group 28">
                <a:extLst>
                  <a:ext uri="{FF2B5EF4-FFF2-40B4-BE49-F238E27FC236}">
                    <a16:creationId xmlns:a16="http://schemas.microsoft.com/office/drawing/2014/main" xmlns="" id="{FE843555-9506-AE48-A2EA-E9CD260EFFC0}"/>
                  </a:ext>
                </a:extLst>
              </p:cNvPr>
              <p:cNvGrpSpPr/>
              <p:nvPr/>
            </p:nvGrpSpPr>
            <p:grpSpPr>
              <a:xfrm>
                <a:off x="7812360" y="1484784"/>
                <a:ext cx="144016" cy="864096"/>
                <a:chOff x="1907704" y="1484784"/>
                <a:chExt cx="144016" cy="864096"/>
              </a:xfrm>
            </p:grpSpPr>
            <p:sp>
              <p:nvSpPr>
                <p:cNvPr id="30" name="Oval 29">
                  <a:extLst>
                    <a:ext uri="{FF2B5EF4-FFF2-40B4-BE49-F238E27FC236}">
                      <a16:creationId xmlns:a16="http://schemas.microsoft.com/office/drawing/2014/main" xmlns="" id="{1D28FA0E-055E-AD43-B803-ADE994A5CE56}"/>
                    </a:ext>
                  </a:extLst>
                </p:cNvPr>
                <p:cNvSpPr/>
                <p:nvPr/>
              </p:nvSpPr>
              <p:spPr bwMode="auto">
                <a:xfrm>
                  <a:off x="1907704" y="1484784"/>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rgbClr val="FF0000"/>
                    </a:solidFill>
                    <a:effectLst/>
                    <a:latin typeface="Arial" pitchFamily="-65" charset="0"/>
                  </a:endParaRPr>
                </a:p>
              </p:txBody>
            </p:sp>
            <p:sp>
              <p:nvSpPr>
                <p:cNvPr id="31" name="Oval 30">
                  <a:extLst>
                    <a:ext uri="{FF2B5EF4-FFF2-40B4-BE49-F238E27FC236}">
                      <a16:creationId xmlns:a16="http://schemas.microsoft.com/office/drawing/2014/main" xmlns="" id="{C2820467-821B-484E-B111-FC445EDE5633}"/>
                    </a:ext>
                  </a:extLst>
                </p:cNvPr>
                <p:cNvSpPr/>
                <p:nvPr/>
              </p:nvSpPr>
              <p:spPr bwMode="auto">
                <a:xfrm>
                  <a:off x="1907704" y="2204864"/>
                  <a:ext cx="144016" cy="14401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rgbClr val="FF0000"/>
                    </a:solidFill>
                    <a:effectLst/>
                    <a:latin typeface="Arial" pitchFamily="-65" charset="0"/>
                  </a:endParaRPr>
                </a:p>
              </p:txBody>
            </p:sp>
          </p:grpSp>
          <p:grpSp>
            <p:nvGrpSpPr>
              <p:cNvPr id="32" name="Group 31">
                <a:extLst>
                  <a:ext uri="{FF2B5EF4-FFF2-40B4-BE49-F238E27FC236}">
                    <a16:creationId xmlns:a16="http://schemas.microsoft.com/office/drawing/2014/main" xmlns="" id="{627BC3A0-F77B-5548-ADE4-9E916755E349}"/>
                  </a:ext>
                </a:extLst>
              </p:cNvPr>
              <p:cNvGrpSpPr/>
              <p:nvPr/>
            </p:nvGrpSpPr>
            <p:grpSpPr>
              <a:xfrm>
                <a:off x="7452320" y="1484784"/>
                <a:ext cx="144016" cy="864096"/>
                <a:chOff x="1907704" y="1484784"/>
                <a:chExt cx="144016" cy="864096"/>
              </a:xfrm>
            </p:grpSpPr>
            <p:sp>
              <p:nvSpPr>
                <p:cNvPr id="33" name="Oval 32">
                  <a:extLst>
                    <a:ext uri="{FF2B5EF4-FFF2-40B4-BE49-F238E27FC236}">
                      <a16:creationId xmlns:a16="http://schemas.microsoft.com/office/drawing/2014/main" xmlns="" id="{3EEFBD55-12C4-8544-BB93-B0538CE69362}"/>
                    </a:ext>
                  </a:extLst>
                </p:cNvPr>
                <p:cNvSpPr/>
                <p:nvPr/>
              </p:nvSpPr>
              <p:spPr bwMode="auto">
                <a:xfrm>
                  <a:off x="1907704" y="1484784"/>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rgbClr val="FF0000"/>
                    </a:solidFill>
                    <a:effectLst/>
                    <a:latin typeface="Arial" pitchFamily="-65" charset="0"/>
                  </a:endParaRPr>
                </a:p>
              </p:txBody>
            </p:sp>
            <p:sp>
              <p:nvSpPr>
                <p:cNvPr id="34" name="Oval 33">
                  <a:extLst>
                    <a:ext uri="{FF2B5EF4-FFF2-40B4-BE49-F238E27FC236}">
                      <a16:creationId xmlns:a16="http://schemas.microsoft.com/office/drawing/2014/main" xmlns="" id="{9B5DC239-6709-1347-A2A0-8117C7F0E9C0}"/>
                    </a:ext>
                  </a:extLst>
                </p:cNvPr>
                <p:cNvSpPr/>
                <p:nvPr/>
              </p:nvSpPr>
              <p:spPr bwMode="auto">
                <a:xfrm>
                  <a:off x="1907704" y="2204864"/>
                  <a:ext cx="144016" cy="14401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rgbClr val="FF0000"/>
                    </a:solidFill>
                    <a:effectLst/>
                    <a:latin typeface="Arial" pitchFamily="-65" charset="0"/>
                  </a:endParaRPr>
                </a:p>
              </p:txBody>
            </p:sp>
          </p:grpSp>
        </p:grpSp>
        <p:cxnSp>
          <p:nvCxnSpPr>
            <p:cNvPr id="45" name="Straight Arrow Connector 44">
              <a:extLst>
                <a:ext uri="{FF2B5EF4-FFF2-40B4-BE49-F238E27FC236}">
                  <a16:creationId xmlns:a16="http://schemas.microsoft.com/office/drawing/2014/main" xmlns="" id="{7C55CF04-66AC-8741-AA16-D4EFAED91567}"/>
                </a:ext>
              </a:extLst>
            </p:cNvPr>
            <p:cNvCxnSpPr>
              <a:cxnSpLocks/>
            </p:cNvCxnSpPr>
            <p:nvPr/>
          </p:nvCxnSpPr>
          <p:spPr bwMode="auto">
            <a:xfrm>
              <a:off x="7164288" y="1628800"/>
              <a:ext cx="0" cy="576064"/>
            </a:xfrm>
            <a:prstGeom prst="straightConnector1">
              <a:avLst/>
            </a:prstGeom>
            <a:solidFill>
              <a:schemeClr val="accent1"/>
            </a:solidFill>
            <a:ln w="9525" cap="flat" cmpd="sng" algn="ctr">
              <a:solidFill>
                <a:schemeClr val="tx1"/>
              </a:solidFill>
              <a:prstDash val="sysDash"/>
              <a:bevel/>
              <a:headEnd type="none" w="med" len="med"/>
              <a:tailEnd type="triangle"/>
            </a:ln>
            <a:effectLst/>
          </p:spPr>
        </p:cxnSp>
        <p:cxnSp>
          <p:nvCxnSpPr>
            <p:cNvPr id="46" name="Straight Arrow Connector 45">
              <a:extLst>
                <a:ext uri="{FF2B5EF4-FFF2-40B4-BE49-F238E27FC236}">
                  <a16:creationId xmlns:a16="http://schemas.microsoft.com/office/drawing/2014/main" xmlns="" id="{1E6F8379-C780-5D4E-91BD-0C3606142EDE}"/>
                </a:ext>
              </a:extLst>
            </p:cNvPr>
            <p:cNvCxnSpPr>
              <a:cxnSpLocks/>
            </p:cNvCxnSpPr>
            <p:nvPr/>
          </p:nvCxnSpPr>
          <p:spPr bwMode="auto">
            <a:xfrm>
              <a:off x="7884368" y="1628800"/>
              <a:ext cx="0" cy="576064"/>
            </a:xfrm>
            <a:prstGeom prst="straightConnector1">
              <a:avLst/>
            </a:prstGeom>
            <a:solidFill>
              <a:schemeClr val="accent1"/>
            </a:solidFill>
            <a:ln w="9525" cap="flat" cmpd="sng" algn="ctr">
              <a:solidFill>
                <a:schemeClr val="tx1"/>
              </a:solidFill>
              <a:prstDash val="sysDash"/>
              <a:bevel/>
              <a:headEnd type="none" w="med" len="med"/>
              <a:tailEnd type="triangle"/>
            </a:ln>
            <a:effectLst/>
          </p:spPr>
        </p:cxnSp>
        <p:cxnSp>
          <p:nvCxnSpPr>
            <p:cNvPr id="47" name="Straight Arrow Connector 46">
              <a:extLst>
                <a:ext uri="{FF2B5EF4-FFF2-40B4-BE49-F238E27FC236}">
                  <a16:creationId xmlns:a16="http://schemas.microsoft.com/office/drawing/2014/main" xmlns="" id="{EBE4D055-5EC0-4044-BBDE-9CA80871E981}"/>
                </a:ext>
              </a:extLst>
            </p:cNvPr>
            <p:cNvCxnSpPr>
              <a:cxnSpLocks/>
            </p:cNvCxnSpPr>
            <p:nvPr/>
          </p:nvCxnSpPr>
          <p:spPr bwMode="auto">
            <a:xfrm>
              <a:off x="7524328" y="1628800"/>
              <a:ext cx="0" cy="576064"/>
            </a:xfrm>
            <a:prstGeom prst="straightConnector1">
              <a:avLst/>
            </a:prstGeom>
            <a:solidFill>
              <a:schemeClr val="accent1"/>
            </a:solidFill>
            <a:ln w="9525" cap="flat" cmpd="sng" algn="ctr">
              <a:solidFill>
                <a:schemeClr val="tx1"/>
              </a:solidFill>
              <a:prstDash val="sysDash"/>
              <a:bevel/>
              <a:headEnd type="none" w="med" len="med"/>
              <a:tailEnd type="triangle"/>
            </a:ln>
            <a:effectLst/>
          </p:spPr>
        </p:cxnSp>
        <p:cxnSp>
          <p:nvCxnSpPr>
            <p:cNvPr id="55" name="Straight Arrow Connector 54">
              <a:extLst>
                <a:ext uri="{FF2B5EF4-FFF2-40B4-BE49-F238E27FC236}">
                  <a16:creationId xmlns:a16="http://schemas.microsoft.com/office/drawing/2014/main" xmlns="" id="{A5D61028-BB78-0745-9D17-C009AD4B6A14}"/>
                </a:ext>
              </a:extLst>
            </p:cNvPr>
            <p:cNvCxnSpPr>
              <a:cxnSpLocks/>
              <a:endCxn id="34" idx="0"/>
            </p:cNvCxnSpPr>
            <p:nvPr/>
          </p:nvCxnSpPr>
          <p:spPr bwMode="auto">
            <a:xfrm>
              <a:off x="7164288" y="1628800"/>
              <a:ext cx="360040" cy="576064"/>
            </a:xfrm>
            <a:prstGeom prst="straightConnector1">
              <a:avLst/>
            </a:prstGeom>
            <a:solidFill>
              <a:schemeClr val="accent1"/>
            </a:solidFill>
            <a:ln w="9525" cap="flat" cmpd="sng" algn="ctr">
              <a:solidFill>
                <a:schemeClr val="tx1"/>
              </a:solidFill>
              <a:prstDash val="sysDash"/>
              <a:bevel/>
              <a:headEnd type="none" w="med" len="med"/>
              <a:tailEnd type="triangle"/>
            </a:ln>
            <a:effectLst/>
          </p:spPr>
        </p:cxnSp>
        <p:cxnSp>
          <p:nvCxnSpPr>
            <p:cNvPr id="57" name="Straight Arrow Connector 56">
              <a:extLst>
                <a:ext uri="{FF2B5EF4-FFF2-40B4-BE49-F238E27FC236}">
                  <a16:creationId xmlns:a16="http://schemas.microsoft.com/office/drawing/2014/main" xmlns="" id="{4844FEF0-69BD-5847-943B-CECF5C2B3A8A}"/>
                </a:ext>
              </a:extLst>
            </p:cNvPr>
            <p:cNvCxnSpPr>
              <a:cxnSpLocks/>
            </p:cNvCxnSpPr>
            <p:nvPr/>
          </p:nvCxnSpPr>
          <p:spPr bwMode="auto">
            <a:xfrm flipH="1">
              <a:off x="7164288" y="1628800"/>
              <a:ext cx="360040" cy="576064"/>
            </a:xfrm>
            <a:prstGeom prst="straightConnector1">
              <a:avLst/>
            </a:prstGeom>
            <a:solidFill>
              <a:schemeClr val="accent1"/>
            </a:solidFill>
            <a:ln w="9525" cap="flat" cmpd="sng" algn="ctr">
              <a:solidFill>
                <a:schemeClr val="tx1"/>
              </a:solidFill>
              <a:prstDash val="sysDash"/>
              <a:bevel/>
              <a:headEnd type="none" w="med" len="med"/>
              <a:tailEnd type="triangle"/>
            </a:ln>
            <a:effectLst/>
          </p:spPr>
        </p:cxnSp>
        <p:cxnSp>
          <p:nvCxnSpPr>
            <p:cNvPr id="58" name="Straight Arrow Connector 57">
              <a:extLst>
                <a:ext uri="{FF2B5EF4-FFF2-40B4-BE49-F238E27FC236}">
                  <a16:creationId xmlns:a16="http://schemas.microsoft.com/office/drawing/2014/main" xmlns="" id="{170EDBBF-5B17-C54F-AEFC-0D9BAD2D2F35}"/>
                </a:ext>
              </a:extLst>
            </p:cNvPr>
            <p:cNvCxnSpPr>
              <a:cxnSpLocks/>
              <a:endCxn id="31" idx="0"/>
            </p:cNvCxnSpPr>
            <p:nvPr/>
          </p:nvCxnSpPr>
          <p:spPr bwMode="auto">
            <a:xfrm>
              <a:off x="7164288" y="1628800"/>
              <a:ext cx="720080" cy="576064"/>
            </a:xfrm>
            <a:prstGeom prst="straightConnector1">
              <a:avLst/>
            </a:prstGeom>
            <a:solidFill>
              <a:schemeClr val="accent1"/>
            </a:solidFill>
            <a:ln w="9525" cap="flat" cmpd="sng" algn="ctr">
              <a:solidFill>
                <a:schemeClr val="tx1"/>
              </a:solidFill>
              <a:prstDash val="sysDash"/>
              <a:bevel/>
              <a:headEnd type="none" w="med" len="med"/>
              <a:tailEnd type="triangle"/>
            </a:ln>
            <a:effectLst/>
          </p:spPr>
        </p:cxnSp>
        <p:cxnSp>
          <p:nvCxnSpPr>
            <p:cNvPr id="60" name="Straight Arrow Connector 59">
              <a:extLst>
                <a:ext uri="{FF2B5EF4-FFF2-40B4-BE49-F238E27FC236}">
                  <a16:creationId xmlns:a16="http://schemas.microsoft.com/office/drawing/2014/main" xmlns="" id="{0AE07B49-70F3-D149-B260-6180B4EBF809}"/>
                </a:ext>
              </a:extLst>
            </p:cNvPr>
            <p:cNvCxnSpPr>
              <a:cxnSpLocks/>
            </p:cNvCxnSpPr>
            <p:nvPr/>
          </p:nvCxnSpPr>
          <p:spPr bwMode="auto">
            <a:xfrm flipH="1">
              <a:off x="7164288" y="1628800"/>
              <a:ext cx="720080" cy="576064"/>
            </a:xfrm>
            <a:prstGeom prst="straightConnector1">
              <a:avLst/>
            </a:prstGeom>
            <a:solidFill>
              <a:schemeClr val="accent1"/>
            </a:solidFill>
            <a:ln w="9525" cap="flat" cmpd="sng" algn="ctr">
              <a:solidFill>
                <a:schemeClr val="tx1"/>
              </a:solidFill>
              <a:prstDash val="sysDash"/>
              <a:bevel/>
              <a:headEnd type="none" w="med" len="med"/>
              <a:tailEnd type="triangle"/>
            </a:ln>
            <a:effectLst/>
          </p:spPr>
        </p:cxnSp>
        <p:cxnSp>
          <p:nvCxnSpPr>
            <p:cNvPr id="61" name="Straight Arrow Connector 60">
              <a:extLst>
                <a:ext uri="{FF2B5EF4-FFF2-40B4-BE49-F238E27FC236}">
                  <a16:creationId xmlns:a16="http://schemas.microsoft.com/office/drawing/2014/main" xmlns="" id="{B8DE96AD-2A5D-6448-BD20-EB135A93CF87}"/>
                </a:ext>
              </a:extLst>
            </p:cNvPr>
            <p:cNvCxnSpPr>
              <a:cxnSpLocks/>
            </p:cNvCxnSpPr>
            <p:nvPr/>
          </p:nvCxnSpPr>
          <p:spPr bwMode="auto">
            <a:xfrm>
              <a:off x="7524328" y="1628800"/>
              <a:ext cx="360040" cy="576064"/>
            </a:xfrm>
            <a:prstGeom prst="straightConnector1">
              <a:avLst/>
            </a:prstGeom>
            <a:solidFill>
              <a:schemeClr val="accent1"/>
            </a:solidFill>
            <a:ln w="9525" cap="flat" cmpd="sng" algn="ctr">
              <a:solidFill>
                <a:schemeClr val="tx1"/>
              </a:solidFill>
              <a:prstDash val="sysDash"/>
              <a:bevel/>
              <a:headEnd type="none" w="med" len="med"/>
              <a:tailEnd type="triangle"/>
            </a:ln>
            <a:effectLst/>
          </p:spPr>
        </p:cxnSp>
        <p:cxnSp>
          <p:nvCxnSpPr>
            <p:cNvPr id="62" name="Straight Arrow Connector 61">
              <a:extLst>
                <a:ext uri="{FF2B5EF4-FFF2-40B4-BE49-F238E27FC236}">
                  <a16:creationId xmlns:a16="http://schemas.microsoft.com/office/drawing/2014/main" xmlns="" id="{7DECC030-2524-6946-BC55-C7648E9EC294}"/>
                </a:ext>
              </a:extLst>
            </p:cNvPr>
            <p:cNvCxnSpPr>
              <a:cxnSpLocks/>
            </p:cNvCxnSpPr>
            <p:nvPr/>
          </p:nvCxnSpPr>
          <p:spPr bwMode="auto">
            <a:xfrm flipH="1">
              <a:off x="7524328" y="1628800"/>
              <a:ext cx="360040" cy="576064"/>
            </a:xfrm>
            <a:prstGeom prst="straightConnector1">
              <a:avLst/>
            </a:prstGeom>
            <a:solidFill>
              <a:schemeClr val="accent1"/>
            </a:solidFill>
            <a:ln w="9525" cap="flat" cmpd="sng" algn="ctr">
              <a:solidFill>
                <a:schemeClr val="tx1"/>
              </a:solidFill>
              <a:prstDash val="sysDash"/>
              <a:bevel/>
              <a:headEnd type="none" w="med" len="med"/>
              <a:tailEnd type="triangle"/>
            </a:ln>
            <a:effectLst/>
          </p:spPr>
        </p:cxnSp>
        <p:sp>
          <p:nvSpPr>
            <p:cNvPr id="65" name="TextBox 64">
              <a:extLst>
                <a:ext uri="{FF2B5EF4-FFF2-40B4-BE49-F238E27FC236}">
                  <a16:creationId xmlns:a16="http://schemas.microsoft.com/office/drawing/2014/main" xmlns="" id="{1806C419-3E49-AA44-AE83-EACC61A938E4}"/>
                </a:ext>
              </a:extLst>
            </p:cNvPr>
            <p:cNvSpPr txBox="1"/>
            <p:nvPr/>
          </p:nvSpPr>
          <p:spPr>
            <a:xfrm>
              <a:off x="7185138" y="1084674"/>
              <a:ext cx="699230" cy="400110"/>
            </a:xfrm>
            <a:prstGeom prst="rect">
              <a:avLst/>
            </a:prstGeom>
            <a:noFill/>
          </p:spPr>
          <p:txBody>
            <a:bodyPr wrap="none" rtlCol="0">
              <a:spAutoFit/>
            </a:bodyPr>
            <a:lstStyle/>
            <a:p>
              <a:r>
                <a:rPr lang="fr-FR" sz="2000" dirty="0"/>
                <a:t>XXX</a:t>
              </a:r>
            </a:p>
          </p:txBody>
        </p:sp>
        <p:sp>
          <p:nvSpPr>
            <p:cNvPr id="68" name="TextBox 67">
              <a:extLst>
                <a:ext uri="{FF2B5EF4-FFF2-40B4-BE49-F238E27FC236}">
                  <a16:creationId xmlns:a16="http://schemas.microsoft.com/office/drawing/2014/main" xmlns="" id="{79DCF7A4-9693-9643-B5F4-877D6F1FA4A6}"/>
                </a:ext>
              </a:extLst>
            </p:cNvPr>
            <p:cNvSpPr txBox="1"/>
            <p:nvPr/>
          </p:nvSpPr>
          <p:spPr>
            <a:xfrm>
              <a:off x="6727996" y="2492896"/>
              <a:ext cx="1608133" cy="523220"/>
            </a:xfrm>
            <a:prstGeom prst="rect">
              <a:avLst/>
            </a:prstGeom>
            <a:noFill/>
          </p:spPr>
          <p:txBody>
            <a:bodyPr wrap="none" rtlCol="0">
              <a:spAutoFit/>
            </a:bodyPr>
            <a:lstStyle/>
            <a:p>
              <a:r>
                <a:rPr lang="fr-FR" dirty="0" err="1">
                  <a:latin typeface="Symbol" pitchFamily="2" charset="2"/>
                </a:rPr>
                <a:t>G</a:t>
              </a:r>
              <a:r>
                <a:rPr lang="fr-FR" baseline="-25000" dirty="0" err="1"/>
                <a:t>xxx</a:t>
              </a:r>
              <a:r>
                <a:rPr lang="fr-FR" dirty="0"/>
                <a:t>= 9</a:t>
              </a:r>
              <a:r>
                <a:rPr lang="fr-FR" dirty="0">
                  <a:latin typeface="Symbol" pitchFamily="2" charset="2"/>
                </a:rPr>
                <a:t>G</a:t>
              </a:r>
              <a:r>
                <a:rPr lang="fr-FR" baseline="-25000" dirty="0"/>
                <a:t>x</a:t>
              </a:r>
            </a:p>
          </p:txBody>
        </p:sp>
      </p:grpSp>
      <p:grpSp>
        <p:nvGrpSpPr>
          <p:cNvPr id="9" name="Group 8">
            <a:extLst>
              <a:ext uri="{FF2B5EF4-FFF2-40B4-BE49-F238E27FC236}">
                <a16:creationId xmlns:a16="http://schemas.microsoft.com/office/drawing/2014/main" xmlns="" id="{98EB05C1-AC30-734C-907D-A3C5A606315E}"/>
              </a:ext>
            </a:extLst>
          </p:cNvPr>
          <p:cNvGrpSpPr/>
          <p:nvPr/>
        </p:nvGrpSpPr>
        <p:grpSpPr>
          <a:xfrm>
            <a:off x="2" y="3284984"/>
            <a:ext cx="8820470" cy="3168352"/>
            <a:chOff x="2" y="3284984"/>
            <a:chExt cx="8820470" cy="3168352"/>
          </a:xfrm>
        </p:grpSpPr>
        <p:sp>
          <p:nvSpPr>
            <p:cNvPr id="71" name="ZoneTexte 23">
              <a:extLst>
                <a:ext uri="{FF2B5EF4-FFF2-40B4-BE49-F238E27FC236}">
                  <a16:creationId xmlns:a16="http://schemas.microsoft.com/office/drawing/2014/main" xmlns="" id="{7594659A-9EF4-AD4D-B8E6-ED3A130DBBEE}"/>
                </a:ext>
              </a:extLst>
            </p:cNvPr>
            <p:cNvSpPr txBox="1"/>
            <p:nvPr/>
          </p:nvSpPr>
          <p:spPr>
            <a:xfrm>
              <a:off x="3201030" y="6145559"/>
              <a:ext cx="3347391" cy="307777"/>
            </a:xfrm>
            <a:prstGeom prst="rect">
              <a:avLst/>
            </a:prstGeom>
            <a:noFill/>
          </p:spPr>
          <p:txBody>
            <a:bodyPr wrap="none" rtlCol="0">
              <a:spAutoFit/>
            </a:bodyPr>
            <a:lstStyle/>
            <a:p>
              <a:r>
                <a:rPr lang="en-US" sz="1400" i="1" dirty="0" err="1"/>
                <a:t>Padilha</a:t>
              </a:r>
              <a:r>
                <a:rPr lang="en-US" sz="1400" i="1" dirty="0"/>
                <a:t> </a:t>
              </a:r>
              <a:r>
                <a:rPr lang="en-US" sz="1400" i="1" dirty="0" err="1"/>
                <a:t>et.al</a:t>
              </a:r>
              <a:r>
                <a:rPr lang="en-US" sz="1400" i="1" dirty="0"/>
                <a:t>., </a:t>
              </a:r>
              <a:r>
                <a:rPr lang="fr-CH" sz="1400" i="1" dirty="0"/>
                <a:t>Nano </a:t>
              </a:r>
              <a:r>
                <a:rPr lang="fr-CH" sz="1400" i="1" dirty="0" err="1"/>
                <a:t>Lett</a:t>
              </a:r>
              <a:r>
                <a:rPr lang="fr-CH" sz="1400" i="1" dirty="0"/>
                <a:t>. 2013, 925-932</a:t>
              </a:r>
              <a:endParaRPr lang="fr-FR" sz="1400" i="1" dirty="0"/>
            </a:p>
          </p:txBody>
        </p:sp>
        <p:grpSp>
          <p:nvGrpSpPr>
            <p:cNvPr id="8" name="Group 7">
              <a:extLst>
                <a:ext uri="{FF2B5EF4-FFF2-40B4-BE49-F238E27FC236}">
                  <a16:creationId xmlns:a16="http://schemas.microsoft.com/office/drawing/2014/main" xmlns="" id="{AC9DF57E-FED4-9C4E-872A-DBE6F22C4D00}"/>
                </a:ext>
              </a:extLst>
            </p:cNvPr>
            <p:cNvGrpSpPr/>
            <p:nvPr/>
          </p:nvGrpSpPr>
          <p:grpSpPr>
            <a:xfrm>
              <a:off x="2" y="3284984"/>
              <a:ext cx="8820470" cy="2880319"/>
              <a:chOff x="2" y="3284984"/>
              <a:chExt cx="8820470" cy="2880319"/>
            </a:xfrm>
          </p:grpSpPr>
          <p:grpSp>
            <p:nvGrpSpPr>
              <p:cNvPr id="70" name="Group 69">
                <a:extLst>
                  <a:ext uri="{FF2B5EF4-FFF2-40B4-BE49-F238E27FC236}">
                    <a16:creationId xmlns:a16="http://schemas.microsoft.com/office/drawing/2014/main" xmlns="" id="{B1D95687-8EB1-AB41-83FB-4F574DFE4431}"/>
                  </a:ext>
                </a:extLst>
              </p:cNvPr>
              <p:cNvGrpSpPr/>
              <p:nvPr/>
            </p:nvGrpSpPr>
            <p:grpSpPr>
              <a:xfrm>
                <a:off x="2" y="3284984"/>
                <a:ext cx="8820470" cy="2880319"/>
                <a:chOff x="2" y="3429000"/>
                <a:chExt cx="8820470" cy="2880319"/>
              </a:xfrm>
            </p:grpSpPr>
            <p:pic>
              <p:nvPicPr>
                <p:cNvPr id="5" name="Picture 4">
                  <a:extLst>
                    <a:ext uri="{FF2B5EF4-FFF2-40B4-BE49-F238E27FC236}">
                      <a16:creationId xmlns:a16="http://schemas.microsoft.com/office/drawing/2014/main" xmlns="" id="{4F693296-0233-8540-94CD-21A0CD2167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3222" y="3429000"/>
                  <a:ext cx="8297250" cy="2880319"/>
                </a:xfrm>
                <a:prstGeom prst="rect">
                  <a:avLst/>
                </a:prstGeom>
              </p:spPr>
            </p:pic>
            <p:sp>
              <p:nvSpPr>
                <p:cNvPr id="69" name="TextBox 68">
                  <a:extLst>
                    <a:ext uri="{FF2B5EF4-FFF2-40B4-BE49-F238E27FC236}">
                      <a16:creationId xmlns:a16="http://schemas.microsoft.com/office/drawing/2014/main" xmlns="" id="{0BA10CCD-AA28-E34C-82AA-2D86FBCC0623}"/>
                    </a:ext>
                  </a:extLst>
                </p:cNvPr>
                <p:cNvSpPr txBox="1"/>
                <p:nvPr/>
              </p:nvSpPr>
              <p:spPr>
                <a:xfrm rot="16200000">
                  <a:off x="-659474" y="4448515"/>
                  <a:ext cx="1842171" cy="523220"/>
                </a:xfrm>
                <a:prstGeom prst="rect">
                  <a:avLst/>
                </a:prstGeom>
                <a:noFill/>
              </p:spPr>
              <p:txBody>
                <a:bodyPr wrap="none" rtlCol="0">
                  <a:spAutoFit/>
                </a:bodyPr>
                <a:lstStyle/>
                <a:p>
                  <a:r>
                    <a:rPr lang="fr-FR" dirty="0" err="1"/>
                    <a:t>CdSe</a:t>
                  </a:r>
                  <a:r>
                    <a:rPr lang="fr-FR" dirty="0"/>
                    <a:t>/</a:t>
                  </a:r>
                  <a:r>
                    <a:rPr lang="fr-FR" dirty="0" err="1"/>
                    <a:t>ZnS</a:t>
                  </a:r>
                  <a:endParaRPr lang="fr-FR" dirty="0"/>
                </a:p>
              </p:txBody>
            </p:sp>
          </p:grpSp>
          <p:sp>
            <p:nvSpPr>
              <p:cNvPr id="3" name="TextBox 2">
                <a:extLst>
                  <a:ext uri="{FF2B5EF4-FFF2-40B4-BE49-F238E27FC236}">
                    <a16:creationId xmlns:a16="http://schemas.microsoft.com/office/drawing/2014/main" xmlns="" id="{E86FD3A8-7538-AA4D-83F3-7A84EDB33FE4}"/>
                  </a:ext>
                </a:extLst>
              </p:cNvPr>
              <p:cNvSpPr txBox="1"/>
              <p:nvPr/>
            </p:nvSpPr>
            <p:spPr>
              <a:xfrm>
                <a:off x="1717332" y="4248537"/>
                <a:ext cx="1126476" cy="400110"/>
              </a:xfrm>
              <a:prstGeom prst="rect">
                <a:avLst/>
              </a:prstGeom>
              <a:noFill/>
            </p:spPr>
            <p:txBody>
              <a:bodyPr wrap="square" rtlCol="0">
                <a:spAutoFit/>
              </a:bodyPr>
              <a:lstStyle/>
              <a:p>
                <a:r>
                  <a:rPr lang="fr-FR" sz="2000" dirty="0" err="1">
                    <a:latin typeface="Symbol" pitchFamily="2" charset="2"/>
                  </a:rPr>
                  <a:t>t</a:t>
                </a:r>
                <a:r>
                  <a:rPr lang="fr-FR" sz="2000" baseline="-25000" dirty="0" err="1">
                    <a:latin typeface="+mn-lt"/>
                  </a:rPr>
                  <a:t>x</a:t>
                </a:r>
                <a:r>
                  <a:rPr lang="fr-FR" sz="2000" dirty="0"/>
                  <a:t> ~ 1ns</a:t>
                </a:r>
              </a:p>
            </p:txBody>
          </p:sp>
          <p:sp>
            <p:nvSpPr>
              <p:cNvPr id="72" name="TextBox 71">
                <a:extLst>
                  <a:ext uri="{FF2B5EF4-FFF2-40B4-BE49-F238E27FC236}">
                    <a16:creationId xmlns:a16="http://schemas.microsoft.com/office/drawing/2014/main" xmlns="" id="{89E84A27-DADF-024F-9F1A-BAEEEA9A7A1E}"/>
                  </a:ext>
                </a:extLst>
              </p:cNvPr>
              <p:cNvSpPr txBox="1"/>
              <p:nvPr/>
            </p:nvSpPr>
            <p:spPr>
              <a:xfrm>
                <a:off x="4196272" y="4253026"/>
                <a:ext cx="1455848" cy="400110"/>
              </a:xfrm>
              <a:prstGeom prst="rect">
                <a:avLst/>
              </a:prstGeom>
              <a:noFill/>
            </p:spPr>
            <p:txBody>
              <a:bodyPr wrap="none" rtlCol="0">
                <a:spAutoFit/>
              </a:bodyPr>
              <a:lstStyle/>
              <a:p>
                <a:r>
                  <a:rPr lang="fr-FR" sz="2000" dirty="0" err="1">
                    <a:latin typeface="Symbol" pitchFamily="2" charset="2"/>
                  </a:rPr>
                  <a:t>t</a:t>
                </a:r>
                <a:r>
                  <a:rPr lang="fr-FR" sz="2000" baseline="-25000" dirty="0" err="1">
                    <a:latin typeface="+mn-lt"/>
                  </a:rPr>
                  <a:t>xx</a:t>
                </a:r>
                <a:r>
                  <a:rPr lang="fr-FR" sz="2000" dirty="0"/>
                  <a:t> = 196ps</a:t>
                </a:r>
              </a:p>
            </p:txBody>
          </p:sp>
          <p:sp>
            <p:nvSpPr>
              <p:cNvPr id="74" name="TextBox 73">
                <a:extLst>
                  <a:ext uri="{FF2B5EF4-FFF2-40B4-BE49-F238E27FC236}">
                    <a16:creationId xmlns:a16="http://schemas.microsoft.com/office/drawing/2014/main" xmlns="" id="{8B99EE48-6E8B-2040-9C00-66A8F67D7403}"/>
                  </a:ext>
                </a:extLst>
              </p:cNvPr>
              <p:cNvSpPr txBox="1"/>
              <p:nvPr/>
            </p:nvSpPr>
            <p:spPr>
              <a:xfrm>
                <a:off x="6889422" y="4221088"/>
                <a:ext cx="1398140" cy="400110"/>
              </a:xfrm>
              <a:prstGeom prst="rect">
                <a:avLst/>
              </a:prstGeom>
              <a:noFill/>
            </p:spPr>
            <p:txBody>
              <a:bodyPr wrap="none" rtlCol="0">
                <a:spAutoFit/>
              </a:bodyPr>
              <a:lstStyle/>
              <a:p>
                <a:r>
                  <a:rPr lang="fr-FR" sz="2000" dirty="0" err="1">
                    <a:latin typeface="Symbol" pitchFamily="2" charset="2"/>
                  </a:rPr>
                  <a:t>t</a:t>
                </a:r>
                <a:r>
                  <a:rPr lang="fr-FR" sz="2000" baseline="-25000" dirty="0" err="1">
                    <a:latin typeface="+mn-lt"/>
                  </a:rPr>
                  <a:t>xxx</a:t>
                </a:r>
                <a:r>
                  <a:rPr lang="fr-FR" sz="2000" dirty="0"/>
                  <a:t> = 69ps</a:t>
                </a:r>
              </a:p>
            </p:txBody>
          </p:sp>
        </p:grpSp>
      </p:grpSp>
    </p:spTree>
    <p:extLst>
      <p:ext uri="{BB962C8B-B14F-4D97-AF65-F5344CB8AC3E}">
        <p14:creationId xmlns:p14="http://schemas.microsoft.com/office/powerpoint/2010/main" val="27958385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p:nvPr/>
        </p:nvSpPr>
        <p:spPr>
          <a:xfrm>
            <a:off x="3848733" y="1019200"/>
            <a:ext cx="5331779" cy="6096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pPr>
            <a:r>
              <a:rPr sz="2000" b="1" dirty="0"/>
              <a:t>L</a:t>
            </a:r>
            <a:r>
              <a:rPr lang="fr-CH" sz="2000" b="1" dirty="0"/>
              <a:t>Y</a:t>
            </a:r>
            <a:r>
              <a:rPr sz="2000" b="1" dirty="0"/>
              <a:t>SO</a:t>
            </a:r>
            <a:r>
              <a:rPr lang="fr-CH" sz="2000" b="1" dirty="0"/>
              <a:t> </a:t>
            </a:r>
            <a:r>
              <a:rPr lang="fr-CH" sz="2000" dirty="0"/>
              <a:t>plate 200</a:t>
            </a:r>
            <a:r>
              <a:rPr lang="fr-CH" sz="2000" dirty="0">
                <a:latin typeface="Symbol" charset="2"/>
                <a:cs typeface="Symbol" charset="2"/>
              </a:rPr>
              <a:t>m</a:t>
            </a:r>
            <a:r>
              <a:rPr lang="fr-CH" sz="2000" dirty="0"/>
              <a:t>m thick</a:t>
            </a:r>
          </a:p>
          <a:p>
            <a:pPr lvl="0" algn="ctr">
              <a:defRPr sz="1800"/>
            </a:pPr>
            <a:r>
              <a:rPr lang="fr-CH" sz="2000" b="1" dirty="0"/>
              <a:t>+ </a:t>
            </a:r>
            <a:r>
              <a:rPr sz="2000" b="1" dirty="0"/>
              <a:t>CdSe</a:t>
            </a:r>
            <a:r>
              <a:rPr lang="fr-CH" sz="2000" b="1" dirty="0"/>
              <a:t>/</a:t>
            </a:r>
            <a:r>
              <a:rPr lang="fr-CH" sz="2000" b="1" dirty="0" err="1"/>
              <a:t>CdS</a:t>
            </a:r>
            <a:r>
              <a:rPr lang="fr-CH" sz="2000" b="1" dirty="0"/>
              <a:t> </a:t>
            </a:r>
            <a:r>
              <a:rPr lang="fr-CH" sz="2000" dirty="0"/>
              <a:t>nanoplate</a:t>
            </a:r>
            <a:r>
              <a:rPr sz="2000" dirty="0"/>
              <a:t>  film </a:t>
            </a:r>
            <a:r>
              <a:rPr lang="fr-CH" sz="2000" dirty="0"/>
              <a:t> 20</a:t>
            </a:r>
            <a:r>
              <a:rPr lang="fr-CH" sz="2000" dirty="0">
                <a:latin typeface="Symbol" charset="2"/>
                <a:cs typeface="Symbol" charset="2"/>
              </a:rPr>
              <a:t>m</a:t>
            </a:r>
            <a:r>
              <a:rPr lang="fr-CH" sz="2000" dirty="0"/>
              <a:t>m thick</a:t>
            </a:r>
            <a:endParaRPr sz="2000" dirty="0"/>
          </a:p>
        </p:txBody>
      </p:sp>
      <p:sp>
        <p:nvSpPr>
          <p:cNvPr id="6" name="Shape 72"/>
          <p:cNvSpPr>
            <a:spLocks noGrp="1"/>
          </p:cNvSpPr>
          <p:nvPr>
            <p:ph type="title"/>
          </p:nvPr>
        </p:nvSpPr>
        <p:spPr>
          <a:xfrm>
            <a:off x="844062" y="86320"/>
            <a:ext cx="8299938" cy="751880"/>
          </a:xfrm>
          <a:prstGeom prst="rect">
            <a:avLst/>
          </a:prstGeom>
        </p:spPr>
        <p:txBody>
          <a:bodyPr/>
          <a:lstStyle>
            <a:lvl1pPr>
              <a:defRPr sz="4100"/>
            </a:lvl1pPr>
          </a:lstStyle>
          <a:p>
            <a:pPr lvl="0">
              <a:lnSpc>
                <a:spcPts val="3300"/>
              </a:lnSpc>
              <a:defRPr sz="1800"/>
            </a:pPr>
            <a:r>
              <a:rPr lang="fr-FR" sz="3600" dirty="0"/>
              <a:t>GOS in 1D quantum </a:t>
            </a:r>
            <a:br>
              <a:rPr lang="fr-FR" sz="3600" dirty="0"/>
            </a:br>
            <a:r>
              <a:rPr lang="fr-FR" sz="3600" dirty="0" err="1"/>
              <a:t>confined</a:t>
            </a:r>
            <a:r>
              <a:rPr lang="fr-FR" sz="3600" dirty="0"/>
              <a:t> </a:t>
            </a:r>
            <a:r>
              <a:rPr lang="fr-FR" sz="3600" dirty="0" err="1"/>
              <a:t>systems</a:t>
            </a:r>
            <a:endParaRPr sz="3600" dirty="0"/>
          </a:p>
        </p:txBody>
      </p:sp>
      <p:grpSp>
        <p:nvGrpSpPr>
          <p:cNvPr id="2" name="Grouper 11"/>
          <p:cNvGrpSpPr/>
          <p:nvPr/>
        </p:nvGrpSpPr>
        <p:grpSpPr>
          <a:xfrm>
            <a:off x="166525" y="779460"/>
            <a:ext cx="2152230" cy="2497141"/>
            <a:chOff x="-230096" y="1709269"/>
            <a:chExt cx="3279589" cy="3707771"/>
          </a:xfrm>
        </p:grpSpPr>
        <p:pic>
          <p:nvPicPr>
            <p:cNvPr id="8" name="Screen Shot 2014-12-05 at 17.35.23.png"/>
            <p:cNvPicPr/>
            <p:nvPr/>
          </p:nvPicPr>
          <p:blipFill>
            <a:blip r:embed="rId3" cstate="email">
              <a:extLst>
                <a:ext uri="{28A0092B-C50C-407E-A947-70E740481C1C}">
                  <a14:useLocalDpi xmlns:a14="http://schemas.microsoft.com/office/drawing/2010/main"/>
                </a:ext>
              </a:extLst>
            </a:blip>
            <a:srcRect/>
            <a:stretch>
              <a:fillRect/>
            </a:stretch>
          </p:blipFill>
          <p:spPr>
            <a:xfrm>
              <a:off x="228600" y="2445239"/>
              <a:ext cx="2362200" cy="2971801"/>
            </a:xfrm>
            <a:prstGeom prst="rect">
              <a:avLst/>
            </a:prstGeom>
            <a:ln w="12700">
              <a:miter lim="400000"/>
            </a:ln>
          </p:spPr>
        </p:pic>
        <p:sp>
          <p:nvSpPr>
            <p:cNvPr id="9" name="ZoneTexte 8"/>
            <p:cNvSpPr txBox="1"/>
            <p:nvPr/>
          </p:nvSpPr>
          <p:spPr>
            <a:xfrm>
              <a:off x="-230096" y="1709269"/>
              <a:ext cx="3279589" cy="776880"/>
            </a:xfrm>
            <a:prstGeom prst="rect">
              <a:avLst/>
            </a:prstGeom>
            <a:noFill/>
          </p:spPr>
          <p:txBody>
            <a:bodyPr wrap="square" rtlCol="0">
              <a:spAutoFit/>
            </a:bodyPr>
            <a:lstStyle/>
            <a:p>
              <a:r>
                <a:rPr lang="en-US" sz="1400" i="1" dirty="0" err="1"/>
                <a:t>J.Grim</a:t>
              </a:r>
              <a:r>
                <a:rPr lang="en-US" sz="1400" i="1" dirty="0"/>
                <a:t>, I. </a:t>
              </a:r>
              <a:r>
                <a:rPr lang="en-US" sz="1400" i="1" dirty="0" err="1"/>
                <a:t>Moreels</a:t>
              </a:r>
              <a:r>
                <a:rPr lang="en-US" sz="1400" i="1" dirty="0"/>
                <a:t> </a:t>
              </a:r>
            </a:p>
            <a:p>
              <a:r>
                <a:rPr lang="en-US" sz="1400" i="1" dirty="0"/>
                <a:t>ITT, Italy</a:t>
              </a:r>
              <a:endParaRPr lang="fr-FR" sz="1400" i="1" dirty="0"/>
            </a:p>
          </p:txBody>
        </p:sp>
      </p:grpSp>
      <p:grpSp>
        <p:nvGrpSpPr>
          <p:cNvPr id="3" name="Group 93"/>
          <p:cNvGrpSpPr/>
          <p:nvPr/>
        </p:nvGrpSpPr>
        <p:grpSpPr>
          <a:xfrm>
            <a:off x="4538575" y="1669758"/>
            <a:ext cx="4024383" cy="1765439"/>
            <a:chOff x="259696" y="160662"/>
            <a:chExt cx="5723566" cy="2510845"/>
          </a:xfrm>
        </p:grpSpPr>
        <p:sp>
          <p:nvSpPr>
            <p:cNvPr id="15" name="Shape 67"/>
            <p:cNvSpPr/>
            <p:nvPr/>
          </p:nvSpPr>
          <p:spPr>
            <a:xfrm>
              <a:off x="3053745" y="160662"/>
              <a:ext cx="2271645" cy="55621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600">
                  <a:solidFill>
                    <a:srgbClr val="773F9B"/>
                  </a:solidFill>
                </a:defRPr>
              </a:lvl1pPr>
            </a:lstStyle>
            <a:p>
              <a:pPr lvl="0">
                <a:defRPr sz="1800">
                  <a:solidFill>
                    <a:srgbClr val="000000"/>
                  </a:solidFill>
                </a:defRPr>
              </a:pPr>
              <a:r>
                <a:rPr sz="1800" dirty="0">
                  <a:solidFill>
                    <a:srgbClr val="C68DFF"/>
                  </a:solidFill>
                </a:rPr>
                <a:t>372 nm laser</a:t>
              </a:r>
              <a:r>
                <a:rPr lang="fr-CH" sz="1800" dirty="0">
                  <a:solidFill>
                    <a:srgbClr val="C68DFF"/>
                  </a:solidFill>
                </a:rPr>
                <a:t> or X-rays</a:t>
              </a:r>
              <a:endParaRPr sz="1800" dirty="0">
                <a:solidFill>
                  <a:srgbClr val="C68DFF"/>
                </a:solidFill>
              </a:endParaRPr>
            </a:p>
          </p:txBody>
        </p:sp>
        <p:grpSp>
          <p:nvGrpSpPr>
            <p:cNvPr id="4" name="Group 74"/>
            <p:cNvGrpSpPr/>
            <p:nvPr/>
          </p:nvGrpSpPr>
          <p:grpSpPr>
            <a:xfrm>
              <a:off x="2712322" y="963099"/>
              <a:ext cx="597388" cy="867053"/>
              <a:chOff x="1470" y="-1"/>
              <a:chExt cx="597387" cy="867052"/>
            </a:xfrm>
          </p:grpSpPr>
          <p:sp>
            <p:nvSpPr>
              <p:cNvPr id="35" name="Shape 68"/>
              <p:cNvSpPr/>
              <p:nvPr/>
            </p:nvSpPr>
            <p:spPr>
              <a:xfrm>
                <a:off x="2940" y="433368"/>
                <a:ext cx="580813" cy="433683"/>
              </a:xfrm>
              <a:prstGeom prst="line">
                <a:avLst/>
              </a:prstGeom>
              <a:noFill/>
              <a:ln w="12700" cap="flat">
                <a:solidFill>
                  <a:srgbClr val="51A7F9"/>
                </a:solidFill>
                <a:prstDash val="solid"/>
                <a:miter lim="400000"/>
                <a:tailEnd type="triangle" w="med" len="med"/>
              </a:ln>
              <a:effectLst/>
            </p:spPr>
            <p:txBody>
              <a:bodyPr wrap="square" lIns="0" tIns="0" rIns="0" bIns="0" numCol="1" anchor="ctr">
                <a:noAutofit/>
              </a:bodyPr>
              <a:lstStyle/>
              <a:p>
                <a:pPr lvl="0">
                  <a:defRPr sz="2400"/>
                </a:pPr>
                <a:endParaRPr/>
              </a:p>
            </p:txBody>
          </p:sp>
          <p:sp>
            <p:nvSpPr>
              <p:cNvPr id="36" name="Shape 69"/>
              <p:cNvSpPr/>
              <p:nvPr/>
            </p:nvSpPr>
            <p:spPr>
              <a:xfrm>
                <a:off x="1715" y="432181"/>
                <a:ext cx="581008" cy="205354"/>
              </a:xfrm>
              <a:prstGeom prst="line">
                <a:avLst/>
              </a:prstGeom>
              <a:noFill/>
              <a:ln w="12700" cap="flat">
                <a:solidFill>
                  <a:srgbClr val="00882B"/>
                </a:solidFill>
                <a:prstDash val="solid"/>
                <a:miter lim="400000"/>
                <a:tailEnd type="triangle" w="med" len="med"/>
              </a:ln>
              <a:effectLst/>
            </p:spPr>
            <p:txBody>
              <a:bodyPr wrap="square" lIns="0" tIns="0" rIns="0" bIns="0" numCol="1" anchor="ctr">
                <a:noAutofit/>
              </a:bodyPr>
              <a:lstStyle/>
              <a:p>
                <a:pPr lvl="0">
                  <a:defRPr sz="2400"/>
                </a:pPr>
                <a:endParaRPr/>
              </a:p>
            </p:txBody>
          </p:sp>
          <p:sp>
            <p:nvSpPr>
              <p:cNvPr id="37" name="Shape 70"/>
              <p:cNvSpPr/>
              <p:nvPr/>
            </p:nvSpPr>
            <p:spPr>
              <a:xfrm>
                <a:off x="17271" y="429067"/>
                <a:ext cx="562936" cy="69121"/>
              </a:xfrm>
              <a:prstGeom prst="line">
                <a:avLst/>
              </a:prstGeom>
              <a:noFill/>
              <a:ln w="12700" cap="flat">
                <a:solidFill>
                  <a:srgbClr val="51A7F9"/>
                </a:solidFill>
                <a:prstDash val="solid"/>
                <a:miter lim="400000"/>
                <a:tailEnd type="triangle" w="med" len="med"/>
              </a:ln>
              <a:effectLst/>
            </p:spPr>
            <p:txBody>
              <a:bodyPr wrap="square" lIns="0" tIns="0" rIns="0" bIns="0" numCol="1" anchor="ctr">
                <a:noAutofit/>
              </a:bodyPr>
              <a:lstStyle/>
              <a:p>
                <a:pPr lvl="0">
                  <a:defRPr sz="2400"/>
                </a:pPr>
                <a:endParaRPr/>
              </a:p>
            </p:txBody>
          </p:sp>
          <p:sp>
            <p:nvSpPr>
              <p:cNvPr id="38" name="Shape 71"/>
              <p:cNvSpPr/>
              <p:nvPr/>
            </p:nvSpPr>
            <p:spPr>
              <a:xfrm flipV="1">
                <a:off x="5556" y="308128"/>
                <a:ext cx="593301" cy="121437"/>
              </a:xfrm>
              <a:prstGeom prst="line">
                <a:avLst/>
              </a:prstGeom>
              <a:noFill/>
              <a:ln w="12700" cap="flat">
                <a:solidFill>
                  <a:srgbClr val="1A931F"/>
                </a:solidFill>
                <a:prstDash val="solid"/>
                <a:miter lim="400000"/>
                <a:tailEnd type="triangle" w="med" len="med"/>
              </a:ln>
              <a:effectLst/>
            </p:spPr>
            <p:txBody>
              <a:bodyPr wrap="square" lIns="50800" tIns="50800" rIns="50800" bIns="50800" numCol="1" anchor="ctr">
                <a:noAutofit/>
              </a:bodyPr>
              <a:lstStyle/>
              <a:p>
                <a:pPr lvl="0">
                  <a:defRPr sz="2400"/>
                </a:pPr>
                <a:endParaRPr/>
              </a:p>
            </p:txBody>
          </p:sp>
          <p:sp>
            <p:nvSpPr>
              <p:cNvPr id="39" name="Shape 72"/>
              <p:cNvSpPr/>
              <p:nvPr/>
            </p:nvSpPr>
            <p:spPr>
              <a:xfrm flipV="1">
                <a:off x="1470" y="177186"/>
                <a:ext cx="574435" cy="254511"/>
              </a:xfrm>
              <a:prstGeom prst="line">
                <a:avLst/>
              </a:prstGeom>
              <a:noFill/>
              <a:ln w="12700" cap="flat">
                <a:solidFill>
                  <a:srgbClr val="51A7F9"/>
                </a:solidFill>
                <a:prstDash val="solid"/>
                <a:miter lim="400000"/>
                <a:tailEnd type="triangle" w="med" len="med"/>
              </a:ln>
              <a:effectLst/>
            </p:spPr>
            <p:txBody>
              <a:bodyPr wrap="square" lIns="0" tIns="0" rIns="0" bIns="0" numCol="1" anchor="ctr">
                <a:noAutofit/>
              </a:bodyPr>
              <a:lstStyle/>
              <a:p>
                <a:pPr lvl="0">
                  <a:defRPr sz="2400"/>
                </a:pPr>
                <a:endParaRPr/>
              </a:p>
            </p:txBody>
          </p:sp>
          <p:sp>
            <p:nvSpPr>
              <p:cNvPr id="40" name="Shape 73"/>
              <p:cNvSpPr/>
              <p:nvPr/>
            </p:nvSpPr>
            <p:spPr>
              <a:xfrm flipV="1">
                <a:off x="2577" y="-1"/>
                <a:ext cx="580978" cy="435330"/>
              </a:xfrm>
              <a:prstGeom prst="line">
                <a:avLst/>
              </a:prstGeom>
              <a:noFill/>
              <a:ln w="12700" cap="flat">
                <a:solidFill>
                  <a:srgbClr val="1A931F"/>
                </a:solidFill>
                <a:prstDash val="solid"/>
                <a:miter lim="400000"/>
                <a:tailEnd type="triangle" w="med" len="med"/>
              </a:ln>
              <a:effectLst/>
            </p:spPr>
            <p:txBody>
              <a:bodyPr wrap="square" lIns="50800" tIns="50800" rIns="50800" bIns="50800" numCol="1" anchor="ctr">
                <a:noAutofit/>
              </a:bodyPr>
              <a:lstStyle/>
              <a:p>
                <a:pPr lvl="0">
                  <a:defRPr sz="2400"/>
                </a:pPr>
                <a:endParaRPr/>
              </a:p>
            </p:txBody>
          </p:sp>
        </p:grpSp>
        <p:sp>
          <p:nvSpPr>
            <p:cNvPr id="17" name="Shape 75"/>
            <p:cNvSpPr/>
            <p:nvPr/>
          </p:nvSpPr>
          <p:spPr>
            <a:xfrm flipH="1">
              <a:off x="2712322" y="433493"/>
              <a:ext cx="755624" cy="781569"/>
            </a:xfrm>
            <a:prstGeom prst="line">
              <a:avLst/>
            </a:prstGeom>
            <a:noFill/>
            <a:ln w="25400" cap="flat">
              <a:solidFill>
                <a:srgbClr val="C68DFF"/>
              </a:solidFill>
              <a:prstDash val="solid"/>
              <a:miter lim="400000"/>
              <a:tailEnd type="triangle" w="med" len="med"/>
            </a:ln>
            <a:effectLst/>
          </p:spPr>
          <p:txBody>
            <a:bodyPr wrap="square" lIns="0" tIns="0" rIns="0" bIns="0" numCol="1" anchor="ctr">
              <a:noAutofit/>
            </a:bodyPr>
            <a:lstStyle/>
            <a:p>
              <a:pPr lvl="0">
                <a:defRPr sz="2400"/>
              </a:pPr>
              <a:endParaRPr/>
            </a:p>
          </p:txBody>
        </p:sp>
        <p:grpSp>
          <p:nvGrpSpPr>
            <p:cNvPr id="5" name="Group 81"/>
            <p:cNvGrpSpPr/>
            <p:nvPr/>
          </p:nvGrpSpPr>
          <p:grpSpPr>
            <a:xfrm>
              <a:off x="3500329" y="963098"/>
              <a:ext cx="977180" cy="867053"/>
              <a:chOff x="0" y="0"/>
              <a:chExt cx="977180" cy="867052"/>
            </a:xfrm>
          </p:grpSpPr>
          <p:grpSp>
            <p:nvGrpSpPr>
              <p:cNvPr id="7" name="Group 78"/>
              <p:cNvGrpSpPr/>
              <p:nvPr/>
            </p:nvGrpSpPr>
            <p:grpSpPr>
              <a:xfrm>
                <a:off x="0" y="0"/>
                <a:ext cx="214009" cy="867052"/>
                <a:chOff x="0" y="0"/>
                <a:chExt cx="214008" cy="867051"/>
              </a:xfrm>
            </p:grpSpPr>
            <p:sp>
              <p:nvSpPr>
                <p:cNvPr id="33" name="Shape 102"/>
                <p:cNvSpPr/>
                <p:nvPr/>
              </p:nvSpPr>
              <p:spPr>
                <a:xfrm>
                  <a:off x="0" y="17350"/>
                  <a:ext cx="200097" cy="832475"/>
                </a:xfrm>
                <a:custGeom>
                  <a:avLst/>
                  <a:gdLst/>
                  <a:ahLst/>
                  <a:cxnLst>
                    <a:cxn ang="0">
                      <a:pos x="wd2" y="hd2"/>
                    </a:cxn>
                    <a:cxn ang="5400000">
                      <a:pos x="wd2" y="hd2"/>
                    </a:cxn>
                    <a:cxn ang="10800000">
                      <a:pos x="wd2" y="hd2"/>
                    </a:cxn>
                    <a:cxn ang="16200000">
                      <a:pos x="wd2" y="hd2"/>
                    </a:cxn>
                  </a:cxnLst>
                  <a:rect l="0" t="0" r="r" b="b"/>
                  <a:pathLst>
                    <a:path w="16201" h="21600" extrusionOk="0">
                      <a:moveTo>
                        <a:pt x="15712" y="21600"/>
                      </a:moveTo>
                      <a:cubicBezTo>
                        <a:pt x="-5399" y="14283"/>
                        <a:pt x="-5236" y="7083"/>
                        <a:pt x="16201" y="0"/>
                      </a:cubicBezTo>
                    </a:path>
                  </a:pathLst>
                </a:custGeom>
                <a:noFill/>
                <a:ln w="25400" cap="flat">
                  <a:solidFill>
                    <a:schemeClr val="tx1"/>
                  </a:solidFill>
                  <a:prstDash val="solid"/>
                  <a:miter lim="400000"/>
                </a:ln>
                <a:effectLst/>
              </p:spPr>
              <p:txBody>
                <a:bodyPr/>
                <a:lstStyle/>
                <a:p>
                  <a:pPr lvl="0"/>
                  <a:endParaRPr/>
                </a:p>
              </p:txBody>
            </p:sp>
            <p:sp>
              <p:nvSpPr>
                <p:cNvPr id="34" name="Shape 77"/>
                <p:cNvSpPr/>
                <p:nvPr/>
              </p:nvSpPr>
              <p:spPr>
                <a:xfrm flipV="1">
                  <a:off x="214007" y="0"/>
                  <a:ext cx="1" cy="867051"/>
                </a:xfrm>
                <a:prstGeom prst="line">
                  <a:avLst/>
                </a:prstGeom>
                <a:noFill/>
                <a:ln w="38100" cap="flat">
                  <a:solidFill>
                    <a:schemeClr val="tx1"/>
                  </a:solidFill>
                  <a:prstDash val="solid"/>
                  <a:miter lim="400000"/>
                </a:ln>
                <a:effectLst/>
              </p:spPr>
              <p:txBody>
                <a:bodyPr wrap="square" lIns="0" tIns="0" rIns="0" bIns="0" numCol="1" anchor="ctr">
                  <a:noAutofit/>
                </a:bodyPr>
                <a:lstStyle/>
                <a:p>
                  <a:pPr lvl="0">
                    <a:defRPr sz="2400"/>
                  </a:pPr>
                  <a:endParaRPr/>
                </a:p>
              </p:txBody>
            </p:sp>
          </p:grpSp>
          <p:sp>
            <p:nvSpPr>
              <p:cNvPr id="31" name="Shape 79"/>
              <p:cNvSpPr/>
              <p:nvPr/>
            </p:nvSpPr>
            <p:spPr>
              <a:xfrm flipV="1">
                <a:off x="235944" y="168359"/>
                <a:ext cx="737017" cy="1"/>
              </a:xfrm>
              <a:prstGeom prst="line">
                <a:avLst/>
              </a:prstGeom>
              <a:noFill/>
              <a:ln w="12700" cap="flat">
                <a:solidFill>
                  <a:srgbClr val="1A931F"/>
                </a:solidFill>
                <a:prstDash val="solid"/>
                <a:miter lim="400000"/>
                <a:tailEnd type="triangle" w="med" len="med"/>
              </a:ln>
              <a:effectLst/>
            </p:spPr>
            <p:txBody>
              <a:bodyPr wrap="square" lIns="50800" tIns="50800" rIns="50800" bIns="50800" numCol="1" anchor="ctr">
                <a:noAutofit/>
              </a:bodyPr>
              <a:lstStyle/>
              <a:p>
                <a:pPr lvl="0">
                  <a:defRPr sz="2400"/>
                </a:pPr>
                <a:endParaRPr/>
              </a:p>
            </p:txBody>
          </p:sp>
          <p:sp>
            <p:nvSpPr>
              <p:cNvPr id="32" name="Shape 80"/>
              <p:cNvSpPr/>
              <p:nvPr/>
            </p:nvSpPr>
            <p:spPr>
              <a:xfrm>
                <a:off x="240162" y="690109"/>
                <a:ext cx="737018" cy="1"/>
              </a:xfrm>
              <a:prstGeom prst="line">
                <a:avLst/>
              </a:prstGeom>
              <a:noFill/>
              <a:ln w="12700" cap="flat">
                <a:solidFill>
                  <a:srgbClr val="51A7F9"/>
                </a:solidFill>
                <a:prstDash val="solid"/>
                <a:miter lim="400000"/>
                <a:tailEnd type="triangle" w="med" len="med"/>
              </a:ln>
              <a:effectLst/>
            </p:spPr>
            <p:txBody>
              <a:bodyPr wrap="square" lIns="0" tIns="0" rIns="0" bIns="0" numCol="1" anchor="ctr">
                <a:noAutofit/>
              </a:bodyPr>
              <a:lstStyle/>
              <a:p>
                <a:pPr lvl="0">
                  <a:defRPr sz="2400"/>
                </a:pPr>
                <a:endParaRPr/>
              </a:p>
            </p:txBody>
          </p:sp>
        </p:grpSp>
        <p:sp>
          <p:nvSpPr>
            <p:cNvPr id="19" name="Shape 82"/>
            <p:cNvSpPr/>
            <p:nvPr/>
          </p:nvSpPr>
          <p:spPr>
            <a:xfrm>
              <a:off x="4723104" y="975036"/>
              <a:ext cx="1260158" cy="843175"/>
            </a:xfrm>
            <a:prstGeom prst="rect">
              <a:avLst/>
            </a:prstGeom>
            <a:no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p>
              <a:pPr lvl="0">
                <a:defRPr sz="1800"/>
              </a:pPr>
              <a:r>
                <a:rPr sz="1400" dirty="0"/>
                <a:t>Streak</a:t>
              </a:r>
            </a:p>
            <a:p>
              <a:pPr lvl="0">
                <a:defRPr sz="1800"/>
              </a:pPr>
              <a:r>
                <a:rPr sz="1400" dirty="0"/>
                <a:t>Camera</a:t>
              </a:r>
            </a:p>
          </p:txBody>
        </p:sp>
        <p:sp>
          <p:nvSpPr>
            <p:cNvPr id="20" name="Shape 83"/>
            <p:cNvSpPr/>
            <p:nvPr/>
          </p:nvSpPr>
          <p:spPr>
            <a:xfrm>
              <a:off x="1766658" y="2357743"/>
              <a:ext cx="1041067" cy="1"/>
            </a:xfrm>
            <a:prstGeom prst="line">
              <a:avLst/>
            </a:prstGeom>
            <a:noFill/>
            <a:ln w="25400" cap="flat">
              <a:solidFill>
                <a:srgbClr val="000000"/>
              </a:solidFill>
              <a:prstDash val="solid"/>
              <a:miter lim="400000"/>
              <a:headEnd type="arrow" w="med" len="med"/>
              <a:tailEnd type="arrow" w="med" len="med"/>
            </a:ln>
            <a:effectLst/>
          </p:spPr>
          <p:txBody>
            <a:bodyPr wrap="square" lIns="0" tIns="0" rIns="0" bIns="0" numCol="1" anchor="ctr">
              <a:noAutofit/>
            </a:bodyPr>
            <a:lstStyle/>
            <a:p>
              <a:pPr lvl="0">
                <a:defRPr sz="2400"/>
              </a:pPr>
              <a:endParaRPr/>
            </a:p>
          </p:txBody>
        </p:sp>
        <p:sp>
          <p:nvSpPr>
            <p:cNvPr id="21" name="Shape 84"/>
            <p:cNvSpPr/>
            <p:nvPr/>
          </p:nvSpPr>
          <p:spPr>
            <a:xfrm>
              <a:off x="1192106" y="1842345"/>
              <a:ext cx="2167466" cy="7416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0">
                <a:defRPr sz="1800"/>
              </a:pPr>
              <a:r>
                <a:rPr sz="1400" dirty="0"/>
                <a:t>Focal</a:t>
              </a:r>
              <a:r>
                <a:rPr lang="fr-CH" sz="1400" dirty="0"/>
                <a:t> </a:t>
              </a:r>
              <a:r>
                <a:rPr sz="1400" dirty="0"/>
                <a:t>spot</a:t>
              </a:r>
            </a:p>
          </p:txBody>
        </p:sp>
        <p:grpSp>
          <p:nvGrpSpPr>
            <p:cNvPr id="10" name="Group 89"/>
            <p:cNvGrpSpPr/>
            <p:nvPr/>
          </p:nvGrpSpPr>
          <p:grpSpPr>
            <a:xfrm>
              <a:off x="1837229" y="683524"/>
              <a:ext cx="842708" cy="1426200"/>
              <a:chOff x="0" y="-1"/>
              <a:chExt cx="842706" cy="1426198"/>
            </a:xfrm>
          </p:grpSpPr>
          <p:grpSp>
            <p:nvGrpSpPr>
              <p:cNvPr id="14" name="Group 87"/>
              <p:cNvGrpSpPr/>
              <p:nvPr/>
            </p:nvGrpSpPr>
            <p:grpSpPr>
              <a:xfrm>
                <a:off x="0" y="-1"/>
                <a:ext cx="737017" cy="1426198"/>
                <a:chOff x="0" y="0"/>
                <a:chExt cx="737017" cy="1426196"/>
              </a:xfrm>
            </p:grpSpPr>
            <p:sp>
              <p:nvSpPr>
                <p:cNvPr id="28" name="Shape 85"/>
                <p:cNvSpPr/>
                <p:nvPr/>
              </p:nvSpPr>
              <p:spPr>
                <a:xfrm>
                  <a:off x="0" y="0"/>
                  <a:ext cx="95006" cy="1426196"/>
                </a:xfrm>
                <a:prstGeom prst="rect">
                  <a:avLst/>
                </a:prstGeom>
                <a:solidFill>
                  <a:srgbClr val="00882B"/>
                </a:solidFill>
                <a:ln w="12700" cap="flat">
                  <a:noFill/>
                  <a:miter lim="400000"/>
                </a:ln>
                <a:effectLst/>
              </p:spPr>
              <p:txBody>
                <a:bodyPr wrap="square" lIns="0" tIns="0" rIns="0" bIns="0" numCol="1" anchor="ctr">
                  <a:noAutofit/>
                </a:bodyPr>
                <a:lstStyle/>
                <a:p>
                  <a:pPr lvl="0">
                    <a:defRPr sz="2400">
                      <a:solidFill>
                        <a:srgbClr val="FFFFFF"/>
                      </a:solidFill>
                    </a:defRPr>
                  </a:pPr>
                  <a:endParaRPr/>
                </a:p>
              </p:txBody>
            </p:sp>
            <p:sp>
              <p:nvSpPr>
                <p:cNvPr id="29" name="Shape 86"/>
                <p:cNvSpPr/>
                <p:nvPr/>
              </p:nvSpPr>
              <p:spPr>
                <a:xfrm>
                  <a:off x="90325" y="0"/>
                  <a:ext cx="646692" cy="1426196"/>
                </a:xfrm>
                <a:prstGeom prst="rect">
                  <a:avLst/>
                </a:prstGeom>
                <a:solidFill>
                  <a:srgbClr val="51A7F9"/>
                </a:solidFill>
                <a:ln w="12700" cap="flat">
                  <a:noFill/>
                  <a:miter lim="400000"/>
                </a:ln>
                <a:effectLst/>
              </p:spPr>
              <p:txBody>
                <a:bodyPr wrap="square" lIns="0" tIns="0" rIns="0" bIns="0" numCol="1" anchor="ctr">
                  <a:noAutofit/>
                </a:bodyPr>
                <a:lstStyle/>
                <a:p>
                  <a:pPr lvl="0">
                    <a:defRPr sz="2400">
                      <a:solidFill>
                        <a:srgbClr val="FFFFFF"/>
                      </a:solidFill>
                    </a:defRPr>
                  </a:pPr>
                  <a:endParaRPr/>
                </a:p>
              </p:txBody>
            </p:sp>
          </p:grpSp>
          <p:sp>
            <p:nvSpPr>
              <p:cNvPr id="27" name="Shape 88"/>
              <p:cNvSpPr/>
              <p:nvPr/>
            </p:nvSpPr>
            <p:spPr>
              <a:xfrm>
                <a:off x="15401" y="370810"/>
                <a:ext cx="827305" cy="6845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0">
                  <a:defRPr sz="1800"/>
                </a:pPr>
                <a:r>
                  <a:rPr sz="1200" dirty="0"/>
                  <a:t>L</a:t>
                </a:r>
                <a:r>
                  <a:rPr lang="fr-CH" sz="1200" dirty="0"/>
                  <a:t>Y</a:t>
                </a:r>
                <a:r>
                  <a:rPr sz="1200" dirty="0"/>
                  <a:t>SO </a:t>
                </a:r>
              </a:p>
              <a:p>
                <a:pPr lvl="0">
                  <a:defRPr sz="1800"/>
                </a:pPr>
                <a:r>
                  <a:rPr lang="fr-CH" sz="1200" dirty="0"/>
                  <a:t>200</a:t>
                </a:r>
                <a:r>
                  <a:rPr lang="fr-CH" sz="1200" dirty="0">
                    <a:latin typeface="Symbol" charset="2"/>
                    <a:cs typeface="Symbol" charset="2"/>
                  </a:rPr>
                  <a:t>m</a:t>
                </a:r>
                <a:r>
                  <a:rPr lang="fr-CH" sz="1200" dirty="0"/>
                  <a:t>m</a:t>
                </a:r>
                <a:endParaRPr sz="1200" dirty="0"/>
              </a:p>
            </p:txBody>
          </p:sp>
        </p:grpSp>
        <p:sp>
          <p:nvSpPr>
            <p:cNvPr id="23" name="Shape 90"/>
            <p:cNvSpPr/>
            <p:nvPr/>
          </p:nvSpPr>
          <p:spPr>
            <a:xfrm>
              <a:off x="259696" y="975036"/>
              <a:ext cx="1254972" cy="7283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0">
                <a:defRPr sz="1800"/>
              </a:pPr>
              <a:r>
                <a:rPr lang="fr-CH" sz="1200" dirty="0"/>
                <a:t>20</a:t>
              </a:r>
              <a:r>
                <a:rPr lang="fr-CH" sz="1200" dirty="0">
                  <a:latin typeface="Symbol" charset="2"/>
                  <a:cs typeface="Symbol" charset="2"/>
                </a:rPr>
                <a:t>m</a:t>
              </a:r>
              <a:r>
                <a:rPr lang="fr-CH" sz="1200" dirty="0"/>
                <a:t>m </a:t>
              </a:r>
              <a:r>
                <a:rPr sz="1200" dirty="0"/>
                <a:t>CdSe film</a:t>
              </a:r>
            </a:p>
            <a:p>
              <a:pPr lvl="0">
                <a:defRPr sz="1800"/>
              </a:pPr>
              <a:r>
                <a:rPr sz="1200" dirty="0"/>
                <a:t>deposition</a:t>
              </a:r>
            </a:p>
          </p:txBody>
        </p:sp>
        <p:sp>
          <p:nvSpPr>
            <p:cNvPr id="24" name="Shape 91"/>
            <p:cNvSpPr/>
            <p:nvPr/>
          </p:nvSpPr>
          <p:spPr>
            <a:xfrm flipV="1">
              <a:off x="1268462" y="1396623"/>
              <a:ext cx="500860" cy="1"/>
            </a:xfrm>
            <a:prstGeom prst="line">
              <a:avLst/>
            </a:prstGeom>
            <a:noFill/>
            <a:ln w="12700" cap="flat">
              <a:solidFill>
                <a:srgbClr val="1A931F"/>
              </a:solidFill>
              <a:prstDash val="solid"/>
              <a:miter lim="400000"/>
              <a:tailEnd type="triangle" w="med" len="med"/>
            </a:ln>
            <a:effectLst/>
          </p:spPr>
          <p:txBody>
            <a:bodyPr wrap="square" lIns="50800" tIns="50800" rIns="50800" bIns="50800" numCol="1" anchor="ctr">
              <a:noAutofit/>
            </a:bodyPr>
            <a:lstStyle/>
            <a:p>
              <a:pPr lvl="0">
                <a:defRPr sz="2400"/>
              </a:pPr>
              <a:endParaRPr/>
            </a:p>
          </p:txBody>
        </p:sp>
        <p:sp>
          <p:nvSpPr>
            <p:cNvPr id="25" name="Shape 92"/>
            <p:cNvSpPr/>
            <p:nvPr/>
          </p:nvSpPr>
          <p:spPr>
            <a:xfrm>
              <a:off x="3544267" y="2043980"/>
              <a:ext cx="889305" cy="6275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p>
              <a:pPr lvl="0">
                <a:defRPr sz="1800"/>
              </a:pPr>
              <a:r>
                <a:rPr sz="1100" dirty="0"/>
                <a:t>optical </a:t>
              </a:r>
            </a:p>
            <a:p>
              <a:pPr lvl="0">
                <a:defRPr sz="1800"/>
              </a:pPr>
              <a:r>
                <a:rPr sz="1100" dirty="0"/>
                <a:t>table</a:t>
              </a:r>
            </a:p>
          </p:txBody>
        </p:sp>
      </p:grpSp>
      <p:sp>
        <p:nvSpPr>
          <p:cNvPr id="44" name="ZoneTexte 43"/>
          <p:cNvSpPr txBox="1"/>
          <p:nvPr/>
        </p:nvSpPr>
        <p:spPr>
          <a:xfrm>
            <a:off x="2972104" y="6234140"/>
            <a:ext cx="3544112" cy="307777"/>
          </a:xfrm>
          <a:prstGeom prst="rect">
            <a:avLst/>
          </a:prstGeom>
          <a:noFill/>
        </p:spPr>
        <p:txBody>
          <a:bodyPr wrap="none" rtlCol="0">
            <a:spAutoFit/>
          </a:bodyPr>
          <a:lstStyle/>
          <a:p>
            <a:r>
              <a:rPr lang="en-US" sz="1400" i="1" dirty="0"/>
              <a:t>R. Martinez </a:t>
            </a:r>
            <a:r>
              <a:rPr lang="en-US" sz="1400" i="1" dirty="0" err="1"/>
              <a:t>Turtos</a:t>
            </a:r>
            <a:r>
              <a:rPr lang="en-US" sz="1400" i="1" dirty="0"/>
              <a:t> et al., JINST_068P_06</a:t>
            </a:r>
            <a:r>
              <a:rPr lang="en-GB" sz="1400" dirty="0"/>
              <a:t> </a:t>
            </a:r>
            <a:endParaRPr lang="fr-FR" sz="1400" i="1" dirty="0"/>
          </a:p>
        </p:txBody>
      </p:sp>
      <p:pic>
        <p:nvPicPr>
          <p:cNvPr id="42" name="Picture 4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123728" y="1556792"/>
            <a:ext cx="1866951" cy="1510845"/>
          </a:xfrm>
          <a:prstGeom prst="rect">
            <a:avLst/>
          </a:prstGeom>
        </p:spPr>
      </p:pic>
      <p:pic>
        <p:nvPicPr>
          <p:cNvPr id="11" name="Picture 10">
            <a:extLst>
              <a:ext uri="{FF2B5EF4-FFF2-40B4-BE49-F238E27FC236}">
                <a16:creationId xmlns:a16="http://schemas.microsoft.com/office/drawing/2014/main" xmlns="" id="{1E2794E6-BF99-864D-8181-B131D504506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11288" y="3543597"/>
            <a:ext cx="3312133" cy="2549699"/>
          </a:xfrm>
          <a:prstGeom prst="rect">
            <a:avLst/>
          </a:prstGeom>
        </p:spPr>
      </p:pic>
      <p:grpSp>
        <p:nvGrpSpPr>
          <p:cNvPr id="16" name="Group 15">
            <a:extLst>
              <a:ext uri="{FF2B5EF4-FFF2-40B4-BE49-F238E27FC236}">
                <a16:creationId xmlns:a16="http://schemas.microsoft.com/office/drawing/2014/main" xmlns="" id="{2B723ACF-4E84-A849-8255-23CCBB2C419D}"/>
              </a:ext>
            </a:extLst>
          </p:cNvPr>
          <p:cNvGrpSpPr/>
          <p:nvPr/>
        </p:nvGrpSpPr>
        <p:grpSpPr>
          <a:xfrm>
            <a:off x="35496" y="3356992"/>
            <a:ext cx="5612282" cy="2901390"/>
            <a:chOff x="35496" y="3356992"/>
            <a:chExt cx="5612282" cy="2901390"/>
          </a:xfrm>
        </p:grpSpPr>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496" y="3356992"/>
              <a:ext cx="5612282" cy="2901390"/>
            </a:xfrm>
            <a:prstGeom prst="rect">
              <a:avLst/>
            </a:prstGeom>
          </p:spPr>
        </p:pic>
        <p:sp>
          <p:nvSpPr>
            <p:cNvPr id="13" name="TextBox 12">
              <a:extLst>
                <a:ext uri="{FF2B5EF4-FFF2-40B4-BE49-F238E27FC236}">
                  <a16:creationId xmlns:a16="http://schemas.microsoft.com/office/drawing/2014/main" xmlns="" id="{C5549BD6-0000-FD4C-9A89-AE26BFA42022}"/>
                </a:ext>
              </a:extLst>
            </p:cNvPr>
            <p:cNvSpPr txBox="1"/>
            <p:nvPr/>
          </p:nvSpPr>
          <p:spPr>
            <a:xfrm>
              <a:off x="1403648" y="3933056"/>
              <a:ext cx="811440" cy="338554"/>
            </a:xfrm>
            <a:prstGeom prst="rect">
              <a:avLst/>
            </a:prstGeom>
            <a:noFill/>
          </p:spPr>
          <p:txBody>
            <a:bodyPr wrap="none" rtlCol="0">
              <a:spAutoFit/>
            </a:bodyPr>
            <a:lstStyle/>
            <a:p>
              <a:r>
                <a:rPr lang="fr-FR" sz="1600" dirty="0"/>
                <a:t>530nm</a:t>
              </a:r>
            </a:p>
          </p:txBody>
        </p:sp>
        <p:sp>
          <p:nvSpPr>
            <p:cNvPr id="41" name="TextBox 40">
              <a:extLst>
                <a:ext uri="{FF2B5EF4-FFF2-40B4-BE49-F238E27FC236}">
                  <a16:creationId xmlns:a16="http://schemas.microsoft.com/office/drawing/2014/main" xmlns="" id="{1F67E714-5165-3A42-BC2E-609F0337BFDB}"/>
                </a:ext>
              </a:extLst>
            </p:cNvPr>
            <p:cNvSpPr txBox="1"/>
            <p:nvPr/>
          </p:nvSpPr>
          <p:spPr>
            <a:xfrm>
              <a:off x="4408632" y="3933056"/>
              <a:ext cx="811440" cy="338554"/>
            </a:xfrm>
            <a:prstGeom prst="rect">
              <a:avLst/>
            </a:prstGeom>
            <a:noFill/>
          </p:spPr>
          <p:txBody>
            <a:bodyPr wrap="none" rtlCol="0">
              <a:spAutoFit/>
            </a:bodyPr>
            <a:lstStyle/>
            <a:p>
              <a:r>
                <a:rPr lang="fr-FR" sz="1600" dirty="0"/>
                <a:t>530nm</a:t>
              </a:r>
            </a:p>
          </p:txBody>
        </p:sp>
        <p:sp>
          <p:nvSpPr>
            <p:cNvPr id="43" name="TextBox 42">
              <a:extLst>
                <a:ext uri="{FF2B5EF4-FFF2-40B4-BE49-F238E27FC236}">
                  <a16:creationId xmlns:a16="http://schemas.microsoft.com/office/drawing/2014/main" xmlns="" id="{79545A42-5A3F-5A45-A801-92870B2BABE0}"/>
                </a:ext>
              </a:extLst>
            </p:cNvPr>
            <p:cNvSpPr txBox="1"/>
            <p:nvPr/>
          </p:nvSpPr>
          <p:spPr>
            <a:xfrm>
              <a:off x="3419871" y="3933056"/>
              <a:ext cx="811441" cy="338554"/>
            </a:xfrm>
            <a:prstGeom prst="rect">
              <a:avLst/>
            </a:prstGeom>
            <a:noFill/>
          </p:spPr>
          <p:txBody>
            <a:bodyPr wrap="none" rtlCol="0">
              <a:spAutoFit/>
            </a:bodyPr>
            <a:lstStyle/>
            <a:p>
              <a:r>
                <a:rPr lang="fr-FR" sz="1600" dirty="0"/>
                <a:t>420nm</a:t>
              </a:r>
            </a:p>
          </p:txBody>
        </p:sp>
      </p:grpSp>
    </p:spTree>
    <p:extLst>
      <p:ext uri="{BB962C8B-B14F-4D97-AF65-F5344CB8AC3E}">
        <p14:creationId xmlns:p14="http://schemas.microsoft.com/office/powerpoint/2010/main" val="28588217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4"/>
                                        </p:tgtEl>
                                        <p:attrNameLst>
                                          <p:attrName>style.visibility</p:attrName>
                                        </p:attrNameLst>
                                      </p:cBhvr>
                                      <p:to>
                                        <p:strVal val="visible"/>
                                      </p:to>
                                    </p:set>
                                    <p:animEffect transition="in" filter="wipe(left)">
                                      <p:cBhvr>
                                        <p:cTn id="15" dur="500"/>
                                        <p:tgtEl>
                                          <p:spTgt spid="104"/>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xmlns="" id="{6F14EF5D-C0C7-A940-8BD5-A0BA92CFD3D4}"/>
              </a:ext>
            </a:extLst>
          </p:cNvPr>
          <p:cNvGrpSpPr/>
          <p:nvPr/>
        </p:nvGrpSpPr>
        <p:grpSpPr>
          <a:xfrm>
            <a:off x="899593" y="1473509"/>
            <a:ext cx="7308249" cy="4244645"/>
            <a:chOff x="899592" y="616258"/>
            <a:chExt cx="7308249" cy="4244645"/>
          </a:xfrm>
        </p:grpSpPr>
        <p:pic>
          <p:nvPicPr>
            <p:cNvPr id="58" name="Picture 57">
              <a:extLst>
                <a:ext uri="{FF2B5EF4-FFF2-40B4-BE49-F238E27FC236}">
                  <a16:creationId xmlns:a16="http://schemas.microsoft.com/office/drawing/2014/main" xmlns="" id="{023D9F89-7A6A-D74A-B69E-7A77D9D381E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9592" y="616258"/>
              <a:ext cx="7308249" cy="4244645"/>
            </a:xfrm>
            <a:prstGeom prst="rect">
              <a:avLst/>
            </a:prstGeom>
          </p:spPr>
        </p:pic>
        <p:sp>
          <p:nvSpPr>
            <p:cNvPr id="59" name="Rectangle 58">
              <a:extLst>
                <a:ext uri="{FF2B5EF4-FFF2-40B4-BE49-F238E27FC236}">
                  <a16:creationId xmlns:a16="http://schemas.microsoft.com/office/drawing/2014/main" xmlns="" id="{E6BC39E6-C238-0249-9944-2B0D43C7B86C}"/>
                </a:ext>
              </a:extLst>
            </p:cNvPr>
            <p:cNvSpPr/>
            <p:nvPr/>
          </p:nvSpPr>
          <p:spPr bwMode="auto">
            <a:xfrm>
              <a:off x="1187624" y="4659982"/>
              <a:ext cx="216024" cy="200921"/>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a:p>
          </p:txBody>
        </p:sp>
      </p:grpSp>
      <p:sp>
        <p:nvSpPr>
          <p:cNvPr id="2" name="Title 1">
            <a:extLst>
              <a:ext uri="{FF2B5EF4-FFF2-40B4-BE49-F238E27FC236}">
                <a16:creationId xmlns:a16="http://schemas.microsoft.com/office/drawing/2014/main" xmlns="" id="{4D586DB8-9B82-3A41-9B37-A83A0CE9A9FC}"/>
              </a:ext>
            </a:extLst>
          </p:cNvPr>
          <p:cNvSpPr>
            <a:spLocks noGrp="1"/>
          </p:cNvSpPr>
          <p:nvPr>
            <p:ph type="title"/>
          </p:nvPr>
        </p:nvSpPr>
        <p:spPr/>
        <p:txBody>
          <a:bodyPr/>
          <a:lstStyle/>
          <a:p>
            <a:r>
              <a:rPr lang="fr-FR" dirty="0" err="1"/>
              <a:t>Limits</a:t>
            </a:r>
            <a:r>
              <a:rPr lang="fr-FR" dirty="0"/>
              <a:t> of </a:t>
            </a:r>
            <a:r>
              <a:rPr lang="fr-FR" dirty="0" err="1"/>
              <a:t>bulk</a:t>
            </a:r>
            <a:r>
              <a:rPr lang="fr-FR" dirty="0"/>
              <a:t> </a:t>
            </a:r>
            <a:r>
              <a:rPr lang="fr-FR" dirty="0" err="1"/>
              <a:t>materials</a:t>
            </a:r>
            <a:endParaRPr lang="fr-FR" dirty="0"/>
          </a:p>
        </p:txBody>
      </p:sp>
      <p:grpSp>
        <p:nvGrpSpPr>
          <p:cNvPr id="55" name="Group 54">
            <a:extLst>
              <a:ext uri="{FF2B5EF4-FFF2-40B4-BE49-F238E27FC236}">
                <a16:creationId xmlns:a16="http://schemas.microsoft.com/office/drawing/2014/main" xmlns="" id="{A65652F1-1B2F-BD4F-992E-664F2FA5458B}"/>
              </a:ext>
            </a:extLst>
          </p:cNvPr>
          <p:cNvGrpSpPr/>
          <p:nvPr/>
        </p:nvGrpSpPr>
        <p:grpSpPr>
          <a:xfrm>
            <a:off x="5796136" y="4474474"/>
            <a:ext cx="2448272" cy="1330790"/>
            <a:chOff x="6156176" y="3617224"/>
            <a:chExt cx="2448272" cy="1330790"/>
          </a:xfrm>
        </p:grpSpPr>
        <p:pic>
          <p:nvPicPr>
            <p:cNvPr id="53" name="Picture 52">
              <a:extLst>
                <a:ext uri="{FF2B5EF4-FFF2-40B4-BE49-F238E27FC236}">
                  <a16:creationId xmlns:a16="http://schemas.microsoft.com/office/drawing/2014/main" xmlns="" id="{165A7CCE-9C37-984D-8E72-2E4680CD4B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88973" y="3617224"/>
              <a:ext cx="1555435" cy="1042758"/>
            </a:xfrm>
            <a:prstGeom prst="rect">
              <a:avLst/>
            </a:prstGeom>
            <a:noFill/>
          </p:spPr>
        </p:pic>
        <p:sp>
          <p:nvSpPr>
            <p:cNvPr id="54" name="TextBox 53">
              <a:extLst>
                <a:ext uri="{FF2B5EF4-FFF2-40B4-BE49-F238E27FC236}">
                  <a16:creationId xmlns:a16="http://schemas.microsoft.com/office/drawing/2014/main" xmlns="" id="{7CDB9338-7B54-6448-B49B-CF2CEF85AF7E}"/>
                </a:ext>
              </a:extLst>
            </p:cNvPr>
            <p:cNvSpPr txBox="1"/>
            <p:nvPr/>
          </p:nvSpPr>
          <p:spPr>
            <a:xfrm>
              <a:off x="6156176" y="4578682"/>
              <a:ext cx="2448272" cy="369332"/>
            </a:xfrm>
            <a:prstGeom prst="rect">
              <a:avLst/>
            </a:prstGeom>
            <a:noFill/>
          </p:spPr>
          <p:txBody>
            <a:bodyPr wrap="square" rtlCol="0">
              <a:spAutoFit/>
            </a:bodyPr>
            <a:lstStyle/>
            <a:p>
              <a:pPr algn="ctr"/>
              <a:r>
                <a:rPr lang="en-GB" sz="1800" b="1" i="1" dirty="0">
                  <a:solidFill>
                    <a:srgbClr val="FFC000"/>
                  </a:solidFill>
                  <a:latin typeface="Calibri" panose="020F0502020204030204" pitchFamily="34" charset="0"/>
                  <a:cs typeface="Calibri" panose="020F0502020204030204" pitchFamily="34" charset="0"/>
                </a:rPr>
                <a:t>Performance Limitation</a:t>
              </a:r>
            </a:p>
          </p:txBody>
        </p:sp>
      </p:grpSp>
      <p:sp>
        <p:nvSpPr>
          <p:cNvPr id="9" name="ZoneTexte 43">
            <a:extLst>
              <a:ext uri="{FF2B5EF4-FFF2-40B4-BE49-F238E27FC236}">
                <a16:creationId xmlns:a16="http://schemas.microsoft.com/office/drawing/2014/main" xmlns="" id="{5BA3CDBD-E8BD-9D4D-9B6B-270CFE96AE1E}"/>
              </a:ext>
            </a:extLst>
          </p:cNvPr>
          <p:cNvSpPr txBox="1"/>
          <p:nvPr/>
        </p:nvSpPr>
        <p:spPr>
          <a:xfrm>
            <a:off x="2567638" y="6234140"/>
            <a:ext cx="3579827" cy="307777"/>
          </a:xfrm>
          <a:prstGeom prst="rect">
            <a:avLst/>
          </a:prstGeom>
          <a:noFill/>
        </p:spPr>
        <p:txBody>
          <a:bodyPr wrap="none" rtlCol="0">
            <a:spAutoFit/>
          </a:bodyPr>
          <a:lstStyle/>
          <a:p>
            <a:r>
              <a:rPr lang="fr-CH" sz="1400" i="1" dirty="0" err="1"/>
              <a:t>Courtesy</a:t>
            </a:r>
            <a:r>
              <a:rPr lang="fr-CH" sz="1400" i="1" dirty="0"/>
              <a:t> of G. </a:t>
            </a:r>
            <a:r>
              <a:rPr lang="fr-CH" sz="1400" i="1" dirty="0" err="1"/>
              <a:t>Bizzari</a:t>
            </a:r>
            <a:r>
              <a:rPr lang="fr-CH" sz="1400" i="1" dirty="0"/>
              <a:t>, </a:t>
            </a:r>
            <a:r>
              <a:rPr lang="fr-CH" sz="1400" i="1" dirty="0" err="1"/>
              <a:t>Cranfield</a:t>
            </a:r>
            <a:r>
              <a:rPr lang="fr-CH" sz="1400" i="1" dirty="0"/>
              <a:t> </a:t>
            </a:r>
            <a:r>
              <a:rPr lang="fr-CH" sz="1400" i="1" dirty="0" err="1"/>
              <a:t>University</a:t>
            </a:r>
            <a:endParaRPr lang="fr-FR" sz="1400" i="1" dirty="0"/>
          </a:p>
        </p:txBody>
      </p:sp>
    </p:spTree>
    <p:extLst>
      <p:ext uri="{BB962C8B-B14F-4D97-AF65-F5344CB8AC3E}">
        <p14:creationId xmlns:p14="http://schemas.microsoft.com/office/powerpoint/2010/main" val="30478246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par>
                          <p:cTn id="11" fill="hold">
                            <p:stCondLst>
                              <p:cond delay="0"/>
                            </p:stCondLst>
                            <p:childTnLst>
                              <p:par>
                                <p:cTn id="12" presetID="35" presetClass="emph" presetSubtype="0" repeatCount="3000" fill="hold" nodeType="afterEffect">
                                  <p:stCondLst>
                                    <p:cond delay="0"/>
                                  </p:stCondLst>
                                  <p:childTnLst>
                                    <p:anim calcmode="discrete" valueType="str">
                                      <p:cBhvr>
                                        <p:cTn id="13" dur="1000" fill="hold"/>
                                        <p:tgtEl>
                                          <p:spTgt spid="5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9CB2DDC8-E897-534E-A75D-36A669D85058}"/>
              </a:ext>
            </a:extLst>
          </p:cNvPr>
          <p:cNvGrpSpPr/>
          <p:nvPr/>
        </p:nvGrpSpPr>
        <p:grpSpPr>
          <a:xfrm>
            <a:off x="889432" y="1475740"/>
            <a:ext cx="7354976" cy="4223240"/>
            <a:chOff x="889432" y="618490"/>
            <a:chExt cx="7354976" cy="4223240"/>
          </a:xfrm>
        </p:grpSpPr>
        <p:pic>
          <p:nvPicPr>
            <p:cNvPr id="5" name="Picture 4">
              <a:extLst>
                <a:ext uri="{FF2B5EF4-FFF2-40B4-BE49-F238E27FC236}">
                  <a16:creationId xmlns:a16="http://schemas.microsoft.com/office/drawing/2014/main" xmlns="" id="{69CF35EF-4C23-F645-A568-BA8DAB99CBC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9432" y="618490"/>
              <a:ext cx="7354976" cy="4223240"/>
            </a:xfrm>
            <a:prstGeom prst="rect">
              <a:avLst/>
            </a:prstGeom>
          </p:spPr>
        </p:pic>
        <p:sp>
          <p:nvSpPr>
            <p:cNvPr id="8" name="Rectangle 7">
              <a:extLst>
                <a:ext uri="{FF2B5EF4-FFF2-40B4-BE49-F238E27FC236}">
                  <a16:creationId xmlns:a16="http://schemas.microsoft.com/office/drawing/2014/main" xmlns="" id="{DE0B942F-D56F-9647-B26F-30FB8749838E}"/>
                </a:ext>
              </a:extLst>
            </p:cNvPr>
            <p:cNvSpPr/>
            <p:nvPr/>
          </p:nvSpPr>
          <p:spPr bwMode="auto">
            <a:xfrm>
              <a:off x="1187624" y="4659981"/>
              <a:ext cx="216024" cy="181749"/>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a:p>
          </p:txBody>
        </p:sp>
      </p:grpSp>
      <p:sp>
        <p:nvSpPr>
          <p:cNvPr id="2" name="Title 1">
            <a:extLst>
              <a:ext uri="{FF2B5EF4-FFF2-40B4-BE49-F238E27FC236}">
                <a16:creationId xmlns:a16="http://schemas.microsoft.com/office/drawing/2014/main" xmlns="" id="{4D586DB8-9B82-3A41-9B37-A83A0CE9A9FC}"/>
              </a:ext>
            </a:extLst>
          </p:cNvPr>
          <p:cNvSpPr>
            <a:spLocks noGrp="1"/>
          </p:cNvSpPr>
          <p:nvPr>
            <p:ph type="title"/>
          </p:nvPr>
        </p:nvSpPr>
        <p:spPr/>
        <p:txBody>
          <a:bodyPr/>
          <a:lstStyle/>
          <a:p>
            <a:r>
              <a:rPr lang="fr-FR" dirty="0" err="1"/>
              <a:t>Towards</a:t>
            </a:r>
            <a:r>
              <a:rPr lang="fr-FR" dirty="0"/>
              <a:t> </a:t>
            </a:r>
            <a:r>
              <a:rPr lang="fr-FR" dirty="0" err="1"/>
              <a:t>heterostructures</a:t>
            </a:r>
            <a:endParaRPr lang="fr-FR" dirty="0"/>
          </a:p>
        </p:txBody>
      </p:sp>
      <p:grpSp>
        <p:nvGrpSpPr>
          <p:cNvPr id="7" name="Group 6">
            <a:extLst>
              <a:ext uri="{FF2B5EF4-FFF2-40B4-BE49-F238E27FC236}">
                <a16:creationId xmlns:a16="http://schemas.microsoft.com/office/drawing/2014/main" xmlns="" id="{5C7946EF-BD14-B74E-A00B-0C90F2823180}"/>
              </a:ext>
            </a:extLst>
          </p:cNvPr>
          <p:cNvGrpSpPr/>
          <p:nvPr/>
        </p:nvGrpSpPr>
        <p:grpSpPr>
          <a:xfrm>
            <a:off x="5364088" y="4610026"/>
            <a:ext cx="2880320" cy="1195238"/>
            <a:chOff x="5364088" y="3752776"/>
            <a:chExt cx="2880320" cy="1195238"/>
          </a:xfrm>
        </p:grpSpPr>
        <p:sp>
          <p:nvSpPr>
            <p:cNvPr id="11" name="TextBox 10">
              <a:extLst>
                <a:ext uri="{FF2B5EF4-FFF2-40B4-BE49-F238E27FC236}">
                  <a16:creationId xmlns:a16="http://schemas.microsoft.com/office/drawing/2014/main" xmlns="" id="{36B7C789-C7E9-BD4C-A4BA-D92FF838CE50}"/>
                </a:ext>
              </a:extLst>
            </p:cNvPr>
            <p:cNvSpPr txBox="1"/>
            <p:nvPr/>
          </p:nvSpPr>
          <p:spPr>
            <a:xfrm>
              <a:off x="5364088" y="4578682"/>
              <a:ext cx="2880320" cy="369332"/>
            </a:xfrm>
            <a:prstGeom prst="rect">
              <a:avLst/>
            </a:prstGeom>
            <a:noFill/>
          </p:spPr>
          <p:txBody>
            <a:bodyPr wrap="square" rtlCol="0">
              <a:spAutoFit/>
            </a:bodyPr>
            <a:lstStyle/>
            <a:p>
              <a:pPr algn="r"/>
              <a:r>
                <a:rPr lang="en-GB" sz="1800" b="1" i="1" dirty="0">
                  <a:solidFill>
                    <a:srgbClr val="38D037"/>
                  </a:solidFill>
                  <a:latin typeface="Calibri" panose="020F0502020204030204" pitchFamily="34" charset="0"/>
                  <a:cs typeface="Calibri" panose="020F0502020204030204" pitchFamily="34" charset="0"/>
                </a:rPr>
                <a:t>Performance Optimisation</a:t>
              </a:r>
            </a:p>
          </p:txBody>
        </p:sp>
        <p:pic>
          <p:nvPicPr>
            <p:cNvPr id="12" name="Picture 11">
              <a:extLst>
                <a:ext uri="{FF2B5EF4-FFF2-40B4-BE49-F238E27FC236}">
                  <a16:creationId xmlns:a16="http://schemas.microsoft.com/office/drawing/2014/main" xmlns="" id="{703B7915-49A0-154D-A7D9-F1FEC21709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44209" y="3752776"/>
              <a:ext cx="1584176" cy="907205"/>
            </a:xfrm>
            <a:prstGeom prst="rect">
              <a:avLst/>
            </a:prstGeom>
            <a:noFill/>
          </p:spPr>
        </p:pic>
      </p:grpSp>
      <p:sp>
        <p:nvSpPr>
          <p:cNvPr id="10" name="ZoneTexte 43">
            <a:extLst>
              <a:ext uri="{FF2B5EF4-FFF2-40B4-BE49-F238E27FC236}">
                <a16:creationId xmlns:a16="http://schemas.microsoft.com/office/drawing/2014/main" xmlns="" id="{EF38796D-ED91-D34D-B51C-AB443FA17FEC}"/>
              </a:ext>
            </a:extLst>
          </p:cNvPr>
          <p:cNvSpPr txBox="1"/>
          <p:nvPr/>
        </p:nvSpPr>
        <p:spPr>
          <a:xfrm>
            <a:off x="2567638" y="6234140"/>
            <a:ext cx="3579827" cy="307777"/>
          </a:xfrm>
          <a:prstGeom prst="rect">
            <a:avLst/>
          </a:prstGeom>
          <a:noFill/>
        </p:spPr>
        <p:txBody>
          <a:bodyPr wrap="none" rtlCol="0">
            <a:spAutoFit/>
          </a:bodyPr>
          <a:lstStyle/>
          <a:p>
            <a:r>
              <a:rPr lang="fr-CH" sz="1400" i="1" dirty="0" err="1"/>
              <a:t>Courtesy</a:t>
            </a:r>
            <a:r>
              <a:rPr lang="fr-CH" sz="1400" i="1" dirty="0"/>
              <a:t> of G. </a:t>
            </a:r>
            <a:r>
              <a:rPr lang="fr-CH" sz="1400" i="1" dirty="0" err="1"/>
              <a:t>Bizzari</a:t>
            </a:r>
            <a:r>
              <a:rPr lang="fr-CH" sz="1400" i="1" dirty="0"/>
              <a:t>, </a:t>
            </a:r>
            <a:r>
              <a:rPr lang="fr-CH" sz="1400" i="1" dirty="0" err="1"/>
              <a:t>Cranfield</a:t>
            </a:r>
            <a:r>
              <a:rPr lang="fr-CH" sz="1400" i="1" dirty="0"/>
              <a:t> </a:t>
            </a:r>
            <a:r>
              <a:rPr lang="fr-CH" sz="1400" i="1" dirty="0" err="1"/>
              <a:t>University</a:t>
            </a:r>
            <a:endParaRPr lang="fr-FR" sz="1400" i="1" dirty="0"/>
          </a:p>
        </p:txBody>
      </p:sp>
    </p:spTree>
    <p:extLst>
      <p:ext uri="{BB962C8B-B14F-4D97-AF65-F5344CB8AC3E}">
        <p14:creationId xmlns:p14="http://schemas.microsoft.com/office/powerpoint/2010/main" val="3880957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0"/>
                            </p:stCondLst>
                            <p:childTnLst>
                              <p:par>
                                <p:cTn id="12" presetID="35" presetClass="emph" presetSubtype="0" repeatCount="3000" fill="hold" nodeType="afterEffect">
                                  <p:stCondLst>
                                    <p:cond delay="0"/>
                                  </p:stCondLst>
                                  <p:childTnLst>
                                    <p:anim calcmode="discrete" valueType="str">
                                      <p:cBhvr>
                                        <p:cTn id="13" dur="1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2843808" y="3861048"/>
            <a:ext cx="3528392" cy="2520280"/>
            <a:chOff x="2843808" y="3861048"/>
            <a:chExt cx="3528392" cy="2520280"/>
          </a:xfrm>
        </p:grpSpPr>
        <p:cxnSp>
          <p:nvCxnSpPr>
            <p:cNvPr id="28" name="Straight Arrow Connector 27"/>
            <p:cNvCxnSpPr>
              <a:endCxn id="12" idx="0"/>
            </p:cNvCxnSpPr>
            <p:nvPr/>
          </p:nvCxnSpPr>
          <p:spPr bwMode="auto">
            <a:xfrm>
              <a:off x="4572000" y="3861048"/>
              <a:ext cx="36004" cy="1512168"/>
            </a:xfrm>
            <a:prstGeom prst="straightConnector1">
              <a:avLst/>
            </a:prstGeom>
            <a:solidFill>
              <a:schemeClr val="accent1"/>
            </a:solidFill>
            <a:ln w="50800" cap="flat" cmpd="sng" algn="ctr">
              <a:solidFill>
                <a:schemeClr val="accent2"/>
              </a:solidFill>
              <a:prstDash val="solid"/>
              <a:round/>
              <a:headEnd type="none" w="med" len="med"/>
              <a:tailEnd type="triangle"/>
            </a:ln>
            <a:effectLst/>
          </p:spPr>
        </p:cxnSp>
        <p:grpSp>
          <p:nvGrpSpPr>
            <p:cNvPr id="13" name="Group 12"/>
            <p:cNvGrpSpPr/>
            <p:nvPr/>
          </p:nvGrpSpPr>
          <p:grpSpPr>
            <a:xfrm>
              <a:off x="2843808" y="5373216"/>
              <a:ext cx="3528392" cy="1008112"/>
              <a:chOff x="2843808" y="5229200"/>
              <a:chExt cx="3528392" cy="1008112"/>
            </a:xfrm>
          </p:grpSpPr>
          <p:sp>
            <p:nvSpPr>
              <p:cNvPr id="12" name="Oval 11"/>
              <p:cNvSpPr/>
              <p:nvPr/>
            </p:nvSpPr>
            <p:spPr bwMode="auto">
              <a:xfrm>
                <a:off x="2843808" y="5229200"/>
                <a:ext cx="3528392" cy="1008112"/>
              </a:xfrm>
              <a:prstGeom prst="ellipse">
                <a:avLst/>
              </a:prstGeom>
              <a:noFill/>
              <a:ln w="317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65" charset="0"/>
                </a:endParaRPr>
              </a:p>
            </p:txBody>
          </p:sp>
          <p:sp>
            <p:nvSpPr>
              <p:cNvPr id="17" name="TextBox 16"/>
              <p:cNvSpPr txBox="1"/>
              <p:nvPr/>
            </p:nvSpPr>
            <p:spPr>
              <a:xfrm>
                <a:off x="2973310" y="5406315"/>
                <a:ext cx="3315331" cy="707886"/>
              </a:xfrm>
              <a:prstGeom prst="rect">
                <a:avLst/>
              </a:prstGeom>
              <a:noFill/>
            </p:spPr>
            <p:txBody>
              <a:bodyPr wrap="none" rtlCol="0">
                <a:spAutoFit/>
              </a:bodyPr>
              <a:lstStyle/>
              <a:p>
                <a:r>
                  <a:rPr lang="en-US" sz="2400" dirty="0">
                    <a:solidFill>
                      <a:srgbClr val="FFFF00"/>
                    </a:solidFill>
                  </a:rPr>
                  <a:t>Light transport to </a:t>
                </a:r>
                <a:r>
                  <a:rPr lang="en-US" sz="2400" dirty="0" err="1">
                    <a:solidFill>
                      <a:srgbClr val="FFFF00"/>
                    </a:solidFill>
                  </a:rPr>
                  <a:t>SiPM</a:t>
                </a:r>
                <a:endParaRPr lang="en-US" sz="2400" dirty="0">
                  <a:solidFill>
                    <a:srgbClr val="FFFF00"/>
                  </a:solidFill>
                </a:endParaRPr>
              </a:p>
              <a:p>
                <a:r>
                  <a:rPr lang="en-US" sz="1600" dirty="0"/>
                  <a:t>Photonic crystals, photonic fibers</a:t>
                </a:r>
              </a:p>
            </p:txBody>
          </p:sp>
        </p:grpSp>
      </p:grpSp>
      <p:sp>
        <p:nvSpPr>
          <p:cNvPr id="14" name="Titre 1"/>
          <p:cNvSpPr>
            <a:spLocks noGrp="1"/>
          </p:cNvSpPr>
          <p:nvPr>
            <p:ph type="title"/>
          </p:nvPr>
        </p:nvSpPr>
        <p:spPr>
          <a:xfrm>
            <a:off x="1524000" y="76200"/>
            <a:ext cx="6400800" cy="838200"/>
          </a:xfrm>
        </p:spPr>
        <p:txBody>
          <a:bodyPr/>
          <a:lstStyle/>
          <a:p>
            <a:pPr algn="ctr">
              <a:lnSpc>
                <a:spcPts val="3600"/>
              </a:lnSpc>
            </a:pPr>
            <a:r>
              <a:rPr lang="fr-FR" dirty="0" err="1"/>
              <a:t>Metamaterials</a:t>
            </a:r>
            <a:endParaRPr lang="fr-FR" dirty="0"/>
          </a:p>
        </p:txBody>
      </p:sp>
      <p:pic>
        <p:nvPicPr>
          <p:cNvPr id="6" name="Picture 5"/>
          <p:cNvPicPr>
            <a:picLocks noChangeAspect="1"/>
          </p:cNvPicPr>
          <p:nvPr/>
        </p:nvPicPr>
        <p:blipFill>
          <a:blip r:embed="rId3"/>
          <a:stretch>
            <a:fillRect/>
          </a:stretch>
        </p:blipFill>
        <p:spPr>
          <a:xfrm>
            <a:off x="3238500" y="2506960"/>
            <a:ext cx="2667000" cy="2362200"/>
          </a:xfrm>
          <a:prstGeom prst="rect">
            <a:avLst/>
          </a:prstGeom>
        </p:spPr>
      </p:pic>
      <p:grpSp>
        <p:nvGrpSpPr>
          <p:cNvPr id="40" name="Group 39"/>
          <p:cNvGrpSpPr/>
          <p:nvPr/>
        </p:nvGrpSpPr>
        <p:grpSpPr>
          <a:xfrm>
            <a:off x="5508104" y="1209569"/>
            <a:ext cx="3447274" cy="1643369"/>
            <a:chOff x="5364088" y="1209569"/>
            <a:chExt cx="3447274" cy="1643369"/>
          </a:xfrm>
        </p:grpSpPr>
        <p:grpSp>
          <p:nvGrpSpPr>
            <p:cNvPr id="18" name="Group 17"/>
            <p:cNvGrpSpPr/>
            <p:nvPr/>
          </p:nvGrpSpPr>
          <p:grpSpPr>
            <a:xfrm>
              <a:off x="5774954" y="1209569"/>
              <a:ext cx="3036408" cy="1139311"/>
              <a:chOff x="5774954" y="1209569"/>
              <a:chExt cx="3036408" cy="1139311"/>
            </a:xfrm>
          </p:grpSpPr>
          <p:sp>
            <p:nvSpPr>
              <p:cNvPr id="11" name="Oval 10"/>
              <p:cNvSpPr/>
              <p:nvPr/>
            </p:nvSpPr>
            <p:spPr bwMode="auto">
              <a:xfrm>
                <a:off x="5796136" y="1209569"/>
                <a:ext cx="2952328" cy="1139311"/>
              </a:xfrm>
              <a:prstGeom prst="ellipse">
                <a:avLst/>
              </a:prstGeom>
              <a:noFill/>
              <a:ln w="317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65" charset="0"/>
                </a:endParaRPr>
              </a:p>
            </p:txBody>
          </p:sp>
          <p:sp>
            <p:nvSpPr>
              <p:cNvPr id="15" name="TextBox 14"/>
              <p:cNvSpPr txBox="1"/>
              <p:nvPr/>
            </p:nvSpPr>
            <p:spPr>
              <a:xfrm>
                <a:off x="5774954" y="1340768"/>
                <a:ext cx="3036408" cy="954107"/>
              </a:xfrm>
              <a:prstGeom prst="rect">
                <a:avLst/>
              </a:prstGeom>
              <a:noFill/>
            </p:spPr>
            <p:txBody>
              <a:bodyPr wrap="none" rtlCol="0">
                <a:spAutoFit/>
              </a:bodyPr>
              <a:lstStyle/>
              <a:p>
                <a:r>
                  <a:rPr lang="en-US" sz="2400" dirty="0">
                    <a:solidFill>
                      <a:srgbClr val="FFFF00"/>
                    </a:solidFill>
                  </a:rPr>
                  <a:t>Prompt emission</a:t>
                </a:r>
              </a:p>
              <a:p>
                <a:r>
                  <a:rPr lang="en-US" sz="1600" dirty="0"/>
                  <a:t>Quantum confined (bi)-excitons</a:t>
                </a:r>
              </a:p>
              <a:p>
                <a:r>
                  <a:rPr lang="en-US" sz="1600" dirty="0"/>
                  <a:t>in nanocrystals</a:t>
                </a:r>
              </a:p>
            </p:txBody>
          </p:sp>
        </p:grpSp>
        <p:cxnSp>
          <p:nvCxnSpPr>
            <p:cNvPr id="24" name="Straight Arrow Connector 23"/>
            <p:cNvCxnSpPr>
              <a:endCxn id="11" idx="3"/>
            </p:cNvCxnSpPr>
            <p:nvPr/>
          </p:nvCxnSpPr>
          <p:spPr bwMode="auto">
            <a:xfrm flipV="1">
              <a:off x="5364088" y="2182032"/>
              <a:ext cx="864406" cy="670906"/>
            </a:xfrm>
            <a:prstGeom prst="straightConnector1">
              <a:avLst/>
            </a:prstGeom>
            <a:solidFill>
              <a:schemeClr val="accent1"/>
            </a:solidFill>
            <a:ln w="50800" cap="flat" cmpd="sng" algn="ctr">
              <a:solidFill>
                <a:schemeClr val="accent2"/>
              </a:solidFill>
              <a:prstDash val="solid"/>
              <a:round/>
              <a:headEnd type="none" w="med" len="med"/>
              <a:tailEnd type="triangle"/>
            </a:ln>
            <a:effectLst/>
          </p:spPr>
        </p:cxnSp>
      </p:grpSp>
      <p:grpSp>
        <p:nvGrpSpPr>
          <p:cNvPr id="41" name="Group 40"/>
          <p:cNvGrpSpPr/>
          <p:nvPr/>
        </p:nvGrpSpPr>
        <p:grpSpPr>
          <a:xfrm>
            <a:off x="323528" y="1209569"/>
            <a:ext cx="3312368" cy="1643367"/>
            <a:chOff x="323528" y="1209569"/>
            <a:chExt cx="3312368" cy="1643367"/>
          </a:xfrm>
        </p:grpSpPr>
        <p:grpSp>
          <p:nvGrpSpPr>
            <p:cNvPr id="19" name="Group 18"/>
            <p:cNvGrpSpPr/>
            <p:nvPr/>
          </p:nvGrpSpPr>
          <p:grpSpPr>
            <a:xfrm>
              <a:off x="323528" y="1209569"/>
              <a:ext cx="3024336" cy="1139311"/>
              <a:chOff x="323528" y="1209569"/>
              <a:chExt cx="3024336" cy="1139311"/>
            </a:xfrm>
          </p:grpSpPr>
          <p:sp>
            <p:nvSpPr>
              <p:cNvPr id="9" name="Oval 8"/>
              <p:cNvSpPr/>
              <p:nvPr/>
            </p:nvSpPr>
            <p:spPr bwMode="auto">
              <a:xfrm>
                <a:off x="323528" y="1209569"/>
                <a:ext cx="3024336" cy="1139311"/>
              </a:xfrm>
              <a:prstGeom prst="ellipse">
                <a:avLst/>
              </a:prstGeom>
              <a:noFill/>
              <a:ln w="317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65" charset="0"/>
                </a:endParaRPr>
              </a:p>
            </p:txBody>
          </p:sp>
          <p:sp>
            <p:nvSpPr>
              <p:cNvPr id="10" name="TextBox 9"/>
              <p:cNvSpPr txBox="1"/>
              <p:nvPr/>
            </p:nvSpPr>
            <p:spPr>
              <a:xfrm>
                <a:off x="425067" y="1383159"/>
                <a:ext cx="2823209" cy="954107"/>
              </a:xfrm>
              <a:prstGeom prst="rect">
                <a:avLst/>
              </a:prstGeom>
              <a:noFill/>
            </p:spPr>
            <p:txBody>
              <a:bodyPr wrap="none" rtlCol="0">
                <a:spAutoFit/>
              </a:bodyPr>
              <a:lstStyle/>
              <a:p>
                <a:r>
                  <a:rPr lang="en-US" sz="2400" dirty="0">
                    <a:solidFill>
                      <a:srgbClr val="FFFF00"/>
                    </a:solidFill>
                  </a:rPr>
                  <a:t>High </a:t>
                </a:r>
                <a:r>
                  <a:rPr lang="en-US" sz="2400" dirty="0" err="1">
                    <a:solidFill>
                      <a:srgbClr val="FFFF00"/>
                    </a:solidFill>
                  </a:rPr>
                  <a:t>stoping</a:t>
                </a:r>
                <a:r>
                  <a:rPr lang="en-US" sz="2400" dirty="0">
                    <a:solidFill>
                      <a:srgbClr val="FFFF00"/>
                    </a:solidFill>
                  </a:rPr>
                  <a:t> power</a:t>
                </a:r>
              </a:p>
              <a:p>
                <a:r>
                  <a:rPr lang="en-US" sz="1600" dirty="0"/>
                  <a:t>L(Y,G)SO, (</a:t>
                </a:r>
                <a:r>
                  <a:rPr lang="en-US" sz="1600" dirty="0" err="1"/>
                  <a:t>La,Ce</a:t>
                </a:r>
                <a:r>
                  <a:rPr lang="en-US" sz="1600" dirty="0"/>
                  <a:t>)Br3, </a:t>
                </a:r>
              </a:p>
              <a:p>
                <a:r>
                  <a:rPr lang="en-US" sz="1600" dirty="0"/>
                  <a:t>BGO, </a:t>
                </a:r>
                <a:r>
                  <a:rPr lang="en-US" sz="1600" dirty="0" err="1"/>
                  <a:t>CsI</a:t>
                </a:r>
                <a:endParaRPr lang="en-US" sz="1600" dirty="0"/>
              </a:p>
            </p:txBody>
          </p:sp>
        </p:grpSp>
        <p:cxnSp>
          <p:nvCxnSpPr>
            <p:cNvPr id="25" name="Straight Arrow Connector 24"/>
            <p:cNvCxnSpPr/>
            <p:nvPr/>
          </p:nvCxnSpPr>
          <p:spPr bwMode="auto">
            <a:xfrm flipH="1" flipV="1">
              <a:off x="2767262" y="2211791"/>
              <a:ext cx="868634" cy="641145"/>
            </a:xfrm>
            <a:prstGeom prst="straightConnector1">
              <a:avLst/>
            </a:prstGeom>
            <a:solidFill>
              <a:schemeClr val="accent1"/>
            </a:solidFill>
            <a:ln w="50800" cap="flat" cmpd="sng" algn="ctr">
              <a:solidFill>
                <a:schemeClr val="accent2"/>
              </a:solidFill>
              <a:prstDash val="solid"/>
              <a:round/>
              <a:headEnd type="none" w="med" len="med"/>
              <a:tailEnd type="triangle"/>
            </a:ln>
            <a:effectLst/>
          </p:spPr>
        </p:cxnSp>
      </p:grpSp>
      <p:sp>
        <p:nvSpPr>
          <p:cNvPr id="2" name="TextBox 1"/>
          <p:cNvSpPr txBox="1"/>
          <p:nvPr/>
        </p:nvSpPr>
        <p:spPr>
          <a:xfrm>
            <a:off x="330394" y="764704"/>
            <a:ext cx="8634094" cy="338554"/>
          </a:xfrm>
          <a:prstGeom prst="rect">
            <a:avLst/>
          </a:prstGeom>
          <a:noFill/>
        </p:spPr>
        <p:txBody>
          <a:bodyPr wrap="none" rtlCol="0">
            <a:spAutoFit/>
          </a:bodyPr>
          <a:lstStyle/>
          <a:p>
            <a:r>
              <a:rPr lang="fr-FR" altLang="fr-FR" sz="1600" dirty="0" err="1"/>
              <a:t>From</a:t>
            </a:r>
            <a:r>
              <a:rPr lang="fr-FR" altLang="fr-FR" sz="1600" dirty="0"/>
              <a:t> the Greek </a:t>
            </a:r>
            <a:r>
              <a:rPr lang="fr-FR" altLang="fr-FR" sz="1600" dirty="0" err="1"/>
              <a:t>meta</a:t>
            </a:r>
            <a:r>
              <a:rPr lang="fr-FR" altLang="fr-FR" sz="1600" dirty="0"/>
              <a:t>-, « </a:t>
            </a:r>
            <a:r>
              <a:rPr lang="fr-FR" altLang="fr-FR" sz="1600" dirty="0" err="1"/>
              <a:t>metamaterials</a:t>
            </a:r>
            <a:r>
              <a:rPr lang="fr-FR" altLang="fr-FR" sz="1600" dirty="0"/>
              <a:t> » </a:t>
            </a:r>
            <a:r>
              <a:rPr lang="fr-FR" altLang="fr-FR" sz="1600" dirty="0" err="1"/>
              <a:t>means</a:t>
            </a:r>
            <a:r>
              <a:rPr lang="fr-FR" altLang="fr-FR" sz="1600" dirty="0"/>
              <a:t> « </a:t>
            </a:r>
            <a:r>
              <a:rPr lang="fr-FR" altLang="fr-FR" sz="1600" dirty="0" err="1"/>
              <a:t>beyond</a:t>
            </a:r>
            <a:r>
              <a:rPr lang="fr-FR" altLang="fr-FR" sz="1600" dirty="0"/>
              <a:t> </a:t>
            </a:r>
            <a:r>
              <a:rPr lang="fr-FR" altLang="fr-FR" sz="1600" dirty="0" err="1"/>
              <a:t>materials</a:t>
            </a:r>
            <a:r>
              <a:rPr lang="fr-FR" altLang="fr-FR" sz="1600" dirty="0"/>
              <a:t> » (i.e. </a:t>
            </a:r>
            <a:r>
              <a:rPr lang="fr-FR" altLang="fr-FR" sz="1600" dirty="0" err="1"/>
              <a:t>natural</a:t>
            </a:r>
            <a:r>
              <a:rPr lang="fr-FR" altLang="fr-FR" sz="1600" dirty="0"/>
              <a:t> </a:t>
            </a:r>
            <a:r>
              <a:rPr lang="fr-FR" altLang="fr-FR" sz="1600" dirty="0" err="1"/>
              <a:t>materials</a:t>
            </a:r>
            <a:r>
              <a:rPr lang="fr-FR" altLang="fr-FR" sz="1600" dirty="0"/>
              <a:t>)</a:t>
            </a:r>
            <a:endParaRPr lang="en-US" sz="1600" dirty="0"/>
          </a:p>
        </p:txBody>
      </p:sp>
    </p:spTree>
    <p:extLst>
      <p:ext uri="{BB962C8B-B14F-4D97-AF65-F5344CB8AC3E}">
        <p14:creationId xmlns:p14="http://schemas.microsoft.com/office/powerpoint/2010/main" val="19964865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down)">
                                      <p:cBhvr>
                                        <p:cTn id="11" dur="5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ipe(down)">
                                      <p:cBhvr>
                                        <p:cTn id="16" dur="500"/>
                                        <p:tgtEl>
                                          <p:spTgt spid="4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up)">
                                      <p:cBhvr>
                                        <p:cTn id="2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Metapixels</a:t>
            </a:r>
            <a:r>
              <a:rPr lang="en-US" dirty="0"/>
              <a:t> under study</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908720"/>
            <a:ext cx="9144000" cy="4106385"/>
          </a:xfrm>
          <a:prstGeom prst="rect">
            <a:avLst/>
          </a:prstGeom>
        </p:spPr>
      </p:pic>
      <p:sp>
        <p:nvSpPr>
          <p:cNvPr id="6" name="Espace réservé du contenu 2"/>
          <p:cNvSpPr>
            <a:spLocks noGrp="1"/>
          </p:cNvSpPr>
          <p:nvPr>
            <p:ph idx="1"/>
          </p:nvPr>
        </p:nvSpPr>
        <p:spPr>
          <a:xfrm>
            <a:off x="35496" y="5107632"/>
            <a:ext cx="9217024" cy="2209800"/>
          </a:xfrm>
        </p:spPr>
        <p:txBody>
          <a:bodyPr/>
          <a:lstStyle/>
          <a:p>
            <a:r>
              <a:rPr lang="fr-FR" sz="1800" dirty="0">
                <a:solidFill>
                  <a:schemeClr val="tx2"/>
                </a:solidFill>
              </a:rPr>
              <a:t>Evaluation of the </a:t>
            </a:r>
            <a:r>
              <a:rPr lang="fr-FR" sz="1800" dirty="0" err="1">
                <a:solidFill>
                  <a:schemeClr val="tx2"/>
                </a:solidFill>
              </a:rPr>
              <a:t>photodetection</a:t>
            </a:r>
            <a:r>
              <a:rPr lang="fr-FR" sz="1800" dirty="0">
                <a:solidFill>
                  <a:schemeClr val="tx2"/>
                </a:solidFill>
              </a:rPr>
              <a:t> </a:t>
            </a:r>
            <a:r>
              <a:rPr lang="fr-FR" sz="1800" dirty="0" err="1">
                <a:solidFill>
                  <a:schemeClr val="tx2"/>
                </a:solidFill>
              </a:rPr>
              <a:t>efficiency</a:t>
            </a:r>
            <a:r>
              <a:rPr lang="fr-FR" sz="1800" dirty="0">
                <a:solidFill>
                  <a:schemeClr val="tx2"/>
                </a:solidFill>
              </a:rPr>
              <a:t> in a </a:t>
            </a:r>
            <a:r>
              <a:rPr lang="fr-FR" sz="1800" dirty="0" err="1">
                <a:solidFill>
                  <a:schemeClr val="tx2"/>
                </a:solidFill>
              </a:rPr>
              <a:t>sampling</a:t>
            </a:r>
            <a:r>
              <a:rPr lang="fr-FR" sz="1800" dirty="0">
                <a:solidFill>
                  <a:schemeClr val="tx2"/>
                </a:solidFill>
              </a:rPr>
              <a:t> </a:t>
            </a:r>
            <a:r>
              <a:rPr lang="fr-FR" sz="1800" dirty="0" err="1">
                <a:solidFill>
                  <a:schemeClr val="tx2"/>
                </a:solidFill>
              </a:rPr>
              <a:t>geometry</a:t>
            </a:r>
            <a:r>
              <a:rPr lang="fr-FR" sz="1800" dirty="0">
                <a:solidFill>
                  <a:schemeClr val="tx2"/>
                </a:solidFill>
              </a:rPr>
              <a:t> </a:t>
            </a:r>
            <a:r>
              <a:rPr lang="fr-FR" sz="1800" dirty="0" err="1">
                <a:solidFill>
                  <a:schemeClr val="tx2"/>
                </a:solidFill>
              </a:rPr>
              <a:t>with</a:t>
            </a:r>
            <a:r>
              <a:rPr lang="fr-FR" sz="1800" dirty="0">
                <a:solidFill>
                  <a:schemeClr val="tx2"/>
                </a:solidFill>
              </a:rPr>
              <a:t> 2 active </a:t>
            </a:r>
            <a:r>
              <a:rPr lang="fr-FR" sz="1800" dirty="0" err="1">
                <a:solidFill>
                  <a:schemeClr val="tx2"/>
                </a:solidFill>
              </a:rPr>
              <a:t>materials</a:t>
            </a:r>
            <a:endParaRPr lang="fr-FR" sz="1800" dirty="0">
              <a:solidFill>
                <a:schemeClr val="tx2"/>
              </a:solidFill>
            </a:endParaRPr>
          </a:p>
          <a:p>
            <a:r>
              <a:rPr lang="fr-FR" sz="1800" dirty="0"/>
              <a:t>Evaluation of the </a:t>
            </a:r>
            <a:r>
              <a:rPr lang="fr-FR" sz="1800" dirty="0" err="1"/>
              <a:t>energy</a:t>
            </a:r>
            <a:r>
              <a:rPr lang="fr-FR" sz="1800" dirty="0"/>
              <a:t> </a:t>
            </a:r>
            <a:r>
              <a:rPr lang="fr-FR" sz="1800" dirty="0" err="1"/>
              <a:t>leakage</a:t>
            </a:r>
            <a:r>
              <a:rPr lang="fr-FR" sz="1800" dirty="0"/>
              <a:t> </a:t>
            </a:r>
            <a:r>
              <a:rPr lang="fr-FR" sz="1800" dirty="0" err="1"/>
              <a:t>from</a:t>
            </a:r>
            <a:r>
              <a:rPr lang="fr-FR" sz="1800" dirty="0"/>
              <a:t> the dense to the </a:t>
            </a:r>
            <a:r>
              <a:rPr lang="fr-FR" sz="1800"/>
              <a:t>fast </a:t>
            </a:r>
            <a:r>
              <a:rPr lang="fr-FR" sz="1800" dirty="0" err="1"/>
              <a:t>material</a:t>
            </a:r>
            <a:endParaRPr lang="fr-FR" sz="1800" dirty="0"/>
          </a:p>
          <a:p>
            <a:r>
              <a:rPr lang="fr-FR" sz="1800" dirty="0">
                <a:solidFill>
                  <a:schemeClr val="tx2"/>
                </a:solidFill>
              </a:rPr>
              <a:t>CTR estimation </a:t>
            </a:r>
            <a:r>
              <a:rPr lang="fr-FR" sz="1800" dirty="0" err="1">
                <a:solidFill>
                  <a:schemeClr val="tx2"/>
                </a:solidFill>
              </a:rPr>
              <a:t>from</a:t>
            </a:r>
            <a:r>
              <a:rPr lang="fr-FR" sz="1800" dirty="0">
                <a:solidFill>
                  <a:schemeClr val="tx2"/>
                </a:solidFill>
              </a:rPr>
              <a:t> a full MC simulation of prompt and scintillation photons</a:t>
            </a:r>
          </a:p>
        </p:txBody>
      </p:sp>
    </p:spTree>
    <p:extLst>
      <p:ext uri="{BB962C8B-B14F-4D97-AF65-F5344CB8AC3E}">
        <p14:creationId xmlns:p14="http://schemas.microsoft.com/office/powerpoint/2010/main" val="18974256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70520"/>
            <a:ext cx="6408712" cy="838200"/>
          </a:xfrm>
        </p:spPr>
        <p:txBody>
          <a:bodyPr/>
          <a:lstStyle/>
          <a:p>
            <a:pPr algn="ctr"/>
            <a:r>
              <a:rPr lang="fr-FR" sz="3600" dirty="0" err="1"/>
              <a:t>Why</a:t>
            </a:r>
            <a:r>
              <a:rPr lang="fr-FR" sz="3600" dirty="0"/>
              <a:t> 10ps timing </a:t>
            </a:r>
            <a:r>
              <a:rPr lang="fr-FR" sz="3600" dirty="0" err="1"/>
              <a:t>resolution</a:t>
            </a:r>
            <a:endParaRPr lang="fr-FR" sz="3600" dirty="0"/>
          </a:p>
        </p:txBody>
      </p:sp>
      <p:sp>
        <p:nvSpPr>
          <p:cNvPr id="3" name="Espace réservé du contenu 2"/>
          <p:cNvSpPr>
            <a:spLocks noGrp="1"/>
          </p:cNvSpPr>
          <p:nvPr>
            <p:ph idx="1"/>
          </p:nvPr>
        </p:nvSpPr>
        <p:spPr>
          <a:xfrm>
            <a:off x="539552" y="1282824"/>
            <a:ext cx="8461375" cy="4234408"/>
          </a:xfrm>
        </p:spPr>
        <p:txBody>
          <a:bodyPr/>
          <a:lstStyle/>
          <a:p>
            <a:r>
              <a:rPr lang="en-US" sz="2400" dirty="0"/>
              <a:t>Time-of-Flight techniques to alleviate the pile-up problem and help improving energy resolution at high luminosity colliders</a:t>
            </a:r>
          </a:p>
          <a:p>
            <a:pPr lvl="4"/>
            <a:endParaRPr lang="en-US" sz="1200" dirty="0"/>
          </a:p>
          <a:p>
            <a:r>
              <a:rPr lang="en-US" sz="2400" dirty="0"/>
              <a:t>Improve resolution of finely segmented homogenous calorimeters</a:t>
            </a:r>
          </a:p>
          <a:p>
            <a:pPr lvl="4"/>
            <a:endParaRPr lang="en-US" sz="1200" dirty="0"/>
          </a:p>
          <a:p>
            <a:r>
              <a:rPr lang="en-US" sz="2400" dirty="0">
                <a:solidFill>
                  <a:schemeClr val="tx1"/>
                </a:solidFill>
              </a:rPr>
              <a:t>Time-of-Flight PET </a:t>
            </a:r>
            <a:r>
              <a:rPr lang="en-US" sz="2400" dirty="0" err="1">
                <a:solidFill>
                  <a:schemeClr val="tx1"/>
                </a:solidFill>
              </a:rPr>
              <a:t>sanners</a:t>
            </a:r>
            <a:r>
              <a:rPr lang="en-US" sz="2400" dirty="0">
                <a:solidFill>
                  <a:schemeClr val="tx1"/>
                </a:solidFill>
              </a:rPr>
              <a:t> with &gt; 10 fold improvement in sensitivity</a:t>
            </a:r>
          </a:p>
          <a:p>
            <a:pPr lvl="4"/>
            <a:endParaRPr lang="en-US" sz="1200" dirty="0">
              <a:solidFill>
                <a:schemeClr val="tx1"/>
              </a:solidFill>
            </a:endParaRPr>
          </a:p>
          <a:p>
            <a:r>
              <a:rPr lang="en-US" sz="2400" dirty="0">
                <a:solidFill>
                  <a:schemeClr val="tx1"/>
                </a:solidFill>
              </a:rPr>
              <a:t>CT X-Ray imaging</a:t>
            </a:r>
          </a:p>
          <a:p>
            <a:pPr lvl="4"/>
            <a:endParaRPr lang="en-US" sz="1200" dirty="0">
              <a:solidFill>
                <a:schemeClr val="tx1"/>
              </a:solidFill>
            </a:endParaRPr>
          </a:p>
          <a:p>
            <a:r>
              <a:rPr lang="en-US" sz="2400" dirty="0">
                <a:solidFill>
                  <a:schemeClr val="tx1"/>
                </a:solidFill>
              </a:rPr>
              <a:t>Imaging in turbid media</a:t>
            </a:r>
          </a:p>
          <a:p>
            <a:pPr lvl="4"/>
            <a:endParaRPr lang="en-US" sz="1200" dirty="0"/>
          </a:p>
          <a:p>
            <a:r>
              <a:rPr lang="en-US" sz="2400" dirty="0">
                <a:solidFill>
                  <a:srgbClr val="FFFF00"/>
                </a:solidFill>
              </a:rPr>
              <a:t>hyperspectral time resolved spectroscopy for high precision dynamic studies of fast phenomena</a:t>
            </a:r>
          </a:p>
          <a:p>
            <a:endParaRPr lang="en-US" sz="2800" dirty="0"/>
          </a:p>
          <a:p>
            <a:endParaRPr lang="en-US" sz="2800" dirty="0"/>
          </a:p>
          <a:p>
            <a:endParaRPr lang="en-US" sz="2800" dirty="0"/>
          </a:p>
          <a:p>
            <a:endParaRPr lang="en-US" sz="2800" dirty="0"/>
          </a:p>
          <a:p>
            <a:endParaRPr lang="en-US" sz="2800" dirty="0"/>
          </a:p>
          <a:p>
            <a:pPr lvl="1"/>
            <a:endParaRPr lang="en-US" dirty="0"/>
          </a:p>
          <a:p>
            <a:endParaRPr lang="fr-FR" dirty="0"/>
          </a:p>
        </p:txBody>
      </p:sp>
    </p:spTree>
    <p:extLst>
      <p:ext uri="{BB962C8B-B14F-4D97-AF65-F5344CB8AC3E}">
        <p14:creationId xmlns:p14="http://schemas.microsoft.com/office/powerpoint/2010/main" val="20074237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left)">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left)">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wipe(left)">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32041" y="908721"/>
            <a:ext cx="4112270" cy="2349868"/>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85549" y="3257795"/>
            <a:ext cx="6242835" cy="3035700"/>
          </a:xfrm>
          <a:prstGeom prst="rect">
            <a:avLst/>
          </a:prstGeom>
        </p:spPr>
      </p:pic>
      <p:pic>
        <p:nvPicPr>
          <p:cNvPr id="10" name="Picture 9"/>
          <p:cNvPicPr>
            <a:picLocks noChangeAspect="1"/>
          </p:cNvPicPr>
          <p:nvPr/>
        </p:nvPicPr>
        <p:blipFill>
          <a:blip r:embed="rId5" cstate="email">
            <a:alphaModFix amt="57000"/>
            <a:extLst>
              <a:ext uri="{28A0092B-C50C-407E-A947-70E740481C1C}">
                <a14:useLocalDpi xmlns:a14="http://schemas.microsoft.com/office/drawing/2010/main"/>
              </a:ext>
            </a:extLst>
          </a:blip>
          <a:stretch>
            <a:fillRect/>
          </a:stretch>
        </p:blipFill>
        <p:spPr>
          <a:xfrm>
            <a:off x="3203848" y="4129432"/>
            <a:ext cx="4608512" cy="1677703"/>
          </a:xfrm>
          <a:prstGeom prst="rect">
            <a:avLst/>
          </a:prstGeom>
        </p:spPr>
      </p:pic>
      <p:grpSp>
        <p:nvGrpSpPr>
          <p:cNvPr id="11" name="Group 10"/>
          <p:cNvGrpSpPr/>
          <p:nvPr/>
        </p:nvGrpSpPr>
        <p:grpSpPr>
          <a:xfrm>
            <a:off x="2865669" y="836712"/>
            <a:ext cx="6170827" cy="4104456"/>
            <a:chOff x="2865669" y="908720"/>
            <a:chExt cx="6170827" cy="4104456"/>
          </a:xfrm>
        </p:grpSpPr>
        <p:grpSp>
          <p:nvGrpSpPr>
            <p:cNvPr id="12" name="Group 11"/>
            <p:cNvGrpSpPr/>
            <p:nvPr/>
          </p:nvGrpSpPr>
          <p:grpSpPr>
            <a:xfrm>
              <a:off x="4803561" y="951067"/>
              <a:ext cx="4232935" cy="3342029"/>
              <a:chOff x="4205637" y="992310"/>
              <a:chExt cx="4232935" cy="3342029"/>
            </a:xfrm>
          </p:grpSpPr>
          <p:pic>
            <p:nvPicPr>
              <p:cNvPr id="16" name="Picture 15"/>
              <p:cNvPicPr>
                <a:picLocks noChangeAspect="1"/>
              </p:cNvPicPr>
              <p:nvPr/>
            </p:nvPicPr>
            <p:blipFill>
              <a:blip r:embed="rId6"/>
              <a:stretch>
                <a:fillRect/>
              </a:stretch>
            </p:blipFill>
            <p:spPr>
              <a:xfrm>
                <a:off x="4281414" y="992310"/>
                <a:ext cx="4157158" cy="3342029"/>
              </a:xfrm>
              <a:prstGeom prst="rect">
                <a:avLst/>
              </a:prstGeom>
            </p:spPr>
          </p:pic>
          <p:grpSp>
            <p:nvGrpSpPr>
              <p:cNvPr id="17" name="Group 16"/>
              <p:cNvGrpSpPr/>
              <p:nvPr/>
            </p:nvGrpSpPr>
            <p:grpSpPr>
              <a:xfrm>
                <a:off x="6142512" y="2802824"/>
                <a:ext cx="1432525" cy="971142"/>
                <a:chOff x="6142512" y="2802824"/>
                <a:chExt cx="1432525" cy="971142"/>
              </a:xfrm>
            </p:grpSpPr>
            <p:sp>
              <p:nvSpPr>
                <p:cNvPr id="21" name="TextBox 20"/>
                <p:cNvSpPr txBox="1"/>
                <p:nvPr/>
              </p:nvSpPr>
              <p:spPr>
                <a:xfrm>
                  <a:off x="6401318" y="3189191"/>
                  <a:ext cx="1173719" cy="584775"/>
                </a:xfrm>
                <a:prstGeom prst="rect">
                  <a:avLst/>
                </a:prstGeom>
                <a:noFill/>
              </p:spPr>
              <p:txBody>
                <a:bodyPr wrap="none" rtlCol="0">
                  <a:spAutoFit/>
                </a:bodyPr>
                <a:lstStyle/>
                <a:p>
                  <a:r>
                    <a:rPr lang="en-US" sz="1600" dirty="0">
                      <a:solidFill>
                        <a:schemeClr val="bg2"/>
                      </a:solidFill>
                    </a:rPr>
                    <a:t>LSO</a:t>
                  </a:r>
                </a:p>
                <a:p>
                  <a:r>
                    <a:rPr lang="en-US" sz="1600" dirty="0" err="1">
                      <a:solidFill>
                        <a:schemeClr val="bg2"/>
                      </a:solidFill>
                      <a:latin typeface="Symbol" charset="2"/>
                      <a:ea typeface="Symbol" charset="2"/>
                      <a:cs typeface="Symbol" charset="2"/>
                    </a:rPr>
                    <a:t>t</a:t>
                  </a:r>
                  <a:r>
                    <a:rPr lang="en-US" sz="1600" baseline="-25000" dirty="0" err="1">
                      <a:solidFill>
                        <a:schemeClr val="bg2"/>
                      </a:solidFill>
                    </a:rPr>
                    <a:t>rise</a:t>
                  </a:r>
                  <a:r>
                    <a:rPr lang="en-US" sz="1600" dirty="0">
                      <a:solidFill>
                        <a:schemeClr val="bg2"/>
                      </a:solidFill>
                    </a:rPr>
                    <a:t> = 70ps</a:t>
                  </a:r>
                </a:p>
              </p:txBody>
            </p:sp>
            <p:cxnSp>
              <p:nvCxnSpPr>
                <p:cNvPr id="22" name="Straight Arrow Connector 21"/>
                <p:cNvCxnSpPr/>
                <p:nvPr/>
              </p:nvCxnSpPr>
              <p:spPr bwMode="auto">
                <a:xfrm flipH="1" flipV="1">
                  <a:off x="6142512" y="2802824"/>
                  <a:ext cx="504056" cy="433115"/>
                </a:xfrm>
                <a:prstGeom prst="straightConnector1">
                  <a:avLst/>
                </a:prstGeom>
                <a:solidFill>
                  <a:schemeClr val="accent1"/>
                </a:solidFill>
                <a:ln w="9525" cap="flat" cmpd="sng" algn="ctr">
                  <a:solidFill>
                    <a:schemeClr val="bg2"/>
                  </a:solidFill>
                  <a:prstDash val="solid"/>
                  <a:round/>
                  <a:headEnd type="none" w="med" len="med"/>
                  <a:tailEnd type="triangle"/>
                </a:ln>
                <a:effectLst/>
              </p:spPr>
            </p:cxnSp>
          </p:grpSp>
          <p:grpSp>
            <p:nvGrpSpPr>
              <p:cNvPr id="18" name="Group 17"/>
              <p:cNvGrpSpPr/>
              <p:nvPr/>
            </p:nvGrpSpPr>
            <p:grpSpPr>
              <a:xfrm>
                <a:off x="4205637" y="1384278"/>
                <a:ext cx="1795259" cy="1115925"/>
                <a:chOff x="5962514" y="2696707"/>
                <a:chExt cx="1795259" cy="1115925"/>
              </a:xfrm>
            </p:grpSpPr>
            <p:sp>
              <p:nvSpPr>
                <p:cNvPr id="19" name="TextBox 18"/>
                <p:cNvSpPr txBox="1"/>
                <p:nvPr/>
              </p:nvSpPr>
              <p:spPr>
                <a:xfrm>
                  <a:off x="5962514" y="2696707"/>
                  <a:ext cx="1510798" cy="830997"/>
                </a:xfrm>
                <a:prstGeom prst="rect">
                  <a:avLst/>
                </a:prstGeom>
                <a:noFill/>
                <a:ln>
                  <a:noFill/>
                </a:ln>
              </p:spPr>
              <p:txBody>
                <a:bodyPr wrap="none" rtlCol="0">
                  <a:spAutoFit/>
                </a:bodyPr>
                <a:lstStyle/>
                <a:p>
                  <a:r>
                    <a:rPr lang="en-US" sz="1600" dirty="0">
                      <a:solidFill>
                        <a:srgbClr val="FF0000"/>
                      </a:solidFill>
                    </a:rPr>
                    <a:t>Fit on </a:t>
                  </a:r>
                </a:p>
                <a:p>
                  <a:r>
                    <a:rPr lang="en-US" sz="1600" dirty="0">
                      <a:solidFill>
                        <a:srgbClr val="FF0000"/>
                      </a:solidFill>
                    </a:rPr>
                    <a:t>Rise &amp; decay</a:t>
                  </a:r>
                </a:p>
                <a:p>
                  <a:r>
                    <a:rPr lang="en-US" sz="1600" dirty="0">
                      <a:solidFill>
                        <a:srgbClr val="FF0000"/>
                      </a:solidFill>
                    </a:rPr>
                    <a:t>Time w/o peak</a:t>
                  </a:r>
                </a:p>
              </p:txBody>
            </p:sp>
            <p:cxnSp>
              <p:nvCxnSpPr>
                <p:cNvPr id="20" name="Straight Arrow Connector 19"/>
                <p:cNvCxnSpPr/>
                <p:nvPr/>
              </p:nvCxnSpPr>
              <p:spPr bwMode="auto">
                <a:xfrm>
                  <a:off x="7362713" y="3459948"/>
                  <a:ext cx="395060" cy="352684"/>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grpSp>
        </p:grpSp>
        <p:sp>
          <p:nvSpPr>
            <p:cNvPr id="13" name="Oval 12"/>
            <p:cNvSpPr/>
            <p:nvPr/>
          </p:nvSpPr>
          <p:spPr bwMode="auto">
            <a:xfrm>
              <a:off x="2865669" y="3789040"/>
              <a:ext cx="1204061" cy="1224136"/>
            </a:xfrm>
            <a:prstGeom prst="ellipse">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65" charset="0"/>
              </a:endParaRPr>
            </a:p>
          </p:txBody>
        </p:sp>
        <p:cxnSp>
          <p:nvCxnSpPr>
            <p:cNvPr id="14" name="Straight Connector 13"/>
            <p:cNvCxnSpPr/>
            <p:nvPr/>
          </p:nvCxnSpPr>
          <p:spPr bwMode="auto">
            <a:xfrm flipV="1">
              <a:off x="3042000" y="908720"/>
              <a:ext cx="1837338" cy="3059591"/>
            </a:xfrm>
            <a:prstGeom prst="line">
              <a:avLst/>
            </a:prstGeom>
            <a:solidFill>
              <a:schemeClr val="accent1"/>
            </a:solidFill>
            <a:ln w="9525" cap="flat" cmpd="sng" algn="ctr">
              <a:solidFill>
                <a:srgbClr val="C00000"/>
              </a:solidFill>
              <a:prstDash val="solid"/>
              <a:round/>
              <a:headEnd type="none" w="med" len="med"/>
              <a:tailEnd type="none" w="med" len="med"/>
            </a:ln>
            <a:effectLst/>
          </p:spPr>
        </p:cxnSp>
        <p:cxnSp>
          <p:nvCxnSpPr>
            <p:cNvPr id="15" name="Straight Connector 14"/>
            <p:cNvCxnSpPr/>
            <p:nvPr/>
          </p:nvCxnSpPr>
          <p:spPr bwMode="auto">
            <a:xfrm flipV="1">
              <a:off x="3779912" y="4250750"/>
              <a:ext cx="1099426" cy="690418"/>
            </a:xfrm>
            <a:prstGeom prst="line">
              <a:avLst/>
            </a:prstGeom>
            <a:solidFill>
              <a:schemeClr val="accent1"/>
            </a:solidFill>
            <a:ln w="9525" cap="flat" cmpd="sng" algn="ctr">
              <a:solidFill>
                <a:srgbClr val="C00000"/>
              </a:solidFill>
              <a:prstDash val="solid"/>
              <a:round/>
              <a:headEnd type="none" w="med" len="med"/>
              <a:tailEnd type="none" w="med" len="med"/>
            </a:ln>
            <a:effectLst/>
          </p:spPr>
        </p:cxnSp>
      </p:grpSp>
      <p:sp>
        <p:nvSpPr>
          <p:cNvPr id="23" name="Title 2"/>
          <p:cNvSpPr txBox="1">
            <a:spLocks/>
          </p:cNvSpPr>
          <p:nvPr/>
        </p:nvSpPr>
        <p:spPr bwMode="auto">
          <a:xfrm>
            <a:off x="1493805" y="36838"/>
            <a:ext cx="6442075" cy="838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fontAlgn="base">
              <a:lnSpc>
                <a:spcPts val="3600"/>
              </a:lnSpc>
              <a:spcBef>
                <a:spcPct val="0"/>
              </a:spcBef>
              <a:spcAft>
                <a:spcPct val="0"/>
              </a:spcAft>
              <a:defRPr sz="4000" b="0">
                <a:solidFill>
                  <a:schemeClr val="tx2"/>
                </a:solidFill>
                <a:effectLst>
                  <a:outerShdw blurRad="38100" dist="38100" dir="2700000" algn="tl">
                    <a:schemeClr val="bg2"/>
                  </a:outerShdw>
                </a:effectLst>
                <a:latin typeface="+mj-lt"/>
                <a:ea typeface="+mj-ea"/>
                <a:cs typeface="+mj-cs"/>
              </a:defRPr>
            </a:lvl1pPr>
            <a:lvl2pPr algn="l" rtl="0" fontAlgn="base">
              <a:spcBef>
                <a:spcPct val="0"/>
              </a:spcBef>
              <a:spcAft>
                <a:spcPct val="0"/>
              </a:spcAft>
              <a:defRPr sz="4000">
                <a:solidFill>
                  <a:schemeClr val="tx2"/>
                </a:solidFill>
                <a:effectLst>
                  <a:outerShdw blurRad="38100" dist="38100" dir="2700000" algn="tl">
                    <a:srgbClr val="000000"/>
                  </a:outerShdw>
                </a:effectLst>
                <a:latin typeface="Arial" pitchFamily="-65" charset="0"/>
              </a:defRPr>
            </a:lvl2pPr>
            <a:lvl3pPr algn="l" rtl="0" fontAlgn="base">
              <a:spcBef>
                <a:spcPct val="0"/>
              </a:spcBef>
              <a:spcAft>
                <a:spcPct val="0"/>
              </a:spcAft>
              <a:defRPr sz="4000">
                <a:solidFill>
                  <a:schemeClr val="tx2"/>
                </a:solidFill>
                <a:effectLst>
                  <a:outerShdw blurRad="38100" dist="38100" dir="2700000" algn="tl">
                    <a:srgbClr val="000000"/>
                  </a:outerShdw>
                </a:effectLst>
                <a:latin typeface="Arial" pitchFamily="-65" charset="0"/>
              </a:defRPr>
            </a:lvl3pPr>
            <a:lvl4pPr algn="l" rtl="0" fontAlgn="base">
              <a:spcBef>
                <a:spcPct val="0"/>
              </a:spcBef>
              <a:spcAft>
                <a:spcPct val="0"/>
              </a:spcAft>
              <a:defRPr sz="4000">
                <a:solidFill>
                  <a:schemeClr val="tx2"/>
                </a:solidFill>
                <a:effectLst>
                  <a:outerShdw blurRad="38100" dist="38100" dir="2700000" algn="tl">
                    <a:srgbClr val="000000"/>
                  </a:outerShdw>
                </a:effectLst>
                <a:latin typeface="Arial" pitchFamily="-65" charset="0"/>
              </a:defRPr>
            </a:lvl4pPr>
            <a:lvl5pPr algn="l" rtl="0" fontAlgn="base">
              <a:spcBef>
                <a:spcPct val="0"/>
              </a:spcBef>
              <a:spcAft>
                <a:spcPct val="0"/>
              </a:spcAft>
              <a:defRPr sz="4000">
                <a:solidFill>
                  <a:schemeClr val="tx2"/>
                </a:solidFill>
                <a:effectLst>
                  <a:outerShdw blurRad="38100" dist="38100" dir="2700000" algn="tl">
                    <a:srgbClr val="000000"/>
                  </a:outerShdw>
                </a:effectLst>
                <a:latin typeface="Arial" pitchFamily="-65" charset="0"/>
              </a:defRPr>
            </a:lvl5pPr>
            <a:lvl6pPr marL="457200" algn="l" rtl="0" fontAlgn="base">
              <a:spcBef>
                <a:spcPct val="0"/>
              </a:spcBef>
              <a:spcAft>
                <a:spcPct val="0"/>
              </a:spcAft>
              <a:defRPr sz="4000">
                <a:solidFill>
                  <a:schemeClr val="tx2"/>
                </a:solidFill>
                <a:effectLst>
                  <a:outerShdw blurRad="38100" dist="38100" dir="2700000" algn="tl">
                    <a:srgbClr val="000000"/>
                  </a:outerShdw>
                </a:effectLst>
                <a:latin typeface="Arial" pitchFamily="-65" charset="0"/>
              </a:defRPr>
            </a:lvl6pPr>
            <a:lvl7pPr marL="914400" algn="l" rtl="0" fontAlgn="base">
              <a:spcBef>
                <a:spcPct val="0"/>
              </a:spcBef>
              <a:spcAft>
                <a:spcPct val="0"/>
              </a:spcAft>
              <a:defRPr sz="4000">
                <a:solidFill>
                  <a:schemeClr val="tx2"/>
                </a:solidFill>
                <a:effectLst>
                  <a:outerShdw blurRad="38100" dist="38100" dir="2700000" algn="tl">
                    <a:srgbClr val="000000"/>
                  </a:outerShdw>
                </a:effectLst>
                <a:latin typeface="Arial" pitchFamily="-65" charset="0"/>
              </a:defRPr>
            </a:lvl7pPr>
            <a:lvl8pPr marL="1371600" algn="l" rtl="0" fontAlgn="base">
              <a:spcBef>
                <a:spcPct val="0"/>
              </a:spcBef>
              <a:spcAft>
                <a:spcPct val="0"/>
              </a:spcAft>
              <a:defRPr sz="4000">
                <a:solidFill>
                  <a:schemeClr val="tx2"/>
                </a:solidFill>
                <a:effectLst>
                  <a:outerShdw blurRad="38100" dist="38100" dir="2700000" algn="tl">
                    <a:srgbClr val="000000"/>
                  </a:outerShdw>
                </a:effectLst>
                <a:latin typeface="Arial" pitchFamily="-65" charset="0"/>
              </a:defRPr>
            </a:lvl8pPr>
            <a:lvl9pPr marL="1828800" algn="l" rtl="0" fontAlgn="base">
              <a:spcBef>
                <a:spcPct val="0"/>
              </a:spcBef>
              <a:spcAft>
                <a:spcPct val="0"/>
              </a:spcAft>
              <a:defRPr sz="4000">
                <a:solidFill>
                  <a:schemeClr val="tx2"/>
                </a:solidFill>
                <a:effectLst>
                  <a:outerShdw blurRad="38100" dist="38100" dir="2700000" algn="tl">
                    <a:srgbClr val="000000"/>
                  </a:outerShdw>
                </a:effectLst>
                <a:latin typeface="Arial" pitchFamily="-65" charset="0"/>
              </a:defRPr>
            </a:lvl9pPr>
          </a:lstStyle>
          <a:p>
            <a:pPr eaLnBrk="1" hangingPunct="1"/>
            <a:r>
              <a:rPr lang="en-US" sz="3600" kern="0" dirty="0" err="1"/>
              <a:t>CdSe</a:t>
            </a:r>
            <a:r>
              <a:rPr lang="en-US" sz="3600" kern="0" dirty="0"/>
              <a:t>/LYSO plates </a:t>
            </a:r>
            <a:r>
              <a:rPr lang="en-US" sz="3600" kern="0" dirty="0" err="1"/>
              <a:t>Metapixel</a:t>
            </a:r>
            <a:endParaRPr lang="en-US" sz="3600" kern="0" dirty="0"/>
          </a:p>
        </p:txBody>
      </p:sp>
      <p:grpSp>
        <p:nvGrpSpPr>
          <p:cNvPr id="2" name="Group 1">
            <a:extLst>
              <a:ext uri="{FF2B5EF4-FFF2-40B4-BE49-F238E27FC236}">
                <a16:creationId xmlns:a16="http://schemas.microsoft.com/office/drawing/2014/main" xmlns="" id="{86AF1F12-1862-4947-A3FA-48DB5815214A}"/>
              </a:ext>
            </a:extLst>
          </p:cNvPr>
          <p:cNvGrpSpPr/>
          <p:nvPr/>
        </p:nvGrpSpPr>
        <p:grpSpPr>
          <a:xfrm>
            <a:off x="107504" y="1052736"/>
            <a:ext cx="4540076" cy="2076794"/>
            <a:chOff x="107504" y="1052736"/>
            <a:chExt cx="4540076" cy="2076794"/>
          </a:xfrm>
        </p:grpSpPr>
        <p:grpSp>
          <p:nvGrpSpPr>
            <p:cNvPr id="4" name="Group 3"/>
            <p:cNvGrpSpPr/>
            <p:nvPr/>
          </p:nvGrpSpPr>
          <p:grpSpPr>
            <a:xfrm>
              <a:off x="107504" y="1052736"/>
              <a:ext cx="4540076" cy="1220165"/>
              <a:chOff x="107504" y="1445783"/>
              <a:chExt cx="4540076" cy="1220165"/>
            </a:xfrm>
          </p:grpSpPr>
          <p:pic>
            <p:nvPicPr>
              <p:cNvPr id="5" name="Picture 4"/>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7504" y="1445784"/>
                <a:ext cx="2758165" cy="1204913"/>
              </a:xfrm>
              <a:prstGeom prst="rect">
                <a:avLst/>
              </a:prstGeom>
            </p:spPr>
          </p:pic>
          <p:pic>
            <p:nvPicPr>
              <p:cNvPr id="6" name="Picture 5"/>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847671" y="1445783"/>
                <a:ext cx="644210" cy="1204913"/>
              </a:xfrm>
              <a:prstGeom prst="rect">
                <a:avLst/>
              </a:prstGeom>
            </p:spPr>
          </p:pic>
          <p:pic>
            <p:nvPicPr>
              <p:cNvPr id="7" name="Picture 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491880" y="1446748"/>
                <a:ext cx="1155700" cy="1219200"/>
              </a:xfrm>
              <a:prstGeom prst="rect">
                <a:avLst/>
              </a:prstGeom>
            </p:spPr>
          </p:pic>
        </p:grpSp>
        <p:sp>
          <p:nvSpPr>
            <p:cNvPr id="24" name="Shape 104">
              <a:extLst>
                <a:ext uri="{FF2B5EF4-FFF2-40B4-BE49-F238E27FC236}">
                  <a16:creationId xmlns:a16="http://schemas.microsoft.com/office/drawing/2014/main" xmlns="" id="{0C4E166C-AF5F-CE41-B9FF-26CE34E329C8}"/>
                </a:ext>
              </a:extLst>
            </p:cNvPr>
            <p:cNvSpPr/>
            <p:nvPr/>
          </p:nvSpPr>
          <p:spPr>
            <a:xfrm>
              <a:off x="733570" y="2385915"/>
              <a:ext cx="2667483" cy="74361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Autofit/>
            </a:bodyPr>
            <a:lstStyle/>
            <a:p>
              <a:pPr lvl="0">
                <a:lnSpc>
                  <a:spcPct val="120000"/>
                </a:lnSpc>
                <a:defRPr sz="1800"/>
              </a:pPr>
              <a:r>
                <a:rPr lang="fr-CH" sz="1400" dirty="0">
                  <a:latin typeface="+mj-lt"/>
                </a:rPr>
                <a:t>200</a:t>
              </a:r>
              <a:r>
                <a:rPr lang="fr-CH" sz="1400" dirty="0">
                  <a:latin typeface="Symbol" pitchFamily="2" charset="2"/>
                  <a:cs typeface="Symbol" charset="2"/>
                </a:rPr>
                <a:t>m</a:t>
              </a:r>
              <a:r>
                <a:rPr lang="fr-CH" sz="1400" dirty="0">
                  <a:latin typeface="+mj-lt"/>
                </a:rPr>
                <a:t>m </a:t>
              </a:r>
              <a:r>
                <a:rPr lang="fr-CH" sz="1400" dirty="0" err="1">
                  <a:latin typeface="+mj-lt"/>
                </a:rPr>
                <a:t>thick</a:t>
              </a:r>
              <a:r>
                <a:rPr lang="fr-CH" sz="1400" dirty="0">
                  <a:latin typeface="+mj-lt"/>
                </a:rPr>
                <a:t> </a:t>
              </a:r>
              <a:r>
                <a:rPr lang="fr-CH" sz="1400" b="1" dirty="0">
                  <a:latin typeface="+mj-lt"/>
                </a:rPr>
                <a:t>LYSO </a:t>
              </a:r>
              <a:r>
                <a:rPr lang="fr-CH" sz="1400" dirty="0">
                  <a:latin typeface="+mj-lt"/>
                </a:rPr>
                <a:t>plates</a:t>
              </a:r>
            </a:p>
            <a:p>
              <a:pPr lvl="0">
                <a:lnSpc>
                  <a:spcPct val="120000"/>
                </a:lnSpc>
                <a:defRPr sz="1800"/>
              </a:pPr>
              <a:r>
                <a:rPr lang="fr-CH" sz="1400" b="1" dirty="0">
                  <a:latin typeface="+mj-lt"/>
                </a:rPr>
                <a:t>+ </a:t>
              </a:r>
              <a:r>
                <a:rPr lang="fr-CH" sz="1400" dirty="0">
                  <a:latin typeface="+mj-lt"/>
                </a:rPr>
                <a:t>20</a:t>
              </a:r>
              <a:r>
                <a:rPr lang="fr-CH" sz="1400" dirty="0">
                  <a:latin typeface="Symbol" pitchFamily="2" charset="2"/>
                  <a:cs typeface="Symbol" charset="2"/>
                </a:rPr>
                <a:t>m</a:t>
              </a:r>
              <a:r>
                <a:rPr lang="fr-CH" sz="1400" dirty="0">
                  <a:latin typeface="+mj-lt"/>
                </a:rPr>
                <a:t>m effective </a:t>
              </a:r>
              <a:r>
                <a:rPr lang="fr-CH" sz="1400" dirty="0" err="1">
                  <a:latin typeface="+mj-lt"/>
                </a:rPr>
                <a:t>thickness</a:t>
              </a:r>
              <a:r>
                <a:rPr lang="fr-CH" sz="1400" dirty="0">
                  <a:latin typeface="+mj-lt"/>
                </a:rPr>
                <a:t> </a:t>
              </a:r>
            </a:p>
            <a:p>
              <a:pPr lvl="0">
                <a:lnSpc>
                  <a:spcPct val="120000"/>
                </a:lnSpc>
                <a:defRPr sz="1800"/>
              </a:pPr>
              <a:r>
                <a:rPr sz="1400" b="1" dirty="0">
                  <a:latin typeface="+mj-lt"/>
                </a:rPr>
                <a:t>CdSe</a:t>
              </a:r>
              <a:r>
                <a:rPr lang="fr-CH" sz="1400" b="1" dirty="0">
                  <a:latin typeface="+mj-lt"/>
                </a:rPr>
                <a:t>/</a:t>
              </a:r>
              <a:r>
                <a:rPr lang="fr-CH" sz="1400" b="1" dirty="0" err="1">
                  <a:latin typeface="+mj-lt"/>
                </a:rPr>
                <a:t>CdS</a:t>
              </a:r>
              <a:r>
                <a:rPr lang="fr-CH" sz="1400" b="1" dirty="0">
                  <a:latin typeface="+mj-lt"/>
                </a:rPr>
                <a:t> </a:t>
              </a:r>
              <a:r>
                <a:rPr lang="fr-CH" sz="1400" dirty="0" err="1">
                  <a:latin typeface="+mj-lt"/>
                </a:rPr>
                <a:t>nanoplatelet</a:t>
              </a:r>
              <a:r>
                <a:rPr sz="1400" dirty="0">
                  <a:latin typeface="+mj-lt"/>
                </a:rPr>
                <a:t>  film</a:t>
              </a:r>
              <a:endParaRPr lang="fr-CH" sz="1400" dirty="0">
                <a:latin typeface="+mj-lt"/>
              </a:endParaRPr>
            </a:p>
            <a:p>
              <a:pPr lvl="0">
                <a:lnSpc>
                  <a:spcPct val="120000"/>
                </a:lnSpc>
                <a:defRPr sz="1800"/>
              </a:pPr>
              <a:r>
                <a:rPr lang="fr-FR" sz="1400" dirty="0">
                  <a:latin typeface="+mj-lt"/>
                </a:rPr>
                <a:t>3x3x3mm</a:t>
              </a:r>
              <a:r>
                <a:rPr lang="fr-FR" sz="1400" baseline="30000" dirty="0">
                  <a:latin typeface="+mj-lt"/>
                </a:rPr>
                <a:t>3</a:t>
              </a:r>
              <a:endParaRPr sz="1400" baseline="30000" dirty="0">
                <a:latin typeface="+mj-lt"/>
              </a:endParaRPr>
            </a:p>
          </p:txBody>
        </p:sp>
      </p:grpSp>
      <p:sp>
        <p:nvSpPr>
          <p:cNvPr id="25" name="ZoneTexte 43">
            <a:extLst>
              <a:ext uri="{FF2B5EF4-FFF2-40B4-BE49-F238E27FC236}">
                <a16:creationId xmlns:a16="http://schemas.microsoft.com/office/drawing/2014/main" xmlns="" id="{0F080F55-26FC-5B42-ABF9-C5B7F9510BE0}"/>
              </a:ext>
            </a:extLst>
          </p:cNvPr>
          <p:cNvSpPr txBox="1"/>
          <p:nvPr/>
        </p:nvSpPr>
        <p:spPr>
          <a:xfrm>
            <a:off x="2998200" y="6217567"/>
            <a:ext cx="3446008" cy="307777"/>
          </a:xfrm>
          <a:prstGeom prst="rect">
            <a:avLst/>
          </a:prstGeom>
          <a:noFill/>
        </p:spPr>
        <p:txBody>
          <a:bodyPr wrap="none" rtlCol="0">
            <a:spAutoFit/>
          </a:bodyPr>
          <a:lstStyle/>
          <a:p>
            <a:r>
              <a:rPr lang="fr-CH" sz="1400" i="1" dirty="0"/>
              <a:t>S. </a:t>
            </a:r>
            <a:r>
              <a:rPr lang="fr-CH" sz="1400" i="1" dirty="0" err="1"/>
              <a:t>Gundacker</a:t>
            </a:r>
            <a:r>
              <a:rPr lang="fr-CH" sz="1400" i="1" dirty="0"/>
              <a:t>, R. Martinez-</a:t>
            </a:r>
            <a:r>
              <a:rPr lang="fr-CH" sz="1400" i="1" dirty="0" err="1"/>
              <a:t>Turtos</a:t>
            </a:r>
            <a:r>
              <a:rPr lang="fr-CH" sz="1400" i="1" dirty="0"/>
              <a:t>, CERN</a:t>
            </a:r>
            <a:endParaRPr lang="fr-FR" sz="1400" i="1" dirty="0"/>
          </a:p>
        </p:txBody>
      </p:sp>
    </p:spTree>
    <p:extLst>
      <p:ext uri="{BB962C8B-B14F-4D97-AF65-F5344CB8AC3E}">
        <p14:creationId xmlns:p14="http://schemas.microsoft.com/office/powerpoint/2010/main" val="2054956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par>
                          <p:cTn id="20" fill="hold">
                            <p:stCondLst>
                              <p:cond delay="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525CEA2A-B7E4-AF43-AC17-9D9D866456A9}"/>
              </a:ext>
            </a:extLst>
          </p:cNvPr>
          <p:cNvGrpSpPr/>
          <p:nvPr/>
        </p:nvGrpSpPr>
        <p:grpSpPr>
          <a:xfrm>
            <a:off x="971600" y="948280"/>
            <a:ext cx="6915955" cy="3483029"/>
            <a:chOff x="971600" y="948280"/>
            <a:chExt cx="6915955" cy="3483029"/>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1600" y="948280"/>
              <a:ext cx="4642027" cy="3483029"/>
            </a:xfrm>
            <a:prstGeom prst="rect">
              <a:avLst/>
            </a:prstGeom>
          </p:spPr>
        </p:pic>
        <p:sp>
          <p:nvSpPr>
            <p:cNvPr id="8" name="Shape 104">
              <a:extLst>
                <a:ext uri="{FF2B5EF4-FFF2-40B4-BE49-F238E27FC236}">
                  <a16:creationId xmlns:a16="http://schemas.microsoft.com/office/drawing/2014/main" xmlns="" id="{D88079BA-9F48-D446-B7C8-5C8598CA67E5}"/>
                </a:ext>
              </a:extLst>
            </p:cNvPr>
            <p:cNvSpPr/>
            <p:nvPr/>
          </p:nvSpPr>
          <p:spPr>
            <a:xfrm>
              <a:off x="5220072" y="1385158"/>
              <a:ext cx="2667483" cy="6096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Autofit/>
            </a:bodyPr>
            <a:lstStyle/>
            <a:p>
              <a:pPr lvl="0">
                <a:defRPr sz="1800"/>
              </a:pPr>
              <a:r>
                <a:rPr lang="fr-CH" sz="1600" dirty="0">
                  <a:latin typeface="+mj-lt"/>
                </a:rPr>
                <a:t>200</a:t>
              </a:r>
              <a:r>
                <a:rPr lang="fr-CH" sz="1600" dirty="0">
                  <a:latin typeface="Symbol" pitchFamily="2" charset="2"/>
                  <a:cs typeface="Symbol" charset="2"/>
                </a:rPr>
                <a:t>m</a:t>
              </a:r>
              <a:r>
                <a:rPr lang="fr-CH" sz="1600" dirty="0">
                  <a:latin typeface="+mj-lt"/>
                </a:rPr>
                <a:t>m </a:t>
              </a:r>
              <a:r>
                <a:rPr lang="fr-CH" sz="1600" dirty="0" err="1">
                  <a:latin typeface="+mj-lt"/>
                </a:rPr>
                <a:t>thick</a:t>
              </a:r>
              <a:r>
                <a:rPr lang="fr-CH" sz="1600" dirty="0">
                  <a:latin typeface="+mj-lt"/>
                </a:rPr>
                <a:t> </a:t>
              </a:r>
            </a:p>
            <a:p>
              <a:pPr lvl="0">
                <a:defRPr sz="1800"/>
              </a:pPr>
              <a:r>
                <a:rPr lang="fr-CH" sz="1600" dirty="0" err="1">
                  <a:latin typeface="+mj-lt"/>
                </a:rPr>
                <a:t>Naked</a:t>
              </a:r>
              <a:r>
                <a:rPr lang="fr-CH" sz="1600" b="1" dirty="0">
                  <a:latin typeface="+mj-lt"/>
                </a:rPr>
                <a:t> BGO </a:t>
              </a:r>
              <a:r>
                <a:rPr lang="fr-CH" sz="1600" dirty="0">
                  <a:latin typeface="+mj-lt"/>
                </a:rPr>
                <a:t>plates</a:t>
              </a:r>
            </a:p>
            <a:p>
              <a:pPr lvl="0">
                <a:defRPr sz="1800"/>
              </a:pPr>
              <a:r>
                <a:rPr lang="fr-CH" sz="1600" dirty="0">
                  <a:latin typeface="+mj-lt"/>
                </a:rPr>
                <a:t>2x2x3mm</a:t>
              </a:r>
              <a:r>
                <a:rPr lang="fr-CH" sz="1600" baseline="30000" dirty="0">
                  <a:latin typeface="+mj-lt"/>
                </a:rPr>
                <a:t>3</a:t>
              </a:r>
            </a:p>
          </p:txBody>
        </p:sp>
      </p:grpSp>
      <p:sp>
        <p:nvSpPr>
          <p:cNvPr id="9" name="Title 2">
            <a:extLst>
              <a:ext uri="{FF2B5EF4-FFF2-40B4-BE49-F238E27FC236}">
                <a16:creationId xmlns:a16="http://schemas.microsoft.com/office/drawing/2014/main" xmlns="" id="{F416EE95-8CA1-BB4E-BA16-E22310FA6007}"/>
              </a:ext>
            </a:extLst>
          </p:cNvPr>
          <p:cNvSpPr txBox="1">
            <a:spLocks/>
          </p:cNvSpPr>
          <p:nvPr/>
        </p:nvSpPr>
        <p:spPr bwMode="auto">
          <a:xfrm>
            <a:off x="1493805" y="36838"/>
            <a:ext cx="6442075" cy="838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fontAlgn="base">
              <a:lnSpc>
                <a:spcPts val="3600"/>
              </a:lnSpc>
              <a:spcBef>
                <a:spcPct val="0"/>
              </a:spcBef>
              <a:spcAft>
                <a:spcPct val="0"/>
              </a:spcAft>
              <a:defRPr sz="4000" b="0">
                <a:solidFill>
                  <a:schemeClr val="tx2"/>
                </a:solidFill>
                <a:effectLst>
                  <a:outerShdw blurRad="38100" dist="38100" dir="2700000" algn="tl">
                    <a:schemeClr val="bg2"/>
                  </a:outerShdw>
                </a:effectLst>
                <a:latin typeface="+mj-lt"/>
                <a:ea typeface="+mj-ea"/>
                <a:cs typeface="+mj-cs"/>
              </a:defRPr>
            </a:lvl1pPr>
            <a:lvl2pPr algn="l" rtl="0" fontAlgn="base">
              <a:spcBef>
                <a:spcPct val="0"/>
              </a:spcBef>
              <a:spcAft>
                <a:spcPct val="0"/>
              </a:spcAft>
              <a:defRPr sz="4000">
                <a:solidFill>
                  <a:schemeClr val="tx2"/>
                </a:solidFill>
                <a:effectLst>
                  <a:outerShdw blurRad="38100" dist="38100" dir="2700000" algn="tl">
                    <a:srgbClr val="000000"/>
                  </a:outerShdw>
                </a:effectLst>
                <a:latin typeface="Arial" pitchFamily="-65" charset="0"/>
              </a:defRPr>
            </a:lvl2pPr>
            <a:lvl3pPr algn="l" rtl="0" fontAlgn="base">
              <a:spcBef>
                <a:spcPct val="0"/>
              </a:spcBef>
              <a:spcAft>
                <a:spcPct val="0"/>
              </a:spcAft>
              <a:defRPr sz="4000">
                <a:solidFill>
                  <a:schemeClr val="tx2"/>
                </a:solidFill>
                <a:effectLst>
                  <a:outerShdw blurRad="38100" dist="38100" dir="2700000" algn="tl">
                    <a:srgbClr val="000000"/>
                  </a:outerShdw>
                </a:effectLst>
                <a:latin typeface="Arial" pitchFamily="-65" charset="0"/>
              </a:defRPr>
            </a:lvl3pPr>
            <a:lvl4pPr algn="l" rtl="0" fontAlgn="base">
              <a:spcBef>
                <a:spcPct val="0"/>
              </a:spcBef>
              <a:spcAft>
                <a:spcPct val="0"/>
              </a:spcAft>
              <a:defRPr sz="4000">
                <a:solidFill>
                  <a:schemeClr val="tx2"/>
                </a:solidFill>
                <a:effectLst>
                  <a:outerShdw blurRad="38100" dist="38100" dir="2700000" algn="tl">
                    <a:srgbClr val="000000"/>
                  </a:outerShdw>
                </a:effectLst>
                <a:latin typeface="Arial" pitchFamily="-65" charset="0"/>
              </a:defRPr>
            </a:lvl4pPr>
            <a:lvl5pPr algn="l" rtl="0" fontAlgn="base">
              <a:spcBef>
                <a:spcPct val="0"/>
              </a:spcBef>
              <a:spcAft>
                <a:spcPct val="0"/>
              </a:spcAft>
              <a:defRPr sz="4000">
                <a:solidFill>
                  <a:schemeClr val="tx2"/>
                </a:solidFill>
                <a:effectLst>
                  <a:outerShdw blurRad="38100" dist="38100" dir="2700000" algn="tl">
                    <a:srgbClr val="000000"/>
                  </a:outerShdw>
                </a:effectLst>
                <a:latin typeface="Arial" pitchFamily="-65" charset="0"/>
              </a:defRPr>
            </a:lvl5pPr>
            <a:lvl6pPr marL="457200" algn="l" rtl="0" fontAlgn="base">
              <a:spcBef>
                <a:spcPct val="0"/>
              </a:spcBef>
              <a:spcAft>
                <a:spcPct val="0"/>
              </a:spcAft>
              <a:defRPr sz="4000">
                <a:solidFill>
                  <a:schemeClr val="tx2"/>
                </a:solidFill>
                <a:effectLst>
                  <a:outerShdw blurRad="38100" dist="38100" dir="2700000" algn="tl">
                    <a:srgbClr val="000000"/>
                  </a:outerShdw>
                </a:effectLst>
                <a:latin typeface="Arial" pitchFamily="-65" charset="0"/>
              </a:defRPr>
            </a:lvl6pPr>
            <a:lvl7pPr marL="914400" algn="l" rtl="0" fontAlgn="base">
              <a:spcBef>
                <a:spcPct val="0"/>
              </a:spcBef>
              <a:spcAft>
                <a:spcPct val="0"/>
              </a:spcAft>
              <a:defRPr sz="4000">
                <a:solidFill>
                  <a:schemeClr val="tx2"/>
                </a:solidFill>
                <a:effectLst>
                  <a:outerShdw blurRad="38100" dist="38100" dir="2700000" algn="tl">
                    <a:srgbClr val="000000"/>
                  </a:outerShdw>
                </a:effectLst>
                <a:latin typeface="Arial" pitchFamily="-65" charset="0"/>
              </a:defRPr>
            </a:lvl7pPr>
            <a:lvl8pPr marL="1371600" algn="l" rtl="0" fontAlgn="base">
              <a:spcBef>
                <a:spcPct val="0"/>
              </a:spcBef>
              <a:spcAft>
                <a:spcPct val="0"/>
              </a:spcAft>
              <a:defRPr sz="4000">
                <a:solidFill>
                  <a:schemeClr val="tx2"/>
                </a:solidFill>
                <a:effectLst>
                  <a:outerShdw blurRad="38100" dist="38100" dir="2700000" algn="tl">
                    <a:srgbClr val="000000"/>
                  </a:outerShdw>
                </a:effectLst>
                <a:latin typeface="Arial" pitchFamily="-65" charset="0"/>
              </a:defRPr>
            </a:lvl8pPr>
            <a:lvl9pPr marL="1828800" algn="l" rtl="0" fontAlgn="base">
              <a:spcBef>
                <a:spcPct val="0"/>
              </a:spcBef>
              <a:spcAft>
                <a:spcPct val="0"/>
              </a:spcAft>
              <a:defRPr sz="4000">
                <a:solidFill>
                  <a:schemeClr val="tx2"/>
                </a:solidFill>
                <a:effectLst>
                  <a:outerShdw blurRad="38100" dist="38100" dir="2700000" algn="tl">
                    <a:srgbClr val="000000"/>
                  </a:outerShdw>
                </a:effectLst>
                <a:latin typeface="Arial" pitchFamily="-65" charset="0"/>
              </a:defRPr>
            </a:lvl9pPr>
          </a:lstStyle>
          <a:p>
            <a:pPr eaLnBrk="1" hangingPunct="1"/>
            <a:r>
              <a:rPr lang="en-US" sz="3600" kern="0" dirty="0" err="1"/>
              <a:t>CdSe</a:t>
            </a:r>
            <a:r>
              <a:rPr lang="en-US" sz="3600" kern="0" dirty="0"/>
              <a:t>/BGO plates </a:t>
            </a:r>
            <a:r>
              <a:rPr lang="en-US" sz="3600" kern="0" dirty="0" err="1"/>
              <a:t>Metapixel</a:t>
            </a:r>
            <a:endParaRPr lang="en-US" sz="3600" kern="0" dirty="0"/>
          </a:p>
        </p:txBody>
      </p:sp>
      <p:grpSp>
        <p:nvGrpSpPr>
          <p:cNvPr id="2" name="Group 1">
            <a:extLst>
              <a:ext uri="{FF2B5EF4-FFF2-40B4-BE49-F238E27FC236}">
                <a16:creationId xmlns:a16="http://schemas.microsoft.com/office/drawing/2014/main" xmlns="" id="{7B211054-553B-CC4A-85BA-CE7DD266E066}"/>
              </a:ext>
            </a:extLst>
          </p:cNvPr>
          <p:cNvGrpSpPr/>
          <p:nvPr/>
        </p:nvGrpSpPr>
        <p:grpSpPr>
          <a:xfrm>
            <a:off x="968413" y="2659628"/>
            <a:ext cx="7418096" cy="3483029"/>
            <a:chOff x="968413" y="2659628"/>
            <a:chExt cx="7418096" cy="3483029"/>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7904" y="2659628"/>
              <a:ext cx="4678605" cy="3483029"/>
            </a:xfrm>
            <a:prstGeom prst="rect">
              <a:avLst/>
            </a:prstGeom>
          </p:spPr>
        </p:pic>
        <p:sp>
          <p:nvSpPr>
            <p:cNvPr id="5" name="Shape 104">
              <a:extLst>
                <a:ext uri="{FF2B5EF4-FFF2-40B4-BE49-F238E27FC236}">
                  <a16:creationId xmlns:a16="http://schemas.microsoft.com/office/drawing/2014/main" xmlns="" id="{72511237-2C0A-E542-8507-FA2B649C3DFA}"/>
                </a:ext>
              </a:extLst>
            </p:cNvPr>
            <p:cNvSpPr/>
            <p:nvPr/>
          </p:nvSpPr>
          <p:spPr>
            <a:xfrm>
              <a:off x="968413" y="5013176"/>
              <a:ext cx="2667483" cy="86409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70000" lnSpcReduction="20000"/>
            </a:bodyPr>
            <a:lstStyle/>
            <a:p>
              <a:pPr lvl="0">
                <a:defRPr sz="1800"/>
              </a:pPr>
              <a:r>
                <a:rPr lang="fr-CH" sz="2300" dirty="0">
                  <a:latin typeface="+mj-lt"/>
                </a:rPr>
                <a:t>200</a:t>
              </a:r>
              <a:r>
                <a:rPr lang="fr-CH" sz="2300" dirty="0">
                  <a:latin typeface="Symbol" pitchFamily="2" charset="2"/>
                  <a:cs typeface="Symbol" charset="2"/>
                </a:rPr>
                <a:t>m</a:t>
              </a:r>
              <a:r>
                <a:rPr lang="fr-CH" sz="2300" dirty="0">
                  <a:latin typeface="+mj-lt"/>
                </a:rPr>
                <a:t>m </a:t>
              </a:r>
              <a:r>
                <a:rPr lang="fr-CH" sz="2300" dirty="0" err="1">
                  <a:latin typeface="+mj-lt"/>
                </a:rPr>
                <a:t>thick</a:t>
              </a:r>
              <a:r>
                <a:rPr lang="fr-CH" sz="2300" dirty="0">
                  <a:latin typeface="+mj-lt"/>
                </a:rPr>
                <a:t> </a:t>
              </a:r>
              <a:r>
                <a:rPr lang="fr-CH" sz="2300" b="1" dirty="0">
                  <a:latin typeface="+mj-lt"/>
                </a:rPr>
                <a:t>BGO </a:t>
              </a:r>
              <a:r>
                <a:rPr lang="fr-CH" sz="2300" dirty="0">
                  <a:latin typeface="+mj-lt"/>
                </a:rPr>
                <a:t>plates</a:t>
              </a:r>
            </a:p>
            <a:p>
              <a:pPr lvl="0">
                <a:defRPr sz="1800"/>
              </a:pPr>
              <a:r>
                <a:rPr lang="fr-CH" sz="2300" b="1" dirty="0">
                  <a:latin typeface="+mj-lt"/>
                </a:rPr>
                <a:t>+ </a:t>
              </a:r>
              <a:r>
                <a:rPr lang="fr-CH" sz="2300" dirty="0">
                  <a:latin typeface="+mj-lt"/>
                </a:rPr>
                <a:t>20</a:t>
              </a:r>
              <a:r>
                <a:rPr lang="fr-CH" sz="2300" dirty="0">
                  <a:latin typeface="Symbol" pitchFamily="2" charset="2"/>
                  <a:cs typeface="Symbol" charset="2"/>
                </a:rPr>
                <a:t>m</a:t>
              </a:r>
              <a:r>
                <a:rPr lang="fr-CH" sz="2300" dirty="0">
                  <a:latin typeface="+mj-lt"/>
                </a:rPr>
                <a:t>m </a:t>
              </a:r>
              <a:r>
                <a:rPr lang="fr-CH" sz="2300" dirty="0" err="1">
                  <a:latin typeface="+mj-lt"/>
                </a:rPr>
                <a:t>thick</a:t>
              </a:r>
              <a:r>
                <a:rPr lang="fr-CH" sz="2300" dirty="0">
                  <a:latin typeface="+mj-lt"/>
                </a:rPr>
                <a:t> </a:t>
              </a:r>
            </a:p>
            <a:p>
              <a:pPr lvl="0">
                <a:defRPr sz="1800"/>
              </a:pPr>
              <a:r>
                <a:rPr sz="2300" b="1" dirty="0">
                  <a:latin typeface="+mj-lt"/>
                </a:rPr>
                <a:t>CdSe</a:t>
              </a:r>
              <a:r>
                <a:rPr lang="fr-CH" sz="2300" b="1" dirty="0">
                  <a:latin typeface="+mj-lt"/>
                </a:rPr>
                <a:t>/</a:t>
              </a:r>
              <a:r>
                <a:rPr lang="fr-CH" sz="2300" b="1" dirty="0" err="1">
                  <a:latin typeface="+mj-lt"/>
                </a:rPr>
                <a:t>CdS</a:t>
              </a:r>
              <a:r>
                <a:rPr lang="fr-CH" sz="2300" b="1" dirty="0">
                  <a:latin typeface="+mj-lt"/>
                </a:rPr>
                <a:t> </a:t>
              </a:r>
              <a:r>
                <a:rPr lang="fr-CH" sz="2300" dirty="0" err="1">
                  <a:latin typeface="+mj-lt"/>
                </a:rPr>
                <a:t>nanoplatelet</a:t>
              </a:r>
              <a:r>
                <a:rPr sz="2300" dirty="0">
                  <a:latin typeface="+mj-lt"/>
                </a:rPr>
                <a:t>  film</a:t>
              </a:r>
              <a:endParaRPr lang="fr-CH" sz="2300" dirty="0">
                <a:latin typeface="+mj-lt"/>
              </a:endParaRPr>
            </a:p>
            <a:p>
              <a:pPr>
                <a:defRPr sz="1800"/>
              </a:pPr>
              <a:r>
                <a:rPr lang="fr-CH" sz="2300" dirty="0">
                  <a:latin typeface="+mj-lt"/>
                </a:rPr>
                <a:t>2x2x3mm</a:t>
              </a:r>
              <a:r>
                <a:rPr lang="fr-CH" sz="2300" baseline="30000" dirty="0">
                  <a:latin typeface="+mj-lt"/>
                </a:rPr>
                <a:t>3</a:t>
              </a:r>
            </a:p>
            <a:p>
              <a:pPr lvl="0">
                <a:defRPr sz="1800"/>
              </a:pPr>
              <a:endParaRPr sz="2000" dirty="0"/>
            </a:p>
          </p:txBody>
        </p:sp>
      </p:grpSp>
      <p:sp>
        <p:nvSpPr>
          <p:cNvPr id="10" name="ZoneTexte 43">
            <a:extLst>
              <a:ext uri="{FF2B5EF4-FFF2-40B4-BE49-F238E27FC236}">
                <a16:creationId xmlns:a16="http://schemas.microsoft.com/office/drawing/2014/main" xmlns="" id="{91415D2E-165B-C04F-866C-B4E7C0CECE7F}"/>
              </a:ext>
            </a:extLst>
          </p:cNvPr>
          <p:cNvSpPr txBox="1"/>
          <p:nvPr/>
        </p:nvSpPr>
        <p:spPr>
          <a:xfrm>
            <a:off x="2998200" y="6217567"/>
            <a:ext cx="3446008" cy="307777"/>
          </a:xfrm>
          <a:prstGeom prst="rect">
            <a:avLst/>
          </a:prstGeom>
          <a:noFill/>
        </p:spPr>
        <p:txBody>
          <a:bodyPr wrap="none" rtlCol="0">
            <a:spAutoFit/>
          </a:bodyPr>
          <a:lstStyle/>
          <a:p>
            <a:r>
              <a:rPr lang="fr-CH" sz="1400" i="1" dirty="0"/>
              <a:t>S. </a:t>
            </a:r>
            <a:r>
              <a:rPr lang="fr-CH" sz="1400" i="1" dirty="0" err="1"/>
              <a:t>Gundacker</a:t>
            </a:r>
            <a:r>
              <a:rPr lang="fr-CH" sz="1400" i="1" dirty="0"/>
              <a:t>, R. Martinez-</a:t>
            </a:r>
            <a:r>
              <a:rPr lang="fr-CH" sz="1400" i="1" dirty="0" err="1"/>
              <a:t>Turtos</a:t>
            </a:r>
            <a:r>
              <a:rPr lang="fr-CH" sz="1400" i="1" dirty="0"/>
              <a:t>, CERN</a:t>
            </a:r>
            <a:endParaRPr lang="fr-FR" sz="1400" i="1" dirty="0"/>
          </a:p>
        </p:txBody>
      </p:sp>
      <p:sp>
        <p:nvSpPr>
          <p:cNvPr id="6" name="Oval 5">
            <a:extLst>
              <a:ext uri="{FF2B5EF4-FFF2-40B4-BE49-F238E27FC236}">
                <a16:creationId xmlns:a16="http://schemas.microsoft.com/office/drawing/2014/main" xmlns="" id="{6CD1138C-CCD0-EE4B-9758-683FF41F54E5}"/>
              </a:ext>
            </a:extLst>
          </p:cNvPr>
          <p:cNvSpPr/>
          <p:nvPr/>
        </p:nvSpPr>
        <p:spPr bwMode="auto">
          <a:xfrm>
            <a:off x="2998200" y="1313150"/>
            <a:ext cx="1069744" cy="459666"/>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Arial" pitchFamily="-65" charset="0"/>
            </a:endParaRPr>
          </a:p>
        </p:txBody>
      </p:sp>
      <p:sp>
        <p:nvSpPr>
          <p:cNvPr id="11" name="Oval 10">
            <a:extLst>
              <a:ext uri="{FF2B5EF4-FFF2-40B4-BE49-F238E27FC236}">
                <a16:creationId xmlns:a16="http://schemas.microsoft.com/office/drawing/2014/main" xmlns="" id="{2F6A9221-5CE9-C64F-A3C2-4BE34947A06A}"/>
              </a:ext>
            </a:extLst>
          </p:cNvPr>
          <p:cNvSpPr/>
          <p:nvPr/>
        </p:nvSpPr>
        <p:spPr bwMode="auto">
          <a:xfrm>
            <a:off x="5662496" y="3041342"/>
            <a:ext cx="1069744" cy="459666"/>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Arial" pitchFamily="-65" charset="0"/>
            </a:endParaRPr>
          </a:p>
        </p:txBody>
      </p:sp>
    </p:spTree>
    <p:extLst>
      <p:ext uri="{BB962C8B-B14F-4D97-AF65-F5344CB8AC3E}">
        <p14:creationId xmlns:p14="http://schemas.microsoft.com/office/powerpoint/2010/main" val="37786660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42A212-9089-8A40-B477-10B8503A3C4A}"/>
              </a:ext>
            </a:extLst>
          </p:cNvPr>
          <p:cNvSpPr>
            <a:spLocks noGrp="1"/>
          </p:cNvSpPr>
          <p:nvPr>
            <p:ph type="title"/>
          </p:nvPr>
        </p:nvSpPr>
        <p:spPr>
          <a:xfrm>
            <a:off x="844550" y="142528"/>
            <a:ext cx="7537450" cy="838200"/>
          </a:xfrm>
        </p:spPr>
        <p:txBody>
          <a:bodyPr/>
          <a:lstStyle/>
          <a:p>
            <a:r>
              <a:rPr lang="fr-FR" dirty="0" err="1"/>
              <a:t>Energy</a:t>
            </a:r>
            <a:r>
              <a:rPr lang="fr-FR" dirty="0"/>
              <a:t> sharing </a:t>
            </a:r>
            <a:r>
              <a:rPr lang="fr-FR" dirty="0" err="1"/>
              <a:t>studies</a:t>
            </a:r>
            <a:endParaRPr lang="fr-FR" dirty="0"/>
          </a:p>
        </p:txBody>
      </p:sp>
      <p:grpSp>
        <p:nvGrpSpPr>
          <p:cNvPr id="19" name="Group 18">
            <a:extLst>
              <a:ext uri="{FF2B5EF4-FFF2-40B4-BE49-F238E27FC236}">
                <a16:creationId xmlns:a16="http://schemas.microsoft.com/office/drawing/2014/main" xmlns="" id="{E674D4C6-5342-3441-AF16-CA7EC1639856}"/>
              </a:ext>
            </a:extLst>
          </p:cNvPr>
          <p:cNvGrpSpPr/>
          <p:nvPr/>
        </p:nvGrpSpPr>
        <p:grpSpPr>
          <a:xfrm>
            <a:off x="107504" y="1052736"/>
            <a:ext cx="2808312" cy="2880320"/>
            <a:chOff x="107504" y="3645024"/>
            <a:chExt cx="2808312" cy="2880320"/>
          </a:xfrm>
        </p:grpSpPr>
        <p:grpSp>
          <p:nvGrpSpPr>
            <p:cNvPr id="5" name="Group 4">
              <a:extLst>
                <a:ext uri="{FF2B5EF4-FFF2-40B4-BE49-F238E27FC236}">
                  <a16:creationId xmlns:a16="http://schemas.microsoft.com/office/drawing/2014/main" xmlns="" id="{FE7FFBC1-79DF-EA4C-B558-CDB0C965906B}"/>
                </a:ext>
              </a:extLst>
            </p:cNvPr>
            <p:cNvGrpSpPr/>
            <p:nvPr/>
          </p:nvGrpSpPr>
          <p:grpSpPr>
            <a:xfrm>
              <a:off x="107504" y="3645024"/>
              <a:ext cx="2808312" cy="2489762"/>
              <a:chOff x="1403648" y="825092"/>
              <a:chExt cx="6743154" cy="5381313"/>
            </a:xfrm>
          </p:grpSpPr>
          <p:grpSp>
            <p:nvGrpSpPr>
              <p:cNvPr id="6" name="Group 5">
                <a:extLst>
                  <a:ext uri="{FF2B5EF4-FFF2-40B4-BE49-F238E27FC236}">
                    <a16:creationId xmlns:a16="http://schemas.microsoft.com/office/drawing/2014/main" xmlns="" id="{37123AD0-C9CB-8641-A7F8-E9496425804D}"/>
                  </a:ext>
                </a:extLst>
              </p:cNvPr>
              <p:cNvGrpSpPr/>
              <p:nvPr/>
            </p:nvGrpSpPr>
            <p:grpSpPr>
              <a:xfrm>
                <a:off x="1403648" y="980728"/>
                <a:ext cx="6743154" cy="5225677"/>
                <a:chOff x="1403648" y="980728"/>
                <a:chExt cx="6743154" cy="5225677"/>
              </a:xfrm>
            </p:grpSpPr>
            <p:pic>
              <p:nvPicPr>
                <p:cNvPr id="10" name="Picture 9">
                  <a:extLst>
                    <a:ext uri="{FF2B5EF4-FFF2-40B4-BE49-F238E27FC236}">
                      <a16:creationId xmlns:a16="http://schemas.microsoft.com/office/drawing/2014/main" xmlns="" id="{2CFCAFE6-FD7F-C743-BACF-16E2F8543D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03648" y="980728"/>
                  <a:ext cx="6743154" cy="5225677"/>
                </a:xfrm>
                <a:prstGeom prst="rect">
                  <a:avLst/>
                </a:prstGeom>
              </p:spPr>
            </p:pic>
            <p:sp>
              <p:nvSpPr>
                <p:cNvPr id="11" name="TextBox 10">
                  <a:extLst>
                    <a:ext uri="{FF2B5EF4-FFF2-40B4-BE49-F238E27FC236}">
                      <a16:creationId xmlns:a16="http://schemas.microsoft.com/office/drawing/2014/main" xmlns="" id="{B2E21D2C-5D5D-EC4A-BC67-0E44EAB818C5}"/>
                    </a:ext>
                  </a:extLst>
                </p:cNvPr>
                <p:cNvSpPr txBox="1"/>
                <p:nvPr/>
              </p:nvSpPr>
              <p:spPr>
                <a:xfrm>
                  <a:off x="2246254" y="2433662"/>
                  <a:ext cx="2269619" cy="1697944"/>
                </a:xfrm>
                <a:prstGeom prst="rect">
                  <a:avLst/>
                </a:prstGeom>
                <a:noFill/>
              </p:spPr>
              <p:txBody>
                <a:bodyPr wrap="square" rtlCol="0">
                  <a:spAutoFit/>
                </a:bodyPr>
                <a:lstStyle/>
                <a:p>
                  <a:r>
                    <a:rPr lang="fr-FR" sz="1200" dirty="0">
                      <a:solidFill>
                        <a:schemeClr val="bg1">
                          <a:lumMod val="50000"/>
                        </a:schemeClr>
                      </a:solidFill>
                    </a:rPr>
                    <a:t>CTR </a:t>
                  </a:r>
                  <a:r>
                    <a:rPr lang="fr-FR" sz="1200" dirty="0" err="1">
                      <a:solidFill>
                        <a:schemeClr val="bg1">
                          <a:lumMod val="50000"/>
                        </a:schemeClr>
                      </a:solidFill>
                    </a:rPr>
                    <a:t>with</a:t>
                  </a:r>
                  <a:r>
                    <a:rPr lang="fr-FR" sz="1200" dirty="0">
                      <a:solidFill>
                        <a:schemeClr val="bg1">
                          <a:lumMod val="50000"/>
                        </a:schemeClr>
                      </a:solidFill>
                    </a:rPr>
                    <a:t> </a:t>
                  </a:r>
                </a:p>
                <a:p>
                  <a:r>
                    <a:rPr lang="fr-FR" sz="1200" dirty="0">
                      <a:solidFill>
                        <a:schemeClr val="bg1">
                          <a:lumMod val="50000"/>
                        </a:schemeClr>
                      </a:solidFill>
                    </a:rPr>
                    <a:t>57ps LSO </a:t>
                  </a:r>
                </a:p>
                <a:p>
                  <a:r>
                    <a:rPr lang="fr-FR" sz="1200" dirty="0">
                      <a:solidFill>
                        <a:schemeClr val="bg1">
                          <a:lumMod val="50000"/>
                        </a:schemeClr>
                      </a:solidFill>
                    </a:rPr>
                    <a:t>pixe</a:t>
                  </a:r>
                  <a:r>
                    <a:rPr lang="fr-FR" sz="1800" dirty="0">
                      <a:solidFill>
                        <a:schemeClr val="bg1">
                          <a:lumMod val="50000"/>
                        </a:schemeClr>
                      </a:solidFill>
                    </a:rPr>
                    <a:t>l</a:t>
                  </a:r>
                </a:p>
              </p:txBody>
            </p:sp>
          </p:grpSp>
          <p:sp>
            <p:nvSpPr>
              <p:cNvPr id="7" name="TextBox 6">
                <a:extLst>
                  <a:ext uri="{FF2B5EF4-FFF2-40B4-BE49-F238E27FC236}">
                    <a16:creationId xmlns:a16="http://schemas.microsoft.com/office/drawing/2014/main" xmlns="" id="{C31EFA07-083D-AD4A-9DA1-342FEBC6D244}"/>
                  </a:ext>
                </a:extLst>
              </p:cNvPr>
              <p:cNvSpPr txBox="1"/>
              <p:nvPr/>
            </p:nvSpPr>
            <p:spPr>
              <a:xfrm>
                <a:off x="1763738" y="825092"/>
                <a:ext cx="6022972" cy="997832"/>
              </a:xfrm>
              <a:prstGeom prst="rect">
                <a:avLst/>
              </a:prstGeom>
              <a:noFill/>
            </p:spPr>
            <p:txBody>
              <a:bodyPr wrap="none" rtlCol="0">
                <a:spAutoFit/>
              </a:bodyPr>
              <a:lstStyle/>
              <a:p>
                <a:r>
                  <a:rPr lang="fr-FR" sz="1200" dirty="0">
                    <a:solidFill>
                      <a:schemeClr val="bg1">
                        <a:lumMod val="75000"/>
                      </a:schemeClr>
                    </a:solidFill>
                  </a:rPr>
                  <a:t>BGO block 2x2x3mm3</a:t>
                </a:r>
              </a:p>
              <a:p>
                <a:r>
                  <a:rPr lang="fr-FR" sz="1200" dirty="0">
                    <a:solidFill>
                      <a:schemeClr val="bg1">
                        <a:lumMod val="75000"/>
                      </a:schemeClr>
                    </a:solidFill>
                  </a:rPr>
                  <a:t>NUV-HD </a:t>
                </a:r>
                <a:r>
                  <a:rPr lang="fr-FR" sz="1200" dirty="0" err="1">
                    <a:solidFill>
                      <a:schemeClr val="bg1">
                        <a:lumMod val="75000"/>
                      </a:schemeClr>
                    </a:solidFill>
                  </a:rPr>
                  <a:t>SiPM</a:t>
                </a:r>
                <a:r>
                  <a:rPr lang="fr-FR" sz="1200" dirty="0">
                    <a:solidFill>
                      <a:schemeClr val="bg1">
                        <a:lumMod val="75000"/>
                      </a:schemeClr>
                    </a:solidFill>
                  </a:rPr>
                  <a:t> 40</a:t>
                </a:r>
                <a:r>
                  <a:rPr lang="fr-FR" sz="1200" dirty="0">
                    <a:solidFill>
                      <a:schemeClr val="bg1">
                        <a:lumMod val="75000"/>
                      </a:schemeClr>
                    </a:solidFill>
                    <a:latin typeface="Symbol" pitchFamily="2" charset="2"/>
                  </a:rPr>
                  <a:t>m</a:t>
                </a:r>
                <a:r>
                  <a:rPr lang="fr-FR" sz="1200" dirty="0">
                    <a:solidFill>
                      <a:schemeClr val="bg1">
                        <a:lumMod val="75000"/>
                      </a:schemeClr>
                    </a:solidFill>
                  </a:rPr>
                  <a:t>m SPAD (FBK)</a:t>
                </a:r>
              </a:p>
            </p:txBody>
          </p:sp>
          <p:cxnSp>
            <p:nvCxnSpPr>
              <p:cNvPr id="8" name="Straight Arrow Connector 7">
                <a:extLst>
                  <a:ext uri="{FF2B5EF4-FFF2-40B4-BE49-F238E27FC236}">
                    <a16:creationId xmlns:a16="http://schemas.microsoft.com/office/drawing/2014/main" xmlns="" id="{6F6D9FA4-0062-7A4E-8FC5-1C3E8AD28EB2}"/>
                  </a:ext>
                </a:extLst>
              </p:cNvPr>
              <p:cNvCxnSpPr/>
              <p:nvPr/>
            </p:nvCxnSpPr>
            <p:spPr bwMode="auto">
              <a:xfrm>
                <a:off x="4427984" y="3789040"/>
                <a:ext cx="936104" cy="0"/>
              </a:xfrm>
              <a:prstGeom prst="straightConnector1">
                <a:avLst/>
              </a:prstGeom>
              <a:solidFill>
                <a:schemeClr val="accent1"/>
              </a:solidFill>
              <a:ln w="38100" cap="flat" cmpd="sng" algn="ctr">
                <a:solidFill>
                  <a:srgbClr val="FF0000"/>
                </a:solidFill>
                <a:prstDash val="solid"/>
                <a:round/>
                <a:headEnd type="stealth" w="lg" len="med"/>
                <a:tailEnd type="stealth" w="lg" len="lg"/>
              </a:ln>
              <a:effectLst/>
            </p:spPr>
          </p:cxnSp>
          <p:sp>
            <p:nvSpPr>
              <p:cNvPr id="9" name="TextBox 8">
                <a:extLst>
                  <a:ext uri="{FF2B5EF4-FFF2-40B4-BE49-F238E27FC236}">
                    <a16:creationId xmlns:a16="http://schemas.microsoft.com/office/drawing/2014/main" xmlns="" id="{A0582470-0BEE-1743-B89D-0040352AE251}"/>
                  </a:ext>
                </a:extLst>
              </p:cNvPr>
              <p:cNvSpPr txBox="1"/>
              <p:nvPr/>
            </p:nvSpPr>
            <p:spPr>
              <a:xfrm>
                <a:off x="5319432" y="3463566"/>
                <a:ext cx="1444159" cy="636729"/>
              </a:xfrm>
              <a:prstGeom prst="rect">
                <a:avLst/>
              </a:prstGeom>
              <a:noFill/>
            </p:spPr>
            <p:txBody>
              <a:bodyPr wrap="none" rtlCol="0">
                <a:spAutoFit/>
              </a:bodyPr>
              <a:lstStyle/>
              <a:p>
                <a:r>
                  <a:rPr lang="fr-FR" sz="1200" dirty="0">
                    <a:solidFill>
                      <a:srgbClr val="FF0000"/>
                    </a:solidFill>
                  </a:rPr>
                  <a:t>121ps</a:t>
                </a:r>
              </a:p>
            </p:txBody>
          </p:sp>
        </p:grpSp>
        <p:sp>
          <p:nvSpPr>
            <p:cNvPr id="14" name="TextBox 13">
              <a:extLst>
                <a:ext uri="{FF2B5EF4-FFF2-40B4-BE49-F238E27FC236}">
                  <a16:creationId xmlns:a16="http://schemas.microsoft.com/office/drawing/2014/main" xmlns="" id="{EBF15F85-C15F-7840-A6E7-4FF4510707E2}"/>
                </a:ext>
              </a:extLst>
            </p:cNvPr>
            <p:cNvSpPr txBox="1"/>
            <p:nvPr/>
          </p:nvSpPr>
          <p:spPr>
            <a:xfrm>
              <a:off x="396211" y="6125234"/>
              <a:ext cx="2201244" cy="400110"/>
            </a:xfrm>
            <a:prstGeom prst="rect">
              <a:avLst/>
            </a:prstGeom>
            <a:noFill/>
          </p:spPr>
          <p:txBody>
            <a:bodyPr wrap="none" rtlCol="0">
              <a:spAutoFit/>
            </a:bodyPr>
            <a:lstStyle/>
            <a:p>
              <a:r>
                <a:rPr lang="fr-FR" sz="2000" dirty="0"/>
                <a:t>BGO DTR=107ps</a:t>
              </a:r>
            </a:p>
          </p:txBody>
        </p:sp>
      </p:grpSp>
      <p:grpSp>
        <p:nvGrpSpPr>
          <p:cNvPr id="22" name="Group 21">
            <a:extLst>
              <a:ext uri="{FF2B5EF4-FFF2-40B4-BE49-F238E27FC236}">
                <a16:creationId xmlns:a16="http://schemas.microsoft.com/office/drawing/2014/main" xmlns="" id="{55F0116A-6357-E243-A5FC-E91B7209DB1C}"/>
              </a:ext>
            </a:extLst>
          </p:cNvPr>
          <p:cNvGrpSpPr/>
          <p:nvPr/>
        </p:nvGrpSpPr>
        <p:grpSpPr>
          <a:xfrm>
            <a:off x="2987824" y="2132856"/>
            <a:ext cx="2974826" cy="2945200"/>
            <a:chOff x="2987824" y="2132856"/>
            <a:chExt cx="2974826" cy="2945200"/>
          </a:xfrm>
        </p:grpSpPr>
        <p:grpSp>
          <p:nvGrpSpPr>
            <p:cNvPr id="20" name="Group 19">
              <a:extLst>
                <a:ext uri="{FF2B5EF4-FFF2-40B4-BE49-F238E27FC236}">
                  <a16:creationId xmlns:a16="http://schemas.microsoft.com/office/drawing/2014/main" xmlns="" id="{3B8F6D2E-6729-3F43-802A-ED701605A8FF}"/>
                </a:ext>
              </a:extLst>
            </p:cNvPr>
            <p:cNvGrpSpPr/>
            <p:nvPr/>
          </p:nvGrpSpPr>
          <p:grpSpPr>
            <a:xfrm>
              <a:off x="2987824" y="2176817"/>
              <a:ext cx="2974826" cy="2901239"/>
              <a:chOff x="2987824" y="2176817"/>
              <a:chExt cx="2974826" cy="2901239"/>
            </a:xfrm>
          </p:grpSpPr>
          <p:sp>
            <p:nvSpPr>
              <p:cNvPr id="15" name="TextBox 14">
                <a:extLst>
                  <a:ext uri="{FF2B5EF4-FFF2-40B4-BE49-F238E27FC236}">
                    <a16:creationId xmlns:a16="http://schemas.microsoft.com/office/drawing/2014/main" xmlns="" id="{CE5B306B-D53D-F344-862F-A9C34EF32365}"/>
                  </a:ext>
                </a:extLst>
              </p:cNvPr>
              <p:cNvSpPr txBox="1"/>
              <p:nvPr/>
            </p:nvSpPr>
            <p:spPr>
              <a:xfrm>
                <a:off x="3443694" y="4677946"/>
                <a:ext cx="2154949" cy="400110"/>
              </a:xfrm>
              <a:prstGeom prst="rect">
                <a:avLst/>
              </a:prstGeom>
              <a:noFill/>
            </p:spPr>
            <p:txBody>
              <a:bodyPr wrap="none" rtlCol="0">
                <a:spAutoFit/>
              </a:bodyPr>
              <a:lstStyle/>
              <a:p>
                <a:r>
                  <a:rPr lang="fr-FR" sz="2000" dirty="0"/>
                  <a:t>LYSO DTR=54ps</a:t>
                </a:r>
              </a:p>
            </p:txBody>
          </p:sp>
          <p:pic>
            <p:nvPicPr>
              <p:cNvPr id="12" name="Picture 11">
                <a:extLst>
                  <a:ext uri="{FF2B5EF4-FFF2-40B4-BE49-F238E27FC236}">
                    <a16:creationId xmlns:a16="http://schemas.microsoft.com/office/drawing/2014/main" xmlns="" id="{8A1D29D8-0D22-5048-82E7-E8ED957D18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87824" y="2176817"/>
                <a:ext cx="2974826" cy="2404311"/>
              </a:xfrm>
              <a:prstGeom prst="rect">
                <a:avLst/>
              </a:prstGeom>
            </p:spPr>
          </p:pic>
        </p:grpSp>
        <p:sp>
          <p:nvSpPr>
            <p:cNvPr id="21" name="TextBox 20">
              <a:extLst>
                <a:ext uri="{FF2B5EF4-FFF2-40B4-BE49-F238E27FC236}">
                  <a16:creationId xmlns:a16="http://schemas.microsoft.com/office/drawing/2014/main" xmlns="" id="{7BEC6A5F-1583-F64B-B67C-BFF3C22ADF75}"/>
                </a:ext>
              </a:extLst>
            </p:cNvPr>
            <p:cNvSpPr txBox="1"/>
            <p:nvPr/>
          </p:nvSpPr>
          <p:spPr>
            <a:xfrm>
              <a:off x="3175033" y="2132856"/>
              <a:ext cx="2549096" cy="461665"/>
            </a:xfrm>
            <a:prstGeom prst="rect">
              <a:avLst/>
            </a:prstGeom>
            <a:noFill/>
          </p:spPr>
          <p:txBody>
            <a:bodyPr wrap="none" rtlCol="0">
              <a:spAutoFit/>
            </a:bodyPr>
            <a:lstStyle/>
            <a:p>
              <a:r>
                <a:rPr lang="fr-FR" sz="1200" dirty="0">
                  <a:solidFill>
                    <a:schemeClr val="bg1">
                      <a:lumMod val="75000"/>
                    </a:schemeClr>
                  </a:solidFill>
                </a:rPr>
                <a:t>LYSO block 2x2x3mm3</a:t>
              </a:r>
            </a:p>
            <a:p>
              <a:r>
                <a:rPr lang="fr-FR" sz="1200" dirty="0">
                  <a:solidFill>
                    <a:schemeClr val="bg1">
                      <a:lumMod val="75000"/>
                    </a:schemeClr>
                  </a:solidFill>
                </a:rPr>
                <a:t>NUV-HD </a:t>
              </a:r>
              <a:r>
                <a:rPr lang="fr-FR" sz="1200" dirty="0" err="1">
                  <a:solidFill>
                    <a:schemeClr val="bg1">
                      <a:lumMod val="75000"/>
                    </a:schemeClr>
                  </a:solidFill>
                </a:rPr>
                <a:t>SiPM</a:t>
              </a:r>
              <a:r>
                <a:rPr lang="fr-FR" sz="1200" dirty="0">
                  <a:solidFill>
                    <a:schemeClr val="bg1">
                      <a:lumMod val="75000"/>
                    </a:schemeClr>
                  </a:solidFill>
                </a:rPr>
                <a:t> 40</a:t>
              </a:r>
              <a:r>
                <a:rPr lang="fr-FR" sz="1200" dirty="0">
                  <a:solidFill>
                    <a:schemeClr val="bg1">
                      <a:lumMod val="75000"/>
                    </a:schemeClr>
                  </a:solidFill>
                  <a:latin typeface="Symbol" pitchFamily="2" charset="2"/>
                </a:rPr>
                <a:t>m</a:t>
              </a:r>
              <a:r>
                <a:rPr lang="fr-FR" sz="1200" dirty="0">
                  <a:solidFill>
                    <a:schemeClr val="bg1">
                      <a:lumMod val="75000"/>
                    </a:schemeClr>
                  </a:solidFill>
                </a:rPr>
                <a:t>m SPAD (FBK)</a:t>
              </a:r>
            </a:p>
          </p:txBody>
        </p:sp>
      </p:grpSp>
      <p:grpSp>
        <p:nvGrpSpPr>
          <p:cNvPr id="24" name="Group 23">
            <a:extLst>
              <a:ext uri="{FF2B5EF4-FFF2-40B4-BE49-F238E27FC236}">
                <a16:creationId xmlns:a16="http://schemas.microsoft.com/office/drawing/2014/main" xmlns="" id="{EC53BC1B-31D9-E14A-9881-C116355504F5}"/>
              </a:ext>
            </a:extLst>
          </p:cNvPr>
          <p:cNvGrpSpPr/>
          <p:nvPr/>
        </p:nvGrpSpPr>
        <p:grpSpPr>
          <a:xfrm>
            <a:off x="6036225" y="3687415"/>
            <a:ext cx="2964874" cy="2837929"/>
            <a:chOff x="6036225" y="3687415"/>
            <a:chExt cx="2964874" cy="2837929"/>
          </a:xfrm>
        </p:grpSpPr>
        <p:grpSp>
          <p:nvGrpSpPr>
            <p:cNvPr id="17" name="Group 16">
              <a:extLst>
                <a:ext uri="{FF2B5EF4-FFF2-40B4-BE49-F238E27FC236}">
                  <a16:creationId xmlns:a16="http://schemas.microsoft.com/office/drawing/2014/main" xmlns="" id="{139009D0-8918-E24E-A5D1-A34CEC2C05C2}"/>
                </a:ext>
              </a:extLst>
            </p:cNvPr>
            <p:cNvGrpSpPr/>
            <p:nvPr/>
          </p:nvGrpSpPr>
          <p:grpSpPr>
            <a:xfrm>
              <a:off x="6036225" y="3735546"/>
              <a:ext cx="2964874" cy="2789798"/>
              <a:chOff x="6036225" y="3735546"/>
              <a:chExt cx="2964874" cy="2789798"/>
            </a:xfrm>
          </p:grpSpPr>
          <p:pic>
            <p:nvPicPr>
              <p:cNvPr id="3" name="Picture 2">
                <a:extLst>
                  <a:ext uri="{FF2B5EF4-FFF2-40B4-BE49-F238E27FC236}">
                    <a16:creationId xmlns:a16="http://schemas.microsoft.com/office/drawing/2014/main" xmlns="" id="{A39D64CF-A9A0-AD42-A15F-512C2C84484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36225" y="3735546"/>
                <a:ext cx="2964874" cy="2399240"/>
              </a:xfrm>
              <a:prstGeom prst="rect">
                <a:avLst/>
              </a:prstGeom>
            </p:spPr>
          </p:pic>
          <p:sp>
            <p:nvSpPr>
              <p:cNvPr id="16" name="TextBox 15">
                <a:extLst>
                  <a:ext uri="{FF2B5EF4-FFF2-40B4-BE49-F238E27FC236}">
                    <a16:creationId xmlns:a16="http://schemas.microsoft.com/office/drawing/2014/main" xmlns="" id="{20DFCA77-5B6B-BD40-8961-70D56C7BFC7B}"/>
                  </a:ext>
                </a:extLst>
              </p:cNvPr>
              <p:cNvSpPr txBox="1"/>
              <p:nvPr/>
            </p:nvSpPr>
            <p:spPr>
              <a:xfrm>
                <a:off x="6408015" y="6125234"/>
                <a:ext cx="2274982" cy="400110"/>
              </a:xfrm>
              <a:prstGeom prst="rect">
                <a:avLst/>
              </a:prstGeom>
              <a:noFill/>
            </p:spPr>
            <p:txBody>
              <a:bodyPr wrap="none" rtlCol="0">
                <a:spAutoFit/>
              </a:bodyPr>
              <a:lstStyle/>
              <a:p>
                <a:r>
                  <a:rPr lang="fr-FR" sz="2000" dirty="0"/>
                  <a:t>BC422 DTR=25ps</a:t>
                </a:r>
              </a:p>
            </p:txBody>
          </p:sp>
        </p:grpSp>
        <p:sp>
          <p:nvSpPr>
            <p:cNvPr id="23" name="TextBox 22">
              <a:extLst>
                <a:ext uri="{FF2B5EF4-FFF2-40B4-BE49-F238E27FC236}">
                  <a16:creationId xmlns:a16="http://schemas.microsoft.com/office/drawing/2014/main" xmlns="" id="{FFCDCCDE-970F-B54C-840B-5D8D33863D22}"/>
                </a:ext>
              </a:extLst>
            </p:cNvPr>
            <p:cNvSpPr txBox="1"/>
            <p:nvPr/>
          </p:nvSpPr>
          <p:spPr>
            <a:xfrm>
              <a:off x="6240085" y="3687415"/>
              <a:ext cx="2508379" cy="461665"/>
            </a:xfrm>
            <a:prstGeom prst="rect">
              <a:avLst/>
            </a:prstGeom>
            <a:noFill/>
          </p:spPr>
          <p:txBody>
            <a:bodyPr wrap="none" rtlCol="0">
              <a:spAutoFit/>
            </a:bodyPr>
            <a:lstStyle/>
            <a:p>
              <a:r>
                <a:rPr lang="fr-FR" sz="1200" dirty="0">
                  <a:solidFill>
                    <a:schemeClr val="bg1">
                      <a:lumMod val="75000"/>
                    </a:schemeClr>
                  </a:solidFill>
                </a:rPr>
                <a:t>BC418&amp;BC422 block 2x2x3mm3</a:t>
              </a:r>
            </a:p>
            <a:p>
              <a:r>
                <a:rPr lang="fr-FR" sz="1200" dirty="0">
                  <a:solidFill>
                    <a:schemeClr val="bg1">
                      <a:lumMod val="75000"/>
                    </a:schemeClr>
                  </a:solidFill>
                </a:rPr>
                <a:t>NUV-HD </a:t>
              </a:r>
              <a:r>
                <a:rPr lang="fr-FR" sz="1200" dirty="0" err="1">
                  <a:solidFill>
                    <a:schemeClr val="bg1">
                      <a:lumMod val="75000"/>
                    </a:schemeClr>
                  </a:solidFill>
                </a:rPr>
                <a:t>SiPM</a:t>
              </a:r>
              <a:r>
                <a:rPr lang="fr-FR" sz="1200" dirty="0">
                  <a:solidFill>
                    <a:schemeClr val="bg1">
                      <a:lumMod val="75000"/>
                    </a:schemeClr>
                  </a:solidFill>
                </a:rPr>
                <a:t> 40</a:t>
              </a:r>
              <a:r>
                <a:rPr lang="fr-FR" sz="1200" dirty="0">
                  <a:solidFill>
                    <a:schemeClr val="bg1">
                      <a:lumMod val="75000"/>
                    </a:schemeClr>
                  </a:solidFill>
                  <a:latin typeface="Symbol" pitchFamily="2" charset="2"/>
                </a:rPr>
                <a:t>m</a:t>
              </a:r>
              <a:r>
                <a:rPr lang="fr-FR" sz="1200" dirty="0">
                  <a:solidFill>
                    <a:schemeClr val="bg1">
                      <a:lumMod val="75000"/>
                    </a:schemeClr>
                  </a:solidFill>
                </a:rPr>
                <a:t>m SPAD (FBK)</a:t>
              </a:r>
            </a:p>
          </p:txBody>
        </p:sp>
      </p:grpSp>
    </p:spTree>
    <p:extLst>
      <p:ext uri="{BB962C8B-B14F-4D97-AF65-F5344CB8AC3E}">
        <p14:creationId xmlns:p14="http://schemas.microsoft.com/office/powerpoint/2010/main" val="22563848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xmlns="" id="{7E210516-4ABE-2E4A-8A16-208684BB436E}"/>
              </a:ext>
            </a:extLst>
          </p:cNvPr>
          <p:cNvSpPr txBox="1">
            <a:spLocks/>
          </p:cNvSpPr>
          <p:nvPr/>
        </p:nvSpPr>
        <p:spPr bwMode="auto">
          <a:xfrm>
            <a:off x="1582205" y="-15666"/>
            <a:ext cx="6442075" cy="838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fontAlgn="base">
              <a:lnSpc>
                <a:spcPts val="3600"/>
              </a:lnSpc>
              <a:spcBef>
                <a:spcPct val="0"/>
              </a:spcBef>
              <a:spcAft>
                <a:spcPct val="0"/>
              </a:spcAft>
              <a:defRPr sz="4000" b="0">
                <a:solidFill>
                  <a:schemeClr val="tx2"/>
                </a:solidFill>
                <a:effectLst>
                  <a:outerShdw blurRad="38100" dist="38100" dir="2700000" algn="tl">
                    <a:schemeClr val="bg2"/>
                  </a:outerShdw>
                </a:effectLst>
                <a:latin typeface="+mj-lt"/>
                <a:ea typeface="+mj-ea"/>
                <a:cs typeface="+mj-cs"/>
              </a:defRPr>
            </a:lvl1pPr>
            <a:lvl2pPr algn="l" rtl="0" fontAlgn="base">
              <a:spcBef>
                <a:spcPct val="0"/>
              </a:spcBef>
              <a:spcAft>
                <a:spcPct val="0"/>
              </a:spcAft>
              <a:defRPr sz="4000">
                <a:solidFill>
                  <a:schemeClr val="tx2"/>
                </a:solidFill>
                <a:effectLst>
                  <a:outerShdw blurRad="38100" dist="38100" dir="2700000" algn="tl">
                    <a:srgbClr val="000000"/>
                  </a:outerShdw>
                </a:effectLst>
                <a:latin typeface="Arial" pitchFamily="-65" charset="0"/>
              </a:defRPr>
            </a:lvl2pPr>
            <a:lvl3pPr algn="l" rtl="0" fontAlgn="base">
              <a:spcBef>
                <a:spcPct val="0"/>
              </a:spcBef>
              <a:spcAft>
                <a:spcPct val="0"/>
              </a:spcAft>
              <a:defRPr sz="4000">
                <a:solidFill>
                  <a:schemeClr val="tx2"/>
                </a:solidFill>
                <a:effectLst>
                  <a:outerShdw blurRad="38100" dist="38100" dir="2700000" algn="tl">
                    <a:srgbClr val="000000"/>
                  </a:outerShdw>
                </a:effectLst>
                <a:latin typeface="Arial" pitchFamily="-65" charset="0"/>
              </a:defRPr>
            </a:lvl3pPr>
            <a:lvl4pPr algn="l" rtl="0" fontAlgn="base">
              <a:spcBef>
                <a:spcPct val="0"/>
              </a:spcBef>
              <a:spcAft>
                <a:spcPct val="0"/>
              </a:spcAft>
              <a:defRPr sz="4000">
                <a:solidFill>
                  <a:schemeClr val="tx2"/>
                </a:solidFill>
                <a:effectLst>
                  <a:outerShdw blurRad="38100" dist="38100" dir="2700000" algn="tl">
                    <a:srgbClr val="000000"/>
                  </a:outerShdw>
                </a:effectLst>
                <a:latin typeface="Arial" pitchFamily="-65" charset="0"/>
              </a:defRPr>
            </a:lvl4pPr>
            <a:lvl5pPr algn="l" rtl="0" fontAlgn="base">
              <a:spcBef>
                <a:spcPct val="0"/>
              </a:spcBef>
              <a:spcAft>
                <a:spcPct val="0"/>
              </a:spcAft>
              <a:defRPr sz="4000">
                <a:solidFill>
                  <a:schemeClr val="tx2"/>
                </a:solidFill>
                <a:effectLst>
                  <a:outerShdw blurRad="38100" dist="38100" dir="2700000" algn="tl">
                    <a:srgbClr val="000000"/>
                  </a:outerShdw>
                </a:effectLst>
                <a:latin typeface="Arial" pitchFamily="-65" charset="0"/>
              </a:defRPr>
            </a:lvl5pPr>
            <a:lvl6pPr marL="457200" algn="l" rtl="0" fontAlgn="base">
              <a:spcBef>
                <a:spcPct val="0"/>
              </a:spcBef>
              <a:spcAft>
                <a:spcPct val="0"/>
              </a:spcAft>
              <a:defRPr sz="4000">
                <a:solidFill>
                  <a:schemeClr val="tx2"/>
                </a:solidFill>
                <a:effectLst>
                  <a:outerShdw blurRad="38100" dist="38100" dir="2700000" algn="tl">
                    <a:srgbClr val="000000"/>
                  </a:outerShdw>
                </a:effectLst>
                <a:latin typeface="Arial" pitchFamily="-65" charset="0"/>
              </a:defRPr>
            </a:lvl6pPr>
            <a:lvl7pPr marL="914400" algn="l" rtl="0" fontAlgn="base">
              <a:spcBef>
                <a:spcPct val="0"/>
              </a:spcBef>
              <a:spcAft>
                <a:spcPct val="0"/>
              </a:spcAft>
              <a:defRPr sz="4000">
                <a:solidFill>
                  <a:schemeClr val="tx2"/>
                </a:solidFill>
                <a:effectLst>
                  <a:outerShdw blurRad="38100" dist="38100" dir="2700000" algn="tl">
                    <a:srgbClr val="000000"/>
                  </a:outerShdw>
                </a:effectLst>
                <a:latin typeface="Arial" pitchFamily="-65" charset="0"/>
              </a:defRPr>
            </a:lvl7pPr>
            <a:lvl8pPr marL="1371600" algn="l" rtl="0" fontAlgn="base">
              <a:spcBef>
                <a:spcPct val="0"/>
              </a:spcBef>
              <a:spcAft>
                <a:spcPct val="0"/>
              </a:spcAft>
              <a:defRPr sz="4000">
                <a:solidFill>
                  <a:schemeClr val="tx2"/>
                </a:solidFill>
                <a:effectLst>
                  <a:outerShdw blurRad="38100" dist="38100" dir="2700000" algn="tl">
                    <a:srgbClr val="000000"/>
                  </a:outerShdw>
                </a:effectLst>
                <a:latin typeface="Arial" pitchFamily="-65" charset="0"/>
              </a:defRPr>
            </a:lvl8pPr>
            <a:lvl9pPr marL="1828800" algn="l" rtl="0" fontAlgn="base">
              <a:spcBef>
                <a:spcPct val="0"/>
              </a:spcBef>
              <a:spcAft>
                <a:spcPct val="0"/>
              </a:spcAft>
              <a:defRPr sz="4000">
                <a:solidFill>
                  <a:schemeClr val="tx2"/>
                </a:solidFill>
                <a:effectLst>
                  <a:outerShdw blurRad="38100" dist="38100" dir="2700000" algn="tl">
                    <a:srgbClr val="000000"/>
                  </a:outerShdw>
                </a:effectLst>
                <a:latin typeface="Arial" pitchFamily="-65" charset="0"/>
              </a:defRPr>
            </a:lvl9pPr>
          </a:lstStyle>
          <a:p>
            <a:pPr eaLnBrk="1" hangingPunct="1"/>
            <a:r>
              <a:rPr lang="en-US" sz="3600" kern="0" dirty="0"/>
              <a:t>BC422/BGO plates </a:t>
            </a:r>
            <a:r>
              <a:rPr lang="en-US" sz="3600" kern="0" dirty="0" err="1"/>
              <a:t>Metapixel</a:t>
            </a:r>
            <a:endParaRPr lang="en-US" sz="3600" kern="0" dirty="0"/>
          </a:p>
        </p:txBody>
      </p:sp>
      <p:grpSp>
        <p:nvGrpSpPr>
          <p:cNvPr id="57" name="Group 56">
            <a:extLst>
              <a:ext uri="{FF2B5EF4-FFF2-40B4-BE49-F238E27FC236}">
                <a16:creationId xmlns:a16="http://schemas.microsoft.com/office/drawing/2014/main" xmlns="" id="{563E52E1-00E6-5C46-890E-BF6531EDA947}"/>
              </a:ext>
            </a:extLst>
          </p:cNvPr>
          <p:cNvGrpSpPr/>
          <p:nvPr/>
        </p:nvGrpSpPr>
        <p:grpSpPr>
          <a:xfrm>
            <a:off x="467545" y="849903"/>
            <a:ext cx="5258812" cy="3423914"/>
            <a:chOff x="467545" y="849903"/>
            <a:chExt cx="5258812" cy="3423914"/>
          </a:xfrm>
        </p:grpSpPr>
        <p:pic>
          <p:nvPicPr>
            <p:cNvPr id="56" name="Picture 55">
              <a:extLst>
                <a:ext uri="{FF2B5EF4-FFF2-40B4-BE49-F238E27FC236}">
                  <a16:creationId xmlns:a16="http://schemas.microsoft.com/office/drawing/2014/main" xmlns="" id="{958F76E9-7B50-8E4C-98B1-149D20EF4A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7921" y="849903"/>
              <a:ext cx="4628436" cy="3423914"/>
            </a:xfrm>
            <a:prstGeom prst="rect">
              <a:avLst/>
            </a:prstGeom>
          </p:spPr>
        </p:pic>
        <p:sp>
          <p:nvSpPr>
            <p:cNvPr id="13" name="TextBox 12">
              <a:extLst>
                <a:ext uri="{FF2B5EF4-FFF2-40B4-BE49-F238E27FC236}">
                  <a16:creationId xmlns:a16="http://schemas.microsoft.com/office/drawing/2014/main" xmlns="" id="{79A90D70-1F41-5D42-B25B-B8ABB6CC17A4}"/>
                </a:ext>
              </a:extLst>
            </p:cNvPr>
            <p:cNvSpPr txBox="1"/>
            <p:nvPr/>
          </p:nvSpPr>
          <p:spPr>
            <a:xfrm>
              <a:off x="2263739" y="1402392"/>
              <a:ext cx="885971" cy="283664"/>
            </a:xfrm>
            <a:prstGeom prst="rect">
              <a:avLst/>
            </a:prstGeom>
            <a:noFill/>
          </p:spPr>
          <p:txBody>
            <a:bodyPr wrap="none" rtlCol="0">
              <a:spAutoFit/>
            </a:bodyPr>
            <a:lstStyle/>
            <a:p>
              <a:r>
                <a:rPr lang="fr-FR" sz="1400" b="1" dirty="0">
                  <a:solidFill>
                    <a:srgbClr val="FF0000"/>
                  </a:solidFill>
                </a:rPr>
                <a:t>125keV</a:t>
              </a:r>
            </a:p>
          </p:txBody>
        </p:sp>
        <p:sp>
          <p:nvSpPr>
            <p:cNvPr id="14" name="TextBox 13">
              <a:extLst>
                <a:ext uri="{FF2B5EF4-FFF2-40B4-BE49-F238E27FC236}">
                  <a16:creationId xmlns:a16="http://schemas.microsoft.com/office/drawing/2014/main" xmlns="" id="{A8F8B380-8A61-1048-BF59-9E2A673E30B0}"/>
                </a:ext>
              </a:extLst>
            </p:cNvPr>
            <p:cNvSpPr txBox="1"/>
            <p:nvPr/>
          </p:nvSpPr>
          <p:spPr>
            <a:xfrm>
              <a:off x="3298084" y="1402392"/>
              <a:ext cx="885971" cy="283664"/>
            </a:xfrm>
            <a:prstGeom prst="rect">
              <a:avLst/>
            </a:prstGeom>
            <a:noFill/>
          </p:spPr>
          <p:txBody>
            <a:bodyPr wrap="none" rtlCol="0">
              <a:spAutoFit/>
            </a:bodyPr>
            <a:lstStyle/>
            <a:p>
              <a:r>
                <a:rPr lang="fr-FR" sz="1400" b="1" dirty="0">
                  <a:solidFill>
                    <a:srgbClr val="FF0000"/>
                  </a:solidFill>
                </a:rPr>
                <a:t>300keV</a:t>
              </a:r>
            </a:p>
          </p:txBody>
        </p:sp>
        <p:sp>
          <p:nvSpPr>
            <p:cNvPr id="19" name="Shape 104">
              <a:extLst>
                <a:ext uri="{FF2B5EF4-FFF2-40B4-BE49-F238E27FC236}">
                  <a16:creationId xmlns:a16="http://schemas.microsoft.com/office/drawing/2014/main" xmlns="" id="{2D52C8FB-56A9-DA4D-9BDD-22A904FA67D9}"/>
                </a:ext>
              </a:extLst>
            </p:cNvPr>
            <p:cNvSpPr/>
            <p:nvPr/>
          </p:nvSpPr>
          <p:spPr>
            <a:xfrm rot="16200000">
              <a:off x="-506157" y="2242462"/>
              <a:ext cx="2667483" cy="72008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77500" lnSpcReduction="20000"/>
            </a:bodyPr>
            <a:lstStyle/>
            <a:p>
              <a:pPr lvl="0">
                <a:defRPr sz="1800"/>
              </a:pPr>
              <a:r>
                <a:rPr lang="fr-CH" sz="2300" dirty="0">
                  <a:latin typeface="+mj-lt"/>
                </a:rPr>
                <a:t>200</a:t>
              </a:r>
              <a:r>
                <a:rPr lang="fr-CH" sz="2300" dirty="0">
                  <a:latin typeface="Symbol" pitchFamily="2" charset="2"/>
                  <a:cs typeface="Symbol" charset="2"/>
                </a:rPr>
                <a:t>m</a:t>
              </a:r>
              <a:r>
                <a:rPr lang="fr-CH" sz="2300" dirty="0">
                  <a:latin typeface="+mj-lt"/>
                </a:rPr>
                <a:t>m </a:t>
              </a:r>
              <a:r>
                <a:rPr lang="fr-CH" sz="2300" dirty="0" err="1">
                  <a:latin typeface="+mj-lt"/>
                </a:rPr>
                <a:t>thick</a:t>
              </a:r>
              <a:r>
                <a:rPr lang="fr-CH" sz="2300" dirty="0">
                  <a:latin typeface="+mj-lt"/>
                </a:rPr>
                <a:t> </a:t>
              </a:r>
              <a:r>
                <a:rPr lang="fr-CH" sz="2300" b="1" dirty="0">
                  <a:latin typeface="+mj-lt"/>
                </a:rPr>
                <a:t>BGO </a:t>
              </a:r>
              <a:r>
                <a:rPr lang="fr-CH" sz="2300" dirty="0">
                  <a:latin typeface="+mj-lt"/>
                </a:rPr>
                <a:t>plates</a:t>
              </a:r>
            </a:p>
            <a:p>
              <a:pPr lvl="0">
                <a:defRPr sz="1800"/>
              </a:pPr>
              <a:r>
                <a:rPr lang="fr-CH" sz="2300" b="1" dirty="0">
                  <a:latin typeface="+mj-lt"/>
                </a:rPr>
                <a:t>+ </a:t>
              </a:r>
              <a:r>
                <a:rPr lang="fr-CH" sz="2300" dirty="0">
                  <a:latin typeface="+mj-lt"/>
                </a:rPr>
                <a:t>200</a:t>
              </a:r>
              <a:r>
                <a:rPr lang="fr-CH" sz="2300" dirty="0">
                  <a:latin typeface="Symbol" pitchFamily="2" charset="2"/>
                  <a:cs typeface="Symbol" charset="2"/>
                </a:rPr>
                <a:t>m</a:t>
              </a:r>
              <a:r>
                <a:rPr lang="fr-CH" sz="2300" dirty="0">
                  <a:latin typeface="+mj-lt"/>
                </a:rPr>
                <a:t>m tBC422 </a:t>
              </a:r>
            </a:p>
            <a:p>
              <a:pPr>
                <a:defRPr sz="1800"/>
              </a:pPr>
              <a:r>
                <a:rPr lang="fr-CH" sz="2300" dirty="0">
                  <a:latin typeface="+mj-lt"/>
                </a:rPr>
                <a:t>2x2x3mm</a:t>
              </a:r>
              <a:r>
                <a:rPr lang="fr-CH" sz="2300" baseline="30000" dirty="0">
                  <a:latin typeface="+mj-lt"/>
                </a:rPr>
                <a:t>3</a:t>
              </a:r>
            </a:p>
            <a:p>
              <a:pPr lvl="0">
                <a:defRPr sz="1800"/>
              </a:pPr>
              <a:endParaRPr sz="2000" dirty="0"/>
            </a:p>
          </p:txBody>
        </p:sp>
      </p:grpSp>
      <p:grpSp>
        <p:nvGrpSpPr>
          <p:cNvPr id="33" name="Group 32">
            <a:extLst>
              <a:ext uri="{FF2B5EF4-FFF2-40B4-BE49-F238E27FC236}">
                <a16:creationId xmlns:a16="http://schemas.microsoft.com/office/drawing/2014/main" xmlns="" id="{75A21991-E9E2-CC42-8626-D8576C5982F1}"/>
              </a:ext>
            </a:extLst>
          </p:cNvPr>
          <p:cNvGrpSpPr/>
          <p:nvPr/>
        </p:nvGrpSpPr>
        <p:grpSpPr>
          <a:xfrm>
            <a:off x="5851335" y="1052736"/>
            <a:ext cx="3185161" cy="2929012"/>
            <a:chOff x="5851335" y="1052736"/>
            <a:chExt cx="3185161" cy="2929012"/>
          </a:xfrm>
        </p:grpSpPr>
        <p:pic>
          <p:nvPicPr>
            <p:cNvPr id="23" name="Picture 22">
              <a:extLst>
                <a:ext uri="{FF2B5EF4-FFF2-40B4-BE49-F238E27FC236}">
                  <a16:creationId xmlns:a16="http://schemas.microsoft.com/office/drawing/2014/main" xmlns="" id="{987D2F55-88AF-7A45-9759-B7B22C0DF73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51335" y="1052736"/>
              <a:ext cx="3185161" cy="2929012"/>
            </a:xfrm>
            <a:prstGeom prst="rect">
              <a:avLst/>
            </a:prstGeom>
          </p:spPr>
        </p:pic>
        <p:sp>
          <p:nvSpPr>
            <p:cNvPr id="28" name="Rectangle 27">
              <a:extLst>
                <a:ext uri="{FF2B5EF4-FFF2-40B4-BE49-F238E27FC236}">
                  <a16:creationId xmlns:a16="http://schemas.microsoft.com/office/drawing/2014/main" xmlns="" id="{C2B73F7E-4DD5-AD4C-A005-D0E4DABED6BB}"/>
                </a:ext>
              </a:extLst>
            </p:cNvPr>
            <p:cNvSpPr/>
            <p:nvPr/>
          </p:nvSpPr>
          <p:spPr bwMode="auto">
            <a:xfrm>
              <a:off x="6372200" y="1556792"/>
              <a:ext cx="144016" cy="216024"/>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Arial" pitchFamily="-65" charset="0"/>
              </a:endParaRPr>
            </a:p>
          </p:txBody>
        </p:sp>
        <p:sp>
          <p:nvSpPr>
            <p:cNvPr id="30" name="TextBox 29">
              <a:extLst>
                <a:ext uri="{FF2B5EF4-FFF2-40B4-BE49-F238E27FC236}">
                  <a16:creationId xmlns:a16="http://schemas.microsoft.com/office/drawing/2014/main" xmlns="" id="{2F155C94-71DD-ED43-B273-778214FC5D50}"/>
                </a:ext>
              </a:extLst>
            </p:cNvPr>
            <p:cNvSpPr txBox="1"/>
            <p:nvPr/>
          </p:nvSpPr>
          <p:spPr>
            <a:xfrm>
              <a:off x="6390577" y="1845404"/>
              <a:ext cx="197647" cy="215444"/>
            </a:xfrm>
            <a:prstGeom prst="rect">
              <a:avLst/>
            </a:prstGeom>
            <a:noFill/>
            <a:ln>
              <a:noFill/>
            </a:ln>
          </p:spPr>
          <p:txBody>
            <a:bodyPr wrap="square" rtlCol="0">
              <a:spAutoFit/>
            </a:bodyPr>
            <a:lstStyle/>
            <a:p>
              <a:r>
                <a:rPr lang="fr-FR" sz="800" dirty="0">
                  <a:solidFill>
                    <a:srgbClr val="FF0000"/>
                  </a:solidFill>
                </a:rPr>
                <a:t>⚫️</a:t>
              </a:r>
            </a:p>
          </p:txBody>
        </p:sp>
      </p:grpSp>
      <p:sp>
        <p:nvSpPr>
          <p:cNvPr id="35" name="Rectangle 34">
            <a:extLst>
              <a:ext uri="{FF2B5EF4-FFF2-40B4-BE49-F238E27FC236}">
                <a16:creationId xmlns:a16="http://schemas.microsoft.com/office/drawing/2014/main" xmlns="" id="{974ED1B8-ED4A-1F4C-8EE2-FBC842581828}"/>
              </a:ext>
            </a:extLst>
          </p:cNvPr>
          <p:cNvSpPr/>
          <p:nvPr/>
        </p:nvSpPr>
        <p:spPr bwMode="auto">
          <a:xfrm>
            <a:off x="6732240" y="1402392"/>
            <a:ext cx="576064" cy="1151884"/>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Arial" pitchFamily="-65" charset="0"/>
            </a:endParaRPr>
          </a:p>
        </p:txBody>
      </p:sp>
      <p:sp>
        <p:nvSpPr>
          <p:cNvPr id="36" name="Rectangle 35">
            <a:extLst>
              <a:ext uri="{FF2B5EF4-FFF2-40B4-BE49-F238E27FC236}">
                <a16:creationId xmlns:a16="http://schemas.microsoft.com/office/drawing/2014/main" xmlns="" id="{A7AB51C1-B5F6-8D45-843C-209AB52185B1}"/>
              </a:ext>
            </a:extLst>
          </p:cNvPr>
          <p:cNvSpPr/>
          <p:nvPr/>
        </p:nvSpPr>
        <p:spPr bwMode="auto">
          <a:xfrm>
            <a:off x="6732240" y="2554276"/>
            <a:ext cx="576064" cy="120011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Arial" pitchFamily="-65" charset="0"/>
            </a:endParaRPr>
          </a:p>
        </p:txBody>
      </p:sp>
      <p:sp>
        <p:nvSpPr>
          <p:cNvPr id="37" name="Rectangle 36">
            <a:extLst>
              <a:ext uri="{FF2B5EF4-FFF2-40B4-BE49-F238E27FC236}">
                <a16:creationId xmlns:a16="http://schemas.microsoft.com/office/drawing/2014/main" xmlns="" id="{0CF54144-BE70-C34A-97E9-1C0189052D21}"/>
              </a:ext>
            </a:extLst>
          </p:cNvPr>
          <p:cNvSpPr/>
          <p:nvPr/>
        </p:nvSpPr>
        <p:spPr bwMode="auto">
          <a:xfrm>
            <a:off x="7317930" y="1402392"/>
            <a:ext cx="556812" cy="235957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Arial" pitchFamily="-65" charset="0"/>
            </a:endParaRPr>
          </a:p>
        </p:txBody>
      </p:sp>
      <p:sp>
        <p:nvSpPr>
          <p:cNvPr id="38" name="Rectangle 37">
            <a:extLst>
              <a:ext uri="{FF2B5EF4-FFF2-40B4-BE49-F238E27FC236}">
                <a16:creationId xmlns:a16="http://schemas.microsoft.com/office/drawing/2014/main" xmlns="" id="{14F3874E-0196-8A4D-A5B4-7AA6669CF2FF}"/>
              </a:ext>
            </a:extLst>
          </p:cNvPr>
          <p:cNvSpPr/>
          <p:nvPr/>
        </p:nvSpPr>
        <p:spPr bwMode="auto">
          <a:xfrm>
            <a:off x="7903620" y="1402392"/>
            <a:ext cx="628820" cy="236996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Arial" pitchFamily="-65" charset="0"/>
            </a:endParaRPr>
          </a:p>
        </p:txBody>
      </p:sp>
      <p:sp>
        <p:nvSpPr>
          <p:cNvPr id="39" name="Rectangle 38">
            <a:extLst>
              <a:ext uri="{FF2B5EF4-FFF2-40B4-BE49-F238E27FC236}">
                <a16:creationId xmlns:a16="http://schemas.microsoft.com/office/drawing/2014/main" xmlns="" id="{F31B47FB-8E68-6C45-B53A-220974B5C431}"/>
              </a:ext>
            </a:extLst>
          </p:cNvPr>
          <p:cNvSpPr/>
          <p:nvPr/>
        </p:nvSpPr>
        <p:spPr bwMode="auto">
          <a:xfrm>
            <a:off x="8513188" y="1400631"/>
            <a:ext cx="412983" cy="236996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Arial" pitchFamily="-65" charset="0"/>
            </a:endParaRPr>
          </a:p>
        </p:txBody>
      </p:sp>
      <p:grpSp>
        <p:nvGrpSpPr>
          <p:cNvPr id="3" name="Group 2">
            <a:extLst>
              <a:ext uri="{FF2B5EF4-FFF2-40B4-BE49-F238E27FC236}">
                <a16:creationId xmlns:a16="http://schemas.microsoft.com/office/drawing/2014/main" xmlns="" id="{800F88BE-45E2-A940-BEF2-68B50E65FFDB}"/>
              </a:ext>
            </a:extLst>
          </p:cNvPr>
          <p:cNvGrpSpPr/>
          <p:nvPr/>
        </p:nvGrpSpPr>
        <p:grpSpPr>
          <a:xfrm>
            <a:off x="87964" y="2828590"/>
            <a:ext cx="2175777" cy="3456874"/>
            <a:chOff x="87964" y="2924944"/>
            <a:chExt cx="2175777" cy="3456874"/>
          </a:xfrm>
        </p:grpSpPr>
        <p:grpSp>
          <p:nvGrpSpPr>
            <p:cNvPr id="90" name="Group 89">
              <a:extLst>
                <a:ext uri="{FF2B5EF4-FFF2-40B4-BE49-F238E27FC236}">
                  <a16:creationId xmlns:a16="http://schemas.microsoft.com/office/drawing/2014/main" xmlns="" id="{C249784B-92FA-BB44-8DF6-C38CD1C85FC5}"/>
                </a:ext>
              </a:extLst>
            </p:cNvPr>
            <p:cNvGrpSpPr/>
            <p:nvPr/>
          </p:nvGrpSpPr>
          <p:grpSpPr>
            <a:xfrm>
              <a:off x="87964" y="2924944"/>
              <a:ext cx="2175777" cy="3456874"/>
              <a:chOff x="87964" y="2924944"/>
              <a:chExt cx="2175777" cy="3456874"/>
            </a:xfrm>
          </p:grpSpPr>
          <p:grpSp>
            <p:nvGrpSpPr>
              <p:cNvPr id="59" name="Group 58">
                <a:extLst>
                  <a:ext uri="{FF2B5EF4-FFF2-40B4-BE49-F238E27FC236}">
                    <a16:creationId xmlns:a16="http://schemas.microsoft.com/office/drawing/2014/main" xmlns="" id="{02FA9ADB-AC87-7D4D-87D2-05E0D35FDC74}"/>
                  </a:ext>
                </a:extLst>
              </p:cNvPr>
              <p:cNvGrpSpPr/>
              <p:nvPr/>
            </p:nvGrpSpPr>
            <p:grpSpPr>
              <a:xfrm>
                <a:off x="87964" y="2924944"/>
                <a:ext cx="2175777" cy="3456874"/>
                <a:chOff x="87964" y="2924944"/>
                <a:chExt cx="2175777" cy="3456874"/>
              </a:xfrm>
            </p:grpSpPr>
            <p:pic>
              <p:nvPicPr>
                <p:cNvPr id="58" name="Picture 57">
                  <a:extLst>
                    <a:ext uri="{FF2B5EF4-FFF2-40B4-BE49-F238E27FC236}">
                      <a16:creationId xmlns:a16="http://schemas.microsoft.com/office/drawing/2014/main" xmlns="" id="{E1B0F155-D7AE-A246-9816-3093127B18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964" y="4456174"/>
                  <a:ext cx="2116392" cy="1925644"/>
                </a:xfrm>
                <a:prstGeom prst="rect">
                  <a:avLst/>
                </a:prstGeom>
              </p:spPr>
            </p:pic>
            <p:cxnSp>
              <p:nvCxnSpPr>
                <p:cNvPr id="41" name="Straight Arrow Connector 40">
                  <a:extLst>
                    <a:ext uri="{FF2B5EF4-FFF2-40B4-BE49-F238E27FC236}">
                      <a16:creationId xmlns:a16="http://schemas.microsoft.com/office/drawing/2014/main" xmlns="" id="{D89FF7A1-3988-B440-A14D-8EA8B963CADC}"/>
                    </a:ext>
                  </a:extLst>
                </p:cNvPr>
                <p:cNvCxnSpPr>
                  <a:cxnSpLocks/>
                </p:cNvCxnSpPr>
                <p:nvPr/>
              </p:nvCxnSpPr>
              <p:spPr bwMode="auto">
                <a:xfrm flipH="1">
                  <a:off x="1187625" y="2924944"/>
                  <a:ext cx="1076116" cy="1800200"/>
                </a:xfrm>
                <a:prstGeom prst="straightConnector1">
                  <a:avLst/>
                </a:prstGeom>
                <a:solidFill>
                  <a:schemeClr val="accent1"/>
                </a:solidFill>
                <a:ln w="31750" cap="flat" cmpd="sng" algn="ctr">
                  <a:solidFill>
                    <a:srgbClr val="C00000"/>
                  </a:solidFill>
                  <a:prstDash val="solid"/>
                  <a:round/>
                  <a:headEnd type="none" w="lg" len="lg"/>
                  <a:tailEnd type="triangle" w="lg" len="lg"/>
                </a:ln>
                <a:effectLst/>
              </p:spPr>
            </p:cxnSp>
          </p:grpSp>
          <p:grpSp>
            <p:nvGrpSpPr>
              <p:cNvPr id="71" name="Group 70">
                <a:extLst>
                  <a:ext uri="{FF2B5EF4-FFF2-40B4-BE49-F238E27FC236}">
                    <a16:creationId xmlns:a16="http://schemas.microsoft.com/office/drawing/2014/main" xmlns="" id="{239256AA-92FC-E248-9E59-35B0F0E89E7B}"/>
                  </a:ext>
                </a:extLst>
              </p:cNvPr>
              <p:cNvGrpSpPr/>
              <p:nvPr/>
            </p:nvGrpSpPr>
            <p:grpSpPr>
              <a:xfrm>
                <a:off x="644175" y="5182843"/>
                <a:ext cx="1030573" cy="276999"/>
                <a:chOff x="644175" y="5182843"/>
                <a:chExt cx="1030573" cy="276999"/>
              </a:xfrm>
            </p:grpSpPr>
            <p:grpSp>
              <p:nvGrpSpPr>
                <p:cNvPr id="69" name="Group 68">
                  <a:extLst>
                    <a:ext uri="{FF2B5EF4-FFF2-40B4-BE49-F238E27FC236}">
                      <a16:creationId xmlns:a16="http://schemas.microsoft.com/office/drawing/2014/main" xmlns="" id="{7E27C152-D703-B14A-B2F2-7066EAA09BCD}"/>
                    </a:ext>
                  </a:extLst>
                </p:cNvPr>
                <p:cNvGrpSpPr/>
                <p:nvPr/>
              </p:nvGrpSpPr>
              <p:grpSpPr>
                <a:xfrm>
                  <a:off x="772508" y="5445224"/>
                  <a:ext cx="902240" cy="629"/>
                  <a:chOff x="772508" y="5445224"/>
                  <a:chExt cx="902240" cy="629"/>
                </a:xfrm>
              </p:grpSpPr>
              <p:cxnSp>
                <p:nvCxnSpPr>
                  <p:cNvPr id="67" name="Straight Arrow Connector 66">
                    <a:extLst>
                      <a:ext uri="{FF2B5EF4-FFF2-40B4-BE49-F238E27FC236}">
                        <a16:creationId xmlns:a16="http://schemas.microsoft.com/office/drawing/2014/main" xmlns="" id="{AE1AD696-23F9-FC4A-84DD-953CFC16FE88}"/>
                      </a:ext>
                    </a:extLst>
                  </p:cNvPr>
                  <p:cNvCxnSpPr/>
                  <p:nvPr/>
                </p:nvCxnSpPr>
                <p:spPr bwMode="auto">
                  <a:xfrm>
                    <a:off x="772508" y="5445853"/>
                    <a:ext cx="360041" cy="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68" name="Straight Arrow Connector 67">
                    <a:extLst>
                      <a:ext uri="{FF2B5EF4-FFF2-40B4-BE49-F238E27FC236}">
                        <a16:creationId xmlns:a16="http://schemas.microsoft.com/office/drawing/2014/main" xmlns="" id="{0E85B433-BFE8-5A46-9CA5-53428FCC7FF4}"/>
                      </a:ext>
                    </a:extLst>
                  </p:cNvPr>
                  <p:cNvCxnSpPr>
                    <a:cxnSpLocks/>
                  </p:cNvCxnSpPr>
                  <p:nvPr/>
                </p:nvCxnSpPr>
                <p:spPr bwMode="auto">
                  <a:xfrm flipH="1">
                    <a:off x="1314707" y="5445224"/>
                    <a:ext cx="360041" cy="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grpSp>
            <p:sp>
              <p:nvSpPr>
                <p:cNvPr id="70" name="TextBox 69">
                  <a:extLst>
                    <a:ext uri="{FF2B5EF4-FFF2-40B4-BE49-F238E27FC236}">
                      <a16:creationId xmlns:a16="http://schemas.microsoft.com/office/drawing/2014/main" xmlns="" id="{0C2801F2-863B-424C-A2E6-8754C6C506F0}"/>
                    </a:ext>
                  </a:extLst>
                </p:cNvPr>
                <p:cNvSpPr txBox="1"/>
                <p:nvPr/>
              </p:nvSpPr>
              <p:spPr>
                <a:xfrm>
                  <a:off x="644175" y="5182843"/>
                  <a:ext cx="590226" cy="276999"/>
                </a:xfrm>
                <a:prstGeom prst="rect">
                  <a:avLst/>
                </a:prstGeom>
                <a:noFill/>
              </p:spPr>
              <p:txBody>
                <a:bodyPr wrap="none" rtlCol="0">
                  <a:spAutoFit/>
                </a:bodyPr>
                <a:lstStyle/>
                <a:p>
                  <a:r>
                    <a:rPr lang="fr-FR" sz="1200" dirty="0">
                      <a:solidFill>
                        <a:srgbClr val="FF0000"/>
                      </a:solidFill>
                    </a:rPr>
                    <a:t>110ps</a:t>
                  </a:r>
                </a:p>
              </p:txBody>
            </p:sp>
          </p:grpSp>
        </p:grpSp>
        <p:sp>
          <p:nvSpPr>
            <p:cNvPr id="2" name="TextBox 1">
              <a:extLst>
                <a:ext uri="{FF2B5EF4-FFF2-40B4-BE49-F238E27FC236}">
                  <a16:creationId xmlns:a16="http://schemas.microsoft.com/office/drawing/2014/main" xmlns="" id="{321461F9-17FA-454C-A082-4D11F0A9C8C9}"/>
                </a:ext>
              </a:extLst>
            </p:cNvPr>
            <p:cNvSpPr txBox="1"/>
            <p:nvPr/>
          </p:nvSpPr>
          <p:spPr>
            <a:xfrm>
              <a:off x="224088" y="4629335"/>
              <a:ext cx="785793" cy="584775"/>
            </a:xfrm>
            <a:prstGeom prst="rect">
              <a:avLst/>
            </a:prstGeom>
            <a:noFill/>
          </p:spPr>
          <p:txBody>
            <a:bodyPr wrap="none" rtlCol="0">
              <a:spAutoFit/>
            </a:bodyPr>
            <a:lstStyle/>
            <a:p>
              <a:r>
                <a:rPr lang="fr-FR" sz="1000" dirty="0">
                  <a:solidFill>
                    <a:schemeClr val="bg1">
                      <a:lumMod val="50000"/>
                    </a:schemeClr>
                  </a:solidFill>
                </a:rPr>
                <a:t>CTR </a:t>
              </a:r>
              <a:r>
                <a:rPr lang="fr-FR" sz="1000" dirty="0" err="1">
                  <a:solidFill>
                    <a:schemeClr val="bg1">
                      <a:lumMod val="50000"/>
                    </a:schemeClr>
                  </a:solidFill>
                </a:rPr>
                <a:t>with</a:t>
              </a:r>
              <a:r>
                <a:rPr lang="fr-FR" sz="1000" dirty="0">
                  <a:solidFill>
                    <a:schemeClr val="bg1">
                      <a:lumMod val="50000"/>
                    </a:schemeClr>
                  </a:solidFill>
                </a:rPr>
                <a:t> </a:t>
              </a:r>
            </a:p>
            <a:p>
              <a:r>
                <a:rPr lang="fr-FR" sz="1000" dirty="0">
                  <a:solidFill>
                    <a:schemeClr val="bg1">
                      <a:lumMod val="50000"/>
                    </a:schemeClr>
                  </a:solidFill>
                </a:rPr>
                <a:t>57ps LSO </a:t>
              </a:r>
            </a:p>
            <a:p>
              <a:r>
                <a:rPr lang="fr-FR" sz="1000" dirty="0">
                  <a:solidFill>
                    <a:schemeClr val="bg1">
                      <a:lumMod val="50000"/>
                    </a:schemeClr>
                  </a:solidFill>
                </a:rPr>
                <a:t>pixe</a:t>
              </a:r>
              <a:r>
                <a:rPr lang="fr-FR" sz="1200" dirty="0">
                  <a:solidFill>
                    <a:schemeClr val="bg1">
                      <a:lumMod val="50000"/>
                    </a:schemeClr>
                  </a:solidFill>
                </a:rPr>
                <a:t>l</a:t>
              </a:r>
            </a:p>
          </p:txBody>
        </p:sp>
      </p:grpSp>
      <p:grpSp>
        <p:nvGrpSpPr>
          <p:cNvPr id="4" name="Group 3">
            <a:extLst>
              <a:ext uri="{FF2B5EF4-FFF2-40B4-BE49-F238E27FC236}">
                <a16:creationId xmlns:a16="http://schemas.microsoft.com/office/drawing/2014/main" xmlns="" id="{9F61C3DC-8314-B644-9AC8-1F1829776BD0}"/>
              </a:ext>
            </a:extLst>
          </p:cNvPr>
          <p:cNvGrpSpPr/>
          <p:nvPr/>
        </p:nvGrpSpPr>
        <p:grpSpPr>
          <a:xfrm>
            <a:off x="2268858" y="2604477"/>
            <a:ext cx="2072719" cy="3680497"/>
            <a:chOff x="2268858" y="2700831"/>
            <a:chExt cx="2072719" cy="3680497"/>
          </a:xfrm>
        </p:grpSpPr>
        <p:grpSp>
          <p:nvGrpSpPr>
            <p:cNvPr id="89" name="Group 88">
              <a:extLst>
                <a:ext uri="{FF2B5EF4-FFF2-40B4-BE49-F238E27FC236}">
                  <a16:creationId xmlns:a16="http://schemas.microsoft.com/office/drawing/2014/main" xmlns="" id="{2E9103EC-7A7E-F042-A52B-0D9CD2C61534}"/>
                </a:ext>
              </a:extLst>
            </p:cNvPr>
            <p:cNvGrpSpPr/>
            <p:nvPr/>
          </p:nvGrpSpPr>
          <p:grpSpPr>
            <a:xfrm>
              <a:off x="2268858" y="2700831"/>
              <a:ext cx="2072719" cy="3680497"/>
              <a:chOff x="2268858" y="2700831"/>
              <a:chExt cx="2072719" cy="3680497"/>
            </a:xfrm>
          </p:grpSpPr>
          <p:grpSp>
            <p:nvGrpSpPr>
              <p:cNvPr id="61" name="Group 60">
                <a:extLst>
                  <a:ext uri="{FF2B5EF4-FFF2-40B4-BE49-F238E27FC236}">
                    <a16:creationId xmlns:a16="http://schemas.microsoft.com/office/drawing/2014/main" xmlns="" id="{81DD382F-9239-AE45-A6C4-11D00D274EF1}"/>
                  </a:ext>
                </a:extLst>
              </p:cNvPr>
              <p:cNvGrpSpPr/>
              <p:nvPr/>
            </p:nvGrpSpPr>
            <p:grpSpPr>
              <a:xfrm>
                <a:off x="2268858" y="2700831"/>
                <a:ext cx="2072719" cy="3680497"/>
                <a:chOff x="2233233" y="2700831"/>
                <a:chExt cx="2072719" cy="3680497"/>
              </a:xfrm>
            </p:grpSpPr>
            <p:pic>
              <p:nvPicPr>
                <p:cNvPr id="60" name="Picture 59">
                  <a:extLst>
                    <a:ext uri="{FF2B5EF4-FFF2-40B4-BE49-F238E27FC236}">
                      <a16:creationId xmlns:a16="http://schemas.microsoft.com/office/drawing/2014/main" xmlns="" id="{20BB3B89-34F2-F948-9416-228EA0FAA8A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33233" y="4468049"/>
                  <a:ext cx="2072719" cy="1913279"/>
                </a:xfrm>
                <a:prstGeom prst="rect">
                  <a:avLst/>
                </a:prstGeom>
              </p:spPr>
            </p:pic>
            <p:cxnSp>
              <p:nvCxnSpPr>
                <p:cNvPr id="45" name="Straight Arrow Connector 44">
                  <a:extLst>
                    <a:ext uri="{FF2B5EF4-FFF2-40B4-BE49-F238E27FC236}">
                      <a16:creationId xmlns:a16="http://schemas.microsoft.com/office/drawing/2014/main" xmlns="" id="{C15AD49C-41A1-334B-B049-929DB81F1DD7}"/>
                    </a:ext>
                  </a:extLst>
                </p:cNvPr>
                <p:cNvCxnSpPr>
                  <a:cxnSpLocks/>
                </p:cNvCxnSpPr>
                <p:nvPr/>
              </p:nvCxnSpPr>
              <p:spPr bwMode="auto">
                <a:xfrm>
                  <a:off x="3144646" y="2700831"/>
                  <a:ext cx="142838" cy="1952305"/>
                </a:xfrm>
                <a:prstGeom prst="straightConnector1">
                  <a:avLst/>
                </a:prstGeom>
                <a:solidFill>
                  <a:schemeClr val="accent1"/>
                </a:solidFill>
                <a:ln w="31750" cap="flat" cmpd="sng" algn="ctr">
                  <a:solidFill>
                    <a:srgbClr val="C00000"/>
                  </a:solidFill>
                  <a:prstDash val="solid"/>
                  <a:round/>
                  <a:headEnd type="none" w="lg" len="lg"/>
                  <a:tailEnd type="triangle" w="lg" len="lg"/>
                </a:ln>
                <a:effectLst/>
              </p:spPr>
            </p:cxnSp>
          </p:grpSp>
          <p:grpSp>
            <p:nvGrpSpPr>
              <p:cNvPr id="72" name="Group 71">
                <a:extLst>
                  <a:ext uri="{FF2B5EF4-FFF2-40B4-BE49-F238E27FC236}">
                    <a16:creationId xmlns:a16="http://schemas.microsoft.com/office/drawing/2014/main" xmlns="" id="{0A9C876F-6B6D-5B46-A482-CC3A9ED53922}"/>
                  </a:ext>
                </a:extLst>
              </p:cNvPr>
              <p:cNvGrpSpPr/>
              <p:nvPr/>
            </p:nvGrpSpPr>
            <p:grpSpPr>
              <a:xfrm>
                <a:off x="2774919" y="5240233"/>
                <a:ext cx="961206" cy="276999"/>
                <a:chOff x="681043" y="5182843"/>
                <a:chExt cx="961206" cy="276999"/>
              </a:xfrm>
            </p:grpSpPr>
            <p:grpSp>
              <p:nvGrpSpPr>
                <p:cNvPr id="73" name="Group 72">
                  <a:extLst>
                    <a:ext uri="{FF2B5EF4-FFF2-40B4-BE49-F238E27FC236}">
                      <a16:creationId xmlns:a16="http://schemas.microsoft.com/office/drawing/2014/main" xmlns="" id="{672E2CDD-92C1-9647-B138-969741044795}"/>
                    </a:ext>
                  </a:extLst>
                </p:cNvPr>
                <p:cNvGrpSpPr/>
                <p:nvPr/>
              </p:nvGrpSpPr>
              <p:grpSpPr>
                <a:xfrm>
                  <a:off x="772508" y="5445224"/>
                  <a:ext cx="869741" cy="629"/>
                  <a:chOff x="772508" y="5445224"/>
                  <a:chExt cx="869741" cy="629"/>
                </a:xfrm>
              </p:grpSpPr>
              <p:cxnSp>
                <p:nvCxnSpPr>
                  <p:cNvPr id="75" name="Straight Arrow Connector 74">
                    <a:extLst>
                      <a:ext uri="{FF2B5EF4-FFF2-40B4-BE49-F238E27FC236}">
                        <a16:creationId xmlns:a16="http://schemas.microsoft.com/office/drawing/2014/main" xmlns="" id="{9BA51757-0E81-3D46-9898-B203C22421A7}"/>
                      </a:ext>
                    </a:extLst>
                  </p:cNvPr>
                  <p:cNvCxnSpPr/>
                  <p:nvPr/>
                </p:nvCxnSpPr>
                <p:spPr bwMode="auto">
                  <a:xfrm>
                    <a:off x="772508" y="5445853"/>
                    <a:ext cx="360041" cy="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76" name="Straight Arrow Connector 75">
                    <a:extLst>
                      <a:ext uri="{FF2B5EF4-FFF2-40B4-BE49-F238E27FC236}">
                        <a16:creationId xmlns:a16="http://schemas.microsoft.com/office/drawing/2014/main" xmlns="" id="{4DC57FC9-1A78-094F-8EF9-C1D38B09F590}"/>
                      </a:ext>
                    </a:extLst>
                  </p:cNvPr>
                  <p:cNvCxnSpPr>
                    <a:cxnSpLocks/>
                  </p:cNvCxnSpPr>
                  <p:nvPr/>
                </p:nvCxnSpPr>
                <p:spPr bwMode="auto">
                  <a:xfrm flipH="1">
                    <a:off x="1282208" y="5445224"/>
                    <a:ext cx="360041" cy="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grpSp>
            <p:sp>
              <p:nvSpPr>
                <p:cNvPr id="74" name="TextBox 73">
                  <a:extLst>
                    <a:ext uri="{FF2B5EF4-FFF2-40B4-BE49-F238E27FC236}">
                      <a16:creationId xmlns:a16="http://schemas.microsoft.com/office/drawing/2014/main" xmlns="" id="{3E4B53F9-CFCA-0240-8230-856B19257A3A}"/>
                    </a:ext>
                  </a:extLst>
                </p:cNvPr>
                <p:cNvSpPr txBox="1"/>
                <p:nvPr/>
              </p:nvSpPr>
              <p:spPr>
                <a:xfrm>
                  <a:off x="681043" y="5182843"/>
                  <a:ext cx="516488" cy="276999"/>
                </a:xfrm>
                <a:prstGeom prst="rect">
                  <a:avLst/>
                </a:prstGeom>
                <a:noFill/>
              </p:spPr>
              <p:txBody>
                <a:bodyPr wrap="none" rtlCol="0">
                  <a:spAutoFit/>
                </a:bodyPr>
                <a:lstStyle/>
                <a:p>
                  <a:r>
                    <a:rPr lang="fr-FR" sz="1200" dirty="0">
                      <a:solidFill>
                        <a:srgbClr val="FF0000"/>
                      </a:solidFill>
                    </a:rPr>
                    <a:t>87ps</a:t>
                  </a:r>
                </a:p>
              </p:txBody>
            </p:sp>
          </p:grpSp>
        </p:grpSp>
        <p:sp>
          <p:nvSpPr>
            <p:cNvPr id="98" name="TextBox 97">
              <a:extLst>
                <a:ext uri="{FF2B5EF4-FFF2-40B4-BE49-F238E27FC236}">
                  <a16:creationId xmlns:a16="http://schemas.microsoft.com/office/drawing/2014/main" xmlns="" id="{244AA2BC-AFF2-684D-A042-E3D06AC23761}"/>
                </a:ext>
              </a:extLst>
            </p:cNvPr>
            <p:cNvSpPr txBox="1"/>
            <p:nvPr/>
          </p:nvSpPr>
          <p:spPr>
            <a:xfrm>
              <a:off x="2411760" y="4653136"/>
              <a:ext cx="785793" cy="584775"/>
            </a:xfrm>
            <a:prstGeom prst="rect">
              <a:avLst/>
            </a:prstGeom>
            <a:noFill/>
          </p:spPr>
          <p:txBody>
            <a:bodyPr wrap="none" rtlCol="0">
              <a:spAutoFit/>
            </a:bodyPr>
            <a:lstStyle/>
            <a:p>
              <a:r>
                <a:rPr lang="fr-FR" sz="1000" dirty="0">
                  <a:solidFill>
                    <a:schemeClr val="bg1">
                      <a:lumMod val="50000"/>
                    </a:schemeClr>
                  </a:solidFill>
                </a:rPr>
                <a:t>CTR </a:t>
              </a:r>
              <a:r>
                <a:rPr lang="fr-FR" sz="1000" dirty="0" err="1">
                  <a:solidFill>
                    <a:schemeClr val="bg1">
                      <a:lumMod val="50000"/>
                    </a:schemeClr>
                  </a:solidFill>
                </a:rPr>
                <a:t>with</a:t>
              </a:r>
              <a:r>
                <a:rPr lang="fr-FR" sz="1000" dirty="0">
                  <a:solidFill>
                    <a:schemeClr val="bg1">
                      <a:lumMod val="50000"/>
                    </a:schemeClr>
                  </a:solidFill>
                </a:rPr>
                <a:t> </a:t>
              </a:r>
            </a:p>
            <a:p>
              <a:r>
                <a:rPr lang="fr-FR" sz="1000" dirty="0">
                  <a:solidFill>
                    <a:schemeClr val="bg1">
                      <a:lumMod val="50000"/>
                    </a:schemeClr>
                  </a:solidFill>
                </a:rPr>
                <a:t>57ps LSO </a:t>
              </a:r>
            </a:p>
            <a:p>
              <a:r>
                <a:rPr lang="fr-FR" sz="1000" dirty="0">
                  <a:solidFill>
                    <a:schemeClr val="bg1">
                      <a:lumMod val="50000"/>
                    </a:schemeClr>
                  </a:solidFill>
                </a:rPr>
                <a:t>pixe</a:t>
              </a:r>
              <a:r>
                <a:rPr lang="fr-FR" sz="1200" dirty="0">
                  <a:solidFill>
                    <a:schemeClr val="bg1">
                      <a:lumMod val="50000"/>
                    </a:schemeClr>
                  </a:solidFill>
                </a:rPr>
                <a:t>l</a:t>
              </a:r>
            </a:p>
          </p:txBody>
        </p:sp>
      </p:grpSp>
      <p:grpSp>
        <p:nvGrpSpPr>
          <p:cNvPr id="6" name="Group 5">
            <a:extLst>
              <a:ext uri="{FF2B5EF4-FFF2-40B4-BE49-F238E27FC236}">
                <a16:creationId xmlns:a16="http://schemas.microsoft.com/office/drawing/2014/main" xmlns="" id="{8B5E942E-301C-704C-9AD9-E84655557245}"/>
              </a:ext>
            </a:extLst>
          </p:cNvPr>
          <p:cNvGrpSpPr/>
          <p:nvPr/>
        </p:nvGrpSpPr>
        <p:grpSpPr>
          <a:xfrm>
            <a:off x="4168389" y="2420888"/>
            <a:ext cx="2347827" cy="3863170"/>
            <a:chOff x="4168389" y="2517242"/>
            <a:chExt cx="2347827" cy="3863170"/>
          </a:xfrm>
        </p:grpSpPr>
        <p:grpSp>
          <p:nvGrpSpPr>
            <p:cNvPr id="88" name="Group 87">
              <a:extLst>
                <a:ext uri="{FF2B5EF4-FFF2-40B4-BE49-F238E27FC236}">
                  <a16:creationId xmlns:a16="http://schemas.microsoft.com/office/drawing/2014/main" xmlns="" id="{7C949E75-34ED-254D-91FF-5DF8153ACCD4}"/>
                </a:ext>
              </a:extLst>
            </p:cNvPr>
            <p:cNvGrpSpPr/>
            <p:nvPr/>
          </p:nvGrpSpPr>
          <p:grpSpPr>
            <a:xfrm>
              <a:off x="4168389" y="2517242"/>
              <a:ext cx="2347827" cy="3863170"/>
              <a:chOff x="4168389" y="2517242"/>
              <a:chExt cx="2347827" cy="3863170"/>
            </a:xfrm>
          </p:grpSpPr>
          <p:grpSp>
            <p:nvGrpSpPr>
              <p:cNvPr id="63" name="Group 62">
                <a:extLst>
                  <a:ext uri="{FF2B5EF4-FFF2-40B4-BE49-F238E27FC236}">
                    <a16:creationId xmlns:a16="http://schemas.microsoft.com/office/drawing/2014/main" xmlns="" id="{11C2ED9E-B642-694B-B8E9-D7E86C979AB4}"/>
                  </a:ext>
                </a:extLst>
              </p:cNvPr>
              <p:cNvGrpSpPr/>
              <p:nvPr/>
            </p:nvGrpSpPr>
            <p:grpSpPr>
              <a:xfrm>
                <a:off x="4168389" y="2517242"/>
                <a:ext cx="2347827" cy="3863170"/>
                <a:chOff x="4168389" y="2517242"/>
                <a:chExt cx="2347827" cy="3863170"/>
              </a:xfrm>
            </p:grpSpPr>
            <p:pic>
              <p:nvPicPr>
                <p:cNvPr id="62" name="Picture 61">
                  <a:extLst>
                    <a:ext uri="{FF2B5EF4-FFF2-40B4-BE49-F238E27FC236}">
                      <a16:creationId xmlns:a16="http://schemas.microsoft.com/office/drawing/2014/main" xmlns="" id="{17526976-8FEC-6347-A21D-0628FC8EFCE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410446" y="4456174"/>
                  <a:ext cx="2105770" cy="1924238"/>
                </a:xfrm>
                <a:prstGeom prst="rect">
                  <a:avLst/>
                </a:prstGeom>
              </p:spPr>
            </p:pic>
            <p:cxnSp>
              <p:nvCxnSpPr>
                <p:cNvPr id="47" name="Straight Arrow Connector 46">
                  <a:extLst>
                    <a:ext uri="{FF2B5EF4-FFF2-40B4-BE49-F238E27FC236}">
                      <a16:creationId xmlns:a16="http://schemas.microsoft.com/office/drawing/2014/main" xmlns="" id="{83F8D9A3-AED1-B348-A64F-E1DBC840CBC5}"/>
                    </a:ext>
                  </a:extLst>
                </p:cNvPr>
                <p:cNvCxnSpPr>
                  <a:cxnSpLocks/>
                </p:cNvCxnSpPr>
                <p:nvPr/>
              </p:nvCxnSpPr>
              <p:spPr bwMode="auto">
                <a:xfrm>
                  <a:off x="4168389" y="2517242"/>
                  <a:ext cx="1269709" cy="2135894"/>
                </a:xfrm>
                <a:prstGeom prst="straightConnector1">
                  <a:avLst/>
                </a:prstGeom>
                <a:solidFill>
                  <a:schemeClr val="accent1"/>
                </a:solidFill>
                <a:ln w="31750" cap="flat" cmpd="sng" algn="ctr">
                  <a:solidFill>
                    <a:srgbClr val="C00000"/>
                  </a:solidFill>
                  <a:prstDash val="solid"/>
                  <a:round/>
                  <a:headEnd type="none" w="lg" len="lg"/>
                  <a:tailEnd type="triangle" w="lg" len="lg"/>
                </a:ln>
                <a:effectLst/>
              </p:spPr>
            </p:cxnSp>
          </p:grpSp>
          <p:grpSp>
            <p:nvGrpSpPr>
              <p:cNvPr id="77" name="Group 76">
                <a:extLst>
                  <a:ext uri="{FF2B5EF4-FFF2-40B4-BE49-F238E27FC236}">
                    <a16:creationId xmlns:a16="http://schemas.microsoft.com/office/drawing/2014/main" xmlns="" id="{6D5002E5-AF7E-A44D-9F2E-D62C924F0BAD}"/>
                  </a:ext>
                </a:extLst>
              </p:cNvPr>
              <p:cNvGrpSpPr/>
              <p:nvPr/>
            </p:nvGrpSpPr>
            <p:grpSpPr>
              <a:xfrm>
                <a:off x="4878718" y="5229200"/>
                <a:ext cx="917419" cy="276999"/>
                <a:chOff x="681043" y="5182843"/>
                <a:chExt cx="917419" cy="276999"/>
              </a:xfrm>
            </p:grpSpPr>
            <p:grpSp>
              <p:nvGrpSpPr>
                <p:cNvPr id="78" name="Group 77">
                  <a:extLst>
                    <a:ext uri="{FF2B5EF4-FFF2-40B4-BE49-F238E27FC236}">
                      <a16:creationId xmlns:a16="http://schemas.microsoft.com/office/drawing/2014/main" xmlns="" id="{4260AE18-CBC3-F84B-8345-FF91C06C0BEC}"/>
                    </a:ext>
                  </a:extLst>
                </p:cNvPr>
                <p:cNvGrpSpPr/>
                <p:nvPr/>
              </p:nvGrpSpPr>
              <p:grpSpPr>
                <a:xfrm>
                  <a:off x="772508" y="5445224"/>
                  <a:ext cx="825954" cy="629"/>
                  <a:chOff x="772508" y="5445224"/>
                  <a:chExt cx="825954" cy="629"/>
                </a:xfrm>
              </p:grpSpPr>
              <p:cxnSp>
                <p:nvCxnSpPr>
                  <p:cNvPr id="80" name="Straight Arrow Connector 79">
                    <a:extLst>
                      <a:ext uri="{FF2B5EF4-FFF2-40B4-BE49-F238E27FC236}">
                        <a16:creationId xmlns:a16="http://schemas.microsoft.com/office/drawing/2014/main" xmlns="" id="{D4059A1F-86B2-BD49-824A-FCED91C0693A}"/>
                      </a:ext>
                    </a:extLst>
                  </p:cNvPr>
                  <p:cNvCxnSpPr/>
                  <p:nvPr/>
                </p:nvCxnSpPr>
                <p:spPr bwMode="auto">
                  <a:xfrm>
                    <a:off x="772508" y="5445853"/>
                    <a:ext cx="360041" cy="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81" name="Straight Arrow Connector 80">
                    <a:extLst>
                      <a:ext uri="{FF2B5EF4-FFF2-40B4-BE49-F238E27FC236}">
                        <a16:creationId xmlns:a16="http://schemas.microsoft.com/office/drawing/2014/main" xmlns="" id="{814B26C6-6688-D847-9B78-30FACBF38C72}"/>
                      </a:ext>
                    </a:extLst>
                  </p:cNvPr>
                  <p:cNvCxnSpPr>
                    <a:cxnSpLocks/>
                  </p:cNvCxnSpPr>
                  <p:nvPr/>
                </p:nvCxnSpPr>
                <p:spPr bwMode="auto">
                  <a:xfrm flipH="1">
                    <a:off x="1238421" y="5445224"/>
                    <a:ext cx="360041" cy="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grpSp>
            <p:sp>
              <p:nvSpPr>
                <p:cNvPr id="79" name="TextBox 78">
                  <a:extLst>
                    <a:ext uri="{FF2B5EF4-FFF2-40B4-BE49-F238E27FC236}">
                      <a16:creationId xmlns:a16="http://schemas.microsoft.com/office/drawing/2014/main" xmlns="" id="{9DF5B42F-8D4A-044E-AD89-D2013A324BAB}"/>
                    </a:ext>
                  </a:extLst>
                </p:cNvPr>
                <p:cNvSpPr txBox="1"/>
                <p:nvPr/>
              </p:nvSpPr>
              <p:spPr>
                <a:xfrm>
                  <a:off x="681043" y="5182843"/>
                  <a:ext cx="516488" cy="276999"/>
                </a:xfrm>
                <a:prstGeom prst="rect">
                  <a:avLst/>
                </a:prstGeom>
                <a:noFill/>
              </p:spPr>
              <p:txBody>
                <a:bodyPr wrap="none" rtlCol="0">
                  <a:spAutoFit/>
                </a:bodyPr>
                <a:lstStyle/>
                <a:p>
                  <a:r>
                    <a:rPr lang="fr-FR" sz="1200" dirty="0">
                      <a:solidFill>
                        <a:srgbClr val="FF0000"/>
                      </a:solidFill>
                    </a:rPr>
                    <a:t>70ps</a:t>
                  </a:r>
                </a:p>
              </p:txBody>
            </p:sp>
          </p:grpSp>
        </p:grpSp>
        <p:sp>
          <p:nvSpPr>
            <p:cNvPr id="99" name="TextBox 98">
              <a:extLst>
                <a:ext uri="{FF2B5EF4-FFF2-40B4-BE49-F238E27FC236}">
                  <a16:creationId xmlns:a16="http://schemas.microsoft.com/office/drawing/2014/main" xmlns="" id="{354F1DD5-0FA3-D640-A65B-ABC9C07E9567}"/>
                </a:ext>
              </a:extLst>
            </p:cNvPr>
            <p:cNvSpPr txBox="1"/>
            <p:nvPr/>
          </p:nvSpPr>
          <p:spPr>
            <a:xfrm>
              <a:off x="4536568" y="4608038"/>
              <a:ext cx="785793" cy="584775"/>
            </a:xfrm>
            <a:prstGeom prst="rect">
              <a:avLst/>
            </a:prstGeom>
            <a:noFill/>
          </p:spPr>
          <p:txBody>
            <a:bodyPr wrap="none" rtlCol="0">
              <a:spAutoFit/>
            </a:bodyPr>
            <a:lstStyle/>
            <a:p>
              <a:r>
                <a:rPr lang="fr-FR" sz="1000" dirty="0">
                  <a:solidFill>
                    <a:schemeClr val="bg1">
                      <a:lumMod val="50000"/>
                    </a:schemeClr>
                  </a:solidFill>
                </a:rPr>
                <a:t>CTR </a:t>
              </a:r>
              <a:r>
                <a:rPr lang="fr-FR" sz="1000" dirty="0" err="1">
                  <a:solidFill>
                    <a:schemeClr val="bg1">
                      <a:lumMod val="50000"/>
                    </a:schemeClr>
                  </a:solidFill>
                </a:rPr>
                <a:t>with</a:t>
              </a:r>
              <a:r>
                <a:rPr lang="fr-FR" sz="1000" dirty="0">
                  <a:solidFill>
                    <a:schemeClr val="bg1">
                      <a:lumMod val="50000"/>
                    </a:schemeClr>
                  </a:solidFill>
                </a:rPr>
                <a:t> </a:t>
              </a:r>
            </a:p>
            <a:p>
              <a:r>
                <a:rPr lang="fr-FR" sz="1000" dirty="0">
                  <a:solidFill>
                    <a:schemeClr val="bg1">
                      <a:lumMod val="50000"/>
                    </a:schemeClr>
                  </a:solidFill>
                </a:rPr>
                <a:t>57ps LSO </a:t>
              </a:r>
            </a:p>
            <a:p>
              <a:r>
                <a:rPr lang="fr-FR" sz="1000" dirty="0">
                  <a:solidFill>
                    <a:schemeClr val="bg1">
                      <a:lumMod val="50000"/>
                    </a:schemeClr>
                  </a:solidFill>
                </a:rPr>
                <a:t>pixe</a:t>
              </a:r>
              <a:r>
                <a:rPr lang="fr-FR" sz="1200" dirty="0">
                  <a:solidFill>
                    <a:schemeClr val="bg1">
                      <a:lumMod val="50000"/>
                    </a:schemeClr>
                  </a:solidFill>
                </a:rPr>
                <a:t>l</a:t>
              </a:r>
            </a:p>
          </p:txBody>
        </p:sp>
      </p:grpSp>
      <p:grpSp>
        <p:nvGrpSpPr>
          <p:cNvPr id="7" name="Group 6">
            <a:extLst>
              <a:ext uri="{FF2B5EF4-FFF2-40B4-BE49-F238E27FC236}">
                <a16:creationId xmlns:a16="http://schemas.microsoft.com/office/drawing/2014/main" xmlns="" id="{6FB16232-A47B-E04B-8B40-185CE1796BDE}"/>
              </a:ext>
            </a:extLst>
          </p:cNvPr>
          <p:cNvGrpSpPr/>
          <p:nvPr/>
        </p:nvGrpSpPr>
        <p:grpSpPr>
          <a:xfrm>
            <a:off x="6300192" y="4359819"/>
            <a:ext cx="2736303" cy="1924239"/>
            <a:chOff x="6300192" y="4456173"/>
            <a:chExt cx="2736303" cy="1924239"/>
          </a:xfrm>
        </p:grpSpPr>
        <p:grpSp>
          <p:nvGrpSpPr>
            <p:cNvPr id="87" name="Group 86">
              <a:extLst>
                <a:ext uri="{FF2B5EF4-FFF2-40B4-BE49-F238E27FC236}">
                  <a16:creationId xmlns:a16="http://schemas.microsoft.com/office/drawing/2014/main" xmlns="" id="{415FC0EA-47D2-1949-84F6-651D6FA35F0B}"/>
                </a:ext>
              </a:extLst>
            </p:cNvPr>
            <p:cNvGrpSpPr/>
            <p:nvPr/>
          </p:nvGrpSpPr>
          <p:grpSpPr>
            <a:xfrm>
              <a:off x="6300192" y="4456173"/>
              <a:ext cx="2736303" cy="1924239"/>
              <a:chOff x="6300192" y="4456173"/>
              <a:chExt cx="2736303" cy="1924239"/>
            </a:xfrm>
          </p:grpSpPr>
          <p:grpSp>
            <p:nvGrpSpPr>
              <p:cNvPr id="65" name="Group 64">
                <a:extLst>
                  <a:ext uri="{FF2B5EF4-FFF2-40B4-BE49-F238E27FC236}">
                    <a16:creationId xmlns:a16="http://schemas.microsoft.com/office/drawing/2014/main" xmlns="" id="{E65F7843-C853-0040-99FA-92E7D29A12A7}"/>
                  </a:ext>
                </a:extLst>
              </p:cNvPr>
              <p:cNvGrpSpPr/>
              <p:nvPr/>
            </p:nvGrpSpPr>
            <p:grpSpPr>
              <a:xfrm>
                <a:off x="6300192" y="4456173"/>
                <a:ext cx="2736303" cy="1924239"/>
                <a:chOff x="6300192" y="4456173"/>
                <a:chExt cx="2736303" cy="1924239"/>
              </a:xfrm>
            </p:grpSpPr>
            <p:pic>
              <p:nvPicPr>
                <p:cNvPr id="64" name="Picture 63">
                  <a:extLst>
                    <a:ext uri="{FF2B5EF4-FFF2-40B4-BE49-F238E27FC236}">
                      <a16:creationId xmlns:a16="http://schemas.microsoft.com/office/drawing/2014/main" xmlns="" id="{97BE4E0C-B94E-5C42-B39A-76DE329B0C9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969720" y="4456173"/>
                  <a:ext cx="2066775" cy="1924239"/>
                </a:xfrm>
                <a:prstGeom prst="rect">
                  <a:avLst/>
                </a:prstGeom>
              </p:spPr>
            </p:pic>
            <p:sp>
              <p:nvSpPr>
                <p:cNvPr id="53" name="Notched Right Arrow 52">
                  <a:extLst>
                    <a:ext uri="{FF2B5EF4-FFF2-40B4-BE49-F238E27FC236}">
                      <a16:creationId xmlns:a16="http://schemas.microsoft.com/office/drawing/2014/main" xmlns="" id="{FBD4E472-9FB9-E04D-8272-2CE78E993D7F}"/>
                    </a:ext>
                  </a:extLst>
                </p:cNvPr>
                <p:cNvSpPr/>
                <p:nvPr/>
              </p:nvSpPr>
              <p:spPr bwMode="auto">
                <a:xfrm>
                  <a:off x="6300192" y="5445853"/>
                  <a:ext cx="792088" cy="359411"/>
                </a:xfrm>
                <a:prstGeom prst="notch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Arial" pitchFamily="-65" charset="0"/>
                  </a:endParaRPr>
                </a:p>
              </p:txBody>
            </p:sp>
          </p:grpSp>
          <p:grpSp>
            <p:nvGrpSpPr>
              <p:cNvPr id="82" name="Group 81">
                <a:extLst>
                  <a:ext uri="{FF2B5EF4-FFF2-40B4-BE49-F238E27FC236}">
                    <a16:creationId xmlns:a16="http://schemas.microsoft.com/office/drawing/2014/main" xmlns="" id="{0D24DA1F-58EC-0E4C-BE3D-7DFC0867833B}"/>
                  </a:ext>
                </a:extLst>
              </p:cNvPr>
              <p:cNvGrpSpPr/>
              <p:nvPr/>
            </p:nvGrpSpPr>
            <p:grpSpPr>
              <a:xfrm>
                <a:off x="7459717" y="5268708"/>
                <a:ext cx="1000716" cy="276999"/>
                <a:chOff x="681043" y="5182843"/>
                <a:chExt cx="1000716" cy="276999"/>
              </a:xfrm>
            </p:grpSpPr>
            <p:grpSp>
              <p:nvGrpSpPr>
                <p:cNvPr id="83" name="Group 82">
                  <a:extLst>
                    <a:ext uri="{FF2B5EF4-FFF2-40B4-BE49-F238E27FC236}">
                      <a16:creationId xmlns:a16="http://schemas.microsoft.com/office/drawing/2014/main" xmlns="" id="{6FCA153D-ED9B-DA46-9185-2C82D89D0139}"/>
                    </a:ext>
                  </a:extLst>
                </p:cNvPr>
                <p:cNvGrpSpPr/>
                <p:nvPr/>
              </p:nvGrpSpPr>
              <p:grpSpPr>
                <a:xfrm>
                  <a:off x="772508" y="5445224"/>
                  <a:ext cx="909251" cy="629"/>
                  <a:chOff x="772508" y="5445224"/>
                  <a:chExt cx="909251" cy="629"/>
                </a:xfrm>
              </p:grpSpPr>
              <p:cxnSp>
                <p:nvCxnSpPr>
                  <p:cNvPr id="85" name="Straight Arrow Connector 84">
                    <a:extLst>
                      <a:ext uri="{FF2B5EF4-FFF2-40B4-BE49-F238E27FC236}">
                        <a16:creationId xmlns:a16="http://schemas.microsoft.com/office/drawing/2014/main" xmlns="" id="{815A1822-23F4-E143-9CB8-21D5043800A2}"/>
                      </a:ext>
                    </a:extLst>
                  </p:cNvPr>
                  <p:cNvCxnSpPr/>
                  <p:nvPr/>
                </p:nvCxnSpPr>
                <p:spPr bwMode="auto">
                  <a:xfrm>
                    <a:off x="772508" y="5445853"/>
                    <a:ext cx="360041" cy="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86" name="Straight Arrow Connector 85">
                    <a:extLst>
                      <a:ext uri="{FF2B5EF4-FFF2-40B4-BE49-F238E27FC236}">
                        <a16:creationId xmlns:a16="http://schemas.microsoft.com/office/drawing/2014/main" xmlns="" id="{200CDC5B-94B9-5442-A439-5E2D25131242}"/>
                      </a:ext>
                    </a:extLst>
                  </p:cNvPr>
                  <p:cNvCxnSpPr>
                    <a:cxnSpLocks/>
                  </p:cNvCxnSpPr>
                  <p:nvPr/>
                </p:nvCxnSpPr>
                <p:spPr bwMode="auto">
                  <a:xfrm flipH="1">
                    <a:off x="1321718" y="5445224"/>
                    <a:ext cx="360041" cy="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grpSp>
            <p:sp>
              <p:nvSpPr>
                <p:cNvPr id="84" name="TextBox 83">
                  <a:extLst>
                    <a:ext uri="{FF2B5EF4-FFF2-40B4-BE49-F238E27FC236}">
                      <a16:creationId xmlns:a16="http://schemas.microsoft.com/office/drawing/2014/main" xmlns="" id="{1BB9F59D-82A9-084B-B439-154164A62276}"/>
                    </a:ext>
                  </a:extLst>
                </p:cNvPr>
                <p:cNvSpPr txBox="1"/>
                <p:nvPr/>
              </p:nvSpPr>
              <p:spPr>
                <a:xfrm>
                  <a:off x="681043" y="5182843"/>
                  <a:ext cx="516488" cy="276999"/>
                </a:xfrm>
                <a:prstGeom prst="rect">
                  <a:avLst/>
                </a:prstGeom>
                <a:noFill/>
              </p:spPr>
              <p:txBody>
                <a:bodyPr wrap="none" rtlCol="0">
                  <a:spAutoFit/>
                </a:bodyPr>
                <a:lstStyle/>
                <a:p>
                  <a:r>
                    <a:rPr lang="fr-FR" sz="1200" dirty="0">
                      <a:solidFill>
                        <a:srgbClr val="FF0000"/>
                      </a:solidFill>
                    </a:rPr>
                    <a:t>87ps</a:t>
                  </a:r>
                </a:p>
              </p:txBody>
            </p:sp>
          </p:grpSp>
        </p:grpSp>
        <p:sp>
          <p:nvSpPr>
            <p:cNvPr id="100" name="TextBox 99">
              <a:extLst>
                <a:ext uri="{FF2B5EF4-FFF2-40B4-BE49-F238E27FC236}">
                  <a16:creationId xmlns:a16="http://schemas.microsoft.com/office/drawing/2014/main" xmlns="" id="{7A426180-FFF9-7E4C-8360-89F0995CC12E}"/>
                </a:ext>
              </a:extLst>
            </p:cNvPr>
            <p:cNvSpPr txBox="1"/>
            <p:nvPr/>
          </p:nvSpPr>
          <p:spPr>
            <a:xfrm>
              <a:off x="7098575" y="4620138"/>
              <a:ext cx="785793" cy="584775"/>
            </a:xfrm>
            <a:prstGeom prst="rect">
              <a:avLst/>
            </a:prstGeom>
            <a:noFill/>
          </p:spPr>
          <p:txBody>
            <a:bodyPr wrap="none" rtlCol="0">
              <a:spAutoFit/>
            </a:bodyPr>
            <a:lstStyle/>
            <a:p>
              <a:r>
                <a:rPr lang="fr-FR" sz="1000" dirty="0">
                  <a:solidFill>
                    <a:schemeClr val="bg1">
                      <a:lumMod val="50000"/>
                    </a:schemeClr>
                  </a:solidFill>
                </a:rPr>
                <a:t>CTR </a:t>
              </a:r>
              <a:r>
                <a:rPr lang="fr-FR" sz="1000" dirty="0" err="1">
                  <a:solidFill>
                    <a:schemeClr val="bg1">
                      <a:lumMod val="50000"/>
                    </a:schemeClr>
                  </a:solidFill>
                </a:rPr>
                <a:t>with</a:t>
              </a:r>
              <a:r>
                <a:rPr lang="fr-FR" sz="1000" dirty="0">
                  <a:solidFill>
                    <a:schemeClr val="bg1">
                      <a:lumMod val="50000"/>
                    </a:schemeClr>
                  </a:solidFill>
                </a:rPr>
                <a:t> </a:t>
              </a:r>
            </a:p>
            <a:p>
              <a:r>
                <a:rPr lang="fr-FR" sz="1000" dirty="0">
                  <a:solidFill>
                    <a:schemeClr val="bg1">
                      <a:lumMod val="50000"/>
                    </a:schemeClr>
                  </a:solidFill>
                </a:rPr>
                <a:t>57ps LSO </a:t>
              </a:r>
            </a:p>
            <a:p>
              <a:r>
                <a:rPr lang="fr-FR" sz="1000" dirty="0">
                  <a:solidFill>
                    <a:schemeClr val="bg1">
                      <a:lumMod val="50000"/>
                    </a:schemeClr>
                  </a:solidFill>
                </a:rPr>
                <a:t>pixe</a:t>
              </a:r>
              <a:r>
                <a:rPr lang="fr-FR" sz="1200" dirty="0">
                  <a:solidFill>
                    <a:schemeClr val="bg1">
                      <a:lumMod val="50000"/>
                    </a:schemeClr>
                  </a:solidFill>
                </a:rPr>
                <a:t>l</a:t>
              </a:r>
            </a:p>
          </p:txBody>
        </p:sp>
      </p:grpSp>
      <p:sp>
        <p:nvSpPr>
          <p:cNvPr id="66" name="ZoneTexte 43">
            <a:extLst>
              <a:ext uri="{FF2B5EF4-FFF2-40B4-BE49-F238E27FC236}">
                <a16:creationId xmlns:a16="http://schemas.microsoft.com/office/drawing/2014/main" xmlns="" id="{DBBC89F7-AFB2-1A4F-8FD5-E3580F8AE14F}"/>
              </a:ext>
            </a:extLst>
          </p:cNvPr>
          <p:cNvSpPr txBox="1"/>
          <p:nvPr/>
        </p:nvSpPr>
        <p:spPr>
          <a:xfrm>
            <a:off x="2998200" y="6217567"/>
            <a:ext cx="3446008" cy="307777"/>
          </a:xfrm>
          <a:prstGeom prst="rect">
            <a:avLst/>
          </a:prstGeom>
          <a:noFill/>
        </p:spPr>
        <p:txBody>
          <a:bodyPr wrap="none" rtlCol="0">
            <a:spAutoFit/>
          </a:bodyPr>
          <a:lstStyle/>
          <a:p>
            <a:r>
              <a:rPr lang="fr-CH" sz="1400" i="1" dirty="0"/>
              <a:t>S. </a:t>
            </a:r>
            <a:r>
              <a:rPr lang="fr-CH" sz="1400" i="1" dirty="0" err="1"/>
              <a:t>Gundacker</a:t>
            </a:r>
            <a:r>
              <a:rPr lang="fr-CH" sz="1400" i="1" dirty="0"/>
              <a:t>, R. Martinez-</a:t>
            </a:r>
            <a:r>
              <a:rPr lang="fr-CH" sz="1400" i="1" dirty="0" err="1"/>
              <a:t>Turtos</a:t>
            </a:r>
            <a:r>
              <a:rPr lang="fr-CH" sz="1400" i="1" dirty="0"/>
              <a:t>, CERN</a:t>
            </a:r>
            <a:endParaRPr lang="fr-FR" sz="1400" i="1" dirty="0"/>
          </a:p>
        </p:txBody>
      </p:sp>
    </p:spTree>
    <p:extLst>
      <p:ext uri="{BB962C8B-B14F-4D97-AF65-F5344CB8AC3E}">
        <p14:creationId xmlns:p14="http://schemas.microsoft.com/office/powerpoint/2010/main" val="29221658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500"/>
                            </p:stCondLst>
                            <p:childTnLst>
                              <p:par>
                                <p:cTn id="13" presetID="1" presetClass="exit" presetSubtype="0" fill="hold" grpId="0" nodeType="afterEffect">
                                  <p:stCondLst>
                                    <p:cond delay="0"/>
                                  </p:stCondLst>
                                  <p:childTnLst>
                                    <p:set>
                                      <p:cBhvr>
                                        <p:cTn id="14" dur="1" fill="hold">
                                          <p:stCondLst>
                                            <p:cond delay="0"/>
                                          </p:stCondLst>
                                        </p:cTn>
                                        <p:tgtEl>
                                          <p:spTgt spid="3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cTn>
                              </p:par>
                            </p:childTnLst>
                          </p:cTn>
                        </p:par>
                        <p:par>
                          <p:cTn id="20" fill="hold">
                            <p:stCondLst>
                              <p:cond delay="500"/>
                            </p:stCondLst>
                            <p:childTnLst>
                              <p:par>
                                <p:cTn id="21" presetID="1" presetClass="exit" presetSubtype="0" fill="hold" grpId="0" nodeType="afterEffect">
                                  <p:stCondLst>
                                    <p:cond delay="0"/>
                                  </p:stCondLst>
                                  <p:childTnLst>
                                    <p:set>
                                      <p:cBhvr>
                                        <p:cTn id="22" dur="1" fill="hold">
                                          <p:stCondLst>
                                            <p:cond delay="0"/>
                                          </p:stCondLst>
                                        </p:cTn>
                                        <p:tgtEl>
                                          <p:spTgt spid="3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500"/>
                                        <p:tgtEl>
                                          <p:spTgt spid="6"/>
                                        </p:tgtEl>
                                      </p:cBhvr>
                                    </p:animEffect>
                                  </p:childTnLst>
                                </p:cTn>
                              </p:par>
                            </p:childTnLst>
                          </p:cTn>
                        </p:par>
                        <p:par>
                          <p:cTn id="28" fill="hold">
                            <p:stCondLst>
                              <p:cond delay="500"/>
                            </p:stCondLst>
                            <p:childTnLst>
                              <p:par>
                                <p:cTn id="29" presetID="1" presetClass="exit" presetSubtype="0" fill="hold" grpId="0" nodeType="afterEffect">
                                  <p:stCondLst>
                                    <p:cond delay="0"/>
                                  </p:stCondLst>
                                  <p:childTnLst>
                                    <p:set>
                                      <p:cBhvr>
                                        <p:cTn id="30" dur="1" fill="hold">
                                          <p:stCondLst>
                                            <p:cond delay="0"/>
                                          </p:stCondLst>
                                        </p:cTn>
                                        <p:tgtEl>
                                          <p:spTgt spid="3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par>
                          <p:cTn id="36" fill="hold">
                            <p:stCondLst>
                              <p:cond delay="500"/>
                            </p:stCondLst>
                            <p:childTnLst>
                              <p:par>
                                <p:cTn id="37" presetID="1" presetClass="exit"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5A3BD9-43C8-CE42-8E63-D084FD6C94CA}"/>
              </a:ext>
            </a:extLst>
          </p:cNvPr>
          <p:cNvSpPr>
            <a:spLocks noGrp="1"/>
          </p:cNvSpPr>
          <p:nvPr>
            <p:ph type="title"/>
          </p:nvPr>
        </p:nvSpPr>
        <p:spPr>
          <a:xfrm>
            <a:off x="1475656" y="70520"/>
            <a:ext cx="6408712" cy="838200"/>
          </a:xfrm>
        </p:spPr>
        <p:txBody>
          <a:bodyPr/>
          <a:lstStyle/>
          <a:p>
            <a:r>
              <a:rPr lang="fr-FR" dirty="0" err="1"/>
              <a:t>Considerations</a:t>
            </a:r>
            <a:r>
              <a:rPr lang="fr-FR" dirty="0"/>
              <a:t> for </a:t>
            </a:r>
            <a:r>
              <a:rPr lang="fr-FR" dirty="0" err="1"/>
              <a:t>heterostructures</a:t>
            </a:r>
            <a:r>
              <a:rPr lang="fr-FR" dirty="0"/>
              <a:t> design</a:t>
            </a:r>
          </a:p>
        </p:txBody>
      </p:sp>
      <p:sp>
        <p:nvSpPr>
          <p:cNvPr id="3" name="Content Placeholder 2">
            <a:extLst>
              <a:ext uri="{FF2B5EF4-FFF2-40B4-BE49-F238E27FC236}">
                <a16:creationId xmlns:a16="http://schemas.microsoft.com/office/drawing/2014/main" xmlns="" id="{600558D9-D1F3-5C43-8239-548C0E09ACCF}"/>
              </a:ext>
            </a:extLst>
          </p:cNvPr>
          <p:cNvSpPr>
            <a:spLocks noGrp="1"/>
          </p:cNvSpPr>
          <p:nvPr>
            <p:ph idx="1"/>
          </p:nvPr>
        </p:nvSpPr>
        <p:spPr>
          <a:xfrm>
            <a:off x="179512" y="1200716"/>
            <a:ext cx="6552727" cy="1555032"/>
          </a:xfrm>
        </p:spPr>
        <p:txBody>
          <a:bodyPr/>
          <a:lstStyle/>
          <a:p>
            <a:r>
              <a:rPr lang="fr-FR" sz="2000" dirty="0" err="1"/>
              <a:t>Keep</a:t>
            </a:r>
            <a:r>
              <a:rPr lang="fr-FR" sz="2000" dirty="0"/>
              <a:t> the </a:t>
            </a:r>
            <a:r>
              <a:rPr lang="fr-FR" sz="2000" dirty="0" err="1"/>
              <a:t>density</a:t>
            </a:r>
            <a:r>
              <a:rPr lang="fr-FR" sz="2000" dirty="0"/>
              <a:t>/</a:t>
            </a:r>
            <a:r>
              <a:rPr lang="fr-FR" sz="2000" dirty="0" err="1"/>
              <a:t>photofraction</a:t>
            </a:r>
            <a:r>
              <a:rPr lang="fr-FR" sz="2000" dirty="0"/>
              <a:t> close to the </a:t>
            </a:r>
            <a:r>
              <a:rPr lang="fr-FR" sz="2000" dirty="0" err="1"/>
              <a:t>scintillator</a:t>
            </a:r>
            <a:r>
              <a:rPr lang="fr-FR" sz="2000" dirty="0"/>
              <a:t> host (BGO, LSO)</a:t>
            </a:r>
          </a:p>
          <a:p>
            <a:r>
              <a:rPr lang="fr-FR" sz="2000" dirty="0" err="1"/>
              <a:t>Reach</a:t>
            </a:r>
            <a:r>
              <a:rPr lang="fr-FR" sz="2000" dirty="0"/>
              <a:t> a </a:t>
            </a:r>
            <a:r>
              <a:rPr lang="fr-FR" sz="2000" dirty="0" err="1"/>
              <a:t>reasonable</a:t>
            </a:r>
            <a:r>
              <a:rPr lang="fr-FR" sz="2000" dirty="0"/>
              <a:t> balance </a:t>
            </a:r>
            <a:r>
              <a:rPr lang="fr-FR" sz="2000" dirty="0" err="1"/>
              <a:t>between</a:t>
            </a:r>
            <a:r>
              <a:rPr lang="fr-FR" sz="2000" dirty="0"/>
              <a:t> the standard/prompt photon light </a:t>
            </a:r>
            <a:r>
              <a:rPr lang="fr-FR" sz="2000" dirty="0" err="1"/>
              <a:t>yield</a:t>
            </a:r>
            <a:endParaRPr lang="fr-FR" sz="2000" dirty="0"/>
          </a:p>
          <a:p>
            <a:r>
              <a:rPr lang="fr-FR" sz="2000" dirty="0"/>
              <a:t>Transport </a:t>
            </a:r>
            <a:r>
              <a:rPr lang="fr-FR" sz="2000" dirty="0" err="1"/>
              <a:t>efficiently</a:t>
            </a:r>
            <a:r>
              <a:rPr lang="fr-FR" sz="2000" dirty="0"/>
              <a:t> the light </a:t>
            </a:r>
            <a:r>
              <a:rPr lang="fr-FR" sz="2000" dirty="0" err="1"/>
              <a:t>from</a:t>
            </a:r>
            <a:r>
              <a:rPr lang="fr-FR" sz="2000" dirty="0"/>
              <a:t> </a:t>
            </a:r>
            <a:r>
              <a:rPr lang="fr-FR" sz="2000" dirty="0" err="1"/>
              <a:t>both</a:t>
            </a:r>
            <a:r>
              <a:rPr lang="fr-FR" sz="2000" dirty="0"/>
              <a:t> components</a:t>
            </a:r>
          </a:p>
          <a:p>
            <a:r>
              <a:rPr lang="fr-FR" sz="2000" dirty="0"/>
              <a:t>So far, simple and non </a:t>
            </a:r>
            <a:r>
              <a:rPr lang="fr-FR" sz="2000" dirty="0" err="1"/>
              <a:t>optimised</a:t>
            </a:r>
            <a:r>
              <a:rPr lang="fr-FR" sz="2000" dirty="0"/>
              <a:t> proof-of-concept designs</a:t>
            </a:r>
          </a:p>
        </p:txBody>
      </p:sp>
      <p:grpSp>
        <p:nvGrpSpPr>
          <p:cNvPr id="28" name="Group 27">
            <a:extLst>
              <a:ext uri="{FF2B5EF4-FFF2-40B4-BE49-F238E27FC236}">
                <a16:creationId xmlns:a16="http://schemas.microsoft.com/office/drawing/2014/main" xmlns="" id="{7D9540FE-3217-1647-84F8-83F0EB178DDC}"/>
              </a:ext>
            </a:extLst>
          </p:cNvPr>
          <p:cNvGrpSpPr/>
          <p:nvPr/>
        </p:nvGrpSpPr>
        <p:grpSpPr>
          <a:xfrm>
            <a:off x="179512" y="3748970"/>
            <a:ext cx="1512168" cy="1912278"/>
            <a:chOff x="179512" y="3748970"/>
            <a:chExt cx="1512168" cy="1912278"/>
          </a:xfrm>
        </p:grpSpPr>
        <p:pic>
          <p:nvPicPr>
            <p:cNvPr id="5" name="Picture 4">
              <a:extLst>
                <a:ext uri="{FF2B5EF4-FFF2-40B4-BE49-F238E27FC236}">
                  <a16:creationId xmlns:a16="http://schemas.microsoft.com/office/drawing/2014/main" xmlns="" id="{27FEFCD0-1782-1746-92F6-2B3387FFBD1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1520" y="4162700"/>
              <a:ext cx="1440160" cy="1498548"/>
            </a:xfrm>
            <a:prstGeom prst="rect">
              <a:avLst/>
            </a:prstGeom>
          </p:spPr>
        </p:pic>
        <p:sp>
          <p:nvSpPr>
            <p:cNvPr id="7" name="TextBox 6">
              <a:extLst>
                <a:ext uri="{FF2B5EF4-FFF2-40B4-BE49-F238E27FC236}">
                  <a16:creationId xmlns:a16="http://schemas.microsoft.com/office/drawing/2014/main" xmlns="" id="{E50FFD6C-5BDF-C246-86FF-99D54B02668A}"/>
                </a:ext>
              </a:extLst>
            </p:cNvPr>
            <p:cNvSpPr txBox="1"/>
            <p:nvPr/>
          </p:nvSpPr>
          <p:spPr>
            <a:xfrm>
              <a:off x="179512" y="3748970"/>
              <a:ext cx="1451038" cy="400110"/>
            </a:xfrm>
            <a:prstGeom prst="rect">
              <a:avLst/>
            </a:prstGeom>
            <a:noFill/>
          </p:spPr>
          <p:txBody>
            <a:bodyPr wrap="none" rtlCol="0">
              <a:spAutoFit/>
            </a:bodyPr>
            <a:lstStyle/>
            <a:p>
              <a:r>
                <a:rPr lang="fr-FR" sz="2000" dirty="0"/>
                <a:t>BGO </a:t>
              </a:r>
              <a:r>
                <a:rPr lang="fr-FR" sz="2000" dirty="0" err="1"/>
                <a:t>comb</a:t>
              </a:r>
              <a:endParaRPr lang="fr-FR" sz="2000" dirty="0"/>
            </a:p>
          </p:txBody>
        </p:sp>
      </p:grpSp>
      <p:grpSp>
        <p:nvGrpSpPr>
          <p:cNvPr id="20" name="Group 19">
            <a:extLst>
              <a:ext uri="{FF2B5EF4-FFF2-40B4-BE49-F238E27FC236}">
                <a16:creationId xmlns:a16="http://schemas.microsoft.com/office/drawing/2014/main" xmlns="" id="{B0B66DE1-A595-2142-BE05-FF21216A60DF}"/>
              </a:ext>
            </a:extLst>
          </p:cNvPr>
          <p:cNvGrpSpPr/>
          <p:nvPr/>
        </p:nvGrpSpPr>
        <p:grpSpPr>
          <a:xfrm>
            <a:off x="6867062" y="1196752"/>
            <a:ext cx="2049123" cy="2190437"/>
            <a:chOff x="6867062" y="3356992"/>
            <a:chExt cx="2049123" cy="2190437"/>
          </a:xfrm>
        </p:grpSpPr>
        <p:grpSp>
          <p:nvGrpSpPr>
            <p:cNvPr id="19" name="Group 18">
              <a:extLst>
                <a:ext uri="{FF2B5EF4-FFF2-40B4-BE49-F238E27FC236}">
                  <a16:creationId xmlns:a16="http://schemas.microsoft.com/office/drawing/2014/main" xmlns="" id="{00D7CDCA-43BD-824F-8D59-F44A82E77E6B}"/>
                </a:ext>
              </a:extLst>
            </p:cNvPr>
            <p:cNvGrpSpPr/>
            <p:nvPr/>
          </p:nvGrpSpPr>
          <p:grpSpPr>
            <a:xfrm>
              <a:off x="6867062" y="3356992"/>
              <a:ext cx="2049123" cy="2159208"/>
              <a:chOff x="6035866" y="3848828"/>
              <a:chExt cx="2880320" cy="2591256"/>
            </a:xfrm>
          </p:grpSpPr>
          <p:pic>
            <p:nvPicPr>
              <p:cNvPr id="6" name="Picture 5">
                <a:extLst>
                  <a:ext uri="{FF2B5EF4-FFF2-40B4-BE49-F238E27FC236}">
                    <a16:creationId xmlns:a16="http://schemas.microsoft.com/office/drawing/2014/main" xmlns="" id="{D3A447BE-8C25-5041-AF96-205F9079D5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35866" y="3848828"/>
                <a:ext cx="2880320" cy="2591256"/>
              </a:xfrm>
              <a:prstGeom prst="rect">
                <a:avLst/>
              </a:prstGeom>
            </p:spPr>
          </p:pic>
          <p:sp>
            <p:nvSpPr>
              <p:cNvPr id="17" name="TextBox 16">
                <a:extLst>
                  <a:ext uri="{FF2B5EF4-FFF2-40B4-BE49-F238E27FC236}">
                    <a16:creationId xmlns:a16="http://schemas.microsoft.com/office/drawing/2014/main" xmlns="" id="{88A36FEE-83FA-8447-AC91-56DB72EFAA4E}"/>
                  </a:ext>
                </a:extLst>
              </p:cNvPr>
              <p:cNvSpPr txBox="1"/>
              <p:nvPr/>
            </p:nvSpPr>
            <p:spPr>
              <a:xfrm>
                <a:off x="6230056" y="3887760"/>
                <a:ext cx="729686" cy="338554"/>
              </a:xfrm>
              <a:prstGeom prst="rect">
                <a:avLst/>
              </a:prstGeom>
              <a:noFill/>
            </p:spPr>
            <p:txBody>
              <a:bodyPr wrap="none" rtlCol="0">
                <a:spAutoFit/>
              </a:bodyPr>
              <a:lstStyle/>
              <a:p>
                <a:r>
                  <a:rPr lang="fr-FR" sz="1600" dirty="0"/>
                  <a:t>UCLA</a:t>
                </a:r>
              </a:p>
            </p:txBody>
          </p:sp>
        </p:grpSp>
        <p:sp>
          <p:nvSpPr>
            <p:cNvPr id="16" name="TextBox 15">
              <a:extLst>
                <a:ext uri="{FF2B5EF4-FFF2-40B4-BE49-F238E27FC236}">
                  <a16:creationId xmlns:a16="http://schemas.microsoft.com/office/drawing/2014/main" xmlns="" id="{E41E2432-E816-3748-8105-025725032324}"/>
                </a:ext>
              </a:extLst>
            </p:cNvPr>
            <p:cNvSpPr txBox="1"/>
            <p:nvPr/>
          </p:nvSpPr>
          <p:spPr>
            <a:xfrm>
              <a:off x="7358174" y="5301208"/>
              <a:ext cx="889987" cy="246221"/>
            </a:xfrm>
            <a:prstGeom prst="rect">
              <a:avLst/>
            </a:prstGeom>
            <a:noFill/>
          </p:spPr>
          <p:txBody>
            <a:bodyPr wrap="none" rtlCol="0">
              <a:spAutoFit/>
            </a:bodyPr>
            <a:lstStyle/>
            <a:p>
              <a:r>
                <a:rPr lang="fr-FR" sz="1000" b="1" dirty="0" err="1">
                  <a:solidFill>
                    <a:schemeClr val="bg2"/>
                  </a:solidFill>
                </a:rPr>
                <a:t>CdZnS</a:t>
              </a:r>
              <a:r>
                <a:rPr lang="fr-FR" sz="1000" b="1" dirty="0">
                  <a:solidFill>
                    <a:schemeClr val="bg2"/>
                  </a:solidFill>
                </a:rPr>
                <a:t>/</a:t>
              </a:r>
              <a:r>
                <a:rPr lang="fr-FR" sz="1000" b="1" dirty="0" err="1">
                  <a:solidFill>
                    <a:schemeClr val="bg2"/>
                  </a:solidFill>
                </a:rPr>
                <a:t>CdS</a:t>
              </a:r>
              <a:endParaRPr lang="fr-FR" sz="1000" b="1" dirty="0">
                <a:solidFill>
                  <a:schemeClr val="bg2"/>
                </a:solidFill>
              </a:endParaRPr>
            </a:p>
          </p:txBody>
        </p:sp>
      </p:grpSp>
      <p:grpSp>
        <p:nvGrpSpPr>
          <p:cNvPr id="29" name="Group 28">
            <a:extLst>
              <a:ext uri="{FF2B5EF4-FFF2-40B4-BE49-F238E27FC236}">
                <a16:creationId xmlns:a16="http://schemas.microsoft.com/office/drawing/2014/main" xmlns="" id="{98473EF3-6384-E243-BF85-61CEB5649FE2}"/>
              </a:ext>
            </a:extLst>
          </p:cNvPr>
          <p:cNvGrpSpPr/>
          <p:nvPr/>
        </p:nvGrpSpPr>
        <p:grpSpPr>
          <a:xfrm>
            <a:off x="827584" y="3475666"/>
            <a:ext cx="4104456" cy="2185582"/>
            <a:chOff x="827584" y="3475666"/>
            <a:chExt cx="4104456" cy="2185582"/>
          </a:xfrm>
        </p:grpSpPr>
        <p:grpSp>
          <p:nvGrpSpPr>
            <p:cNvPr id="15" name="Group 14">
              <a:extLst>
                <a:ext uri="{FF2B5EF4-FFF2-40B4-BE49-F238E27FC236}">
                  <a16:creationId xmlns:a16="http://schemas.microsoft.com/office/drawing/2014/main" xmlns="" id="{B57A7F1A-D089-8144-AC9C-34676BDB034B}"/>
                </a:ext>
              </a:extLst>
            </p:cNvPr>
            <p:cNvGrpSpPr/>
            <p:nvPr/>
          </p:nvGrpSpPr>
          <p:grpSpPr>
            <a:xfrm>
              <a:off x="827584" y="3475666"/>
              <a:ext cx="4104456" cy="2160240"/>
              <a:chOff x="971600" y="4267754"/>
              <a:chExt cx="4104456" cy="2160240"/>
            </a:xfrm>
          </p:grpSpPr>
          <p:pic>
            <p:nvPicPr>
              <p:cNvPr id="4" name="Content Placeholder 4">
                <a:extLst>
                  <a:ext uri="{FF2B5EF4-FFF2-40B4-BE49-F238E27FC236}">
                    <a16:creationId xmlns:a16="http://schemas.microsoft.com/office/drawing/2014/main" xmlns="" id="{3584C297-97A2-9345-9D19-C37225C04F3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2195736" y="4267754"/>
                <a:ext cx="2880320" cy="2160240"/>
              </a:xfrm>
              <a:prstGeom prst="rect">
                <a:avLst/>
              </a:prstGeom>
              <a:noFill/>
              <a:ln w="9525">
                <a:noFill/>
                <a:miter lim="800000"/>
                <a:headEnd/>
                <a:tailEnd/>
              </a:ln>
              <a:effectLst/>
            </p:spPr>
          </p:pic>
          <p:sp>
            <p:nvSpPr>
              <p:cNvPr id="8" name="Oval 7">
                <a:extLst>
                  <a:ext uri="{FF2B5EF4-FFF2-40B4-BE49-F238E27FC236}">
                    <a16:creationId xmlns:a16="http://schemas.microsoft.com/office/drawing/2014/main" xmlns="" id="{F7FE3123-EB19-3247-B529-2BE46CABB378}"/>
                  </a:ext>
                </a:extLst>
              </p:cNvPr>
              <p:cNvSpPr/>
              <p:nvPr/>
            </p:nvSpPr>
            <p:spPr bwMode="auto">
              <a:xfrm>
                <a:off x="971600" y="4980130"/>
                <a:ext cx="725519" cy="39308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Arial" pitchFamily="-65" charset="0"/>
                </a:endParaRPr>
              </a:p>
            </p:txBody>
          </p:sp>
          <p:cxnSp>
            <p:nvCxnSpPr>
              <p:cNvPr id="10" name="Straight Connector 9">
                <a:extLst>
                  <a:ext uri="{FF2B5EF4-FFF2-40B4-BE49-F238E27FC236}">
                    <a16:creationId xmlns:a16="http://schemas.microsoft.com/office/drawing/2014/main" xmlns="" id="{F51F5154-4212-EF48-A5F6-93C4184C50BB}"/>
                  </a:ext>
                </a:extLst>
              </p:cNvPr>
              <p:cNvCxnSpPr>
                <a:cxnSpLocks/>
                <a:stCxn id="8" idx="7"/>
              </p:cNvCxnSpPr>
              <p:nvPr/>
            </p:nvCxnSpPr>
            <p:spPr bwMode="auto">
              <a:xfrm flipV="1">
                <a:off x="1590869" y="4482796"/>
                <a:ext cx="820891" cy="5549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xmlns="" id="{67F6463E-30FB-944C-BE67-FD071FDAA0E5}"/>
                  </a:ext>
                </a:extLst>
              </p:cNvPr>
              <p:cNvCxnSpPr>
                <a:cxnSpLocks/>
              </p:cNvCxnSpPr>
              <p:nvPr/>
            </p:nvCxnSpPr>
            <p:spPr bwMode="auto">
              <a:xfrm>
                <a:off x="1648336" y="5277464"/>
                <a:ext cx="806629" cy="115053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8" name="TextBox 17">
              <a:extLst>
                <a:ext uri="{FF2B5EF4-FFF2-40B4-BE49-F238E27FC236}">
                  <a16:creationId xmlns:a16="http://schemas.microsoft.com/office/drawing/2014/main" xmlns="" id="{E47ECF08-7B52-9B47-B54E-0E926300B944}"/>
                </a:ext>
              </a:extLst>
            </p:cNvPr>
            <p:cNvSpPr txBox="1"/>
            <p:nvPr/>
          </p:nvSpPr>
          <p:spPr>
            <a:xfrm>
              <a:off x="3182074" y="5322694"/>
              <a:ext cx="763349" cy="338554"/>
            </a:xfrm>
            <a:prstGeom prst="rect">
              <a:avLst/>
            </a:prstGeom>
            <a:noFill/>
          </p:spPr>
          <p:txBody>
            <a:bodyPr wrap="none" rtlCol="0">
              <a:spAutoFit/>
            </a:bodyPr>
            <a:lstStyle/>
            <a:p>
              <a:r>
                <a:rPr lang="fr-FR" sz="1600" dirty="0"/>
                <a:t>CERN</a:t>
              </a:r>
            </a:p>
          </p:txBody>
        </p:sp>
      </p:grpSp>
      <p:pic>
        <p:nvPicPr>
          <p:cNvPr id="22" name="Picture 21">
            <a:extLst>
              <a:ext uri="{FF2B5EF4-FFF2-40B4-BE49-F238E27FC236}">
                <a16:creationId xmlns:a16="http://schemas.microsoft.com/office/drawing/2014/main" xmlns="" id="{35CBA7C9-A1F8-F54D-8205-4B41365DC2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76256" y="4903132"/>
            <a:ext cx="2039929" cy="1523092"/>
          </a:xfrm>
          <a:prstGeom prst="rect">
            <a:avLst/>
          </a:prstGeom>
        </p:spPr>
      </p:pic>
      <p:sp>
        <p:nvSpPr>
          <p:cNvPr id="25" name="TextBox 24">
            <a:extLst>
              <a:ext uri="{FF2B5EF4-FFF2-40B4-BE49-F238E27FC236}">
                <a16:creationId xmlns:a16="http://schemas.microsoft.com/office/drawing/2014/main" xmlns="" id="{06331868-AB42-8F4C-87CC-0AF6512AFAD5}"/>
              </a:ext>
            </a:extLst>
          </p:cNvPr>
          <p:cNvSpPr txBox="1"/>
          <p:nvPr/>
        </p:nvSpPr>
        <p:spPr>
          <a:xfrm>
            <a:off x="5090826" y="4660531"/>
            <a:ext cx="1425390" cy="400110"/>
          </a:xfrm>
          <a:prstGeom prst="rect">
            <a:avLst/>
          </a:prstGeom>
          <a:noFill/>
        </p:spPr>
        <p:txBody>
          <a:bodyPr wrap="none" rtlCol="0">
            <a:spAutoFit/>
          </a:bodyPr>
          <a:lstStyle/>
          <a:p>
            <a:r>
              <a:rPr lang="fr-FR" sz="2000" dirty="0"/>
              <a:t>3D printing</a:t>
            </a:r>
          </a:p>
        </p:txBody>
      </p:sp>
      <p:grpSp>
        <p:nvGrpSpPr>
          <p:cNvPr id="27" name="Group 26">
            <a:extLst>
              <a:ext uri="{FF2B5EF4-FFF2-40B4-BE49-F238E27FC236}">
                <a16:creationId xmlns:a16="http://schemas.microsoft.com/office/drawing/2014/main" xmlns="" id="{3FB4EB4E-8BE1-B745-8369-AF7D5D5927B3}"/>
              </a:ext>
            </a:extLst>
          </p:cNvPr>
          <p:cNvGrpSpPr/>
          <p:nvPr/>
        </p:nvGrpSpPr>
        <p:grpSpPr>
          <a:xfrm>
            <a:off x="6748669" y="3501008"/>
            <a:ext cx="2300631" cy="1310702"/>
            <a:chOff x="6748669" y="3501008"/>
            <a:chExt cx="2300631" cy="1310702"/>
          </a:xfrm>
        </p:grpSpPr>
        <p:pic>
          <p:nvPicPr>
            <p:cNvPr id="21" name="Picture 20">
              <a:extLst>
                <a:ext uri="{FF2B5EF4-FFF2-40B4-BE49-F238E27FC236}">
                  <a16:creationId xmlns:a16="http://schemas.microsoft.com/office/drawing/2014/main" xmlns="" id="{2ED2D4A5-6BA9-C74F-8741-2F3332FC154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64357" y="3501008"/>
              <a:ext cx="2051828" cy="1292784"/>
            </a:xfrm>
            <a:prstGeom prst="rect">
              <a:avLst/>
            </a:prstGeom>
          </p:spPr>
        </p:pic>
        <p:sp>
          <p:nvSpPr>
            <p:cNvPr id="26" name="TextBox 25">
              <a:extLst>
                <a:ext uri="{FF2B5EF4-FFF2-40B4-BE49-F238E27FC236}">
                  <a16:creationId xmlns:a16="http://schemas.microsoft.com/office/drawing/2014/main" xmlns="" id="{D90DC67D-2C5B-474A-97CD-36347015F7D4}"/>
                </a:ext>
              </a:extLst>
            </p:cNvPr>
            <p:cNvSpPr txBox="1"/>
            <p:nvPr/>
          </p:nvSpPr>
          <p:spPr>
            <a:xfrm>
              <a:off x="6748669" y="4350045"/>
              <a:ext cx="2300631" cy="461665"/>
            </a:xfrm>
            <a:prstGeom prst="rect">
              <a:avLst/>
            </a:prstGeom>
            <a:noFill/>
          </p:spPr>
          <p:txBody>
            <a:bodyPr wrap="none" rtlCol="0">
              <a:spAutoFit/>
            </a:bodyPr>
            <a:lstStyle/>
            <a:p>
              <a:r>
                <a:rPr lang="fr-FR" sz="1200" b="1" dirty="0">
                  <a:solidFill>
                    <a:schemeClr val="bg2"/>
                  </a:solidFill>
                </a:rPr>
                <a:t>200</a:t>
              </a:r>
              <a:r>
                <a:rPr lang="fr-FR" sz="1200" b="1" dirty="0">
                  <a:solidFill>
                    <a:schemeClr val="bg2"/>
                  </a:solidFill>
                  <a:latin typeface="Symbol" pitchFamily="2" charset="2"/>
                </a:rPr>
                <a:t>m</a:t>
              </a:r>
              <a:r>
                <a:rPr lang="fr-FR" sz="1200" b="1" dirty="0">
                  <a:solidFill>
                    <a:schemeClr val="bg2"/>
                  </a:solidFill>
                </a:rPr>
                <a:t>m ZrO</a:t>
              </a:r>
              <a:r>
                <a:rPr lang="fr-FR" sz="1200" b="1" baseline="-25000" dirty="0">
                  <a:solidFill>
                    <a:schemeClr val="bg2"/>
                  </a:solidFill>
                </a:rPr>
                <a:t>2</a:t>
              </a:r>
              <a:r>
                <a:rPr lang="fr-FR" sz="1200" b="1" dirty="0">
                  <a:solidFill>
                    <a:schemeClr val="bg2"/>
                  </a:solidFill>
                </a:rPr>
                <a:t> plates</a:t>
              </a:r>
            </a:p>
            <a:p>
              <a:r>
                <a:rPr lang="fr-FR" sz="1200" b="1" dirty="0">
                  <a:solidFill>
                    <a:schemeClr val="bg2"/>
                  </a:solidFill>
                </a:rPr>
                <a:t>100</a:t>
              </a:r>
              <a:r>
                <a:rPr lang="fr-FR" sz="1200" b="1" dirty="0">
                  <a:solidFill>
                    <a:schemeClr val="bg2"/>
                  </a:solidFill>
                  <a:latin typeface="Symbol" pitchFamily="2" charset="2"/>
                </a:rPr>
                <a:t>m</a:t>
              </a:r>
              <a:r>
                <a:rPr lang="fr-FR" sz="1200" b="1" dirty="0">
                  <a:solidFill>
                    <a:schemeClr val="bg2"/>
                  </a:solidFill>
                </a:rPr>
                <a:t>m </a:t>
              </a:r>
              <a:r>
                <a:rPr lang="fr-FR" sz="1200" b="1" dirty="0" err="1">
                  <a:solidFill>
                    <a:schemeClr val="bg2"/>
                  </a:solidFill>
                </a:rPr>
                <a:t>holes</a:t>
              </a:r>
              <a:r>
                <a:rPr lang="fr-FR" sz="1200" b="1" dirty="0">
                  <a:solidFill>
                    <a:schemeClr val="bg2"/>
                  </a:solidFill>
                </a:rPr>
                <a:t>, 300</a:t>
              </a:r>
              <a:r>
                <a:rPr lang="fr-FR" sz="1200" b="1" dirty="0">
                  <a:solidFill>
                    <a:schemeClr val="bg2"/>
                  </a:solidFill>
                  <a:latin typeface="Symbol" pitchFamily="2" charset="2"/>
                </a:rPr>
                <a:t>m</a:t>
              </a:r>
              <a:r>
                <a:rPr lang="fr-FR" sz="1200" b="1" dirty="0">
                  <a:solidFill>
                    <a:schemeClr val="bg2"/>
                  </a:solidFill>
                </a:rPr>
                <a:t>m </a:t>
              </a:r>
              <a:r>
                <a:rPr lang="fr-FR" sz="1200" b="1" dirty="0" err="1">
                  <a:solidFill>
                    <a:schemeClr val="bg2"/>
                  </a:solidFill>
                </a:rPr>
                <a:t>spacing</a:t>
              </a:r>
              <a:endParaRPr lang="fr-FR" sz="1200" b="1" dirty="0">
                <a:solidFill>
                  <a:schemeClr val="bg2"/>
                </a:solidFill>
              </a:endParaRPr>
            </a:p>
          </p:txBody>
        </p:sp>
      </p:grpSp>
    </p:spTree>
    <p:extLst>
      <p:ext uri="{BB962C8B-B14F-4D97-AF65-F5344CB8AC3E}">
        <p14:creationId xmlns:p14="http://schemas.microsoft.com/office/powerpoint/2010/main" val="4967017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3DDEFC-A780-5347-BA16-159263802EBA}"/>
              </a:ext>
            </a:extLst>
          </p:cNvPr>
          <p:cNvSpPr>
            <a:spLocks noGrp="1"/>
          </p:cNvSpPr>
          <p:nvPr>
            <p:ph type="title"/>
          </p:nvPr>
        </p:nvSpPr>
        <p:spPr>
          <a:xfrm>
            <a:off x="1475656" y="142528"/>
            <a:ext cx="6480720" cy="838200"/>
          </a:xfrm>
        </p:spPr>
        <p:txBody>
          <a:bodyPr/>
          <a:lstStyle/>
          <a:p>
            <a:r>
              <a:rPr lang="fr-FR" dirty="0" err="1"/>
              <a:t>Particularities</a:t>
            </a:r>
            <a:r>
              <a:rPr lang="fr-FR" dirty="0"/>
              <a:t> of </a:t>
            </a:r>
            <a:r>
              <a:rPr lang="fr-FR" dirty="0" err="1"/>
              <a:t>energy</a:t>
            </a:r>
            <a:r>
              <a:rPr lang="fr-FR" dirty="0"/>
              <a:t> sharing in </a:t>
            </a:r>
            <a:r>
              <a:rPr lang="fr-FR" dirty="0" err="1"/>
              <a:t>heterostructures</a:t>
            </a:r>
            <a:endParaRPr lang="fr-FR" dirty="0"/>
          </a:p>
        </p:txBody>
      </p:sp>
      <p:sp>
        <p:nvSpPr>
          <p:cNvPr id="3" name="Content Placeholder 2">
            <a:extLst>
              <a:ext uri="{FF2B5EF4-FFF2-40B4-BE49-F238E27FC236}">
                <a16:creationId xmlns:a16="http://schemas.microsoft.com/office/drawing/2014/main" xmlns="" id="{2BC072E1-B100-2141-9CEF-505D7FDA8D35}"/>
              </a:ext>
            </a:extLst>
          </p:cNvPr>
          <p:cNvSpPr>
            <a:spLocks noGrp="1"/>
          </p:cNvSpPr>
          <p:nvPr>
            <p:ph idx="1"/>
          </p:nvPr>
        </p:nvSpPr>
        <p:spPr>
          <a:xfrm>
            <a:off x="395536" y="1066800"/>
            <a:ext cx="8424936" cy="3010272"/>
          </a:xfrm>
        </p:spPr>
        <p:txBody>
          <a:bodyPr/>
          <a:lstStyle/>
          <a:p>
            <a:r>
              <a:rPr lang="fr-FR" sz="2800" dirty="0"/>
              <a:t>Timing </a:t>
            </a:r>
            <a:r>
              <a:rPr lang="fr-FR" sz="2800" dirty="0" err="1"/>
              <a:t>resolution</a:t>
            </a:r>
            <a:r>
              <a:rPr lang="fr-FR" sz="2800" dirty="0"/>
              <a:t> </a:t>
            </a:r>
            <a:r>
              <a:rPr lang="fr-FR" sz="2800" dirty="0" err="1"/>
              <a:t>is</a:t>
            </a:r>
            <a:r>
              <a:rPr lang="fr-FR" sz="2800" dirty="0"/>
              <a:t> </a:t>
            </a:r>
            <a:r>
              <a:rPr lang="fr-FR" sz="2800" dirty="0" err="1"/>
              <a:t>different</a:t>
            </a:r>
            <a:r>
              <a:rPr lang="fr-FR" sz="2800" dirty="0"/>
              <a:t> for all </a:t>
            </a:r>
            <a:r>
              <a:rPr lang="fr-FR" sz="2800" dirty="0" err="1"/>
              <a:t>events</a:t>
            </a:r>
            <a:endParaRPr lang="fr-FR" sz="2800" dirty="0"/>
          </a:p>
          <a:p>
            <a:r>
              <a:rPr lang="fr-FR" sz="2800" dirty="0"/>
              <a:t>For a </a:t>
            </a:r>
            <a:r>
              <a:rPr lang="fr-FR" sz="2800" dirty="0" err="1"/>
              <a:t>given</a:t>
            </a:r>
            <a:r>
              <a:rPr lang="fr-FR" sz="2800" dirty="0"/>
              <a:t> fraction F of </a:t>
            </a:r>
            <a:r>
              <a:rPr lang="fr-FR" sz="2800" dirty="0" err="1"/>
              <a:t>events</a:t>
            </a:r>
            <a:r>
              <a:rPr lang="fr-FR" sz="2800" dirty="0"/>
              <a:t> sharing </a:t>
            </a:r>
            <a:r>
              <a:rPr lang="fr-FR" sz="2800" dirty="0" err="1"/>
              <a:t>their</a:t>
            </a:r>
            <a:r>
              <a:rPr lang="fr-FR" sz="2800" dirty="0"/>
              <a:t> </a:t>
            </a:r>
            <a:r>
              <a:rPr lang="fr-FR" sz="2800" dirty="0" err="1"/>
              <a:t>energy</a:t>
            </a:r>
            <a:r>
              <a:rPr lang="fr-FR" sz="2800" dirty="0"/>
              <a:t>, the </a:t>
            </a:r>
            <a:r>
              <a:rPr lang="fr-FR" sz="2800" dirty="0" err="1"/>
              <a:t>number</a:t>
            </a:r>
            <a:r>
              <a:rPr lang="fr-FR" sz="2800" dirty="0"/>
              <a:t> of </a:t>
            </a:r>
            <a:r>
              <a:rPr lang="fr-FR" sz="2800" dirty="0" err="1"/>
              <a:t>events</a:t>
            </a:r>
            <a:r>
              <a:rPr lang="fr-FR" sz="2800" dirty="0"/>
              <a:t> </a:t>
            </a:r>
            <a:r>
              <a:rPr lang="fr-FR" sz="2800" dirty="0" err="1"/>
              <a:t>benefiting</a:t>
            </a:r>
            <a:r>
              <a:rPr lang="fr-FR" sz="2800" dirty="0"/>
              <a:t> </a:t>
            </a:r>
            <a:r>
              <a:rPr lang="fr-FR" sz="2800" dirty="0" err="1"/>
              <a:t>from</a:t>
            </a:r>
            <a:r>
              <a:rPr lang="fr-FR" sz="2800" dirty="0"/>
              <a:t> a CTR </a:t>
            </a:r>
            <a:r>
              <a:rPr lang="fr-FR" sz="2800" dirty="0" err="1"/>
              <a:t>improvement</a:t>
            </a:r>
            <a:r>
              <a:rPr lang="fr-FR" sz="2800" dirty="0"/>
              <a:t>  </a:t>
            </a:r>
            <a:r>
              <a:rPr lang="fr-FR" sz="2800" dirty="0" err="1"/>
              <a:t>is</a:t>
            </a:r>
            <a:r>
              <a:rPr lang="fr-FR" sz="2800" dirty="0"/>
              <a:t>: F(2-F) &gt; F</a:t>
            </a:r>
          </a:p>
          <a:p>
            <a:pPr lvl="1"/>
            <a:r>
              <a:rPr lang="fr-FR" sz="2000" dirty="0"/>
              <a:t>2/3 </a:t>
            </a:r>
            <a:r>
              <a:rPr lang="fr-FR" sz="2000" dirty="0" err="1"/>
              <a:t>events</a:t>
            </a:r>
            <a:r>
              <a:rPr lang="fr-FR" sz="2000" dirty="0"/>
              <a:t> </a:t>
            </a:r>
            <a:r>
              <a:rPr lang="fr-FR" sz="2000" dirty="0" err="1"/>
              <a:t>share</a:t>
            </a:r>
            <a:r>
              <a:rPr lang="fr-FR" sz="2000" dirty="0"/>
              <a:t> </a:t>
            </a:r>
            <a:r>
              <a:rPr lang="fr-FR" sz="2000" dirty="0" err="1"/>
              <a:t>energy</a:t>
            </a:r>
            <a:r>
              <a:rPr lang="fr-FR" sz="2000" dirty="0"/>
              <a:t> in 100</a:t>
            </a:r>
            <a:r>
              <a:rPr lang="fr-FR" sz="2000" dirty="0">
                <a:latin typeface="Symbol" pitchFamily="2" charset="2"/>
              </a:rPr>
              <a:t>m</a:t>
            </a:r>
            <a:r>
              <a:rPr lang="fr-FR" sz="2000" dirty="0"/>
              <a:t>mBGO/100</a:t>
            </a:r>
            <a:r>
              <a:rPr lang="fr-FR" sz="2000" dirty="0">
                <a:latin typeface="Symbol" pitchFamily="2" charset="2"/>
              </a:rPr>
              <a:t>m</a:t>
            </a:r>
            <a:r>
              <a:rPr lang="fr-FR" sz="2000" dirty="0"/>
              <a:t>mBC422</a:t>
            </a:r>
          </a:p>
          <a:p>
            <a:pPr lvl="1"/>
            <a:r>
              <a:rPr lang="fr-FR" sz="2000" dirty="0"/>
              <a:t>89% </a:t>
            </a:r>
            <a:r>
              <a:rPr lang="fr-FR" sz="2000" dirty="0" err="1"/>
              <a:t>events</a:t>
            </a:r>
            <a:r>
              <a:rPr lang="fr-FR" sz="2000" dirty="0"/>
              <a:t> </a:t>
            </a:r>
            <a:r>
              <a:rPr lang="fr-FR" sz="2000" dirty="0" err="1"/>
              <a:t>will</a:t>
            </a:r>
            <a:r>
              <a:rPr lang="fr-FR" sz="2000" dirty="0"/>
              <a:t> have a CTR </a:t>
            </a:r>
            <a:r>
              <a:rPr lang="fr-FR" sz="2000" dirty="0" err="1"/>
              <a:t>better</a:t>
            </a:r>
            <a:r>
              <a:rPr lang="fr-FR" sz="2000" dirty="0"/>
              <a:t> </a:t>
            </a:r>
            <a:r>
              <a:rPr lang="fr-FR" sz="2000" dirty="0" err="1"/>
              <a:t>than</a:t>
            </a:r>
            <a:r>
              <a:rPr lang="fr-FR" sz="2000" dirty="0"/>
              <a:t> </a:t>
            </a:r>
            <a:r>
              <a:rPr lang="fr-FR" sz="2000" dirty="0" err="1"/>
              <a:t>bulk</a:t>
            </a:r>
            <a:r>
              <a:rPr lang="fr-FR" sz="2000" dirty="0"/>
              <a:t> BGO</a:t>
            </a:r>
          </a:p>
          <a:p>
            <a:r>
              <a:rPr lang="fr-FR" sz="2400" dirty="0"/>
              <a:t>CTR </a:t>
            </a:r>
            <a:r>
              <a:rPr lang="fr-FR" sz="2400" dirty="0" err="1"/>
              <a:t>is</a:t>
            </a:r>
            <a:r>
              <a:rPr lang="fr-FR" sz="2400" dirty="0"/>
              <a:t> </a:t>
            </a:r>
            <a:r>
              <a:rPr lang="fr-FR" sz="2400" dirty="0" err="1"/>
              <a:t>much</a:t>
            </a:r>
            <a:r>
              <a:rPr lang="fr-FR" sz="2400" dirty="0"/>
              <a:t> </a:t>
            </a:r>
            <a:r>
              <a:rPr lang="fr-FR" sz="2400" dirty="0" err="1"/>
              <a:t>less</a:t>
            </a:r>
            <a:r>
              <a:rPr lang="fr-FR" sz="2400" dirty="0"/>
              <a:t> </a:t>
            </a:r>
            <a:r>
              <a:rPr lang="fr-FR" sz="2400" dirty="0" err="1"/>
              <a:t>dependant</a:t>
            </a:r>
            <a:r>
              <a:rPr lang="fr-FR" sz="2400" dirty="0"/>
              <a:t> on </a:t>
            </a:r>
            <a:r>
              <a:rPr lang="fr-FR" sz="2400" dirty="0" err="1"/>
              <a:t>detection</a:t>
            </a:r>
            <a:r>
              <a:rPr lang="fr-FR" sz="2400" dirty="0"/>
              <a:t> </a:t>
            </a:r>
            <a:r>
              <a:rPr lang="fr-FR" sz="2400" dirty="0" err="1"/>
              <a:t>threshold</a:t>
            </a:r>
            <a:endParaRPr lang="fr-FR" sz="2400" dirty="0"/>
          </a:p>
        </p:txBody>
      </p:sp>
      <p:pic>
        <p:nvPicPr>
          <p:cNvPr id="4" name="Picture 3">
            <a:extLst>
              <a:ext uri="{FF2B5EF4-FFF2-40B4-BE49-F238E27FC236}">
                <a16:creationId xmlns:a16="http://schemas.microsoft.com/office/drawing/2014/main" xmlns="" id="{1EB01F6B-7CDA-184E-A376-7BFC0EF8DB6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11760" y="3933056"/>
            <a:ext cx="3312368" cy="2394369"/>
          </a:xfrm>
          <a:prstGeom prst="rect">
            <a:avLst/>
          </a:prstGeom>
        </p:spPr>
      </p:pic>
    </p:spTree>
    <p:extLst>
      <p:ext uri="{BB962C8B-B14F-4D97-AF65-F5344CB8AC3E}">
        <p14:creationId xmlns:p14="http://schemas.microsoft.com/office/powerpoint/2010/main" val="2730514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550" y="142528"/>
            <a:ext cx="7537450" cy="838200"/>
          </a:xfrm>
        </p:spPr>
        <p:txBody>
          <a:bodyPr/>
          <a:lstStyle/>
          <a:p>
            <a:r>
              <a:rPr lang="en-US" dirty="0"/>
              <a:t>Conclusion- Potential of metamaterials</a:t>
            </a:r>
          </a:p>
        </p:txBody>
      </p:sp>
      <p:sp>
        <p:nvSpPr>
          <p:cNvPr id="3" name="Content Placeholder 2"/>
          <p:cNvSpPr>
            <a:spLocks noGrp="1"/>
          </p:cNvSpPr>
          <p:nvPr>
            <p:ph idx="1"/>
          </p:nvPr>
        </p:nvSpPr>
        <p:spPr>
          <a:xfrm>
            <a:off x="323528" y="1066800"/>
            <a:ext cx="8712967" cy="5029200"/>
          </a:xfrm>
        </p:spPr>
        <p:txBody>
          <a:bodyPr/>
          <a:lstStyle/>
          <a:p>
            <a:r>
              <a:rPr lang="en-US" sz="2000" dirty="0"/>
              <a:t>By making use of light-management strategies, </a:t>
            </a:r>
            <a:r>
              <a:rPr lang="en-US" sz="2000" dirty="0" err="1"/>
              <a:t>Nanophotonics</a:t>
            </a:r>
            <a:r>
              <a:rPr lang="en-US" sz="2000" dirty="0"/>
              <a:t> </a:t>
            </a:r>
            <a:r>
              <a:rPr lang="en-US" sz="2000" dirty="0" err="1"/>
              <a:t>privides</a:t>
            </a:r>
            <a:r>
              <a:rPr lang="en-US" sz="2000" dirty="0"/>
              <a:t> a playground to make the unimaginable come closer.</a:t>
            </a:r>
            <a:r>
              <a:rPr lang="en-US" sz="2000" dirty="0">
                <a:solidFill>
                  <a:schemeClr val="tx2">
                    <a:lumMod val="75000"/>
                  </a:schemeClr>
                </a:solidFill>
              </a:rPr>
              <a:t> </a:t>
            </a:r>
          </a:p>
          <a:p>
            <a:r>
              <a:rPr lang="en-US" sz="2000" dirty="0"/>
              <a:t>This opens the way to transformation optics (a  kind of extrapolation of Maxwell’s equations invariance under Lorenz transformation), allowing to envision a distortion of real space that results in a desired functionality:</a:t>
            </a:r>
          </a:p>
          <a:p>
            <a:pPr lvl="1"/>
            <a:r>
              <a:rPr lang="en-US" sz="1600" dirty="0"/>
              <a:t>Ultrafast emission</a:t>
            </a:r>
          </a:p>
          <a:p>
            <a:pPr lvl="1"/>
            <a:r>
              <a:rPr lang="en-US" sz="1600" dirty="0"/>
              <a:t>Enhanced fluorescence yield through </a:t>
            </a:r>
            <a:r>
              <a:rPr lang="en-US" sz="1600" dirty="0" err="1"/>
              <a:t>plasmonic</a:t>
            </a:r>
            <a:r>
              <a:rPr lang="en-US" sz="1600" dirty="0"/>
              <a:t> resonances</a:t>
            </a:r>
          </a:p>
          <a:p>
            <a:pPr lvl="1"/>
            <a:r>
              <a:rPr lang="en-US" sz="1600" dirty="0"/>
              <a:t>Redirect light into preferred directions</a:t>
            </a:r>
          </a:p>
          <a:p>
            <a:pPr lvl="1"/>
            <a:r>
              <a:rPr lang="en-US" sz="1600" dirty="0"/>
              <a:t>Electromagnetic cloaks</a:t>
            </a:r>
          </a:p>
          <a:p>
            <a:pPr lvl="1"/>
            <a:r>
              <a:rPr lang="en-US" sz="1600" dirty="0"/>
              <a:t>Improve thermal dissipation</a:t>
            </a:r>
          </a:p>
          <a:p>
            <a:pPr lvl="1"/>
            <a:r>
              <a:rPr lang="en-US" sz="1600" dirty="0"/>
              <a:t>In our case, this is a fertile field for developing innovative solutions  for ultrafast</a:t>
            </a:r>
          </a:p>
          <a:p>
            <a:pPr lvl="2"/>
            <a:r>
              <a:rPr lang="en-US" sz="1600" dirty="0"/>
              <a:t>Light production</a:t>
            </a:r>
          </a:p>
          <a:p>
            <a:pPr lvl="2"/>
            <a:r>
              <a:rPr lang="en-US" sz="1600" dirty="0"/>
              <a:t>Light transport</a:t>
            </a:r>
          </a:p>
          <a:p>
            <a:pPr lvl="2"/>
            <a:r>
              <a:rPr lang="en-US" sz="1600" dirty="0"/>
              <a:t>Light </a:t>
            </a:r>
            <a:r>
              <a:rPr lang="en-US" sz="1600" dirty="0" err="1"/>
              <a:t>photoconversion</a:t>
            </a:r>
            <a:endParaRPr lang="en-US" sz="1600" dirty="0"/>
          </a:p>
        </p:txBody>
      </p:sp>
    </p:spTree>
    <p:extLst>
      <p:ext uri="{BB962C8B-B14F-4D97-AF65-F5344CB8AC3E}">
        <p14:creationId xmlns:p14="http://schemas.microsoft.com/office/powerpoint/2010/main" val="24568588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par>
                          <p:cTn id="18" fill="hold">
                            <p:stCondLst>
                              <p:cond delay="500"/>
                            </p:stCondLst>
                            <p:childTnLst>
                              <p:par>
                                <p:cTn id="19" presetID="22" presetClass="entr" presetSubtype="8" fill="hold" grpId="0" nodeType="afterEffect">
                                  <p:stCondLst>
                                    <p:cond delay="50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par>
                          <p:cTn id="22" fill="hold">
                            <p:stCondLst>
                              <p:cond delay="1500"/>
                            </p:stCondLst>
                            <p:childTnLst>
                              <p:par>
                                <p:cTn id="23" presetID="22" presetClass="entr" presetSubtype="8" fill="hold" grpId="0" nodeType="afterEffect">
                                  <p:stCondLst>
                                    <p:cond delay="50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par>
                          <p:cTn id="26" fill="hold">
                            <p:stCondLst>
                              <p:cond delay="2500"/>
                            </p:stCondLst>
                            <p:childTnLst>
                              <p:par>
                                <p:cTn id="27" presetID="22" presetClass="entr" presetSubtype="8" fill="hold" grpId="0" nodeType="afterEffect">
                                  <p:stCondLst>
                                    <p:cond delay="50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left)">
                                      <p:cBhvr>
                                        <p:cTn id="29" dur="500"/>
                                        <p:tgtEl>
                                          <p:spTgt spid="3">
                                            <p:txEl>
                                              <p:pRg st="5" end="5"/>
                                            </p:txEl>
                                          </p:spTgt>
                                        </p:tgtEl>
                                      </p:cBhvr>
                                    </p:animEffect>
                                  </p:childTnLst>
                                </p:cTn>
                              </p:par>
                            </p:childTnLst>
                          </p:cTn>
                        </p:par>
                        <p:par>
                          <p:cTn id="30" fill="hold">
                            <p:stCondLst>
                              <p:cond delay="3500"/>
                            </p:stCondLst>
                            <p:childTnLst>
                              <p:par>
                                <p:cTn id="31" presetID="22" presetClass="entr" presetSubtype="8" fill="hold" grpId="0" nodeType="afterEffect">
                                  <p:stCondLst>
                                    <p:cond delay="50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left)">
                                      <p:cBhvr>
                                        <p:cTn id="33" dur="500"/>
                                        <p:tgtEl>
                                          <p:spTgt spid="3">
                                            <p:txEl>
                                              <p:pRg st="6" end="6"/>
                                            </p:txEl>
                                          </p:spTgt>
                                        </p:tgtEl>
                                      </p:cBhvr>
                                    </p:animEffect>
                                  </p:childTnLst>
                                </p:cTn>
                              </p:par>
                            </p:childTnLst>
                          </p:cTn>
                        </p:par>
                        <p:par>
                          <p:cTn id="34" fill="hold">
                            <p:stCondLst>
                              <p:cond delay="4500"/>
                            </p:stCondLst>
                            <p:childTnLst>
                              <p:par>
                                <p:cTn id="35" presetID="22" presetClass="entr" presetSubtype="8" fill="hold" grpId="0" nodeType="afterEffect">
                                  <p:stCondLst>
                                    <p:cond delay="50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left)">
                                      <p:cBhvr>
                                        <p:cTn id="37" dur="500"/>
                                        <p:tgtEl>
                                          <p:spTgt spid="3">
                                            <p:txEl>
                                              <p:pRg st="7" end="7"/>
                                            </p:txEl>
                                          </p:spTgt>
                                        </p:tgtEl>
                                      </p:cBhvr>
                                    </p:animEffect>
                                  </p:childTnLst>
                                </p:cTn>
                              </p:par>
                              <p:par>
                                <p:cTn id="38" presetID="22" presetClass="entr" presetSubtype="8" fill="hold" grpId="0" nodeType="withEffect">
                                  <p:stCondLst>
                                    <p:cond delay="50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wipe(left)">
                                      <p:cBhvr>
                                        <p:cTn id="40" dur="500"/>
                                        <p:tgtEl>
                                          <p:spTgt spid="3">
                                            <p:txEl>
                                              <p:pRg st="8" end="8"/>
                                            </p:txEl>
                                          </p:spTgt>
                                        </p:tgtEl>
                                      </p:cBhvr>
                                    </p:animEffect>
                                  </p:childTnLst>
                                </p:cTn>
                              </p:par>
                              <p:par>
                                <p:cTn id="41" presetID="22" presetClass="entr" presetSubtype="8" fill="hold" grpId="0" nodeType="withEffect">
                                  <p:stCondLst>
                                    <p:cond delay="50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wipe(left)">
                                      <p:cBhvr>
                                        <p:cTn id="43" dur="500"/>
                                        <p:tgtEl>
                                          <p:spTgt spid="3">
                                            <p:txEl>
                                              <p:pRg st="9" end="9"/>
                                            </p:txEl>
                                          </p:spTgt>
                                        </p:tgtEl>
                                      </p:cBhvr>
                                    </p:animEffect>
                                  </p:childTnLst>
                                </p:cTn>
                              </p:par>
                              <p:par>
                                <p:cTn id="44" presetID="22" presetClass="entr" presetSubtype="8" fill="hold" grpId="0" nodeType="withEffect">
                                  <p:stCondLst>
                                    <p:cond delay="500"/>
                                  </p:stCondLst>
                                  <p:childTnLst>
                                    <p:set>
                                      <p:cBhvr>
                                        <p:cTn id="45" dur="1" fill="hold">
                                          <p:stCondLst>
                                            <p:cond delay="0"/>
                                          </p:stCondLst>
                                        </p:cTn>
                                        <p:tgtEl>
                                          <p:spTgt spid="3">
                                            <p:txEl>
                                              <p:pRg st="10" end="10"/>
                                            </p:txEl>
                                          </p:spTgt>
                                        </p:tgtEl>
                                        <p:attrNameLst>
                                          <p:attrName>style.visibility</p:attrName>
                                        </p:attrNameLst>
                                      </p:cBhvr>
                                      <p:to>
                                        <p:strVal val="visible"/>
                                      </p:to>
                                    </p:set>
                                    <p:animEffect transition="in" filter="wipe(left)">
                                      <p:cBhvr>
                                        <p:cTn id="4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554E5A-CD60-C14B-AF66-DFC39B323710}"/>
              </a:ext>
            </a:extLst>
          </p:cNvPr>
          <p:cNvSpPr>
            <a:spLocks noGrp="1"/>
          </p:cNvSpPr>
          <p:nvPr>
            <p:ph type="title"/>
          </p:nvPr>
        </p:nvSpPr>
        <p:spPr>
          <a:xfrm>
            <a:off x="1547664" y="116632"/>
            <a:ext cx="6408712" cy="838200"/>
          </a:xfrm>
        </p:spPr>
        <p:txBody>
          <a:bodyPr/>
          <a:lstStyle/>
          <a:p>
            <a:r>
              <a:rPr lang="fr-FR" dirty="0"/>
              <a:t>The best </a:t>
            </a:r>
            <a:r>
              <a:rPr lang="fr-FR" dirty="0" err="1"/>
              <a:t>metapixel</a:t>
            </a:r>
            <a:r>
              <a:rPr lang="fr-FR" dirty="0"/>
              <a:t> </a:t>
            </a:r>
            <a:r>
              <a:rPr lang="fr-FR" dirty="0" err="1"/>
              <a:t>requires</a:t>
            </a:r>
            <a:r>
              <a:rPr lang="fr-FR" dirty="0"/>
              <a:t> the best </a:t>
            </a:r>
            <a:r>
              <a:rPr lang="fr-FR" dirty="0" err="1"/>
              <a:t>SiPM</a:t>
            </a:r>
            <a:endParaRPr lang="fr-FR" dirty="0"/>
          </a:p>
        </p:txBody>
      </p:sp>
      <p:pic>
        <p:nvPicPr>
          <p:cNvPr id="4" name="Picture 3">
            <a:extLst>
              <a:ext uri="{FF2B5EF4-FFF2-40B4-BE49-F238E27FC236}">
                <a16:creationId xmlns:a16="http://schemas.microsoft.com/office/drawing/2014/main" xmlns="" id="{9367A23B-85EB-3749-900C-64A4F37B99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124744"/>
            <a:ext cx="9144000" cy="5070117"/>
          </a:xfrm>
          <a:prstGeom prst="rect">
            <a:avLst/>
          </a:prstGeom>
        </p:spPr>
      </p:pic>
    </p:spTree>
    <p:extLst>
      <p:ext uri="{BB962C8B-B14F-4D97-AF65-F5344CB8AC3E}">
        <p14:creationId xmlns:p14="http://schemas.microsoft.com/office/powerpoint/2010/main" val="23085446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AC9FD0-61DC-2642-8299-E4E236EA027D}"/>
              </a:ext>
            </a:extLst>
          </p:cNvPr>
          <p:cNvSpPr>
            <a:spLocks noGrp="1"/>
          </p:cNvSpPr>
          <p:nvPr>
            <p:ph type="title"/>
          </p:nvPr>
        </p:nvSpPr>
        <p:spPr/>
        <p:txBody>
          <a:bodyPr/>
          <a:lstStyle/>
          <a:p>
            <a:r>
              <a:rPr lang="fr-FR" dirty="0"/>
              <a:t>New </a:t>
            </a:r>
            <a:r>
              <a:rPr lang="fr-FR" dirty="0" err="1"/>
              <a:t>SiPM</a:t>
            </a:r>
            <a:r>
              <a:rPr lang="fr-FR" dirty="0"/>
              <a:t> concept</a:t>
            </a:r>
          </a:p>
        </p:txBody>
      </p:sp>
      <p:grpSp>
        <p:nvGrpSpPr>
          <p:cNvPr id="6" name="Group 5">
            <a:extLst>
              <a:ext uri="{FF2B5EF4-FFF2-40B4-BE49-F238E27FC236}">
                <a16:creationId xmlns:a16="http://schemas.microsoft.com/office/drawing/2014/main" xmlns="" id="{9C972947-F047-3B43-AC65-ED7EA2A0251D}"/>
              </a:ext>
            </a:extLst>
          </p:cNvPr>
          <p:cNvGrpSpPr/>
          <p:nvPr/>
        </p:nvGrpSpPr>
        <p:grpSpPr>
          <a:xfrm>
            <a:off x="288032" y="980728"/>
            <a:ext cx="8532440" cy="5400600"/>
            <a:chOff x="288032" y="980728"/>
            <a:chExt cx="8532440" cy="5400600"/>
          </a:xfrm>
        </p:grpSpPr>
        <p:pic>
          <p:nvPicPr>
            <p:cNvPr id="4" name="Picture 3">
              <a:extLst>
                <a:ext uri="{FF2B5EF4-FFF2-40B4-BE49-F238E27FC236}">
                  <a16:creationId xmlns:a16="http://schemas.microsoft.com/office/drawing/2014/main" xmlns="" id="{363B0647-C32B-D542-8545-84823CB543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8032" y="1483954"/>
              <a:ext cx="8532440" cy="4897374"/>
            </a:xfrm>
            <a:prstGeom prst="rect">
              <a:avLst/>
            </a:prstGeom>
          </p:spPr>
        </p:pic>
        <p:sp>
          <p:nvSpPr>
            <p:cNvPr id="5" name="TextBox 4">
              <a:extLst>
                <a:ext uri="{FF2B5EF4-FFF2-40B4-BE49-F238E27FC236}">
                  <a16:creationId xmlns:a16="http://schemas.microsoft.com/office/drawing/2014/main" xmlns="" id="{685FB02D-E0A9-BB42-A52A-24E672C28225}"/>
                </a:ext>
              </a:extLst>
            </p:cNvPr>
            <p:cNvSpPr txBox="1"/>
            <p:nvPr/>
          </p:nvSpPr>
          <p:spPr>
            <a:xfrm>
              <a:off x="2057909" y="980728"/>
              <a:ext cx="5001690" cy="523220"/>
            </a:xfrm>
            <a:prstGeom prst="rect">
              <a:avLst/>
            </a:prstGeom>
            <a:noFill/>
          </p:spPr>
          <p:txBody>
            <a:bodyPr wrap="none" rtlCol="0">
              <a:spAutoFit/>
            </a:bodyPr>
            <a:lstStyle/>
            <a:p>
              <a:r>
                <a:rPr lang="fr-FR" dirty="0"/>
                <a:t>The Quantum </a:t>
              </a:r>
              <a:r>
                <a:rPr lang="fr-FR" dirty="0" err="1"/>
                <a:t>Silicon</a:t>
              </a:r>
              <a:r>
                <a:rPr lang="fr-FR" dirty="0"/>
                <a:t> Detector</a:t>
              </a:r>
            </a:p>
          </p:txBody>
        </p:sp>
      </p:grpSp>
    </p:spTree>
    <p:extLst>
      <p:ext uri="{BB962C8B-B14F-4D97-AF65-F5344CB8AC3E}">
        <p14:creationId xmlns:p14="http://schemas.microsoft.com/office/powerpoint/2010/main" val="31124821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F421E22-947E-6641-8394-A2D679422D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6645"/>
            <a:ext cx="9144000" cy="6824709"/>
          </a:xfrm>
          <a:prstGeom prst="rect">
            <a:avLst/>
          </a:prstGeom>
        </p:spPr>
      </p:pic>
      <p:sp>
        <p:nvSpPr>
          <p:cNvPr id="5" name="Rectangle 4">
            <a:extLst>
              <a:ext uri="{FF2B5EF4-FFF2-40B4-BE49-F238E27FC236}">
                <a16:creationId xmlns:a16="http://schemas.microsoft.com/office/drawing/2014/main" xmlns="" id="{F753D6E1-E438-DD46-976F-27AA49C6D7BB}"/>
              </a:ext>
            </a:extLst>
          </p:cNvPr>
          <p:cNvSpPr/>
          <p:nvPr/>
        </p:nvSpPr>
        <p:spPr>
          <a:xfrm>
            <a:off x="155710" y="1258449"/>
            <a:ext cx="5618969" cy="5509200"/>
          </a:xfrm>
          <a:prstGeom prst="rect">
            <a:avLst/>
          </a:prstGeom>
        </p:spPr>
        <p:txBody>
          <a:bodyPr wrap="square">
            <a:spAutoFit/>
          </a:bodyPr>
          <a:lstStyle/>
          <a:p>
            <a:pPr algn="l">
              <a:spcAft>
                <a:spcPts val="0"/>
              </a:spcAft>
            </a:pPr>
            <a:r>
              <a:rPr lang="en-GB" sz="1600" b="1" dirty="0">
                <a:solidFill>
                  <a:srgbClr val="FFC000"/>
                </a:solidFill>
                <a:latin typeface="Verdana"/>
                <a:cs typeface="Verdana"/>
              </a:rPr>
              <a:t>The 10ps challenge:</a:t>
            </a:r>
          </a:p>
          <a:p>
            <a:pPr marL="742950" lvl="1" indent="-285750" algn="l">
              <a:spcAft>
                <a:spcPts val="0"/>
              </a:spcAft>
              <a:buFont typeface="Arial" panose="020B0604020202020204" pitchFamily="34" charset="0"/>
              <a:buChar char="•"/>
            </a:pPr>
            <a:r>
              <a:rPr lang="en-GB" sz="1600" b="1" dirty="0">
                <a:solidFill>
                  <a:srgbClr val="FFC000"/>
                </a:solidFill>
                <a:latin typeface="Verdana"/>
                <a:cs typeface="Verdana"/>
              </a:rPr>
              <a:t>a spur on the development of fast timing</a:t>
            </a:r>
          </a:p>
          <a:p>
            <a:pPr marL="742950" lvl="1" indent="-285750" algn="l">
              <a:spcAft>
                <a:spcPts val="0"/>
              </a:spcAft>
              <a:buFont typeface="Arial" panose="020B0604020202020204" pitchFamily="34" charset="0"/>
              <a:buChar char="•"/>
            </a:pPr>
            <a:r>
              <a:rPr lang="en-GB" sz="1600" b="1" dirty="0">
                <a:solidFill>
                  <a:srgbClr val="FFC000"/>
                </a:solidFill>
                <a:latin typeface="Verdana"/>
                <a:cs typeface="Verdana"/>
              </a:rPr>
              <a:t>an opportunity to get together</a:t>
            </a:r>
          </a:p>
          <a:p>
            <a:pPr marL="742950" lvl="1" indent="-285750" algn="l">
              <a:spcAft>
                <a:spcPts val="0"/>
              </a:spcAft>
              <a:buFont typeface="Arial" panose="020B0604020202020204" pitchFamily="34" charset="0"/>
              <a:buChar char="•"/>
            </a:pPr>
            <a:r>
              <a:rPr lang="en-GB" sz="1600" b="1" dirty="0">
                <a:solidFill>
                  <a:srgbClr val="FFC000"/>
                </a:solidFill>
                <a:latin typeface="Verdana"/>
                <a:cs typeface="Verdana"/>
              </a:rPr>
              <a:t>an incentive to raise funding</a:t>
            </a:r>
          </a:p>
          <a:p>
            <a:pPr marL="742950" lvl="1" indent="-285750" algn="l">
              <a:spcAft>
                <a:spcPts val="0"/>
              </a:spcAft>
              <a:buFont typeface="Arial" panose="020B0604020202020204" pitchFamily="34" charset="0"/>
              <a:buChar char="•"/>
            </a:pPr>
            <a:r>
              <a:rPr lang="en-GB" sz="1600" b="1" dirty="0">
                <a:solidFill>
                  <a:srgbClr val="FFC000"/>
                </a:solidFill>
                <a:latin typeface="Verdana"/>
                <a:cs typeface="Verdana"/>
              </a:rPr>
              <a:t>a way to shed light on nuclear instrumentation for medical imaging</a:t>
            </a:r>
          </a:p>
          <a:p>
            <a:pPr algn="l">
              <a:spcAft>
                <a:spcPts val="0"/>
              </a:spcAft>
            </a:pPr>
            <a:endParaRPr lang="en-GB" sz="1600" b="1" dirty="0">
              <a:gradFill flip="none" rotWithShape="1">
                <a:gsLst>
                  <a:gs pos="0">
                    <a:srgbClr val="FF0000"/>
                  </a:gs>
                  <a:gs pos="76000">
                    <a:srgbClr val="00FF00"/>
                  </a:gs>
                  <a:gs pos="100000">
                    <a:schemeClr val="bg1"/>
                  </a:gs>
                </a:gsLst>
                <a:lin ang="0" scaled="1"/>
                <a:tileRect/>
              </a:gradFill>
              <a:latin typeface="Verdana"/>
              <a:cs typeface="Verdana"/>
            </a:endParaRPr>
          </a:p>
          <a:p>
            <a:pPr algn="l">
              <a:spcAft>
                <a:spcPts val="0"/>
              </a:spcAft>
            </a:pPr>
            <a:r>
              <a:rPr lang="en-GB" sz="1600" b="1" dirty="0">
                <a:latin typeface="Verdana"/>
                <a:cs typeface="Verdana"/>
              </a:rPr>
              <a:t>One unique challenge launched for 5 to 10 years and operated by an international organisation with rules issued by the community based on the measurement of CTR combined to sensitivity</a:t>
            </a:r>
          </a:p>
          <a:p>
            <a:pPr algn="l">
              <a:spcAft>
                <a:spcPts val="0"/>
              </a:spcAft>
            </a:pPr>
            <a:endParaRPr lang="en-GB" sz="1600" b="1" dirty="0">
              <a:gradFill flip="none" rotWithShape="1">
                <a:gsLst>
                  <a:gs pos="0">
                    <a:srgbClr val="FF0000"/>
                  </a:gs>
                  <a:gs pos="76000">
                    <a:srgbClr val="00FF00"/>
                  </a:gs>
                  <a:gs pos="100000">
                    <a:schemeClr val="bg1"/>
                  </a:gs>
                </a:gsLst>
                <a:lin ang="0" scaled="1"/>
                <a:tileRect/>
              </a:gradFill>
              <a:latin typeface="Verdana"/>
              <a:cs typeface="Verdana"/>
            </a:endParaRPr>
          </a:p>
          <a:p>
            <a:pPr algn="l">
              <a:spcAft>
                <a:spcPts val="0"/>
              </a:spcAft>
            </a:pPr>
            <a:r>
              <a:rPr lang="en-GB" sz="1600" b="1" dirty="0">
                <a:solidFill>
                  <a:srgbClr val="FF0000"/>
                </a:solidFill>
                <a:latin typeface="Verdana"/>
                <a:cs typeface="Verdana"/>
              </a:rPr>
              <a:t>Several milestones and prices:</a:t>
            </a:r>
          </a:p>
          <a:p>
            <a:pPr marL="742950" lvl="1" indent="-285750" algn="l">
              <a:spcAft>
                <a:spcPts val="0"/>
              </a:spcAft>
              <a:buFont typeface="Arial" panose="020B0604020202020204" pitchFamily="34" charset="0"/>
              <a:buChar char="•"/>
            </a:pPr>
            <a:r>
              <a:rPr lang="en-GB" sz="1600" b="1" dirty="0">
                <a:solidFill>
                  <a:srgbClr val="FF0000"/>
                </a:solidFill>
                <a:latin typeface="Verdana"/>
                <a:cs typeface="Verdana"/>
              </a:rPr>
              <a:t>3 years after the launch of the challenge: 1M€ expected for the Flash Gordon prices for the realisation of 3 important milestones</a:t>
            </a:r>
          </a:p>
          <a:p>
            <a:pPr marL="742950" lvl="1" indent="-285750" algn="l">
              <a:spcAft>
                <a:spcPts val="0"/>
              </a:spcAft>
              <a:buFont typeface="Arial" panose="020B0604020202020204" pitchFamily="34" charset="0"/>
              <a:buChar char="•"/>
            </a:pPr>
            <a:r>
              <a:rPr lang="en-GB" sz="1600" b="1" dirty="0">
                <a:solidFill>
                  <a:srgbClr val="FF0000"/>
                </a:solidFill>
                <a:latin typeface="Verdana"/>
                <a:cs typeface="Verdana"/>
              </a:rPr>
              <a:t>until the end of the challenge: 1M€ expected for the Leonard McCoy price for the first team meeting successfully the specifications of the challenge</a:t>
            </a:r>
          </a:p>
        </p:txBody>
      </p:sp>
    </p:spTree>
    <p:extLst>
      <p:ext uri="{BB962C8B-B14F-4D97-AF65-F5344CB8AC3E}">
        <p14:creationId xmlns:p14="http://schemas.microsoft.com/office/powerpoint/2010/main" val="35055297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left)">
                                      <p:cBhvr>
                                        <p:cTn id="10" dur="500"/>
                                        <p:tgtEl>
                                          <p:spTgt spid="5">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left)">
                                      <p:cBhvr>
                                        <p:cTn id="13" dur="500"/>
                                        <p:tgtEl>
                                          <p:spTgt spid="5">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left)">
                                      <p:cBhvr>
                                        <p:cTn id="16" dur="500"/>
                                        <p:tgtEl>
                                          <p:spTgt spid="5">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left)">
                                      <p:cBhvr>
                                        <p:cTn id="19" dur="500"/>
                                        <p:tgtEl>
                                          <p:spTgt spid="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wipe(left)">
                                      <p:cBhvr>
                                        <p:cTn id="24" dur="500"/>
                                        <p:tgtEl>
                                          <p:spTgt spid="5">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animEffect transition="in" filter="wipe(left)">
                                      <p:cBhvr>
                                        <p:cTn id="29" dur="500"/>
                                        <p:tgtEl>
                                          <p:spTgt spid="5">
                                            <p:txEl>
                                              <p:pRg st="8" end="8"/>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5">
                                            <p:txEl>
                                              <p:pRg st="9" end="9"/>
                                            </p:txEl>
                                          </p:spTgt>
                                        </p:tgtEl>
                                        <p:attrNameLst>
                                          <p:attrName>style.visibility</p:attrName>
                                        </p:attrNameLst>
                                      </p:cBhvr>
                                      <p:to>
                                        <p:strVal val="visible"/>
                                      </p:to>
                                    </p:set>
                                    <p:animEffect transition="in" filter="wipe(left)">
                                      <p:cBhvr>
                                        <p:cTn id="32" dur="500"/>
                                        <p:tgtEl>
                                          <p:spTgt spid="5">
                                            <p:txEl>
                                              <p:pRg st="9" end="9"/>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animEffect transition="in" filter="wipe(left)">
                                      <p:cBhvr>
                                        <p:cTn id="35"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550" y="70520"/>
            <a:ext cx="7537450" cy="838200"/>
          </a:xfrm>
        </p:spPr>
        <p:txBody>
          <a:bodyPr/>
          <a:lstStyle/>
          <a:p>
            <a:r>
              <a:rPr lang="en-US" sz="3600" dirty="0"/>
              <a:t>Detection of </a:t>
            </a:r>
            <a:r>
              <a:rPr lang="en-US" sz="3600"/>
              <a:t>ionizing radiation</a:t>
            </a:r>
            <a:br>
              <a:rPr lang="en-US" sz="3600"/>
            </a:br>
            <a:r>
              <a:rPr lang="en-US" sz="3600"/>
              <a:t>What matters?</a:t>
            </a:r>
            <a:endParaRPr lang="en-US" sz="3600" dirty="0"/>
          </a:p>
        </p:txBody>
      </p:sp>
      <p:grpSp>
        <p:nvGrpSpPr>
          <p:cNvPr id="20" name="Group 19"/>
          <p:cNvGrpSpPr/>
          <p:nvPr/>
        </p:nvGrpSpPr>
        <p:grpSpPr>
          <a:xfrm>
            <a:off x="323528" y="2348880"/>
            <a:ext cx="1573126" cy="2032234"/>
            <a:chOff x="323528" y="2348880"/>
            <a:chExt cx="1573126" cy="2032234"/>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528" y="2859992"/>
              <a:ext cx="1573126" cy="1521122"/>
            </a:xfrm>
            <a:prstGeom prst="rect">
              <a:avLst/>
            </a:prstGeom>
          </p:spPr>
        </p:pic>
        <p:sp>
          <p:nvSpPr>
            <p:cNvPr id="12" name="TextBox 11"/>
            <p:cNvSpPr txBox="1"/>
            <p:nvPr/>
          </p:nvSpPr>
          <p:spPr>
            <a:xfrm>
              <a:off x="519437" y="2348880"/>
              <a:ext cx="1244251" cy="523220"/>
            </a:xfrm>
            <a:prstGeom prst="rect">
              <a:avLst/>
            </a:prstGeom>
            <a:noFill/>
          </p:spPr>
          <p:txBody>
            <a:bodyPr wrap="none" rtlCol="0">
              <a:spAutoFit/>
            </a:bodyPr>
            <a:lstStyle/>
            <a:p>
              <a:r>
                <a:rPr lang="en-US"/>
                <a:t>Where</a:t>
              </a:r>
            </a:p>
          </p:txBody>
        </p:sp>
      </p:grpSp>
      <p:grpSp>
        <p:nvGrpSpPr>
          <p:cNvPr id="19" name="Group 18"/>
          <p:cNvGrpSpPr/>
          <p:nvPr/>
        </p:nvGrpSpPr>
        <p:grpSpPr>
          <a:xfrm>
            <a:off x="2291418" y="2354112"/>
            <a:ext cx="1632510" cy="2030480"/>
            <a:chOff x="2291418" y="2354112"/>
            <a:chExt cx="1632510" cy="2030480"/>
          </a:xfrm>
        </p:grpSpPr>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91418" y="2859992"/>
              <a:ext cx="1632510" cy="1524600"/>
            </a:xfrm>
            <a:prstGeom prst="rect">
              <a:avLst/>
            </a:prstGeom>
          </p:spPr>
        </p:pic>
        <p:sp>
          <p:nvSpPr>
            <p:cNvPr id="13" name="TextBox 12"/>
            <p:cNvSpPr txBox="1"/>
            <p:nvPr/>
          </p:nvSpPr>
          <p:spPr>
            <a:xfrm>
              <a:off x="2423579" y="2354112"/>
              <a:ext cx="1324402" cy="523220"/>
            </a:xfrm>
            <a:prstGeom prst="rect">
              <a:avLst/>
            </a:prstGeom>
            <a:noFill/>
          </p:spPr>
          <p:txBody>
            <a:bodyPr wrap="none" rtlCol="0">
              <a:spAutoFit/>
            </a:bodyPr>
            <a:lstStyle/>
            <a:p>
              <a:r>
                <a:rPr lang="en-US"/>
                <a:t>Energy</a:t>
              </a:r>
              <a:endParaRPr lang="en-US" dirty="0"/>
            </a:p>
          </p:txBody>
        </p:sp>
      </p:grpSp>
      <p:grpSp>
        <p:nvGrpSpPr>
          <p:cNvPr id="18" name="Group 17"/>
          <p:cNvGrpSpPr/>
          <p:nvPr/>
        </p:nvGrpSpPr>
        <p:grpSpPr>
          <a:xfrm>
            <a:off x="4211960" y="2359344"/>
            <a:ext cx="1842171" cy="1985196"/>
            <a:chOff x="4211960" y="2359344"/>
            <a:chExt cx="1842171" cy="1985196"/>
          </a:xfrm>
        </p:grpSpPr>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83968" y="2859992"/>
              <a:ext cx="1700960" cy="1484548"/>
            </a:xfrm>
            <a:prstGeom prst="rect">
              <a:avLst/>
            </a:prstGeom>
          </p:spPr>
        </p:pic>
        <p:sp>
          <p:nvSpPr>
            <p:cNvPr id="14" name="TextBox 13"/>
            <p:cNvSpPr txBox="1"/>
            <p:nvPr/>
          </p:nvSpPr>
          <p:spPr>
            <a:xfrm>
              <a:off x="4211960" y="2359344"/>
              <a:ext cx="1842171" cy="523220"/>
            </a:xfrm>
            <a:prstGeom prst="rect">
              <a:avLst/>
            </a:prstGeom>
            <a:noFill/>
          </p:spPr>
          <p:txBody>
            <a:bodyPr wrap="none" rtlCol="0">
              <a:spAutoFit/>
            </a:bodyPr>
            <a:lstStyle/>
            <a:p>
              <a:r>
                <a:rPr lang="en-US" dirty="0"/>
                <a:t>Particle ID</a:t>
              </a:r>
            </a:p>
          </p:txBody>
        </p:sp>
      </p:grpSp>
      <p:grpSp>
        <p:nvGrpSpPr>
          <p:cNvPr id="16" name="Group 15"/>
          <p:cNvGrpSpPr/>
          <p:nvPr/>
        </p:nvGrpSpPr>
        <p:grpSpPr>
          <a:xfrm>
            <a:off x="6300192" y="1700808"/>
            <a:ext cx="2624178" cy="3096344"/>
            <a:chOff x="6300192" y="1700808"/>
            <a:chExt cx="2624178" cy="3096344"/>
          </a:xfrm>
        </p:grpSpPr>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00192" y="2218952"/>
              <a:ext cx="2624178" cy="2578200"/>
            </a:xfrm>
            <a:prstGeom prst="rect">
              <a:avLst/>
            </a:prstGeom>
          </p:spPr>
        </p:pic>
        <p:sp>
          <p:nvSpPr>
            <p:cNvPr id="15" name="TextBox 14"/>
            <p:cNvSpPr txBox="1"/>
            <p:nvPr/>
          </p:nvSpPr>
          <p:spPr>
            <a:xfrm>
              <a:off x="7120382" y="1700808"/>
              <a:ext cx="1124026" cy="523220"/>
            </a:xfrm>
            <a:prstGeom prst="rect">
              <a:avLst/>
            </a:prstGeom>
            <a:noFill/>
          </p:spPr>
          <p:txBody>
            <a:bodyPr wrap="none" rtlCol="0">
              <a:spAutoFit/>
            </a:bodyPr>
            <a:lstStyle/>
            <a:p>
              <a:r>
                <a:rPr lang="en-US"/>
                <a:t>When</a:t>
              </a:r>
              <a:endParaRPr lang="en-US" dirty="0"/>
            </a:p>
          </p:txBody>
        </p:sp>
      </p:grpSp>
      <p:sp>
        <p:nvSpPr>
          <p:cNvPr id="21" name="Curved Down Arrow 20"/>
          <p:cNvSpPr/>
          <p:nvPr/>
        </p:nvSpPr>
        <p:spPr bwMode="auto">
          <a:xfrm flipH="1">
            <a:off x="957549" y="1316932"/>
            <a:ext cx="5932758" cy="792088"/>
          </a:xfrm>
          <a:prstGeom prst="curvedDownArrow">
            <a:avLst>
              <a:gd name="adj1" fmla="val 22043"/>
              <a:gd name="adj2" fmla="val 50000"/>
              <a:gd name="adj3" fmla="val 29498"/>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65" charset="0"/>
            </a:endParaRPr>
          </a:p>
        </p:txBody>
      </p:sp>
      <p:sp>
        <p:nvSpPr>
          <p:cNvPr id="23" name="Curved Down Arrow 22"/>
          <p:cNvSpPr/>
          <p:nvPr/>
        </p:nvSpPr>
        <p:spPr bwMode="auto">
          <a:xfrm flipH="1" flipV="1">
            <a:off x="4932040" y="4869160"/>
            <a:ext cx="1972318" cy="576064"/>
          </a:xfrm>
          <a:prstGeom prst="curvedDownArrow">
            <a:avLst>
              <a:gd name="adj1" fmla="val 22043"/>
              <a:gd name="adj2" fmla="val 48484"/>
              <a:gd name="adj3" fmla="val 29498"/>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65" charset="0"/>
            </a:endParaRPr>
          </a:p>
        </p:txBody>
      </p:sp>
      <p:sp>
        <p:nvSpPr>
          <p:cNvPr id="24" name="TextBox 23"/>
          <p:cNvSpPr txBox="1"/>
          <p:nvPr/>
        </p:nvSpPr>
        <p:spPr>
          <a:xfrm>
            <a:off x="3607256" y="1340768"/>
            <a:ext cx="896336" cy="523220"/>
          </a:xfrm>
          <a:prstGeom prst="rect">
            <a:avLst/>
          </a:prstGeom>
          <a:noFill/>
        </p:spPr>
        <p:txBody>
          <a:bodyPr wrap="none" rtlCol="0">
            <a:spAutoFit/>
          </a:bodyPr>
          <a:lstStyle/>
          <a:p>
            <a:r>
              <a:rPr lang="en-US" i="1" dirty="0">
                <a:solidFill>
                  <a:srgbClr val="FFC000"/>
                </a:solidFill>
              </a:rPr>
              <a:t>TOF</a:t>
            </a:r>
          </a:p>
        </p:txBody>
      </p:sp>
      <p:sp>
        <p:nvSpPr>
          <p:cNvPr id="25" name="TextBox 24"/>
          <p:cNvSpPr txBox="1"/>
          <p:nvPr/>
        </p:nvSpPr>
        <p:spPr>
          <a:xfrm>
            <a:off x="3851920" y="5589240"/>
            <a:ext cx="3025187" cy="954107"/>
          </a:xfrm>
          <a:prstGeom prst="rect">
            <a:avLst/>
          </a:prstGeom>
          <a:noFill/>
        </p:spPr>
        <p:txBody>
          <a:bodyPr wrap="none" rtlCol="0">
            <a:spAutoFit/>
          </a:bodyPr>
          <a:lstStyle/>
          <a:p>
            <a:r>
              <a:rPr lang="en-US" i="1" dirty="0">
                <a:solidFill>
                  <a:srgbClr val="FFC000"/>
                </a:solidFill>
              </a:rPr>
              <a:t>Finely segmented</a:t>
            </a:r>
          </a:p>
          <a:p>
            <a:r>
              <a:rPr lang="en-US" i="1" dirty="0">
                <a:solidFill>
                  <a:srgbClr val="FFC000"/>
                </a:solidFill>
              </a:rPr>
              <a:t>calorimeters</a:t>
            </a:r>
          </a:p>
        </p:txBody>
      </p:sp>
      <p:sp>
        <p:nvSpPr>
          <p:cNvPr id="22" name="Curved Down Arrow 21"/>
          <p:cNvSpPr/>
          <p:nvPr/>
        </p:nvSpPr>
        <p:spPr bwMode="auto">
          <a:xfrm flipH="1" flipV="1">
            <a:off x="2915816" y="4869160"/>
            <a:ext cx="3988542" cy="792088"/>
          </a:xfrm>
          <a:prstGeom prst="curvedDownArrow">
            <a:avLst>
              <a:gd name="adj1" fmla="val 22043"/>
              <a:gd name="adj2" fmla="val 50000"/>
              <a:gd name="adj3" fmla="val 29498"/>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65" charset="0"/>
            </a:endParaRPr>
          </a:p>
        </p:txBody>
      </p:sp>
    </p:spTree>
    <p:extLst>
      <p:ext uri="{BB962C8B-B14F-4D97-AF65-F5344CB8AC3E}">
        <p14:creationId xmlns:p14="http://schemas.microsoft.com/office/powerpoint/2010/main" val="5133710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3000" fill="hold"/>
                                        <p:tgtEl>
                                          <p:spTgt spid="16"/>
                                        </p:tgtEl>
                                        <p:attrNameLst>
                                          <p:attrName>ppt_w</p:attrName>
                                        </p:attrNameLst>
                                      </p:cBhvr>
                                      <p:tavLst>
                                        <p:tav tm="0">
                                          <p:val>
                                            <p:fltVal val="0"/>
                                          </p:val>
                                        </p:tav>
                                        <p:tav tm="100000">
                                          <p:val>
                                            <p:strVal val="#ppt_w"/>
                                          </p:val>
                                        </p:tav>
                                      </p:tavLst>
                                    </p:anim>
                                    <p:anim calcmode="lin" valueType="num">
                                      <p:cBhvr>
                                        <p:cTn id="20" dur="30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right)">
                                      <p:cBhvr>
                                        <p:cTn id="25" dur="500"/>
                                        <p:tgtEl>
                                          <p:spTgt spid="21"/>
                                        </p:tgtEl>
                                      </p:cBhvr>
                                    </p:animEffect>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right)">
                                      <p:cBhvr>
                                        <p:cTn id="33" dur="500"/>
                                        <p:tgtEl>
                                          <p:spTgt spid="23"/>
                                        </p:tgtEl>
                                      </p:cBhvr>
                                    </p:animEffect>
                                  </p:childTnLst>
                                </p:cTn>
                              </p:par>
                            </p:childTnLst>
                          </p:cTn>
                        </p:par>
                        <p:par>
                          <p:cTn id="34" fill="hold">
                            <p:stCondLst>
                              <p:cond delay="500"/>
                            </p:stCondLst>
                            <p:childTnLst>
                              <p:par>
                                <p:cTn id="35" presetID="22" presetClass="entr" presetSubtype="2"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right)">
                                      <p:cBhvr>
                                        <p:cTn id="37" dur="500"/>
                                        <p:tgtEl>
                                          <p:spTgt spid="22"/>
                                        </p:tgtEl>
                                      </p:cBhvr>
                                    </p:animEffect>
                                  </p:childTnLst>
                                </p:cTn>
                              </p:par>
                            </p:childTnLst>
                          </p:cTn>
                        </p:par>
                        <p:par>
                          <p:cTn id="38" fill="hold">
                            <p:stCondLst>
                              <p:cond delay="1000"/>
                            </p:stCondLst>
                            <p:childTnLst>
                              <p:par>
                                <p:cTn id="39" presetID="1"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p:bldP spid="2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844550" y="0"/>
            <a:ext cx="7156450" cy="838200"/>
          </a:xfrm>
        </p:spPr>
        <p:txBody>
          <a:bodyPr/>
          <a:lstStyle/>
          <a:p>
            <a:pPr algn="ctr"/>
            <a:r>
              <a:rPr lang="fr-FR" dirty="0"/>
              <a:t>Conclusion </a:t>
            </a:r>
          </a:p>
        </p:txBody>
      </p:sp>
      <p:sp>
        <p:nvSpPr>
          <p:cNvPr id="6" name="TextBox 5"/>
          <p:cNvSpPr txBox="1"/>
          <p:nvPr/>
        </p:nvSpPr>
        <p:spPr>
          <a:xfrm>
            <a:off x="1747912" y="3121804"/>
            <a:ext cx="5198859" cy="2554545"/>
          </a:xfrm>
          <a:prstGeom prst="rect">
            <a:avLst/>
          </a:prstGeom>
          <a:noFill/>
        </p:spPr>
        <p:txBody>
          <a:bodyPr wrap="none" rtlCol="0">
            <a:spAutoFit/>
          </a:bodyPr>
          <a:lstStyle/>
          <a:p>
            <a:r>
              <a:rPr lang="en-US" sz="4000" b="1" dirty="0"/>
              <a:t>“Impossible”</a:t>
            </a:r>
          </a:p>
          <a:p>
            <a:endParaRPr lang="en-US" sz="4000" b="1" dirty="0"/>
          </a:p>
          <a:p>
            <a:r>
              <a:rPr lang="en-US" sz="4000" b="1" dirty="0"/>
              <a:t>is not a French word</a:t>
            </a:r>
          </a:p>
          <a:p>
            <a:endParaRPr lang="en-US" sz="4000" b="1" dirty="0"/>
          </a:p>
        </p:txBody>
      </p:sp>
      <p:sp>
        <p:nvSpPr>
          <p:cNvPr id="7" name="TextBox 6"/>
          <p:cNvSpPr txBox="1"/>
          <p:nvPr/>
        </p:nvSpPr>
        <p:spPr>
          <a:xfrm>
            <a:off x="5923597" y="5858108"/>
            <a:ext cx="1960771" cy="523220"/>
          </a:xfrm>
          <a:prstGeom prst="rect">
            <a:avLst/>
          </a:prstGeom>
          <a:noFill/>
        </p:spPr>
        <p:txBody>
          <a:bodyPr wrap="square" rtlCol="0">
            <a:spAutoFit/>
          </a:bodyPr>
          <a:lstStyle/>
          <a:p>
            <a:r>
              <a:rPr lang="en-US" i="1" dirty="0"/>
              <a:t>Napoléon</a:t>
            </a:r>
          </a:p>
        </p:txBody>
      </p:sp>
      <p:sp>
        <p:nvSpPr>
          <p:cNvPr id="2" name="TextBox 1"/>
          <p:cNvSpPr txBox="1"/>
          <p:nvPr/>
        </p:nvSpPr>
        <p:spPr>
          <a:xfrm>
            <a:off x="179512" y="1304968"/>
            <a:ext cx="3371436" cy="830997"/>
          </a:xfrm>
          <a:prstGeom prst="rect">
            <a:avLst/>
          </a:prstGeom>
          <a:solidFill>
            <a:schemeClr val="accent1"/>
          </a:solidFill>
          <a:ln>
            <a:solidFill>
              <a:srgbClr val="FFFF00"/>
            </a:solidFill>
          </a:ln>
        </p:spPr>
        <p:txBody>
          <a:bodyPr wrap="none" rtlCol="0">
            <a:spAutoFit/>
          </a:bodyPr>
          <a:lstStyle/>
          <a:p>
            <a:r>
              <a:rPr lang="en-US" sz="2400" dirty="0">
                <a:solidFill>
                  <a:srgbClr val="FFFF00"/>
                </a:solidFill>
              </a:rPr>
              <a:t>Disruptive technologies</a:t>
            </a:r>
          </a:p>
          <a:p>
            <a:r>
              <a:rPr lang="en-US" sz="2400" dirty="0">
                <a:solidFill>
                  <a:srgbClr val="FFFF00"/>
                </a:solidFill>
              </a:rPr>
              <a:t>Nano-photonics</a:t>
            </a:r>
          </a:p>
        </p:txBody>
      </p:sp>
      <p:sp>
        <p:nvSpPr>
          <p:cNvPr id="8" name="TextBox 7"/>
          <p:cNvSpPr txBox="1"/>
          <p:nvPr/>
        </p:nvSpPr>
        <p:spPr>
          <a:xfrm>
            <a:off x="5573943" y="1280954"/>
            <a:ext cx="3318537" cy="830997"/>
          </a:xfrm>
          <a:prstGeom prst="rect">
            <a:avLst/>
          </a:prstGeom>
          <a:solidFill>
            <a:schemeClr val="accent1"/>
          </a:solidFill>
          <a:ln>
            <a:solidFill>
              <a:srgbClr val="FFFF00"/>
            </a:solidFill>
          </a:ln>
        </p:spPr>
        <p:txBody>
          <a:bodyPr wrap="none" rtlCol="0">
            <a:spAutoFit/>
          </a:bodyPr>
          <a:lstStyle/>
          <a:p>
            <a:r>
              <a:rPr lang="en-US" sz="2400" dirty="0">
                <a:solidFill>
                  <a:srgbClr val="FFFF00"/>
                </a:solidFill>
              </a:rPr>
              <a:t>New, intelligent</a:t>
            </a:r>
          </a:p>
          <a:p>
            <a:r>
              <a:rPr lang="en-US" sz="2400" dirty="0">
                <a:solidFill>
                  <a:srgbClr val="FFFF00"/>
                </a:solidFill>
              </a:rPr>
              <a:t>Multifunctional sensors</a:t>
            </a:r>
          </a:p>
        </p:txBody>
      </p:sp>
      <p:grpSp>
        <p:nvGrpSpPr>
          <p:cNvPr id="11" name="Group 10"/>
          <p:cNvGrpSpPr/>
          <p:nvPr/>
        </p:nvGrpSpPr>
        <p:grpSpPr>
          <a:xfrm>
            <a:off x="3843954" y="1196752"/>
            <a:ext cx="1438214" cy="971904"/>
            <a:chOff x="3843954" y="1196752"/>
            <a:chExt cx="1438214" cy="971904"/>
          </a:xfrm>
        </p:grpSpPr>
        <p:sp>
          <p:nvSpPr>
            <p:cNvPr id="9" name="Right Arrow 8"/>
            <p:cNvSpPr/>
            <p:nvPr/>
          </p:nvSpPr>
          <p:spPr bwMode="auto">
            <a:xfrm>
              <a:off x="3923928" y="1196752"/>
              <a:ext cx="1355328" cy="971904"/>
            </a:xfrm>
            <a:prstGeom prst="rightArrow">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65" charset="0"/>
              </a:endParaRPr>
            </a:p>
          </p:txBody>
        </p:sp>
        <p:sp>
          <p:nvSpPr>
            <p:cNvPr id="10" name="TextBox 9"/>
            <p:cNvSpPr txBox="1"/>
            <p:nvPr/>
          </p:nvSpPr>
          <p:spPr>
            <a:xfrm>
              <a:off x="3843954" y="1412776"/>
              <a:ext cx="1438214" cy="502702"/>
            </a:xfrm>
            <a:prstGeom prst="rect">
              <a:avLst/>
            </a:prstGeom>
            <a:noFill/>
          </p:spPr>
          <p:txBody>
            <a:bodyPr wrap="none" rtlCol="0">
              <a:spAutoFit/>
            </a:bodyPr>
            <a:lstStyle/>
            <a:p>
              <a:pPr>
                <a:lnSpc>
                  <a:spcPts val="1560"/>
                </a:lnSpc>
              </a:pPr>
              <a:r>
                <a:rPr lang="en-US" sz="1600" b="1" dirty="0">
                  <a:solidFill>
                    <a:srgbClr val="2300F0"/>
                  </a:solidFill>
                </a:rPr>
                <a:t>New</a:t>
              </a:r>
              <a:r>
                <a:rPr lang="en-US" sz="1600" b="1" i="1" dirty="0">
                  <a:solidFill>
                    <a:srgbClr val="2300F0"/>
                  </a:solidFill>
                </a:rPr>
                <a:t> </a:t>
              </a:r>
            </a:p>
            <a:p>
              <a:pPr>
                <a:lnSpc>
                  <a:spcPts val="1560"/>
                </a:lnSpc>
              </a:pPr>
              <a:r>
                <a:rPr lang="en-US" sz="1600" b="1" dirty="0">
                  <a:solidFill>
                    <a:srgbClr val="2300F0"/>
                  </a:solidFill>
                </a:rPr>
                <a:t>perspectives</a:t>
              </a:r>
            </a:p>
          </p:txBody>
        </p:sp>
      </p:grpSp>
    </p:spTree>
    <p:extLst>
      <p:ext uri="{BB962C8B-B14F-4D97-AF65-F5344CB8AC3E}">
        <p14:creationId xmlns:p14="http://schemas.microsoft.com/office/powerpoint/2010/main" val="8239300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000"/>
                                        <p:tgtEl>
                                          <p:spTgt spid="11"/>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childTnLst>
                                </p:cTn>
                              </p:par>
                            </p:childTnLst>
                          </p:cTn>
                        </p:par>
                        <p:par>
                          <p:cTn id="22" fill="hold">
                            <p:stCondLst>
                              <p:cond delay="5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7"/>
                                        </p:tgtEl>
                                        <p:attrNameLst>
                                          <p:attrName>ppt_y</p:attrName>
                                        </p:attrNameLst>
                                      </p:cBhvr>
                                      <p:tavLst>
                                        <p:tav tm="0">
                                          <p:val>
                                            <p:strVal val="#ppt_y"/>
                                          </p:val>
                                        </p:tav>
                                        <p:tav tm="100000">
                                          <p:val>
                                            <p:strVal val="#ppt_y"/>
                                          </p:val>
                                        </p:tav>
                                      </p:tavLst>
                                    </p:anim>
                                    <p:anim calcmode="lin" valueType="num">
                                      <p:cBhvr>
                                        <p:cTn id="2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F2CA0636-C89F-7A46-9FD4-8931F4A131E0}"/>
              </a:ext>
            </a:extLst>
          </p:cNvPr>
          <p:cNvSpPr>
            <a:spLocks noGrp="1"/>
          </p:cNvSpPr>
          <p:nvPr>
            <p:ph type="title"/>
          </p:nvPr>
        </p:nvSpPr>
        <p:spPr>
          <a:xfrm>
            <a:off x="1776412" y="260648"/>
            <a:ext cx="5653088" cy="628650"/>
          </a:xfrm>
        </p:spPr>
        <p:txBody>
          <a:bodyPr/>
          <a:lstStyle/>
          <a:p>
            <a:r>
              <a:rPr lang="en-US" dirty="0"/>
              <a:t>Many thanks to</a:t>
            </a:r>
          </a:p>
        </p:txBody>
      </p:sp>
      <p:pic>
        <p:nvPicPr>
          <p:cNvPr id="2" name="Picture 1">
            <a:extLst>
              <a:ext uri="{FF2B5EF4-FFF2-40B4-BE49-F238E27FC236}">
                <a16:creationId xmlns:a16="http://schemas.microsoft.com/office/drawing/2014/main" xmlns="" id="{12595A3A-C14D-CE48-932E-5ECA87D78C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4608" y="865234"/>
            <a:ext cx="7787872" cy="5501980"/>
          </a:xfrm>
          <a:prstGeom prst="rect">
            <a:avLst/>
          </a:prstGeom>
        </p:spPr>
      </p:pic>
    </p:spTree>
    <p:extLst>
      <p:ext uri="{BB962C8B-B14F-4D97-AF65-F5344CB8AC3E}">
        <p14:creationId xmlns:p14="http://schemas.microsoft.com/office/powerpoint/2010/main" val="23387422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844550" y="76200"/>
            <a:ext cx="7537450" cy="838200"/>
          </a:xfrm>
        </p:spPr>
        <p:txBody>
          <a:bodyPr/>
          <a:lstStyle/>
          <a:p>
            <a:r>
              <a:rPr lang="fr-FR" dirty="0" err="1"/>
              <a:t>Meta-X-</a:t>
            </a:r>
            <a:r>
              <a:rPr lang="fr-FR" dirty="0" err="1">
                <a:latin typeface="Symbol" charset="2"/>
                <a:cs typeface="Symbol" charset="2"/>
              </a:rPr>
              <a:t>g</a:t>
            </a:r>
            <a:r>
              <a:rPr lang="fr-FR" dirty="0"/>
              <a:t> Detector Block for </a:t>
            </a:r>
            <a:br>
              <a:rPr lang="fr-FR" dirty="0"/>
            </a:br>
            <a:r>
              <a:rPr lang="fr-FR" dirty="0" err="1"/>
              <a:t>Low</a:t>
            </a:r>
            <a:r>
              <a:rPr lang="fr-FR" dirty="0"/>
              <a:t> </a:t>
            </a:r>
            <a:r>
              <a:rPr lang="fr-FR" dirty="0" err="1"/>
              <a:t>Energy</a:t>
            </a:r>
            <a:r>
              <a:rPr lang="fr-FR" dirty="0"/>
              <a:t> Applications</a:t>
            </a:r>
          </a:p>
        </p:txBody>
      </p:sp>
      <p:grpSp>
        <p:nvGrpSpPr>
          <p:cNvPr id="45" name="Grouper 44"/>
          <p:cNvGrpSpPr/>
          <p:nvPr/>
        </p:nvGrpSpPr>
        <p:grpSpPr>
          <a:xfrm>
            <a:off x="1434572" y="2667000"/>
            <a:ext cx="1537228" cy="1524000"/>
            <a:chOff x="2120372" y="2667000"/>
            <a:chExt cx="1537228" cy="1524000"/>
          </a:xfrm>
        </p:grpSpPr>
        <p:grpSp>
          <p:nvGrpSpPr>
            <p:cNvPr id="32" name="Grouper 31"/>
            <p:cNvGrpSpPr/>
            <p:nvPr/>
          </p:nvGrpSpPr>
          <p:grpSpPr>
            <a:xfrm>
              <a:off x="2120372" y="2667000"/>
              <a:ext cx="1537228" cy="152400"/>
              <a:chOff x="2120372" y="2667000"/>
              <a:chExt cx="1537228" cy="152400"/>
            </a:xfrm>
          </p:grpSpPr>
          <p:sp>
            <p:nvSpPr>
              <p:cNvPr id="29" name="Ellipse 28"/>
              <p:cNvSpPr/>
              <p:nvPr/>
            </p:nvSpPr>
            <p:spPr bwMode="auto">
              <a:xfrm>
                <a:off x="2590800" y="2667000"/>
                <a:ext cx="152400" cy="152400"/>
              </a:xfrm>
              <a:prstGeom prst="ellipse">
                <a:avLst/>
              </a:prstGeom>
              <a:solidFill>
                <a:srgbClr val="FF080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Arial" pitchFamily="-65" charset="0"/>
                </a:endParaRPr>
              </a:p>
            </p:txBody>
          </p:sp>
          <p:sp>
            <p:nvSpPr>
              <p:cNvPr id="30" name="Ellipse 29"/>
              <p:cNvSpPr/>
              <p:nvPr/>
            </p:nvSpPr>
            <p:spPr bwMode="auto">
              <a:xfrm>
                <a:off x="3048000" y="2667000"/>
                <a:ext cx="152400" cy="152400"/>
              </a:xfrm>
              <a:prstGeom prst="ellipse">
                <a:avLst/>
              </a:prstGeom>
              <a:solidFill>
                <a:srgbClr val="FF080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Arial" pitchFamily="-65" charset="0"/>
                </a:endParaRPr>
              </a:p>
            </p:txBody>
          </p:sp>
          <p:sp>
            <p:nvSpPr>
              <p:cNvPr id="31" name="Ellipse 30"/>
              <p:cNvSpPr/>
              <p:nvPr/>
            </p:nvSpPr>
            <p:spPr bwMode="auto">
              <a:xfrm>
                <a:off x="3505200" y="2667000"/>
                <a:ext cx="152400" cy="152400"/>
              </a:xfrm>
              <a:prstGeom prst="ellipse">
                <a:avLst/>
              </a:prstGeom>
              <a:solidFill>
                <a:srgbClr val="FF080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Arial" pitchFamily="-65" charset="0"/>
                </a:endParaRPr>
              </a:p>
            </p:txBody>
          </p:sp>
          <p:sp>
            <p:nvSpPr>
              <p:cNvPr id="136" name="Ellipse 135"/>
              <p:cNvSpPr/>
              <p:nvPr/>
            </p:nvSpPr>
            <p:spPr bwMode="auto">
              <a:xfrm>
                <a:off x="2120372" y="2667000"/>
                <a:ext cx="152400" cy="152400"/>
              </a:xfrm>
              <a:prstGeom prst="ellipse">
                <a:avLst/>
              </a:prstGeom>
              <a:solidFill>
                <a:srgbClr val="FF080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Arial" pitchFamily="-65" charset="0"/>
                </a:endParaRPr>
              </a:p>
            </p:txBody>
          </p:sp>
        </p:grpSp>
        <p:grpSp>
          <p:nvGrpSpPr>
            <p:cNvPr id="33" name="Grouper 32"/>
            <p:cNvGrpSpPr/>
            <p:nvPr/>
          </p:nvGrpSpPr>
          <p:grpSpPr>
            <a:xfrm>
              <a:off x="2120372" y="3124200"/>
              <a:ext cx="1537228" cy="152400"/>
              <a:chOff x="2120372" y="2667000"/>
              <a:chExt cx="1537228" cy="152400"/>
            </a:xfrm>
          </p:grpSpPr>
          <p:sp>
            <p:nvSpPr>
              <p:cNvPr id="34" name="Ellipse 33"/>
              <p:cNvSpPr/>
              <p:nvPr/>
            </p:nvSpPr>
            <p:spPr bwMode="auto">
              <a:xfrm>
                <a:off x="2590800" y="2667000"/>
                <a:ext cx="152400" cy="152400"/>
              </a:xfrm>
              <a:prstGeom prst="ellipse">
                <a:avLst/>
              </a:prstGeom>
              <a:solidFill>
                <a:srgbClr val="FF080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Arial" pitchFamily="-65" charset="0"/>
                </a:endParaRPr>
              </a:p>
            </p:txBody>
          </p:sp>
          <p:sp>
            <p:nvSpPr>
              <p:cNvPr id="35" name="Ellipse 34"/>
              <p:cNvSpPr/>
              <p:nvPr/>
            </p:nvSpPr>
            <p:spPr bwMode="auto">
              <a:xfrm>
                <a:off x="3048000" y="2667000"/>
                <a:ext cx="152400" cy="152400"/>
              </a:xfrm>
              <a:prstGeom prst="ellipse">
                <a:avLst/>
              </a:prstGeom>
              <a:solidFill>
                <a:srgbClr val="FF080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Arial" pitchFamily="-65" charset="0"/>
                </a:endParaRPr>
              </a:p>
            </p:txBody>
          </p:sp>
          <p:sp>
            <p:nvSpPr>
              <p:cNvPr id="36" name="Ellipse 35"/>
              <p:cNvSpPr/>
              <p:nvPr/>
            </p:nvSpPr>
            <p:spPr bwMode="auto">
              <a:xfrm>
                <a:off x="3505200" y="2667000"/>
                <a:ext cx="152400" cy="152400"/>
              </a:xfrm>
              <a:prstGeom prst="ellipse">
                <a:avLst/>
              </a:prstGeom>
              <a:solidFill>
                <a:srgbClr val="FF080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Arial" pitchFamily="-65" charset="0"/>
                </a:endParaRPr>
              </a:p>
            </p:txBody>
          </p:sp>
          <p:sp>
            <p:nvSpPr>
              <p:cNvPr id="137" name="Ellipse 136"/>
              <p:cNvSpPr/>
              <p:nvPr/>
            </p:nvSpPr>
            <p:spPr bwMode="auto">
              <a:xfrm>
                <a:off x="2120372" y="2667000"/>
                <a:ext cx="152400" cy="152400"/>
              </a:xfrm>
              <a:prstGeom prst="ellipse">
                <a:avLst/>
              </a:prstGeom>
              <a:solidFill>
                <a:srgbClr val="FF080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Arial" pitchFamily="-65" charset="0"/>
                </a:endParaRPr>
              </a:p>
            </p:txBody>
          </p:sp>
        </p:grpSp>
        <p:grpSp>
          <p:nvGrpSpPr>
            <p:cNvPr id="37" name="Grouper 36"/>
            <p:cNvGrpSpPr/>
            <p:nvPr/>
          </p:nvGrpSpPr>
          <p:grpSpPr>
            <a:xfrm>
              <a:off x="2120372" y="3581400"/>
              <a:ext cx="1537228" cy="152400"/>
              <a:chOff x="2120372" y="2667000"/>
              <a:chExt cx="1537228" cy="152400"/>
            </a:xfrm>
          </p:grpSpPr>
          <p:sp>
            <p:nvSpPr>
              <p:cNvPr id="38" name="Ellipse 37"/>
              <p:cNvSpPr/>
              <p:nvPr/>
            </p:nvSpPr>
            <p:spPr bwMode="auto">
              <a:xfrm>
                <a:off x="2590800" y="2667000"/>
                <a:ext cx="152400" cy="152400"/>
              </a:xfrm>
              <a:prstGeom prst="ellipse">
                <a:avLst/>
              </a:prstGeom>
              <a:solidFill>
                <a:srgbClr val="FF080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Arial" pitchFamily="-65" charset="0"/>
                </a:endParaRPr>
              </a:p>
            </p:txBody>
          </p:sp>
          <p:sp>
            <p:nvSpPr>
              <p:cNvPr id="39" name="Ellipse 38"/>
              <p:cNvSpPr/>
              <p:nvPr/>
            </p:nvSpPr>
            <p:spPr bwMode="auto">
              <a:xfrm>
                <a:off x="3048000" y="2667000"/>
                <a:ext cx="152400" cy="152400"/>
              </a:xfrm>
              <a:prstGeom prst="ellipse">
                <a:avLst/>
              </a:prstGeom>
              <a:solidFill>
                <a:srgbClr val="FF080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Arial" pitchFamily="-65" charset="0"/>
                </a:endParaRPr>
              </a:p>
            </p:txBody>
          </p:sp>
          <p:sp>
            <p:nvSpPr>
              <p:cNvPr id="40" name="Ellipse 39"/>
              <p:cNvSpPr/>
              <p:nvPr/>
            </p:nvSpPr>
            <p:spPr bwMode="auto">
              <a:xfrm>
                <a:off x="3505200" y="2667000"/>
                <a:ext cx="152400" cy="152400"/>
              </a:xfrm>
              <a:prstGeom prst="ellipse">
                <a:avLst/>
              </a:prstGeom>
              <a:solidFill>
                <a:srgbClr val="FF080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Arial" pitchFamily="-65" charset="0"/>
                </a:endParaRPr>
              </a:p>
            </p:txBody>
          </p:sp>
          <p:sp>
            <p:nvSpPr>
              <p:cNvPr id="138" name="Ellipse 137"/>
              <p:cNvSpPr/>
              <p:nvPr/>
            </p:nvSpPr>
            <p:spPr bwMode="auto">
              <a:xfrm>
                <a:off x="2120372" y="2667000"/>
                <a:ext cx="152400" cy="152400"/>
              </a:xfrm>
              <a:prstGeom prst="ellipse">
                <a:avLst/>
              </a:prstGeom>
              <a:solidFill>
                <a:srgbClr val="FF080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Arial" pitchFamily="-65" charset="0"/>
                </a:endParaRPr>
              </a:p>
            </p:txBody>
          </p:sp>
        </p:grpSp>
        <p:grpSp>
          <p:nvGrpSpPr>
            <p:cNvPr id="41" name="Grouper 40"/>
            <p:cNvGrpSpPr/>
            <p:nvPr/>
          </p:nvGrpSpPr>
          <p:grpSpPr>
            <a:xfrm>
              <a:off x="2120372" y="4038600"/>
              <a:ext cx="1537228" cy="152400"/>
              <a:chOff x="2120372" y="2667000"/>
              <a:chExt cx="1537228" cy="152400"/>
            </a:xfrm>
          </p:grpSpPr>
          <p:sp>
            <p:nvSpPr>
              <p:cNvPr id="42" name="Ellipse 41"/>
              <p:cNvSpPr/>
              <p:nvPr/>
            </p:nvSpPr>
            <p:spPr bwMode="auto">
              <a:xfrm>
                <a:off x="2590800" y="2667000"/>
                <a:ext cx="152400" cy="152400"/>
              </a:xfrm>
              <a:prstGeom prst="ellipse">
                <a:avLst/>
              </a:prstGeom>
              <a:solidFill>
                <a:srgbClr val="FF080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Arial" pitchFamily="-65" charset="0"/>
                </a:endParaRPr>
              </a:p>
            </p:txBody>
          </p:sp>
          <p:sp>
            <p:nvSpPr>
              <p:cNvPr id="43" name="Ellipse 42"/>
              <p:cNvSpPr/>
              <p:nvPr/>
            </p:nvSpPr>
            <p:spPr bwMode="auto">
              <a:xfrm>
                <a:off x="3048000" y="2667000"/>
                <a:ext cx="152400" cy="152400"/>
              </a:xfrm>
              <a:prstGeom prst="ellipse">
                <a:avLst/>
              </a:prstGeom>
              <a:solidFill>
                <a:srgbClr val="FF080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Arial" pitchFamily="-65" charset="0"/>
                </a:endParaRPr>
              </a:p>
            </p:txBody>
          </p:sp>
          <p:sp>
            <p:nvSpPr>
              <p:cNvPr id="44" name="Ellipse 43"/>
              <p:cNvSpPr/>
              <p:nvPr/>
            </p:nvSpPr>
            <p:spPr bwMode="auto">
              <a:xfrm>
                <a:off x="3505200" y="2667000"/>
                <a:ext cx="152400" cy="152400"/>
              </a:xfrm>
              <a:prstGeom prst="ellipse">
                <a:avLst/>
              </a:prstGeom>
              <a:solidFill>
                <a:srgbClr val="FF080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Arial" pitchFamily="-65" charset="0"/>
                </a:endParaRPr>
              </a:p>
            </p:txBody>
          </p:sp>
          <p:sp>
            <p:nvSpPr>
              <p:cNvPr id="139" name="Ellipse 138"/>
              <p:cNvSpPr/>
              <p:nvPr/>
            </p:nvSpPr>
            <p:spPr bwMode="auto">
              <a:xfrm>
                <a:off x="2120372" y="2667000"/>
                <a:ext cx="152400" cy="152400"/>
              </a:xfrm>
              <a:prstGeom prst="ellipse">
                <a:avLst/>
              </a:prstGeom>
              <a:solidFill>
                <a:srgbClr val="FF080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Arial" pitchFamily="-65" charset="0"/>
                </a:endParaRPr>
              </a:p>
            </p:txBody>
          </p:sp>
        </p:grpSp>
      </p:grpSp>
      <p:grpSp>
        <p:nvGrpSpPr>
          <p:cNvPr id="141" name="Grouper 140"/>
          <p:cNvGrpSpPr/>
          <p:nvPr/>
        </p:nvGrpSpPr>
        <p:grpSpPr>
          <a:xfrm>
            <a:off x="457200" y="2286000"/>
            <a:ext cx="4036281" cy="3899595"/>
            <a:chOff x="457200" y="2286000"/>
            <a:chExt cx="4036281" cy="3899595"/>
          </a:xfrm>
        </p:grpSpPr>
        <p:grpSp>
          <p:nvGrpSpPr>
            <p:cNvPr id="46" name="Grouper 45"/>
            <p:cNvGrpSpPr/>
            <p:nvPr/>
          </p:nvGrpSpPr>
          <p:grpSpPr>
            <a:xfrm>
              <a:off x="1053572" y="2286000"/>
              <a:ext cx="2296909" cy="2286000"/>
              <a:chOff x="1741691" y="2286000"/>
              <a:chExt cx="2296909" cy="2286000"/>
            </a:xfrm>
          </p:grpSpPr>
          <p:grpSp>
            <p:nvGrpSpPr>
              <p:cNvPr id="8" name="Grouper 7"/>
              <p:cNvGrpSpPr/>
              <p:nvPr/>
            </p:nvGrpSpPr>
            <p:grpSpPr>
              <a:xfrm>
                <a:off x="1741691" y="2286000"/>
                <a:ext cx="2296909" cy="457200"/>
                <a:chOff x="1741691" y="2286000"/>
                <a:chExt cx="2296909" cy="457200"/>
              </a:xfrm>
            </p:grpSpPr>
            <p:sp>
              <p:nvSpPr>
                <p:cNvPr id="4" name="Ellipse 3"/>
                <p:cNvSpPr/>
                <p:nvPr/>
              </p:nvSpPr>
              <p:spPr bwMode="auto">
                <a:xfrm>
                  <a:off x="2209800" y="2286000"/>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Arial" pitchFamily="-65" charset="0"/>
                  </a:endParaRPr>
                </a:p>
              </p:txBody>
            </p:sp>
            <p:sp>
              <p:nvSpPr>
                <p:cNvPr id="5" name="Ellipse 4"/>
                <p:cNvSpPr/>
                <p:nvPr/>
              </p:nvSpPr>
              <p:spPr bwMode="auto">
                <a:xfrm>
                  <a:off x="2667000" y="2286000"/>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Arial" pitchFamily="-65" charset="0"/>
                  </a:endParaRPr>
                </a:p>
              </p:txBody>
            </p:sp>
            <p:sp>
              <p:nvSpPr>
                <p:cNvPr id="6" name="Ellipse 5"/>
                <p:cNvSpPr/>
                <p:nvPr/>
              </p:nvSpPr>
              <p:spPr bwMode="auto">
                <a:xfrm>
                  <a:off x="3124200" y="2286000"/>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Arial" pitchFamily="-65" charset="0"/>
                  </a:endParaRPr>
                </a:p>
              </p:txBody>
            </p:sp>
            <p:sp>
              <p:nvSpPr>
                <p:cNvPr id="7" name="Ellipse 6"/>
                <p:cNvSpPr/>
                <p:nvPr/>
              </p:nvSpPr>
              <p:spPr bwMode="auto">
                <a:xfrm>
                  <a:off x="3581400" y="2286000"/>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Arial" pitchFamily="-65" charset="0"/>
                  </a:endParaRPr>
                </a:p>
              </p:txBody>
            </p:sp>
            <p:sp>
              <p:nvSpPr>
                <p:cNvPr id="127" name="Ellipse 126"/>
                <p:cNvSpPr/>
                <p:nvPr/>
              </p:nvSpPr>
              <p:spPr bwMode="auto">
                <a:xfrm>
                  <a:off x="1741691" y="2286000"/>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Arial" pitchFamily="-65" charset="0"/>
                  </a:endParaRPr>
                </a:p>
              </p:txBody>
            </p:sp>
          </p:grpSp>
          <p:grpSp>
            <p:nvGrpSpPr>
              <p:cNvPr id="9" name="Grouper 8"/>
              <p:cNvGrpSpPr/>
              <p:nvPr/>
            </p:nvGrpSpPr>
            <p:grpSpPr>
              <a:xfrm>
                <a:off x="1741691" y="2743200"/>
                <a:ext cx="2296909" cy="457200"/>
                <a:chOff x="1741691" y="2286000"/>
                <a:chExt cx="2296909" cy="457200"/>
              </a:xfrm>
            </p:grpSpPr>
            <p:sp>
              <p:nvSpPr>
                <p:cNvPr id="10" name="Ellipse 9"/>
                <p:cNvSpPr/>
                <p:nvPr/>
              </p:nvSpPr>
              <p:spPr bwMode="auto">
                <a:xfrm>
                  <a:off x="2209800" y="2286000"/>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Arial" pitchFamily="-65" charset="0"/>
                  </a:endParaRPr>
                </a:p>
              </p:txBody>
            </p:sp>
            <p:sp>
              <p:nvSpPr>
                <p:cNvPr id="11" name="Ellipse 10"/>
                <p:cNvSpPr/>
                <p:nvPr/>
              </p:nvSpPr>
              <p:spPr bwMode="auto">
                <a:xfrm>
                  <a:off x="2667000" y="2286000"/>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Arial" pitchFamily="-65" charset="0"/>
                  </a:endParaRPr>
                </a:p>
              </p:txBody>
            </p:sp>
            <p:sp>
              <p:nvSpPr>
                <p:cNvPr id="12" name="Ellipse 11"/>
                <p:cNvSpPr/>
                <p:nvPr/>
              </p:nvSpPr>
              <p:spPr bwMode="auto">
                <a:xfrm>
                  <a:off x="3124200" y="2286000"/>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Arial" pitchFamily="-65" charset="0"/>
                  </a:endParaRPr>
                </a:p>
              </p:txBody>
            </p:sp>
            <p:sp>
              <p:nvSpPr>
                <p:cNvPr id="13" name="Ellipse 12"/>
                <p:cNvSpPr/>
                <p:nvPr/>
              </p:nvSpPr>
              <p:spPr bwMode="auto">
                <a:xfrm>
                  <a:off x="3581400" y="2286000"/>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Arial" pitchFamily="-65" charset="0"/>
                  </a:endParaRPr>
                </a:p>
              </p:txBody>
            </p:sp>
            <p:sp>
              <p:nvSpPr>
                <p:cNvPr id="128" name="Ellipse 127"/>
                <p:cNvSpPr/>
                <p:nvPr/>
              </p:nvSpPr>
              <p:spPr bwMode="auto">
                <a:xfrm>
                  <a:off x="1741691" y="2286000"/>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Arial" pitchFamily="-65" charset="0"/>
                  </a:endParaRPr>
                </a:p>
              </p:txBody>
            </p:sp>
          </p:grpSp>
          <p:grpSp>
            <p:nvGrpSpPr>
              <p:cNvPr id="14" name="Grouper 13"/>
              <p:cNvGrpSpPr/>
              <p:nvPr/>
            </p:nvGrpSpPr>
            <p:grpSpPr>
              <a:xfrm>
                <a:off x="1741691" y="3200400"/>
                <a:ext cx="2296909" cy="457200"/>
                <a:chOff x="1741691" y="2286000"/>
                <a:chExt cx="2296909" cy="457200"/>
              </a:xfrm>
            </p:grpSpPr>
            <p:sp>
              <p:nvSpPr>
                <p:cNvPr id="15" name="Ellipse 14"/>
                <p:cNvSpPr/>
                <p:nvPr/>
              </p:nvSpPr>
              <p:spPr bwMode="auto">
                <a:xfrm>
                  <a:off x="2209800" y="2286000"/>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Arial" pitchFamily="-65" charset="0"/>
                  </a:endParaRPr>
                </a:p>
              </p:txBody>
            </p:sp>
            <p:sp>
              <p:nvSpPr>
                <p:cNvPr id="16" name="Ellipse 15"/>
                <p:cNvSpPr/>
                <p:nvPr/>
              </p:nvSpPr>
              <p:spPr bwMode="auto">
                <a:xfrm>
                  <a:off x="2667000" y="2286000"/>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Arial" pitchFamily="-65" charset="0"/>
                  </a:endParaRPr>
                </a:p>
              </p:txBody>
            </p:sp>
            <p:sp>
              <p:nvSpPr>
                <p:cNvPr id="17" name="Ellipse 16"/>
                <p:cNvSpPr/>
                <p:nvPr/>
              </p:nvSpPr>
              <p:spPr bwMode="auto">
                <a:xfrm>
                  <a:off x="3124200" y="2286000"/>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Arial" pitchFamily="-65" charset="0"/>
                  </a:endParaRPr>
                </a:p>
              </p:txBody>
            </p:sp>
            <p:sp>
              <p:nvSpPr>
                <p:cNvPr id="18" name="Ellipse 17"/>
                <p:cNvSpPr/>
                <p:nvPr/>
              </p:nvSpPr>
              <p:spPr bwMode="auto">
                <a:xfrm>
                  <a:off x="3581400" y="2286000"/>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Arial" pitchFamily="-65" charset="0"/>
                  </a:endParaRPr>
                </a:p>
              </p:txBody>
            </p:sp>
            <p:sp>
              <p:nvSpPr>
                <p:cNvPr id="132" name="Ellipse 131"/>
                <p:cNvSpPr/>
                <p:nvPr/>
              </p:nvSpPr>
              <p:spPr bwMode="auto">
                <a:xfrm>
                  <a:off x="1741691" y="2286000"/>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Arial" pitchFamily="-65" charset="0"/>
                  </a:endParaRPr>
                </a:p>
              </p:txBody>
            </p:sp>
          </p:grpSp>
          <p:grpSp>
            <p:nvGrpSpPr>
              <p:cNvPr id="19" name="Grouper 18"/>
              <p:cNvGrpSpPr/>
              <p:nvPr/>
            </p:nvGrpSpPr>
            <p:grpSpPr>
              <a:xfrm>
                <a:off x="1741691" y="3657600"/>
                <a:ext cx="2296909" cy="457200"/>
                <a:chOff x="1741691" y="2286000"/>
                <a:chExt cx="2296909" cy="457200"/>
              </a:xfrm>
            </p:grpSpPr>
            <p:sp>
              <p:nvSpPr>
                <p:cNvPr id="20" name="Ellipse 19"/>
                <p:cNvSpPr/>
                <p:nvPr/>
              </p:nvSpPr>
              <p:spPr bwMode="auto">
                <a:xfrm>
                  <a:off x="2209800" y="2286000"/>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Arial" pitchFamily="-65" charset="0"/>
                  </a:endParaRPr>
                </a:p>
              </p:txBody>
            </p:sp>
            <p:sp>
              <p:nvSpPr>
                <p:cNvPr id="21" name="Ellipse 20"/>
                <p:cNvSpPr/>
                <p:nvPr/>
              </p:nvSpPr>
              <p:spPr bwMode="auto">
                <a:xfrm>
                  <a:off x="2667000" y="2286000"/>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Arial" pitchFamily="-65" charset="0"/>
                  </a:endParaRPr>
                </a:p>
              </p:txBody>
            </p:sp>
            <p:sp>
              <p:nvSpPr>
                <p:cNvPr id="22" name="Ellipse 21"/>
                <p:cNvSpPr/>
                <p:nvPr/>
              </p:nvSpPr>
              <p:spPr bwMode="auto">
                <a:xfrm>
                  <a:off x="3124200" y="2286000"/>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Arial" pitchFamily="-65" charset="0"/>
                  </a:endParaRPr>
                </a:p>
              </p:txBody>
            </p:sp>
            <p:sp>
              <p:nvSpPr>
                <p:cNvPr id="23" name="Ellipse 22"/>
                <p:cNvSpPr/>
                <p:nvPr/>
              </p:nvSpPr>
              <p:spPr bwMode="auto">
                <a:xfrm>
                  <a:off x="3581400" y="2286000"/>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Arial" pitchFamily="-65" charset="0"/>
                  </a:endParaRPr>
                </a:p>
              </p:txBody>
            </p:sp>
            <p:sp>
              <p:nvSpPr>
                <p:cNvPr id="134" name="Ellipse 133"/>
                <p:cNvSpPr/>
                <p:nvPr/>
              </p:nvSpPr>
              <p:spPr bwMode="auto">
                <a:xfrm>
                  <a:off x="1741691" y="2286000"/>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Arial" pitchFamily="-65" charset="0"/>
                  </a:endParaRPr>
                </a:p>
              </p:txBody>
            </p:sp>
          </p:grpSp>
          <p:grpSp>
            <p:nvGrpSpPr>
              <p:cNvPr id="24" name="Grouper 23"/>
              <p:cNvGrpSpPr/>
              <p:nvPr/>
            </p:nvGrpSpPr>
            <p:grpSpPr>
              <a:xfrm>
                <a:off x="1741691" y="4114800"/>
                <a:ext cx="2296909" cy="457200"/>
                <a:chOff x="1741691" y="2286000"/>
                <a:chExt cx="2296909" cy="457200"/>
              </a:xfrm>
            </p:grpSpPr>
            <p:sp>
              <p:nvSpPr>
                <p:cNvPr id="25" name="Ellipse 24"/>
                <p:cNvSpPr/>
                <p:nvPr/>
              </p:nvSpPr>
              <p:spPr bwMode="auto">
                <a:xfrm>
                  <a:off x="2209800" y="2286000"/>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Arial" pitchFamily="-65" charset="0"/>
                  </a:endParaRPr>
                </a:p>
              </p:txBody>
            </p:sp>
            <p:sp>
              <p:nvSpPr>
                <p:cNvPr id="26" name="Ellipse 25"/>
                <p:cNvSpPr/>
                <p:nvPr/>
              </p:nvSpPr>
              <p:spPr bwMode="auto">
                <a:xfrm>
                  <a:off x="2667000" y="2286000"/>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Arial" pitchFamily="-65" charset="0"/>
                  </a:endParaRPr>
                </a:p>
              </p:txBody>
            </p:sp>
            <p:sp>
              <p:nvSpPr>
                <p:cNvPr id="27" name="Ellipse 26"/>
                <p:cNvSpPr/>
                <p:nvPr/>
              </p:nvSpPr>
              <p:spPr bwMode="auto">
                <a:xfrm>
                  <a:off x="3124200" y="2286000"/>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Arial" pitchFamily="-65" charset="0"/>
                  </a:endParaRPr>
                </a:p>
              </p:txBody>
            </p:sp>
            <p:sp>
              <p:nvSpPr>
                <p:cNvPr id="28" name="Ellipse 27"/>
                <p:cNvSpPr/>
                <p:nvPr/>
              </p:nvSpPr>
              <p:spPr bwMode="auto">
                <a:xfrm>
                  <a:off x="3581400" y="2286000"/>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Arial" pitchFamily="-65" charset="0"/>
                  </a:endParaRPr>
                </a:p>
              </p:txBody>
            </p:sp>
            <p:sp>
              <p:nvSpPr>
                <p:cNvPr id="135" name="Ellipse 134"/>
                <p:cNvSpPr/>
                <p:nvPr/>
              </p:nvSpPr>
              <p:spPr bwMode="auto">
                <a:xfrm>
                  <a:off x="1741691" y="2286000"/>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Arial" pitchFamily="-65" charset="0"/>
                  </a:endParaRPr>
                </a:p>
              </p:txBody>
            </p:sp>
          </p:grpSp>
        </p:grpSp>
        <p:sp>
          <p:nvSpPr>
            <p:cNvPr id="130" name="ZoneTexte 129"/>
            <p:cNvSpPr txBox="1"/>
            <p:nvPr/>
          </p:nvSpPr>
          <p:spPr>
            <a:xfrm>
              <a:off x="457200" y="4800600"/>
              <a:ext cx="4036281" cy="1384995"/>
            </a:xfrm>
            <a:prstGeom prst="rect">
              <a:avLst/>
            </a:prstGeom>
            <a:noFill/>
          </p:spPr>
          <p:txBody>
            <a:bodyPr wrap="none" rtlCol="0">
              <a:spAutoFit/>
            </a:bodyPr>
            <a:lstStyle/>
            <a:p>
              <a:r>
                <a:rPr lang="fr-FR" dirty="0" err="1">
                  <a:latin typeface="+mj-lt"/>
                  <a:cs typeface="Symbol" charset="2"/>
                </a:rPr>
                <a:t>Heavy</a:t>
              </a:r>
              <a:r>
                <a:rPr lang="fr-FR" dirty="0">
                  <a:latin typeface="+mj-lt"/>
                  <a:cs typeface="Symbol" charset="2"/>
                </a:rPr>
                <a:t> </a:t>
              </a:r>
              <a:r>
                <a:rPr lang="fr-FR" dirty="0" err="1">
                  <a:latin typeface="+mj-lt"/>
                  <a:cs typeface="Symbol" charset="2"/>
                </a:rPr>
                <a:t>scintillating</a:t>
              </a:r>
              <a:r>
                <a:rPr lang="fr-FR" dirty="0">
                  <a:latin typeface="+mj-lt"/>
                  <a:cs typeface="Symbol" charset="2"/>
                </a:rPr>
                <a:t> </a:t>
              </a:r>
              <a:r>
                <a:rPr lang="fr-FR" dirty="0" err="1">
                  <a:latin typeface="+mj-lt"/>
                  <a:cs typeface="Symbol" charset="2"/>
                </a:rPr>
                <a:t>fibers</a:t>
              </a:r>
              <a:r>
                <a:rPr lang="fr-FR" dirty="0">
                  <a:latin typeface="+mj-lt"/>
                  <a:cs typeface="Symbol" charset="2"/>
                </a:rPr>
                <a:t> </a:t>
              </a:r>
            </a:p>
            <a:p>
              <a:r>
                <a:rPr lang="fr-FR" dirty="0">
                  <a:latin typeface="+mj-lt"/>
                  <a:cs typeface="Symbol" charset="2"/>
                </a:rPr>
                <a:t>(</a:t>
              </a:r>
              <a:r>
                <a:rPr lang="fr-FR" dirty="0" err="1">
                  <a:latin typeface="+mj-lt"/>
                  <a:cs typeface="Symbol" charset="2"/>
                </a:rPr>
                <a:t>LuAG</a:t>
              </a:r>
              <a:r>
                <a:rPr lang="fr-FR" dirty="0">
                  <a:latin typeface="+mj-lt"/>
                  <a:cs typeface="Symbol" charset="2"/>
                </a:rPr>
                <a:t>, LSO …)</a:t>
              </a:r>
            </a:p>
            <a:p>
              <a:r>
                <a:rPr lang="fr-FR" dirty="0">
                  <a:latin typeface="Symbol" charset="2"/>
                  <a:cs typeface="Symbol" charset="2"/>
                </a:rPr>
                <a:t>F</a:t>
              </a:r>
              <a:r>
                <a:rPr lang="fr-FR" dirty="0"/>
                <a:t> = 500</a:t>
              </a:r>
              <a:r>
                <a:rPr lang="fr-FR" dirty="0">
                  <a:latin typeface="Symbol" charset="2"/>
                  <a:cs typeface="Symbol" charset="2"/>
                </a:rPr>
                <a:t>m</a:t>
              </a:r>
              <a:r>
                <a:rPr lang="fr-FR" dirty="0"/>
                <a:t>m</a:t>
              </a:r>
            </a:p>
          </p:txBody>
        </p:sp>
      </p:grpSp>
      <p:grpSp>
        <p:nvGrpSpPr>
          <p:cNvPr id="140" name="Grouper 139"/>
          <p:cNvGrpSpPr/>
          <p:nvPr/>
        </p:nvGrpSpPr>
        <p:grpSpPr>
          <a:xfrm>
            <a:off x="6019800" y="1326247"/>
            <a:ext cx="3004275" cy="2246769"/>
            <a:chOff x="6019800" y="1326247"/>
            <a:chExt cx="3004275" cy="2246769"/>
          </a:xfrm>
        </p:grpSpPr>
        <p:sp>
          <p:nvSpPr>
            <p:cNvPr id="131" name="ZoneTexte 130"/>
            <p:cNvSpPr txBox="1"/>
            <p:nvPr/>
          </p:nvSpPr>
          <p:spPr>
            <a:xfrm>
              <a:off x="6384285" y="1326247"/>
              <a:ext cx="2639790" cy="2246769"/>
            </a:xfrm>
            <a:prstGeom prst="rect">
              <a:avLst/>
            </a:prstGeom>
            <a:noFill/>
          </p:spPr>
          <p:txBody>
            <a:bodyPr wrap="none" rtlCol="0">
              <a:spAutoFit/>
            </a:bodyPr>
            <a:lstStyle/>
            <a:p>
              <a:r>
                <a:rPr lang="fr-FR" dirty="0">
                  <a:latin typeface="+mj-lt"/>
                  <a:cs typeface="Symbol" charset="2"/>
                </a:rPr>
                <a:t>Quantum dot</a:t>
              </a:r>
            </a:p>
            <a:p>
              <a:r>
                <a:rPr lang="fr-FR" dirty="0" err="1">
                  <a:latin typeface="+mj-lt"/>
                  <a:cs typeface="Symbol" charset="2"/>
                </a:rPr>
                <a:t>loaded</a:t>
              </a:r>
              <a:r>
                <a:rPr lang="fr-FR" dirty="0">
                  <a:latin typeface="+mj-lt"/>
                  <a:cs typeface="Symbol" charset="2"/>
                </a:rPr>
                <a:t> </a:t>
              </a:r>
              <a:r>
                <a:rPr lang="fr-FR" dirty="0" err="1">
                  <a:latin typeface="+mj-lt"/>
                  <a:cs typeface="Symbol" charset="2"/>
                </a:rPr>
                <a:t>polymer</a:t>
              </a:r>
              <a:r>
                <a:rPr lang="fr-FR" dirty="0">
                  <a:latin typeface="+mj-lt"/>
                  <a:cs typeface="Symbol" charset="2"/>
                </a:rPr>
                <a:t> </a:t>
              </a:r>
            </a:p>
            <a:p>
              <a:r>
                <a:rPr lang="fr-FR" dirty="0" err="1">
                  <a:latin typeface="+mj-lt"/>
                  <a:cs typeface="Symbol" charset="2"/>
                </a:rPr>
                <a:t>with</a:t>
              </a:r>
              <a:r>
                <a:rPr lang="fr-FR" dirty="0">
                  <a:latin typeface="+mj-lt"/>
                  <a:cs typeface="Symbol" charset="2"/>
                </a:rPr>
                <a:t> a gradient </a:t>
              </a:r>
            </a:p>
            <a:p>
              <a:r>
                <a:rPr lang="fr-FR" dirty="0">
                  <a:latin typeface="+mj-lt"/>
                  <a:cs typeface="Symbol" charset="2"/>
                </a:rPr>
                <a:t>of QD radius </a:t>
              </a:r>
            </a:p>
            <a:p>
              <a:r>
                <a:rPr lang="fr-FR" dirty="0">
                  <a:latin typeface="+mj-lt"/>
                  <a:cs typeface="Symbol" charset="2"/>
                </a:rPr>
                <a:t>along the fibre</a:t>
              </a:r>
              <a:endParaRPr lang="fr-FR" dirty="0">
                <a:latin typeface="+mj-lt"/>
              </a:endParaRPr>
            </a:p>
          </p:txBody>
        </p:sp>
        <p:cxnSp>
          <p:nvCxnSpPr>
            <p:cNvPr id="133" name="Connecteur droit 132"/>
            <p:cNvCxnSpPr/>
            <p:nvPr/>
          </p:nvCxnSpPr>
          <p:spPr bwMode="auto">
            <a:xfrm flipV="1">
              <a:off x="6019800" y="1524000"/>
              <a:ext cx="533400" cy="4572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42" name="Grouper 141"/>
          <p:cNvGrpSpPr/>
          <p:nvPr/>
        </p:nvGrpSpPr>
        <p:grpSpPr>
          <a:xfrm>
            <a:off x="2893281" y="1600200"/>
            <a:ext cx="3855240" cy="3087707"/>
            <a:chOff x="2893281" y="1600200"/>
            <a:chExt cx="3855240" cy="3087707"/>
          </a:xfrm>
        </p:grpSpPr>
        <p:cxnSp>
          <p:nvCxnSpPr>
            <p:cNvPr id="48" name="Connecteur droit 47"/>
            <p:cNvCxnSpPr/>
            <p:nvPr/>
          </p:nvCxnSpPr>
          <p:spPr bwMode="auto">
            <a:xfrm flipV="1">
              <a:off x="2893281" y="1752600"/>
              <a:ext cx="1828800" cy="914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 name="Connecteur droit 50"/>
            <p:cNvCxnSpPr/>
            <p:nvPr/>
          </p:nvCxnSpPr>
          <p:spPr bwMode="auto">
            <a:xfrm>
              <a:off x="2893281" y="2819400"/>
              <a:ext cx="1981200" cy="8382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56" name="Group 4"/>
            <p:cNvGrpSpPr>
              <a:grpSpLocks/>
            </p:cNvGrpSpPr>
            <p:nvPr/>
          </p:nvGrpSpPr>
          <p:grpSpPr bwMode="auto">
            <a:xfrm>
              <a:off x="4264881" y="1600200"/>
              <a:ext cx="2133600" cy="2133600"/>
              <a:chOff x="192" y="1008"/>
              <a:chExt cx="2976" cy="2976"/>
            </a:xfrm>
          </p:grpSpPr>
          <p:sp>
            <p:nvSpPr>
              <p:cNvPr id="57" name="Oval 5"/>
              <p:cNvSpPr>
                <a:spLocks noChangeArrowheads="1"/>
              </p:cNvSpPr>
              <p:nvPr/>
            </p:nvSpPr>
            <p:spPr bwMode="auto">
              <a:xfrm>
                <a:off x="192" y="1008"/>
                <a:ext cx="2976" cy="2976"/>
              </a:xfrm>
              <a:prstGeom prst="ellipse">
                <a:avLst/>
              </a:prstGeom>
              <a:solidFill>
                <a:schemeClr val="accent2"/>
              </a:solidFill>
              <a:ln w="9525">
                <a:solidFill>
                  <a:schemeClr val="tx1"/>
                </a:solidFill>
                <a:round/>
                <a:headEnd/>
                <a:tailEnd/>
              </a:ln>
              <a:effectLst/>
            </p:spPr>
            <p:txBody>
              <a:bodyPr wrap="none" anchor="ctr">
                <a:prstTxWarp prst="textNoShape">
                  <a:avLst/>
                </a:prstTxWarp>
              </a:bodyPr>
              <a:lstStyle/>
              <a:p>
                <a:endParaRPr lang="fr-FR"/>
              </a:p>
            </p:txBody>
          </p:sp>
          <p:sp>
            <p:nvSpPr>
              <p:cNvPr id="58" name="Oval 6"/>
              <p:cNvSpPr>
                <a:spLocks noChangeArrowheads="1"/>
              </p:cNvSpPr>
              <p:nvPr/>
            </p:nvSpPr>
            <p:spPr bwMode="auto">
              <a:xfrm>
                <a:off x="1093" y="1172"/>
                <a:ext cx="213" cy="213"/>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59" name="Oval 7"/>
              <p:cNvSpPr>
                <a:spLocks noChangeArrowheads="1"/>
              </p:cNvSpPr>
              <p:nvPr/>
            </p:nvSpPr>
            <p:spPr bwMode="auto">
              <a:xfrm>
                <a:off x="1412" y="1172"/>
                <a:ext cx="213" cy="213"/>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60" name="Oval 8"/>
              <p:cNvSpPr>
                <a:spLocks noChangeArrowheads="1"/>
              </p:cNvSpPr>
              <p:nvPr/>
            </p:nvSpPr>
            <p:spPr bwMode="auto">
              <a:xfrm>
                <a:off x="1731" y="1172"/>
                <a:ext cx="213" cy="213"/>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61" name="Oval 9"/>
              <p:cNvSpPr>
                <a:spLocks noChangeArrowheads="1"/>
              </p:cNvSpPr>
              <p:nvPr/>
            </p:nvSpPr>
            <p:spPr bwMode="auto">
              <a:xfrm>
                <a:off x="2050" y="1172"/>
                <a:ext cx="212" cy="213"/>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62" name="Oval 10"/>
              <p:cNvSpPr>
                <a:spLocks noChangeArrowheads="1"/>
              </p:cNvSpPr>
              <p:nvPr/>
            </p:nvSpPr>
            <p:spPr bwMode="auto">
              <a:xfrm>
                <a:off x="936" y="1424"/>
                <a:ext cx="212" cy="213"/>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63" name="Oval 11"/>
              <p:cNvSpPr>
                <a:spLocks noChangeArrowheads="1"/>
              </p:cNvSpPr>
              <p:nvPr/>
            </p:nvSpPr>
            <p:spPr bwMode="auto">
              <a:xfrm>
                <a:off x="1255" y="1424"/>
                <a:ext cx="212" cy="213"/>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64" name="Oval 12"/>
              <p:cNvSpPr>
                <a:spLocks noChangeArrowheads="1"/>
              </p:cNvSpPr>
              <p:nvPr/>
            </p:nvSpPr>
            <p:spPr bwMode="auto">
              <a:xfrm>
                <a:off x="1574" y="1424"/>
                <a:ext cx="212" cy="213"/>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65" name="Oval 13"/>
              <p:cNvSpPr>
                <a:spLocks noChangeArrowheads="1"/>
              </p:cNvSpPr>
              <p:nvPr/>
            </p:nvSpPr>
            <p:spPr bwMode="auto">
              <a:xfrm>
                <a:off x="1893" y="1424"/>
                <a:ext cx="212" cy="213"/>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66" name="Oval 14"/>
              <p:cNvSpPr>
                <a:spLocks noChangeArrowheads="1"/>
              </p:cNvSpPr>
              <p:nvPr/>
            </p:nvSpPr>
            <p:spPr bwMode="auto">
              <a:xfrm>
                <a:off x="2212" y="1424"/>
                <a:ext cx="212" cy="213"/>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67" name="Oval 15"/>
              <p:cNvSpPr>
                <a:spLocks noChangeArrowheads="1"/>
              </p:cNvSpPr>
              <p:nvPr/>
            </p:nvSpPr>
            <p:spPr bwMode="auto">
              <a:xfrm>
                <a:off x="774" y="1659"/>
                <a:ext cx="213" cy="213"/>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68" name="Oval 16"/>
              <p:cNvSpPr>
                <a:spLocks noChangeArrowheads="1"/>
              </p:cNvSpPr>
              <p:nvPr/>
            </p:nvSpPr>
            <p:spPr bwMode="auto">
              <a:xfrm>
                <a:off x="1093" y="1659"/>
                <a:ext cx="213" cy="213"/>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69" name="Oval 17"/>
              <p:cNvSpPr>
                <a:spLocks noChangeArrowheads="1"/>
              </p:cNvSpPr>
              <p:nvPr/>
            </p:nvSpPr>
            <p:spPr bwMode="auto">
              <a:xfrm>
                <a:off x="1412" y="1659"/>
                <a:ext cx="213" cy="213"/>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70" name="Oval 18"/>
              <p:cNvSpPr>
                <a:spLocks noChangeArrowheads="1"/>
              </p:cNvSpPr>
              <p:nvPr/>
            </p:nvSpPr>
            <p:spPr bwMode="auto">
              <a:xfrm>
                <a:off x="1731" y="1659"/>
                <a:ext cx="213" cy="213"/>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71" name="Oval 19"/>
              <p:cNvSpPr>
                <a:spLocks noChangeArrowheads="1"/>
              </p:cNvSpPr>
              <p:nvPr/>
            </p:nvSpPr>
            <p:spPr bwMode="auto">
              <a:xfrm>
                <a:off x="2050" y="1659"/>
                <a:ext cx="212" cy="213"/>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72" name="Oval 20"/>
              <p:cNvSpPr>
                <a:spLocks noChangeArrowheads="1"/>
              </p:cNvSpPr>
              <p:nvPr/>
            </p:nvSpPr>
            <p:spPr bwMode="auto">
              <a:xfrm>
                <a:off x="2369" y="1659"/>
                <a:ext cx="212" cy="213"/>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73" name="Oval 21"/>
              <p:cNvSpPr>
                <a:spLocks noChangeArrowheads="1"/>
              </p:cNvSpPr>
              <p:nvPr/>
            </p:nvSpPr>
            <p:spPr bwMode="auto">
              <a:xfrm>
                <a:off x="617" y="1911"/>
                <a:ext cx="213" cy="213"/>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74" name="Oval 22"/>
              <p:cNvSpPr>
                <a:spLocks noChangeArrowheads="1"/>
              </p:cNvSpPr>
              <p:nvPr/>
            </p:nvSpPr>
            <p:spPr bwMode="auto">
              <a:xfrm>
                <a:off x="936" y="1911"/>
                <a:ext cx="212" cy="213"/>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75" name="Oval 23"/>
              <p:cNvSpPr>
                <a:spLocks noChangeArrowheads="1"/>
              </p:cNvSpPr>
              <p:nvPr/>
            </p:nvSpPr>
            <p:spPr bwMode="auto">
              <a:xfrm>
                <a:off x="1255" y="1911"/>
                <a:ext cx="212" cy="213"/>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76" name="Oval 24"/>
              <p:cNvSpPr>
                <a:spLocks noChangeArrowheads="1"/>
              </p:cNvSpPr>
              <p:nvPr/>
            </p:nvSpPr>
            <p:spPr bwMode="auto">
              <a:xfrm>
                <a:off x="1574" y="1911"/>
                <a:ext cx="212" cy="213"/>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77" name="Oval 25"/>
              <p:cNvSpPr>
                <a:spLocks noChangeArrowheads="1"/>
              </p:cNvSpPr>
              <p:nvPr/>
            </p:nvSpPr>
            <p:spPr bwMode="auto">
              <a:xfrm>
                <a:off x="1893" y="1911"/>
                <a:ext cx="212" cy="213"/>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78" name="Oval 26"/>
              <p:cNvSpPr>
                <a:spLocks noChangeArrowheads="1"/>
              </p:cNvSpPr>
              <p:nvPr/>
            </p:nvSpPr>
            <p:spPr bwMode="auto">
              <a:xfrm>
                <a:off x="2212" y="1911"/>
                <a:ext cx="212" cy="213"/>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79" name="Oval 27"/>
              <p:cNvSpPr>
                <a:spLocks noChangeArrowheads="1"/>
              </p:cNvSpPr>
              <p:nvPr/>
            </p:nvSpPr>
            <p:spPr bwMode="auto">
              <a:xfrm>
                <a:off x="2530" y="1911"/>
                <a:ext cx="213" cy="213"/>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80" name="Oval 28"/>
              <p:cNvSpPr>
                <a:spLocks noChangeArrowheads="1"/>
              </p:cNvSpPr>
              <p:nvPr/>
            </p:nvSpPr>
            <p:spPr bwMode="auto">
              <a:xfrm>
                <a:off x="455" y="2146"/>
                <a:ext cx="213" cy="213"/>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81" name="Oval 29"/>
              <p:cNvSpPr>
                <a:spLocks noChangeArrowheads="1"/>
              </p:cNvSpPr>
              <p:nvPr/>
            </p:nvSpPr>
            <p:spPr bwMode="auto">
              <a:xfrm>
                <a:off x="774" y="2146"/>
                <a:ext cx="213" cy="213"/>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82" name="Oval 30"/>
              <p:cNvSpPr>
                <a:spLocks noChangeArrowheads="1"/>
              </p:cNvSpPr>
              <p:nvPr/>
            </p:nvSpPr>
            <p:spPr bwMode="auto">
              <a:xfrm>
                <a:off x="1093" y="2146"/>
                <a:ext cx="213" cy="213"/>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83" name="Oval 31"/>
              <p:cNvSpPr>
                <a:spLocks noChangeArrowheads="1"/>
              </p:cNvSpPr>
              <p:nvPr/>
            </p:nvSpPr>
            <p:spPr bwMode="auto">
              <a:xfrm>
                <a:off x="1412" y="2146"/>
                <a:ext cx="213" cy="213"/>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84" name="Oval 32"/>
              <p:cNvSpPr>
                <a:spLocks noChangeArrowheads="1"/>
              </p:cNvSpPr>
              <p:nvPr/>
            </p:nvSpPr>
            <p:spPr bwMode="auto">
              <a:xfrm>
                <a:off x="1731" y="2146"/>
                <a:ext cx="213" cy="213"/>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85" name="Oval 33"/>
              <p:cNvSpPr>
                <a:spLocks noChangeArrowheads="1"/>
              </p:cNvSpPr>
              <p:nvPr/>
            </p:nvSpPr>
            <p:spPr bwMode="auto">
              <a:xfrm>
                <a:off x="2050" y="2146"/>
                <a:ext cx="212" cy="213"/>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86" name="Oval 34"/>
              <p:cNvSpPr>
                <a:spLocks noChangeArrowheads="1"/>
              </p:cNvSpPr>
              <p:nvPr/>
            </p:nvSpPr>
            <p:spPr bwMode="auto">
              <a:xfrm>
                <a:off x="2369" y="2146"/>
                <a:ext cx="212" cy="213"/>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87" name="Oval 35"/>
              <p:cNvSpPr>
                <a:spLocks noChangeArrowheads="1"/>
              </p:cNvSpPr>
              <p:nvPr/>
            </p:nvSpPr>
            <p:spPr bwMode="auto">
              <a:xfrm>
                <a:off x="2688" y="2146"/>
                <a:ext cx="212" cy="213"/>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88" name="Oval 36"/>
              <p:cNvSpPr>
                <a:spLocks noChangeArrowheads="1"/>
              </p:cNvSpPr>
              <p:nvPr/>
            </p:nvSpPr>
            <p:spPr bwMode="auto">
              <a:xfrm>
                <a:off x="298" y="2399"/>
                <a:ext cx="213" cy="212"/>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89" name="Oval 37"/>
              <p:cNvSpPr>
                <a:spLocks noChangeArrowheads="1"/>
              </p:cNvSpPr>
              <p:nvPr/>
            </p:nvSpPr>
            <p:spPr bwMode="auto">
              <a:xfrm>
                <a:off x="617" y="2399"/>
                <a:ext cx="213" cy="212"/>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90" name="Oval 38"/>
              <p:cNvSpPr>
                <a:spLocks noChangeArrowheads="1"/>
              </p:cNvSpPr>
              <p:nvPr/>
            </p:nvSpPr>
            <p:spPr bwMode="auto">
              <a:xfrm>
                <a:off x="936" y="2399"/>
                <a:ext cx="212" cy="212"/>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91" name="Oval 39"/>
              <p:cNvSpPr>
                <a:spLocks noChangeArrowheads="1"/>
              </p:cNvSpPr>
              <p:nvPr/>
            </p:nvSpPr>
            <p:spPr bwMode="auto">
              <a:xfrm>
                <a:off x="1255" y="2399"/>
                <a:ext cx="212" cy="212"/>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92" name="Oval 40"/>
              <p:cNvSpPr>
                <a:spLocks noChangeArrowheads="1"/>
              </p:cNvSpPr>
              <p:nvPr/>
            </p:nvSpPr>
            <p:spPr bwMode="auto">
              <a:xfrm>
                <a:off x="1893" y="2399"/>
                <a:ext cx="212" cy="212"/>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93" name="Oval 41"/>
              <p:cNvSpPr>
                <a:spLocks noChangeArrowheads="1"/>
              </p:cNvSpPr>
              <p:nvPr/>
            </p:nvSpPr>
            <p:spPr bwMode="auto">
              <a:xfrm>
                <a:off x="2212" y="2399"/>
                <a:ext cx="212" cy="212"/>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94" name="Oval 42"/>
              <p:cNvSpPr>
                <a:spLocks noChangeArrowheads="1"/>
              </p:cNvSpPr>
              <p:nvPr/>
            </p:nvSpPr>
            <p:spPr bwMode="auto">
              <a:xfrm>
                <a:off x="2530" y="2399"/>
                <a:ext cx="213" cy="212"/>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95" name="Oval 43"/>
              <p:cNvSpPr>
                <a:spLocks noChangeArrowheads="1"/>
              </p:cNvSpPr>
              <p:nvPr/>
            </p:nvSpPr>
            <p:spPr bwMode="auto">
              <a:xfrm>
                <a:off x="2849" y="2399"/>
                <a:ext cx="213" cy="212"/>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96" name="Oval 44"/>
              <p:cNvSpPr>
                <a:spLocks noChangeArrowheads="1"/>
              </p:cNvSpPr>
              <p:nvPr/>
            </p:nvSpPr>
            <p:spPr bwMode="auto">
              <a:xfrm>
                <a:off x="455" y="2633"/>
                <a:ext cx="213" cy="213"/>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97" name="Oval 45"/>
              <p:cNvSpPr>
                <a:spLocks noChangeArrowheads="1"/>
              </p:cNvSpPr>
              <p:nvPr/>
            </p:nvSpPr>
            <p:spPr bwMode="auto">
              <a:xfrm>
                <a:off x="774" y="2633"/>
                <a:ext cx="213" cy="213"/>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98" name="Oval 46"/>
              <p:cNvSpPr>
                <a:spLocks noChangeArrowheads="1"/>
              </p:cNvSpPr>
              <p:nvPr/>
            </p:nvSpPr>
            <p:spPr bwMode="auto">
              <a:xfrm>
                <a:off x="1093" y="2633"/>
                <a:ext cx="213" cy="213"/>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99" name="Oval 47"/>
              <p:cNvSpPr>
                <a:spLocks noChangeArrowheads="1"/>
              </p:cNvSpPr>
              <p:nvPr/>
            </p:nvSpPr>
            <p:spPr bwMode="auto">
              <a:xfrm>
                <a:off x="1412" y="2633"/>
                <a:ext cx="213" cy="213"/>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100" name="Oval 48"/>
              <p:cNvSpPr>
                <a:spLocks noChangeArrowheads="1"/>
              </p:cNvSpPr>
              <p:nvPr/>
            </p:nvSpPr>
            <p:spPr bwMode="auto">
              <a:xfrm>
                <a:off x="1731" y="2633"/>
                <a:ext cx="213" cy="213"/>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101" name="Oval 49"/>
              <p:cNvSpPr>
                <a:spLocks noChangeArrowheads="1"/>
              </p:cNvSpPr>
              <p:nvPr/>
            </p:nvSpPr>
            <p:spPr bwMode="auto">
              <a:xfrm>
                <a:off x="2050" y="2633"/>
                <a:ext cx="212" cy="213"/>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102" name="Oval 50"/>
              <p:cNvSpPr>
                <a:spLocks noChangeArrowheads="1"/>
              </p:cNvSpPr>
              <p:nvPr/>
            </p:nvSpPr>
            <p:spPr bwMode="auto">
              <a:xfrm>
                <a:off x="2369" y="2633"/>
                <a:ext cx="212" cy="213"/>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103" name="Oval 51"/>
              <p:cNvSpPr>
                <a:spLocks noChangeArrowheads="1"/>
              </p:cNvSpPr>
              <p:nvPr/>
            </p:nvSpPr>
            <p:spPr bwMode="auto">
              <a:xfrm>
                <a:off x="2688" y="2633"/>
                <a:ext cx="212" cy="213"/>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104" name="Oval 52"/>
              <p:cNvSpPr>
                <a:spLocks noChangeArrowheads="1"/>
              </p:cNvSpPr>
              <p:nvPr/>
            </p:nvSpPr>
            <p:spPr bwMode="auto">
              <a:xfrm>
                <a:off x="617" y="2886"/>
                <a:ext cx="213" cy="212"/>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105" name="Oval 53"/>
              <p:cNvSpPr>
                <a:spLocks noChangeArrowheads="1"/>
              </p:cNvSpPr>
              <p:nvPr/>
            </p:nvSpPr>
            <p:spPr bwMode="auto">
              <a:xfrm>
                <a:off x="936" y="2886"/>
                <a:ext cx="212" cy="212"/>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106" name="Oval 54"/>
              <p:cNvSpPr>
                <a:spLocks noChangeArrowheads="1"/>
              </p:cNvSpPr>
              <p:nvPr/>
            </p:nvSpPr>
            <p:spPr bwMode="auto">
              <a:xfrm>
                <a:off x="1255" y="2886"/>
                <a:ext cx="212" cy="212"/>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107" name="Oval 55"/>
              <p:cNvSpPr>
                <a:spLocks noChangeArrowheads="1"/>
              </p:cNvSpPr>
              <p:nvPr/>
            </p:nvSpPr>
            <p:spPr bwMode="auto">
              <a:xfrm>
                <a:off x="1574" y="2886"/>
                <a:ext cx="212" cy="212"/>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108" name="Oval 56"/>
              <p:cNvSpPr>
                <a:spLocks noChangeArrowheads="1"/>
              </p:cNvSpPr>
              <p:nvPr/>
            </p:nvSpPr>
            <p:spPr bwMode="auto">
              <a:xfrm>
                <a:off x="1893" y="2886"/>
                <a:ext cx="212" cy="212"/>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109" name="Oval 57"/>
              <p:cNvSpPr>
                <a:spLocks noChangeArrowheads="1"/>
              </p:cNvSpPr>
              <p:nvPr/>
            </p:nvSpPr>
            <p:spPr bwMode="auto">
              <a:xfrm>
                <a:off x="2212" y="2886"/>
                <a:ext cx="212" cy="212"/>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110" name="Oval 58"/>
              <p:cNvSpPr>
                <a:spLocks noChangeArrowheads="1"/>
              </p:cNvSpPr>
              <p:nvPr/>
            </p:nvSpPr>
            <p:spPr bwMode="auto">
              <a:xfrm>
                <a:off x="2530" y="2886"/>
                <a:ext cx="213" cy="212"/>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111" name="Oval 59"/>
              <p:cNvSpPr>
                <a:spLocks noChangeArrowheads="1"/>
              </p:cNvSpPr>
              <p:nvPr/>
            </p:nvSpPr>
            <p:spPr bwMode="auto">
              <a:xfrm>
                <a:off x="774" y="3120"/>
                <a:ext cx="213" cy="213"/>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112" name="Oval 60"/>
              <p:cNvSpPr>
                <a:spLocks noChangeArrowheads="1"/>
              </p:cNvSpPr>
              <p:nvPr/>
            </p:nvSpPr>
            <p:spPr bwMode="auto">
              <a:xfrm>
                <a:off x="1093" y="3120"/>
                <a:ext cx="213" cy="213"/>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113" name="Oval 61"/>
              <p:cNvSpPr>
                <a:spLocks noChangeArrowheads="1"/>
              </p:cNvSpPr>
              <p:nvPr/>
            </p:nvSpPr>
            <p:spPr bwMode="auto">
              <a:xfrm>
                <a:off x="1412" y="3120"/>
                <a:ext cx="213" cy="213"/>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114" name="Oval 62"/>
              <p:cNvSpPr>
                <a:spLocks noChangeArrowheads="1"/>
              </p:cNvSpPr>
              <p:nvPr/>
            </p:nvSpPr>
            <p:spPr bwMode="auto">
              <a:xfrm>
                <a:off x="1731" y="3120"/>
                <a:ext cx="213" cy="213"/>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115" name="Oval 63"/>
              <p:cNvSpPr>
                <a:spLocks noChangeArrowheads="1"/>
              </p:cNvSpPr>
              <p:nvPr/>
            </p:nvSpPr>
            <p:spPr bwMode="auto">
              <a:xfrm>
                <a:off x="2050" y="3120"/>
                <a:ext cx="212" cy="213"/>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116" name="Oval 64"/>
              <p:cNvSpPr>
                <a:spLocks noChangeArrowheads="1"/>
              </p:cNvSpPr>
              <p:nvPr/>
            </p:nvSpPr>
            <p:spPr bwMode="auto">
              <a:xfrm>
                <a:off x="2369" y="3120"/>
                <a:ext cx="212" cy="213"/>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117" name="Oval 65"/>
              <p:cNvSpPr>
                <a:spLocks noChangeArrowheads="1"/>
              </p:cNvSpPr>
              <p:nvPr/>
            </p:nvSpPr>
            <p:spPr bwMode="auto">
              <a:xfrm>
                <a:off x="936" y="3373"/>
                <a:ext cx="212" cy="212"/>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118" name="Oval 66"/>
              <p:cNvSpPr>
                <a:spLocks noChangeArrowheads="1"/>
              </p:cNvSpPr>
              <p:nvPr/>
            </p:nvSpPr>
            <p:spPr bwMode="auto">
              <a:xfrm>
                <a:off x="1255" y="3373"/>
                <a:ext cx="212" cy="212"/>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119" name="Oval 67"/>
              <p:cNvSpPr>
                <a:spLocks noChangeArrowheads="1"/>
              </p:cNvSpPr>
              <p:nvPr/>
            </p:nvSpPr>
            <p:spPr bwMode="auto">
              <a:xfrm>
                <a:off x="1574" y="3373"/>
                <a:ext cx="212" cy="212"/>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120" name="Oval 68"/>
              <p:cNvSpPr>
                <a:spLocks noChangeArrowheads="1"/>
              </p:cNvSpPr>
              <p:nvPr/>
            </p:nvSpPr>
            <p:spPr bwMode="auto">
              <a:xfrm>
                <a:off x="1893" y="3373"/>
                <a:ext cx="212" cy="212"/>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121" name="Oval 69"/>
              <p:cNvSpPr>
                <a:spLocks noChangeArrowheads="1"/>
              </p:cNvSpPr>
              <p:nvPr/>
            </p:nvSpPr>
            <p:spPr bwMode="auto">
              <a:xfrm>
                <a:off x="2212" y="3373"/>
                <a:ext cx="212" cy="212"/>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122" name="Oval 70"/>
              <p:cNvSpPr>
                <a:spLocks noChangeArrowheads="1"/>
              </p:cNvSpPr>
              <p:nvPr/>
            </p:nvSpPr>
            <p:spPr bwMode="auto">
              <a:xfrm>
                <a:off x="1093" y="3607"/>
                <a:ext cx="213" cy="213"/>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123" name="Oval 71"/>
              <p:cNvSpPr>
                <a:spLocks noChangeArrowheads="1"/>
              </p:cNvSpPr>
              <p:nvPr/>
            </p:nvSpPr>
            <p:spPr bwMode="auto">
              <a:xfrm>
                <a:off x="1412" y="3607"/>
                <a:ext cx="213" cy="213"/>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124" name="Oval 72"/>
              <p:cNvSpPr>
                <a:spLocks noChangeArrowheads="1"/>
              </p:cNvSpPr>
              <p:nvPr/>
            </p:nvSpPr>
            <p:spPr bwMode="auto">
              <a:xfrm>
                <a:off x="1731" y="3607"/>
                <a:ext cx="213" cy="213"/>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sp>
            <p:nvSpPr>
              <p:cNvPr id="125" name="Oval 73"/>
              <p:cNvSpPr>
                <a:spLocks noChangeArrowheads="1"/>
              </p:cNvSpPr>
              <p:nvPr/>
            </p:nvSpPr>
            <p:spPr bwMode="auto">
              <a:xfrm>
                <a:off x="2050" y="3607"/>
                <a:ext cx="212" cy="213"/>
              </a:xfrm>
              <a:prstGeom prst="ellipse">
                <a:avLst/>
              </a:prstGeom>
              <a:solidFill>
                <a:schemeClr val="bg1"/>
              </a:solidFill>
              <a:ln w="9525">
                <a:noFill/>
                <a:round/>
                <a:headEnd/>
                <a:tailEnd/>
              </a:ln>
              <a:effectLst/>
            </p:spPr>
            <p:txBody>
              <a:bodyPr wrap="none" anchor="ctr">
                <a:prstTxWarp prst="textNoShape">
                  <a:avLst/>
                </a:prstTxWarp>
              </a:bodyPr>
              <a:lstStyle/>
              <a:p>
                <a:endParaRPr lang="fr-FR"/>
              </a:p>
            </p:txBody>
          </p:sp>
        </p:grpSp>
        <p:sp>
          <p:nvSpPr>
            <p:cNvPr id="129" name="ZoneTexte 128"/>
            <p:cNvSpPr txBox="1"/>
            <p:nvPr/>
          </p:nvSpPr>
          <p:spPr>
            <a:xfrm>
              <a:off x="4188681" y="3733800"/>
              <a:ext cx="2559840" cy="954107"/>
            </a:xfrm>
            <a:prstGeom prst="rect">
              <a:avLst/>
            </a:prstGeom>
            <a:noFill/>
          </p:spPr>
          <p:txBody>
            <a:bodyPr wrap="none" rtlCol="0">
              <a:spAutoFit/>
            </a:bodyPr>
            <a:lstStyle/>
            <a:p>
              <a:r>
                <a:rPr lang="fr-FR" dirty="0" err="1">
                  <a:latin typeface="+mj-lt"/>
                  <a:cs typeface="Symbol" charset="2"/>
                </a:rPr>
                <a:t>Photonic</a:t>
              </a:r>
              <a:r>
                <a:rPr lang="fr-FR" dirty="0">
                  <a:latin typeface="+mj-lt"/>
                  <a:cs typeface="Symbol" charset="2"/>
                </a:rPr>
                <a:t> </a:t>
              </a:r>
              <a:r>
                <a:rPr lang="fr-FR" dirty="0" err="1">
                  <a:latin typeface="+mj-lt"/>
                  <a:cs typeface="Symbol" charset="2"/>
                </a:rPr>
                <a:t>fibers</a:t>
              </a:r>
              <a:endParaRPr lang="fr-FR" dirty="0">
                <a:latin typeface="+mj-lt"/>
                <a:cs typeface="Symbol" charset="2"/>
              </a:endParaRPr>
            </a:p>
            <a:p>
              <a:r>
                <a:rPr lang="fr-FR" dirty="0">
                  <a:latin typeface="Symbol" charset="2"/>
                  <a:cs typeface="Symbol" charset="2"/>
                </a:rPr>
                <a:t>F</a:t>
              </a:r>
              <a:r>
                <a:rPr lang="fr-FR" dirty="0"/>
                <a:t> = 100</a:t>
              </a:r>
              <a:r>
                <a:rPr lang="fr-FR" dirty="0">
                  <a:latin typeface="Symbol" charset="2"/>
                  <a:cs typeface="Symbol" charset="2"/>
                </a:rPr>
                <a:t>m</a:t>
              </a:r>
              <a:r>
                <a:rPr lang="fr-FR" dirty="0"/>
                <a:t>m</a:t>
              </a:r>
            </a:p>
          </p:txBody>
        </p:sp>
      </p:grpSp>
      <p:sp>
        <p:nvSpPr>
          <p:cNvPr id="3" name="TextBox 2"/>
          <p:cNvSpPr txBox="1"/>
          <p:nvPr/>
        </p:nvSpPr>
        <p:spPr>
          <a:xfrm>
            <a:off x="1713248" y="817548"/>
            <a:ext cx="5739072" cy="523220"/>
          </a:xfrm>
          <a:prstGeom prst="rect">
            <a:avLst/>
          </a:prstGeom>
          <a:noFill/>
        </p:spPr>
        <p:txBody>
          <a:bodyPr wrap="none" rtlCol="0">
            <a:spAutoFit/>
          </a:bodyPr>
          <a:lstStyle/>
          <a:p>
            <a:r>
              <a:rPr lang="en-US" dirty="0"/>
              <a:t>Shown </a:t>
            </a:r>
            <a:r>
              <a:rPr lang="en-US"/>
              <a:t>at NSS/MIC 2008, Dresden</a:t>
            </a:r>
          </a:p>
        </p:txBody>
      </p:sp>
    </p:spTree>
    <p:extLst>
      <p:ext uri="{BB962C8B-B14F-4D97-AF65-F5344CB8AC3E}">
        <p14:creationId xmlns:p14="http://schemas.microsoft.com/office/powerpoint/2010/main" val="3290244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2000"/>
                                        <p:tgtEl>
                                          <p:spTgt spid="4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42"/>
                                        </p:tgtEl>
                                        <p:attrNameLst>
                                          <p:attrName>style.visibility</p:attrName>
                                        </p:attrNameLst>
                                      </p:cBhvr>
                                      <p:to>
                                        <p:strVal val="visible"/>
                                      </p:to>
                                    </p:set>
                                    <p:animEffect transition="in" filter="wipe(left)">
                                      <p:cBhvr>
                                        <p:cTn id="16" dur="1000"/>
                                        <p:tgtEl>
                                          <p:spTgt spid="14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3648" y="44624"/>
            <a:ext cx="6477000" cy="838200"/>
          </a:xfrm>
        </p:spPr>
        <p:txBody>
          <a:bodyPr/>
          <a:lstStyle/>
          <a:p>
            <a:pPr algn="ctr"/>
            <a:r>
              <a:rPr lang="fr-FR" sz="3600"/>
              <a:t>HEP</a:t>
            </a:r>
            <a:br>
              <a:rPr lang="fr-FR" sz="3600"/>
            </a:br>
            <a:r>
              <a:rPr lang="fr-FR" sz="3600" dirty="0" err="1"/>
              <a:t>Principle</a:t>
            </a:r>
            <a:r>
              <a:rPr lang="fr-FR" sz="3600" dirty="0"/>
              <a:t> of pile-up mitigation</a:t>
            </a:r>
          </a:p>
        </p:txBody>
      </p:sp>
      <p:grpSp>
        <p:nvGrpSpPr>
          <p:cNvPr id="14" name="Group 13"/>
          <p:cNvGrpSpPr/>
          <p:nvPr/>
        </p:nvGrpSpPr>
        <p:grpSpPr>
          <a:xfrm>
            <a:off x="3923928" y="1143000"/>
            <a:ext cx="5206971" cy="5094312"/>
            <a:chOff x="3923928" y="1143000"/>
            <a:chExt cx="5206971" cy="5094312"/>
          </a:xfrm>
        </p:grpSpPr>
        <p:pic>
          <p:nvPicPr>
            <p:cNvPr id="13" name="Picture 1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923928" y="2351357"/>
              <a:ext cx="5177806" cy="3885955"/>
            </a:xfrm>
            <a:prstGeom prst="rect">
              <a:avLst/>
            </a:prstGeom>
          </p:spPr>
        </p:pic>
        <p:sp>
          <p:nvSpPr>
            <p:cNvPr id="8" name="ZoneTexte 7"/>
            <p:cNvSpPr txBox="1"/>
            <p:nvPr/>
          </p:nvSpPr>
          <p:spPr>
            <a:xfrm>
              <a:off x="4114800" y="1143000"/>
              <a:ext cx="5016099" cy="1323439"/>
            </a:xfrm>
            <a:prstGeom prst="rect">
              <a:avLst/>
            </a:prstGeom>
            <a:noFill/>
          </p:spPr>
          <p:txBody>
            <a:bodyPr wrap="square" rtlCol="0">
              <a:spAutoFit/>
            </a:bodyPr>
            <a:lstStyle/>
            <a:p>
              <a:r>
                <a:rPr lang="fr-FR" sz="2000" dirty="0"/>
                <a:t>Use the </a:t>
              </a:r>
              <a:r>
                <a:rPr lang="fr-FR" sz="2000" dirty="0" err="1"/>
                <a:t>tracker</a:t>
              </a:r>
              <a:r>
                <a:rPr lang="fr-FR" sz="2000" dirty="0"/>
                <a:t> to </a:t>
              </a:r>
              <a:r>
                <a:rPr lang="fr-FR" sz="2000" dirty="0" err="1"/>
                <a:t>determine</a:t>
              </a:r>
              <a:r>
                <a:rPr lang="fr-FR" sz="2000" dirty="0"/>
                <a:t> the z position </a:t>
              </a:r>
            </a:p>
            <a:p>
              <a:r>
                <a:rPr lang="fr-FR" sz="2000" dirty="0"/>
                <a:t>of the vertex (large angle </a:t>
              </a:r>
              <a:r>
                <a:rPr lang="fr-FR" sz="2000" dirty="0" err="1"/>
                <a:t>tracks</a:t>
              </a:r>
              <a:r>
                <a:rPr lang="fr-FR" sz="2000" dirty="0"/>
                <a:t>)</a:t>
              </a:r>
            </a:p>
            <a:p>
              <a:r>
                <a:rPr lang="fr-FR" sz="2000" dirty="0"/>
                <a:t>Use TOF to </a:t>
              </a:r>
              <a:r>
                <a:rPr lang="fr-FR" sz="2000" dirty="0" err="1"/>
                <a:t>associate</a:t>
              </a:r>
              <a:r>
                <a:rPr lang="fr-FR" sz="2000" dirty="0"/>
                <a:t> a time to a vertex</a:t>
              </a:r>
            </a:p>
            <a:p>
              <a:endParaRPr lang="fr-FR" sz="2000" dirty="0"/>
            </a:p>
          </p:txBody>
        </p:sp>
      </p:grpSp>
      <p:grpSp>
        <p:nvGrpSpPr>
          <p:cNvPr id="6" name="Group 5"/>
          <p:cNvGrpSpPr/>
          <p:nvPr/>
        </p:nvGrpSpPr>
        <p:grpSpPr>
          <a:xfrm>
            <a:off x="103742" y="1143000"/>
            <a:ext cx="3719359" cy="5094312"/>
            <a:chOff x="103742" y="1143000"/>
            <a:chExt cx="3719359" cy="5094312"/>
          </a:xfrm>
        </p:grpSpPr>
        <p:sp>
          <p:nvSpPr>
            <p:cNvPr id="7" name="ZoneTexte 6"/>
            <p:cNvSpPr txBox="1"/>
            <p:nvPr/>
          </p:nvSpPr>
          <p:spPr>
            <a:xfrm>
              <a:off x="152400" y="1143000"/>
              <a:ext cx="3670701" cy="1208357"/>
            </a:xfrm>
            <a:prstGeom prst="rect">
              <a:avLst/>
            </a:prstGeom>
            <a:noFill/>
          </p:spPr>
          <p:txBody>
            <a:bodyPr wrap="none" rtlCol="0">
              <a:spAutoFit/>
            </a:bodyPr>
            <a:lstStyle/>
            <a:p>
              <a:r>
                <a:rPr lang="fr-FR" sz="2000" dirty="0"/>
                <a:t>For a </a:t>
              </a:r>
              <a:r>
                <a:rPr lang="fr-FR" sz="2000" dirty="0" err="1"/>
                <a:t>luminous</a:t>
              </a:r>
              <a:r>
                <a:rPr lang="fr-FR" sz="2000" dirty="0"/>
                <a:t> </a:t>
              </a:r>
              <a:r>
                <a:rPr lang="fr-FR" sz="2000" dirty="0" err="1"/>
                <a:t>region</a:t>
              </a:r>
              <a:r>
                <a:rPr lang="fr-FR" sz="2000" dirty="0"/>
                <a:t>  </a:t>
              </a:r>
              <a:r>
                <a:rPr lang="fr-FR" sz="2000" dirty="0" err="1"/>
                <a:t>distributed</a:t>
              </a:r>
              <a:r>
                <a:rPr lang="fr-FR" sz="2000" dirty="0"/>
                <a:t> </a:t>
              </a:r>
            </a:p>
            <a:p>
              <a:r>
                <a:rPr lang="fr-FR" sz="2000" dirty="0"/>
                <a:t>over ~ 10cm, collisions </a:t>
              </a:r>
              <a:r>
                <a:rPr lang="fr-FR" sz="2000" dirty="0" err="1"/>
                <a:t>will</a:t>
              </a:r>
              <a:r>
                <a:rPr lang="fr-FR" sz="2000" dirty="0"/>
                <a:t> </a:t>
              </a:r>
              <a:r>
                <a:rPr lang="fr-FR" sz="2000" dirty="0" err="1"/>
                <a:t>be</a:t>
              </a:r>
              <a:r>
                <a:rPr lang="fr-FR" sz="2000" dirty="0"/>
                <a:t> </a:t>
              </a:r>
            </a:p>
            <a:p>
              <a:r>
                <a:rPr lang="fr-FR" sz="2000" dirty="0" err="1"/>
                <a:t>distributed</a:t>
              </a:r>
              <a:r>
                <a:rPr lang="fr-FR" sz="2000" dirty="0"/>
                <a:t> over ~ 300ps</a:t>
              </a:r>
            </a:p>
            <a:p>
              <a:endParaRPr lang="fr-FR" sz="2000"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742" y="2351357"/>
              <a:ext cx="3698275" cy="3885955"/>
            </a:xfrm>
            <a:prstGeom prst="rect">
              <a:avLst/>
            </a:prstGeom>
          </p:spPr>
        </p:pic>
      </p:grpSp>
      <p:sp>
        <p:nvSpPr>
          <p:cNvPr id="9" name="Rectangle 8"/>
          <p:cNvSpPr/>
          <p:nvPr/>
        </p:nvSpPr>
        <p:spPr>
          <a:xfrm rot="19798331">
            <a:off x="1186790" y="2357363"/>
            <a:ext cx="5879475" cy="2267287"/>
          </a:xfrm>
          <a:prstGeom prst="rect">
            <a:avLst/>
          </a:prstGeom>
          <a:solidFill>
            <a:schemeClr val="tx2">
              <a:lumMod val="40000"/>
              <a:lumOff val="60000"/>
            </a:schemeClr>
          </a:solidFill>
        </p:spPr>
        <p:txBody>
          <a:bodyPr wrap="square">
            <a:spAutoFit/>
          </a:bodyPr>
          <a:lstStyle/>
          <a:p>
            <a:pPr>
              <a:lnSpc>
                <a:spcPts val="6800"/>
              </a:lnSpc>
            </a:pPr>
            <a:r>
              <a:rPr lang="fr-FR" sz="4000" dirty="0" err="1">
                <a:solidFill>
                  <a:srgbClr val="FF0000"/>
                </a:solidFill>
              </a:rPr>
              <a:t>Requires</a:t>
            </a:r>
            <a:r>
              <a:rPr lang="fr-FR" sz="4000" dirty="0">
                <a:solidFill>
                  <a:srgbClr val="FF0000"/>
                </a:solidFill>
              </a:rPr>
              <a:t> 10ps timing </a:t>
            </a:r>
            <a:r>
              <a:rPr lang="fr-FR" sz="4000" dirty="0" err="1">
                <a:solidFill>
                  <a:srgbClr val="FF0000"/>
                </a:solidFill>
              </a:rPr>
              <a:t>resolution</a:t>
            </a:r>
            <a:r>
              <a:rPr lang="fr-FR" sz="4000" dirty="0">
                <a:solidFill>
                  <a:srgbClr val="FF0000"/>
                </a:solidFill>
              </a:rPr>
              <a:t> !!!</a:t>
            </a:r>
          </a:p>
          <a:p>
            <a:pPr>
              <a:buNone/>
            </a:pPr>
            <a:endParaRPr lang="fr-FR" dirty="0"/>
          </a:p>
        </p:txBody>
      </p:sp>
    </p:spTree>
    <p:extLst>
      <p:ext uri="{BB962C8B-B14F-4D97-AF65-F5344CB8AC3E}">
        <p14:creationId xmlns:p14="http://schemas.microsoft.com/office/powerpoint/2010/main" val="12466103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9" presetClass="entr" presetSubtype="0" decel="10000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 calcmode="lin" valueType="num">
                                      <p:cBhvr>
                                        <p:cTn id="13" dur="500" fill="hold"/>
                                        <p:tgtEl>
                                          <p:spTgt spid="9"/>
                                        </p:tgtEl>
                                        <p:attrNameLst>
                                          <p:attrName>style.rotation</p:attrName>
                                        </p:attrNameLst>
                                      </p:cBhvr>
                                      <p:tavLst>
                                        <p:tav tm="0">
                                          <p:val>
                                            <p:fltVal val="360"/>
                                          </p:val>
                                        </p:tav>
                                        <p:tav tm="100000">
                                          <p:val>
                                            <p:fltVal val="0"/>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HEP: CMS timing layer</a:t>
            </a:r>
          </a:p>
        </p:txBody>
      </p:sp>
      <p:grpSp>
        <p:nvGrpSpPr>
          <p:cNvPr id="9" name="Group 8"/>
          <p:cNvGrpSpPr/>
          <p:nvPr/>
        </p:nvGrpSpPr>
        <p:grpSpPr>
          <a:xfrm>
            <a:off x="0" y="863417"/>
            <a:ext cx="9144000" cy="5131165"/>
            <a:chOff x="0" y="863417"/>
            <a:chExt cx="9144000" cy="5131165"/>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863417"/>
              <a:ext cx="9144000" cy="5131165"/>
            </a:xfrm>
            <a:prstGeom prst="rect">
              <a:avLst/>
            </a:prstGeom>
          </p:spPr>
        </p:pic>
        <p:sp>
          <p:nvSpPr>
            <p:cNvPr id="8" name="Rectangle 7"/>
            <p:cNvSpPr/>
            <p:nvPr/>
          </p:nvSpPr>
          <p:spPr bwMode="auto">
            <a:xfrm>
              <a:off x="6651460" y="1916832"/>
              <a:ext cx="2024996" cy="144016"/>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65" charset="0"/>
              </a:endParaRPr>
            </a:p>
          </p:txBody>
        </p:sp>
      </p:grpSp>
      <p:sp>
        <p:nvSpPr>
          <p:cNvPr id="7" name="TextBox 6"/>
          <p:cNvSpPr txBox="1"/>
          <p:nvPr/>
        </p:nvSpPr>
        <p:spPr>
          <a:xfrm>
            <a:off x="6603065" y="1772816"/>
            <a:ext cx="2610266" cy="523220"/>
          </a:xfrm>
          <a:prstGeom prst="rect">
            <a:avLst/>
          </a:prstGeom>
          <a:noFill/>
        </p:spPr>
        <p:txBody>
          <a:bodyPr wrap="none" rtlCol="0">
            <a:spAutoFit/>
          </a:bodyPr>
          <a:lstStyle/>
          <a:p>
            <a:r>
              <a:rPr lang="is-IS" sz="2000" dirty="0"/>
              <a:t>248’832 LYSO/SiPM</a:t>
            </a:r>
            <a:r>
              <a:rPr lang="is-IS" dirty="0"/>
              <a:t> </a:t>
            </a:r>
            <a:endParaRPr lang="en-US" dirty="0"/>
          </a:p>
        </p:txBody>
      </p:sp>
      <p:sp>
        <p:nvSpPr>
          <p:cNvPr id="10" name="ZoneTexte 16">
            <a:extLst>
              <a:ext uri="{FF2B5EF4-FFF2-40B4-BE49-F238E27FC236}">
                <a16:creationId xmlns:a16="http://schemas.microsoft.com/office/drawing/2014/main" xmlns="" id="{FA959259-CE17-994B-A375-6BB9DFE3D3DC}"/>
              </a:ext>
            </a:extLst>
          </p:cNvPr>
          <p:cNvSpPr txBox="1"/>
          <p:nvPr/>
        </p:nvSpPr>
        <p:spPr>
          <a:xfrm>
            <a:off x="0" y="6002704"/>
            <a:ext cx="9144000" cy="523220"/>
          </a:xfrm>
          <a:prstGeom prst="rect">
            <a:avLst/>
          </a:prstGeom>
          <a:noFill/>
        </p:spPr>
        <p:txBody>
          <a:bodyPr wrap="square" rtlCol="0">
            <a:spAutoFit/>
          </a:bodyPr>
          <a:lstStyle/>
          <a:p>
            <a:r>
              <a:rPr lang="fr-FR" sz="1400" dirty="0"/>
              <a:t> </a:t>
            </a:r>
            <a:r>
              <a:rPr lang="fr-FR" sz="1400" i="1" dirty="0"/>
              <a:t>The CMS Collaboration, </a:t>
            </a:r>
            <a:r>
              <a:rPr lang="fr-FR" sz="1400" i="1" dirty="0" err="1"/>
              <a:t>Technical</a:t>
            </a:r>
            <a:r>
              <a:rPr lang="fr-FR" sz="1400" i="1" dirty="0"/>
              <a:t> </a:t>
            </a:r>
            <a:r>
              <a:rPr lang="fr-FR" sz="1400" i="1" dirty="0" err="1"/>
              <a:t>Proposal</a:t>
            </a:r>
            <a:r>
              <a:rPr lang="fr-FR" sz="1400" i="1" dirty="0"/>
              <a:t> for a </a:t>
            </a:r>
            <a:r>
              <a:rPr lang="fr-FR" sz="1400" i="1" dirty="0" err="1"/>
              <a:t>Mip</a:t>
            </a:r>
            <a:r>
              <a:rPr lang="fr-FR" sz="1400" i="1" dirty="0"/>
              <a:t> Timing Detector in the CMS </a:t>
            </a:r>
            <a:r>
              <a:rPr lang="fr-FR" sz="1400" i="1" dirty="0" err="1"/>
              <a:t>Experiment</a:t>
            </a:r>
            <a:r>
              <a:rPr lang="fr-FR" sz="1400" i="1" dirty="0"/>
              <a:t> Phase 2 Upgrade, CERN-LHCC-2017-027 ; LHCC-P-009</a:t>
            </a:r>
            <a:endParaRPr lang="it-IT" sz="1400" i="1" dirty="0"/>
          </a:p>
        </p:txBody>
      </p:sp>
    </p:spTree>
    <p:extLst>
      <p:ext uri="{BB962C8B-B14F-4D97-AF65-F5344CB8AC3E}">
        <p14:creationId xmlns:p14="http://schemas.microsoft.com/office/powerpoint/2010/main" val="14744796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5108F30-36AB-5543-9C33-B608ACE9C6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27784" y="1025390"/>
            <a:ext cx="3712592" cy="2115578"/>
          </a:xfrm>
          <a:prstGeom prst="rect">
            <a:avLst/>
          </a:prstGeom>
        </p:spPr>
      </p:pic>
      <p:grpSp>
        <p:nvGrpSpPr>
          <p:cNvPr id="16" name="Group 15">
            <a:extLst>
              <a:ext uri="{FF2B5EF4-FFF2-40B4-BE49-F238E27FC236}">
                <a16:creationId xmlns:a16="http://schemas.microsoft.com/office/drawing/2014/main" xmlns="" id="{30181CA8-2EBA-3947-A9A1-9120AD7BFDAD}"/>
              </a:ext>
            </a:extLst>
          </p:cNvPr>
          <p:cNvGrpSpPr/>
          <p:nvPr/>
        </p:nvGrpSpPr>
        <p:grpSpPr>
          <a:xfrm>
            <a:off x="142540" y="3266461"/>
            <a:ext cx="2802624" cy="2990175"/>
            <a:chOff x="179512" y="2924944"/>
            <a:chExt cx="2802624" cy="3470920"/>
          </a:xfrm>
        </p:grpSpPr>
        <p:pic>
          <p:nvPicPr>
            <p:cNvPr id="5" name="Picture 4">
              <a:extLst>
                <a:ext uri="{FF2B5EF4-FFF2-40B4-BE49-F238E27FC236}">
                  <a16:creationId xmlns:a16="http://schemas.microsoft.com/office/drawing/2014/main" xmlns="" id="{75781891-741C-044F-920E-BCCCD0FBE02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9512" y="2924944"/>
              <a:ext cx="2802624" cy="3470920"/>
            </a:xfrm>
            <a:prstGeom prst="rect">
              <a:avLst/>
            </a:prstGeom>
          </p:spPr>
        </p:pic>
        <p:sp>
          <p:nvSpPr>
            <p:cNvPr id="11" name="TextBox 10">
              <a:extLst>
                <a:ext uri="{FF2B5EF4-FFF2-40B4-BE49-F238E27FC236}">
                  <a16:creationId xmlns:a16="http://schemas.microsoft.com/office/drawing/2014/main" xmlns="" id="{B13A4D8A-FABF-5348-800D-EB41916B0252}"/>
                </a:ext>
              </a:extLst>
            </p:cNvPr>
            <p:cNvSpPr txBox="1"/>
            <p:nvPr/>
          </p:nvSpPr>
          <p:spPr>
            <a:xfrm>
              <a:off x="1580824" y="3645024"/>
              <a:ext cx="1136850" cy="400110"/>
            </a:xfrm>
            <a:prstGeom prst="rect">
              <a:avLst/>
            </a:prstGeom>
            <a:noFill/>
          </p:spPr>
          <p:txBody>
            <a:bodyPr wrap="none" rtlCol="0">
              <a:spAutoFit/>
            </a:bodyPr>
            <a:lstStyle/>
            <a:p>
              <a:r>
                <a:rPr lang="en-US" sz="2000" dirty="0">
                  <a:solidFill>
                    <a:schemeClr val="bg1">
                      <a:lumMod val="50000"/>
                    </a:schemeClr>
                  </a:solidFill>
                </a:rPr>
                <a:t>≈ </a:t>
              </a:r>
              <a:r>
                <a:rPr lang="fr-FR" sz="2000" dirty="0">
                  <a:solidFill>
                    <a:schemeClr val="bg1">
                      <a:lumMod val="50000"/>
                    </a:schemeClr>
                  </a:solidFill>
                </a:rPr>
                <a:t>5 MeV</a:t>
              </a:r>
            </a:p>
          </p:txBody>
        </p:sp>
      </p:grpSp>
      <p:grpSp>
        <p:nvGrpSpPr>
          <p:cNvPr id="15" name="Group 14">
            <a:extLst>
              <a:ext uri="{FF2B5EF4-FFF2-40B4-BE49-F238E27FC236}">
                <a16:creationId xmlns:a16="http://schemas.microsoft.com/office/drawing/2014/main" xmlns="" id="{2F7E6A00-D806-5144-ADEF-18C5222573A2}"/>
              </a:ext>
            </a:extLst>
          </p:cNvPr>
          <p:cNvGrpSpPr/>
          <p:nvPr/>
        </p:nvGrpSpPr>
        <p:grpSpPr>
          <a:xfrm>
            <a:off x="3166876" y="3265239"/>
            <a:ext cx="2776488" cy="2979234"/>
            <a:chOff x="3203848" y="2924944"/>
            <a:chExt cx="2776488" cy="3458220"/>
          </a:xfrm>
        </p:grpSpPr>
        <p:pic>
          <p:nvPicPr>
            <p:cNvPr id="7" name="Picture 6">
              <a:extLst>
                <a:ext uri="{FF2B5EF4-FFF2-40B4-BE49-F238E27FC236}">
                  <a16:creationId xmlns:a16="http://schemas.microsoft.com/office/drawing/2014/main" xmlns="" id="{0717B773-3DE8-4C41-8A03-AC5B46AE9C8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03848" y="2924944"/>
              <a:ext cx="2776488" cy="3458220"/>
            </a:xfrm>
            <a:prstGeom prst="rect">
              <a:avLst/>
            </a:prstGeom>
          </p:spPr>
        </p:pic>
        <p:sp>
          <p:nvSpPr>
            <p:cNvPr id="23" name="TextBox 22">
              <a:extLst>
                <a:ext uri="{FF2B5EF4-FFF2-40B4-BE49-F238E27FC236}">
                  <a16:creationId xmlns:a16="http://schemas.microsoft.com/office/drawing/2014/main" xmlns="" id="{7C6F3F70-41F6-3D48-B931-94398D1C18E3}"/>
                </a:ext>
              </a:extLst>
            </p:cNvPr>
            <p:cNvSpPr txBox="1"/>
            <p:nvPr/>
          </p:nvSpPr>
          <p:spPr>
            <a:xfrm>
              <a:off x="4731294" y="3645024"/>
              <a:ext cx="1136850" cy="400110"/>
            </a:xfrm>
            <a:prstGeom prst="rect">
              <a:avLst/>
            </a:prstGeom>
            <a:noFill/>
          </p:spPr>
          <p:txBody>
            <a:bodyPr wrap="none" rtlCol="0">
              <a:spAutoFit/>
            </a:bodyPr>
            <a:lstStyle/>
            <a:p>
              <a:r>
                <a:rPr lang="en-US" sz="2000" dirty="0">
                  <a:solidFill>
                    <a:schemeClr val="bg1">
                      <a:lumMod val="50000"/>
                    </a:schemeClr>
                  </a:solidFill>
                </a:rPr>
                <a:t>≈ </a:t>
              </a:r>
              <a:r>
                <a:rPr lang="fr-FR" sz="2000" dirty="0">
                  <a:solidFill>
                    <a:schemeClr val="bg1">
                      <a:lumMod val="50000"/>
                    </a:schemeClr>
                  </a:solidFill>
                </a:rPr>
                <a:t>3 MeV</a:t>
              </a:r>
            </a:p>
          </p:txBody>
        </p:sp>
      </p:grpSp>
      <p:sp>
        <p:nvSpPr>
          <p:cNvPr id="29" name="ZoneTexte 16">
            <a:extLst>
              <a:ext uri="{FF2B5EF4-FFF2-40B4-BE49-F238E27FC236}">
                <a16:creationId xmlns:a16="http://schemas.microsoft.com/office/drawing/2014/main" xmlns="" id="{6EF9865B-603E-5C4B-B569-7AB66C741F10}"/>
              </a:ext>
            </a:extLst>
          </p:cNvPr>
          <p:cNvSpPr txBox="1"/>
          <p:nvPr/>
        </p:nvSpPr>
        <p:spPr>
          <a:xfrm>
            <a:off x="2339752" y="6237312"/>
            <a:ext cx="4320480" cy="307777"/>
          </a:xfrm>
          <a:prstGeom prst="rect">
            <a:avLst/>
          </a:prstGeom>
          <a:noFill/>
        </p:spPr>
        <p:txBody>
          <a:bodyPr wrap="square" rtlCol="0">
            <a:spAutoFit/>
          </a:bodyPr>
          <a:lstStyle/>
          <a:p>
            <a:r>
              <a:rPr lang="fr-FR" sz="1050" dirty="0"/>
              <a:t> </a:t>
            </a:r>
            <a:r>
              <a:rPr lang="it-IT" sz="1400" i="1" dirty="0" err="1"/>
              <a:t>A.Benaglia</a:t>
            </a:r>
            <a:r>
              <a:rPr lang="it-IT" sz="1400" i="1" dirty="0"/>
              <a:t>, M. Lucchini et al., NIM 830 (2016) 30</a:t>
            </a:r>
          </a:p>
        </p:txBody>
      </p:sp>
      <p:grpSp>
        <p:nvGrpSpPr>
          <p:cNvPr id="3" name="Group 2">
            <a:extLst>
              <a:ext uri="{FF2B5EF4-FFF2-40B4-BE49-F238E27FC236}">
                <a16:creationId xmlns:a16="http://schemas.microsoft.com/office/drawing/2014/main" xmlns="" id="{686EC4AE-DD39-254C-B7B2-6212ACA8C6C6}"/>
              </a:ext>
            </a:extLst>
          </p:cNvPr>
          <p:cNvGrpSpPr/>
          <p:nvPr/>
        </p:nvGrpSpPr>
        <p:grpSpPr>
          <a:xfrm>
            <a:off x="6156176" y="3265239"/>
            <a:ext cx="2776488" cy="2979234"/>
            <a:chOff x="6156176" y="2932105"/>
            <a:chExt cx="2776488" cy="3312368"/>
          </a:xfrm>
        </p:grpSpPr>
        <p:grpSp>
          <p:nvGrpSpPr>
            <p:cNvPr id="12" name="Group 11">
              <a:extLst>
                <a:ext uri="{FF2B5EF4-FFF2-40B4-BE49-F238E27FC236}">
                  <a16:creationId xmlns:a16="http://schemas.microsoft.com/office/drawing/2014/main" xmlns="" id="{98699FD2-CA07-2240-828B-674FEF470663}"/>
                </a:ext>
              </a:extLst>
            </p:cNvPr>
            <p:cNvGrpSpPr/>
            <p:nvPr/>
          </p:nvGrpSpPr>
          <p:grpSpPr>
            <a:xfrm>
              <a:off x="6156176" y="2932105"/>
              <a:ext cx="2776488" cy="3312368"/>
              <a:chOff x="7340128" y="2924944"/>
              <a:chExt cx="2776488" cy="3458220"/>
            </a:xfrm>
          </p:grpSpPr>
          <p:pic>
            <p:nvPicPr>
              <p:cNvPr id="10" name="Picture 9">
                <a:extLst>
                  <a:ext uri="{FF2B5EF4-FFF2-40B4-BE49-F238E27FC236}">
                    <a16:creationId xmlns:a16="http://schemas.microsoft.com/office/drawing/2014/main" xmlns="" id="{2E7CC794-D03C-984F-97F8-EED8611B118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40128" y="2924944"/>
                <a:ext cx="2776488" cy="3458220"/>
              </a:xfrm>
              <a:prstGeom prst="rect">
                <a:avLst/>
              </a:prstGeom>
            </p:spPr>
          </p:pic>
          <p:sp>
            <p:nvSpPr>
              <p:cNvPr id="24" name="TextBox 23">
                <a:extLst>
                  <a:ext uri="{FF2B5EF4-FFF2-40B4-BE49-F238E27FC236}">
                    <a16:creationId xmlns:a16="http://schemas.microsoft.com/office/drawing/2014/main" xmlns="" id="{0120F3D2-7DA3-2948-B11A-4A1C61667AF8}"/>
                  </a:ext>
                </a:extLst>
              </p:cNvPr>
              <p:cNvSpPr txBox="1"/>
              <p:nvPr/>
            </p:nvSpPr>
            <p:spPr>
              <a:xfrm>
                <a:off x="8867574" y="3645024"/>
                <a:ext cx="1136850" cy="400110"/>
              </a:xfrm>
              <a:prstGeom prst="rect">
                <a:avLst/>
              </a:prstGeom>
              <a:noFill/>
            </p:spPr>
            <p:txBody>
              <a:bodyPr wrap="none" rtlCol="0">
                <a:spAutoFit/>
              </a:bodyPr>
              <a:lstStyle/>
              <a:p>
                <a:r>
                  <a:rPr lang="en-US" sz="2000" dirty="0">
                    <a:solidFill>
                      <a:schemeClr val="bg1">
                        <a:lumMod val="50000"/>
                      </a:schemeClr>
                    </a:solidFill>
                  </a:rPr>
                  <a:t>≈ </a:t>
                </a:r>
                <a:r>
                  <a:rPr lang="fr-FR" sz="2000" dirty="0">
                    <a:solidFill>
                      <a:schemeClr val="bg1">
                        <a:lumMod val="50000"/>
                      </a:schemeClr>
                    </a:solidFill>
                  </a:rPr>
                  <a:t>3 MeV</a:t>
                </a:r>
              </a:p>
            </p:txBody>
          </p:sp>
        </p:grpSp>
        <p:pic>
          <p:nvPicPr>
            <p:cNvPr id="17" name="Picture 16">
              <a:extLst>
                <a:ext uri="{FF2B5EF4-FFF2-40B4-BE49-F238E27FC236}">
                  <a16:creationId xmlns:a16="http://schemas.microsoft.com/office/drawing/2014/main" xmlns="" id="{9E9A9194-3884-FB4D-ABD3-72157C02F4D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84368" y="4636725"/>
              <a:ext cx="889000" cy="304800"/>
            </a:xfrm>
            <a:prstGeom prst="rect">
              <a:avLst/>
            </a:prstGeom>
          </p:spPr>
        </p:pic>
        <p:sp>
          <p:nvSpPr>
            <p:cNvPr id="19" name="TextBox 18">
              <a:extLst>
                <a:ext uri="{FF2B5EF4-FFF2-40B4-BE49-F238E27FC236}">
                  <a16:creationId xmlns:a16="http://schemas.microsoft.com/office/drawing/2014/main" xmlns="" id="{B58207D0-0574-FE4C-89B4-E1DAF842E4D1}"/>
                </a:ext>
              </a:extLst>
            </p:cNvPr>
            <p:cNvSpPr txBox="1"/>
            <p:nvPr/>
          </p:nvSpPr>
          <p:spPr>
            <a:xfrm>
              <a:off x="8316416" y="4694947"/>
              <a:ext cx="495650" cy="246221"/>
            </a:xfrm>
            <a:prstGeom prst="rect">
              <a:avLst/>
            </a:prstGeom>
            <a:solidFill>
              <a:schemeClr val="tx1"/>
            </a:solidFill>
            <a:ln>
              <a:noFill/>
            </a:ln>
          </p:spPr>
          <p:txBody>
            <a:bodyPr wrap="none" rtlCol="0">
              <a:spAutoFit/>
            </a:bodyPr>
            <a:lstStyle/>
            <a:p>
              <a:r>
                <a:rPr lang="fr-FR" sz="1000" dirty="0">
                  <a:solidFill>
                    <a:srgbClr val="C00000"/>
                  </a:solidFill>
                </a:rPr>
                <a:t>30 </a:t>
              </a:r>
              <a:r>
                <a:rPr lang="fr-FR" sz="1000" dirty="0" err="1">
                  <a:solidFill>
                    <a:srgbClr val="C00000"/>
                  </a:solidFill>
                </a:rPr>
                <a:t>ps</a:t>
              </a:r>
              <a:endParaRPr lang="fr-FR" sz="1000" dirty="0">
                <a:solidFill>
                  <a:srgbClr val="C00000"/>
                </a:solidFill>
              </a:endParaRPr>
            </a:p>
          </p:txBody>
        </p:sp>
      </p:grpSp>
      <p:grpSp>
        <p:nvGrpSpPr>
          <p:cNvPr id="25" name="Group 24">
            <a:extLst>
              <a:ext uri="{FF2B5EF4-FFF2-40B4-BE49-F238E27FC236}">
                <a16:creationId xmlns:a16="http://schemas.microsoft.com/office/drawing/2014/main" xmlns="" id="{7BEB311B-06AA-6B49-AD75-A022410D7E29}"/>
              </a:ext>
            </a:extLst>
          </p:cNvPr>
          <p:cNvGrpSpPr/>
          <p:nvPr/>
        </p:nvGrpSpPr>
        <p:grpSpPr>
          <a:xfrm>
            <a:off x="846460" y="5445224"/>
            <a:ext cx="7469956" cy="523801"/>
            <a:chOff x="846460" y="5445224"/>
            <a:chExt cx="7469956" cy="523801"/>
          </a:xfrm>
        </p:grpSpPr>
        <p:sp>
          <p:nvSpPr>
            <p:cNvPr id="21" name="Right Arrow 20">
              <a:extLst>
                <a:ext uri="{FF2B5EF4-FFF2-40B4-BE49-F238E27FC236}">
                  <a16:creationId xmlns:a16="http://schemas.microsoft.com/office/drawing/2014/main" xmlns="" id="{9EDF0E86-FA07-9441-819C-E11AAC55B20E}"/>
                </a:ext>
              </a:extLst>
            </p:cNvPr>
            <p:cNvSpPr/>
            <p:nvPr/>
          </p:nvSpPr>
          <p:spPr bwMode="auto">
            <a:xfrm>
              <a:off x="846460" y="5445224"/>
              <a:ext cx="7469956" cy="52380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Arial" pitchFamily="-65" charset="0"/>
              </a:endParaRPr>
            </a:p>
          </p:txBody>
        </p:sp>
        <p:sp>
          <p:nvSpPr>
            <p:cNvPr id="22" name="TextBox 21">
              <a:extLst>
                <a:ext uri="{FF2B5EF4-FFF2-40B4-BE49-F238E27FC236}">
                  <a16:creationId xmlns:a16="http://schemas.microsoft.com/office/drawing/2014/main" xmlns="" id="{90C6CEE2-9E05-C944-B9A5-13AE2CCAC259}"/>
                </a:ext>
              </a:extLst>
            </p:cNvPr>
            <p:cNvSpPr txBox="1"/>
            <p:nvPr/>
          </p:nvSpPr>
          <p:spPr>
            <a:xfrm>
              <a:off x="2679654" y="5522458"/>
              <a:ext cx="3980578" cy="369332"/>
            </a:xfrm>
            <a:prstGeom prst="rect">
              <a:avLst/>
            </a:prstGeom>
            <a:noFill/>
          </p:spPr>
          <p:txBody>
            <a:bodyPr wrap="none" rtlCol="0">
              <a:spAutoFit/>
            </a:bodyPr>
            <a:lstStyle/>
            <a:p>
              <a:r>
                <a:rPr lang="fr-FR" sz="1800" dirty="0" err="1">
                  <a:solidFill>
                    <a:schemeClr val="bg1">
                      <a:lumMod val="50000"/>
                    </a:schemeClr>
                  </a:solidFill>
                </a:rPr>
                <a:t>Smaller</a:t>
              </a:r>
              <a:r>
                <a:rPr lang="fr-FR" sz="1800" dirty="0">
                  <a:solidFill>
                    <a:schemeClr val="bg1">
                      <a:lumMod val="50000"/>
                    </a:schemeClr>
                  </a:solidFill>
                </a:rPr>
                <a:t> </a:t>
              </a:r>
              <a:r>
                <a:rPr lang="fr-FR" sz="1800" dirty="0" err="1">
                  <a:solidFill>
                    <a:schemeClr val="bg1">
                      <a:lumMod val="50000"/>
                    </a:schemeClr>
                  </a:solidFill>
                </a:rPr>
                <a:t>SiPM</a:t>
              </a:r>
              <a:r>
                <a:rPr lang="fr-FR" sz="1800" dirty="0">
                  <a:solidFill>
                    <a:schemeClr val="bg1">
                      <a:lumMod val="50000"/>
                    </a:schemeClr>
                  </a:solidFill>
                </a:rPr>
                <a:t> / </a:t>
              </a:r>
              <a:r>
                <a:rPr lang="fr-FR" sz="1800" dirty="0" err="1">
                  <a:solidFill>
                    <a:schemeClr val="bg1">
                      <a:lumMod val="50000"/>
                    </a:schemeClr>
                  </a:solidFill>
                </a:rPr>
                <a:t>crystal</a:t>
              </a:r>
              <a:r>
                <a:rPr lang="fr-FR" sz="1800" dirty="0">
                  <a:solidFill>
                    <a:schemeClr val="bg1">
                      <a:lumMod val="50000"/>
                    </a:schemeClr>
                  </a:solidFill>
                </a:rPr>
                <a:t> area </a:t>
              </a:r>
              <a:r>
                <a:rPr lang="fr-FR" sz="1800" dirty="0" err="1">
                  <a:solidFill>
                    <a:schemeClr val="bg1">
                      <a:lumMod val="50000"/>
                    </a:schemeClr>
                  </a:solidFill>
                </a:rPr>
                <a:t>coverage</a:t>
              </a:r>
              <a:endParaRPr lang="fr-FR" sz="1800" dirty="0">
                <a:solidFill>
                  <a:schemeClr val="bg1">
                    <a:lumMod val="50000"/>
                  </a:schemeClr>
                </a:solidFill>
              </a:endParaRPr>
            </a:p>
          </p:txBody>
        </p:sp>
      </p:grpSp>
      <p:sp>
        <p:nvSpPr>
          <p:cNvPr id="26" name="Title 1">
            <a:extLst>
              <a:ext uri="{FF2B5EF4-FFF2-40B4-BE49-F238E27FC236}">
                <a16:creationId xmlns:a16="http://schemas.microsoft.com/office/drawing/2014/main" xmlns="" id="{2A59E615-1CA4-3C4C-96E7-8B30DB6B391A}"/>
              </a:ext>
            </a:extLst>
          </p:cNvPr>
          <p:cNvSpPr>
            <a:spLocks noGrp="1"/>
          </p:cNvSpPr>
          <p:nvPr>
            <p:ph type="title"/>
          </p:nvPr>
        </p:nvSpPr>
        <p:spPr>
          <a:xfrm>
            <a:off x="844550" y="142528"/>
            <a:ext cx="7537450" cy="838200"/>
          </a:xfrm>
        </p:spPr>
        <p:txBody>
          <a:bodyPr/>
          <a:lstStyle/>
          <a:p>
            <a:pPr algn="ctr"/>
            <a:r>
              <a:rPr lang="en-US" dirty="0"/>
              <a:t>CMS timing layer: </a:t>
            </a:r>
            <a:br>
              <a:rPr lang="en-US" dirty="0"/>
            </a:br>
            <a:r>
              <a:rPr lang="en-US" dirty="0"/>
              <a:t>beam tests with </a:t>
            </a:r>
            <a:r>
              <a:rPr lang="en-US" dirty="0" err="1"/>
              <a:t>mip’s</a:t>
            </a:r>
            <a:endParaRPr lang="en-US" dirty="0"/>
          </a:p>
        </p:txBody>
      </p:sp>
    </p:spTree>
    <p:extLst>
      <p:ext uri="{BB962C8B-B14F-4D97-AF65-F5344CB8AC3E}">
        <p14:creationId xmlns:p14="http://schemas.microsoft.com/office/powerpoint/2010/main" val="4159495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70520"/>
            <a:ext cx="7194376" cy="838200"/>
          </a:xfrm>
        </p:spPr>
        <p:txBody>
          <a:bodyPr/>
          <a:lstStyle/>
          <a:p>
            <a:r>
              <a:rPr lang="en-US" sz="3600" dirty="0"/>
              <a:t>Hadron energy deposition in </a:t>
            </a:r>
            <a:r>
              <a:rPr lang="en-US" sz="3600"/>
              <a:t>a segmented </a:t>
            </a:r>
            <a:r>
              <a:rPr lang="en-US" sz="3600" dirty="0"/>
              <a:t>hadron </a:t>
            </a:r>
            <a:r>
              <a:rPr lang="en-US" sz="3600" dirty="0" err="1"/>
              <a:t>calotimeter</a:t>
            </a:r>
            <a:endParaRPr lang="en-US" sz="3600" dirty="0"/>
          </a:p>
        </p:txBody>
      </p:sp>
      <p:sp>
        <p:nvSpPr>
          <p:cNvPr id="6" name="TextBox 5"/>
          <p:cNvSpPr txBox="1"/>
          <p:nvPr/>
        </p:nvSpPr>
        <p:spPr>
          <a:xfrm>
            <a:off x="2012357" y="4941168"/>
            <a:ext cx="4543231" cy="1015663"/>
          </a:xfrm>
          <a:prstGeom prst="rect">
            <a:avLst/>
          </a:prstGeom>
          <a:noFill/>
        </p:spPr>
        <p:txBody>
          <a:bodyPr wrap="none" rtlCol="0">
            <a:spAutoFit/>
          </a:bodyPr>
          <a:lstStyle/>
          <a:p>
            <a:r>
              <a:rPr lang="en-US" sz="2000" dirty="0"/>
              <a:t>50GeV proton in a 1x1x3m</a:t>
            </a:r>
            <a:r>
              <a:rPr lang="en-US" sz="2000" baseline="30000" dirty="0"/>
              <a:t>3</a:t>
            </a:r>
            <a:r>
              <a:rPr lang="en-US" sz="2000" dirty="0"/>
              <a:t> iron block</a:t>
            </a:r>
          </a:p>
          <a:p>
            <a:r>
              <a:rPr lang="en-US" sz="2000" dirty="0"/>
              <a:t>segmented in 1mm thick layers</a:t>
            </a:r>
          </a:p>
          <a:p>
            <a:r>
              <a:rPr lang="en-US" sz="2000" dirty="0"/>
              <a:t>About 1 MeV/</a:t>
            </a:r>
            <a:r>
              <a:rPr lang="en-US" sz="2000" dirty="0" err="1"/>
              <a:t>mip</a:t>
            </a:r>
            <a:r>
              <a:rPr lang="en-US" sz="2000" dirty="0"/>
              <a:t>/layer </a:t>
            </a:r>
          </a:p>
        </p:txBody>
      </p:sp>
      <p:grpSp>
        <p:nvGrpSpPr>
          <p:cNvPr id="9" name="Group 8">
            <a:extLst>
              <a:ext uri="{FF2B5EF4-FFF2-40B4-BE49-F238E27FC236}">
                <a16:creationId xmlns:a16="http://schemas.microsoft.com/office/drawing/2014/main" xmlns="" id="{9610DF68-8BE6-2D49-BA6A-A318BE68B806}"/>
              </a:ext>
            </a:extLst>
          </p:cNvPr>
          <p:cNvGrpSpPr/>
          <p:nvPr/>
        </p:nvGrpSpPr>
        <p:grpSpPr>
          <a:xfrm>
            <a:off x="181868" y="908720"/>
            <a:ext cx="4102100" cy="4048786"/>
            <a:chOff x="181868" y="908720"/>
            <a:chExt cx="4102100" cy="4048786"/>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1868" y="1454631"/>
              <a:ext cx="4102100" cy="3502875"/>
            </a:xfrm>
            <a:prstGeom prst="rect">
              <a:avLst/>
            </a:prstGeom>
          </p:spPr>
        </p:pic>
        <p:sp>
          <p:nvSpPr>
            <p:cNvPr id="3" name="TextBox 2"/>
            <p:cNvSpPr txBox="1"/>
            <p:nvPr/>
          </p:nvSpPr>
          <p:spPr>
            <a:xfrm>
              <a:off x="1028474" y="908720"/>
              <a:ext cx="2202847" cy="523220"/>
            </a:xfrm>
            <a:prstGeom prst="rect">
              <a:avLst/>
            </a:prstGeom>
            <a:noFill/>
          </p:spPr>
          <p:txBody>
            <a:bodyPr wrap="none" rtlCol="0">
              <a:spAutoFit/>
            </a:bodyPr>
            <a:lstStyle/>
            <a:p>
              <a:r>
                <a:rPr lang="en-US" dirty="0"/>
                <a:t>Global </a:t>
              </a:r>
              <a:r>
                <a:rPr lang="en-US"/>
                <a:t>time t</a:t>
              </a:r>
              <a:endParaRPr lang="en-US" dirty="0"/>
            </a:p>
          </p:txBody>
        </p:sp>
      </p:grpSp>
      <p:grpSp>
        <p:nvGrpSpPr>
          <p:cNvPr id="10" name="Group 9">
            <a:extLst>
              <a:ext uri="{FF2B5EF4-FFF2-40B4-BE49-F238E27FC236}">
                <a16:creationId xmlns:a16="http://schemas.microsoft.com/office/drawing/2014/main" xmlns="" id="{72524A14-6729-4741-9B33-8AB4B136D726}"/>
              </a:ext>
            </a:extLst>
          </p:cNvPr>
          <p:cNvGrpSpPr/>
          <p:nvPr/>
        </p:nvGrpSpPr>
        <p:grpSpPr>
          <a:xfrm>
            <a:off x="4499992" y="913517"/>
            <a:ext cx="4114800" cy="4032448"/>
            <a:chOff x="4499992" y="913517"/>
            <a:chExt cx="4114800" cy="4032448"/>
          </a:xfrm>
        </p:grpSpPr>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99992" y="1467331"/>
              <a:ext cx="4114800" cy="3478634"/>
            </a:xfrm>
            <a:prstGeom prst="rect">
              <a:avLst/>
            </a:prstGeom>
          </p:spPr>
        </p:pic>
        <p:sp>
          <p:nvSpPr>
            <p:cNvPr id="7" name="TextBox 6"/>
            <p:cNvSpPr txBox="1"/>
            <p:nvPr/>
          </p:nvSpPr>
          <p:spPr>
            <a:xfrm>
              <a:off x="5265925" y="913517"/>
              <a:ext cx="2601995" cy="523220"/>
            </a:xfrm>
            <a:prstGeom prst="rect">
              <a:avLst/>
            </a:prstGeom>
            <a:noFill/>
          </p:spPr>
          <p:txBody>
            <a:bodyPr wrap="none" rtlCol="0">
              <a:spAutoFit/>
            </a:bodyPr>
            <a:lstStyle/>
            <a:p>
              <a:r>
                <a:rPr lang="en-US" dirty="0"/>
                <a:t>Local time t-z/c</a:t>
              </a:r>
            </a:p>
          </p:txBody>
        </p:sp>
      </p:grpSp>
      <p:sp>
        <p:nvSpPr>
          <p:cNvPr id="8" name="ZoneTexte 16">
            <a:extLst>
              <a:ext uri="{FF2B5EF4-FFF2-40B4-BE49-F238E27FC236}">
                <a16:creationId xmlns:a16="http://schemas.microsoft.com/office/drawing/2014/main" xmlns="" id="{FF8AE683-DFBF-4544-9182-32E267C53A30}"/>
              </a:ext>
            </a:extLst>
          </p:cNvPr>
          <p:cNvSpPr txBox="1"/>
          <p:nvPr/>
        </p:nvSpPr>
        <p:spPr>
          <a:xfrm>
            <a:off x="0" y="6165304"/>
            <a:ext cx="9144000" cy="523220"/>
          </a:xfrm>
          <a:prstGeom prst="rect">
            <a:avLst/>
          </a:prstGeom>
          <a:noFill/>
        </p:spPr>
        <p:txBody>
          <a:bodyPr wrap="square" rtlCol="0">
            <a:spAutoFit/>
          </a:bodyPr>
          <a:lstStyle/>
          <a:p>
            <a:r>
              <a:rPr lang="fr-FR" sz="1400" dirty="0"/>
              <a:t> </a:t>
            </a:r>
            <a:r>
              <a:rPr lang="it-IT" sz="1400" i="1" dirty="0"/>
              <a:t>A. </a:t>
            </a:r>
            <a:r>
              <a:rPr lang="it-IT" sz="1400" i="1" dirty="0" err="1"/>
              <a:t>Benaglia</a:t>
            </a:r>
            <a:r>
              <a:rPr lang="it-IT" sz="1400" i="1" dirty="0"/>
              <a:t>,  E. </a:t>
            </a:r>
            <a:r>
              <a:rPr lang="it-IT" sz="1400" i="1" dirty="0" err="1"/>
              <a:t>Auffray</a:t>
            </a:r>
            <a:r>
              <a:rPr lang="it-IT" sz="1400" i="1" dirty="0"/>
              <a:t>, P. </a:t>
            </a:r>
            <a:r>
              <a:rPr lang="it-IT" sz="1400" i="1" dirty="0" err="1"/>
              <a:t>Lecoq</a:t>
            </a:r>
            <a:r>
              <a:rPr lang="it-IT" sz="1400" i="1" dirty="0"/>
              <a:t>, H. </a:t>
            </a:r>
            <a:r>
              <a:rPr lang="it-IT" sz="1400" i="1" dirty="0" err="1"/>
              <a:t>Wenzel</a:t>
            </a:r>
            <a:r>
              <a:rPr lang="it-IT" sz="1400" i="1" dirty="0"/>
              <a:t>, A. Para, IEEE Trans. </a:t>
            </a:r>
            <a:r>
              <a:rPr lang="it-IT" sz="1400" i="1" dirty="0" err="1"/>
              <a:t>Nucl</a:t>
            </a:r>
            <a:r>
              <a:rPr lang="it-IT" sz="1400" i="1" dirty="0"/>
              <a:t>. Sc. </a:t>
            </a:r>
            <a:r>
              <a:rPr lang="fr-FR" sz="1400" i="1" dirty="0"/>
              <a:t>VOL. 13, NO. 9, Sept. 2014</a:t>
            </a:r>
          </a:p>
          <a:p>
            <a:endParaRPr lang="it-IT" sz="1400" i="1" dirty="0"/>
          </a:p>
        </p:txBody>
      </p:sp>
    </p:spTree>
    <p:extLst>
      <p:ext uri="{BB962C8B-B14F-4D97-AF65-F5344CB8AC3E}">
        <p14:creationId xmlns:p14="http://schemas.microsoft.com/office/powerpoint/2010/main" val="5225804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9898" y="70520"/>
            <a:ext cx="7080534" cy="838200"/>
          </a:xfrm>
        </p:spPr>
        <p:txBody>
          <a:bodyPr/>
          <a:lstStyle/>
          <a:p>
            <a:r>
              <a:rPr lang="en-US" sz="3600" dirty="0"/>
              <a:t>Dual Gate (scintillation) vs </a:t>
            </a:r>
            <a:br>
              <a:rPr lang="en-US" sz="3600" dirty="0"/>
            </a:br>
            <a:r>
              <a:rPr lang="en-US" sz="3600" dirty="0"/>
              <a:t>Dual Readout (</a:t>
            </a:r>
            <a:r>
              <a:rPr lang="en-US" sz="3600" dirty="0" err="1"/>
              <a:t>Scint</a:t>
            </a:r>
            <a:r>
              <a:rPr lang="en-US" sz="3600" dirty="0"/>
              <a:t>. + Cher.)</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592" y="1124745"/>
            <a:ext cx="3240360" cy="2592288"/>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14543" y="1124744"/>
            <a:ext cx="3129865" cy="2592289"/>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99792" y="2996952"/>
            <a:ext cx="3934965" cy="3096344"/>
          </a:xfrm>
          <a:prstGeom prst="rect">
            <a:avLst/>
          </a:prstGeom>
        </p:spPr>
      </p:pic>
      <p:sp>
        <p:nvSpPr>
          <p:cNvPr id="7" name="ZoneTexte 16">
            <a:extLst>
              <a:ext uri="{FF2B5EF4-FFF2-40B4-BE49-F238E27FC236}">
                <a16:creationId xmlns:a16="http://schemas.microsoft.com/office/drawing/2014/main" xmlns="" id="{BBE069AD-1361-AD44-9103-539F3F4AD560}"/>
              </a:ext>
            </a:extLst>
          </p:cNvPr>
          <p:cNvSpPr txBox="1"/>
          <p:nvPr/>
        </p:nvSpPr>
        <p:spPr>
          <a:xfrm>
            <a:off x="0" y="6165304"/>
            <a:ext cx="9144000" cy="523220"/>
          </a:xfrm>
          <a:prstGeom prst="rect">
            <a:avLst/>
          </a:prstGeom>
          <a:noFill/>
        </p:spPr>
        <p:txBody>
          <a:bodyPr wrap="square" rtlCol="0">
            <a:spAutoFit/>
          </a:bodyPr>
          <a:lstStyle/>
          <a:p>
            <a:r>
              <a:rPr lang="fr-FR" sz="1400" dirty="0"/>
              <a:t> </a:t>
            </a:r>
            <a:r>
              <a:rPr lang="it-IT" sz="1400" i="1" dirty="0"/>
              <a:t>A. </a:t>
            </a:r>
            <a:r>
              <a:rPr lang="it-IT" sz="1400" i="1" dirty="0" err="1"/>
              <a:t>Benaglia</a:t>
            </a:r>
            <a:r>
              <a:rPr lang="it-IT" sz="1400" i="1" dirty="0"/>
              <a:t>,  E. </a:t>
            </a:r>
            <a:r>
              <a:rPr lang="it-IT" sz="1400" i="1" dirty="0" err="1"/>
              <a:t>Auffray</a:t>
            </a:r>
            <a:r>
              <a:rPr lang="it-IT" sz="1400" i="1" dirty="0"/>
              <a:t>, P. </a:t>
            </a:r>
            <a:r>
              <a:rPr lang="it-IT" sz="1400" i="1" dirty="0" err="1"/>
              <a:t>Lecoq</a:t>
            </a:r>
            <a:r>
              <a:rPr lang="it-IT" sz="1400" i="1" dirty="0"/>
              <a:t>, H. </a:t>
            </a:r>
            <a:r>
              <a:rPr lang="it-IT" sz="1400" i="1" dirty="0" err="1"/>
              <a:t>Wenzel</a:t>
            </a:r>
            <a:r>
              <a:rPr lang="it-IT" sz="1400" i="1" dirty="0"/>
              <a:t>, A. Para, IEEE Trans. </a:t>
            </a:r>
            <a:r>
              <a:rPr lang="it-IT" sz="1400" i="1" dirty="0" err="1"/>
              <a:t>Nucl</a:t>
            </a:r>
            <a:r>
              <a:rPr lang="it-IT" sz="1400" i="1" dirty="0"/>
              <a:t>. Sc. </a:t>
            </a:r>
            <a:r>
              <a:rPr lang="fr-FR" sz="1400" i="1" dirty="0"/>
              <a:t>VOL. 13, NO. 9, Sept. 2014</a:t>
            </a:r>
          </a:p>
          <a:p>
            <a:endParaRPr lang="it-IT" sz="1400" i="1" dirty="0"/>
          </a:p>
        </p:txBody>
      </p:sp>
    </p:spTree>
    <p:extLst>
      <p:ext uri="{BB962C8B-B14F-4D97-AF65-F5344CB8AC3E}">
        <p14:creationId xmlns:p14="http://schemas.microsoft.com/office/powerpoint/2010/main" val="6393488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IN0JcMxRL0.53.jsrmcRH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bjhDkBQKNEqLQ6Hw3Zq7uA"/>
</p:tagLst>
</file>

<file path=ppt/theme/theme1.xml><?xml version="1.0" encoding="utf-8"?>
<a:theme xmlns:a="http://schemas.openxmlformats.org/drawingml/2006/main" name="CERN-Crystal Clear">
  <a:themeElements>
    <a:clrScheme name="Cerimed-CERN-bleu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fontScheme name="Cerimed-CERN-bleu">
      <a:majorFont>
        <a:latin typeface="Arial"/>
        <a:ea typeface=""/>
        <a:cs typeface=""/>
      </a:majorFont>
      <a:minorFont>
        <a:latin typeface="Times New Roman"/>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Arial" pitchFamily="-65" charset="0"/>
          </a:defRPr>
        </a:defPPr>
      </a:lstStyle>
    </a:lnDef>
  </a:objectDefaults>
  <a:extraClrSchemeLst>
    <a:extraClrScheme>
      <a:clrScheme name="Cerimed-CERN-bleu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Cerimed-CERN-bleu 2">
        <a:dk1>
          <a:srgbClr val="000000"/>
        </a:dk1>
        <a:lt1>
          <a:srgbClr val="FFFFFF"/>
        </a:lt1>
        <a:dk2>
          <a:srgbClr val="000000"/>
        </a:dk2>
        <a:lt2>
          <a:srgbClr val="CCECFF"/>
        </a:lt2>
        <a:accent1>
          <a:srgbClr val="6699FF"/>
        </a:accent1>
        <a:accent2>
          <a:srgbClr val="00CCCC"/>
        </a:accent2>
        <a:accent3>
          <a:srgbClr val="FFFFFF"/>
        </a:accent3>
        <a:accent4>
          <a:srgbClr val="000000"/>
        </a:accent4>
        <a:accent5>
          <a:srgbClr val="B8CAFF"/>
        </a:accent5>
        <a:accent6>
          <a:srgbClr val="00B9B9"/>
        </a:accent6>
        <a:hlink>
          <a:srgbClr val="CC99FF"/>
        </a:hlink>
        <a:folHlink>
          <a:srgbClr val="66CCFF"/>
        </a:folHlink>
      </a:clrScheme>
      <a:clrMap bg1="lt1" tx1="dk1" bg2="lt2" tx2="dk2" accent1="accent1" accent2="accent2" accent3="accent3" accent4="accent4" accent5="accent5" accent6="accent6" hlink="hlink" folHlink="folHlink"/>
    </a:extraClrScheme>
    <a:extraClrScheme>
      <a:clrScheme name="Cerimed-CERN-bleu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Cerimed-CERN-bleu 4">
        <a:dk1>
          <a:srgbClr val="000000"/>
        </a:dk1>
        <a:lt1>
          <a:srgbClr val="FFFFFF"/>
        </a:lt1>
        <a:dk2>
          <a:srgbClr val="008080"/>
        </a:dk2>
        <a:lt2>
          <a:srgbClr val="FFCC66"/>
        </a:lt2>
        <a:accent1>
          <a:srgbClr val="0099CC"/>
        </a:accent1>
        <a:accent2>
          <a:srgbClr val="FFFF00"/>
        </a:accent2>
        <a:accent3>
          <a:srgbClr val="AAC0C0"/>
        </a:accent3>
        <a:accent4>
          <a:srgbClr val="DADADA"/>
        </a:accent4>
        <a:accent5>
          <a:srgbClr val="AACAE2"/>
        </a:accent5>
        <a:accent6>
          <a:srgbClr val="E7E700"/>
        </a:accent6>
        <a:hlink>
          <a:srgbClr val="6600CC"/>
        </a:hlink>
        <a:folHlink>
          <a:srgbClr val="009999"/>
        </a:folHlink>
      </a:clrScheme>
      <a:clrMap bg1="dk2" tx1="lt1" bg2="dk1" tx2="lt2" accent1="accent1" accent2="accent2" accent3="accent3" accent4="accent4" accent5="accent5" accent6="accent6" hlink="hlink" folHlink="folHlink"/>
    </a:extraClrScheme>
    <a:extraClrScheme>
      <a:clrScheme name="Cerimed-CERN-bleu 5">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CC0000"/>
        </a:hlink>
        <a:folHlink>
          <a:srgbClr val="CC6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Révolution.thmx</Template>
  <TotalTime>178069</TotalTime>
  <Words>3324</Words>
  <Application>Microsoft Macintosh PowerPoint</Application>
  <PresentationFormat>On-screen Show (4:3)</PresentationFormat>
  <Paragraphs>547</Paragraphs>
  <Slides>42</Slides>
  <Notes>28</Notes>
  <HiddenSlides>1</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CERN-Crystal Clear</vt:lpstr>
      <vt:lpstr>Picosecond timing resolution with scintillators  for a new generation of HEP detectors and Time-of-Flight PET scanners </vt:lpstr>
      <vt:lpstr>Why fast timing?</vt:lpstr>
      <vt:lpstr>Why 10ps timing resolution</vt:lpstr>
      <vt:lpstr>Detection of ionizing radiation What matters?</vt:lpstr>
      <vt:lpstr>HEP Principle of pile-up mitigation</vt:lpstr>
      <vt:lpstr>HEP: CMS timing layer</vt:lpstr>
      <vt:lpstr>CMS timing layer:  beam tests with mip’s</vt:lpstr>
      <vt:lpstr>Hadron energy deposition in a segmented hadron calotimeter</vt:lpstr>
      <vt:lpstr>Dual Gate (scintillation) vs  Dual Readout (Scint. + Cher.)</vt:lpstr>
      <vt:lpstr>PowerPoint Presentation</vt:lpstr>
      <vt:lpstr>Why 10ps TOFPET?</vt:lpstr>
      <vt:lpstr>Where are we today for PET?</vt:lpstr>
      <vt:lpstr>The detection chain</vt:lpstr>
      <vt:lpstr>Classification of scintillators</vt:lpstr>
      <vt:lpstr>Prompt photons to boost the timing resolution</vt:lpstr>
      <vt:lpstr>Possible sources of prompt photons ( &lt; 1ns)</vt:lpstr>
      <vt:lpstr>LSO:Ce,Ca / BaF2</vt:lpstr>
      <vt:lpstr>Hot intraband luminescence</vt:lpstr>
      <vt:lpstr>Hot intraband luminescence</vt:lpstr>
      <vt:lpstr>Search for Candidates for Hot intraband luminescence </vt:lpstr>
      <vt:lpstr>Cerenkov contribution</vt:lpstr>
      <vt:lpstr>Lowering Cerenkov threshold ?</vt:lpstr>
      <vt:lpstr>Lowering Cerenkov threshold with hyperbolic metamaterials</vt:lpstr>
      <vt:lpstr>Multi-exciton quantum confinement</vt:lpstr>
      <vt:lpstr>GOS in 1D quantum  confined systems</vt:lpstr>
      <vt:lpstr>Limits of bulk materials</vt:lpstr>
      <vt:lpstr>Towards heterostructures</vt:lpstr>
      <vt:lpstr>Metamaterials</vt:lpstr>
      <vt:lpstr>Metapixels under study</vt:lpstr>
      <vt:lpstr>PowerPoint Presentation</vt:lpstr>
      <vt:lpstr>PowerPoint Presentation</vt:lpstr>
      <vt:lpstr>Energy sharing studies</vt:lpstr>
      <vt:lpstr>PowerPoint Presentation</vt:lpstr>
      <vt:lpstr>Considerations for heterostructures design</vt:lpstr>
      <vt:lpstr>Particularities of energy sharing in heterostructures</vt:lpstr>
      <vt:lpstr>Conclusion- Potential of metamaterials</vt:lpstr>
      <vt:lpstr>The best metapixel requires the best SiPM</vt:lpstr>
      <vt:lpstr>New SiPM concept</vt:lpstr>
      <vt:lpstr>PowerPoint Presentation</vt:lpstr>
      <vt:lpstr>Conclusion </vt:lpstr>
      <vt:lpstr>Many thanks to</vt:lpstr>
      <vt:lpstr>Meta-X-g Detector Block for  Low Energy Applications</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R&amp;D proposal for calorimetry at CLIC</dc:title>
  <dc:creator>paul Lecoq</dc:creator>
  <cp:lastModifiedBy>John Valentine</cp:lastModifiedBy>
  <cp:revision>1263</cp:revision>
  <cp:lastPrinted>2007-11-13T18:07:50Z</cp:lastPrinted>
  <dcterms:created xsi:type="dcterms:W3CDTF">2016-09-13T17:34:19Z</dcterms:created>
  <dcterms:modified xsi:type="dcterms:W3CDTF">2019-04-21T19:01:10Z</dcterms:modified>
</cp:coreProperties>
</file>