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547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0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7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3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6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880E-16F5-4CFE-8872-7D8DE1D626D7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1180BC-26FB-4E49-B90F-C71521789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rd53a-doc.readthedocs.io/en/la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434B1-FB8C-475B-875E-0F29C7E7D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3062" y="1864865"/>
            <a:ext cx="8131550" cy="2262781"/>
          </a:xfrm>
        </p:spPr>
        <p:txBody>
          <a:bodyPr>
            <a:normAutofit/>
          </a:bodyPr>
          <a:lstStyle/>
          <a:p>
            <a:r>
              <a:rPr lang="en-US" dirty="0"/>
              <a:t>RD53A Emulator 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BB43E-69B5-4F94-A802-82D3F5607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3062" y="4127644"/>
            <a:ext cx="8131550" cy="1126283"/>
          </a:xfrm>
        </p:spPr>
        <p:txBody>
          <a:bodyPr>
            <a:normAutofit/>
          </a:bodyPr>
          <a:lstStyle/>
          <a:p>
            <a:r>
              <a:rPr lang="en-US" dirty="0"/>
              <a:t>By Douglas Smith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799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7DACC4-EF83-49D9-9EE9-9572C605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YARR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BC126-6742-4B1A-8652-9B88854759F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3" b="-2"/>
          <a:stretch/>
        </p:blipFill>
        <p:spPr bwMode="auto">
          <a:xfrm rot="5400000">
            <a:off x="-1095009" y="1095185"/>
            <a:ext cx="6858000" cy="467109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447E-5DB5-4763-8260-D6E976BD1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1289199"/>
            <a:ext cx="5066419" cy="46220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YARR developed by LBNL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Timon Heim spearheading the project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The emulator has established communication with a slightly modified YARR.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Rearranging the clocks on the YARR side. 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Added a counter to manage the Ohio MMC chip. 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Sent a 250 MHz clock was sent.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Required hardware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Two KC705 Xilinx Board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A VHDCI to FMC chip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A VHDCI to Quad DP Rev A. chip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The Ohio Multi Chip FMC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Two SMI cables</a:t>
            </a:r>
          </a:p>
          <a:p>
            <a:pPr lvl="1">
              <a:lnSpc>
                <a:spcPct val="90000"/>
              </a:lnSpc>
            </a:pPr>
            <a:r>
              <a:rPr lang="en-US" sz="1000" dirty="0"/>
              <a:t>A mini-DP to mini-DP cable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791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38BB4-0A30-41ED-AFEF-DAEEB72F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YARR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D931B-64BF-441D-A969-B48A822F7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418" y="2105608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Features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The YARR test suite, digital scan, analog scan, rd53a_readreg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Communication at 640 Mbps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Can configure the hit data generation rate</a:t>
            </a:r>
          </a:p>
          <a:p>
            <a:r>
              <a:rPr lang="en-US" sz="1600" dirty="0">
                <a:solidFill>
                  <a:schemeClr val="tx1"/>
                </a:solidFill>
              </a:rPr>
              <a:t>An example of data received with the YARR setup at the UW.</a:t>
            </a:r>
          </a:p>
          <a:p>
            <a:r>
              <a:rPr lang="en-US" sz="1600" dirty="0">
                <a:solidFill>
                  <a:schemeClr val="tx1"/>
                </a:solidFill>
              </a:rPr>
              <a:t>Shows both high data generation rate and low data generation rate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8CBDD-6655-494A-A377-D288E4771F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651" y="436836"/>
            <a:ext cx="3828130" cy="307908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30CD3-3FAD-4B0F-9F6A-681C20E71B1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651" y="3508529"/>
            <a:ext cx="3828130" cy="3079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21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7E42047-F7E7-4687-BBE0-D4BDC8E77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6F839A-C8D9-4FBC-8EFD-9E56D12F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06785" y="228600"/>
            <a:ext cx="2851523" cy="6638625"/>
            <a:chOff x="2487613" y="285750"/>
            <a:chExt cx="2428875" cy="5654676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D1F0D09B-BA85-41B1-A8DE-73728B72E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FB2D0F0C-3A27-4FC3-A6A3-D2095D9B2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FA1C69EF-E6E6-4BDD-B62F-637FC9F3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5B4F36E-07F6-4E6F-A9D9-A7F6D9585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D9136C7-12F1-4F21-A438-ED7668DDF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C718EF12-B769-45D9-9B6E-7AEAA3108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534EAD53-3968-459E-B27C-09126A0FE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67658BFE-59E2-4A2D-9E8A-18F81C350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FEC8A9E-385D-4407-9671-E30238022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EFC82234-632C-4B76-A8FF-2C9C0DCA6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662A4DB3-C195-4230-953D-307E4100F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94D310CF-9541-4CD7-855B-E2E1EF343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EDA856-A216-4EEC-9AB6-A59FFC703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7733" y="-786"/>
            <a:ext cx="2356675" cy="6854040"/>
            <a:chOff x="6627813" y="194833"/>
            <a:chExt cx="1952625" cy="5678918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36F815B8-AFA8-45E9-A3D1-977F2D192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5D8FF653-8B3F-4B96-904D-1A4482EAE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4DD2E775-AB45-4AF1-B5B7-54948CFB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7BDE7E7B-E3AA-4A24-8F9D-CE77C96CA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D129CAA9-35E5-48CE-88AE-9806695CB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A73989FF-4EFF-4181-81A4-72EF2E67D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8C2C17BD-8FA0-4F42-B2CD-5E5A9F542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EEE99CF3-AD71-46FB-8E7D-67825F781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D0F9D5ED-7591-4E88-9FDA-4C1DC47E9D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88FA7C13-D80D-4514-B9DB-87AE076AC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202C78DF-D842-450B-A87D-E035719E4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A4789F83-2423-47F8-8958-48E477BAE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167A02-A456-4192-AC57-55823D46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en-US"/>
              <a:t>RCE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509E7A-337A-4664-BEC2-03F9BCA0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1632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D9AB99AB-E300-4B19-97C3-9A12EA3C7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271632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21E8D-8348-42B8-A637-76F15D50343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16264"/>
          <a:stretch/>
        </p:blipFill>
        <p:spPr bwMode="auto">
          <a:xfrm rot="5400000">
            <a:off x="-2068728" y="2070458"/>
            <a:ext cx="6858000" cy="272054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9769-8DCB-4582-ADCF-D552E86E0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1750142"/>
            <a:ext cx="6847944" cy="4355690"/>
          </a:xfrm>
        </p:spPr>
        <p:txBody>
          <a:bodyPr>
            <a:normAutofit/>
          </a:bodyPr>
          <a:lstStyle/>
          <a:p>
            <a:r>
              <a:rPr lang="en-US" dirty="0"/>
              <a:t>Required hardware</a:t>
            </a:r>
          </a:p>
          <a:p>
            <a:pPr lvl="1"/>
            <a:r>
              <a:rPr lang="en-US" dirty="0"/>
              <a:t>HSIO2/DTM + FEB ( HSIO2 is a standalone RCE system)</a:t>
            </a:r>
          </a:p>
          <a:p>
            <a:pPr lvl="1"/>
            <a:r>
              <a:rPr lang="en-US" dirty="0"/>
              <a:t>PC + 10G-Eth card</a:t>
            </a:r>
          </a:p>
          <a:p>
            <a:pPr lvl="1"/>
            <a:r>
              <a:rPr lang="en-US" dirty="0"/>
              <a:t>FEB</a:t>
            </a: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The same functionality as with YARR is supported</a:t>
            </a:r>
          </a:p>
          <a:p>
            <a:pPr lvl="1"/>
            <a:r>
              <a:rPr lang="en-US" dirty="0"/>
              <a:t>160 Mbps communication</a:t>
            </a:r>
          </a:p>
          <a:p>
            <a:r>
              <a:rPr lang="en-US" dirty="0"/>
              <a:t>Setup at UW is not the full setup, but consider close enough for debugging and testing purposes</a:t>
            </a:r>
          </a:p>
        </p:txBody>
      </p:sp>
    </p:spTree>
    <p:extLst>
      <p:ext uri="{BB962C8B-B14F-4D97-AF65-F5344CB8AC3E}">
        <p14:creationId xmlns:p14="http://schemas.microsoft.com/office/powerpoint/2010/main" val="85846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88E12-F29D-4E58-B8FA-DD36407D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/>
              <a:t>FELIX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F8391-6640-4501-815A-AE8955C4B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Required hardware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A VLDB board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2 VC709 Xilinx Board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TTC mezzanine card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The Ohio Multi Chip FMC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Two SMI cables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A mini-DP to micro-HDMI cable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4 optical cables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Features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Not currently running at UW, but working hard on getting the system setup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Testing FELIX with a simpler PC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ADDEB-F016-44E3-A41E-8B27CC65A2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847" y="1470539"/>
            <a:ext cx="6953577" cy="3911388"/>
          </a:xfrm>
          <a:prstGeom prst="rect">
            <a:avLst/>
          </a:prstGeom>
          <a:noFill/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03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922E-7F15-4034-ABE4-1B975BE4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834B2-F780-4686-B8BB-CCD6385F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75503"/>
            <a:ext cx="8915400" cy="34149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RD53A is completed at a high level perspective.</a:t>
            </a:r>
          </a:p>
          <a:p>
            <a:pPr lvl="1"/>
            <a:r>
              <a:rPr lang="en-US" dirty="0"/>
              <a:t>Focus will shift to continuous support</a:t>
            </a:r>
          </a:p>
          <a:p>
            <a:pPr lvl="1"/>
            <a:r>
              <a:rPr lang="en-US" dirty="0"/>
              <a:t>Bug fixing</a:t>
            </a:r>
          </a:p>
          <a:p>
            <a:pPr lvl="1"/>
            <a:r>
              <a:rPr lang="en-US" dirty="0"/>
              <a:t>Adding additional features</a:t>
            </a:r>
          </a:p>
          <a:p>
            <a:endParaRPr lang="en-US" dirty="0"/>
          </a:p>
          <a:p>
            <a:r>
              <a:rPr lang="en-US" dirty="0"/>
              <a:t>Work will continue on the FELIX setup. </a:t>
            </a:r>
          </a:p>
          <a:p>
            <a:pPr lvl="1"/>
            <a:r>
              <a:rPr lang="en-US" dirty="0"/>
              <a:t>A simple mock up of FELIX has worked. </a:t>
            </a:r>
          </a:p>
          <a:p>
            <a:pPr lvl="1"/>
            <a:r>
              <a:rPr lang="en-US" dirty="0"/>
              <a:t>More work is required to get the system fully operational. </a:t>
            </a:r>
          </a:p>
          <a:p>
            <a:endParaRPr lang="en-US" dirty="0"/>
          </a:p>
          <a:p>
            <a:r>
              <a:rPr lang="en-US" dirty="0"/>
              <a:t>The next big direction of the project is the RD53B.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6876C-3619-4ADC-B8BA-A2E5C256E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02" y="5386162"/>
            <a:ext cx="6357732" cy="14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8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9073237B-D536-4B4C-8928-3510CB0F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1E13F-092C-4344-AC85-427CFC6B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US" dirty="0"/>
              <a:t>System Demo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88B1383-B33A-45D9-AF5F-DD1522135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C905-3B3B-49EC-9D00-8C64519F5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https://rd53a-doc.readthedocs.io/en/latest/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Your feedback is highly appreciated and desired</a:t>
            </a:r>
          </a:p>
          <a:p>
            <a:endParaRPr lang="en-US" dirty="0"/>
          </a:p>
          <a:p>
            <a:r>
              <a:rPr lang="en-US" dirty="0"/>
              <a:t>Live demo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A107F315-E325-4614-9D9C-28AF33EC5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43" y="1003183"/>
            <a:ext cx="3394925" cy="4526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54C383-DB67-46F2-A8E2-500BF854F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94" y="1353832"/>
            <a:ext cx="3394926" cy="3825268"/>
          </a:xfrm>
          <a:prstGeom prst="rect">
            <a:avLst/>
          </a:prstGeom>
        </p:spPr>
      </p:pic>
      <p:sp>
        <p:nvSpPr>
          <p:cNvPr id="19" name="Freeform 11">
            <a:extLst>
              <a:ext uri="{FF2B5EF4-FFF2-40B4-BE49-F238E27FC236}">
                <a16:creationId xmlns:a16="http://schemas.microsoft.com/office/drawing/2014/main" id="{ADD2565E-493E-4545-99C0-2F033FAF9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9554A-26A4-48CE-B8BA-8C99B985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85BD-E832-42EA-8053-B83C9BDE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234" y="1905000"/>
            <a:ext cx="4195046" cy="3777622"/>
          </a:xfrm>
        </p:spPr>
        <p:txBody>
          <a:bodyPr>
            <a:normAutofit/>
          </a:bodyPr>
          <a:lstStyle/>
          <a:p>
            <a:r>
              <a:rPr lang="en-US" dirty="0"/>
              <a:t>It is a digital emulator of the RD53A chip.</a:t>
            </a:r>
          </a:p>
          <a:p>
            <a:pPr lvl="1"/>
            <a:r>
              <a:rPr lang="en-US" dirty="0"/>
              <a:t>Written in Verilog</a:t>
            </a:r>
          </a:p>
          <a:p>
            <a:pPr lvl="1"/>
            <a:r>
              <a:rPr lang="en-US" dirty="0"/>
              <a:t>Targeted to FPGAs(KC705)</a:t>
            </a:r>
          </a:p>
          <a:p>
            <a:pPr lvl="1"/>
            <a:endParaRPr lang="en-US" dirty="0"/>
          </a:p>
          <a:p>
            <a:r>
              <a:rPr lang="en-US" dirty="0"/>
              <a:t>Designed by ACME lab at UW</a:t>
            </a:r>
          </a:p>
          <a:p>
            <a:r>
              <a:rPr lang="en-US" dirty="0"/>
              <a:t>Work of numerous graduate and undergraduate students</a:t>
            </a:r>
          </a:p>
          <a:p>
            <a:endParaRPr lang="en-US" dirty="0"/>
          </a:p>
          <a:p>
            <a:r>
              <a:rPr lang="en-US" dirty="0"/>
              <a:t>Emulator outline shown on right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2C08C-962C-4115-B988-1A2EFE968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97213" y="1229032"/>
            <a:ext cx="4508703" cy="51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6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B48CD-0273-42AD-86F0-874E7381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/>
              <a:t>Motivation 1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E42D6-0FE1-4276-AACD-00E2D5C1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Original use cases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(1): Act as stand in for real chip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(2): Early debugger for readout systems under development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The real chip was released and most interest groups now have an RD53A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Use case shifted to producing realistic hit data</a:t>
            </a:r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AB07265E-4A41-47BF-874F-914EF1DEC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27597" b="-1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9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6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898079-081F-4617-AC6B-42902667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A401-19FA-4CAE-BA45-6A8C076F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/>
              <a:t>Motivation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829EC8-5B3D-469E-942E-5E6E569E5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3EE5-368E-46DE-851C-C36563D26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5122652" cy="40792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Not every lab has an onsite particle accelerator or an easy way to excite the chip. Most of the data being collected is not interesting.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Use Case (1): Produce realistic hit data.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Resembles what would be produced if the RD53A was put into the LHC.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Accomplished by studying actual data collected at CERN.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Analyzed the data using clustering/line detection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It was determined most of the hit data consisted of simple Tetris pieces or lines.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Having realistic hit data useful for debugging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B8AD0-643A-47BF-A8D2-2239F25CC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77102" y="645106"/>
            <a:ext cx="3281254" cy="2698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D4C100-7C74-4137-B615-4B2BD8EF62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24917" y="3508529"/>
            <a:ext cx="3973873" cy="2384324"/>
          </a:xfrm>
          <a:prstGeom prst="rect">
            <a:avLst/>
          </a:prstGeom>
        </p:spPr>
      </p:pic>
      <p:sp>
        <p:nvSpPr>
          <p:cNvPr id="15" name="Freeform 12">
            <a:extLst>
              <a:ext uri="{FF2B5EF4-FFF2-40B4-BE49-F238E27FC236}">
                <a16:creationId xmlns:a16="http://schemas.microsoft.com/office/drawing/2014/main" id="{55D72A3F-A083-4502-838A-2C32C9800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8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D0E8E-9783-486F-B826-8A61E3DB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en-US" dirty="0"/>
              <a:t>Motivation 3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33F8-95D7-4104-BE63-AAE860A2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Use Case (2): General debugging and a point of comparison.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The RD53A is a black box.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The emulator is easier to look inside and debug for issues.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Use Case (3): The emulator easily modifiable.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Bugs fixed on a much shorter timescale than developing a new chip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New features can be added 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Use Case (4): Starting point for new interest groups for initial testing and debugging.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86A17-4E3E-4D42-8A7C-38E713B668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31896" y="2027893"/>
            <a:ext cx="6100084" cy="3759253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A888-BD5D-48C5-89A6-D03187C6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Current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032D-71D2-44FF-9349-62934E9CC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619" y="1352939"/>
            <a:ext cx="9950245" cy="31817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Input data is properly received. </a:t>
            </a:r>
          </a:p>
          <a:p>
            <a:pPr lvl="1"/>
            <a:r>
              <a:rPr lang="en-US" dirty="0"/>
              <a:t>The emulator receives 160 Mbps data.</a:t>
            </a:r>
          </a:p>
          <a:p>
            <a:pPr lvl="1"/>
            <a:r>
              <a:rPr lang="en-US" dirty="0"/>
              <a:t>Correctly performs synchronization/channel alignment.</a:t>
            </a:r>
          </a:p>
          <a:p>
            <a:endParaRPr lang="en-US" dirty="0"/>
          </a:p>
          <a:p>
            <a:r>
              <a:rPr lang="en-US" dirty="0"/>
              <a:t>Input frames are properly decoded using rd53a protocol into commands, triggers, and data </a:t>
            </a:r>
          </a:p>
          <a:p>
            <a:endParaRPr lang="en-US" dirty="0"/>
          </a:p>
          <a:p>
            <a:r>
              <a:rPr lang="en-US" dirty="0"/>
              <a:t>Output data of the emulator is properly encoded using the aurora 64/66B protocol</a:t>
            </a:r>
          </a:p>
          <a:p>
            <a:pPr lvl="1"/>
            <a:r>
              <a:rPr lang="en-US" dirty="0"/>
              <a:t>640 Mbps over four lanes.</a:t>
            </a:r>
          </a:p>
          <a:p>
            <a:pPr lvl="1"/>
            <a:r>
              <a:rPr lang="en-US" dirty="0"/>
              <a:t>Custom implementation that uses Xilinx SERDES modules.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416CB-32F3-4557-A170-CC290D9CE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24" y="4469069"/>
            <a:ext cx="6127248" cy="20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7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B9BA-F98A-455C-A63F-8EA899F1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Features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A4EB-4BE8-4C36-92E5-2098C03F5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931" y="1688393"/>
            <a:ext cx="8826040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Reading/writing of global registers works.</a:t>
            </a:r>
          </a:p>
          <a:p>
            <a:pPr lvl="1"/>
            <a:r>
              <a:rPr lang="en-US" dirty="0"/>
              <a:t>The read out registers are sent through lane 0.</a:t>
            </a:r>
          </a:p>
          <a:p>
            <a:pPr lvl="1"/>
            <a:r>
              <a:rPr lang="en-US" dirty="0"/>
              <a:t>Auto read sent when there is no data.</a:t>
            </a:r>
          </a:p>
          <a:p>
            <a:endParaRPr lang="en-US" dirty="0"/>
          </a:p>
          <a:p>
            <a:r>
              <a:rPr lang="en-US" dirty="0"/>
              <a:t>Trigger commands</a:t>
            </a:r>
          </a:p>
          <a:p>
            <a:pPr lvl="1"/>
            <a:r>
              <a:rPr lang="en-US" dirty="0"/>
              <a:t>Properly stored/responded too triggers outputting clumps of realistic hit data. </a:t>
            </a:r>
          </a:p>
          <a:p>
            <a:pPr lvl="1"/>
            <a:r>
              <a:rPr lang="en-US" dirty="0"/>
              <a:t>Formatting follows the RD53A protocol.</a:t>
            </a:r>
          </a:p>
          <a:p>
            <a:endParaRPr lang="en-US" dirty="0"/>
          </a:p>
          <a:p>
            <a:r>
              <a:rPr lang="en-US" dirty="0"/>
              <a:t>Large amount of configurability</a:t>
            </a:r>
          </a:p>
          <a:p>
            <a:r>
              <a:rPr lang="en-US" dirty="0"/>
              <a:t>The output level of the hit data is controllable by a configuration register.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8096D-B4D3-45FE-905B-F516DCA2B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09183" y="5434444"/>
            <a:ext cx="8267071" cy="656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7BBC9-DA2A-4BED-9D0E-65BEACA46E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410796" y="6059176"/>
            <a:ext cx="4463846" cy="5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EC98-2F10-4476-8EEE-A65354B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9339E-A6FC-4000-AD23-7BB995FDB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18" y="1604865"/>
            <a:ext cx="4884310" cy="43063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RD53A features that involve analog circuitry have been greatly simplified or removed entirely.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Simplification: Pixels are represented by large block, not individual emulated pixels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Removed: Calibration and writing to pixels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A 160 MHz input clock is required as an input.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Don’t perform CDR</a:t>
            </a:r>
          </a:p>
          <a:p>
            <a:pPr lvl="1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ECR, BCR, and CAL commands are received but have no external impact.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86A0E9-8E0D-490C-95F7-B0BF969E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040" y="645106"/>
            <a:ext cx="545162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115AC-D8B1-4EC8-B83C-4887CE275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230" y="828858"/>
            <a:ext cx="5119835" cy="2495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AA7D0B-59E8-4913-A3EC-69E14C9F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42" y="3631879"/>
            <a:ext cx="5112423" cy="19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8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24AB-D9CF-4C0D-89D6-857BFA38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624109"/>
            <a:ext cx="2487168" cy="5614951"/>
          </a:xfrm>
        </p:spPr>
        <p:txBody>
          <a:bodyPr>
            <a:normAutofit/>
          </a:bodyPr>
          <a:lstStyle/>
          <a:p>
            <a:r>
              <a:rPr lang="en-US" sz="3200"/>
              <a:t>Readout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9F10E-E89C-4D06-A088-B58BD42F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909" y="915044"/>
            <a:ext cx="6804596" cy="3484903"/>
          </a:xfrm>
        </p:spPr>
        <p:txBody>
          <a:bodyPr>
            <a:normAutofit/>
          </a:bodyPr>
          <a:lstStyle/>
          <a:p>
            <a:r>
              <a:rPr lang="en-US" dirty="0"/>
              <a:t>Recently, a large portion of the effort at UW has been establishing communication with various readout systems for the RD53A.</a:t>
            </a:r>
          </a:p>
          <a:p>
            <a:endParaRPr lang="en-US" dirty="0"/>
          </a:p>
          <a:p>
            <a:r>
              <a:rPr lang="en-US" dirty="0"/>
              <a:t>The emulator isn’t particularly useful if it can’t communicate with the DAQ readout systems.</a:t>
            </a:r>
          </a:p>
          <a:p>
            <a:endParaRPr lang="en-US" dirty="0"/>
          </a:p>
          <a:p>
            <a:r>
              <a:rPr lang="en-US" dirty="0"/>
              <a:t>The three big readout systems we have been working on are YARR, RCE and FELIX.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6BCAE-AC0D-4F04-B642-3BCCECCC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33" y="4690882"/>
            <a:ext cx="6877621" cy="18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39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839</Words>
  <Application>Microsoft Office PowerPoint</Application>
  <PresentationFormat>Widescreen</PresentationFormat>
  <Paragraphs>142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Wisp</vt:lpstr>
      <vt:lpstr>RD53A Emulator Demo</vt:lpstr>
      <vt:lpstr>What is it?</vt:lpstr>
      <vt:lpstr>Motivation 1</vt:lpstr>
      <vt:lpstr>Motivation 2</vt:lpstr>
      <vt:lpstr>Motivation 3</vt:lpstr>
      <vt:lpstr>Current Features</vt:lpstr>
      <vt:lpstr>Current Features 2</vt:lpstr>
      <vt:lpstr>Limitations</vt:lpstr>
      <vt:lpstr>Readout Systems</vt:lpstr>
      <vt:lpstr>YARR</vt:lpstr>
      <vt:lpstr>YARR 2</vt:lpstr>
      <vt:lpstr>RCE</vt:lpstr>
      <vt:lpstr>FELIX</vt:lpstr>
      <vt:lpstr>Where next?</vt:lpstr>
      <vt:lpstr>System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RD53A Emulator Demo</dc:title>
  <dc:creator>Douglas Smith</dc:creator>
  <cp:lastModifiedBy>Douglas Smith</cp:lastModifiedBy>
  <cp:revision>1</cp:revision>
  <dcterms:created xsi:type="dcterms:W3CDTF">2019-05-28T20:12:54Z</dcterms:created>
  <dcterms:modified xsi:type="dcterms:W3CDTF">2019-05-28T20:18:52Z</dcterms:modified>
</cp:coreProperties>
</file>