
<file path=[Content_Types].xml><?xml version="1.0" encoding="utf-8"?>
<Types xmlns="http://schemas.openxmlformats.org/package/2006/content-types">
  <Default Extension="tmp" ContentType="image/png"/>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7" r:id="rId4"/>
    <p:sldId id="287" r:id="rId5"/>
    <p:sldId id="258" r:id="rId6"/>
    <p:sldId id="271" r:id="rId7"/>
    <p:sldId id="275" r:id="rId8"/>
    <p:sldId id="262" r:id="rId9"/>
    <p:sldId id="273" r:id="rId10"/>
    <p:sldId id="277" r:id="rId11"/>
    <p:sldId id="264" r:id="rId12"/>
    <p:sldId id="267" r:id="rId13"/>
    <p:sldId id="266" r:id="rId14"/>
    <p:sldId id="278" r:id="rId15"/>
    <p:sldId id="279" r:id="rId16"/>
    <p:sldId id="269" r:id="rId17"/>
    <p:sldId id="270" r:id="rId18"/>
    <p:sldId id="280" r:id="rId19"/>
    <p:sldId id="281" r:id="rId20"/>
    <p:sldId id="282" r:id="rId21"/>
    <p:sldId id="283" r:id="rId22"/>
    <p:sldId id="284" r:id="rId23"/>
    <p:sldId id="285" r:id="rId24"/>
    <p:sldId id="28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121" d="100"/>
          <a:sy n="121" d="100"/>
        </p:scale>
        <p:origin x="120"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C5021FB-46FD-4C34-B084-7C7E4AB35EF9}"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3288750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021FB-46FD-4C34-B084-7C7E4AB35EF9}"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4024848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021FB-46FD-4C34-B084-7C7E4AB35EF9}"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242120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C5021FB-46FD-4C34-B084-7C7E4AB35EF9}"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12400517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C5021FB-46FD-4C34-B084-7C7E4AB35EF9}" type="datetimeFigureOut">
              <a:rPr lang="en-US" smtClean="0"/>
              <a:t>9/18/2018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3994581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C5021FB-46FD-4C34-B084-7C7E4AB35EF9}"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99276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C5021FB-46FD-4C34-B084-7C7E4AB35EF9}" type="datetimeFigureOut">
              <a:rPr lang="en-US" smtClean="0"/>
              <a:t>9/18/2018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2233646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C5021FB-46FD-4C34-B084-7C7E4AB35EF9}" type="datetimeFigureOut">
              <a:rPr lang="en-US" smtClean="0"/>
              <a:t>9/18/2018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3328890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5021FB-46FD-4C34-B084-7C7E4AB35EF9}" type="datetimeFigureOut">
              <a:rPr lang="en-US" smtClean="0"/>
              <a:t>9/18/2018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15548565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5021FB-46FD-4C34-B084-7C7E4AB35EF9}"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1657939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C5021FB-46FD-4C34-B084-7C7E4AB35EF9}" type="datetimeFigureOut">
              <a:rPr lang="en-US" smtClean="0"/>
              <a:t>9/18/2018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F553A0-5103-4A72-B1E3-71225EB28DB0}" type="slidenum">
              <a:rPr lang="en-US" smtClean="0"/>
              <a:t>‹#›</a:t>
            </a:fld>
            <a:endParaRPr lang="en-US"/>
          </a:p>
        </p:txBody>
      </p:sp>
    </p:spTree>
    <p:extLst>
      <p:ext uri="{BB962C8B-B14F-4D97-AF65-F5344CB8AC3E}">
        <p14:creationId xmlns:p14="http://schemas.microsoft.com/office/powerpoint/2010/main" val="15522606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5021FB-46FD-4C34-B084-7C7E4AB35EF9}" type="datetimeFigureOut">
              <a:rPr lang="en-US" smtClean="0"/>
              <a:t>9/18/2018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F553A0-5103-4A72-B1E3-71225EB28DB0}" type="slidenum">
              <a:rPr lang="en-US" smtClean="0"/>
              <a:t>‹#›</a:t>
            </a:fld>
            <a:endParaRPr lang="en-US"/>
          </a:p>
        </p:txBody>
      </p:sp>
    </p:spTree>
    <p:extLst>
      <p:ext uri="{BB962C8B-B14F-4D97-AF65-F5344CB8AC3E}">
        <p14:creationId xmlns:p14="http://schemas.microsoft.com/office/powerpoint/2010/main" val="40643387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oleObject" Target="file:///E:\88%20talk\pdfs\NSD8A%20focusing%20experiment.pd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19.emf"/></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 Id="rId5" Type="http://schemas.openxmlformats.org/officeDocument/2006/relationships/image" Target="../media/image15.tmp"/><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tmp"/><Relationship Id="rId1" Type="http://schemas.openxmlformats.org/officeDocument/2006/relationships/slideLayout" Target="../slideLayouts/slideLayout4.xml"/><Relationship Id="rId4" Type="http://schemas.openxmlformats.org/officeDocument/2006/relationships/image" Target="../media/image24.tmp"/></Relationships>
</file>

<file path=ppt/slides/_rels/slide16.xml.rels><?xml version="1.0" encoding="UTF-8" standalone="yes"?>
<Relationships xmlns="http://schemas.openxmlformats.org/package/2006/relationships"><Relationship Id="rId3" Type="http://schemas.openxmlformats.org/officeDocument/2006/relationships/oleObject" Target="file:///E:\Physics%20RPM%20Jan%202011\RPM12%20magnetic%20Johnson.pdf"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25.emf"/></Relationships>
</file>

<file path=ppt/slides/_rels/slide17.xml.rels><?xml version="1.0" encoding="UTF-8" standalone="yes"?>
<Relationships xmlns="http://schemas.openxmlformats.org/package/2006/relationships"><Relationship Id="rId3" Type="http://schemas.openxmlformats.org/officeDocument/2006/relationships/oleObject" Target="file:///E:\88%20talk\pdfs\NSD11%20magnetic%20shielding.pdf"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26.emf"/></Relationships>
</file>

<file path=ppt/slides/_rels/slide1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8.tmp"/><Relationship Id="rId2" Type="http://schemas.openxmlformats.org/officeDocument/2006/relationships/image" Target="../media/image27.tmp"/><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tmp"/><Relationship Id="rId2" Type="http://schemas.openxmlformats.org/officeDocument/2006/relationships/image" Target="../media/image29.tmp"/><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31.tmp"/><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33.tmp"/><Relationship Id="rId2" Type="http://schemas.openxmlformats.org/officeDocument/2006/relationships/image" Target="../media/image32.tmp"/><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34.tmp"/><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8.tmp"/><Relationship Id="rId3" Type="http://schemas.openxmlformats.org/officeDocument/2006/relationships/image" Target="../media/image3.tmp"/><Relationship Id="rId7" Type="http://schemas.openxmlformats.org/officeDocument/2006/relationships/image" Target="../media/image7.tmp"/><Relationship Id="rId2" Type="http://schemas.openxmlformats.org/officeDocument/2006/relationships/image" Target="../media/image2.tmp"/><Relationship Id="rId1" Type="http://schemas.openxmlformats.org/officeDocument/2006/relationships/slideLayout" Target="../slideLayouts/slideLayout4.xml"/><Relationship Id="rId6" Type="http://schemas.openxmlformats.org/officeDocument/2006/relationships/image" Target="../media/image6.tmp"/><Relationship Id="rId5" Type="http://schemas.openxmlformats.org/officeDocument/2006/relationships/image" Target="../media/image5.tmp"/><Relationship Id="rId4" Type="http://schemas.openxmlformats.org/officeDocument/2006/relationships/image" Target="../media/image4.tmp"/></Relationships>
</file>

<file path=ppt/slides/_rels/slide6.xml.rels><?xml version="1.0" encoding="UTF-8" standalone="yes"?>
<Relationships xmlns="http://schemas.openxmlformats.org/package/2006/relationships"><Relationship Id="rId2" Type="http://schemas.openxmlformats.org/officeDocument/2006/relationships/image" Target="../media/image9.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tmp"/><Relationship Id="rId2" Type="http://schemas.openxmlformats.org/officeDocument/2006/relationships/image" Target="../media/image10.tmp"/><Relationship Id="rId1" Type="http://schemas.openxmlformats.org/officeDocument/2006/relationships/slideLayout" Target="../slideLayouts/slideLayout4.xml"/><Relationship Id="rId6" Type="http://schemas.openxmlformats.org/officeDocument/2006/relationships/image" Target="../media/image14.tmp"/><Relationship Id="rId5" Type="http://schemas.openxmlformats.org/officeDocument/2006/relationships/image" Target="../media/image13.tmp"/><Relationship Id="rId4" Type="http://schemas.openxmlformats.org/officeDocument/2006/relationships/image" Target="../media/image12.tmp"/></Relationships>
</file>

<file path=ppt/slides/_rels/slide8.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image" Target="../media/image16.tmp"/><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117254"/>
          </a:xfrm>
        </p:spPr>
        <p:txBody>
          <a:bodyPr>
            <a:normAutofit fontScale="90000"/>
          </a:bodyPr>
          <a:lstStyle/>
          <a:p>
            <a:r>
              <a:rPr lang="en-US" sz="3600" dirty="0"/>
              <a:t>Cesium-Francium Atomic Fountain for Measuring CP –Violation by the Electron Electric Dipole Moment</a:t>
            </a:r>
          </a:p>
        </p:txBody>
      </p:sp>
      <p:sp>
        <p:nvSpPr>
          <p:cNvPr id="3" name="Subtitle 2"/>
          <p:cNvSpPr>
            <a:spLocks noGrp="1"/>
          </p:cNvSpPr>
          <p:nvPr>
            <p:ph type="subTitle" idx="1"/>
          </p:nvPr>
        </p:nvSpPr>
        <p:spPr>
          <a:xfrm>
            <a:off x="1524000" y="2382837"/>
            <a:ext cx="9144000" cy="3978205"/>
          </a:xfrm>
        </p:spPr>
        <p:txBody>
          <a:bodyPr>
            <a:normAutofit lnSpcReduction="10000"/>
          </a:bodyPr>
          <a:lstStyle/>
          <a:p>
            <a:r>
              <a:rPr lang="en-US" dirty="0">
                <a:solidFill>
                  <a:schemeClr val="accent5">
                    <a:lumMod val="75000"/>
                  </a:schemeClr>
                </a:solidFill>
              </a:rPr>
              <a:t>Charles Munger, Jr.</a:t>
            </a:r>
          </a:p>
          <a:p>
            <a:endParaRPr lang="en-US" dirty="0"/>
          </a:p>
          <a:p>
            <a:r>
              <a:rPr lang="en-US" dirty="0"/>
              <a:t>As part of the Electron EDM Collaboration:</a:t>
            </a:r>
          </a:p>
          <a:p>
            <a:r>
              <a:rPr lang="en-US" dirty="0"/>
              <a:t>Ben Feinberg, Harvey Gould, Juris </a:t>
            </a:r>
            <a:r>
              <a:rPr lang="en-US" dirty="0" err="1"/>
              <a:t>Kalnins</a:t>
            </a:r>
            <a:r>
              <a:rPr lang="en-US" dirty="0"/>
              <a:t>, Charles Munger, Hiroshi Nishimura, Chris </a:t>
            </a:r>
            <a:r>
              <a:rPr lang="en-US" dirty="0" err="1"/>
              <a:t>Tomassi</a:t>
            </a:r>
            <a:r>
              <a:rPr lang="en-US" dirty="0"/>
              <a:t>, and Shawn Zhao (Lawrence Berkeley National Laboratory)</a:t>
            </a:r>
          </a:p>
          <a:p>
            <a:r>
              <a:rPr lang="en-US" dirty="0"/>
              <a:t>Ulrich </a:t>
            </a:r>
            <a:r>
              <a:rPr lang="en-US" dirty="0" err="1"/>
              <a:t>Jentschura</a:t>
            </a:r>
            <a:r>
              <a:rPr lang="en-US" dirty="0"/>
              <a:t> (Missouri University of Science and Technology)</a:t>
            </a:r>
          </a:p>
          <a:p>
            <a:r>
              <a:rPr lang="en-US" dirty="0"/>
              <a:t>John Behr and Matt Pearson (TRIUMF)</a:t>
            </a:r>
          </a:p>
          <a:p>
            <a:endParaRPr lang="en-US" dirty="0"/>
          </a:p>
          <a:p>
            <a:r>
              <a:rPr lang="en-US" sz="1800" dirty="0"/>
              <a:t>Supported by the Electron Electric Dipole Moment Research Foundation</a:t>
            </a:r>
          </a:p>
        </p:txBody>
      </p:sp>
    </p:spTree>
    <p:extLst>
      <p:ext uri="{BB962C8B-B14F-4D97-AF65-F5344CB8AC3E}">
        <p14:creationId xmlns:p14="http://schemas.microsoft.com/office/powerpoint/2010/main" val="14105230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166" y="351873"/>
            <a:ext cx="5215180" cy="1325563"/>
          </a:xfrm>
        </p:spPr>
        <p:txBody>
          <a:bodyPr/>
          <a:lstStyle/>
          <a:p>
            <a:r>
              <a:rPr lang="en-US" dirty="0"/>
              <a:t>A naïve design won’t work, one needs:</a:t>
            </a:r>
          </a:p>
        </p:txBody>
      </p:sp>
      <p:sp>
        <p:nvSpPr>
          <p:cNvPr id="4" name="Content Placeholder 3"/>
          <p:cNvSpPr>
            <a:spLocks noGrp="1"/>
          </p:cNvSpPr>
          <p:nvPr>
            <p:ph sz="half" idx="2"/>
          </p:nvPr>
        </p:nvSpPr>
        <p:spPr>
          <a:xfrm>
            <a:off x="5339166" y="1825625"/>
            <a:ext cx="6014634" cy="4351338"/>
          </a:xfrm>
        </p:spPr>
        <p:txBody>
          <a:bodyPr>
            <a:normAutofit/>
          </a:bodyPr>
          <a:lstStyle/>
          <a:p>
            <a:r>
              <a:rPr lang="en-US" sz="2400" dirty="0">
                <a:solidFill>
                  <a:schemeClr val="bg1">
                    <a:lumMod val="65000"/>
                  </a:schemeClr>
                </a:solidFill>
              </a:rPr>
              <a:t>Focusing of neutral atoms by magnetic lenses using the Zeeman effect</a:t>
            </a:r>
          </a:p>
          <a:p>
            <a:r>
              <a:rPr lang="en-US" sz="2400" i="1" dirty="0"/>
              <a:t>Focusing of neutral atoms by electrostatic lenses using the Stark effect</a:t>
            </a:r>
            <a:endParaRPr lang="en-US" sz="2400" dirty="0"/>
          </a:p>
          <a:p>
            <a:endParaRPr lang="en-US" dirty="0"/>
          </a:p>
          <a:p>
            <a:endParaRPr lang="en-US" sz="2400" i="1" dirty="0"/>
          </a:p>
        </p:txBody>
      </p:sp>
      <p:pic>
        <p:nvPicPr>
          <p:cNvPr id="6" name="Content Placeholder 8"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217" t="22249" r="52460" b="2063"/>
          <a:stretch/>
        </p:blipFill>
        <p:spPr>
          <a:xfrm>
            <a:off x="717331" y="372330"/>
            <a:ext cx="3028759" cy="6186125"/>
          </a:xfrm>
        </p:spPr>
      </p:pic>
    </p:spTree>
    <p:extLst>
      <p:ext uri="{BB962C8B-B14F-4D97-AF65-F5344CB8AC3E}">
        <p14:creationId xmlns:p14="http://schemas.microsoft.com/office/powerpoint/2010/main" val="4044031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200" dirty="0"/>
              <a:t>Atomic optics: Stark effect makes atoms seek strong electric  fields (same force independent of magnetic quantum number)</a:t>
            </a:r>
          </a:p>
        </p:txBody>
      </p:sp>
      <p:sp>
        <p:nvSpPr>
          <p:cNvPr id="6" name="Text Placeholder 5"/>
          <p:cNvSpPr>
            <a:spLocks noGrp="1"/>
          </p:cNvSpPr>
          <p:nvPr>
            <p:ph type="body" idx="1"/>
          </p:nvPr>
        </p:nvSpPr>
        <p:spPr>
          <a:xfrm>
            <a:off x="1981200" y="1524000"/>
            <a:ext cx="4114800" cy="1143000"/>
          </a:xfrm>
        </p:spPr>
        <p:txBody>
          <a:bodyPr>
            <a:normAutofit/>
          </a:bodyPr>
          <a:lstStyle/>
          <a:p>
            <a:r>
              <a:rPr lang="en-US" dirty="0"/>
              <a:t>Rising atoms would defocus at the edge of a pair of flat electric field plates</a:t>
            </a:r>
          </a:p>
        </p:txBody>
      </p:sp>
      <p:pic>
        <p:nvPicPr>
          <p:cNvPr id="10" name="Content Placeholder 9"/>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2941320" y="3154680"/>
            <a:ext cx="1749552" cy="2157984"/>
          </a:xfrm>
        </p:spPr>
      </p:pic>
      <p:sp>
        <p:nvSpPr>
          <p:cNvPr id="8" name="Text Placeholder 7"/>
          <p:cNvSpPr>
            <a:spLocks noGrp="1"/>
          </p:cNvSpPr>
          <p:nvPr>
            <p:ph type="body" sz="quarter" idx="3"/>
          </p:nvPr>
        </p:nvSpPr>
        <p:spPr>
          <a:xfrm>
            <a:off x="6169026" y="1524000"/>
            <a:ext cx="3965575" cy="1143000"/>
          </a:xfrm>
        </p:spPr>
        <p:txBody>
          <a:bodyPr>
            <a:normAutofit/>
          </a:bodyPr>
          <a:lstStyle/>
          <a:p>
            <a:r>
              <a:rPr lang="en-US" dirty="0"/>
              <a:t>Plates whose cross section show a curve will both focus and defocus</a:t>
            </a:r>
          </a:p>
        </p:txBody>
      </p:sp>
      <p:pic>
        <p:nvPicPr>
          <p:cNvPr id="11" name="Content Placeholder 10"/>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87440" y="2743200"/>
            <a:ext cx="3686092" cy="2059592"/>
          </a:xfrm>
        </p:spPr>
      </p:pic>
      <p:sp>
        <p:nvSpPr>
          <p:cNvPr id="2" name="TextBox 1"/>
          <p:cNvSpPr txBox="1"/>
          <p:nvPr/>
        </p:nvSpPr>
        <p:spPr>
          <a:xfrm flipH="1" flipV="1">
            <a:off x="3758337" y="5312661"/>
            <a:ext cx="232476" cy="917658"/>
          </a:xfrm>
          <a:prstGeom prst="rect">
            <a:avLst/>
          </a:prstGeom>
          <a:noFill/>
        </p:spPr>
        <p:txBody>
          <a:bodyPr wrap="square" rtlCol="0">
            <a:spAutoFit/>
          </a:bodyPr>
          <a:lstStyle/>
          <a:p>
            <a:r>
              <a:rPr lang="en-US" b="1" dirty="0"/>
              <a:t>|Z|</a:t>
            </a:r>
          </a:p>
        </p:txBody>
      </p:sp>
    </p:spTree>
    <p:extLst>
      <p:ext uri="{BB962C8B-B14F-4D97-AF65-F5344CB8AC3E}">
        <p14:creationId xmlns:p14="http://schemas.microsoft.com/office/powerpoint/2010/main" val="1827342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02" name="Object 2"/>
          <p:cNvGraphicFramePr>
            <a:graphicFrameLocks noChangeAspect="1"/>
          </p:cNvGraphicFramePr>
          <p:nvPr>
            <p:extLst>
              <p:ext uri="{D42A27DB-BD31-4B8C-83A1-F6EECF244321}">
                <p14:modId xmlns:p14="http://schemas.microsoft.com/office/powerpoint/2010/main" val="1821580146"/>
              </p:ext>
            </p:extLst>
          </p:nvPr>
        </p:nvGraphicFramePr>
        <p:xfrm>
          <a:off x="742123" y="0"/>
          <a:ext cx="10681252" cy="6758609"/>
        </p:xfrm>
        <a:graphic>
          <a:graphicData uri="http://schemas.openxmlformats.org/presentationml/2006/ole">
            <mc:AlternateContent xmlns:mc="http://schemas.openxmlformats.org/markup-compatibility/2006">
              <mc:Choice xmlns:v="urn:schemas-microsoft-com:vml" Requires="v">
                <p:oleObj spid="_x0000_s1057" name="Acrobat Document" r:id="rId3" imgW="7553106" imgH="5829300" progId="AcroExch.Document.7">
                  <p:link updateAutomatic="1"/>
                </p:oleObj>
              </mc:Choice>
              <mc:Fallback>
                <p:oleObj name="Acrobat Document" r:id="rId3" imgW="7553106" imgH="5829300" progId="AcroExch.Document.7">
                  <p:link updateAutomatic="1"/>
                  <p:pic>
                    <p:nvPicPr>
                      <p:cNvPr id="51202"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2123" y="0"/>
                        <a:ext cx="10681252" cy="675860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4886759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1544" y="264306"/>
            <a:ext cx="6856550" cy="828326"/>
          </a:xfrm>
        </p:spPr>
        <p:txBody>
          <a:bodyPr>
            <a:normAutofit fontScale="90000"/>
          </a:bodyPr>
          <a:lstStyle/>
          <a:p>
            <a:r>
              <a:rPr lang="en-US" sz="3200" dirty="0"/>
              <a:t>Simulation of the emittance envelope of our ``gravitational’’ atomic accelerator.</a:t>
            </a: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766174" y="515923"/>
            <a:ext cx="1116598" cy="5745163"/>
          </a:xfrm>
        </p:spPr>
      </p:pic>
      <p:pic>
        <p:nvPicPr>
          <p:cNvPr id="6" name="Content Placeholder 5"/>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saturation sat="224000"/>
                    </a14:imgEffect>
                  </a14:imgLayer>
                </a14:imgProps>
              </a:ext>
              <a:ext uri="{28A0092B-C50C-407E-A947-70E740481C1C}">
                <a14:useLocalDpi xmlns:a14="http://schemas.microsoft.com/office/drawing/2010/main" val="0"/>
              </a:ext>
            </a:extLst>
          </a:blip>
          <a:stretch>
            <a:fillRect/>
          </a:stretch>
        </p:blipFill>
        <p:spPr>
          <a:xfrm>
            <a:off x="2251544" y="1600200"/>
            <a:ext cx="6856550" cy="3093734"/>
          </a:xfrm>
          <a:noFill/>
          <a:ln>
            <a:solidFill>
              <a:schemeClr val="accent1"/>
            </a:solidFill>
          </a:ln>
        </p:spPr>
      </p:pic>
      <p:sp>
        <p:nvSpPr>
          <p:cNvPr id="3" name="TextBox 2"/>
          <p:cNvSpPr txBox="1"/>
          <p:nvPr/>
        </p:nvSpPr>
        <p:spPr>
          <a:xfrm>
            <a:off x="2681207" y="4984527"/>
            <a:ext cx="6434636" cy="1477328"/>
          </a:xfrm>
          <a:prstGeom prst="rect">
            <a:avLst/>
          </a:prstGeom>
          <a:noFill/>
        </p:spPr>
        <p:txBody>
          <a:bodyPr wrap="square" rtlCol="0">
            <a:spAutoFit/>
          </a:bodyPr>
          <a:lstStyle/>
          <a:p>
            <a:r>
              <a:rPr lang="en-US" dirty="0"/>
              <a:t>Red trace: 1 mm displacement, zero transverse velocity.</a:t>
            </a:r>
          </a:p>
          <a:p>
            <a:r>
              <a:rPr lang="en-US" dirty="0"/>
              <a:t>Blue trace: zero displacement, transverse velocity of 14 mm/s.</a:t>
            </a:r>
          </a:p>
          <a:p>
            <a:r>
              <a:rPr lang="en-US" dirty="0"/>
              <a:t>Black trace: 1 mm displacement and 14 mm/s transverse velocity.</a:t>
            </a:r>
          </a:p>
          <a:p>
            <a:r>
              <a:rPr lang="en-US" dirty="0"/>
              <a:t>X: displacement from center, parallel to electric field plates (mm).</a:t>
            </a:r>
          </a:p>
          <a:p>
            <a:r>
              <a:rPr lang="en-US" dirty="0"/>
              <a:t>Y: displacement from center, perpendicular to the plates (mm).</a:t>
            </a:r>
          </a:p>
        </p:txBody>
      </p:sp>
      <p:sp>
        <p:nvSpPr>
          <p:cNvPr id="8" name="TextBox 7"/>
          <p:cNvSpPr txBox="1"/>
          <p:nvPr/>
        </p:nvSpPr>
        <p:spPr>
          <a:xfrm>
            <a:off x="2750949" y="1301858"/>
            <a:ext cx="6183824" cy="369332"/>
          </a:xfrm>
          <a:prstGeom prst="rect">
            <a:avLst/>
          </a:prstGeom>
          <a:noFill/>
        </p:spPr>
        <p:txBody>
          <a:bodyPr wrap="square" rtlCol="0">
            <a:spAutoFit/>
          </a:bodyPr>
          <a:lstStyle/>
          <a:p>
            <a:r>
              <a:rPr lang="en-US" dirty="0"/>
              <a:t>Current design </a:t>
            </a:r>
            <a:r>
              <a:rPr lang="en-US" i="1" dirty="0"/>
              <a:t>returns</a:t>
            </a:r>
            <a:r>
              <a:rPr lang="en-US" dirty="0"/>
              <a:t> 75% of Fr atoms to the MOT for reuse</a:t>
            </a:r>
          </a:p>
        </p:txBody>
      </p:sp>
      <p:sp>
        <p:nvSpPr>
          <p:cNvPr id="9" name="TextBox 8"/>
          <p:cNvSpPr txBox="1"/>
          <p:nvPr/>
        </p:nvSpPr>
        <p:spPr>
          <a:xfrm>
            <a:off x="1914194" y="2774197"/>
            <a:ext cx="952991" cy="369332"/>
          </a:xfrm>
          <a:prstGeom prst="rect">
            <a:avLst/>
          </a:prstGeom>
          <a:noFill/>
        </p:spPr>
        <p:txBody>
          <a:bodyPr wrap="square" rtlCol="0">
            <a:spAutoFit/>
          </a:bodyPr>
          <a:lstStyle/>
          <a:p>
            <a:r>
              <a:rPr lang="en-US" dirty="0"/>
              <a:t>---------</a:t>
            </a:r>
          </a:p>
        </p:txBody>
      </p:sp>
      <p:sp>
        <p:nvSpPr>
          <p:cNvPr id="10" name="TextBox 9"/>
          <p:cNvSpPr txBox="1"/>
          <p:nvPr/>
        </p:nvSpPr>
        <p:spPr>
          <a:xfrm>
            <a:off x="8617059" y="2774197"/>
            <a:ext cx="1001706" cy="369332"/>
          </a:xfrm>
          <a:prstGeom prst="rect">
            <a:avLst/>
          </a:prstGeom>
          <a:noFill/>
        </p:spPr>
        <p:txBody>
          <a:bodyPr wrap="square" rtlCol="0">
            <a:spAutoFit/>
          </a:bodyPr>
          <a:lstStyle/>
          <a:p>
            <a:r>
              <a:rPr lang="en-US" dirty="0"/>
              <a:t>---------</a:t>
            </a:r>
          </a:p>
        </p:txBody>
      </p:sp>
      <p:pic>
        <p:nvPicPr>
          <p:cNvPr id="11" name="Content Placeholder 8" descr="Electron EDM proposal.pdf - Adobe Acrobat Pro"/>
          <p:cNvPicPr>
            <a:picLocks noChangeAspect="1"/>
          </p:cNvPicPr>
          <p:nvPr/>
        </p:nvPicPr>
        <p:blipFill rotWithShape="1">
          <a:blip r:embed="rId5">
            <a:extLst>
              <a:ext uri="{28A0092B-C50C-407E-A947-70E740481C1C}">
                <a14:useLocalDpi xmlns:a14="http://schemas.microsoft.com/office/drawing/2010/main" val="0"/>
              </a:ext>
            </a:extLst>
          </a:blip>
          <a:srcRect l="30257" t="22031" r="52460" b="2063"/>
          <a:stretch/>
        </p:blipFill>
        <p:spPr>
          <a:xfrm>
            <a:off x="9434178" y="264306"/>
            <a:ext cx="2576752" cy="6197549"/>
          </a:xfrm>
          <a:prstGeom prst="rect">
            <a:avLst/>
          </a:prstGeom>
        </p:spPr>
      </p:pic>
    </p:spTree>
    <p:extLst>
      <p:ext uri="{BB962C8B-B14F-4D97-AF65-F5344CB8AC3E}">
        <p14:creationId xmlns:p14="http://schemas.microsoft.com/office/powerpoint/2010/main" val="11347907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166" y="351873"/>
            <a:ext cx="5215180" cy="1325563"/>
          </a:xfrm>
        </p:spPr>
        <p:txBody>
          <a:bodyPr/>
          <a:lstStyle/>
          <a:p>
            <a:r>
              <a:rPr lang="en-US" dirty="0"/>
              <a:t>A naïve design won’t work, one needs:</a:t>
            </a:r>
          </a:p>
        </p:txBody>
      </p:sp>
      <p:sp>
        <p:nvSpPr>
          <p:cNvPr id="4" name="Content Placeholder 3"/>
          <p:cNvSpPr>
            <a:spLocks noGrp="1"/>
          </p:cNvSpPr>
          <p:nvPr>
            <p:ph sz="half" idx="2"/>
          </p:nvPr>
        </p:nvSpPr>
        <p:spPr>
          <a:xfrm>
            <a:off x="5339166" y="1825625"/>
            <a:ext cx="6014634" cy="4351338"/>
          </a:xfrm>
        </p:spPr>
        <p:txBody>
          <a:bodyPr>
            <a:normAutofit/>
          </a:bodyPr>
          <a:lstStyle/>
          <a:p>
            <a:r>
              <a:rPr lang="en-US" sz="2400" dirty="0">
                <a:solidFill>
                  <a:schemeClr val="bg1">
                    <a:lumMod val="65000"/>
                  </a:schemeClr>
                </a:solidFill>
              </a:rPr>
              <a:t>Focusing of neutral atoms by magnetic lenses using the Zeeman effect</a:t>
            </a:r>
          </a:p>
          <a:p>
            <a:r>
              <a:rPr lang="en-US" sz="2400" dirty="0">
                <a:solidFill>
                  <a:schemeClr val="bg1">
                    <a:lumMod val="65000"/>
                  </a:schemeClr>
                </a:solidFill>
              </a:rPr>
              <a:t>Focusing of neutral atoms by electrostatic lenses using the Stark effect</a:t>
            </a:r>
          </a:p>
          <a:p>
            <a:r>
              <a:rPr lang="en-US" sz="2400" i="1" dirty="0"/>
              <a:t>Special materials to avoid magnetic fields due to thermally activated electric currents (Johnson noise).</a:t>
            </a:r>
          </a:p>
          <a:p>
            <a:endParaRPr lang="en-US" sz="2400" i="1" dirty="0"/>
          </a:p>
        </p:txBody>
      </p:sp>
      <p:pic>
        <p:nvPicPr>
          <p:cNvPr id="6" name="Content Placeholder 8"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217" t="22249" r="52460" b="2063"/>
          <a:stretch/>
        </p:blipFill>
        <p:spPr>
          <a:xfrm>
            <a:off x="890752" y="435352"/>
            <a:ext cx="3002821" cy="6044275"/>
          </a:xfrm>
        </p:spPr>
      </p:pic>
    </p:spTree>
    <p:extLst>
      <p:ext uri="{BB962C8B-B14F-4D97-AF65-F5344CB8AC3E}">
        <p14:creationId xmlns:p14="http://schemas.microsoft.com/office/powerpoint/2010/main" val="17147569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Johnson/Nyquist magnetic noise from conductors</a:t>
            </a:r>
          </a:p>
        </p:txBody>
      </p:sp>
      <p:pic>
        <p:nvPicPr>
          <p:cNvPr id="8" name="Content Placeholder 7" descr="EEDM091018"/>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3554" t="27328" r="62687" b="49775"/>
          <a:stretch/>
        </p:blipFill>
        <p:spPr>
          <a:xfrm>
            <a:off x="4099302" y="2185261"/>
            <a:ext cx="712922" cy="720672"/>
          </a:xfrm>
        </p:spPr>
      </p:pic>
      <p:pic>
        <p:nvPicPr>
          <p:cNvPr id="4098" name="Picture 2" descr="https://sub.allaboutcircuits.com/images/02064.png"/>
          <p:cNvPicPr>
            <a:picLocks noGrp="1" noChangeAspect="1" noChangeArrowheads="1"/>
          </p:cNvPicPr>
          <p:nvPr>
            <p:ph sz="half" idx="1"/>
          </p:nvPr>
        </p:nvPicPr>
        <p:blipFill rotWithShape="1">
          <a:blip r:embed="rId3">
            <a:extLst>
              <a:ext uri="{28A0092B-C50C-407E-A947-70E740481C1C}">
                <a14:useLocalDpi xmlns:a14="http://schemas.microsoft.com/office/drawing/2010/main" val="0"/>
              </a:ext>
            </a:extLst>
          </a:blip>
          <a:srcRect l="20415" t="2386" r="20785" b="14431"/>
          <a:stretch/>
        </p:blipFill>
        <p:spPr bwMode="auto">
          <a:xfrm>
            <a:off x="1852047" y="1760795"/>
            <a:ext cx="2657959" cy="203802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153186" y="2185261"/>
            <a:ext cx="6200614" cy="1477328"/>
          </a:xfrm>
          <a:prstGeom prst="rect">
            <a:avLst/>
          </a:prstGeom>
          <a:noFill/>
        </p:spPr>
        <p:txBody>
          <a:bodyPr wrap="square" rtlCol="0">
            <a:spAutoFit/>
          </a:bodyPr>
          <a:lstStyle/>
          <a:p>
            <a:r>
              <a:rPr lang="en-US" dirty="0"/>
              <a:t>Thermodynamics: A resistor R at a finite temperature T will manifest an random, thermally driven alternating voltage across it (between points 1 and 2); this voltage an a current in the circuit, and shows up as a random field inside an inductor L.  </a:t>
            </a:r>
            <a:br>
              <a:rPr lang="en-US" dirty="0"/>
            </a:br>
            <a:r>
              <a:rPr lang="en-US" dirty="0"/>
              <a:t>(Blackbody radiation; a resistor absorbs; it must also emit.) </a:t>
            </a:r>
          </a:p>
        </p:txBody>
      </p:sp>
      <p:pic>
        <p:nvPicPr>
          <p:cNvPr id="11" name="Picture 10" descr="eedmtalkrect.ps -- PS_View"/>
          <p:cNvPicPr>
            <a:picLocks noChangeAspect="1"/>
          </p:cNvPicPr>
          <p:nvPr/>
        </p:nvPicPr>
        <p:blipFill rotWithShape="1">
          <a:blip r:embed="rId4">
            <a:extLst>
              <a:ext uri="{28A0092B-C50C-407E-A947-70E740481C1C}">
                <a14:useLocalDpi xmlns:a14="http://schemas.microsoft.com/office/drawing/2010/main" val="0"/>
              </a:ext>
            </a:extLst>
          </a:blip>
          <a:srcRect l="37120" t="29152" r="37073" b="28136"/>
          <a:stretch/>
        </p:blipFill>
        <p:spPr>
          <a:xfrm>
            <a:off x="686445" y="4502257"/>
            <a:ext cx="4989164" cy="1503336"/>
          </a:xfrm>
          <a:prstGeom prst="rect">
            <a:avLst/>
          </a:prstGeom>
        </p:spPr>
      </p:pic>
      <p:sp>
        <p:nvSpPr>
          <p:cNvPr id="12" name="TextBox 11"/>
          <p:cNvSpPr txBox="1"/>
          <p:nvPr/>
        </p:nvSpPr>
        <p:spPr>
          <a:xfrm>
            <a:off x="5997845" y="4331776"/>
            <a:ext cx="5106692" cy="1754326"/>
          </a:xfrm>
          <a:prstGeom prst="rect">
            <a:avLst/>
          </a:prstGeom>
          <a:noFill/>
        </p:spPr>
        <p:txBody>
          <a:bodyPr wrap="square" rtlCol="0">
            <a:spAutoFit/>
          </a:bodyPr>
          <a:lstStyle/>
          <a:p>
            <a:r>
              <a:rPr lang="en-US" dirty="0"/>
              <a:t>Therefore a solid slab of electrically conducting material also at a finite temperature T will manifest random, thermally driven whorls of current, and these will generate random magnetic fields near the slab. (The fields are smaller, further away, because there is more averaging over the whorls).</a:t>
            </a:r>
          </a:p>
        </p:txBody>
      </p:sp>
    </p:spTree>
    <p:extLst>
      <p:ext uri="{BB962C8B-B14F-4D97-AF65-F5344CB8AC3E}">
        <p14:creationId xmlns:p14="http://schemas.microsoft.com/office/powerpoint/2010/main" val="33083669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1746" name="Object 2"/>
          <p:cNvGraphicFramePr>
            <a:graphicFrameLocks noChangeAspect="1"/>
          </p:cNvGraphicFramePr>
          <p:nvPr>
            <p:extLst>
              <p:ext uri="{D42A27DB-BD31-4B8C-83A1-F6EECF244321}">
                <p14:modId xmlns:p14="http://schemas.microsoft.com/office/powerpoint/2010/main" val="405195256"/>
              </p:ext>
            </p:extLst>
          </p:nvPr>
        </p:nvGraphicFramePr>
        <p:xfrm>
          <a:off x="393693" y="146963"/>
          <a:ext cx="9899169" cy="6427304"/>
        </p:xfrm>
        <a:graphic>
          <a:graphicData uri="http://schemas.openxmlformats.org/presentationml/2006/ole">
            <mc:AlternateContent xmlns:mc="http://schemas.openxmlformats.org/markup-compatibility/2006">
              <mc:Choice xmlns:v="urn:schemas-microsoft-com:vml" Requires="v">
                <p:oleObj spid="_x0000_s2085" name="Acrobat Document" r:id="rId3" imgW="7553106" imgH="5829300" progId="AcroExch.Document.7">
                  <p:link updateAutomatic="1"/>
                </p:oleObj>
              </mc:Choice>
              <mc:Fallback>
                <p:oleObj name="Acrobat Document" r:id="rId3" imgW="7553106" imgH="5829300" progId="AcroExch.Document.7">
                  <p:link updateAutomatic="1"/>
                  <p:pic>
                    <p:nvPicPr>
                      <p:cNvPr id="31746"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3693" y="146963"/>
                        <a:ext cx="9899169" cy="6427304"/>
                      </a:xfrm>
                      <a:prstGeom prst="rect">
                        <a:avLst/>
                      </a:prstGeom>
                      <a:noFill/>
                      <a:ln>
                        <a:noFill/>
                      </a:ln>
                      <a:effectLst/>
                    </p:spPr>
                  </p:pic>
                </p:oleObj>
              </mc:Fallback>
            </mc:AlternateContent>
          </a:graphicData>
        </a:graphic>
      </p:graphicFrame>
      <p:sp>
        <p:nvSpPr>
          <p:cNvPr id="4" name="TextBox 3"/>
          <p:cNvSpPr txBox="1"/>
          <p:nvPr/>
        </p:nvSpPr>
        <p:spPr>
          <a:xfrm>
            <a:off x="8596923" y="2934131"/>
            <a:ext cx="1695939" cy="369332"/>
          </a:xfrm>
          <a:prstGeom prst="rect">
            <a:avLst/>
          </a:prstGeom>
          <a:noFill/>
        </p:spPr>
        <p:txBody>
          <a:bodyPr wrap="square" rtlCol="0">
            <a:spAutoFit/>
          </a:bodyPr>
          <a:lstStyle/>
          <a:p>
            <a:r>
              <a:rPr lang="en-US" dirty="0"/>
              <a:t>…</a:t>
            </a:r>
            <a:r>
              <a:rPr lang="en-US" sz="1400" dirty="0"/>
              <a:t>can’t use.</a:t>
            </a:r>
            <a:endParaRPr lang="en-US" dirty="0"/>
          </a:p>
        </p:txBody>
      </p:sp>
      <p:sp>
        <p:nvSpPr>
          <p:cNvPr id="5" name="TextBox 4"/>
          <p:cNvSpPr txBox="1"/>
          <p:nvPr/>
        </p:nvSpPr>
        <p:spPr>
          <a:xfrm>
            <a:off x="8596923" y="2564799"/>
            <a:ext cx="2446215" cy="369332"/>
          </a:xfrm>
          <a:prstGeom prst="rect">
            <a:avLst/>
          </a:prstGeom>
          <a:noFill/>
        </p:spPr>
        <p:txBody>
          <a:bodyPr wrap="square" rtlCol="0">
            <a:spAutoFit/>
          </a:bodyPr>
          <a:lstStyle/>
          <a:p>
            <a:r>
              <a:rPr lang="en-US" dirty="0"/>
              <a:t>…</a:t>
            </a:r>
            <a:r>
              <a:rPr lang="en-US" sz="1400" dirty="0"/>
              <a:t>can’t use.</a:t>
            </a:r>
            <a:endParaRPr lang="en-US" dirty="0"/>
          </a:p>
        </p:txBody>
      </p:sp>
      <p:sp>
        <p:nvSpPr>
          <p:cNvPr id="6" name="TextBox 5"/>
          <p:cNvSpPr txBox="1"/>
          <p:nvPr/>
        </p:nvSpPr>
        <p:spPr>
          <a:xfrm>
            <a:off x="8596923" y="3360615"/>
            <a:ext cx="1695939" cy="369332"/>
          </a:xfrm>
          <a:prstGeom prst="rect">
            <a:avLst/>
          </a:prstGeom>
          <a:noFill/>
        </p:spPr>
        <p:txBody>
          <a:bodyPr wrap="square" rtlCol="0">
            <a:spAutoFit/>
          </a:bodyPr>
          <a:lstStyle/>
          <a:p>
            <a:r>
              <a:rPr lang="en-US" dirty="0"/>
              <a:t>…</a:t>
            </a:r>
            <a:r>
              <a:rPr lang="en-US" sz="1400" b="1" dirty="0"/>
              <a:t>so, segment</a:t>
            </a:r>
            <a:r>
              <a:rPr lang="en-US" dirty="0"/>
              <a:t>!</a:t>
            </a:r>
          </a:p>
        </p:txBody>
      </p:sp>
      <p:sp>
        <p:nvSpPr>
          <p:cNvPr id="9" name="TextBox 8"/>
          <p:cNvSpPr txBox="1"/>
          <p:nvPr/>
        </p:nvSpPr>
        <p:spPr>
          <a:xfrm>
            <a:off x="8596923" y="3787099"/>
            <a:ext cx="2149231" cy="312180"/>
          </a:xfrm>
          <a:prstGeom prst="rect">
            <a:avLst/>
          </a:prstGeom>
          <a:noFill/>
        </p:spPr>
        <p:txBody>
          <a:bodyPr wrap="square" rtlCol="0">
            <a:spAutoFit/>
          </a:bodyPr>
          <a:lstStyle/>
          <a:p>
            <a:r>
              <a:rPr lang="en-US" sz="1400" dirty="0"/>
              <a:t>…with the right glass.</a:t>
            </a:r>
          </a:p>
        </p:txBody>
      </p:sp>
      <p:sp>
        <p:nvSpPr>
          <p:cNvPr id="10" name="TextBox 9"/>
          <p:cNvSpPr txBox="1"/>
          <p:nvPr/>
        </p:nvSpPr>
        <p:spPr>
          <a:xfrm>
            <a:off x="7365076" y="2030279"/>
            <a:ext cx="390699" cy="646331"/>
          </a:xfrm>
          <a:prstGeom prst="rect">
            <a:avLst/>
          </a:prstGeom>
          <a:noFill/>
        </p:spPr>
        <p:txBody>
          <a:bodyPr wrap="square" rtlCol="0">
            <a:spAutoFit/>
          </a:bodyPr>
          <a:lstStyle/>
          <a:p>
            <a:r>
              <a:rPr lang="en-US" sz="3600" dirty="0"/>
              <a:t>*</a:t>
            </a:r>
          </a:p>
        </p:txBody>
      </p:sp>
      <p:sp>
        <p:nvSpPr>
          <p:cNvPr id="11" name="TextBox 10"/>
          <p:cNvSpPr txBox="1"/>
          <p:nvPr/>
        </p:nvSpPr>
        <p:spPr>
          <a:xfrm>
            <a:off x="7090475" y="4798646"/>
            <a:ext cx="4355023" cy="1200329"/>
          </a:xfrm>
          <a:prstGeom prst="rect">
            <a:avLst/>
          </a:prstGeom>
          <a:noFill/>
        </p:spPr>
        <p:txBody>
          <a:bodyPr wrap="square" rtlCol="0">
            <a:spAutoFit/>
          </a:bodyPr>
          <a:lstStyle/>
          <a:p>
            <a:r>
              <a:rPr lang="en-US" dirty="0"/>
              <a:t>*Ratio of the </a:t>
            </a:r>
            <a:r>
              <a:rPr lang="en-US" dirty="0" err="1"/>
              <a:t>rms</a:t>
            </a:r>
            <a:r>
              <a:rPr lang="en-US" dirty="0"/>
              <a:t> fluctuation in the magnetic field, as integrated over the path of a bunch of 10^8 atoms, to the shot noise due to the finite number of atoms in the bunch.</a:t>
            </a:r>
          </a:p>
        </p:txBody>
      </p:sp>
    </p:spTree>
    <p:extLst>
      <p:ext uri="{BB962C8B-B14F-4D97-AF65-F5344CB8AC3E}">
        <p14:creationId xmlns:p14="http://schemas.microsoft.com/office/powerpoint/2010/main" val="1962277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178" name="Object 2"/>
          <p:cNvGraphicFramePr>
            <a:graphicFrameLocks noChangeAspect="1"/>
          </p:cNvGraphicFramePr>
          <p:nvPr>
            <p:extLst>
              <p:ext uri="{D42A27DB-BD31-4B8C-83A1-F6EECF244321}">
                <p14:modId xmlns:p14="http://schemas.microsoft.com/office/powerpoint/2010/main" val="579863660"/>
              </p:ext>
            </p:extLst>
          </p:nvPr>
        </p:nvGraphicFramePr>
        <p:xfrm>
          <a:off x="1543518" y="208662"/>
          <a:ext cx="8918713" cy="6480313"/>
        </p:xfrm>
        <a:graphic>
          <a:graphicData uri="http://schemas.openxmlformats.org/presentationml/2006/ole">
            <mc:AlternateContent xmlns:mc="http://schemas.openxmlformats.org/markup-compatibility/2006">
              <mc:Choice xmlns:v="urn:schemas-microsoft-com:vml" Requires="v">
                <p:oleObj spid="_x0000_s3107" name="Acrobat Document" r:id="rId3" imgW="7553106" imgH="5829300" progId="AcroExch.Document.7">
                  <p:link updateAutomatic="1"/>
                </p:oleObj>
              </mc:Choice>
              <mc:Fallback>
                <p:oleObj name="Acrobat Document" r:id="rId3" imgW="7553106" imgH="5829300" progId="AcroExch.Document.7">
                  <p:link updateAutomatic="1"/>
                  <p:pic>
                    <p:nvPicPr>
                      <p:cNvPr id="50178"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518" y="208662"/>
                        <a:ext cx="8918713" cy="6480313"/>
                      </a:xfrm>
                      <a:prstGeom prst="rect">
                        <a:avLst/>
                      </a:prstGeom>
                      <a:noFill/>
                      <a:ln>
                        <a:noFill/>
                      </a:ln>
                      <a:effectLst/>
                    </p:spPr>
                  </p:pic>
                </p:oleObj>
              </mc:Fallback>
            </mc:AlternateContent>
          </a:graphicData>
        </a:graphic>
      </p:graphicFrame>
      <p:sp>
        <p:nvSpPr>
          <p:cNvPr id="2" name="TextBox 1"/>
          <p:cNvSpPr txBox="1"/>
          <p:nvPr/>
        </p:nvSpPr>
        <p:spPr>
          <a:xfrm>
            <a:off x="9908627" y="1253359"/>
            <a:ext cx="1521373" cy="1200329"/>
          </a:xfrm>
          <a:prstGeom prst="rect">
            <a:avLst/>
          </a:prstGeom>
          <a:noFill/>
        </p:spPr>
        <p:txBody>
          <a:bodyPr wrap="square" rtlCol="0">
            <a:spAutoFit/>
          </a:bodyPr>
          <a:lstStyle/>
          <a:p>
            <a:r>
              <a:rPr lang="en-US" dirty="0"/>
              <a:t>(Goal achieved on half-scale prototype)</a:t>
            </a:r>
          </a:p>
        </p:txBody>
      </p:sp>
    </p:spTree>
    <p:extLst>
      <p:ext uri="{BB962C8B-B14F-4D97-AF65-F5344CB8AC3E}">
        <p14:creationId xmlns:p14="http://schemas.microsoft.com/office/powerpoint/2010/main" val="23164043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166" y="351873"/>
            <a:ext cx="5215180" cy="1325563"/>
          </a:xfrm>
        </p:spPr>
        <p:txBody>
          <a:bodyPr/>
          <a:lstStyle/>
          <a:p>
            <a:r>
              <a:rPr lang="en-US" dirty="0"/>
              <a:t>A naïve design won’t work, one needs:</a:t>
            </a:r>
          </a:p>
        </p:txBody>
      </p:sp>
      <p:sp>
        <p:nvSpPr>
          <p:cNvPr id="4" name="Content Placeholder 3"/>
          <p:cNvSpPr>
            <a:spLocks noGrp="1"/>
          </p:cNvSpPr>
          <p:nvPr>
            <p:ph sz="half" idx="2"/>
          </p:nvPr>
        </p:nvSpPr>
        <p:spPr>
          <a:xfrm>
            <a:off x="5339166" y="1825625"/>
            <a:ext cx="6014634" cy="4351338"/>
          </a:xfrm>
        </p:spPr>
        <p:txBody>
          <a:bodyPr>
            <a:normAutofit/>
          </a:bodyPr>
          <a:lstStyle/>
          <a:p>
            <a:r>
              <a:rPr lang="en-US" sz="2400" dirty="0">
                <a:solidFill>
                  <a:schemeClr val="bg1">
                    <a:lumMod val="65000"/>
                  </a:schemeClr>
                </a:solidFill>
              </a:rPr>
              <a:t>Focusing of neutral atoms by magnetic lenses using the Zeeman effect</a:t>
            </a:r>
          </a:p>
          <a:p>
            <a:r>
              <a:rPr lang="en-US" sz="2400" dirty="0">
                <a:solidFill>
                  <a:schemeClr val="bg1">
                    <a:lumMod val="65000"/>
                  </a:schemeClr>
                </a:solidFill>
              </a:rPr>
              <a:t>Focusing of neutral atoms by electrostatic lenses using the Stark effect</a:t>
            </a:r>
          </a:p>
          <a:p>
            <a:r>
              <a:rPr lang="en-US" sz="2400" dirty="0">
                <a:solidFill>
                  <a:schemeClr val="bg1">
                    <a:lumMod val="65000"/>
                  </a:schemeClr>
                </a:solidFill>
              </a:rPr>
              <a:t>Special materials to avoid magnetic fields due to thermally activated electric currents (Johnson noise).</a:t>
            </a:r>
          </a:p>
          <a:p>
            <a:r>
              <a:rPr lang="en-US" sz="2400" i="1" dirty="0"/>
              <a:t>Robust error cancellation</a:t>
            </a:r>
          </a:p>
          <a:p>
            <a:pPr marL="0" indent="0">
              <a:buNone/>
            </a:pPr>
            <a:r>
              <a:rPr lang="en-US" sz="2400" i="1" dirty="0"/>
              <a:t>…and a few other things I won’t tell you (don’t try this at home).</a:t>
            </a:r>
          </a:p>
        </p:txBody>
      </p:sp>
      <p:pic>
        <p:nvPicPr>
          <p:cNvPr id="6" name="Content Placeholder 8"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217" t="22249" r="52460" b="2063"/>
          <a:stretch/>
        </p:blipFill>
        <p:spPr>
          <a:xfrm>
            <a:off x="737420" y="351873"/>
            <a:ext cx="2930012" cy="6080458"/>
          </a:xfrm>
        </p:spPr>
      </p:pic>
    </p:spTree>
    <p:extLst>
      <p:ext uri="{BB962C8B-B14F-4D97-AF65-F5344CB8AC3E}">
        <p14:creationId xmlns:p14="http://schemas.microsoft.com/office/powerpoint/2010/main" val="261863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9220" y="365125"/>
            <a:ext cx="7062951" cy="1644978"/>
          </a:xfrm>
        </p:spPr>
        <p:txBody>
          <a:bodyPr>
            <a:normAutofit fontScale="90000"/>
          </a:bodyPr>
          <a:lstStyle/>
          <a:p>
            <a:r>
              <a:rPr lang="en-US" dirty="0"/>
              <a:t>Locking certain phases to integers simplifies the analysis…</a:t>
            </a:r>
          </a:p>
        </p:txBody>
      </p:sp>
      <p:pic>
        <p:nvPicPr>
          <p:cNvPr id="5" name="Content Placeholder 4" descr="Vmatrix.pdf - TeXworks"/>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5311" t="39545" r="36164" b="40487"/>
          <a:stretch/>
        </p:blipFill>
        <p:spPr>
          <a:xfrm>
            <a:off x="7985234" y="458459"/>
            <a:ext cx="3460531" cy="1458310"/>
          </a:xfrm>
        </p:spPr>
      </p:pic>
      <p:pic>
        <p:nvPicPr>
          <p:cNvPr id="10" name="Content Placeholder 9" descr="Vmatrix.pdf - TeXworks"/>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5070" t="44569" r="25804" b="15579"/>
          <a:stretch/>
        </p:blipFill>
        <p:spPr>
          <a:xfrm>
            <a:off x="1213946" y="1916769"/>
            <a:ext cx="9858830" cy="4565350"/>
          </a:xfrm>
        </p:spPr>
      </p:pic>
    </p:spTree>
    <p:extLst>
      <p:ext uri="{BB962C8B-B14F-4D97-AF65-F5344CB8AC3E}">
        <p14:creationId xmlns:p14="http://schemas.microsoft.com/office/powerpoint/2010/main" val="14304590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Recent reported e-EDM limits</a:t>
            </a:r>
          </a:p>
        </p:txBody>
      </p:sp>
      <p:sp>
        <p:nvSpPr>
          <p:cNvPr id="3" name="Content Placeholder 2"/>
          <p:cNvSpPr>
            <a:spLocks noGrp="1"/>
          </p:cNvSpPr>
          <p:nvPr>
            <p:ph idx="1"/>
          </p:nvPr>
        </p:nvSpPr>
        <p:spPr/>
        <p:txBody>
          <a:bodyPr>
            <a:normAutofit lnSpcReduction="10000"/>
          </a:bodyPr>
          <a:lstStyle/>
          <a:p>
            <a:r>
              <a:rPr lang="en-US" dirty="0"/>
              <a:t>Thallium-205 ≤ 1.6    10^-27 e cm		2002, beam</a:t>
            </a:r>
          </a:p>
          <a:p>
            <a:r>
              <a:rPr lang="en-US" dirty="0"/>
              <a:t>                 </a:t>
            </a:r>
            <a:r>
              <a:rPr lang="en-US" dirty="0" err="1"/>
              <a:t>YbF</a:t>
            </a:r>
            <a:r>
              <a:rPr lang="en-US" dirty="0"/>
              <a:t> ≤ 1.05  10^-27 e cm		2011, beam		</a:t>
            </a:r>
          </a:p>
          <a:p>
            <a:r>
              <a:rPr lang="en-US" dirty="0"/>
              <a:t>                </a:t>
            </a:r>
            <a:r>
              <a:rPr lang="en-US" dirty="0" err="1"/>
              <a:t>ThO</a:t>
            </a:r>
            <a:r>
              <a:rPr lang="en-US" dirty="0"/>
              <a:t> ≤  8.8   10^-29 e cm		2014, beam</a:t>
            </a:r>
          </a:p>
          <a:p>
            <a:r>
              <a:rPr lang="en-US" dirty="0"/>
              <a:t>               </a:t>
            </a:r>
            <a:r>
              <a:rPr lang="en-US" dirty="0" err="1"/>
              <a:t>HfF</a:t>
            </a:r>
            <a:r>
              <a:rPr lang="en-US" dirty="0"/>
              <a:t>+ ≤  1.3   10^-28 e cm		2017, trap</a:t>
            </a:r>
          </a:p>
          <a:p>
            <a:pPr marL="0" indent="0">
              <a:buNone/>
            </a:pPr>
            <a:endParaRPr lang="en-US" dirty="0"/>
          </a:p>
          <a:p>
            <a:r>
              <a:rPr lang="en-US" dirty="0"/>
              <a:t>Our experiment is an experiment on Cs, and then on Fr from the TRIUMF accelerator, with a target sensitivity of 8  10^-30 e cm.  The method is an atomic fountain, where a beam is slowed to rise and reverses under gravity.  (Fr atom </a:t>
            </a:r>
            <a:r>
              <a:rPr lang="en-US" dirty="0" err="1"/>
              <a:t>edm</a:t>
            </a:r>
            <a:r>
              <a:rPr lang="en-US" dirty="0"/>
              <a:t> is 900x the electron </a:t>
            </a:r>
            <a:r>
              <a:rPr lang="en-US" dirty="0" err="1"/>
              <a:t>edm</a:t>
            </a:r>
            <a:r>
              <a:rPr lang="en-US" dirty="0"/>
              <a:t>; Cs atom </a:t>
            </a:r>
            <a:r>
              <a:rPr lang="en-US" dirty="0" err="1"/>
              <a:t>edm</a:t>
            </a:r>
            <a:r>
              <a:rPr lang="en-US" dirty="0"/>
              <a:t> is 120x).  Both atoms will use the same apparatus.</a:t>
            </a:r>
          </a:p>
        </p:txBody>
      </p:sp>
    </p:spTree>
    <p:extLst>
      <p:ext uri="{BB962C8B-B14F-4D97-AF65-F5344CB8AC3E}">
        <p14:creationId xmlns:p14="http://schemas.microsoft.com/office/powerpoint/2010/main" val="22197105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Optical pumping provides very detailed information about changes…</a:t>
            </a:r>
          </a:p>
        </p:txBody>
      </p:sp>
      <p:pic>
        <p:nvPicPr>
          <p:cNvPr id="5" name="Content Placeholder 4"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2986" t="48298" r="19267" b="3760"/>
          <a:stretch/>
        </p:blipFill>
        <p:spPr>
          <a:xfrm>
            <a:off x="250178" y="1805553"/>
            <a:ext cx="4182338" cy="3941657"/>
          </a:xfrm>
        </p:spPr>
      </p:pic>
      <p:pic>
        <p:nvPicPr>
          <p:cNvPr id="8" name="Content Placeholder 7" descr="Vmatrix.pdf - TeXworks"/>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14827" t="21251" r="14568" b="32463"/>
          <a:stretch/>
        </p:blipFill>
        <p:spPr>
          <a:xfrm>
            <a:off x="4106918" y="2008145"/>
            <a:ext cx="7620216" cy="2989523"/>
          </a:xfrm>
        </p:spPr>
      </p:pic>
    </p:spTree>
    <p:extLst>
      <p:ext uri="{BB962C8B-B14F-4D97-AF65-F5344CB8AC3E}">
        <p14:creationId xmlns:p14="http://schemas.microsoft.com/office/powerpoint/2010/main" val="3945394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Verifying a signature </a:t>
            </a:r>
            <a:r>
              <a:rPr lang="en-US" i="1" dirty="0"/>
              <a:t>works</a:t>
            </a:r>
            <a:r>
              <a:rPr lang="en-US" dirty="0"/>
              <a:t> is trivial; how on Earth does one find it in the first place?</a:t>
            </a:r>
          </a:p>
        </p:txBody>
      </p:sp>
      <p:pic>
        <p:nvPicPr>
          <p:cNvPr id="5" name="Content Placeholder 4"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2980" t="16294" r="17982" b="34291"/>
          <a:stretch/>
        </p:blipFill>
        <p:spPr>
          <a:xfrm>
            <a:off x="1046864" y="1825625"/>
            <a:ext cx="3863919" cy="3586485"/>
          </a:xfrm>
        </p:spPr>
      </p:pic>
      <p:sp>
        <p:nvSpPr>
          <p:cNvPr id="4" name="Content Placeholder 3"/>
          <p:cNvSpPr>
            <a:spLocks noGrp="1"/>
          </p:cNvSpPr>
          <p:nvPr>
            <p:ph sz="half" idx="2"/>
          </p:nvPr>
        </p:nvSpPr>
        <p:spPr>
          <a:xfrm>
            <a:off x="5695626" y="2112579"/>
            <a:ext cx="5426946" cy="4240924"/>
          </a:xfrm>
        </p:spPr>
        <p:txBody>
          <a:bodyPr>
            <a:normAutofit fontScale="85000" lnSpcReduction="20000"/>
          </a:bodyPr>
          <a:lstStyle/>
          <a:p>
            <a:r>
              <a:rPr lang="en-US" dirty="0"/>
              <a:t>Break U into a product of 3 series in small parameters (each of which one checks against exact solutions).</a:t>
            </a:r>
          </a:p>
          <a:p>
            <a:r>
              <a:rPr lang="en-US" dirty="0"/>
              <a:t>Then multiply and cancel enough terms!</a:t>
            </a:r>
          </a:p>
          <a:p>
            <a:pPr marL="0" indent="0">
              <a:buNone/>
            </a:pPr>
            <a:r>
              <a:rPr lang="en-US" dirty="0"/>
              <a:t>The small parameters are:</a:t>
            </a:r>
          </a:p>
          <a:p>
            <a:pPr marL="0" indent="0">
              <a:buNone/>
            </a:pPr>
            <a:r>
              <a:rPr lang="en-US" dirty="0"/>
              <a:t>Within the electric field, the ratio of the Zeeman splitting to the tensor Stark splitting, O(5e-3).</a:t>
            </a:r>
          </a:p>
          <a:p>
            <a:pPr marL="0" indent="0">
              <a:buNone/>
            </a:pPr>
            <a:r>
              <a:rPr lang="en-US" dirty="0"/>
              <a:t>Outside the electric field, the small angle of rotation, O(1e-2) or less.</a:t>
            </a:r>
          </a:p>
          <a:p>
            <a:pPr marL="0" indent="0">
              <a:buNone/>
            </a:pPr>
            <a:r>
              <a:rPr lang="en-US" dirty="0"/>
              <a:t>In the transition region, the ratio of the time spent traversing it to the ti.me in the electric field, O(1e-2)</a:t>
            </a:r>
          </a:p>
        </p:txBody>
      </p:sp>
      <p:sp>
        <p:nvSpPr>
          <p:cNvPr id="6" name="TextBox 5"/>
          <p:cNvSpPr txBox="1"/>
          <p:nvPr/>
        </p:nvSpPr>
        <p:spPr>
          <a:xfrm>
            <a:off x="581186" y="5517397"/>
            <a:ext cx="4579750" cy="923330"/>
          </a:xfrm>
          <a:prstGeom prst="rect">
            <a:avLst/>
          </a:prstGeom>
          <a:noFill/>
        </p:spPr>
        <p:txBody>
          <a:bodyPr wrap="square" rtlCol="0">
            <a:spAutoFit/>
          </a:bodyPr>
          <a:lstStyle/>
          <a:p>
            <a:r>
              <a:rPr lang="en-US" dirty="0"/>
              <a:t>Time variation of the fields applied to an atom in a fountain: electric in red, motional magnetic in green, and static magnetic in blue.</a:t>
            </a:r>
          </a:p>
        </p:txBody>
      </p:sp>
    </p:spTree>
    <p:extLst>
      <p:ext uri="{BB962C8B-B14F-4D97-AF65-F5344CB8AC3E}">
        <p14:creationId xmlns:p14="http://schemas.microsoft.com/office/powerpoint/2010/main" val="6302059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hard series is the one inside the field.</a:t>
            </a:r>
          </a:p>
        </p:txBody>
      </p:sp>
      <p:pic>
        <p:nvPicPr>
          <p:cNvPr id="6" name="Content Placeholder 5"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32561" t="13042" r="14552" b="1567"/>
          <a:stretch/>
        </p:blipFill>
        <p:spPr>
          <a:xfrm>
            <a:off x="915692" y="1825625"/>
            <a:ext cx="4489587" cy="3953897"/>
          </a:xfrm>
        </p:spPr>
      </p:pic>
      <p:pic>
        <p:nvPicPr>
          <p:cNvPr id="7" name="Content Placeholder 6" descr="Electron EDM proposal.pdf - Adobe Acrobat Pro"/>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9188" t="30650" r="12588" b="26518"/>
          <a:stretch/>
        </p:blipFill>
        <p:spPr>
          <a:xfrm>
            <a:off x="5463925" y="1275192"/>
            <a:ext cx="6298516" cy="2527381"/>
          </a:xfrm>
        </p:spPr>
      </p:pic>
      <p:sp>
        <p:nvSpPr>
          <p:cNvPr id="8" name="TextBox 7"/>
          <p:cNvSpPr txBox="1"/>
          <p:nvPr/>
        </p:nvSpPr>
        <p:spPr>
          <a:xfrm>
            <a:off x="5672380" y="3959815"/>
            <a:ext cx="5881606" cy="2308324"/>
          </a:xfrm>
          <a:prstGeom prst="rect">
            <a:avLst/>
          </a:prstGeom>
          <a:noFill/>
        </p:spPr>
        <p:txBody>
          <a:bodyPr wrap="square" rtlCol="0">
            <a:spAutoFit/>
          </a:bodyPr>
          <a:lstStyle/>
          <a:p>
            <a:r>
              <a:rPr lang="en-US" sz="1600" dirty="0"/>
              <a:t>                                                                                                      (published)</a:t>
            </a:r>
          </a:p>
          <a:p>
            <a:r>
              <a:rPr lang="en-US" sz="1600" dirty="0"/>
              <a:t>Here mu is the inverse of the small parameter, about 200.</a:t>
            </a:r>
          </a:p>
          <a:p>
            <a:r>
              <a:rPr lang="en-US" sz="1600" dirty="0"/>
              <a:t>Fortunately, the observable we use proves to be a function of 1/mu^2, not 1/mu; terms of order 1/mu^4 are utterly negligible, so we only need the terms of 1/mu and 1/mu^2 in the series.</a:t>
            </a:r>
          </a:p>
          <a:p>
            <a:endParaRPr lang="en-US" sz="1600" dirty="0"/>
          </a:p>
          <a:p>
            <a:r>
              <a:rPr lang="en-US" sz="1600" dirty="0"/>
              <a:t>We can not only cancel all the spurious terms odd in the electric field, we can measure them separately and make their magnitudes small by tuning the static fields.</a:t>
            </a:r>
          </a:p>
        </p:txBody>
      </p:sp>
    </p:spTree>
    <p:extLst>
      <p:ext uri="{BB962C8B-B14F-4D97-AF65-F5344CB8AC3E}">
        <p14:creationId xmlns:p14="http://schemas.microsoft.com/office/powerpoint/2010/main" val="29853409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19898" y="437532"/>
            <a:ext cx="5403273" cy="1325563"/>
          </a:xfrm>
        </p:spPr>
        <p:txBody>
          <a:bodyPr>
            <a:normAutofit fontScale="90000"/>
          </a:bodyPr>
          <a:lstStyle/>
          <a:p>
            <a:r>
              <a:rPr lang="en-US" dirty="0"/>
              <a:t>Systematics can be isolated from an e-</a:t>
            </a:r>
            <a:r>
              <a:rPr lang="en-US" dirty="0" err="1"/>
              <a:t>edm</a:t>
            </a:r>
            <a:r>
              <a:rPr lang="en-US" dirty="0"/>
              <a:t>.</a:t>
            </a:r>
          </a:p>
        </p:txBody>
      </p:sp>
      <p:pic>
        <p:nvPicPr>
          <p:cNvPr id="5" name="Content Placeholder 4"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891" t="19212" r="49327" b="13083"/>
          <a:stretch/>
        </p:blipFill>
        <p:spPr>
          <a:xfrm>
            <a:off x="907615" y="556826"/>
            <a:ext cx="4124282" cy="6146074"/>
          </a:xfrm>
        </p:spPr>
      </p:pic>
      <p:sp>
        <p:nvSpPr>
          <p:cNvPr id="4" name="Content Placeholder 3"/>
          <p:cNvSpPr>
            <a:spLocks noGrp="1"/>
          </p:cNvSpPr>
          <p:nvPr>
            <p:ph sz="half" idx="2"/>
          </p:nvPr>
        </p:nvSpPr>
        <p:spPr>
          <a:xfrm>
            <a:off x="5419898" y="1825625"/>
            <a:ext cx="5933902" cy="4351338"/>
          </a:xfrm>
        </p:spPr>
        <p:txBody>
          <a:bodyPr>
            <a:normAutofit/>
          </a:bodyPr>
          <a:lstStyle/>
          <a:p>
            <a:r>
              <a:rPr lang="en-US" dirty="0"/>
              <a:t>There remain two E-field-odd terms that don’t cancel by mere symmetry, for </a:t>
            </a:r>
            <a:r>
              <a:rPr lang="en-US" i="1" dirty="0"/>
              <a:t>all</a:t>
            </a:r>
            <a:r>
              <a:rPr lang="en-US" dirty="0"/>
              <a:t> angles of the linear polarization of the analysis laser.  At particular angles, these terms are big, while the contribution of an e-</a:t>
            </a:r>
            <a:r>
              <a:rPr lang="en-US" dirty="0" err="1"/>
              <a:t>edm</a:t>
            </a:r>
            <a:r>
              <a:rPr lang="en-US" dirty="0"/>
              <a:t> is zero.</a:t>
            </a:r>
          </a:p>
          <a:p>
            <a:r>
              <a:rPr lang="en-US" dirty="0"/>
              <a:t>We will verify this theory using Cs by mimicking an e-</a:t>
            </a:r>
            <a:r>
              <a:rPr lang="en-US" dirty="0" err="1"/>
              <a:t>edm</a:t>
            </a:r>
            <a:r>
              <a:rPr lang="en-US" dirty="0"/>
              <a:t> by reversing a small magnetic in synch with the reversal of the electric field.</a:t>
            </a:r>
          </a:p>
        </p:txBody>
      </p:sp>
    </p:spTree>
    <p:extLst>
      <p:ext uri="{BB962C8B-B14F-4D97-AF65-F5344CB8AC3E}">
        <p14:creationId xmlns:p14="http://schemas.microsoft.com/office/powerpoint/2010/main" val="27399020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7775" y="282632"/>
            <a:ext cx="10565476" cy="1200329"/>
          </a:xfrm>
          <a:prstGeom prst="rect">
            <a:avLst/>
          </a:prstGeom>
        </p:spPr>
        <p:txBody>
          <a:bodyPr wrap="square">
            <a:spAutoFit/>
          </a:bodyPr>
          <a:lstStyle/>
          <a:p>
            <a:r>
              <a:rPr lang="en-US" sz="3600" dirty="0"/>
              <a:t>Cesium-Francium Atomic Fountain for Measuring CP-Violation by the Electron Electric Dipole Moment</a:t>
            </a:r>
          </a:p>
        </p:txBody>
      </p:sp>
      <p:sp>
        <p:nvSpPr>
          <p:cNvPr id="3" name="TextBox 2"/>
          <p:cNvSpPr txBox="1"/>
          <p:nvPr/>
        </p:nvSpPr>
        <p:spPr>
          <a:xfrm>
            <a:off x="1319717" y="2380592"/>
            <a:ext cx="10070869" cy="3046988"/>
          </a:xfrm>
          <a:prstGeom prst="rect">
            <a:avLst/>
          </a:prstGeom>
          <a:noFill/>
        </p:spPr>
        <p:txBody>
          <a:bodyPr wrap="square" rtlCol="0">
            <a:spAutoFit/>
          </a:bodyPr>
          <a:lstStyle/>
          <a:p>
            <a:r>
              <a:rPr lang="en-US" sz="2400" dirty="0"/>
              <a:t>Timeline:</a:t>
            </a:r>
          </a:p>
          <a:p>
            <a:endParaRPr lang="en-US" sz="2400" dirty="0"/>
          </a:p>
          <a:p>
            <a:r>
              <a:rPr lang="en-US" sz="2400" b="1" dirty="0"/>
              <a:t>3 years</a:t>
            </a:r>
            <a:r>
              <a:rPr lang="en-US" sz="2400" dirty="0"/>
              <a:t>—measure the e-</a:t>
            </a:r>
            <a:r>
              <a:rPr lang="en-US" sz="2400" dirty="0" err="1"/>
              <a:t>edm</a:t>
            </a:r>
            <a:r>
              <a:rPr lang="en-US" sz="2400" dirty="0"/>
              <a:t> in Cs to 8e-29 e-cm (matching current reported molecular limits).</a:t>
            </a:r>
          </a:p>
          <a:p>
            <a:endParaRPr lang="en-US" sz="2400" dirty="0"/>
          </a:p>
          <a:p>
            <a:r>
              <a:rPr lang="en-US" sz="2400" b="1" dirty="0"/>
              <a:t>1-2 years later</a:t>
            </a:r>
            <a:r>
              <a:rPr lang="en-US" sz="2400" dirty="0"/>
              <a:t>—measure the e-</a:t>
            </a:r>
            <a:r>
              <a:rPr lang="en-US" sz="2400" dirty="0" err="1"/>
              <a:t>edm</a:t>
            </a:r>
            <a:r>
              <a:rPr lang="en-US" sz="2400" dirty="0"/>
              <a:t> in Fr at TRIUMF to 8e-30 cm (better by 10x)</a:t>
            </a:r>
          </a:p>
          <a:p>
            <a:endParaRPr lang="en-US" sz="2400" dirty="0"/>
          </a:p>
        </p:txBody>
      </p:sp>
    </p:spTree>
    <p:extLst>
      <p:ext uri="{BB962C8B-B14F-4D97-AF65-F5344CB8AC3E}">
        <p14:creationId xmlns:p14="http://schemas.microsoft.com/office/powerpoint/2010/main" val="1742306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839787" y="365125"/>
            <a:ext cx="10964285" cy="1325563"/>
          </a:xfrm>
        </p:spPr>
        <p:txBody>
          <a:bodyPr>
            <a:normAutofit fontScale="90000"/>
          </a:bodyPr>
          <a:lstStyle/>
          <a:p>
            <a:r>
              <a:rPr lang="en-US" dirty="0"/>
              <a:t>Electric dipole moments are predicted by the Standard Model to exist, but have never been seen.  Violate P, T, and CP.</a:t>
            </a:r>
          </a:p>
        </p:txBody>
      </p:sp>
      <p:sp>
        <p:nvSpPr>
          <p:cNvPr id="5" name="Text Placeholder 4"/>
          <p:cNvSpPr>
            <a:spLocks noGrp="1"/>
          </p:cNvSpPr>
          <p:nvPr>
            <p:ph type="body" idx="1"/>
          </p:nvPr>
        </p:nvSpPr>
        <p:spPr/>
        <p:txBody>
          <a:bodyPr/>
          <a:lstStyle/>
          <a:p>
            <a:r>
              <a:rPr lang="en-US" dirty="0"/>
              <a:t>Some Standard Model ingredients:</a:t>
            </a:r>
          </a:p>
        </p:txBody>
      </p:sp>
      <p:sp>
        <p:nvSpPr>
          <p:cNvPr id="6" name="Content Placeholder 5"/>
          <p:cNvSpPr>
            <a:spLocks noGrp="1"/>
          </p:cNvSpPr>
          <p:nvPr>
            <p:ph sz="half" idx="2"/>
          </p:nvPr>
        </p:nvSpPr>
        <p:spPr/>
        <p:txBody>
          <a:bodyPr/>
          <a:lstStyle/>
          <a:p>
            <a:r>
              <a:rPr lang="en-US" dirty="0"/>
              <a:t>QED, Weinberg-Salaam model of the weak interaction</a:t>
            </a:r>
          </a:p>
          <a:p>
            <a:r>
              <a:rPr lang="en-US" dirty="0"/>
              <a:t>QCD with no CP violation (</a:t>
            </a:r>
            <a:r>
              <a:rPr lang="el-GR" dirty="0"/>
              <a:t>ϴ=0</a:t>
            </a:r>
            <a:r>
              <a:rPr lang="en-US" dirty="0"/>
              <a:t>)</a:t>
            </a:r>
          </a:p>
          <a:p>
            <a:r>
              <a:rPr lang="en-US" dirty="0"/>
              <a:t>Lepton doublets and quark doublets</a:t>
            </a:r>
          </a:p>
          <a:p>
            <a:r>
              <a:rPr lang="en-US" dirty="0"/>
              <a:t>3 generations</a:t>
            </a:r>
          </a:p>
          <a:p>
            <a:r>
              <a:rPr lang="en-US" dirty="0"/>
              <a:t>Quark mass eigenstates ≠ weak eigenstates (CKM matrix)</a:t>
            </a:r>
          </a:p>
        </p:txBody>
      </p:sp>
      <p:sp>
        <p:nvSpPr>
          <p:cNvPr id="7" name="Text Placeholder 6"/>
          <p:cNvSpPr>
            <a:spLocks noGrp="1"/>
          </p:cNvSpPr>
          <p:nvPr>
            <p:ph type="body" sz="quarter" idx="3"/>
          </p:nvPr>
        </p:nvSpPr>
        <p:spPr/>
        <p:txBody>
          <a:bodyPr/>
          <a:lstStyle/>
          <a:p>
            <a:r>
              <a:rPr lang="en-US" dirty="0"/>
              <a:t>Effect:</a:t>
            </a:r>
          </a:p>
        </p:txBody>
      </p:sp>
      <p:sp>
        <p:nvSpPr>
          <p:cNvPr id="8" name="Content Placeholder 7"/>
          <p:cNvSpPr>
            <a:spLocks noGrp="1"/>
          </p:cNvSpPr>
          <p:nvPr>
            <p:ph sz="quarter" idx="4"/>
          </p:nvPr>
        </p:nvSpPr>
        <p:spPr/>
        <p:txBody>
          <a:bodyPr>
            <a:normAutofit fontScale="92500" lnSpcReduction="10000"/>
          </a:bodyPr>
          <a:lstStyle/>
          <a:p>
            <a:r>
              <a:rPr lang="en-US" dirty="0"/>
              <a:t>CP violation only in the quark sector (if it is in the neutrino sector too, its effect is even smaller)</a:t>
            </a:r>
          </a:p>
          <a:p>
            <a:r>
              <a:rPr lang="en-US" dirty="0"/>
              <a:t>A CP-violating phase of O(1) is largely hidden by the small flavor mixing in the CKM matrix</a:t>
            </a:r>
          </a:p>
          <a:p>
            <a:r>
              <a:rPr lang="en-US" dirty="0"/>
              <a:t>Any e-</a:t>
            </a:r>
            <a:r>
              <a:rPr lang="en-US" dirty="0" err="1"/>
              <a:t>edm</a:t>
            </a:r>
            <a:r>
              <a:rPr lang="en-US" dirty="0"/>
              <a:t> appears at high order requiring many intermediate W’s, which have large mass, and many loops.</a:t>
            </a:r>
          </a:p>
          <a:p>
            <a:endParaRPr lang="en-US" dirty="0"/>
          </a:p>
        </p:txBody>
      </p:sp>
    </p:spTree>
    <p:extLst>
      <p:ext uri="{BB962C8B-B14F-4D97-AF65-F5344CB8AC3E}">
        <p14:creationId xmlns:p14="http://schemas.microsoft.com/office/powerpoint/2010/main" val="15154490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matrix.pdf - TeXworks"/>
          <p:cNvPicPr>
            <a:picLocks noChangeAspect="1"/>
          </p:cNvPicPr>
          <p:nvPr/>
        </p:nvPicPr>
        <p:blipFill rotWithShape="1">
          <a:blip r:embed="rId2">
            <a:extLst>
              <a:ext uri="{28A0092B-C50C-407E-A947-70E740481C1C}">
                <a14:useLocalDpi xmlns:a14="http://schemas.microsoft.com/office/drawing/2010/main" val="0"/>
              </a:ext>
            </a:extLst>
          </a:blip>
          <a:srcRect l="12340" t="14727" r="12324" b="17249"/>
          <a:stretch/>
        </p:blipFill>
        <p:spPr>
          <a:xfrm>
            <a:off x="656705" y="615142"/>
            <a:ext cx="10773295" cy="5552902"/>
          </a:xfrm>
          <a:prstGeom prst="rect">
            <a:avLst/>
          </a:prstGeom>
        </p:spPr>
      </p:pic>
    </p:spTree>
    <p:extLst>
      <p:ext uri="{BB962C8B-B14F-4D97-AF65-F5344CB8AC3E}">
        <p14:creationId xmlns:p14="http://schemas.microsoft.com/office/powerpoint/2010/main" val="1474804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838199" y="365126"/>
            <a:ext cx="10995991" cy="877888"/>
          </a:xfrm>
        </p:spPr>
        <p:txBody>
          <a:bodyPr>
            <a:noAutofit/>
          </a:bodyPr>
          <a:lstStyle/>
          <a:p>
            <a:r>
              <a:rPr lang="en-US" sz="3600" dirty="0"/>
              <a:t>                Standard Model                     Generic beyond SM</a:t>
            </a:r>
          </a:p>
        </p:txBody>
      </p:sp>
      <p:pic>
        <p:nvPicPr>
          <p:cNvPr id="13" name="Content Placeholder 12" descr="PhysRevD.89.056006.2014PospelovRitz.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3403" t="36149" r="49468" b="38515"/>
          <a:stretch/>
        </p:blipFill>
        <p:spPr>
          <a:xfrm>
            <a:off x="1016848" y="1655252"/>
            <a:ext cx="6678159" cy="3350686"/>
          </a:xfrm>
        </p:spPr>
      </p:pic>
      <p:pic>
        <p:nvPicPr>
          <p:cNvPr id="22" name="Content Placeholder 21" descr="Vmatrix.pdf - TeXworks"/>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1851" t="43896" r="23077" b="46315"/>
          <a:stretch/>
        </p:blipFill>
        <p:spPr>
          <a:xfrm>
            <a:off x="1210801" y="4943535"/>
            <a:ext cx="9329738" cy="1107015"/>
          </a:xfrm>
        </p:spPr>
      </p:pic>
      <p:sp>
        <p:nvSpPr>
          <p:cNvPr id="23" name="TextBox 22"/>
          <p:cNvSpPr txBox="1"/>
          <p:nvPr/>
        </p:nvSpPr>
        <p:spPr>
          <a:xfrm>
            <a:off x="8415338" y="2114550"/>
            <a:ext cx="2557463" cy="2128838"/>
          </a:xfrm>
          <a:prstGeom prst="rect">
            <a:avLst/>
          </a:prstGeom>
          <a:noFill/>
        </p:spPr>
        <p:txBody>
          <a:bodyPr wrap="square" rtlCol="0">
            <a:spAutoFit/>
          </a:bodyPr>
          <a:lstStyle/>
          <a:p>
            <a:endParaRPr lang="en-US" dirty="0"/>
          </a:p>
        </p:txBody>
      </p:sp>
      <p:pic>
        <p:nvPicPr>
          <p:cNvPr id="24" name="Picture 23" descr="Vmatrix.pdf - TeXworks"/>
          <p:cNvPicPr>
            <a:picLocks noChangeAspect="1"/>
          </p:cNvPicPr>
          <p:nvPr/>
        </p:nvPicPr>
        <p:blipFill rotWithShape="1">
          <a:blip r:embed="rId4">
            <a:extLst>
              <a:ext uri="{28A0092B-C50C-407E-A947-70E740481C1C}">
                <a14:useLocalDpi xmlns:a14="http://schemas.microsoft.com/office/drawing/2010/main" val="0"/>
              </a:ext>
            </a:extLst>
          </a:blip>
          <a:srcRect l="40348" t="59643" r="55670" b="31519"/>
          <a:stretch/>
        </p:blipFill>
        <p:spPr>
          <a:xfrm>
            <a:off x="2717793" y="1781693"/>
            <a:ext cx="237649" cy="332857"/>
          </a:xfrm>
          <a:prstGeom prst="rect">
            <a:avLst/>
          </a:prstGeom>
        </p:spPr>
      </p:pic>
      <p:pic>
        <p:nvPicPr>
          <p:cNvPr id="25" name="Picture 24" descr="Vmatrix.pdf - TeXworks"/>
          <p:cNvPicPr>
            <a:picLocks noChangeAspect="1"/>
          </p:cNvPicPr>
          <p:nvPr/>
        </p:nvPicPr>
        <p:blipFill rotWithShape="1">
          <a:blip r:embed="rId4">
            <a:extLst>
              <a:ext uri="{28A0092B-C50C-407E-A947-70E740481C1C}">
                <a14:useLocalDpi xmlns:a14="http://schemas.microsoft.com/office/drawing/2010/main" val="0"/>
              </a:ext>
            </a:extLst>
          </a:blip>
          <a:srcRect l="40292" t="59113" r="54643" b="33949"/>
          <a:stretch/>
        </p:blipFill>
        <p:spPr>
          <a:xfrm>
            <a:off x="6084094" y="1781693"/>
            <a:ext cx="318052" cy="274940"/>
          </a:xfrm>
          <a:prstGeom prst="rect">
            <a:avLst/>
          </a:prstGeom>
        </p:spPr>
      </p:pic>
      <p:pic>
        <p:nvPicPr>
          <p:cNvPr id="26" name="Picture 25" descr="Vmatrix.pdf - TeXworks"/>
          <p:cNvPicPr>
            <a:picLocks noChangeAspect="1"/>
          </p:cNvPicPr>
          <p:nvPr/>
        </p:nvPicPr>
        <p:blipFill rotWithShape="1">
          <a:blip r:embed="rId4">
            <a:extLst>
              <a:ext uri="{28A0092B-C50C-407E-A947-70E740481C1C}">
                <a14:useLocalDpi xmlns:a14="http://schemas.microsoft.com/office/drawing/2010/main" val="0"/>
              </a:ext>
            </a:extLst>
          </a:blip>
          <a:srcRect l="52954" t="58779" r="42825" b="32487"/>
          <a:stretch/>
        </p:blipFill>
        <p:spPr>
          <a:xfrm>
            <a:off x="3874778" y="2114550"/>
            <a:ext cx="265044" cy="346109"/>
          </a:xfrm>
          <a:prstGeom prst="rect">
            <a:avLst/>
          </a:prstGeom>
        </p:spPr>
      </p:pic>
      <p:pic>
        <p:nvPicPr>
          <p:cNvPr id="27" name="Picture 26" descr="PhysRevD.89.056006.2014PospelovRitz.pdf - Adobe Acrobat Pro"/>
          <p:cNvPicPr>
            <a:picLocks noChangeAspect="1"/>
          </p:cNvPicPr>
          <p:nvPr/>
        </p:nvPicPr>
        <p:blipFill rotWithShape="1">
          <a:blip r:embed="rId5">
            <a:extLst>
              <a:ext uri="{28A0092B-C50C-407E-A947-70E740481C1C}">
                <a14:useLocalDpi xmlns:a14="http://schemas.microsoft.com/office/drawing/2010/main" val="0"/>
              </a:ext>
            </a:extLst>
          </a:blip>
          <a:srcRect l="36567" t="41915" r="54974" b="46717"/>
          <a:stretch/>
        </p:blipFill>
        <p:spPr>
          <a:xfrm>
            <a:off x="8770597" y="3193775"/>
            <a:ext cx="1646917" cy="1166504"/>
          </a:xfrm>
          <a:prstGeom prst="rect">
            <a:avLst/>
          </a:prstGeom>
        </p:spPr>
      </p:pic>
      <p:pic>
        <p:nvPicPr>
          <p:cNvPr id="31" name="Picture 30" descr="PhysRevD.89.056006.2014PospelovRitz.pdf - Adobe Acrobat Pro"/>
          <p:cNvPicPr>
            <a:picLocks noChangeAspect="1"/>
          </p:cNvPicPr>
          <p:nvPr/>
        </p:nvPicPr>
        <p:blipFill rotWithShape="1">
          <a:blip r:embed="rId6">
            <a:extLst>
              <a:ext uri="{28A0092B-C50C-407E-A947-70E740481C1C}">
                <a14:useLocalDpi xmlns:a14="http://schemas.microsoft.com/office/drawing/2010/main" val="0"/>
              </a:ext>
            </a:extLst>
          </a:blip>
          <a:srcRect l="18384" t="87566" r="53564" b="11972"/>
          <a:stretch/>
        </p:blipFill>
        <p:spPr>
          <a:xfrm flipV="1">
            <a:off x="7858022" y="4346525"/>
            <a:ext cx="3472070" cy="45719"/>
          </a:xfrm>
          <a:prstGeom prst="rect">
            <a:avLst/>
          </a:prstGeom>
        </p:spPr>
      </p:pic>
      <p:pic>
        <p:nvPicPr>
          <p:cNvPr id="33" name="Picture 32" descr="PhysRevD.89.056006.2014PospelovRitz.pdf - Adobe Acrobat Pro"/>
          <p:cNvPicPr>
            <a:picLocks noChangeAspect="1"/>
          </p:cNvPicPr>
          <p:nvPr/>
        </p:nvPicPr>
        <p:blipFill rotWithShape="1">
          <a:blip r:embed="rId6">
            <a:extLst>
              <a:ext uri="{28A0092B-C50C-407E-A947-70E740481C1C}">
                <a14:useLocalDpi xmlns:a14="http://schemas.microsoft.com/office/drawing/2010/main" val="0"/>
              </a:ext>
            </a:extLst>
          </a:blip>
          <a:srcRect l="30815" t="85397" r="66156" b="9783"/>
          <a:stretch/>
        </p:blipFill>
        <p:spPr>
          <a:xfrm>
            <a:off x="8461218" y="4194348"/>
            <a:ext cx="379762" cy="331858"/>
          </a:xfrm>
          <a:prstGeom prst="rect">
            <a:avLst/>
          </a:prstGeom>
        </p:spPr>
      </p:pic>
      <p:pic>
        <p:nvPicPr>
          <p:cNvPr id="34" name="Picture 33" descr="Vmatrix.pdf - TeXworks"/>
          <p:cNvPicPr>
            <a:picLocks noChangeAspect="1"/>
          </p:cNvPicPr>
          <p:nvPr/>
        </p:nvPicPr>
        <p:blipFill rotWithShape="1">
          <a:blip r:embed="rId7">
            <a:extLst>
              <a:ext uri="{28A0092B-C50C-407E-A947-70E740481C1C}">
                <a14:useLocalDpi xmlns:a14="http://schemas.microsoft.com/office/drawing/2010/main" val="0"/>
              </a:ext>
            </a:extLst>
          </a:blip>
          <a:srcRect l="32790" t="70648" r="50190" b="22974"/>
          <a:stretch/>
        </p:blipFill>
        <p:spPr>
          <a:xfrm>
            <a:off x="8772377" y="4393916"/>
            <a:ext cx="1118799" cy="264579"/>
          </a:xfrm>
          <a:prstGeom prst="rect">
            <a:avLst/>
          </a:prstGeom>
        </p:spPr>
      </p:pic>
      <p:pic>
        <p:nvPicPr>
          <p:cNvPr id="35" name="Picture 34" descr="Vmatrix.pdf - TeXworks"/>
          <p:cNvPicPr>
            <a:picLocks noChangeAspect="1"/>
          </p:cNvPicPr>
          <p:nvPr/>
        </p:nvPicPr>
        <p:blipFill rotWithShape="1">
          <a:blip r:embed="rId8">
            <a:extLst>
              <a:ext uri="{28A0092B-C50C-407E-A947-70E740481C1C}">
                <a14:useLocalDpi xmlns:a14="http://schemas.microsoft.com/office/drawing/2010/main" val="0"/>
              </a:ext>
            </a:extLst>
          </a:blip>
          <a:srcRect l="60130" t="69314" r="35248" b="22312"/>
          <a:stretch/>
        </p:blipFill>
        <p:spPr>
          <a:xfrm>
            <a:off x="9041578" y="3757078"/>
            <a:ext cx="290198" cy="331858"/>
          </a:xfrm>
          <a:prstGeom prst="rect">
            <a:avLst/>
          </a:prstGeom>
        </p:spPr>
      </p:pic>
      <p:pic>
        <p:nvPicPr>
          <p:cNvPr id="37" name="Picture 36" descr="Vmatrix.pdf - TeXworks"/>
          <p:cNvPicPr>
            <a:picLocks noChangeAspect="1"/>
          </p:cNvPicPr>
          <p:nvPr/>
        </p:nvPicPr>
        <p:blipFill rotWithShape="1">
          <a:blip r:embed="rId8">
            <a:extLst>
              <a:ext uri="{28A0092B-C50C-407E-A947-70E740481C1C}">
                <a14:useLocalDpi xmlns:a14="http://schemas.microsoft.com/office/drawing/2010/main" val="0"/>
              </a:ext>
            </a:extLst>
          </a:blip>
          <a:srcRect l="40920" t="47758" r="55874" b="46632"/>
          <a:stretch/>
        </p:blipFill>
        <p:spPr>
          <a:xfrm>
            <a:off x="9770063" y="3427945"/>
            <a:ext cx="222076" cy="245228"/>
          </a:xfrm>
          <a:prstGeom prst="rect">
            <a:avLst/>
          </a:prstGeom>
        </p:spPr>
      </p:pic>
      <p:sp>
        <p:nvSpPr>
          <p:cNvPr id="38" name="TextBox 37"/>
          <p:cNvSpPr txBox="1"/>
          <p:nvPr/>
        </p:nvSpPr>
        <p:spPr>
          <a:xfrm>
            <a:off x="7268475" y="1585912"/>
            <a:ext cx="4161526" cy="1200329"/>
          </a:xfrm>
          <a:prstGeom prst="rect">
            <a:avLst/>
          </a:prstGeom>
          <a:noFill/>
        </p:spPr>
        <p:txBody>
          <a:bodyPr wrap="square" rtlCol="0">
            <a:spAutoFit/>
          </a:bodyPr>
          <a:lstStyle/>
          <a:p>
            <a:r>
              <a:rPr lang="en-US" dirty="0"/>
              <a:t>Example: Generic Supersymmetry, with O(1) CP-violating phases and </a:t>
            </a:r>
            <a:r>
              <a:rPr lang="en-US" dirty="0" err="1"/>
              <a:t>superpartner</a:t>
            </a:r>
            <a:r>
              <a:rPr lang="en-US" dirty="0"/>
              <a:t> masses of O(100 GeV) will violate our target e-</a:t>
            </a:r>
            <a:r>
              <a:rPr lang="en-US" dirty="0" err="1"/>
              <a:t>edm</a:t>
            </a:r>
            <a:r>
              <a:rPr lang="en-US" dirty="0"/>
              <a:t> bounds by a factor of 10^4.</a:t>
            </a:r>
          </a:p>
        </p:txBody>
      </p:sp>
    </p:spTree>
    <p:extLst>
      <p:ext uri="{BB962C8B-B14F-4D97-AF65-F5344CB8AC3E}">
        <p14:creationId xmlns:p14="http://schemas.microsoft.com/office/powerpoint/2010/main" val="3802218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edmtalkatomicbeamrotations.ps -- PS_View"/>
          <p:cNvPicPr>
            <a:picLocks noChangeAspect="1"/>
          </p:cNvPicPr>
          <p:nvPr/>
        </p:nvPicPr>
        <p:blipFill rotWithShape="1">
          <a:blip r:embed="rId2">
            <a:extLst>
              <a:ext uri="{28A0092B-C50C-407E-A947-70E740481C1C}">
                <a14:useLocalDpi xmlns:a14="http://schemas.microsoft.com/office/drawing/2010/main" val="0"/>
              </a:ext>
            </a:extLst>
          </a:blip>
          <a:srcRect l="13499" t="21081" r="13210" b="17969"/>
          <a:stretch/>
        </p:blipFill>
        <p:spPr>
          <a:xfrm>
            <a:off x="633862" y="632138"/>
            <a:ext cx="5708749" cy="5744095"/>
          </a:xfrm>
          <a:prstGeom prst="rect">
            <a:avLst/>
          </a:prstGeom>
        </p:spPr>
      </p:pic>
      <p:sp>
        <p:nvSpPr>
          <p:cNvPr id="3" name="TextBox 2"/>
          <p:cNvSpPr txBox="1"/>
          <p:nvPr/>
        </p:nvSpPr>
        <p:spPr>
          <a:xfrm>
            <a:off x="6811505" y="466923"/>
            <a:ext cx="4493803" cy="5909310"/>
          </a:xfrm>
          <a:prstGeom prst="rect">
            <a:avLst/>
          </a:prstGeom>
          <a:noFill/>
        </p:spPr>
        <p:txBody>
          <a:bodyPr wrap="square" rtlCol="0">
            <a:spAutoFit/>
          </a:bodyPr>
          <a:lstStyle/>
          <a:p>
            <a:r>
              <a:rPr lang="en-US" sz="2800" dirty="0"/>
              <a:t>Atomic beam systematics</a:t>
            </a:r>
          </a:p>
          <a:p>
            <a:endParaRPr lang="en-US" sz="1400" dirty="0"/>
          </a:p>
          <a:p>
            <a:r>
              <a:rPr lang="en-US" sz="1400" dirty="0"/>
              <a:t>An atom  at rest, with a magnetic and an electric dipole moment, will </a:t>
            </a:r>
            <a:r>
              <a:rPr lang="en-US" sz="1400" dirty="0" err="1"/>
              <a:t>precess</a:t>
            </a:r>
            <a:r>
              <a:rPr lang="en-US" sz="1400" dirty="0"/>
              <a:t> in magnetic and electric fields (top left).  The rotation angle is the </a:t>
            </a:r>
            <a:r>
              <a:rPr lang="en-US" sz="1400" dirty="0" err="1"/>
              <a:t>edm</a:t>
            </a:r>
            <a:r>
              <a:rPr lang="en-US" sz="1400" dirty="0"/>
              <a:t> observable; we seek a rotation with a shift odd in E.</a:t>
            </a:r>
          </a:p>
          <a:p>
            <a:endParaRPr lang="en-US" sz="1400" dirty="0"/>
          </a:p>
          <a:p>
            <a:r>
              <a:rPr lang="en-US" sz="1400" dirty="0"/>
              <a:t>If small transverse magnetic fields are present, they will cause small rotations about the transverse axes (top right).  Rotations about both x and y generate a net rotation about z.  Acceptable: the rotation is even in E.</a:t>
            </a:r>
          </a:p>
          <a:p>
            <a:endParaRPr lang="en-US" sz="1400" dirty="0"/>
          </a:p>
          <a:p>
            <a:r>
              <a:rPr lang="en-US" sz="1400" dirty="0"/>
              <a:t>If the atom moves with velocity v, there is generated in the atom’s rest frame a “motional” magnetic field </a:t>
            </a:r>
          </a:p>
          <a:p>
            <a:r>
              <a:rPr lang="en-US" sz="1400" dirty="0"/>
              <a:t>B = (1/c) v x E (bottom left) That interacts with the component of the magnetic field parallel to the atomic velocity to generate a rotation </a:t>
            </a:r>
            <a:r>
              <a:rPr lang="en-US" sz="1400" i="1" dirty="0"/>
              <a:t>odd</a:t>
            </a:r>
            <a:r>
              <a:rPr lang="en-US" sz="1400" dirty="0"/>
              <a:t> in E.</a:t>
            </a:r>
          </a:p>
          <a:p>
            <a:endParaRPr lang="en-US" sz="1400" dirty="0"/>
          </a:p>
          <a:p>
            <a:r>
              <a:rPr lang="en-US" sz="1400" dirty="0"/>
              <a:t>Desirable to reduce any component of the magnetic in the direction of the beam velocity , and also to combine data for beams of opposite signs of the velocity.</a:t>
            </a:r>
          </a:p>
          <a:p>
            <a:endParaRPr lang="en-US" sz="1400" dirty="0"/>
          </a:p>
          <a:p>
            <a:r>
              <a:rPr lang="en-US" sz="1400" dirty="0"/>
              <a:t>Fountains reverse the velocity by the rise and fall of atoms under gravity.    Velocity of  a few m/s reduces the systematic by a factor of 100 compared to thermal atomic beams at a few hundreds of m/s.</a:t>
            </a:r>
          </a:p>
        </p:txBody>
      </p:sp>
      <p:sp>
        <p:nvSpPr>
          <p:cNvPr id="5" name="TextBox 4"/>
          <p:cNvSpPr txBox="1"/>
          <p:nvPr/>
        </p:nvSpPr>
        <p:spPr>
          <a:xfrm>
            <a:off x="3634353" y="3448373"/>
            <a:ext cx="2286000" cy="2031325"/>
          </a:xfrm>
          <a:prstGeom prst="rect">
            <a:avLst/>
          </a:prstGeom>
          <a:noFill/>
        </p:spPr>
        <p:txBody>
          <a:bodyPr wrap="square" rtlCol="0">
            <a:spAutoFit/>
          </a:bodyPr>
          <a:lstStyle/>
          <a:p>
            <a:r>
              <a:rPr lang="en-US" dirty="0"/>
              <a:t>Effect of magnetic and electric fields on an atom with both a magnetic dipole moment and an electric dipole moment.</a:t>
            </a:r>
          </a:p>
        </p:txBody>
      </p:sp>
      <p:sp>
        <p:nvSpPr>
          <p:cNvPr id="4" name="TextBox 3"/>
          <p:cNvSpPr txBox="1"/>
          <p:nvPr/>
        </p:nvSpPr>
        <p:spPr>
          <a:xfrm flipH="1">
            <a:off x="2427316" y="5604388"/>
            <a:ext cx="266007" cy="253916"/>
          </a:xfrm>
          <a:prstGeom prst="rect">
            <a:avLst/>
          </a:prstGeom>
          <a:noFill/>
        </p:spPr>
        <p:txBody>
          <a:bodyPr wrap="square" rtlCol="0">
            <a:spAutoFit/>
          </a:bodyPr>
          <a:lstStyle/>
          <a:p>
            <a:r>
              <a:rPr lang="en-US" sz="1050" dirty="0"/>
              <a:t>2</a:t>
            </a:r>
          </a:p>
        </p:txBody>
      </p:sp>
    </p:spTree>
    <p:extLst>
      <p:ext uri="{BB962C8B-B14F-4D97-AF65-F5344CB8AC3E}">
        <p14:creationId xmlns:p14="http://schemas.microsoft.com/office/powerpoint/2010/main" val="780733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26767"/>
          </a:xfrm>
        </p:spPr>
        <p:txBody>
          <a:bodyPr>
            <a:normAutofit/>
          </a:bodyPr>
          <a:lstStyle/>
          <a:p>
            <a:r>
              <a:rPr lang="en-US" sz="3200" dirty="0"/>
              <a:t>Energy shifts of ground-state levels 7s |FM&gt; in 211-Fr (F=5)</a:t>
            </a:r>
          </a:p>
        </p:txBody>
      </p:sp>
      <p:sp>
        <p:nvSpPr>
          <p:cNvPr id="4" name="Content Placeholder 3"/>
          <p:cNvSpPr>
            <a:spLocks noGrp="1"/>
          </p:cNvSpPr>
          <p:nvPr>
            <p:ph sz="half" idx="2"/>
          </p:nvPr>
        </p:nvSpPr>
        <p:spPr>
          <a:xfrm>
            <a:off x="1046137" y="3115158"/>
            <a:ext cx="3727342" cy="302217"/>
          </a:xfrm>
        </p:spPr>
        <p:txBody>
          <a:bodyPr>
            <a:normAutofit fontScale="92500" lnSpcReduction="20000"/>
          </a:bodyPr>
          <a:lstStyle/>
          <a:p>
            <a:pPr marL="0" indent="0">
              <a:buNone/>
            </a:pPr>
            <a:r>
              <a:rPr lang="en-US" sz="1900" b="1" dirty="0"/>
              <a:t>Tensor Stark effect </a:t>
            </a:r>
            <a:r>
              <a:rPr lang="en-US" sz="1900" dirty="0"/>
              <a:t>in 10^7 V/m field</a:t>
            </a:r>
            <a:endParaRPr lang="en-US" dirty="0"/>
          </a:p>
          <a:p>
            <a:pPr marL="0" indent="0">
              <a:buNone/>
            </a:pPr>
            <a:endParaRPr lang="en-US" dirty="0"/>
          </a:p>
        </p:txBody>
      </p:sp>
      <p:sp>
        <p:nvSpPr>
          <p:cNvPr id="9" name="TextBox 8"/>
          <p:cNvSpPr txBox="1"/>
          <p:nvPr/>
        </p:nvSpPr>
        <p:spPr>
          <a:xfrm>
            <a:off x="5912602" y="1069383"/>
            <a:ext cx="5587139" cy="1200329"/>
          </a:xfrm>
          <a:prstGeom prst="rect">
            <a:avLst/>
          </a:prstGeom>
          <a:noFill/>
        </p:spPr>
        <p:txBody>
          <a:bodyPr wrap="square" rtlCol="0">
            <a:spAutoFit/>
          </a:bodyPr>
          <a:lstStyle/>
          <a:p>
            <a:r>
              <a:rPr lang="en-US" b="1" dirty="0"/>
              <a:t>Scalar Stark Effect </a:t>
            </a:r>
            <a:r>
              <a:rPr lang="en-US" dirty="0"/>
              <a:t>in 10^7 V/m Electric field:</a:t>
            </a:r>
          </a:p>
          <a:p>
            <a:r>
              <a:rPr lang="en-US" dirty="0"/>
              <a:t>Increases binding energy by h x </a:t>
            </a:r>
            <a:r>
              <a:rPr lang="en-US" b="1" dirty="0"/>
              <a:t>800 MHz</a:t>
            </a:r>
            <a:r>
              <a:rPr lang="en-US" dirty="0"/>
              <a:t>; atoms pulled toward strong electric fields.  All levels |FM&gt; shift identically (force on atoms independent of M).</a:t>
            </a:r>
          </a:p>
        </p:txBody>
      </p:sp>
      <p:pic>
        <p:nvPicPr>
          <p:cNvPr id="11" name="Picture 10" descr="Electron EDM proposal.pdf - Adobe Acrobat Pro"/>
          <p:cNvPicPr>
            <a:picLocks noChangeAspect="1"/>
          </p:cNvPicPr>
          <p:nvPr/>
        </p:nvPicPr>
        <p:blipFill rotWithShape="1">
          <a:blip r:embed="rId2">
            <a:extLst>
              <a:ext uri="{28A0092B-C50C-407E-A947-70E740481C1C}">
                <a14:useLocalDpi xmlns:a14="http://schemas.microsoft.com/office/drawing/2010/main" val="0"/>
              </a:ext>
            </a:extLst>
          </a:blip>
          <a:srcRect l="12859" t="28545" r="53763" b="30947"/>
          <a:stretch/>
        </p:blipFill>
        <p:spPr>
          <a:xfrm>
            <a:off x="1521648" y="3637458"/>
            <a:ext cx="3384859" cy="2495226"/>
          </a:xfrm>
          <a:prstGeom prst="rect">
            <a:avLst/>
          </a:prstGeom>
        </p:spPr>
      </p:pic>
      <p:pic>
        <p:nvPicPr>
          <p:cNvPr id="13" name="Picture 12" descr="eedmtalkFrMotionalZeeman.ps -- PS_View"/>
          <p:cNvPicPr>
            <a:picLocks noChangeAspect="1"/>
          </p:cNvPicPr>
          <p:nvPr/>
        </p:nvPicPr>
        <p:blipFill rotWithShape="1">
          <a:blip r:embed="rId3">
            <a:extLst>
              <a:ext uri="{28A0092B-C50C-407E-A947-70E740481C1C}">
                <a14:useLocalDpi xmlns:a14="http://schemas.microsoft.com/office/drawing/2010/main" val="0"/>
              </a:ext>
            </a:extLst>
          </a:blip>
          <a:srcRect l="31593" t="20202" r="31719" b="18870"/>
          <a:stretch/>
        </p:blipFill>
        <p:spPr>
          <a:xfrm>
            <a:off x="6096000" y="3577479"/>
            <a:ext cx="3277892" cy="3095631"/>
          </a:xfrm>
          <a:prstGeom prst="rect">
            <a:avLst/>
          </a:prstGeom>
        </p:spPr>
      </p:pic>
      <p:sp>
        <p:nvSpPr>
          <p:cNvPr id="14" name="TextBox 13"/>
          <p:cNvSpPr txBox="1"/>
          <p:nvPr/>
        </p:nvSpPr>
        <p:spPr>
          <a:xfrm>
            <a:off x="5912602" y="2487478"/>
            <a:ext cx="5323669" cy="646331"/>
          </a:xfrm>
          <a:prstGeom prst="rect">
            <a:avLst/>
          </a:prstGeom>
          <a:noFill/>
        </p:spPr>
        <p:txBody>
          <a:bodyPr wrap="square" rtlCol="0">
            <a:spAutoFit/>
          </a:bodyPr>
          <a:lstStyle/>
          <a:p>
            <a:r>
              <a:rPr lang="en-US" b="1" dirty="0"/>
              <a:t>Zeeman Effect </a:t>
            </a:r>
            <a:r>
              <a:rPr lang="en-US" dirty="0"/>
              <a:t>in a field of 330 </a:t>
            </a:r>
            <a:r>
              <a:rPr lang="en-US" dirty="0" err="1"/>
              <a:t>pT</a:t>
            </a:r>
            <a:r>
              <a:rPr lang="en-US" dirty="0"/>
              <a:t> (magnitude equal to the motional field for an atom at 3 m/s in 10^7 V/m)</a:t>
            </a:r>
          </a:p>
        </p:txBody>
      </p:sp>
      <p:pic>
        <p:nvPicPr>
          <p:cNvPr id="15" name="Picture 14" descr="eedmtalkFrMotionalZeemaneedmscale.ps -- PS_View"/>
          <p:cNvPicPr>
            <a:picLocks noChangeAspect="1"/>
          </p:cNvPicPr>
          <p:nvPr/>
        </p:nvPicPr>
        <p:blipFill rotWithShape="1">
          <a:blip r:embed="rId4">
            <a:extLst>
              <a:ext uri="{28A0092B-C50C-407E-A947-70E740481C1C}">
                <a14:useLocalDpi xmlns:a14="http://schemas.microsoft.com/office/drawing/2010/main" val="0"/>
              </a:ext>
            </a:extLst>
          </a:blip>
          <a:srcRect l="56872" t="21250" r="32157" b="20262"/>
          <a:stretch/>
        </p:blipFill>
        <p:spPr>
          <a:xfrm>
            <a:off x="9783304" y="3637458"/>
            <a:ext cx="954401" cy="2975675"/>
          </a:xfrm>
          <a:prstGeom prst="rect">
            <a:avLst/>
          </a:prstGeom>
        </p:spPr>
      </p:pic>
      <p:sp>
        <p:nvSpPr>
          <p:cNvPr id="16" name="TextBox 15"/>
          <p:cNvSpPr txBox="1"/>
          <p:nvPr/>
        </p:nvSpPr>
        <p:spPr>
          <a:xfrm>
            <a:off x="9492712" y="3208149"/>
            <a:ext cx="1681566" cy="369332"/>
          </a:xfrm>
          <a:prstGeom prst="rect">
            <a:avLst/>
          </a:prstGeom>
          <a:noFill/>
        </p:spPr>
        <p:txBody>
          <a:bodyPr wrap="square" rtlCol="0">
            <a:spAutoFit/>
          </a:bodyPr>
          <a:lstStyle/>
          <a:p>
            <a:r>
              <a:rPr lang="en-US" b="1" dirty="0"/>
              <a:t>Electron </a:t>
            </a:r>
            <a:r>
              <a:rPr lang="en-US" b="1" dirty="0" err="1"/>
              <a:t>edm</a:t>
            </a:r>
            <a:endParaRPr lang="en-US" b="1" dirty="0"/>
          </a:p>
        </p:txBody>
      </p:sp>
      <p:pic>
        <p:nvPicPr>
          <p:cNvPr id="6" name="Content Placeholder 5" descr="Vmatrix.pdf - TeXworks"/>
          <p:cNvPicPr>
            <a:picLocks noGrp="1" noChangeAspect="1"/>
          </p:cNvPicPr>
          <p:nvPr>
            <p:ph sz="half" idx="1"/>
          </p:nvPr>
        </p:nvPicPr>
        <p:blipFill rotWithShape="1">
          <a:blip r:embed="rId5">
            <a:extLst>
              <a:ext uri="{28A0092B-C50C-407E-A947-70E740481C1C}">
                <a14:useLocalDpi xmlns:a14="http://schemas.microsoft.com/office/drawing/2010/main" val="0"/>
              </a:ext>
            </a:extLst>
          </a:blip>
          <a:srcRect l="2969" t="24326" r="6892" b="45027"/>
          <a:stretch/>
        </p:blipFill>
        <p:spPr>
          <a:xfrm>
            <a:off x="1046137" y="1019782"/>
            <a:ext cx="4228453" cy="1583933"/>
          </a:xfrm>
        </p:spPr>
      </p:pic>
      <p:sp>
        <p:nvSpPr>
          <p:cNvPr id="7" name="TextBox 6"/>
          <p:cNvSpPr txBox="1"/>
          <p:nvPr/>
        </p:nvSpPr>
        <p:spPr>
          <a:xfrm>
            <a:off x="922149" y="2665708"/>
            <a:ext cx="4277532" cy="369332"/>
          </a:xfrm>
          <a:prstGeom prst="rect">
            <a:avLst/>
          </a:prstGeom>
          <a:noFill/>
        </p:spPr>
        <p:txBody>
          <a:bodyPr wrap="square" rtlCol="0">
            <a:spAutoFit/>
          </a:bodyPr>
          <a:lstStyle/>
          <a:p>
            <a:endParaRPr lang="en-US" dirty="0"/>
          </a:p>
        </p:txBody>
      </p:sp>
      <p:pic>
        <p:nvPicPr>
          <p:cNvPr id="10" name="Picture 9" descr="Vmatrix.pdf - TeXworks"/>
          <p:cNvPicPr>
            <a:picLocks noChangeAspect="1"/>
          </p:cNvPicPr>
          <p:nvPr/>
        </p:nvPicPr>
        <p:blipFill rotWithShape="1">
          <a:blip r:embed="rId6">
            <a:extLst>
              <a:ext uri="{28A0092B-C50C-407E-A947-70E740481C1C}">
                <a14:useLocalDpi xmlns:a14="http://schemas.microsoft.com/office/drawing/2010/main" val="0"/>
              </a:ext>
            </a:extLst>
          </a:blip>
          <a:srcRect l="14580" t="46886" r="35625" b="47392"/>
          <a:stretch/>
        </p:blipFill>
        <p:spPr>
          <a:xfrm>
            <a:off x="348713" y="2637818"/>
            <a:ext cx="5261674" cy="397222"/>
          </a:xfrm>
          <a:prstGeom prst="rect">
            <a:avLst/>
          </a:prstGeom>
        </p:spPr>
      </p:pic>
    </p:spTree>
    <p:extLst>
      <p:ext uri="{BB962C8B-B14F-4D97-AF65-F5344CB8AC3E}">
        <p14:creationId xmlns:p14="http://schemas.microsoft.com/office/powerpoint/2010/main" val="123879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65172" y="351874"/>
            <a:ext cx="7388628" cy="702012"/>
          </a:xfrm>
        </p:spPr>
        <p:txBody>
          <a:bodyPr>
            <a:normAutofit/>
          </a:bodyPr>
          <a:lstStyle/>
          <a:p>
            <a:r>
              <a:rPr lang="en-US" dirty="0"/>
              <a:t>Looks straightforward…</a:t>
            </a:r>
          </a:p>
        </p:txBody>
      </p:sp>
      <p:sp>
        <p:nvSpPr>
          <p:cNvPr id="4" name="Content Placeholder 3"/>
          <p:cNvSpPr>
            <a:spLocks noGrp="1"/>
          </p:cNvSpPr>
          <p:nvPr>
            <p:ph sz="half" idx="2"/>
          </p:nvPr>
        </p:nvSpPr>
        <p:spPr/>
        <p:txBody>
          <a:bodyPr/>
          <a:lstStyle/>
          <a:p>
            <a:pPr marL="0" indent="0">
              <a:buNone/>
            </a:pPr>
            <a:endParaRPr lang="en-US" dirty="0"/>
          </a:p>
          <a:p>
            <a:endParaRPr lang="en-US" dirty="0"/>
          </a:p>
        </p:txBody>
      </p:sp>
      <p:sp>
        <p:nvSpPr>
          <p:cNvPr id="3" name="TextBox 2"/>
          <p:cNvSpPr txBox="1"/>
          <p:nvPr/>
        </p:nvSpPr>
        <p:spPr>
          <a:xfrm>
            <a:off x="3773978" y="1053886"/>
            <a:ext cx="8121535" cy="5355312"/>
          </a:xfrm>
          <a:prstGeom prst="rect">
            <a:avLst/>
          </a:prstGeom>
          <a:noFill/>
        </p:spPr>
        <p:txBody>
          <a:bodyPr wrap="square" rtlCol="0">
            <a:spAutoFit/>
          </a:bodyPr>
          <a:lstStyle/>
          <a:p>
            <a:r>
              <a:rPr lang="en-US" dirty="0"/>
              <a:t>Collect 10^8 atoms in a magneto-optical trap.</a:t>
            </a:r>
          </a:p>
          <a:p>
            <a:endParaRPr lang="en-US" dirty="0"/>
          </a:p>
          <a:p>
            <a:r>
              <a:rPr lang="en-US" dirty="0"/>
              <a:t>Turn off the trap’s magnetic fields, tune the up-angled trap lasers blue and the down-angled lasers so that the frame where the frequencies are equal moves upward at a few m/s.</a:t>
            </a:r>
          </a:p>
          <a:p>
            <a:endParaRPr lang="en-US" dirty="0"/>
          </a:p>
          <a:p>
            <a:r>
              <a:rPr lang="en-US" dirty="0"/>
              <a:t>Turn off the trap lasers, let the atoms ascend into a magnetically shielded region—no fields at all!</a:t>
            </a:r>
          </a:p>
          <a:p>
            <a:endParaRPr lang="en-US" dirty="0"/>
          </a:p>
          <a:p>
            <a:r>
              <a:rPr lang="en-US" dirty="0"/>
              <a:t>Optically pump the atoms into a single state.</a:t>
            </a:r>
          </a:p>
          <a:p>
            <a:endParaRPr lang="en-US" dirty="0"/>
          </a:p>
          <a:p>
            <a:r>
              <a:rPr lang="en-US" dirty="0"/>
              <a:t>Let the atoms enter between plates that provide a big electric field; let them turn around under gravity and exit.</a:t>
            </a:r>
          </a:p>
          <a:p>
            <a:endParaRPr lang="en-US" dirty="0"/>
          </a:p>
          <a:p>
            <a:r>
              <a:rPr lang="en-US" dirty="0"/>
              <a:t>Optically pump the altered atomic state to encode any e-</a:t>
            </a:r>
            <a:r>
              <a:rPr lang="en-US" dirty="0" err="1"/>
              <a:t>edm</a:t>
            </a:r>
            <a:r>
              <a:rPr lang="en-US" dirty="0"/>
              <a:t> shift as a difference in the population of the (two) ground-state hyperfine levels.  Again, no fields here!</a:t>
            </a:r>
          </a:p>
          <a:p>
            <a:endParaRPr lang="en-US" dirty="0"/>
          </a:p>
          <a:p>
            <a:r>
              <a:rPr lang="en-US" dirty="0"/>
              <a:t>Let the atoms fall out of the shielded region, and measure the difference in the populations by scattering photons by optical pumping.                            …</a:t>
            </a:r>
            <a:r>
              <a:rPr lang="en-US" b="1" dirty="0"/>
              <a:t>And repeat.</a:t>
            </a:r>
            <a:r>
              <a:rPr lang="en-US" dirty="0"/>
              <a:t>                                                </a:t>
            </a:r>
          </a:p>
        </p:txBody>
      </p:sp>
      <p:pic>
        <p:nvPicPr>
          <p:cNvPr id="9" name="Content Placeholder 8" descr="Electron EDM proposal.pdf - Adobe Acrobat Pro"/>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8217" t="22249" r="52460" b="2063"/>
          <a:stretch/>
        </p:blipFill>
        <p:spPr>
          <a:xfrm>
            <a:off x="693683" y="351874"/>
            <a:ext cx="2797662" cy="6245995"/>
          </a:xfrm>
        </p:spPr>
      </p:pic>
    </p:spTree>
    <p:extLst>
      <p:ext uri="{BB962C8B-B14F-4D97-AF65-F5344CB8AC3E}">
        <p14:creationId xmlns:p14="http://schemas.microsoft.com/office/powerpoint/2010/main" val="2440348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9166" y="351873"/>
            <a:ext cx="5215180" cy="1325563"/>
          </a:xfrm>
        </p:spPr>
        <p:txBody>
          <a:bodyPr/>
          <a:lstStyle/>
          <a:p>
            <a:r>
              <a:rPr lang="en-US" dirty="0"/>
              <a:t>A naïve design won’t work, one needs:</a:t>
            </a:r>
          </a:p>
        </p:txBody>
      </p:sp>
      <p:sp>
        <p:nvSpPr>
          <p:cNvPr id="4" name="Content Placeholder 3"/>
          <p:cNvSpPr>
            <a:spLocks noGrp="1"/>
          </p:cNvSpPr>
          <p:nvPr>
            <p:ph sz="half" idx="2"/>
          </p:nvPr>
        </p:nvSpPr>
        <p:spPr>
          <a:xfrm>
            <a:off x="5339166" y="1825625"/>
            <a:ext cx="6014634" cy="4351338"/>
          </a:xfrm>
        </p:spPr>
        <p:txBody>
          <a:bodyPr>
            <a:normAutofit lnSpcReduction="10000"/>
          </a:bodyPr>
          <a:lstStyle/>
          <a:p>
            <a:r>
              <a:rPr lang="en-US" sz="2400" i="1" dirty="0"/>
              <a:t>Focusing of neutral atoms by magnetic lenses using the Zeeman effect</a:t>
            </a:r>
            <a:endParaRPr lang="en-US" sz="2400" dirty="0"/>
          </a:p>
          <a:p>
            <a:pPr marL="0" indent="0">
              <a:buNone/>
            </a:pPr>
            <a:r>
              <a:rPr lang="en-US" sz="2400" dirty="0"/>
              <a:t>|F,-F&gt; adiabatically follows the direction of field lines and the atom is attracted by strong fields.</a:t>
            </a:r>
          </a:p>
          <a:p>
            <a:pPr marL="0" indent="0">
              <a:buNone/>
            </a:pPr>
            <a:r>
              <a:rPr lang="en-US" sz="2400" dirty="0"/>
              <a:t>|F,F&gt; adiabatically follows the direction of field lines and is the atom is repelled by strong fields.</a:t>
            </a:r>
          </a:p>
          <a:p>
            <a:pPr marL="0" indent="0">
              <a:buNone/>
            </a:pPr>
            <a:r>
              <a:rPr lang="en-US" sz="2400" dirty="0"/>
              <a:t>Analog to charged beams: there  quadrupole lenses focus and defocus.  Here the forces are on a dipole, the required symmetry of a magnetic lens is </a:t>
            </a:r>
            <a:r>
              <a:rPr lang="en-US" sz="2400" dirty="0" err="1"/>
              <a:t>hexapole</a:t>
            </a:r>
            <a:r>
              <a:rPr lang="en-US" sz="2400" dirty="0"/>
              <a:t>.  (But, the lens focuses equally in both transverse directions).</a:t>
            </a:r>
          </a:p>
          <a:p>
            <a:pPr marL="0" indent="0">
              <a:buNone/>
            </a:pPr>
            <a:endParaRPr lang="en-US" dirty="0"/>
          </a:p>
        </p:txBody>
      </p:sp>
      <p:pic>
        <p:nvPicPr>
          <p:cNvPr id="3" name="Picture 2" descr="eedmtalkfountainspread.ps -- PS_View"/>
          <p:cNvPicPr>
            <a:picLocks noChangeAspect="1"/>
          </p:cNvPicPr>
          <p:nvPr/>
        </p:nvPicPr>
        <p:blipFill rotWithShape="1">
          <a:blip r:embed="rId2">
            <a:extLst>
              <a:ext uri="{28A0092B-C50C-407E-A947-70E740481C1C}">
                <a14:useLocalDpi xmlns:a14="http://schemas.microsoft.com/office/drawing/2010/main" val="0"/>
              </a:ext>
            </a:extLst>
          </a:blip>
          <a:srcRect l="45630" t="20741" r="45860" b="18757"/>
          <a:stretch/>
        </p:blipFill>
        <p:spPr>
          <a:xfrm>
            <a:off x="3828081" y="2212258"/>
            <a:ext cx="364212" cy="3818052"/>
          </a:xfrm>
          <a:prstGeom prst="rect">
            <a:avLst/>
          </a:prstGeom>
        </p:spPr>
      </p:pic>
      <p:pic>
        <p:nvPicPr>
          <p:cNvPr id="9" name="Content Placeholder 8" descr="Electron EDM proposal.pdf - Adobe Acrobat Pro"/>
          <p:cNvPicPr>
            <a:picLocks noGrp="1" noChangeAspect="1"/>
          </p:cNvPicPr>
          <p:nvPr>
            <p:ph sz="half" idx="1"/>
          </p:nvPr>
        </p:nvPicPr>
        <p:blipFill rotWithShape="1">
          <a:blip r:embed="rId3">
            <a:extLst>
              <a:ext uri="{28A0092B-C50C-407E-A947-70E740481C1C}">
                <a14:useLocalDpi xmlns:a14="http://schemas.microsoft.com/office/drawing/2010/main" val="0"/>
              </a:ext>
            </a:extLst>
          </a:blip>
          <a:srcRect l="28217" t="22249" r="52460" b="2063"/>
          <a:stretch/>
        </p:blipFill>
        <p:spPr>
          <a:xfrm>
            <a:off x="796159" y="372331"/>
            <a:ext cx="2884239" cy="6225538"/>
          </a:xfrm>
        </p:spPr>
      </p:pic>
    </p:spTree>
    <p:extLst>
      <p:ext uri="{BB962C8B-B14F-4D97-AF65-F5344CB8AC3E}">
        <p14:creationId xmlns:p14="http://schemas.microsoft.com/office/powerpoint/2010/main" val="8613066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5482</TotalTime>
  <Words>1670</Words>
  <Application>Microsoft Office PowerPoint</Application>
  <PresentationFormat>Widescreen</PresentationFormat>
  <Paragraphs>129</Paragraphs>
  <Slides>24</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3</vt:i4>
      </vt:variant>
      <vt:variant>
        <vt:lpstr>Slide Titles</vt:lpstr>
      </vt:variant>
      <vt:variant>
        <vt:i4>24</vt:i4>
      </vt:variant>
    </vt:vector>
  </HeadingPairs>
  <TitlesOfParts>
    <vt:vector size="31" baseType="lpstr">
      <vt:lpstr>Arial</vt:lpstr>
      <vt:lpstr>Calibri</vt:lpstr>
      <vt:lpstr>Calibri Light</vt:lpstr>
      <vt:lpstr>Office Theme</vt:lpstr>
      <vt:lpstr>file:///E:\88%20talk\pdfs\NSD8A%20focusing%20experiment.pdf</vt:lpstr>
      <vt:lpstr>file:///E:\Physics%20RPM%20Jan%202011\RPM12%20magnetic%20Johnson.pdf</vt:lpstr>
      <vt:lpstr>file:///E:\88%20talk\pdfs\NSD11%20magnetic%20shielding.pdf</vt:lpstr>
      <vt:lpstr>Cesium-Francium Atomic Fountain for Measuring CP –Violation by the Electron Electric Dipole Moment</vt:lpstr>
      <vt:lpstr>Recent reported e-EDM limits</vt:lpstr>
      <vt:lpstr>Electric dipole moments are predicted by the Standard Model to exist, but have never been seen.  Violate P, T, and CP.</vt:lpstr>
      <vt:lpstr>PowerPoint Presentation</vt:lpstr>
      <vt:lpstr>                Standard Model                     Generic beyond SM</vt:lpstr>
      <vt:lpstr>PowerPoint Presentation</vt:lpstr>
      <vt:lpstr>Energy shifts of ground-state levels 7s |FM&gt; in 211-Fr (F=5)</vt:lpstr>
      <vt:lpstr>Looks straightforward…</vt:lpstr>
      <vt:lpstr>A naïve design won’t work, one needs:</vt:lpstr>
      <vt:lpstr>A naïve design won’t work, one needs:</vt:lpstr>
      <vt:lpstr>Atomic optics: Stark effect makes atoms seek strong electric  fields (same force independent of magnetic quantum number)</vt:lpstr>
      <vt:lpstr>PowerPoint Presentation</vt:lpstr>
      <vt:lpstr>Simulation of the emittance envelope of our ``gravitational’’ atomic accelerator.</vt:lpstr>
      <vt:lpstr>A naïve design won’t work, one needs:</vt:lpstr>
      <vt:lpstr>Johnson/Nyquist magnetic noise from conductors</vt:lpstr>
      <vt:lpstr>PowerPoint Presentation</vt:lpstr>
      <vt:lpstr>PowerPoint Presentation</vt:lpstr>
      <vt:lpstr>A naïve design won’t work, one needs:</vt:lpstr>
      <vt:lpstr>Locking certain phases to integers simplifies the analysis…</vt:lpstr>
      <vt:lpstr>Optical pumping provides very detailed information about changes…</vt:lpstr>
      <vt:lpstr>Verifying a signature works is trivial; how on Earth does one find it in the first place?</vt:lpstr>
      <vt:lpstr>The hard series is the one inside the field.</vt:lpstr>
      <vt:lpstr>Systematics can be isolated from an e-edm.</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Cesium-Francium Atomic Fountain for Measuring the Electron Electric Dipole Moment</dc:title>
  <dc:creator>Charles Munger</dc:creator>
  <cp:lastModifiedBy>Charles Munger</cp:lastModifiedBy>
  <cp:revision>89</cp:revision>
  <dcterms:created xsi:type="dcterms:W3CDTF">2018-09-13T21:11:00Z</dcterms:created>
  <dcterms:modified xsi:type="dcterms:W3CDTF">2018-09-18T22:21:32Z</dcterms:modified>
</cp:coreProperties>
</file>