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8" r:id="rId3"/>
    <p:sldId id="269" r:id="rId4"/>
    <p:sldId id="262" r:id="rId5"/>
    <p:sldId id="267" r:id="rId6"/>
    <p:sldId id="281" r:id="rId7"/>
    <p:sldId id="275" r:id="rId8"/>
    <p:sldId id="265" r:id="rId9"/>
    <p:sldId id="277" r:id="rId10"/>
    <p:sldId id="276" r:id="rId11"/>
    <p:sldId id="278" r:id="rId12"/>
    <p:sldId id="280" r:id="rId13"/>
    <p:sldId id="284" r:id="rId14"/>
    <p:sldId id="266" r:id="rId15"/>
    <p:sldId id="283" r:id="rId16"/>
    <p:sldId id="264" r:id="rId17"/>
    <p:sldId id="263" r:id="rId18"/>
    <p:sldId id="282" r:id="rId19"/>
    <p:sldId id="270" r:id="rId20"/>
    <p:sldId id="274" r:id="rId21"/>
    <p:sldId id="257" r:id="rId22"/>
    <p:sldId id="259" r:id="rId23"/>
    <p:sldId id="258" r:id="rId24"/>
    <p:sldId id="261" r:id="rId25"/>
    <p:sldId id="271" r:id="rId26"/>
    <p:sldId id="272" r:id="rId27"/>
    <p:sldId id="273" r:id="rId28"/>
    <p:sldId id="27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94660"/>
  </p:normalViewPr>
  <p:slideViewPr>
    <p:cSldViewPr snapToGrid="0">
      <p:cViewPr>
        <p:scale>
          <a:sx n="60" d="100"/>
          <a:sy n="60" d="100"/>
        </p:scale>
        <p:origin x="960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F5EB1-D0DD-40A6-B71D-58CD90CE8F1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A32A2-BE66-4375-A8F1-5A40D183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40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5E080-4BE7-474F-8A2E-3361AB04C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82C6AB-EDD7-4C1B-B5A5-DE23749A4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E0F10-7F5A-4BC6-8948-BB2F9CD3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8983-56DB-4DF8-883B-A7F1A2146E87}" type="datetime1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8219C-8AF4-43A8-9EF4-651E8048A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0C051-6CDF-4296-94BC-5F8C85782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487A-AEBA-4189-9E05-DEC47CF0F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F4F9E-67D6-4A82-8650-8A22ACB38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D36B6B-3B4B-4597-9816-F5E9A6FC95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81404-E8B4-4A22-9913-C41727E8F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44A5-0D08-4080-BB7E-F45089940AC6}" type="datetime1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4A79F-242A-46BD-8E4E-A624C47DE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E68CA-308B-45CE-8611-E2097413B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487A-AEBA-4189-9E05-DEC47CF0F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91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B1F5AB-613A-425A-ADFF-3A5C21C9D1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05A2C9-0D54-4B48-BA49-8BB53195E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A6875-43F7-4327-BD15-1CED46A84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3B50-AB8C-4C99-9136-310698289658}" type="datetime1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BFFE8-A5F3-459C-8014-9F71AD0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C648A-CEF4-461B-846A-70562CAF7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487A-AEBA-4189-9E05-DEC47CF0F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2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97A38-EF86-4480-B40F-69D470965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357DA-2535-4E61-A055-9C01AE5A6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5B4B7-B721-472D-AB35-E47821644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084B-35C5-48DD-A2A6-080F4D88814D}" type="datetime1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F13BD-09D7-4CE9-9C9E-762AFD501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58D89-6EC5-47E0-8F66-82422A525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487A-AEBA-4189-9E05-DEC47CF0F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6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04657-6ADF-48DA-B41E-00A54E78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F3F83-F341-4A78-AE7C-7D2CAAFDF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BB590-5D03-4934-9E84-347881907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ABEF-1726-41D1-A91A-10998D2C63EA}" type="datetime1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EAA6D-0C53-45A3-A6CA-F310B0246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FA8E8-4ADD-4CB2-BC4E-481CC48A7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487A-AEBA-4189-9E05-DEC47CF0F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14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181AE-2620-4126-AEFE-E69FC64B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3CB6C-AADD-47A2-8C6E-A94C36CED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F37A8-E41D-4FA4-A83B-3AC3DB1D3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07367D-B9B7-462A-ABCE-D66BF19FE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4B937-40C0-48BA-980B-752957AF7C35}" type="datetime1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4D98A-4105-4F02-9BBD-EE79CF0D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424606-828D-4AF5-A2C5-5E899A1A3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487A-AEBA-4189-9E05-DEC47CF0F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95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7715D-1D74-4121-B364-BD920A072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12E07-15BF-42B6-82F9-8458B7083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9C2CD1-4F4C-425B-A40E-68B80EAAA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E1773-FFBE-4861-B211-C93B36C95B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CFDA9B-49FA-417A-AC3D-68677EBAA7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3C2F58-5635-486D-9A2E-ED08DADF2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85745-B2F8-48AA-8FCD-8BA4A5BFBD72}" type="datetime1">
              <a:rPr lang="en-US" smtClean="0"/>
              <a:t>9/26/2018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CB4AEC-42C4-42E0-985C-4134347E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9770EB-749F-4917-9F3A-B85AEB1D1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487A-AEBA-4189-9E05-DEC47CF0F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2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8FEA3-0161-493A-AB63-7E75990E9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F73A6D-1653-4396-9B60-F59E2AC54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2E03D-5A4B-48E9-8A4A-396D5E575ACB}" type="datetime1">
              <a:rPr lang="en-US" smtClean="0"/>
              <a:t>9/26/2018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6BB13-C4A8-4007-8291-565C4D0E9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153A4B-78CB-4ABC-BA1C-AC7A91BED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487A-AEBA-4189-9E05-DEC47CF0F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2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8EBE01-21F1-4DB1-BC49-7E1625B76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A28B-A3E2-4A2D-99B5-80FA0EDC52D9}" type="datetime1">
              <a:rPr lang="en-US" smtClean="0"/>
              <a:t>9/26/2018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D2DAED-C78E-4D3B-834D-F9C4CB02D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6665E-6C5B-49A1-BA7B-44909FAB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487A-AEBA-4189-9E05-DEC47CF0F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3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E6231-0752-49D3-BB72-5181761E1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51537-C01D-4D5C-AB53-8D7AFD831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5885F-2610-437F-8FA2-DFFDA1BF0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D8E05E-75EE-48B1-A99F-0B7BB73E9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B2EB-314F-4DD5-92D1-99D6BD5735C8}" type="datetime1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37B64-0893-409B-AA20-7DE0E488F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8E5AE-61F8-4511-BF2B-824917E5A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487A-AEBA-4189-9E05-DEC47CF0F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56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08DE1-9F66-4257-89C2-7D3FCEE50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BEEA4-F3FD-47B5-B171-858DC474F1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A4DE58-21B4-4E40-8D91-66BFED6BA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B8DDCE-871E-4131-9F99-5EDC953CC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FA62-9C80-4B32-9C63-5D07F2046338}" type="datetime1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C3CD1-D513-4D16-A48B-15B8C035C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9971F-5F96-4711-9347-76A7A759A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487A-AEBA-4189-9E05-DEC47CF0F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0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DD3E6E-578C-4516-AFB0-859CCEADA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6ADE7-4B41-423E-A6BF-DB4B45A63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3BD2E-344C-4EE8-83DD-8A87DC448B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854CA-0459-49F1-B1D0-4F049CF8A865}" type="datetime1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D088B-C2CA-4ED2-A178-AB83DA432F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F0C15-56CA-4E19-8CB1-3D6C206AD9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2487A-AEBA-4189-9E05-DEC47CF0F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3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7454A-7EB7-4387-A0F1-2BDE39EBE7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Low Energy CPT Tests with Antimatter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0D895D-9691-4D8D-8DED-2A05F6F73F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Andrew Christensen</a:t>
            </a:r>
          </a:p>
        </p:txBody>
      </p:sp>
      <p:pic>
        <p:nvPicPr>
          <p:cNvPr id="4" name="Picture 4" descr="Home">
            <a:extLst>
              <a:ext uri="{FF2B5EF4-FFF2-40B4-BE49-F238E27FC236}">
                <a16:creationId xmlns:a16="http://schemas.microsoft.com/office/drawing/2014/main" id="{85FB1784-787F-4F51-AC07-12156CA01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0" y="5475918"/>
            <a:ext cx="16192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89562B-14F6-4C05-B342-E14DF38DA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487A-AEBA-4189-9E05-DEC47CF0F100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5" descr="ALPHA Experiment">
            <a:extLst>
              <a:ext uri="{FF2B5EF4-FFF2-40B4-BE49-F238E27FC236}">
                <a16:creationId xmlns:a16="http://schemas.microsoft.com/office/drawing/2014/main" id="{3E6045FC-3161-4FB4-9BA4-0977FC668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698" y="5475917"/>
            <a:ext cx="1619251" cy="100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676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05514-EBDB-4088-90EC-CF9C407D1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1214100" cy="1325563"/>
          </a:xfrm>
        </p:spPr>
        <p:txBody>
          <a:bodyPr/>
          <a:lstStyle/>
          <a:p>
            <a:r>
              <a:rPr lang="en-US" dirty="0"/>
              <a:t>Comparison of the Cyclotron Frequency and the Larmor Frequency</a:t>
            </a:r>
          </a:p>
        </p:txBody>
      </p:sp>
      <p:pic>
        <p:nvPicPr>
          <p:cNvPr id="10244" name="Picture 4" descr="https://lh6.googleusercontent.com/Brrkm90P5_NzmqY3IRCQafxG9Yz2f_Uov3_2GAUuxJBqPe6TBNXzndHXbCrOMbblDHq0W4PrUWroKiEXcHPFMss-BG3NO3xtEKsGnWq9Vc0e4gFSjiNMbqro5wmB-Gu60D4cIZvUlBhTuYM2nw">
            <a:extLst>
              <a:ext uri="{FF2B5EF4-FFF2-40B4-BE49-F238E27FC236}">
                <a16:creationId xmlns:a16="http://schemas.microsoft.com/office/drawing/2014/main" id="{AA58FBA9-19B7-4A06-8697-CE68A29A9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4" y="1505743"/>
            <a:ext cx="11522075" cy="502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709A2BE-0C6F-490B-A2D5-449A1E0FA3F1}"/>
              </a:ext>
            </a:extLst>
          </p:cNvPr>
          <p:cNvSpPr/>
          <p:nvPr/>
        </p:nvSpPr>
        <p:spPr>
          <a:xfrm>
            <a:off x="517524" y="624440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Slide: S. Ulmer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7" name="Picture 4" descr="Home">
            <a:extLst>
              <a:ext uri="{FF2B5EF4-FFF2-40B4-BE49-F238E27FC236}">
                <a16:creationId xmlns:a16="http://schemas.microsoft.com/office/drawing/2014/main" id="{A4176DDB-ED16-485F-B740-3D5EE5438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349" y="534193"/>
            <a:ext cx="16192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F9398-6D45-4422-B20D-C43E39284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487A-AEBA-4189-9E05-DEC47CF0F1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68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lh5.googleusercontent.com/e_u09Pi4_0KJ5ZQqDJfiBTbb0dwRyw7dQRJ2FBwHhLP7uDbEUesLDiZcguFIH-Si3mwGDauvO1uqEnDA6EGh3NaXlYoL-lnKQnm9ahBiwBiLzbfw5oApL60S70aX3ee5DstdSCQoemHcRl1dTg">
            <a:extLst>
              <a:ext uri="{FF2B5EF4-FFF2-40B4-BE49-F238E27FC236}">
                <a16:creationId xmlns:a16="http://schemas.microsoft.com/office/drawing/2014/main" id="{D8748BD0-8C34-46EE-B09C-4FADBFAFA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91143"/>
            <a:ext cx="6324599" cy="625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A8CCFC-680B-4C3B-AA7F-352CAA877826}"/>
              </a:ext>
            </a:extLst>
          </p:cNvPr>
          <p:cNvSpPr/>
          <p:nvPr/>
        </p:nvSpPr>
        <p:spPr>
          <a:xfrm>
            <a:off x="276224" y="5934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Slide: S. Ulmer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11268" name="Picture 4" descr="Home">
            <a:extLst>
              <a:ext uri="{FF2B5EF4-FFF2-40B4-BE49-F238E27FC236}">
                <a16:creationId xmlns:a16="http://schemas.microsoft.com/office/drawing/2014/main" id="{30365FC9-0933-4E3E-BF26-A048CD5AE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075" y="291143"/>
            <a:ext cx="16192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FA4C1-C22B-417B-A15D-9F5BCA016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487A-AEBA-4189-9E05-DEC47CF0F1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1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143E2-DB30-4FE6-9A70-73D625E3B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Cyclotron</a:t>
            </a:r>
            <a:br>
              <a:rPr lang="en-US" dirty="0"/>
            </a:br>
            <a:r>
              <a:rPr lang="en-US" dirty="0"/>
              <a:t>Resonance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3F1371-9CA4-43A4-97E6-E0B0A24DF2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97" y="2039938"/>
            <a:ext cx="6086881" cy="363061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47A694-868E-4F2D-82DD-F947921C8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178" y="714375"/>
            <a:ext cx="5400820" cy="577850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9E27D6B-9948-4774-B441-51E2DBA4F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487A-AEBA-4189-9E05-DEC47CF0F1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81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A7BBB-C985-4281-BECC-4161DE3C5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487A-AEBA-4189-9E05-DEC47CF0F100}" type="slidenum">
              <a:rPr lang="en-US" smtClean="0"/>
              <a:t>13</a:t>
            </a:fld>
            <a:endParaRPr lang="en-US"/>
          </a:p>
        </p:txBody>
      </p:sp>
      <p:pic>
        <p:nvPicPr>
          <p:cNvPr id="23554" name="Picture 2" descr="https://lh6.googleusercontent.com/fdfCoP5YSYtzYC6F4YrXYeOCDTCohG1lS1uAH88inYqKD6bEtyBoq6O5QGxogl45UhASnt4kuweM89MbeWXRbcZL3ZUxN4dWh2uu5QjqwP-te6gZtEGVgk-_exvgQOoxdFLluM7aaMjwAZpfxA">
            <a:extLst>
              <a:ext uri="{FF2B5EF4-FFF2-40B4-BE49-F238E27FC236}">
                <a16:creationId xmlns:a16="http://schemas.microsoft.com/office/drawing/2014/main" id="{C1E170F5-14BB-4A5B-91FF-F60AEEF69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06974"/>
            <a:ext cx="11922125" cy="67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ALPHA Experiment">
            <a:extLst>
              <a:ext uri="{FF2B5EF4-FFF2-40B4-BE49-F238E27FC236}">
                <a16:creationId xmlns:a16="http://schemas.microsoft.com/office/drawing/2014/main" id="{ADC2F0E1-B0FF-4C8D-8E4C-6E00A070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74" y="373353"/>
            <a:ext cx="1299076" cy="80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620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06AF9-00C7-4088-BBA0-5B9467C95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Surko</a:t>
            </a:r>
            <a:r>
              <a:rPr lang="en-US" dirty="0"/>
              <a:t>-Style Positron Accumulator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5A07A-B7FC-483C-B0D3-EC1CAD379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76762" cy="4351338"/>
          </a:xfrm>
        </p:spPr>
        <p:txBody>
          <a:bodyPr/>
          <a:lstStyle/>
          <a:p>
            <a:r>
              <a:rPr lang="en-US" dirty="0"/>
              <a:t>Accumulation, Storage and Manipulation of Large Numbers of Positrons in Traps I. – The Basics</a:t>
            </a:r>
          </a:p>
          <a:p>
            <a:r>
              <a:rPr lang="en-US" dirty="0"/>
              <a:t> Clifford M. </a:t>
            </a:r>
            <a:r>
              <a:rPr lang="en-US" dirty="0" err="1"/>
              <a:t>Surko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13CF1D-99B1-4D45-891C-10CFA8A56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962" y="1825625"/>
            <a:ext cx="6281738" cy="44663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766E3-A378-45CD-B931-ACC8766A6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487A-AEBA-4189-9E05-DEC47CF0F1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45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66963-FC10-4D10-A70F-2B796254B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 Antiprotons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86DE6-47EE-4F0B-ACF8-82F4ED1F5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487A-AEBA-4189-9E05-DEC47CF0F100}" type="slidenum">
              <a:rPr lang="en-US" smtClean="0"/>
              <a:t>15</a:t>
            </a:fld>
            <a:endParaRPr lang="en-US"/>
          </a:p>
        </p:txBody>
      </p:sp>
      <p:pic>
        <p:nvPicPr>
          <p:cNvPr id="22532" name="Picture 4" descr="https://ars.els-cdn.com/content/image/1-s2.0-S0146641013000069-gr4_lrg.jpg">
            <a:extLst>
              <a:ext uri="{FF2B5EF4-FFF2-40B4-BE49-F238E27FC236}">
                <a16:creationId xmlns:a16="http://schemas.microsoft.com/office/drawing/2014/main" id="{E3D62ED3-254D-41FB-8B3F-624260E69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938" y="2143919"/>
            <a:ext cx="5604862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Image result for elena experiment">
            <a:extLst>
              <a:ext uri="{FF2B5EF4-FFF2-40B4-BE49-F238E27FC236}">
                <a16:creationId xmlns:a16="http://schemas.microsoft.com/office/drawing/2014/main" id="{6660640C-C1CD-4628-B745-A3327B294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2502031"/>
            <a:ext cx="4852307" cy="323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DEFB4E0-BEC0-4B0F-981C-6D49B40ADD4D}"/>
              </a:ext>
            </a:extLst>
          </p:cNvPr>
          <p:cNvSpPr/>
          <p:nvPr/>
        </p:nvSpPr>
        <p:spPr>
          <a:xfrm>
            <a:off x="7954469" y="3301999"/>
            <a:ext cx="596900" cy="5119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463BE2-0B75-481F-904C-010C9E4A28B8}"/>
              </a:ext>
            </a:extLst>
          </p:cNvPr>
          <p:cNvCxnSpPr/>
          <p:nvPr/>
        </p:nvCxnSpPr>
        <p:spPr>
          <a:xfrm flipV="1">
            <a:off x="5575300" y="3557983"/>
            <a:ext cx="2565400" cy="465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841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FF3FD-E816-41E0-8C6D-2FE5E58EA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Forming Antihydrogen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640DAB6-7E9F-4E2B-8F23-F7E8B9EE5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526" y="351716"/>
            <a:ext cx="7902674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3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en-US" altLang="en-US" sz="29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Penning-Malmberg Plasma Trap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https://lh5.googleusercontent.com/N9fuJZ3gm1QZ5H7bveeNNdORTZTd33XYwb6Y8hTc9djCjDEDJVHM6Lqp7XA8UIrmL3rzib4BY3R2AdLdjc-GYEHRrqMJAdL_TaSSjdwflWYDd7Q7byI_2yAib6iC2ffjTNKT3mAo8lo3sFcxRA">
            <a:extLst>
              <a:ext uri="{FF2B5EF4-FFF2-40B4-BE49-F238E27FC236}">
                <a16:creationId xmlns:a16="http://schemas.microsoft.com/office/drawing/2014/main" id="{E59516CA-D940-4B3A-AAF7-6FABDECFD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4"/>
          <a:stretch/>
        </p:blipFill>
        <p:spPr bwMode="auto">
          <a:xfrm>
            <a:off x="2477353" y="1368936"/>
            <a:ext cx="7657247" cy="250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ested Schematic">
            <a:extLst>
              <a:ext uri="{FF2B5EF4-FFF2-40B4-BE49-F238E27FC236}">
                <a16:creationId xmlns:a16="http://schemas.microsoft.com/office/drawing/2014/main" id="{66A0AEB4-35D5-4329-B8F9-74BE3948D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526" y="4115311"/>
            <a:ext cx="3617219" cy="179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542B775-49FC-4875-BC61-8E92E2089469}"/>
              </a:ext>
            </a:extLst>
          </p:cNvPr>
          <p:cNvCxnSpPr>
            <a:cxnSpLocks/>
          </p:cNvCxnSpPr>
          <p:nvPr/>
        </p:nvCxnSpPr>
        <p:spPr>
          <a:xfrm flipV="1">
            <a:off x="4597400" y="2621218"/>
            <a:ext cx="1244600" cy="2090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98368E5-012A-472B-A3BE-448388A745B7}"/>
              </a:ext>
            </a:extLst>
          </p:cNvPr>
          <p:cNvCxnSpPr/>
          <p:nvPr/>
        </p:nvCxnSpPr>
        <p:spPr>
          <a:xfrm flipH="1" flipV="1">
            <a:off x="6629400" y="2621218"/>
            <a:ext cx="1181100" cy="2293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5" descr="ALPHA Experiment">
            <a:extLst>
              <a:ext uri="{FF2B5EF4-FFF2-40B4-BE49-F238E27FC236}">
                <a16:creationId xmlns:a16="http://schemas.microsoft.com/office/drawing/2014/main" id="{C1A2A15F-E601-4392-83DC-06211D8C5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274" y="401638"/>
            <a:ext cx="1299076" cy="80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14B657F-CA9C-41AA-A2A7-1233F18B0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487A-AEBA-4189-9E05-DEC47CF0F1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34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CEA6F-A98D-4630-BA7F-3D365D52B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Trapping Antihydrogen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2840DD-28E2-4E49-8AC2-CA6C59349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931985"/>
            <a:ext cx="7429500" cy="3438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6C257E-FE43-4DFB-B891-AF96A1992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0509"/>
            <a:ext cx="4584700" cy="460568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B6F410A-B78B-4E5B-A696-C5074F2FF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487A-AEBA-4189-9E05-DEC47CF0F1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06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2264-5200-44E0-990E-96AE82C0A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Annihilations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345B2-38D1-48B6-BD40-AB8CC54B0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487A-AEBA-4189-9E05-DEC47CF0F100}" type="slidenum">
              <a:rPr lang="en-US" smtClean="0"/>
              <a:t>18</a:t>
            </a:fld>
            <a:endParaRPr lang="en-US"/>
          </a:p>
        </p:txBody>
      </p:sp>
      <p:pic>
        <p:nvPicPr>
          <p:cNvPr id="21506" name="Picture 2" descr="preview10.jpg">
            <a:extLst>
              <a:ext uri="{FF2B5EF4-FFF2-40B4-BE49-F238E27FC236}">
                <a16:creationId xmlns:a16="http://schemas.microsoft.com/office/drawing/2014/main" id="{7437B25D-9FAE-489F-9D85-0D95D35F2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560512"/>
            <a:ext cx="3318933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7F2ED9-CB67-4F76-AF2D-E8BAD5F24EC5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5A6A65-C9C3-48C0-A165-8A72B27BBDCE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>
                <a:effectLst/>
              </a:rPr>
              <a:t> 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12C74A-E55C-446D-8EDB-3104CCFDB284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821418-8A9A-460B-A6A6-AE33115E0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0050" y="2952750"/>
            <a:ext cx="5054614" cy="3325812"/>
          </a:xfrm>
          <a:prstGeom prst="rect">
            <a:avLst/>
          </a:prstGeom>
        </p:spPr>
      </p:pic>
      <p:pic>
        <p:nvPicPr>
          <p:cNvPr id="21508" name="Picture 4" descr="Image result for random forest">
            <a:extLst>
              <a:ext uri="{FF2B5EF4-FFF2-40B4-BE49-F238E27FC236}">
                <a16:creationId xmlns:a16="http://schemas.microsoft.com/office/drawing/2014/main" id="{99030312-6F21-43CD-81DD-7C2657F41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337" y="226754"/>
            <a:ext cx="4280463" cy="258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966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E1805-0F5E-4555-A20B-33D5E279C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Antihydrogen Charge</a:t>
            </a:r>
          </a:p>
        </p:txBody>
      </p:sp>
      <p:pic>
        <p:nvPicPr>
          <p:cNvPr id="3074" name="Picture 2" descr="https://lh3.googleusercontent.com/3Y92nhe5JQ6UICV7eVHNPtOs-hQSnJD4jUijOrWXiWQqEquEialqbdac_a89ECb93e0_808CZ0K9_ooeVAlA0o310zFfnkJUsGQiqgs6W8eQFJNNfmuU8IPnfVZxBRPj0Mc-VpxZlHtOXcRR9A">
            <a:extLst>
              <a:ext uri="{FF2B5EF4-FFF2-40B4-BE49-F238E27FC236}">
                <a16:creationId xmlns:a16="http://schemas.microsoft.com/office/drawing/2014/main" id="{A0F212FB-9779-4BD2-82C4-2510CD426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690688"/>
            <a:ext cx="6222628" cy="341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6.googleusercontent.com/L-K5mUjomPNtJfe1UdkXwo-Tkid3DWB0uO1nmCPRbnXiaHjpi19C0p5ul6u3NlNMNlYkOPIwkBcmImGif-xOiM3kg6KOaOnqSBzQ2LSUUnU8BBcVoTGZ__f5wGLILBlM-wUZD9vDMjYIt6JrMA">
            <a:extLst>
              <a:ext uri="{FF2B5EF4-FFF2-40B4-BE49-F238E27FC236}">
                <a16:creationId xmlns:a16="http://schemas.microsoft.com/office/drawing/2014/main" id="{4F3C8A97-DD23-467E-9078-6689AEEC7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976" y="1755925"/>
            <a:ext cx="4588875" cy="31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ALPHA Experiment">
            <a:extLst>
              <a:ext uri="{FF2B5EF4-FFF2-40B4-BE49-F238E27FC236}">
                <a16:creationId xmlns:a16="http://schemas.microsoft.com/office/drawing/2014/main" id="{EAA4BFD2-D6C1-40F2-A843-C84C21E93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274" y="388938"/>
            <a:ext cx="1299076" cy="80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6263F-66CF-4640-A8F6-D329F2A13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487A-AEBA-4189-9E05-DEC47CF0F1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45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01DEF-6E7D-4C4F-A35D-3C9AFEEB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CPT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443E0-D105-42A9-8407-E7564AEE5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Lorentz Invariance, Local QFT –&gt; CPT Symmetry</a:t>
            </a:r>
          </a:p>
          <a:p>
            <a:endParaRPr lang="en-US" dirty="0"/>
          </a:p>
          <a:p>
            <a:r>
              <a:rPr lang="en-US" dirty="0" err="1"/>
              <a:t>Peskin</a:t>
            </a:r>
            <a:r>
              <a:rPr lang="en-US" dirty="0"/>
              <a:t> &amp; </a:t>
            </a:r>
            <a:r>
              <a:rPr lang="en-US" dirty="0" err="1"/>
              <a:t>Shroeder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2CD165-7208-4101-8202-7DFCF0765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485" y="3429000"/>
            <a:ext cx="7086600" cy="2028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4EE6DD-B20D-448E-BF68-73F92930F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225" y="2268537"/>
            <a:ext cx="4476750" cy="50482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5B1D38-036C-46AE-87F0-4C0AF6163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487A-AEBA-4189-9E05-DEC47CF0F1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14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5.googleusercontent.com/txL6965dZvIAoRC8SA8Xgs6edZvqhnVmeNSnBvWCrBBAG8z6xWXM3fsNw6WkdDzmy3BvrcQI9GlWP0zwo7fl2s9V7S_ZIHMX1aeFmlegNRIKQNWN-vWHr7GNoWkf1ihdzyeix0V_sARhW8dtwA">
            <a:extLst>
              <a:ext uri="{FF2B5EF4-FFF2-40B4-BE49-F238E27FC236}">
                <a16:creationId xmlns:a16="http://schemas.microsoft.com/office/drawing/2014/main" id="{DBFE469A-EAE1-4489-A2B3-1BA0A267F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372393"/>
            <a:ext cx="6028375" cy="439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9A60CB-92F8-4B47-8960-907BD2A2A8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596669"/>
              </p:ext>
            </p:extLst>
          </p:nvPr>
        </p:nvGraphicFramePr>
        <p:xfrm>
          <a:off x="6922770" y="2858135"/>
          <a:ext cx="4518660" cy="1651318"/>
        </p:xfrm>
        <a:graphic>
          <a:graphicData uri="http://schemas.openxmlformats.org/drawingml/2006/table">
            <a:tbl>
              <a:tblPr/>
              <a:tblGrid>
                <a:gridCol w="1325880">
                  <a:extLst>
                    <a:ext uri="{9D8B030D-6E8A-4147-A177-3AD203B41FA5}">
                      <a16:colId xmlns:a16="http://schemas.microsoft.com/office/drawing/2014/main" val="357081307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98347665"/>
                    </a:ext>
                  </a:extLst>
                </a:gridCol>
                <a:gridCol w="1744980">
                  <a:extLst>
                    <a:ext uri="{9D8B030D-6E8A-4147-A177-3AD203B41FA5}">
                      <a16:colId xmlns:a16="http://schemas.microsoft.com/office/drawing/2014/main" val="117599533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76200" marR="76200" marT="38100" marB="38100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67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Number of Trials</a:t>
                      </a:r>
                      <a:endParaRPr lang="en-US" dirty="0">
                        <a:effectLst/>
                      </a:endParaRPr>
                    </a:p>
                  </a:txBody>
                  <a:tcPr marL="76200" marR="76200" marT="38100" marB="38100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67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Observed Antiatoms</a:t>
                      </a:r>
                      <a:endParaRPr lang="en-US">
                        <a:effectLst/>
                      </a:endParaRPr>
                    </a:p>
                  </a:txBody>
                  <a:tcPr marL="76200" marR="76200" marT="38100" marB="38100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48101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67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Stochastic Trials</a:t>
                      </a:r>
                      <a:endParaRPr lang="en-US">
                        <a:effectLst/>
                      </a:endParaRPr>
                    </a:p>
                  </a:txBody>
                  <a:tcPr marL="76200" marR="76200" marT="38100" marB="38100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67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>
                        <a:effectLst/>
                      </a:endParaRPr>
                    </a:p>
                  </a:txBody>
                  <a:tcPr marL="76200" marR="76200" marT="38100" marB="38100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67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>
                        <a:effectLst/>
                      </a:endParaRPr>
                    </a:p>
                  </a:txBody>
                  <a:tcPr marL="76200" marR="76200" marT="38100" marB="38100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348049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67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Null Trials</a:t>
                      </a:r>
                      <a:endParaRPr lang="en-US">
                        <a:effectLst/>
                      </a:endParaRPr>
                    </a:p>
                  </a:txBody>
                  <a:tcPr marL="76200" marR="76200" marT="38100" marB="38100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67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>
                        <a:effectLst/>
                      </a:endParaRPr>
                    </a:p>
                  </a:txBody>
                  <a:tcPr marL="76200" marR="76200" marT="38100" marB="38100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67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dirty="0">
                        <a:effectLst/>
                      </a:endParaRPr>
                    </a:p>
                  </a:txBody>
                  <a:tcPr marL="76200" marR="76200" marT="38100" marB="38100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472115"/>
                  </a:ext>
                </a:extLst>
              </a:tr>
            </a:tbl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E9308FF1-8495-4B21-A6F1-53C203C91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7488" y="3048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1" name="Picture 5" descr="ALPHA Experiment">
            <a:extLst>
              <a:ext uri="{FF2B5EF4-FFF2-40B4-BE49-F238E27FC236}">
                <a16:creationId xmlns:a16="http://schemas.microsoft.com/office/drawing/2014/main" id="{2B107C5B-3D7B-4988-9730-C558956EF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274" y="401638"/>
            <a:ext cx="1299076" cy="80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CD5AF-F9C6-4799-B3C3-5BAE00D82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487A-AEBA-4189-9E05-DEC47CF0F10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77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CBD6D-128B-4B19-B6BE-9D5E998C7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1s to 2s Transition in </a:t>
            </a:r>
            <a:br>
              <a:rPr lang="en-US" dirty="0"/>
            </a:br>
            <a:r>
              <a:rPr lang="en-US" dirty="0"/>
              <a:t>Antihydrogen</a:t>
            </a:r>
          </a:p>
        </p:txBody>
      </p:sp>
      <p:pic>
        <p:nvPicPr>
          <p:cNvPr id="5122" name="Picture 2" descr="https://lh3.googleusercontent.com/Tra530TAiUohtQ5Y2sxT7zkt3NLVmO33pC-gUIBqBvc1meGnXA8sQvzURv2GfP8DRgGpuwusMKGu5MBijTXC03zrw6PL-nuF9nG7V-n2u0uqe5QjuCDdEXD71EY_h_3qS3FP5vDk9oJXo9rWRw">
            <a:extLst>
              <a:ext uri="{FF2B5EF4-FFF2-40B4-BE49-F238E27FC236}">
                <a16:creationId xmlns:a16="http://schemas.microsoft.com/office/drawing/2014/main" id="{A80C03C2-DC73-4723-994B-AB0CC60A4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35" y="2209801"/>
            <a:ext cx="3442137" cy="332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igure 4">
            <a:extLst>
              <a:ext uri="{FF2B5EF4-FFF2-40B4-BE49-F238E27FC236}">
                <a16:creationId xmlns:a16="http://schemas.microsoft.com/office/drawing/2014/main" id="{04BA0B78-B78F-4008-84AB-8D4C17474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516" y="2209800"/>
            <a:ext cx="4197549" cy="3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ig. 3">
            <a:extLst>
              <a:ext uri="{FF2B5EF4-FFF2-40B4-BE49-F238E27FC236}">
                <a16:creationId xmlns:a16="http://schemas.microsoft.com/office/drawing/2014/main" id="{A7F5C52E-C261-46DC-9F92-4C72CF2B2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065" y="184149"/>
            <a:ext cx="4000500" cy="652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ALPHA Experiment">
            <a:extLst>
              <a:ext uri="{FF2B5EF4-FFF2-40B4-BE49-F238E27FC236}">
                <a16:creationId xmlns:a16="http://schemas.microsoft.com/office/drawing/2014/main" id="{D60E2E9E-66E8-49B4-A55B-7F792979F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290" y="365125"/>
            <a:ext cx="1299076" cy="80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4F33F3-E724-41F8-BD71-372C727579D1}"/>
              </a:ext>
            </a:extLst>
          </p:cNvPr>
          <p:cNvSpPr txBox="1"/>
          <p:nvPr/>
        </p:nvSpPr>
        <p:spPr>
          <a:xfrm>
            <a:off x="2741455" y="6308209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parts in 10^10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640D5A-775B-4973-B634-0126854E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487A-AEBA-4189-9E05-DEC47CF0F10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25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3B2E7-5002-475B-A826-106D8AB5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-307975"/>
            <a:ext cx="10515600" cy="1325563"/>
          </a:xfrm>
        </p:spPr>
        <p:txBody>
          <a:bodyPr/>
          <a:lstStyle/>
          <a:p>
            <a:r>
              <a:rPr lang="en-US" dirty="0"/>
              <a:t>Hyperfine Structure in Antihydrogen</a:t>
            </a:r>
          </a:p>
        </p:txBody>
      </p:sp>
      <p:pic>
        <p:nvPicPr>
          <p:cNvPr id="7170" name="Picture 2" descr="Figure 2">
            <a:extLst>
              <a:ext uri="{FF2B5EF4-FFF2-40B4-BE49-F238E27FC236}">
                <a16:creationId xmlns:a16="http://schemas.microsoft.com/office/drawing/2014/main" id="{9EF161DC-657F-4D38-998A-878DD80B5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759" y="3578225"/>
            <a:ext cx="5426681" cy="327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igure 4">
            <a:extLst>
              <a:ext uri="{FF2B5EF4-FFF2-40B4-BE49-F238E27FC236}">
                <a16:creationId xmlns:a16="http://schemas.microsoft.com/office/drawing/2014/main" id="{9526A1A7-3C5A-4D51-ADCE-DEC7C3F88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6" y="990600"/>
            <a:ext cx="65246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LPHA Experiment">
            <a:extLst>
              <a:ext uri="{FF2B5EF4-FFF2-40B4-BE49-F238E27FC236}">
                <a16:creationId xmlns:a16="http://schemas.microsoft.com/office/drawing/2014/main" id="{46AFDABF-A02B-4256-8700-422850FDA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274" y="401638"/>
            <a:ext cx="1299076" cy="80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CA6420-2697-4EE0-9866-A77389E5C96E}"/>
              </a:ext>
            </a:extLst>
          </p:cNvPr>
          <p:cNvSpPr txBox="1"/>
          <p:nvPr/>
        </p:nvSpPr>
        <p:spPr>
          <a:xfrm>
            <a:off x="9829800" y="5651500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parts in 10^4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C9E339-918D-4E71-9D6C-02547D805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487A-AEBA-4189-9E05-DEC47CF0F10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63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53638-DD9D-4EF5-AF49-FB13FE9A6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Lyman-Alpha Transition in Antihydrogen</a:t>
            </a:r>
          </a:p>
        </p:txBody>
      </p:sp>
      <p:pic>
        <p:nvPicPr>
          <p:cNvPr id="6146" name="Picture 2" descr="Fig. 2">
            <a:extLst>
              <a:ext uri="{FF2B5EF4-FFF2-40B4-BE49-F238E27FC236}">
                <a16:creationId xmlns:a16="http://schemas.microsoft.com/office/drawing/2014/main" id="{D2C3B086-E289-4888-B244-4FAFEB7D6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55" y="1543050"/>
            <a:ext cx="3707469" cy="526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ig. 4">
            <a:extLst>
              <a:ext uri="{FF2B5EF4-FFF2-40B4-BE49-F238E27FC236}">
                <a16:creationId xmlns:a16="http://schemas.microsoft.com/office/drawing/2014/main" id="{C6DDED33-AF61-4DDE-87C1-46D4AFC47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1543050"/>
            <a:ext cx="6524625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LPHA Experiment">
            <a:extLst>
              <a:ext uri="{FF2B5EF4-FFF2-40B4-BE49-F238E27FC236}">
                <a16:creationId xmlns:a16="http://schemas.microsoft.com/office/drawing/2014/main" id="{7B795FFE-9645-406F-9BF9-322F95949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274" y="401638"/>
            <a:ext cx="1299076" cy="80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E946C6-C5A8-4750-96C7-59990E1E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487A-AEBA-4189-9E05-DEC47CF0F10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43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C0BED-7481-47A1-859C-76C6111E1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Improvements – Trapping Rate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C655B7-3189-4F59-9FE5-11C6043B7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78" y="4039776"/>
            <a:ext cx="5232011" cy="27806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C27CEA-E5CE-41CE-9DED-C72C313C9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6" y="1244760"/>
            <a:ext cx="5259043" cy="2795016"/>
          </a:xfrm>
          <a:prstGeom prst="rect">
            <a:avLst/>
          </a:prstGeom>
        </p:spPr>
      </p:pic>
      <p:pic>
        <p:nvPicPr>
          <p:cNvPr id="8202" name="Picture 10" descr="https://lh4.googleusercontent.com/WNZycbEsbXUekn7QUvph4V8uC0TSQvlIns1HnZh9aE5VfLkflON-xoPgad6wxWWYIVYKrudjQsiD2dIs9c6Uk-Q9na42ziHQoaPWndFYyK8PUAKrm9iTSUK7JnukWaEddKe3L1-gUiazVrWb0w">
            <a:extLst>
              <a:ext uri="{FF2B5EF4-FFF2-40B4-BE49-F238E27FC236}">
                <a16:creationId xmlns:a16="http://schemas.microsoft.com/office/drawing/2014/main" id="{B3593EAC-78D9-4CCB-9EDB-4E1487620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489" y="1243013"/>
            <a:ext cx="5402122" cy="371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ALPHA Experiment">
            <a:extLst>
              <a:ext uri="{FF2B5EF4-FFF2-40B4-BE49-F238E27FC236}">
                <a16:creationId xmlns:a16="http://schemas.microsoft.com/office/drawing/2014/main" id="{53DDDD0D-290D-4D18-A6DB-2E0621649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274" y="401638"/>
            <a:ext cx="1299076" cy="80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8110AAA-F50A-4E61-AAC1-19588E89D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487A-AEBA-4189-9E05-DEC47CF0F100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DF46336-B2F9-4AE8-84D0-478A4D35EFBE}"/>
                  </a:ext>
                </a:extLst>
              </p:cNvPr>
              <p:cNvSpPr txBox="1"/>
              <p:nvPr/>
            </p:nvSpPr>
            <p:spPr>
              <a:xfrm>
                <a:off x="7175500" y="5622188"/>
                <a:ext cx="4066691" cy="4150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𝐹𝑟𝑎𝑐𝑡𝑖𝑜𝑛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𝑇𝑟𝑎𝑝𝑝𝑎𝑏𝑙𝑒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−3/2</m:t>
                          </m:r>
                        </m:sup>
                      </m:sSup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DF46336-B2F9-4AE8-84D0-478A4D35E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500" y="5622188"/>
                <a:ext cx="4066691" cy="4150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7983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5D89D-C880-4302-AE59-6ADE73460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2D3DD-0926-4650-AE85-B5236D2D5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61400" cy="4351338"/>
          </a:xfrm>
        </p:spPr>
        <p:txBody>
          <a:bodyPr/>
          <a:lstStyle/>
          <a:p>
            <a:r>
              <a:rPr lang="en-US" dirty="0"/>
              <a:t>The Weak Equivalence Principle states that the gravitational and inertial masses are equal</a:t>
            </a:r>
          </a:p>
          <a:p>
            <a:r>
              <a:rPr lang="en-US" dirty="0"/>
              <a:t>The inertial masses of antimatter particles have already been tested by BASE</a:t>
            </a:r>
          </a:p>
          <a:p>
            <a:r>
              <a:rPr lang="en-US" dirty="0"/>
              <a:t>The gravitational force on antimatter has not yet been tested</a:t>
            </a:r>
          </a:p>
        </p:txBody>
      </p:sp>
      <p:pic>
        <p:nvPicPr>
          <p:cNvPr id="14340" name="Picture 4" descr="Image result for weak equivalence principle">
            <a:extLst>
              <a:ext uri="{FF2B5EF4-FFF2-40B4-BE49-F238E27FC236}">
                <a16:creationId xmlns:a16="http://schemas.microsoft.com/office/drawing/2014/main" id="{2E79B479-12AD-4B42-8134-94B6CC41D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0" y="1825625"/>
            <a:ext cx="2682875" cy="335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BE466-B7AC-4A33-910D-9A2F6BC4A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487A-AEBA-4189-9E05-DEC47CF0F10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50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F4B31-EBE3-4ACE-99C8-7CB55B30A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 Versus Down Gravity Measurement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0CC750-085B-477D-8C84-AD3C143E2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69" y="1364602"/>
            <a:ext cx="3924298" cy="25888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8DE115-F9ED-41AB-879C-05F316CA8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78" y="4041324"/>
            <a:ext cx="3924299" cy="25888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4990B8-5581-419A-AE50-D68877A13B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50" y="4041324"/>
            <a:ext cx="3924299" cy="25888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3385FF6-08D9-470D-B580-B16318B288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574" y="1360538"/>
            <a:ext cx="3924299" cy="25888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114FCA-6EB9-490B-8514-AB2C36164A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228" y="1356473"/>
            <a:ext cx="3930461" cy="25928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DBB0ABD-718F-4A2F-8641-21DF107D23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228" y="4037260"/>
            <a:ext cx="3930462" cy="2592869"/>
          </a:xfrm>
          <a:prstGeom prst="rect">
            <a:avLst/>
          </a:prstGeom>
        </p:spPr>
      </p:pic>
      <p:pic>
        <p:nvPicPr>
          <p:cNvPr id="21" name="Picture 5" descr="ALPHA Experiment">
            <a:extLst>
              <a:ext uri="{FF2B5EF4-FFF2-40B4-BE49-F238E27FC236}">
                <a16:creationId xmlns:a16="http://schemas.microsoft.com/office/drawing/2014/main" id="{B50FD5BB-2AC0-4798-ADFF-96D5C25E3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274" y="401638"/>
            <a:ext cx="1299076" cy="80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6B4EE137-7C8C-4C8A-9886-4C1CB43E3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487A-AEBA-4189-9E05-DEC47CF0F10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72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04486-1C1B-4EB0-890D-450C1CF70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Gravity Measurement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55FD3A-B794-40DE-AC8E-FC1C61D6A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46" y="1621858"/>
            <a:ext cx="3735502" cy="2510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E94942-6307-4AAD-97F4-253DCC2AB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247" y="4119216"/>
            <a:ext cx="3786298" cy="25109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86ED0D-8BDA-447A-9E09-602C8AC72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550" y="1645880"/>
            <a:ext cx="3730685" cy="25070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013515-FF91-4685-8E7F-3B835C9DCA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550" y="4119214"/>
            <a:ext cx="3786299" cy="25109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C37975-EA38-4277-911C-D45BF608F8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44" y="1601073"/>
            <a:ext cx="3735503" cy="25102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B46AF6-B455-4C95-9774-DDE608DC67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44" y="4119215"/>
            <a:ext cx="3786298" cy="2510913"/>
          </a:xfrm>
          <a:prstGeom prst="rect">
            <a:avLst/>
          </a:prstGeom>
        </p:spPr>
      </p:pic>
      <p:pic>
        <p:nvPicPr>
          <p:cNvPr id="16" name="Picture 5" descr="ALPHA Experiment">
            <a:extLst>
              <a:ext uri="{FF2B5EF4-FFF2-40B4-BE49-F238E27FC236}">
                <a16:creationId xmlns:a16="http://schemas.microsoft.com/office/drawing/2014/main" id="{E92ECD61-619A-4325-A395-1711AE287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274" y="363538"/>
            <a:ext cx="1299076" cy="80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8A67946C-2D53-4ACC-88A1-338FB3D83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487A-AEBA-4189-9E05-DEC47CF0F10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30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why study antimatter because its awesome xkcd">
            <a:extLst>
              <a:ext uri="{FF2B5EF4-FFF2-40B4-BE49-F238E27FC236}">
                <a16:creationId xmlns:a16="http://schemas.microsoft.com/office/drawing/2014/main" id="{BD2BB3E5-10A9-400A-B455-6BF0BF8B5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90487"/>
            <a:ext cx="5143500" cy="667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8F6CBE-B1F4-43DD-AB26-F7C61E6F83EE}"/>
              </a:ext>
            </a:extLst>
          </p:cNvPr>
          <p:cNvSpPr txBox="1"/>
          <p:nvPr/>
        </p:nvSpPr>
        <p:spPr>
          <a:xfrm>
            <a:off x="1130300" y="5803900"/>
            <a:ext cx="1490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SMBC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3E6C31-5143-47A6-AA6C-B80B4039F4F1}"/>
              </a:ext>
            </a:extLst>
          </p:cNvPr>
          <p:cNvSpPr/>
          <p:nvPr/>
        </p:nvSpPr>
        <p:spPr>
          <a:xfrm>
            <a:off x="7112000" y="4025900"/>
            <a:ext cx="838200" cy="203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D7C840-1235-44E1-914F-A23CD12A6703}"/>
              </a:ext>
            </a:extLst>
          </p:cNvPr>
          <p:cNvSpPr/>
          <p:nvPr/>
        </p:nvSpPr>
        <p:spPr>
          <a:xfrm>
            <a:off x="6800850" y="444500"/>
            <a:ext cx="1460500" cy="1155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B86457-9FE1-4732-AEF0-D42EDD990198}"/>
              </a:ext>
            </a:extLst>
          </p:cNvPr>
          <p:cNvSpPr txBox="1"/>
          <p:nvPr/>
        </p:nvSpPr>
        <p:spPr>
          <a:xfrm>
            <a:off x="7105650" y="422185"/>
            <a:ext cx="1689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Testing</a:t>
            </a:r>
          </a:p>
          <a:p>
            <a:r>
              <a:rPr lang="en-US" dirty="0"/>
              <a:t>CPT</a:t>
            </a:r>
          </a:p>
          <a:p>
            <a:r>
              <a:rPr lang="en-US" dirty="0"/>
              <a:t>And</a:t>
            </a:r>
          </a:p>
          <a:p>
            <a:r>
              <a:rPr lang="en-US" dirty="0"/>
              <a:t>WEP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1D14225-3B05-4F1C-AC05-BF156D59B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487A-AEBA-4189-9E05-DEC47CF0F10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63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02806-5FAC-4557-B3D3-CC0933EEC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Baryogenesis and the Sakharov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4F26F-382B-4DA5-8604-281B60B3B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Baryon number violation</a:t>
            </a:r>
          </a:p>
          <a:p>
            <a:r>
              <a:rPr lang="en-US" dirty="0"/>
              <a:t>C and CP symmetry violation</a:t>
            </a:r>
          </a:p>
          <a:p>
            <a:r>
              <a:rPr lang="en-US" dirty="0"/>
              <a:t>Interactions out of thermal equilibrium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Or CPT asymmetry</a:t>
            </a:r>
          </a:p>
        </p:txBody>
      </p:sp>
      <p:pic>
        <p:nvPicPr>
          <p:cNvPr id="19458" name="Picture 2" descr="https://upload.wikimedia.org/wikipedia/commons/thumb/6/6f/CMB_Timeline300_no_WMAP.jpg/1024px-CMB_Timeline300_no_WMAP.jpg">
            <a:extLst>
              <a:ext uri="{FF2B5EF4-FFF2-40B4-BE49-F238E27FC236}">
                <a16:creationId xmlns:a16="http://schemas.microsoft.com/office/drawing/2014/main" id="{4D91C016-7F48-4705-AF55-DCB7EB113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332" y="2336799"/>
            <a:ext cx="4910467" cy="32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6FC73-FA0D-48C9-91DA-99BDE3DAE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487A-AEBA-4189-9E05-DEC47CF0F1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60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8C46E-13E9-477B-AA90-E6970978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Neutral Kaon CPT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A34AC-821B-4278-A259-D2CFA5C03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CPT TESTS IN THE NEUTRAL KAON SYSTEM BY FNAL E773</a:t>
            </a:r>
          </a:p>
          <a:p>
            <a:pPr lvl="1"/>
            <a:r>
              <a:rPr lang="en-US" dirty="0"/>
              <a:t>Bernhard </a:t>
            </a:r>
            <a:r>
              <a:rPr lang="en-US" dirty="0" err="1"/>
              <a:t>Schwingenheuer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4A5018-CEB2-479F-84C9-C569B158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00" y="2928937"/>
            <a:ext cx="4095750" cy="771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1D99D7-0A37-4DE6-9C9F-5FCAE12D9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362" y="3843337"/>
            <a:ext cx="3400425" cy="742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B90F46-225E-4115-80C5-34161EF67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199" y="4765674"/>
            <a:ext cx="2952750" cy="60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E405D5-22B1-48DD-8EFF-60EB7DFB5D3C}"/>
              </a:ext>
            </a:extLst>
          </p:cNvPr>
          <p:cNvSpPr txBox="1"/>
          <p:nvPr/>
        </p:nvSpPr>
        <p:spPr>
          <a:xfrm>
            <a:off x="7518441" y="4691616"/>
            <a:ext cx="18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1.4 parts in 10^14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13A62D-6B82-4AED-B3C3-B5931C4244FD}"/>
              </a:ext>
            </a:extLst>
          </p:cNvPr>
          <p:cNvSpPr txBox="1"/>
          <p:nvPr/>
        </p:nvSpPr>
        <p:spPr>
          <a:xfrm>
            <a:off x="4896932" y="5807631"/>
            <a:ext cx="1693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Within 1 degree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255BB13-41FA-49DB-8C59-F9A3F705F9E7}"/>
              </a:ext>
            </a:extLst>
          </p:cNvPr>
          <p:cNvCxnSpPr/>
          <p:nvPr/>
        </p:nvCxnSpPr>
        <p:spPr>
          <a:xfrm flipH="1" flipV="1">
            <a:off x="4622800" y="5270500"/>
            <a:ext cx="812800" cy="537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8BC40C0-70F9-4A2E-8462-A315D2DC6CD1}"/>
              </a:ext>
            </a:extLst>
          </p:cNvPr>
          <p:cNvCxnSpPr/>
          <p:nvPr/>
        </p:nvCxnSpPr>
        <p:spPr>
          <a:xfrm flipV="1">
            <a:off x="5969000" y="5270500"/>
            <a:ext cx="711200" cy="537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4CFE3F6-9749-4867-A9DE-3835F9D4F1FF}"/>
              </a:ext>
            </a:extLst>
          </p:cNvPr>
          <p:cNvCxnSpPr>
            <a:stCxn id="7" idx="1"/>
          </p:cNvCxnSpPr>
          <p:nvPr/>
        </p:nvCxnSpPr>
        <p:spPr>
          <a:xfrm flipH="1">
            <a:off x="7219949" y="4876282"/>
            <a:ext cx="2984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CF594C6-5E8F-4AEC-9B27-5F1D4C40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487A-AEBA-4189-9E05-DEC47CF0F1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81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42890-1F94-4B50-AD85-400C8ED81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Energy CPT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520C1-69E8-4886-B8DD-E23E0329D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“Antihydrogen is the CPT of Hydrogen”</a:t>
            </a:r>
          </a:p>
          <a:p>
            <a:pPr lvl="1"/>
            <a:r>
              <a:rPr lang="en-US" dirty="0" err="1"/>
              <a:t>Natrual</a:t>
            </a:r>
            <a:r>
              <a:rPr lang="en-US" dirty="0"/>
              <a:t> antiprotons and electrons have the opposite handedness of antiprotons and electrons</a:t>
            </a:r>
          </a:p>
          <a:p>
            <a:pPr lvl="1"/>
            <a:r>
              <a:rPr lang="en-US" dirty="0"/>
              <a:t>We compare the Emission spectrum of matter with the absorption spectrum of antimatter (</a:t>
            </a:r>
            <a:r>
              <a:rPr lang="en-US" dirty="0" err="1"/>
              <a:t>Kirchov’s</a:t>
            </a:r>
            <a:r>
              <a:rPr lang="en-US" dirty="0"/>
              <a:t> law of thermal radiation makes this a moot point)</a:t>
            </a:r>
          </a:p>
          <a:p>
            <a:r>
              <a:rPr lang="en-US" dirty="0"/>
              <a:t>Antiproton and positron masses, charges, and magnetic moments should be equal to those for protons and electrons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B58A6-C009-4DFA-BF37-8425EDAE5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487A-AEBA-4189-9E05-DEC47CF0F1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79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51EED24C-A7A0-4509-B8BA-C95EEC046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1" y="4655484"/>
            <a:ext cx="119253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br>
              <a:rPr kumimoji="0" lang="en-US" altLang="en-US" sz="2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ALPHA 1S-2S and hyperfine measurements are now more precise, on an 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absolute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energy scale, than the kaon system test, which is commonly regarded as the “best” CPT test.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Our tests are model independent tests.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CAVEAT: The BASE result on the antiproton magnetic moment is not readily plotted on these axes and is not included in the graph.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82" name="Picture 2" descr="https://lh4.googleusercontent.com/aWVeXeeghtsHMYIQSL1a3oEGpW_ywfkanNS4HlH3ZJn0E82KFc-I5xxOq-0PiZhGuepl75j1QOOt2udsdyZjF2akdivFcbHR5dppx7Zw66yuzM69b6NBVZbuK-10uUyttSSz6MuIOMx1NVXf5g">
            <a:extLst>
              <a:ext uri="{FF2B5EF4-FFF2-40B4-BE49-F238E27FC236}">
                <a16:creationId xmlns:a16="http://schemas.microsoft.com/office/drawing/2014/main" id="{2353FE63-ED32-42E3-96D9-648749124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4" y="139700"/>
            <a:ext cx="6829287" cy="487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841CBE-3D0A-4A90-9F83-4CE707753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487A-AEBA-4189-9E05-DEC47CF0F1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18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6BBBD-521A-4204-BBCF-53954AFB9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Antiproton Decelerator</a:t>
            </a:r>
          </a:p>
        </p:txBody>
      </p:sp>
      <p:pic>
        <p:nvPicPr>
          <p:cNvPr id="9218" name="Picture 2" descr="https://lh6.googleusercontent.com/I5D-a7FErhBDyaB-EKIR4gosdHn1hXeRhetq_QGlhk8khFYXDG98lLgLSknHiWx73BvgjCfzFp7LSAqRQvjO35IGOI0NVFi6O5JpKYoBv25NiWlKw3fBBwnr3zGCIBwDx50FgIx3MJ_J5S1Dlw">
            <a:extLst>
              <a:ext uri="{FF2B5EF4-FFF2-40B4-BE49-F238E27FC236}">
                <a16:creationId xmlns:a16="http://schemas.microsoft.com/office/drawing/2014/main" id="{3AA24B17-4895-43FD-9F45-F49D45F52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690689"/>
            <a:ext cx="5238134" cy="369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ern-accelerator-complex.svg">
            <a:extLst>
              <a:ext uri="{FF2B5EF4-FFF2-40B4-BE49-F238E27FC236}">
                <a16:creationId xmlns:a16="http://schemas.microsoft.com/office/drawing/2014/main" id="{4C1308EF-D5D2-4A12-AAA4-50FB20C10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593" y="1563277"/>
            <a:ext cx="5864976" cy="38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262E3-CC04-42AF-B072-D598E4F66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487A-AEBA-4189-9E05-DEC47CF0F1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48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8850-8B50-4880-A4F8-8BC83085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Antiproton Decelerator</a:t>
            </a:r>
          </a:p>
        </p:txBody>
      </p:sp>
      <p:pic>
        <p:nvPicPr>
          <p:cNvPr id="2050" name="Picture 2" descr="https://lh4.googleusercontent.com/-UNWbYE3IgThZOCeUq8IUYEsS_VxssnPGHlAnU_hMllZsHlt2qzfZfzB5Fe_jxN7eINPjXziT1nXczUmfSlyFVV1-YqCqotQaqiaqpuMgKFt6qt_SyjNRsHc3LWjNaEKNzAjGYg09by9VlCkIA">
            <a:extLst>
              <a:ext uri="{FF2B5EF4-FFF2-40B4-BE49-F238E27FC236}">
                <a16:creationId xmlns:a16="http://schemas.microsoft.com/office/drawing/2014/main" id="{DAA4B700-8C00-4287-B978-5403EEF3C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397" y="1525495"/>
            <a:ext cx="5854121" cy="365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3C1A25-1F27-412E-8889-F4D3A3218510}"/>
              </a:ext>
            </a:extLst>
          </p:cNvPr>
          <p:cNvSpPr/>
          <p:nvPr/>
        </p:nvSpPr>
        <p:spPr>
          <a:xfrm>
            <a:off x="261482" y="1679576"/>
            <a:ext cx="6096000" cy="333424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Properties of the antiproton: ATRAP, BASE</a:t>
            </a:r>
            <a:endParaRPr lang="en-US" b="0" dirty="0">
              <a:effectLst/>
            </a:endParaRPr>
          </a:p>
          <a:p>
            <a:pPr>
              <a:spcBef>
                <a:spcPts val="1600"/>
              </a:spcBef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Antihydrogen spectroscopy (1S-2S, and more): ATRAP, ALPHA</a:t>
            </a:r>
            <a:endParaRPr lang="en-US" b="0" dirty="0">
              <a:effectLst/>
            </a:endParaRPr>
          </a:p>
          <a:p>
            <a:pPr>
              <a:spcBef>
                <a:spcPts val="1600"/>
              </a:spcBef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Antihydrogen Hyperfine measurements: ALPHA,  ASACUSA</a:t>
            </a:r>
            <a:endParaRPr lang="en-US" b="0" dirty="0">
              <a:effectLst/>
            </a:endParaRPr>
          </a:p>
          <a:p>
            <a:pPr>
              <a:spcBef>
                <a:spcPts val="1600"/>
              </a:spcBef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Charge neutrality of antihydrogen: ALPHA</a:t>
            </a:r>
            <a:endParaRPr lang="en-US" b="0" dirty="0">
              <a:effectLst/>
            </a:endParaRPr>
          </a:p>
          <a:p>
            <a:pPr>
              <a:spcBef>
                <a:spcPts val="1600"/>
              </a:spcBef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Antiprotonic Helium spectroscopy: ASACUSA</a:t>
            </a:r>
            <a:endParaRPr lang="en-US" b="0" dirty="0">
              <a:effectLst/>
            </a:endParaRPr>
          </a:p>
          <a:p>
            <a:pPr>
              <a:spcBef>
                <a:spcPts val="1600"/>
              </a:spcBef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Antihydrogen gravitation: ALPHA, GBAR, AEGIS 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9327CE-D64F-4A5F-8BEF-E29615FAE26A}"/>
              </a:ext>
            </a:extLst>
          </p:cNvPr>
          <p:cNvSpPr txBox="1"/>
          <p:nvPr/>
        </p:nvSpPr>
        <p:spPr>
          <a:xfrm rot="3310423">
            <a:off x="10029604" y="2404935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ALPHA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F3017F-5F8D-4D0A-92AE-5B66D84390FB}"/>
              </a:ext>
            </a:extLst>
          </p:cNvPr>
          <p:cNvSpPr txBox="1"/>
          <p:nvPr/>
        </p:nvSpPr>
        <p:spPr>
          <a:xfrm rot="3266736">
            <a:off x="9281438" y="2581348"/>
            <a:ext cx="1354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ASACUSA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21A07E-70F7-401E-85DA-40338BB24E1B}"/>
              </a:ext>
            </a:extLst>
          </p:cNvPr>
          <p:cNvSpPr txBox="1"/>
          <p:nvPr/>
        </p:nvSpPr>
        <p:spPr>
          <a:xfrm>
            <a:off x="9377094" y="1426029"/>
            <a:ext cx="99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ATRAP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9C4273-ACBD-451A-8D99-4A278AC6F55D}"/>
              </a:ext>
            </a:extLst>
          </p:cNvPr>
          <p:cNvSpPr txBox="1"/>
          <p:nvPr/>
        </p:nvSpPr>
        <p:spPr>
          <a:xfrm>
            <a:off x="9378537" y="1755365"/>
            <a:ext cx="921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AEGIS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A3E347-5C6C-494A-8E7E-503281E349DD}"/>
              </a:ext>
            </a:extLst>
          </p:cNvPr>
          <p:cNvSpPr txBox="1"/>
          <p:nvPr/>
        </p:nvSpPr>
        <p:spPr>
          <a:xfrm>
            <a:off x="8657263" y="2050874"/>
            <a:ext cx="818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0EF973-1096-4A59-B0EC-ED7C504FD9B4}"/>
              </a:ext>
            </a:extLst>
          </p:cNvPr>
          <p:cNvSpPr txBox="1"/>
          <p:nvPr/>
        </p:nvSpPr>
        <p:spPr>
          <a:xfrm>
            <a:off x="7719022" y="2354472"/>
            <a:ext cx="99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ELENA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A2BC35-BED3-4496-A329-DBF79DA88CF1}"/>
              </a:ext>
            </a:extLst>
          </p:cNvPr>
          <p:cNvSpPr txBox="1"/>
          <p:nvPr/>
        </p:nvSpPr>
        <p:spPr>
          <a:xfrm>
            <a:off x="7275535" y="3742455"/>
            <a:ext cx="886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GBAR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A3539A3-1B8E-4DAA-9BEE-46A5204A1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487A-AEBA-4189-9E05-DEC47CF0F1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66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C2867-6D59-4297-A7E2-9575A48E5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Collaboration</a:t>
            </a:r>
          </a:p>
        </p:txBody>
      </p:sp>
      <p:pic>
        <p:nvPicPr>
          <p:cNvPr id="4" name="Picture 2" descr="https://lh3.googleusercontent.com/caPiNNQQDJD81CluoHgnHjLHX4CijRFA5-nzBCGsv2cnZMUMMUWxfMW3C1kbAAGTcBrKW2Is5-zweYd94Ypm6zZzX68mKXFYlzDNCscXUBkMZ_O0ozC2lcVES1UjUZrS0Ay9-kLxjRWuv7wShw">
            <a:extLst>
              <a:ext uri="{FF2B5EF4-FFF2-40B4-BE49-F238E27FC236}">
                <a16:creationId xmlns:a16="http://schemas.microsoft.com/office/drawing/2014/main" id="{7CE63E7D-91F7-43BE-A282-4F56E7CAB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988" y="2107406"/>
            <a:ext cx="9044412" cy="40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me">
            <a:extLst>
              <a:ext uri="{FF2B5EF4-FFF2-40B4-BE49-F238E27FC236}">
                <a16:creationId xmlns:a16="http://schemas.microsoft.com/office/drawing/2014/main" id="{8A21673E-398E-491A-8D43-D4E50E0B3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075" y="265743"/>
            <a:ext cx="16192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6A26E-F5E1-406E-8C4A-D7D5E46EC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487A-AEBA-4189-9E05-DEC47CF0F1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52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348</Words>
  <Application>Microsoft Office PowerPoint</Application>
  <PresentationFormat>Widescreen</PresentationFormat>
  <Paragraphs>120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Office Theme</vt:lpstr>
      <vt:lpstr>Low Energy CPT Tests with Antimatter </vt:lpstr>
      <vt:lpstr>CPT Theorem</vt:lpstr>
      <vt:lpstr>Baryogenesis and the Sakharov Conditions</vt:lpstr>
      <vt:lpstr>Neutral Kaon CPT Tests</vt:lpstr>
      <vt:lpstr>Low Energy CPT Tests</vt:lpstr>
      <vt:lpstr>PowerPoint Presentation</vt:lpstr>
      <vt:lpstr>Antiproton Decelerator</vt:lpstr>
      <vt:lpstr>Antiproton Decelerator</vt:lpstr>
      <vt:lpstr>Base Collaboration</vt:lpstr>
      <vt:lpstr>Comparison of the Cyclotron Frequency and the Larmor Frequency</vt:lpstr>
      <vt:lpstr>PowerPoint Presentation</vt:lpstr>
      <vt:lpstr>Electron Cyclotron Resonance</vt:lpstr>
      <vt:lpstr>PowerPoint Presentation</vt:lpstr>
      <vt:lpstr>Surko-Style Positron Accumulator</vt:lpstr>
      <vt:lpstr>Collecting Antiprotons</vt:lpstr>
      <vt:lpstr>Forming Antihydrogen</vt:lpstr>
      <vt:lpstr>Trapping Antihydrogen</vt:lpstr>
      <vt:lpstr>Detecting Annihilations</vt:lpstr>
      <vt:lpstr>Antihydrogen Charge</vt:lpstr>
      <vt:lpstr>PowerPoint Presentation</vt:lpstr>
      <vt:lpstr>1s to 2s Transition in  Antihydrogen</vt:lpstr>
      <vt:lpstr>Hyperfine Structure in Antihydrogen</vt:lpstr>
      <vt:lpstr>Lyman-Alpha Transition in Antihydrogen</vt:lpstr>
      <vt:lpstr>Future Improvements – Trapping Rate</vt:lpstr>
      <vt:lpstr>WEP</vt:lpstr>
      <vt:lpstr>Up Versus Down Gravity Measurement</vt:lpstr>
      <vt:lpstr>Precision Gravity Measurement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 Energy CPT Tests Using</dc:title>
  <dc:creator>Andrew Christensen</dc:creator>
  <cp:lastModifiedBy>Andrew Christensen</cp:lastModifiedBy>
  <cp:revision>52</cp:revision>
  <dcterms:created xsi:type="dcterms:W3CDTF">2018-09-26T06:26:34Z</dcterms:created>
  <dcterms:modified xsi:type="dcterms:W3CDTF">2018-09-26T22:08:07Z</dcterms:modified>
</cp:coreProperties>
</file>