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257" r:id="rId3"/>
    <p:sldId id="258" r:id="rId4"/>
    <p:sldId id="273" r:id="rId5"/>
    <p:sldId id="259" r:id="rId6"/>
    <p:sldId id="262" r:id="rId7"/>
    <p:sldId id="271" r:id="rId8"/>
    <p:sldId id="261" r:id="rId9"/>
    <p:sldId id="266" r:id="rId10"/>
    <p:sldId id="264" r:id="rId11"/>
    <p:sldId id="265"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266"/>
    <a:srgbClr val="0432FF"/>
    <a:srgbClr val="112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45"/>
    <p:restoredTop sz="90041"/>
  </p:normalViewPr>
  <p:slideViewPr>
    <p:cSldViewPr snapToGrid="0" snapToObjects="1">
      <p:cViewPr>
        <p:scale>
          <a:sx n="97" d="100"/>
          <a:sy n="97" d="100"/>
        </p:scale>
        <p:origin x="1440"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985DC-62F4-E64F-B876-15FE77D00241}" type="datetimeFigureOut">
              <a:rPr lang="en-US" smtClean="0"/>
              <a:t>11/30/18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F37593-A5CA-374E-BBFA-F5A68F23A0A4}" type="slidenum">
              <a:rPr lang="en-US" smtClean="0"/>
              <a:t>‹#›</a:t>
            </a:fld>
            <a:endParaRPr lang="en-US"/>
          </a:p>
        </p:txBody>
      </p:sp>
    </p:spTree>
    <p:extLst>
      <p:ext uri="{BB962C8B-B14F-4D97-AF65-F5344CB8AC3E}">
        <p14:creationId xmlns:p14="http://schemas.microsoft.com/office/powerpoint/2010/main" val="1784240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I’m Peter, a grad student here at </a:t>
            </a:r>
            <a:r>
              <a:rPr lang="en-US" dirty="0" err="1" smtClean="0"/>
              <a:t>berkeley</a:t>
            </a:r>
            <a:r>
              <a:rPr lang="en-US" dirty="0" smtClean="0"/>
              <a:t> and I’m going to be talking about an</a:t>
            </a:r>
            <a:r>
              <a:rPr lang="en-US" baseline="0" dirty="0" smtClean="0"/>
              <a:t> r and d effort I’ve been involved in here at </a:t>
            </a:r>
            <a:r>
              <a:rPr lang="en-US" baseline="0" dirty="0" err="1" smtClean="0"/>
              <a:t>berkeley</a:t>
            </a:r>
            <a:r>
              <a:rPr lang="en-US" baseline="0" dirty="0" smtClean="0"/>
              <a:t> to demonstrate complete 3D charge readout from liquid argon </a:t>
            </a:r>
            <a:r>
              <a:rPr lang="en-US" baseline="0" dirty="0" err="1" smtClean="0"/>
              <a:t>tpcs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8F37593-A5CA-374E-BBFA-F5A68F23A0A4}" type="slidenum">
              <a:rPr lang="en-US" smtClean="0"/>
              <a:t>1</a:t>
            </a:fld>
            <a:endParaRPr lang="en-US"/>
          </a:p>
        </p:txBody>
      </p:sp>
    </p:spTree>
    <p:extLst>
      <p:ext uri="{BB962C8B-B14F-4D97-AF65-F5344CB8AC3E}">
        <p14:creationId xmlns:p14="http://schemas.microsoft.com/office/powerpoint/2010/main" val="173456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trouble with </a:t>
            </a:r>
            <a:r>
              <a:rPr lang="en-US" dirty="0" err="1" smtClean="0"/>
              <a:t>LArTPCs</a:t>
            </a:r>
            <a:r>
              <a:rPr lang="en-US" dirty="0" smtClean="0"/>
              <a:t>:</a:t>
            </a:r>
          </a:p>
          <a:p>
            <a:pPr lvl="1"/>
            <a:r>
              <a:rPr lang="en-US" b="0" dirty="0" smtClean="0"/>
              <a:t>Long readout time set by electron drift velocity (~1.5mm/us drift at typical drift fields)</a:t>
            </a:r>
          </a:p>
          <a:p>
            <a:pPr lvl="1"/>
            <a:r>
              <a:rPr lang="en-US" b="0" dirty="0" smtClean="0"/>
              <a:t>In a high-activity environment, </a:t>
            </a:r>
            <a:r>
              <a:rPr lang="en-US" dirty="0" smtClean="0"/>
              <a:t>interaction </a:t>
            </a:r>
            <a:r>
              <a:rPr lang="en-US" b="0" dirty="0" smtClean="0"/>
              <a:t>pile-up becomes significant</a:t>
            </a:r>
          </a:p>
          <a:p>
            <a:pPr marL="0" indent="0">
              <a:buNone/>
            </a:pPr>
            <a:r>
              <a:rPr lang="en-US" i="1" dirty="0" smtClean="0"/>
              <a:t>Standard projective wire-plane readout is insufficient due to reconstruction ambiguities!</a:t>
            </a:r>
          </a:p>
          <a:p>
            <a:endParaRPr lang="en-US" dirty="0"/>
          </a:p>
        </p:txBody>
      </p:sp>
      <p:sp>
        <p:nvSpPr>
          <p:cNvPr id="4" name="Slide Number Placeholder 3"/>
          <p:cNvSpPr>
            <a:spLocks noGrp="1"/>
          </p:cNvSpPr>
          <p:nvPr>
            <p:ph type="sldNum" sz="quarter" idx="10"/>
          </p:nvPr>
        </p:nvSpPr>
        <p:spPr/>
        <p:txBody>
          <a:bodyPr/>
          <a:lstStyle/>
          <a:p>
            <a:fld id="{18F37593-A5CA-374E-BBFA-F5A68F23A0A4}" type="slidenum">
              <a:rPr lang="en-US" smtClean="0"/>
              <a:t>2</a:t>
            </a:fld>
            <a:endParaRPr lang="en-US"/>
          </a:p>
        </p:txBody>
      </p:sp>
    </p:spTree>
    <p:extLst>
      <p:ext uri="{BB962C8B-B14F-4D97-AF65-F5344CB8AC3E}">
        <p14:creationId xmlns:p14="http://schemas.microsoft.com/office/powerpoint/2010/main" val="853834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one way to remove these</a:t>
            </a:r>
            <a:r>
              <a:rPr lang="en-US" baseline="0" dirty="0" smtClean="0"/>
              <a:t> ambiguities, is to instrument the anode with a pixelated collection grid. This is not a new idea – many experiments have used pad-based readout in TPC, for example the ALICE detector is primarily a gaseous TPC that uses pixelated readout </a:t>
            </a:r>
            <a:r>
              <a:rPr lang="en-US" baseline="0" dirty="0" smtClean="0"/>
              <a:t>to perform track ID in a </a:t>
            </a:r>
            <a:r>
              <a:rPr lang="en-US" baseline="0" dirty="0" smtClean="0"/>
              <a:t>very high multiplicity environment.</a:t>
            </a:r>
          </a:p>
          <a:p>
            <a:r>
              <a:rPr lang="en-US" baseline="0" dirty="0" smtClean="0"/>
              <a:t>However</a:t>
            </a:r>
            <a:r>
              <a:rPr lang="en-US" baseline="0" dirty="0" smtClean="0"/>
              <a:t>, </a:t>
            </a:r>
            <a:r>
              <a:rPr lang="en-US" baseline="0" dirty="0" smtClean="0"/>
              <a:t>in liquid argon you have a few specific challenges to overcome, most critically your readout electronics have to deal with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8F37593-A5CA-374E-BBFA-F5A68F23A0A4}" type="slidenum">
              <a:rPr lang="en-US" smtClean="0"/>
              <a:t>3</a:t>
            </a:fld>
            <a:endParaRPr lang="en-US"/>
          </a:p>
        </p:txBody>
      </p:sp>
    </p:spTree>
    <p:extLst>
      <p:ext uri="{BB962C8B-B14F-4D97-AF65-F5344CB8AC3E}">
        <p14:creationId xmlns:p14="http://schemas.microsoft.com/office/powerpoint/2010/main" val="1593837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idea</a:t>
            </a:r>
          </a:p>
          <a:p>
            <a:pPr lvl="1"/>
            <a:r>
              <a:rPr lang="en-US" dirty="0" smtClean="0"/>
              <a:t>Single chip design for amplification, digitization, and digital multiplexing of many channels (limit cryostat penetrations)</a:t>
            </a:r>
          </a:p>
          <a:p>
            <a:pPr lvl="1"/>
            <a:r>
              <a:rPr lang="en-US" dirty="0" smtClean="0"/>
              <a:t>Use a self-triggered ADC and digital readout to limit chip activity (low-power)</a:t>
            </a:r>
          </a:p>
          <a:p>
            <a:pPr lvl="1"/>
            <a:r>
              <a:rPr lang="en-US" dirty="0" smtClean="0"/>
              <a:t>3D charge information can be reconstructed from a unique chip id, channel id pair </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18F37593-A5CA-374E-BBFA-F5A68F23A0A4}" type="slidenum">
              <a:rPr lang="en-US" smtClean="0"/>
              <a:t>4</a:t>
            </a:fld>
            <a:endParaRPr lang="en-US"/>
          </a:p>
        </p:txBody>
      </p:sp>
    </p:spTree>
    <p:extLst>
      <p:ext uri="{BB962C8B-B14F-4D97-AF65-F5344CB8AC3E}">
        <p14:creationId xmlns:p14="http://schemas.microsoft.com/office/powerpoint/2010/main" val="113261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core of </a:t>
            </a:r>
            <a:r>
              <a:rPr lang="en-US" dirty="0" err="1" smtClean="0"/>
              <a:t>LArPix</a:t>
            </a:r>
            <a:r>
              <a:rPr lang="en-US" dirty="0" smtClean="0"/>
              <a:t> readout is the </a:t>
            </a:r>
            <a:r>
              <a:rPr lang="en-US" dirty="0" err="1" smtClean="0"/>
              <a:t>LArPix</a:t>
            </a:r>
            <a:r>
              <a:rPr lang="en-US" dirty="0" smtClean="0"/>
              <a:t> ASIC. A custom cryogenic system-on-a-chip integrated circuit,</a:t>
            </a:r>
            <a:r>
              <a:rPr lang="en-US" baseline="0" dirty="0" smtClean="0"/>
              <a:t> designed here at LBL by our IC engineers. Each chip contains 32 unique charge integrator / amplifiers, discriminator, and 6-bit ADCs for 32 channels. </a:t>
            </a:r>
            <a:endParaRPr lang="en-US" dirty="0"/>
          </a:p>
        </p:txBody>
      </p:sp>
      <p:sp>
        <p:nvSpPr>
          <p:cNvPr id="4" name="Slide Number Placeholder 3"/>
          <p:cNvSpPr>
            <a:spLocks noGrp="1"/>
          </p:cNvSpPr>
          <p:nvPr>
            <p:ph type="sldNum" sz="quarter" idx="10"/>
          </p:nvPr>
        </p:nvSpPr>
        <p:spPr/>
        <p:txBody>
          <a:bodyPr/>
          <a:lstStyle/>
          <a:p>
            <a:fld id="{18F37593-A5CA-374E-BBFA-F5A68F23A0A4}" type="slidenum">
              <a:rPr lang="en-US" smtClean="0"/>
              <a:t>5</a:t>
            </a:fld>
            <a:endParaRPr lang="en-US"/>
          </a:p>
        </p:txBody>
      </p:sp>
    </p:spTree>
    <p:extLst>
      <p:ext uri="{BB962C8B-B14F-4D97-AF65-F5344CB8AC3E}">
        <p14:creationId xmlns:p14="http://schemas.microsoft.com/office/powerpoint/2010/main" val="367928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does the chip perform?</a:t>
            </a:r>
          </a:p>
          <a:p>
            <a:r>
              <a:rPr lang="en-US" baseline="0" dirty="0" smtClean="0"/>
              <a:t>Quite well, especially for a version 1 chip.</a:t>
            </a:r>
            <a:br>
              <a:rPr lang="en-US" baseline="0" dirty="0" smtClean="0"/>
            </a:br>
            <a:r>
              <a:rPr lang="en-US" baseline="0" dirty="0" smtClean="0"/>
              <a:t>Additionally, we showed that the design meets the two most critical design requirements on the power consumption and noise performance</a:t>
            </a:r>
          </a:p>
          <a:p>
            <a:r>
              <a:rPr lang="en-US" baseline="0" dirty="0" smtClean="0"/>
              <a:t>Namely, we showed that the chip power consumption is </a:t>
            </a:r>
            <a:r>
              <a:rPr lang="is-IS" baseline="0" dirty="0" smtClean="0"/>
              <a:t>… (digital) and ... (analog)</a:t>
            </a:r>
          </a:p>
          <a:p>
            <a:r>
              <a:rPr lang="is-IS" baseline="0" dirty="0" smtClean="0"/>
              <a:t>and the chip noise performance is ... (at room temperature) with an expected reduction to ... (at liquid nitrogen temperatures)</a:t>
            </a:r>
          </a:p>
          <a:p>
            <a:r>
              <a:rPr lang="is-IS" baseline="0" dirty="0" smtClean="0"/>
              <a:t>We also excercised the internal test pulser to verifiy that the chip gain is consisten with our expected 250e / mV</a:t>
            </a:r>
            <a:endParaRPr lang="en-US" baseline="0" dirty="0" smtClean="0"/>
          </a:p>
          <a:p>
            <a:endParaRPr lang="is-IS" baseline="0" dirty="0" smtClean="0"/>
          </a:p>
        </p:txBody>
      </p:sp>
      <p:sp>
        <p:nvSpPr>
          <p:cNvPr id="4" name="Slide Number Placeholder 3"/>
          <p:cNvSpPr>
            <a:spLocks noGrp="1"/>
          </p:cNvSpPr>
          <p:nvPr>
            <p:ph type="sldNum" sz="quarter" idx="10"/>
          </p:nvPr>
        </p:nvSpPr>
        <p:spPr/>
        <p:txBody>
          <a:bodyPr/>
          <a:lstStyle/>
          <a:p>
            <a:fld id="{18F37593-A5CA-374E-BBFA-F5A68F23A0A4}" type="slidenum">
              <a:rPr lang="en-US" smtClean="0"/>
              <a:t>6</a:t>
            </a:fld>
            <a:endParaRPr lang="en-US"/>
          </a:p>
        </p:txBody>
      </p:sp>
    </p:spTree>
    <p:extLst>
      <p:ext uri="{BB962C8B-B14F-4D97-AF65-F5344CB8AC3E}">
        <p14:creationId xmlns:p14="http://schemas.microsoft.com/office/powerpoint/2010/main" val="756044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To test the chip in a </a:t>
            </a:r>
            <a:r>
              <a:rPr lang="en-US" baseline="0" dirty="0" err="1" smtClean="0"/>
              <a:t>tpc</a:t>
            </a:r>
            <a:r>
              <a:rPr lang="en-US" baseline="0" dirty="0" smtClean="0"/>
              <a:t>, we designed and produced a prototype anode assembly which consists of two sandwiched PCBs with a copper shielding layer between. The upper PCB hosts an array of up to 28 </a:t>
            </a:r>
            <a:r>
              <a:rPr lang="en-US" baseline="0" dirty="0" err="1" smtClean="0"/>
              <a:t>LArPix</a:t>
            </a:r>
            <a:r>
              <a:rPr lang="en-US" baseline="0" dirty="0" smtClean="0"/>
              <a:t> ASICs along with routing for analog power, digital power, and IO. </a:t>
            </a:r>
            <a:r>
              <a:rPr lang="en-US" dirty="0" smtClean="0"/>
              <a:t>ASIC IO is daisy chained across chips, so data packets from all channels are transmitted via two IO lines.</a:t>
            </a:r>
          </a:p>
          <a:p>
            <a:r>
              <a:rPr lang="en-US" baseline="0" dirty="0" smtClean="0"/>
              <a:t>The lower PCB hosts the conductive collection pads as well as a biasing grid to enhance the charge collection efficiency. This PCB design in particular has a variety of pixel geometries that we would like to compare to look at things like charge sharing between pads. The signals from the collection pads are routed up through the PCB and wire-bonded to the </a:t>
            </a:r>
            <a:r>
              <a:rPr lang="en-US" baseline="0" dirty="0" err="1" smtClean="0"/>
              <a:t>LArPix</a:t>
            </a:r>
            <a:r>
              <a:rPr lang="en-US" baseline="0" dirty="0" smtClean="0"/>
              <a:t> ASIC.</a:t>
            </a:r>
          </a:p>
        </p:txBody>
      </p:sp>
      <p:sp>
        <p:nvSpPr>
          <p:cNvPr id="4" name="Slide Number Placeholder 3"/>
          <p:cNvSpPr>
            <a:spLocks noGrp="1"/>
          </p:cNvSpPr>
          <p:nvPr>
            <p:ph type="sldNum" sz="quarter" idx="10"/>
          </p:nvPr>
        </p:nvSpPr>
        <p:spPr/>
        <p:txBody>
          <a:bodyPr/>
          <a:lstStyle/>
          <a:p>
            <a:fld id="{18F37593-A5CA-374E-BBFA-F5A68F23A0A4}" type="slidenum">
              <a:rPr lang="en-US" smtClean="0"/>
              <a:t>7</a:t>
            </a:fld>
            <a:endParaRPr lang="en-US"/>
          </a:p>
        </p:txBody>
      </p:sp>
    </p:spTree>
    <p:extLst>
      <p:ext uri="{BB962C8B-B14F-4D97-AF65-F5344CB8AC3E}">
        <p14:creationId xmlns:p14="http://schemas.microsoft.com/office/powerpoint/2010/main" val="883388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F37593-A5CA-374E-BBFA-F5A68F23A0A4}" type="slidenum">
              <a:rPr lang="en-US" smtClean="0"/>
              <a:t>9</a:t>
            </a:fld>
            <a:endParaRPr lang="en-US"/>
          </a:p>
        </p:txBody>
      </p:sp>
    </p:spTree>
    <p:extLst>
      <p:ext uri="{BB962C8B-B14F-4D97-AF65-F5344CB8AC3E}">
        <p14:creationId xmlns:p14="http://schemas.microsoft.com/office/powerpoint/2010/main" val="2029038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8B3C4A-E250-DA48-AC7B-CD9AB45BEA9D}" type="datetime1">
              <a:rPr lang="en-US" smtClean="0"/>
              <a:t>11/30/18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a:t>
            </a:fld>
            <a:endParaRPr lang="en-US"/>
          </a:p>
        </p:txBody>
      </p:sp>
      <p:sp>
        <p:nvSpPr>
          <p:cNvPr id="8" name="Rectangle 1031"/>
          <p:cNvSpPr>
            <a:spLocks noChangeArrowheads="1"/>
          </p:cNvSpPr>
          <p:nvPr userDrawn="1"/>
        </p:nvSpPr>
        <p:spPr bwMode="auto">
          <a:xfrm>
            <a:off x="0" y="6317818"/>
            <a:ext cx="12192000" cy="555172"/>
          </a:xfrm>
          <a:prstGeom prst="rect">
            <a:avLst/>
          </a:prstGeom>
          <a:solidFill>
            <a:srgbClr val="003366"/>
          </a:solidFill>
          <a:ln w="9525">
            <a:noFill/>
            <a:miter lim="800000"/>
            <a:headEnd/>
            <a:tailEnd/>
          </a:ln>
        </p:spPr>
        <p:txBody>
          <a:bodyPr wrap="none" anchor="ctr"/>
          <a:lstStyle/>
          <a:p>
            <a:pPr eaLnBrk="0" hangingPunct="0">
              <a:defRPr/>
            </a:pPr>
            <a:endParaRPr lang="en-US">
              <a:latin typeface="Arial" pitchFamily="-109" charset="0"/>
              <a:ea typeface="ＭＳ Ｐゴシック" pitchFamily="-109" charset="-128"/>
            </a:endParaRPr>
          </a:p>
        </p:txBody>
      </p:sp>
      <p:pic>
        <p:nvPicPr>
          <p:cNvPr id="9" name="Picture 7" descr="LBNL_Banner.psd"/>
          <p:cNvPicPr>
            <a:picLocks noChangeAspect="1"/>
          </p:cNvPicPr>
          <p:nvPr userDrawn="1"/>
        </p:nvPicPr>
        <p:blipFill rotWithShape="1">
          <a:blip r:embed="rId2">
            <a:extLst>
              <a:ext uri="{28A0092B-C50C-407E-A947-70E740481C1C}">
                <a14:useLocalDpi xmlns:a14="http://schemas.microsoft.com/office/drawing/2010/main" val="0"/>
              </a:ext>
            </a:extLst>
          </a:blip>
          <a:srcRect r="37419"/>
          <a:stretch/>
        </p:blipFill>
        <p:spPr bwMode="auto">
          <a:xfrm>
            <a:off x="1" y="6280570"/>
            <a:ext cx="3764495" cy="56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LBNL_Banner.psd"/>
          <p:cNvPicPr>
            <a:picLocks noChangeAspect="1"/>
          </p:cNvPicPr>
          <p:nvPr userDrawn="1"/>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l="75980" r="-980"/>
          <a:stretch/>
        </p:blipFill>
        <p:spPr bwMode="auto">
          <a:xfrm>
            <a:off x="544286" y="7087380"/>
            <a:ext cx="1665514" cy="622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395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50515-B376-284F-B59B-3FA7CA28BADC}" type="datetime1">
              <a:rPr lang="en-US" smtClean="0"/>
              <a:t>11/30/18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a:t>
            </a:fld>
            <a:endParaRPr lang="en-US"/>
          </a:p>
        </p:txBody>
      </p:sp>
      <p:cxnSp>
        <p:nvCxnSpPr>
          <p:cNvPr id="7" name="Straight Connector 6"/>
          <p:cNvCxnSpPr/>
          <p:nvPr userDrawn="1"/>
        </p:nvCxnSpPr>
        <p:spPr>
          <a:xfrm>
            <a:off x="200819" y="979716"/>
            <a:ext cx="11790363" cy="0"/>
          </a:xfrm>
          <a:prstGeom prst="line">
            <a:avLst/>
          </a:prstGeom>
          <a:ln w="3175">
            <a:solidFill>
              <a:srgbClr val="003266">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40070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1C15A-3081-2B44-A8DE-4FF6ACC8522D}" type="datetime1">
              <a:rPr lang="en-US" smtClean="0"/>
              <a:t>11/30/18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a:t>
            </a:fld>
            <a:endParaRPr lang="en-US"/>
          </a:p>
        </p:txBody>
      </p:sp>
    </p:spTree>
    <p:extLst>
      <p:ext uri="{BB962C8B-B14F-4D97-AF65-F5344CB8AC3E}">
        <p14:creationId xmlns:p14="http://schemas.microsoft.com/office/powerpoint/2010/main" val="5085134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DEAD2F-BA62-594A-8506-EE98322FF0A4}" type="datetime1">
              <a:rPr lang="en-US" smtClean="0"/>
              <a:t>11/30/18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a:t>
            </a:fld>
            <a:endParaRPr lang="en-US"/>
          </a:p>
        </p:txBody>
      </p:sp>
      <p:cxnSp>
        <p:nvCxnSpPr>
          <p:cNvPr id="7" name="Straight Connector 6"/>
          <p:cNvCxnSpPr/>
          <p:nvPr userDrawn="1"/>
        </p:nvCxnSpPr>
        <p:spPr>
          <a:xfrm>
            <a:off x="200819" y="979716"/>
            <a:ext cx="11790363" cy="0"/>
          </a:xfrm>
          <a:prstGeom prst="line">
            <a:avLst/>
          </a:prstGeom>
          <a:ln w="3175">
            <a:solidFill>
              <a:srgbClr val="112240">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9689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E4752D-3B63-B741-B5EB-C8C18B2576C9}" type="datetime1">
              <a:rPr lang="en-US" smtClean="0"/>
              <a:t>11/30/18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a:t>
            </a:fld>
            <a:endParaRPr lang="en-US"/>
          </a:p>
        </p:txBody>
      </p:sp>
    </p:spTree>
    <p:extLst>
      <p:ext uri="{BB962C8B-B14F-4D97-AF65-F5344CB8AC3E}">
        <p14:creationId xmlns:p14="http://schemas.microsoft.com/office/powerpoint/2010/main" val="5502609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3D249B-7389-8D41-88D1-F9462D463C78}" type="datetime1">
              <a:rPr lang="en-US" smtClean="0"/>
              <a:t>11/30/18</a:t>
            </a:fld>
            <a:endParaRPr lang="en-US"/>
          </a:p>
        </p:txBody>
      </p:sp>
      <p:sp>
        <p:nvSpPr>
          <p:cNvPr id="6" name="Footer Placeholder 5"/>
          <p:cNvSpPr>
            <a:spLocks noGrp="1"/>
          </p:cNvSpPr>
          <p:nvPr>
            <p:ph type="ftr" sz="quarter" idx="11"/>
          </p:nvPr>
        </p:nvSpPr>
        <p:spPr/>
        <p:txBody>
          <a:bodyPr/>
          <a:lstStyle/>
          <a:p>
            <a:r>
              <a:rPr lang="en-US" smtClean="0"/>
              <a:t>Peter Madigan | NorCal HEP-EXchange</a:t>
            </a:r>
            <a:endParaRPr lang="en-US"/>
          </a:p>
        </p:txBody>
      </p:sp>
      <p:sp>
        <p:nvSpPr>
          <p:cNvPr id="7" name="Slide Number Placeholder 6"/>
          <p:cNvSpPr>
            <a:spLocks noGrp="1"/>
          </p:cNvSpPr>
          <p:nvPr>
            <p:ph type="sldNum" sz="quarter" idx="12"/>
          </p:nvPr>
        </p:nvSpPr>
        <p:spPr/>
        <p:txBody>
          <a:bodyPr/>
          <a:lstStyle/>
          <a:p>
            <a:fld id="{387D0CD0-50D2-C348-88F2-05F486FD1449}" type="slidenum">
              <a:rPr lang="en-US" smtClean="0"/>
              <a:t>‹#›</a:t>
            </a:fld>
            <a:endParaRPr lang="en-US"/>
          </a:p>
        </p:txBody>
      </p:sp>
      <p:cxnSp>
        <p:nvCxnSpPr>
          <p:cNvPr id="8" name="Straight Connector 7"/>
          <p:cNvCxnSpPr/>
          <p:nvPr userDrawn="1"/>
        </p:nvCxnSpPr>
        <p:spPr>
          <a:xfrm>
            <a:off x="200819" y="979716"/>
            <a:ext cx="11790363" cy="0"/>
          </a:xfrm>
          <a:prstGeom prst="line">
            <a:avLst/>
          </a:prstGeom>
          <a:ln w="3175">
            <a:solidFill>
              <a:srgbClr val="003266">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0345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ABA403-2D6D-F041-B829-D88B931C5F06}" type="datetime1">
              <a:rPr lang="en-US" smtClean="0"/>
              <a:t>11/30/18</a:t>
            </a:fld>
            <a:endParaRPr lang="en-US"/>
          </a:p>
        </p:txBody>
      </p:sp>
      <p:sp>
        <p:nvSpPr>
          <p:cNvPr id="8" name="Footer Placeholder 7"/>
          <p:cNvSpPr>
            <a:spLocks noGrp="1"/>
          </p:cNvSpPr>
          <p:nvPr>
            <p:ph type="ftr" sz="quarter" idx="11"/>
          </p:nvPr>
        </p:nvSpPr>
        <p:spPr/>
        <p:txBody>
          <a:bodyPr/>
          <a:lstStyle/>
          <a:p>
            <a:r>
              <a:rPr lang="en-US" smtClean="0"/>
              <a:t>Peter Madigan | NorCal HEP-EXchange</a:t>
            </a:r>
            <a:endParaRPr lang="en-US"/>
          </a:p>
        </p:txBody>
      </p:sp>
      <p:sp>
        <p:nvSpPr>
          <p:cNvPr id="9" name="Slide Number Placeholder 8"/>
          <p:cNvSpPr>
            <a:spLocks noGrp="1"/>
          </p:cNvSpPr>
          <p:nvPr>
            <p:ph type="sldNum" sz="quarter" idx="12"/>
          </p:nvPr>
        </p:nvSpPr>
        <p:spPr/>
        <p:txBody>
          <a:bodyPr/>
          <a:lstStyle/>
          <a:p>
            <a:fld id="{387D0CD0-50D2-C348-88F2-05F486FD1449}" type="slidenum">
              <a:rPr lang="en-US" smtClean="0"/>
              <a:t>‹#›</a:t>
            </a:fld>
            <a:endParaRPr lang="en-US"/>
          </a:p>
        </p:txBody>
      </p:sp>
      <p:sp>
        <p:nvSpPr>
          <p:cNvPr id="10" name="Title 1"/>
          <p:cNvSpPr>
            <a:spLocks noGrp="1"/>
          </p:cNvSpPr>
          <p:nvPr>
            <p:ph type="title"/>
          </p:nvPr>
        </p:nvSpPr>
        <p:spPr>
          <a:xfrm>
            <a:off x="96837" y="147412"/>
            <a:ext cx="11964533" cy="832304"/>
          </a:xfrm>
        </p:spPr>
        <p:txBody>
          <a:bodyPr/>
          <a:lstStyle/>
          <a:p>
            <a:r>
              <a:rPr lang="en-US" smtClean="0"/>
              <a:t>Click to edit Master title style</a:t>
            </a:r>
            <a:endParaRPr lang="en-US"/>
          </a:p>
        </p:txBody>
      </p:sp>
      <p:cxnSp>
        <p:nvCxnSpPr>
          <p:cNvPr id="11" name="Straight Connector 10"/>
          <p:cNvCxnSpPr/>
          <p:nvPr userDrawn="1"/>
        </p:nvCxnSpPr>
        <p:spPr>
          <a:xfrm>
            <a:off x="200819" y="979716"/>
            <a:ext cx="11790363" cy="0"/>
          </a:xfrm>
          <a:prstGeom prst="line">
            <a:avLst/>
          </a:prstGeom>
          <a:ln w="3175">
            <a:solidFill>
              <a:srgbClr val="003266">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3474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D5B07B-E4D9-BB40-8262-FA0C1D912CEA}" type="datetime1">
              <a:rPr lang="en-US" smtClean="0"/>
              <a:t>11/30/18</a:t>
            </a:fld>
            <a:endParaRPr lang="en-US"/>
          </a:p>
        </p:txBody>
      </p:sp>
      <p:sp>
        <p:nvSpPr>
          <p:cNvPr id="4" name="Footer Placeholder 3"/>
          <p:cNvSpPr>
            <a:spLocks noGrp="1"/>
          </p:cNvSpPr>
          <p:nvPr>
            <p:ph type="ftr" sz="quarter" idx="11"/>
          </p:nvPr>
        </p:nvSpPr>
        <p:spPr/>
        <p:txBody>
          <a:bodyPr/>
          <a:lstStyle/>
          <a:p>
            <a:r>
              <a:rPr lang="en-US" smtClean="0"/>
              <a:t>Peter Madigan | NorCal HEP-EXchange</a:t>
            </a:r>
            <a:endParaRPr lang="en-US"/>
          </a:p>
        </p:txBody>
      </p:sp>
      <p:sp>
        <p:nvSpPr>
          <p:cNvPr id="5" name="Slide Number Placeholder 4"/>
          <p:cNvSpPr>
            <a:spLocks noGrp="1"/>
          </p:cNvSpPr>
          <p:nvPr>
            <p:ph type="sldNum" sz="quarter" idx="12"/>
          </p:nvPr>
        </p:nvSpPr>
        <p:spPr/>
        <p:txBody>
          <a:bodyPr/>
          <a:lstStyle/>
          <a:p>
            <a:fld id="{387D0CD0-50D2-C348-88F2-05F486FD1449}" type="slidenum">
              <a:rPr lang="en-US" smtClean="0"/>
              <a:t>‹#›</a:t>
            </a:fld>
            <a:endParaRPr lang="en-US"/>
          </a:p>
        </p:txBody>
      </p:sp>
      <p:cxnSp>
        <p:nvCxnSpPr>
          <p:cNvPr id="6" name="Straight Connector 5"/>
          <p:cNvCxnSpPr/>
          <p:nvPr userDrawn="1"/>
        </p:nvCxnSpPr>
        <p:spPr>
          <a:xfrm>
            <a:off x="200819" y="979716"/>
            <a:ext cx="11790363" cy="0"/>
          </a:xfrm>
          <a:prstGeom prst="line">
            <a:avLst/>
          </a:prstGeom>
          <a:ln w="3175">
            <a:solidFill>
              <a:srgbClr val="003266">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92580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14D921-0E7D-0D49-8BC6-BF9668BDC83F}" type="datetime1">
              <a:rPr lang="en-US" smtClean="0"/>
              <a:t>11/30/18</a:t>
            </a:fld>
            <a:endParaRPr lang="en-US"/>
          </a:p>
        </p:txBody>
      </p:sp>
      <p:sp>
        <p:nvSpPr>
          <p:cNvPr id="3" name="Footer Placeholder 2"/>
          <p:cNvSpPr>
            <a:spLocks noGrp="1"/>
          </p:cNvSpPr>
          <p:nvPr>
            <p:ph type="ftr" sz="quarter" idx="11"/>
          </p:nvPr>
        </p:nvSpPr>
        <p:spPr/>
        <p:txBody>
          <a:bodyPr/>
          <a:lstStyle/>
          <a:p>
            <a:r>
              <a:rPr lang="en-US" smtClean="0"/>
              <a:t>Peter Madigan | NorCal HEP-EXchange</a:t>
            </a:r>
            <a:endParaRPr lang="en-US"/>
          </a:p>
        </p:txBody>
      </p:sp>
      <p:sp>
        <p:nvSpPr>
          <p:cNvPr id="4" name="Slide Number Placeholder 3"/>
          <p:cNvSpPr>
            <a:spLocks noGrp="1"/>
          </p:cNvSpPr>
          <p:nvPr>
            <p:ph type="sldNum" sz="quarter" idx="12"/>
          </p:nvPr>
        </p:nvSpPr>
        <p:spPr/>
        <p:txBody>
          <a:bodyPr/>
          <a:lstStyle/>
          <a:p>
            <a:fld id="{387D0CD0-50D2-C348-88F2-05F486FD1449}" type="slidenum">
              <a:rPr lang="en-US" smtClean="0"/>
              <a:t>‹#›</a:t>
            </a:fld>
            <a:endParaRPr lang="en-US"/>
          </a:p>
        </p:txBody>
      </p:sp>
    </p:spTree>
    <p:extLst>
      <p:ext uri="{BB962C8B-B14F-4D97-AF65-F5344CB8AC3E}">
        <p14:creationId xmlns:p14="http://schemas.microsoft.com/office/powerpoint/2010/main" val="1553320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5F0A07-E641-5745-9C64-2057ED4B40A6}" type="datetime1">
              <a:rPr lang="en-US" smtClean="0"/>
              <a:t>11/30/18</a:t>
            </a:fld>
            <a:endParaRPr lang="en-US"/>
          </a:p>
        </p:txBody>
      </p:sp>
      <p:sp>
        <p:nvSpPr>
          <p:cNvPr id="6" name="Footer Placeholder 5"/>
          <p:cNvSpPr>
            <a:spLocks noGrp="1"/>
          </p:cNvSpPr>
          <p:nvPr>
            <p:ph type="ftr" sz="quarter" idx="11"/>
          </p:nvPr>
        </p:nvSpPr>
        <p:spPr/>
        <p:txBody>
          <a:bodyPr/>
          <a:lstStyle/>
          <a:p>
            <a:r>
              <a:rPr lang="en-US" smtClean="0"/>
              <a:t>Peter Madigan | NorCal HEP-EXchange</a:t>
            </a:r>
            <a:endParaRPr lang="en-US"/>
          </a:p>
        </p:txBody>
      </p:sp>
      <p:sp>
        <p:nvSpPr>
          <p:cNvPr id="7" name="Slide Number Placeholder 6"/>
          <p:cNvSpPr>
            <a:spLocks noGrp="1"/>
          </p:cNvSpPr>
          <p:nvPr>
            <p:ph type="sldNum" sz="quarter" idx="12"/>
          </p:nvPr>
        </p:nvSpPr>
        <p:spPr/>
        <p:txBody>
          <a:bodyPr/>
          <a:lstStyle/>
          <a:p>
            <a:fld id="{387D0CD0-50D2-C348-88F2-05F486FD1449}" type="slidenum">
              <a:rPr lang="en-US" smtClean="0"/>
              <a:t>‹#›</a:t>
            </a:fld>
            <a:endParaRPr lang="en-US"/>
          </a:p>
        </p:txBody>
      </p:sp>
    </p:spTree>
    <p:extLst>
      <p:ext uri="{BB962C8B-B14F-4D97-AF65-F5344CB8AC3E}">
        <p14:creationId xmlns:p14="http://schemas.microsoft.com/office/powerpoint/2010/main" val="1846027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248309-92FD-BF40-AC91-9408062B203B}" type="datetime1">
              <a:rPr lang="en-US" smtClean="0"/>
              <a:t>11/30/18</a:t>
            </a:fld>
            <a:endParaRPr lang="en-US"/>
          </a:p>
        </p:txBody>
      </p:sp>
      <p:sp>
        <p:nvSpPr>
          <p:cNvPr id="6" name="Footer Placeholder 5"/>
          <p:cNvSpPr>
            <a:spLocks noGrp="1"/>
          </p:cNvSpPr>
          <p:nvPr>
            <p:ph type="ftr" sz="quarter" idx="11"/>
          </p:nvPr>
        </p:nvSpPr>
        <p:spPr/>
        <p:txBody>
          <a:bodyPr/>
          <a:lstStyle/>
          <a:p>
            <a:r>
              <a:rPr lang="en-US" smtClean="0"/>
              <a:t>Peter Madigan | NorCal HEP-EXchange</a:t>
            </a:r>
            <a:endParaRPr lang="en-US"/>
          </a:p>
        </p:txBody>
      </p:sp>
      <p:sp>
        <p:nvSpPr>
          <p:cNvPr id="7" name="Slide Number Placeholder 6"/>
          <p:cNvSpPr>
            <a:spLocks noGrp="1"/>
          </p:cNvSpPr>
          <p:nvPr>
            <p:ph type="sldNum" sz="quarter" idx="12"/>
          </p:nvPr>
        </p:nvSpPr>
        <p:spPr/>
        <p:txBody>
          <a:bodyPr/>
          <a:lstStyle/>
          <a:p>
            <a:fld id="{387D0CD0-50D2-C348-88F2-05F486FD1449}" type="slidenum">
              <a:rPr lang="en-US" smtClean="0"/>
              <a:t>‹#›</a:t>
            </a:fld>
            <a:endParaRPr lang="en-US"/>
          </a:p>
        </p:txBody>
      </p:sp>
    </p:spTree>
    <p:extLst>
      <p:ext uri="{BB962C8B-B14F-4D97-AF65-F5344CB8AC3E}">
        <p14:creationId xmlns:p14="http://schemas.microsoft.com/office/powerpoint/2010/main" val="14829021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837" y="147412"/>
            <a:ext cx="11964533" cy="83230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6837" y="1153885"/>
            <a:ext cx="11964534" cy="502307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18EC692C-B073-874C-AF57-9923A18AB195}" type="datetime1">
              <a:rPr lang="en-US" smtClean="0"/>
              <a:t>11/30/18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r>
              <a:rPr lang="en-US" smtClean="0"/>
              <a:t>Peter Madigan | NorCal HEP-EXchange</a:t>
            </a:r>
            <a:endParaRPr lang="en-US" dirty="0"/>
          </a:p>
        </p:txBody>
      </p:sp>
      <p:sp>
        <p:nvSpPr>
          <p:cNvPr id="6" name="Slide Number Placeholder 5"/>
          <p:cNvSpPr>
            <a:spLocks noGrp="1"/>
          </p:cNvSpPr>
          <p:nvPr>
            <p:ph type="sldNum" sz="quarter" idx="4"/>
          </p:nvPr>
        </p:nvSpPr>
        <p:spPr>
          <a:xfrm>
            <a:off x="8610600" y="6356350"/>
            <a:ext cx="345077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387D0CD0-50D2-C348-88F2-05F486FD1449}" type="slidenum">
              <a:rPr lang="en-US" smtClean="0"/>
              <a:pPr/>
              <a:t>‹#›</a:t>
            </a:fld>
            <a:endParaRPr lang="en-US" dirty="0"/>
          </a:p>
        </p:txBody>
      </p:sp>
      <p:pic>
        <p:nvPicPr>
          <p:cNvPr id="7" name="Picture 7" descr="LBNL_small_logo.psd"/>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6837" y="6323805"/>
            <a:ext cx="5683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889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3600" b="1" kern="1200">
          <a:solidFill>
            <a:srgbClr val="00326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000" b="1" kern="1200">
          <a:solidFill>
            <a:srgbClr val="0032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ortal.nersc.gov/project/dune/larpi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jpg"/><Relationship Id="rId5" Type="http://schemas.openxmlformats.org/officeDocument/2006/relationships/image" Target="../media/image16.png"/><Relationship Id="rId6"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err="1" smtClean="0"/>
              <a:t>LArPix</a:t>
            </a:r>
            <a:r>
              <a:rPr lang="en-US" dirty="0" smtClean="0"/>
              <a:t> R&amp;D:</a:t>
            </a:r>
            <a:br>
              <a:rPr lang="en-US" dirty="0" smtClean="0"/>
            </a:br>
            <a:r>
              <a:rPr lang="en-US" sz="3200" dirty="0" smtClean="0"/>
              <a:t>Demonstration of large-area 3D charge readout for </a:t>
            </a:r>
            <a:r>
              <a:rPr lang="en-US" sz="3200" dirty="0" err="1" smtClean="0"/>
              <a:t>LArTPCs</a:t>
            </a:r>
            <a:endParaRPr lang="en-US" sz="3200" dirty="0"/>
          </a:p>
        </p:txBody>
      </p:sp>
      <p:sp>
        <p:nvSpPr>
          <p:cNvPr id="3" name="Subtitle 2"/>
          <p:cNvSpPr>
            <a:spLocks noGrp="1"/>
          </p:cNvSpPr>
          <p:nvPr>
            <p:ph type="subTitle" idx="1"/>
          </p:nvPr>
        </p:nvSpPr>
        <p:spPr/>
        <p:txBody>
          <a:bodyPr/>
          <a:lstStyle/>
          <a:p>
            <a:pPr algn="l"/>
            <a:r>
              <a:rPr lang="en-US" b="0" dirty="0" smtClean="0"/>
              <a:t>Peter Madigan</a:t>
            </a:r>
          </a:p>
          <a:p>
            <a:pPr algn="l"/>
            <a:r>
              <a:rPr lang="en-US" b="0" dirty="0" smtClean="0"/>
              <a:t>NorCal HEP-</a:t>
            </a:r>
            <a:r>
              <a:rPr lang="en-US" b="0" dirty="0" err="1" smtClean="0"/>
              <a:t>EXchange</a:t>
            </a:r>
            <a:endParaRPr lang="en-US" b="0" dirty="0" smtClean="0"/>
          </a:p>
          <a:p>
            <a:pPr algn="l"/>
            <a:r>
              <a:rPr lang="en-US" b="0" dirty="0" smtClean="0"/>
              <a:t>December 2018</a:t>
            </a:r>
            <a:endParaRPr lang="en-US" b="0" dirty="0"/>
          </a:p>
        </p:txBody>
      </p:sp>
    </p:spTree>
    <p:extLst>
      <p:ext uri="{BB962C8B-B14F-4D97-AF65-F5344CB8AC3E}">
        <p14:creationId xmlns:p14="http://schemas.microsoft.com/office/powerpoint/2010/main" val="1748643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a:t>
            </a:r>
            <a:r>
              <a:rPr lang="en-US" dirty="0" err="1" smtClean="0"/>
              <a:t>LArTPC</a:t>
            </a:r>
            <a:r>
              <a:rPr lang="en-US" dirty="0" smtClean="0"/>
              <a:t> reconstruction</a:t>
            </a:r>
            <a:endParaRPr lang="en-US" dirty="0"/>
          </a:p>
        </p:txBody>
      </p:sp>
      <p:sp>
        <p:nvSpPr>
          <p:cNvPr id="3" name="Content Placeholder 2"/>
          <p:cNvSpPr>
            <a:spLocks noGrp="1"/>
          </p:cNvSpPr>
          <p:nvPr>
            <p:ph idx="1"/>
          </p:nvPr>
        </p:nvSpPr>
        <p:spPr>
          <a:xfrm>
            <a:off x="96838" y="1153886"/>
            <a:ext cx="5482644" cy="3524132"/>
          </a:xfrm>
        </p:spPr>
        <p:txBody>
          <a:bodyPr>
            <a:normAutofit/>
          </a:bodyPr>
          <a:lstStyle/>
          <a:p>
            <a:pPr marL="0" indent="0">
              <a:buNone/>
            </a:pPr>
            <a:r>
              <a:rPr lang="en-US" dirty="0" smtClean="0">
                <a:solidFill>
                  <a:schemeClr val="tx1"/>
                </a:solidFill>
              </a:rPr>
              <a:t>Basic </a:t>
            </a:r>
            <a:r>
              <a:rPr lang="en-US" dirty="0" smtClean="0">
                <a:solidFill>
                  <a:schemeClr val="tx1"/>
                </a:solidFill>
              </a:rPr>
              <a:t>reconstruction software:</a:t>
            </a:r>
          </a:p>
          <a:p>
            <a:pPr lvl="1"/>
            <a:r>
              <a:rPr lang="en-US" dirty="0" smtClean="0">
                <a:solidFill>
                  <a:schemeClr val="tx1"/>
                </a:solidFill>
              </a:rPr>
              <a:t>Iterative </a:t>
            </a:r>
            <a:r>
              <a:rPr lang="en-US" dirty="0" err="1" smtClean="0">
                <a:solidFill>
                  <a:schemeClr val="tx1"/>
                </a:solidFill>
              </a:rPr>
              <a:t>hough</a:t>
            </a:r>
            <a:r>
              <a:rPr lang="en-US" dirty="0" smtClean="0">
                <a:solidFill>
                  <a:schemeClr val="tx1"/>
                </a:solidFill>
              </a:rPr>
              <a:t> transform </a:t>
            </a:r>
            <a:r>
              <a:rPr lang="en-US" dirty="0" smtClean="0">
                <a:solidFill>
                  <a:schemeClr val="tx1"/>
                </a:solidFill>
              </a:rPr>
              <a:t>and </a:t>
            </a:r>
            <a:r>
              <a:rPr lang="en-US" dirty="0" smtClean="0">
                <a:solidFill>
                  <a:schemeClr val="tx1"/>
                </a:solidFill>
              </a:rPr>
              <a:t>PCA</a:t>
            </a:r>
          </a:p>
          <a:p>
            <a:pPr lvl="1"/>
            <a:r>
              <a:rPr lang="en-US" dirty="0" smtClean="0">
                <a:solidFill>
                  <a:schemeClr val="tx1"/>
                </a:solidFill>
              </a:rPr>
              <a:t>Provides basic event parameterization – direction, end point, t0, simple </a:t>
            </a:r>
            <a:r>
              <a:rPr lang="en-US" dirty="0" smtClean="0">
                <a:solidFill>
                  <a:schemeClr val="tx1"/>
                </a:solidFill>
              </a:rPr>
              <a:t>track discrimination</a:t>
            </a:r>
            <a:endParaRPr lang="en-US" dirty="0" smtClean="0">
              <a:solidFill>
                <a:schemeClr val="tx1"/>
              </a:solidFill>
            </a:endParaRPr>
          </a:p>
          <a:p>
            <a:pPr marL="0" indent="0">
              <a:buNone/>
            </a:pPr>
            <a:r>
              <a:rPr lang="en-US" dirty="0">
                <a:solidFill>
                  <a:schemeClr val="tx1"/>
                </a:solidFill>
              </a:rPr>
              <a:t>R</a:t>
            </a:r>
            <a:r>
              <a:rPr lang="en-US" dirty="0" smtClean="0">
                <a:solidFill>
                  <a:schemeClr val="tx1"/>
                </a:solidFill>
              </a:rPr>
              <a:t>eproduces expected cosmic ray </a:t>
            </a:r>
            <a:r>
              <a:rPr lang="en-US" dirty="0" smtClean="0">
                <a:solidFill>
                  <a:schemeClr val="tx1"/>
                </a:solidFill>
              </a:rPr>
              <a:t>distributions on Bern data</a:t>
            </a:r>
          </a:p>
          <a:p>
            <a:pPr marL="0" indent="0">
              <a:buNone/>
            </a:pPr>
            <a:r>
              <a:rPr lang="en-US" dirty="0" smtClean="0">
                <a:solidFill>
                  <a:schemeClr val="tx1"/>
                </a:solidFill>
              </a:rPr>
              <a:t>Looking into developing ML / DL-based algorithms specifically optimized for 3D </a:t>
            </a:r>
            <a:r>
              <a:rPr lang="en-US" dirty="0" err="1" smtClean="0">
                <a:solidFill>
                  <a:schemeClr val="tx1"/>
                </a:solidFill>
              </a:rPr>
              <a:t>LArTPC</a:t>
            </a:r>
            <a:r>
              <a:rPr lang="en-US" dirty="0" smtClean="0">
                <a:solidFill>
                  <a:schemeClr val="tx1"/>
                </a:solidFill>
              </a:rPr>
              <a:t> reconstruction in collaboration with SLAC</a:t>
            </a:r>
            <a:endParaRPr lang="en-US" dirty="0" smtClean="0">
              <a:solidFill>
                <a:schemeClr val="tx1"/>
              </a:solidFill>
            </a:endParaRPr>
          </a:p>
        </p:txBody>
      </p:sp>
      <p:sp>
        <p:nvSpPr>
          <p:cNvPr id="4" name="Date Placeholder 3"/>
          <p:cNvSpPr>
            <a:spLocks noGrp="1"/>
          </p:cNvSpPr>
          <p:nvPr>
            <p:ph type="dt" sz="half" idx="10"/>
          </p:nvPr>
        </p:nvSpPr>
        <p:spPr/>
        <p:txBody>
          <a:bodyPr/>
          <a:lstStyle/>
          <a:p>
            <a:fld id="{46DEAD2F-BA62-594A-8506-EE98322FF0A4}" type="datetime1">
              <a:rPr lang="en-US" smtClean="0"/>
              <a:t>11/30/18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10</a:t>
            </a:fld>
            <a:endParaRPr lang="en-US"/>
          </a:p>
        </p:txBody>
      </p:sp>
      <p:sp>
        <p:nvSpPr>
          <p:cNvPr id="7" name="Content Placeholder 2"/>
          <p:cNvSpPr txBox="1">
            <a:spLocks/>
          </p:cNvSpPr>
          <p:nvPr/>
        </p:nvSpPr>
        <p:spPr>
          <a:xfrm>
            <a:off x="249237" y="1306285"/>
            <a:ext cx="11964534" cy="50230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1" kern="1200">
                <a:solidFill>
                  <a:srgbClr val="0032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smtClean="0"/>
          </a:p>
        </p:txBody>
      </p:sp>
      <p:sp>
        <p:nvSpPr>
          <p:cNvPr id="8" name="Content Placeholder 2"/>
          <p:cNvSpPr txBox="1">
            <a:spLocks/>
          </p:cNvSpPr>
          <p:nvPr/>
        </p:nvSpPr>
        <p:spPr>
          <a:xfrm>
            <a:off x="5652052" y="4010150"/>
            <a:ext cx="6539948" cy="2711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1" kern="1200">
                <a:solidFill>
                  <a:srgbClr val="0032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solidFill>
                  <a:schemeClr val="tx1"/>
                </a:solidFill>
              </a:rPr>
              <a:t>Cryogenic commissioning of our local high-purity liquid argon test stand is complete</a:t>
            </a:r>
          </a:p>
          <a:p>
            <a:pPr marL="0" indent="0">
              <a:buNone/>
            </a:pPr>
            <a:r>
              <a:rPr lang="en-US" dirty="0" smtClean="0">
                <a:solidFill>
                  <a:schemeClr val="tx1"/>
                </a:solidFill>
              </a:rPr>
              <a:t>We will use this system to provide a comprehensive characterization of the </a:t>
            </a:r>
            <a:r>
              <a:rPr lang="en-US" dirty="0" err="1" smtClean="0">
                <a:solidFill>
                  <a:schemeClr val="tx1"/>
                </a:solidFill>
              </a:rPr>
              <a:t>LArPix</a:t>
            </a:r>
            <a:r>
              <a:rPr lang="en-US" dirty="0" smtClean="0">
                <a:solidFill>
                  <a:schemeClr val="tx1"/>
                </a:solidFill>
              </a:rPr>
              <a:t> design</a:t>
            </a:r>
          </a:p>
          <a:p>
            <a:pPr lvl="1"/>
            <a:r>
              <a:rPr lang="en-US" dirty="0" smtClean="0">
                <a:solidFill>
                  <a:schemeClr val="tx1"/>
                </a:solidFill>
              </a:rPr>
              <a:t>e.g. performance of different pad geometries</a:t>
            </a:r>
          </a:p>
          <a:p>
            <a:pPr lvl="1"/>
            <a:r>
              <a:rPr lang="en-US" dirty="0" smtClean="0">
                <a:solidFill>
                  <a:schemeClr val="tx1"/>
                </a:solidFill>
              </a:rPr>
              <a:t>sensor performance to a variety of signal types</a:t>
            </a:r>
            <a:endParaRPr lang="en-US" dirty="0" smtClean="0">
              <a:solidFill>
                <a:schemeClr val="tx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565" y="193290"/>
            <a:ext cx="4653721" cy="3490291"/>
          </a:xfrm>
          <a:prstGeom prst="rect">
            <a:avLst/>
          </a:prstGeom>
        </p:spPr>
      </p:pic>
      <p:pic>
        <p:nvPicPr>
          <p:cNvPr id="10" name="Picture 9" descr="Screen Shot 2018-08-27 at 8.04.11 PM.png"/>
          <p:cNvPicPr>
            <a:picLocks noChangeAspect="1"/>
          </p:cNvPicPr>
          <p:nvPr/>
        </p:nvPicPr>
        <p:blipFill rotWithShape="1">
          <a:blip r:embed="rId3">
            <a:clrChange>
              <a:clrFrom>
                <a:srgbClr val="E7E7E7"/>
              </a:clrFrom>
              <a:clrTo>
                <a:srgbClr val="E7E7E7">
                  <a:alpha val="0"/>
                </a:srgbClr>
              </a:clrTo>
            </a:clrChange>
            <a:extLst>
              <a:ext uri="{28A0092B-C50C-407E-A947-70E740481C1C}">
                <a14:useLocalDpi xmlns:a14="http://schemas.microsoft.com/office/drawing/2010/main" val="0"/>
              </a:ext>
            </a:extLst>
          </a:blip>
          <a:srcRect l="23381"/>
          <a:stretch/>
        </p:blipFill>
        <p:spPr>
          <a:xfrm rot="16818341">
            <a:off x="1710851" y="4191725"/>
            <a:ext cx="2452417" cy="2968484"/>
          </a:xfrm>
          <a:prstGeom prst="rect">
            <a:avLst/>
          </a:prstGeom>
        </p:spPr>
      </p:pic>
    </p:spTree>
    <p:extLst>
      <p:ext uri="{BB962C8B-B14F-4D97-AF65-F5344CB8AC3E}">
        <p14:creationId xmlns:p14="http://schemas.microsoft.com/office/powerpoint/2010/main" val="6316223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o</a:t>
            </a:r>
            <a:r>
              <a:rPr lang="en-US" dirty="0" smtClean="0"/>
              <a:t>n </a:t>
            </a:r>
            <a:r>
              <a:rPr lang="en-US" dirty="0" smtClean="0"/>
              <a:t>the horizon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chemeClr val="tx1"/>
                </a:solidFill>
              </a:rPr>
              <a:t>At this point</a:t>
            </a:r>
            <a:endParaRPr lang="en-US" dirty="0" smtClean="0">
              <a:solidFill>
                <a:schemeClr val="tx1"/>
              </a:solidFill>
            </a:endParaRPr>
          </a:p>
          <a:p>
            <a:r>
              <a:rPr lang="en-US" b="0" dirty="0" smtClean="0">
                <a:solidFill>
                  <a:schemeClr val="tx1"/>
                </a:solidFill>
              </a:rPr>
              <a:t>Benchtop and cryogenic functionality of the </a:t>
            </a:r>
            <a:r>
              <a:rPr lang="en-US" b="0" dirty="0" err="1" smtClean="0">
                <a:solidFill>
                  <a:schemeClr val="tx1"/>
                </a:solidFill>
              </a:rPr>
              <a:t>LArPix</a:t>
            </a:r>
            <a:r>
              <a:rPr lang="en-US" b="0" dirty="0" smtClean="0">
                <a:solidFill>
                  <a:schemeClr val="tx1"/>
                </a:solidFill>
              </a:rPr>
              <a:t> v1 ASIC has been verified</a:t>
            </a:r>
          </a:p>
          <a:p>
            <a:r>
              <a:rPr lang="en-US" b="0" i="1" dirty="0" smtClean="0">
                <a:solidFill>
                  <a:schemeClr val="tx1"/>
                </a:solidFill>
              </a:rPr>
              <a:t>Successfully demonstrated complete 3D MIP-signal TPC readout using </a:t>
            </a:r>
            <a:r>
              <a:rPr lang="en-US" b="0" i="1" dirty="0" err="1" smtClean="0">
                <a:solidFill>
                  <a:schemeClr val="tx1"/>
                </a:solidFill>
              </a:rPr>
              <a:t>LArPix</a:t>
            </a:r>
            <a:r>
              <a:rPr lang="en-US" b="0" i="1" dirty="0" smtClean="0">
                <a:solidFill>
                  <a:schemeClr val="tx1"/>
                </a:solidFill>
              </a:rPr>
              <a:t>!</a:t>
            </a:r>
          </a:p>
          <a:p>
            <a:r>
              <a:rPr lang="en-US" b="0" dirty="0" smtClean="0">
                <a:solidFill>
                  <a:schemeClr val="tx1"/>
                </a:solidFill>
              </a:rPr>
              <a:t>Cryogenic commissioning of a small high-purity liquid argon test stand is complete</a:t>
            </a:r>
          </a:p>
          <a:p>
            <a:pPr marL="0" indent="0">
              <a:buNone/>
            </a:pPr>
            <a:r>
              <a:rPr lang="en-US" dirty="0" smtClean="0">
                <a:solidFill>
                  <a:schemeClr val="tx1"/>
                </a:solidFill>
              </a:rPr>
              <a:t>Coming soon</a:t>
            </a:r>
            <a:endParaRPr lang="en-US" dirty="0">
              <a:solidFill>
                <a:schemeClr val="tx1"/>
              </a:solidFill>
            </a:endParaRPr>
          </a:p>
          <a:p>
            <a:r>
              <a:rPr lang="en-US" b="0" dirty="0" smtClean="0">
                <a:solidFill>
                  <a:schemeClr val="tx1"/>
                </a:solidFill>
              </a:rPr>
              <a:t>The v1 </a:t>
            </a:r>
            <a:r>
              <a:rPr lang="en-US" b="0" dirty="0" err="1">
                <a:solidFill>
                  <a:schemeClr val="tx1"/>
                </a:solidFill>
              </a:rPr>
              <a:t>LArPix</a:t>
            </a:r>
            <a:r>
              <a:rPr lang="en-US" b="0" dirty="0">
                <a:solidFill>
                  <a:schemeClr val="tx1"/>
                </a:solidFill>
              </a:rPr>
              <a:t> </a:t>
            </a:r>
            <a:r>
              <a:rPr lang="en-US" b="0" dirty="0" smtClean="0">
                <a:solidFill>
                  <a:schemeClr val="tx1"/>
                </a:solidFill>
              </a:rPr>
              <a:t>ASIC front end is undergoing comprehensive characterization to benchtop and MIP signals</a:t>
            </a:r>
            <a:endParaRPr lang="en-US" b="0" dirty="0" smtClean="0">
              <a:solidFill>
                <a:schemeClr val="tx1"/>
              </a:solidFill>
            </a:endParaRPr>
          </a:p>
          <a:p>
            <a:r>
              <a:rPr lang="en-US" b="0" dirty="0" smtClean="0">
                <a:solidFill>
                  <a:schemeClr val="tx1"/>
                </a:solidFill>
              </a:rPr>
              <a:t>The v2 </a:t>
            </a:r>
            <a:r>
              <a:rPr lang="en-US" b="0" dirty="0" err="1" smtClean="0">
                <a:solidFill>
                  <a:schemeClr val="tx1"/>
                </a:solidFill>
              </a:rPr>
              <a:t>LArPix</a:t>
            </a:r>
            <a:r>
              <a:rPr lang="en-US" b="0" dirty="0" smtClean="0">
                <a:solidFill>
                  <a:schemeClr val="tx1"/>
                </a:solidFill>
              </a:rPr>
              <a:t> </a:t>
            </a:r>
            <a:r>
              <a:rPr lang="en-US" b="0" dirty="0" smtClean="0">
                <a:solidFill>
                  <a:schemeClr val="tx1"/>
                </a:solidFill>
              </a:rPr>
              <a:t>ASIC </a:t>
            </a:r>
            <a:r>
              <a:rPr lang="en-US" b="0" dirty="0" smtClean="0">
                <a:solidFill>
                  <a:schemeClr val="tx1"/>
                </a:solidFill>
              </a:rPr>
              <a:t>design is being reviewed and will be in production in the next couple months</a:t>
            </a:r>
            <a:endParaRPr lang="en-US" b="0" dirty="0">
              <a:solidFill>
                <a:schemeClr val="tx1"/>
              </a:solidFill>
            </a:endParaRPr>
          </a:p>
          <a:p>
            <a:r>
              <a:rPr lang="en-US" b="0" dirty="0" smtClean="0">
                <a:solidFill>
                  <a:schemeClr val="tx1"/>
                </a:solidFill>
              </a:rPr>
              <a:t>The </a:t>
            </a:r>
            <a:r>
              <a:rPr lang="en-US" b="0" dirty="0" err="1" smtClean="0">
                <a:solidFill>
                  <a:schemeClr val="tx1"/>
                </a:solidFill>
              </a:rPr>
              <a:t>LArPix</a:t>
            </a:r>
            <a:r>
              <a:rPr lang="en-US" b="0" dirty="0" smtClean="0">
                <a:solidFill>
                  <a:schemeClr val="tx1"/>
                </a:solidFill>
              </a:rPr>
              <a:t> anode assembly is being redesigned into </a:t>
            </a:r>
            <a:r>
              <a:rPr lang="en-US" b="0" dirty="0" smtClean="0">
                <a:solidFill>
                  <a:schemeClr val="tx1"/>
                </a:solidFill>
              </a:rPr>
              <a:t>a scalable ~30cm x 30cm </a:t>
            </a:r>
            <a:r>
              <a:rPr lang="en-US" b="0" dirty="0" smtClean="0">
                <a:solidFill>
                  <a:schemeClr val="tx1"/>
                </a:solidFill>
              </a:rPr>
              <a:t>single multi-layer</a:t>
            </a:r>
            <a:r>
              <a:rPr lang="en-US" b="0" dirty="0" smtClean="0">
                <a:solidFill>
                  <a:schemeClr val="tx1"/>
                </a:solidFill>
              </a:rPr>
              <a:t> </a:t>
            </a:r>
            <a:r>
              <a:rPr lang="en-US" b="0" dirty="0" smtClean="0">
                <a:solidFill>
                  <a:schemeClr val="tx1"/>
                </a:solidFill>
              </a:rPr>
              <a:t>PCB</a:t>
            </a:r>
            <a:endParaRPr lang="en-US" b="0" dirty="0" smtClean="0">
              <a:solidFill>
                <a:schemeClr val="tx1"/>
              </a:solidFill>
            </a:endParaRPr>
          </a:p>
          <a:p>
            <a:pPr marL="0" indent="0">
              <a:buNone/>
            </a:pPr>
            <a:r>
              <a:rPr lang="en-US" dirty="0" smtClean="0">
                <a:solidFill>
                  <a:schemeClr val="tx1"/>
                </a:solidFill>
              </a:rPr>
              <a:t>And beyond</a:t>
            </a:r>
            <a:endParaRPr lang="en-US" dirty="0" smtClean="0">
              <a:solidFill>
                <a:schemeClr val="tx1"/>
              </a:solidFill>
            </a:endParaRPr>
          </a:p>
          <a:p>
            <a:r>
              <a:rPr lang="en-US" b="0" dirty="0" smtClean="0">
                <a:solidFill>
                  <a:schemeClr val="tx1"/>
                </a:solidFill>
              </a:rPr>
              <a:t>Aggressive schedule to provide electronics and anode assembly for a meter-scale </a:t>
            </a:r>
            <a:r>
              <a:rPr lang="en-US" b="0" dirty="0" err="1" smtClean="0">
                <a:solidFill>
                  <a:schemeClr val="tx1"/>
                </a:solidFill>
              </a:rPr>
              <a:t>ArgonCube</a:t>
            </a:r>
            <a:r>
              <a:rPr lang="en-US" b="0" dirty="0" smtClean="0">
                <a:solidFill>
                  <a:schemeClr val="tx1"/>
                </a:solidFill>
              </a:rPr>
              <a:t> </a:t>
            </a:r>
            <a:r>
              <a:rPr lang="en-US" b="0" dirty="0" smtClean="0">
                <a:solidFill>
                  <a:schemeClr val="tx1"/>
                </a:solidFill>
              </a:rPr>
              <a:t>module by end of 2019</a:t>
            </a:r>
          </a:p>
          <a:p>
            <a:r>
              <a:rPr lang="en-US" b="0" dirty="0" smtClean="0">
                <a:solidFill>
                  <a:schemeClr val="tx1"/>
                </a:solidFill>
              </a:rPr>
              <a:t>Also looking into collecting test beam data with </a:t>
            </a:r>
            <a:r>
              <a:rPr lang="en-US" b="0" dirty="0" err="1" smtClean="0">
                <a:solidFill>
                  <a:schemeClr val="tx1"/>
                </a:solidFill>
              </a:rPr>
              <a:t>LArIAT</a:t>
            </a:r>
            <a:r>
              <a:rPr lang="en-US" b="0" dirty="0">
                <a:solidFill>
                  <a:schemeClr val="tx1"/>
                </a:solidFill>
              </a:rPr>
              <a:t> </a:t>
            </a:r>
            <a:r>
              <a:rPr lang="en-US" b="0" dirty="0" smtClean="0">
                <a:solidFill>
                  <a:schemeClr val="tx1"/>
                </a:solidFill>
              </a:rPr>
              <a:t>TPC at </a:t>
            </a:r>
            <a:r>
              <a:rPr lang="en-US" b="0" dirty="0" err="1" smtClean="0">
                <a:solidFill>
                  <a:schemeClr val="tx1"/>
                </a:solidFill>
              </a:rPr>
              <a:t>Fermilab</a:t>
            </a:r>
            <a:endParaRPr lang="en-US" dirty="0">
              <a:solidFill>
                <a:schemeClr val="tx1"/>
              </a:solidFill>
            </a:endParaRPr>
          </a:p>
          <a:p>
            <a:pPr marL="0" indent="0" algn="ctr">
              <a:buNone/>
            </a:pPr>
            <a:r>
              <a:rPr lang="en-US" dirty="0" smtClean="0">
                <a:solidFill>
                  <a:schemeClr val="tx1"/>
                </a:solidFill>
              </a:rPr>
              <a:t>Thanks!</a:t>
            </a:r>
          </a:p>
        </p:txBody>
      </p:sp>
      <p:sp>
        <p:nvSpPr>
          <p:cNvPr id="4" name="Date Placeholder 3"/>
          <p:cNvSpPr>
            <a:spLocks noGrp="1"/>
          </p:cNvSpPr>
          <p:nvPr>
            <p:ph type="dt" sz="half" idx="10"/>
          </p:nvPr>
        </p:nvSpPr>
        <p:spPr/>
        <p:txBody>
          <a:bodyPr/>
          <a:lstStyle/>
          <a:p>
            <a:fld id="{46DEAD2F-BA62-594A-8506-EE98322FF0A4}" type="datetime1">
              <a:rPr lang="en-US" smtClean="0"/>
              <a:t>11/30/18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11</a:t>
            </a:fld>
            <a:endParaRPr lang="en-US"/>
          </a:p>
        </p:txBody>
      </p:sp>
    </p:spTree>
    <p:extLst>
      <p:ext uri="{BB962C8B-B14F-4D97-AF65-F5344CB8AC3E}">
        <p14:creationId xmlns:p14="http://schemas.microsoft.com/office/powerpoint/2010/main" val="946145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fld id="{55E4752D-3B63-B741-B5EB-C8C18B2576C9}" type="datetime1">
              <a:rPr lang="en-US" smtClean="0"/>
              <a:t>11/30/18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12</a:t>
            </a:fld>
            <a:endParaRPr lang="en-US"/>
          </a:p>
        </p:txBody>
      </p:sp>
    </p:spTree>
    <p:extLst>
      <p:ext uri="{BB962C8B-B14F-4D97-AF65-F5344CB8AC3E}">
        <p14:creationId xmlns:p14="http://schemas.microsoft.com/office/powerpoint/2010/main" val="126630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LArPix</a:t>
            </a:r>
            <a:r>
              <a:rPr lang="en-US" dirty="0"/>
              <a:t> </a:t>
            </a:r>
            <a:r>
              <a:rPr lang="en-US" dirty="0" smtClean="0"/>
              <a:t>event display</a:t>
            </a:r>
            <a:endParaRPr lang="en-US" dirty="0"/>
          </a:p>
        </p:txBody>
      </p:sp>
      <p:sp>
        <p:nvSpPr>
          <p:cNvPr id="3" name="Content Placeholder 2"/>
          <p:cNvSpPr>
            <a:spLocks noGrp="1"/>
          </p:cNvSpPr>
          <p:nvPr>
            <p:ph idx="1"/>
          </p:nvPr>
        </p:nvSpPr>
        <p:spPr>
          <a:xfrm>
            <a:off x="2983775" y="3104795"/>
            <a:ext cx="6224450" cy="648411"/>
          </a:xfrm>
        </p:spPr>
        <p:txBody>
          <a:bodyPr/>
          <a:lstStyle/>
          <a:p>
            <a:pPr marL="0" indent="0" algn="ctr">
              <a:buNone/>
            </a:pPr>
            <a:r>
              <a:rPr lang="en-US" dirty="0" smtClean="0">
                <a:solidFill>
                  <a:schemeClr val="tx1"/>
                </a:solidFill>
              </a:rPr>
              <a:t>See </a:t>
            </a:r>
            <a:r>
              <a:rPr lang="en-US" dirty="0" smtClean="0">
                <a:solidFill>
                  <a:schemeClr val="tx1"/>
                </a:solidFill>
                <a:hlinkClick r:id="rId2"/>
              </a:rPr>
              <a:t>http</a:t>
            </a:r>
            <a:r>
              <a:rPr lang="en-US" dirty="0">
                <a:solidFill>
                  <a:schemeClr val="tx1"/>
                </a:solidFill>
                <a:hlinkClick r:id="rId2"/>
              </a:rPr>
              <a:t>://portal.nersc.gov/project/dune/larpix</a:t>
            </a:r>
            <a:r>
              <a:rPr lang="en-US" dirty="0" smtClean="0">
                <a:solidFill>
                  <a:schemeClr val="tx1"/>
                </a:solidFill>
                <a:hlinkClick r:id="rId2"/>
              </a:rPr>
              <a:t>/</a:t>
            </a:r>
            <a:r>
              <a:rPr lang="en-US" dirty="0" smtClean="0">
                <a:solidFill>
                  <a:schemeClr val="tx1"/>
                </a:solidFill>
              </a:rPr>
              <a:t> for an interactive event display of raw </a:t>
            </a:r>
            <a:r>
              <a:rPr lang="en-US" dirty="0" err="1" smtClean="0">
                <a:solidFill>
                  <a:schemeClr val="tx1"/>
                </a:solidFill>
              </a:rPr>
              <a:t>LArPix</a:t>
            </a:r>
            <a:r>
              <a:rPr lang="en-US" dirty="0" smtClean="0">
                <a:solidFill>
                  <a:schemeClr val="tx1"/>
                </a:solidFill>
              </a:rPr>
              <a:t> data</a:t>
            </a:r>
            <a:endParaRPr lang="en-US" dirty="0">
              <a:solidFill>
                <a:schemeClr val="tx1"/>
              </a:solidFill>
            </a:endParaRPr>
          </a:p>
        </p:txBody>
      </p:sp>
      <p:sp>
        <p:nvSpPr>
          <p:cNvPr id="4" name="Date Placeholder 3"/>
          <p:cNvSpPr>
            <a:spLocks noGrp="1"/>
          </p:cNvSpPr>
          <p:nvPr>
            <p:ph type="dt" sz="half" idx="10"/>
          </p:nvPr>
        </p:nvSpPr>
        <p:spPr/>
        <p:txBody>
          <a:bodyPr/>
          <a:lstStyle/>
          <a:p>
            <a:fld id="{46DEAD2F-BA62-594A-8506-EE98322FF0A4}" type="datetime1">
              <a:rPr lang="en-US" smtClean="0"/>
              <a:t>11/30/18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13</a:t>
            </a:fld>
            <a:endParaRPr lang="en-US"/>
          </a:p>
        </p:txBody>
      </p:sp>
    </p:spTree>
    <p:extLst>
      <p:ext uri="{BB962C8B-B14F-4D97-AF65-F5344CB8AC3E}">
        <p14:creationId xmlns:p14="http://schemas.microsoft.com/office/powerpoint/2010/main" val="1612633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LArTPCs</a:t>
            </a:r>
            <a:r>
              <a:rPr lang="en-US" dirty="0" smtClean="0"/>
              <a:t> in high rate environments</a:t>
            </a:r>
            <a:endParaRPr lang="en-US" dirty="0"/>
          </a:p>
        </p:txBody>
      </p:sp>
      <p:sp>
        <p:nvSpPr>
          <p:cNvPr id="3" name="Content Placeholder 2"/>
          <p:cNvSpPr>
            <a:spLocks noGrp="1"/>
          </p:cNvSpPr>
          <p:nvPr>
            <p:ph idx="1"/>
          </p:nvPr>
        </p:nvSpPr>
        <p:spPr>
          <a:xfrm>
            <a:off x="96838" y="1061121"/>
            <a:ext cx="6276621" cy="5023077"/>
          </a:xfrm>
        </p:spPr>
        <p:txBody>
          <a:bodyPr/>
          <a:lstStyle/>
          <a:p>
            <a:pPr marL="0" indent="0">
              <a:buNone/>
            </a:pPr>
            <a:r>
              <a:rPr lang="en-US" dirty="0"/>
              <a:t>L</a:t>
            </a:r>
            <a:r>
              <a:rPr lang="en-US" dirty="0" smtClean="0"/>
              <a:t>iquid </a:t>
            </a:r>
            <a:r>
              <a:rPr lang="en-US" smtClean="0"/>
              <a:t>argon TPC:</a:t>
            </a:r>
            <a:endParaRPr lang="en-US" dirty="0" smtClean="0"/>
          </a:p>
        </p:txBody>
      </p:sp>
      <p:sp>
        <p:nvSpPr>
          <p:cNvPr id="4" name="Date Placeholder 3"/>
          <p:cNvSpPr>
            <a:spLocks noGrp="1"/>
          </p:cNvSpPr>
          <p:nvPr>
            <p:ph type="dt" sz="half" idx="10"/>
          </p:nvPr>
        </p:nvSpPr>
        <p:spPr/>
        <p:txBody>
          <a:bodyPr/>
          <a:lstStyle/>
          <a:p>
            <a:fld id="{14A7EC68-B091-D44F-BECB-565AF8BD092F}" type="datetime1">
              <a:rPr lang="en-US" smtClean="0"/>
              <a:t>12/1/18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2</a:t>
            </a:fld>
            <a:endParaRPr lang="en-US"/>
          </a:p>
        </p:txBody>
      </p:sp>
      <p:pic>
        <p:nvPicPr>
          <p:cNvPr id="8" name="Picture 7"/>
          <p:cNvPicPr>
            <a:picLocks noChangeAspect="1"/>
          </p:cNvPicPr>
          <p:nvPr/>
        </p:nvPicPr>
        <p:blipFill rotWithShape="1">
          <a:blip r:embed="rId3">
            <a:clrChange>
              <a:clrFrom>
                <a:srgbClr val="FFF2F2"/>
              </a:clrFrom>
              <a:clrTo>
                <a:srgbClr val="FFF2F2">
                  <a:alpha val="0"/>
                </a:srgbClr>
              </a:clrTo>
            </a:clrChange>
            <a:extLst>
              <a:ext uri="{28A0092B-C50C-407E-A947-70E740481C1C}">
                <a14:useLocalDpi xmlns:a14="http://schemas.microsoft.com/office/drawing/2010/main" val="0"/>
              </a:ext>
            </a:extLst>
          </a:blip>
          <a:srcRect t="9380"/>
          <a:stretch/>
        </p:blipFill>
        <p:spPr>
          <a:xfrm>
            <a:off x="43194" y="4029805"/>
            <a:ext cx="6058131" cy="2375877"/>
          </a:xfrm>
          <a:prstGeom prst="rect">
            <a:avLst/>
          </a:prstGeom>
        </p:spPr>
      </p:pic>
      <p:sp>
        <p:nvSpPr>
          <p:cNvPr id="12" name="Content Placeholder 2"/>
          <p:cNvSpPr txBox="1">
            <a:spLocks/>
          </p:cNvSpPr>
          <p:nvPr/>
        </p:nvSpPr>
        <p:spPr>
          <a:xfrm>
            <a:off x="6154969" y="4376847"/>
            <a:ext cx="5785240" cy="197428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000" b="1" kern="1200">
                <a:solidFill>
                  <a:srgbClr val="0032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t>For DUNE</a:t>
            </a:r>
          </a:p>
          <a:p>
            <a:r>
              <a:rPr lang="en-US" b="0" dirty="0"/>
              <a:t>N</a:t>
            </a:r>
            <a:r>
              <a:rPr lang="en-US" b="0" dirty="0" smtClean="0"/>
              <a:t>ear detector is expected to have O(10) neutrino interactions per spill</a:t>
            </a:r>
          </a:p>
          <a:p>
            <a:r>
              <a:rPr lang="en-US" b="0" dirty="0" smtClean="0"/>
              <a:t>Using wire-plane readout, pile-up increases the likelihood of ambiguities</a:t>
            </a:r>
          </a:p>
          <a:p>
            <a:pPr marL="0" indent="0">
              <a:buNone/>
            </a:pPr>
            <a:r>
              <a:rPr lang="en-US" dirty="0" smtClean="0"/>
              <a:t>A different approach is needed</a:t>
            </a:r>
            <a:r>
              <a:rPr lang="is-IS" dirty="0" smtClean="0"/>
              <a:t>…</a:t>
            </a:r>
            <a:endParaRPr lang="en-US" dirty="0" smtClean="0"/>
          </a:p>
        </p:txBody>
      </p:sp>
      <p:pic>
        <p:nvPicPr>
          <p:cNvPr id="13" name="Picture 12" descr="near_detector_pile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4605" y="1158238"/>
            <a:ext cx="4753350" cy="3218609"/>
          </a:xfrm>
          <a:prstGeom prst="rect">
            <a:avLst/>
          </a:prstGeom>
        </p:spPr>
      </p:pic>
      <p:sp>
        <p:nvSpPr>
          <p:cNvPr id="14" name="TextBox 13"/>
          <p:cNvSpPr txBox="1"/>
          <p:nvPr/>
        </p:nvSpPr>
        <p:spPr>
          <a:xfrm>
            <a:off x="224760" y="4021671"/>
            <a:ext cx="2359941" cy="276999"/>
          </a:xfrm>
          <a:prstGeom prst="rect">
            <a:avLst/>
          </a:prstGeom>
          <a:noFill/>
        </p:spPr>
        <p:txBody>
          <a:bodyPr wrap="none" rtlCol="0">
            <a:spAutoFit/>
          </a:bodyPr>
          <a:lstStyle/>
          <a:p>
            <a:r>
              <a:rPr lang="en-US" sz="1200" b="1" dirty="0" smtClean="0">
                <a:latin typeface="Arial" charset="0"/>
                <a:ea typeface="Arial" charset="0"/>
                <a:cs typeface="Arial" charset="0"/>
              </a:rPr>
              <a:t>Simulated charge distribution</a:t>
            </a:r>
            <a:endParaRPr lang="en-US" sz="1200" b="1" dirty="0">
              <a:latin typeface="Arial" charset="0"/>
              <a:ea typeface="Arial" charset="0"/>
              <a:cs typeface="Arial" charset="0"/>
            </a:endParaRPr>
          </a:p>
        </p:txBody>
      </p:sp>
      <p:sp>
        <p:nvSpPr>
          <p:cNvPr id="15" name="TextBox 14"/>
          <p:cNvSpPr txBox="1"/>
          <p:nvPr/>
        </p:nvSpPr>
        <p:spPr>
          <a:xfrm>
            <a:off x="3243277" y="4025891"/>
            <a:ext cx="2358338" cy="276999"/>
          </a:xfrm>
          <a:prstGeom prst="rect">
            <a:avLst/>
          </a:prstGeom>
          <a:solidFill>
            <a:schemeClr val="bg1"/>
          </a:solidFill>
        </p:spPr>
        <p:txBody>
          <a:bodyPr wrap="none" rtlCol="0">
            <a:spAutoFit/>
          </a:bodyPr>
          <a:lstStyle/>
          <a:p>
            <a:r>
              <a:rPr lang="en-US" sz="1200" b="1" dirty="0" smtClean="0">
                <a:latin typeface="Arial" charset="0"/>
                <a:ea typeface="Arial" charset="0"/>
                <a:cs typeface="Arial" charset="0"/>
              </a:rPr>
              <a:t>Estimated charge distribution</a:t>
            </a:r>
            <a:endParaRPr lang="en-US" sz="1200" b="1" dirty="0">
              <a:latin typeface="Arial" charset="0"/>
              <a:ea typeface="Arial" charset="0"/>
              <a:cs typeface="Arial" charset="0"/>
            </a:endParaRPr>
          </a:p>
        </p:txBody>
      </p:sp>
      <p:sp>
        <p:nvSpPr>
          <p:cNvPr id="16" name="TextBox 15"/>
          <p:cNvSpPr txBox="1"/>
          <p:nvPr/>
        </p:nvSpPr>
        <p:spPr>
          <a:xfrm>
            <a:off x="2791638" y="6146088"/>
            <a:ext cx="3269215" cy="276999"/>
          </a:xfrm>
          <a:prstGeom prst="rect">
            <a:avLst/>
          </a:prstGeom>
          <a:solidFill>
            <a:schemeClr val="bg1"/>
          </a:solidFill>
        </p:spPr>
        <p:txBody>
          <a:bodyPr wrap="square" rtlCol="0">
            <a:spAutoFit/>
          </a:bodyPr>
          <a:lstStyle/>
          <a:p>
            <a:r>
              <a:rPr lang="en-US" sz="1200" smtClean="0">
                <a:latin typeface="Arial" charset="0"/>
                <a:ea typeface="Arial" charset="0"/>
                <a:cs typeface="Arial" charset="0"/>
              </a:rPr>
              <a:t>Simulated 3 </a:t>
            </a:r>
            <a:r>
              <a:rPr lang="en-US" sz="1200" dirty="0" smtClean="0">
                <a:latin typeface="Arial" charset="0"/>
                <a:ea typeface="Arial" charset="0"/>
                <a:cs typeface="Arial" charset="0"/>
              </a:rPr>
              <a:t>GeV electron </a:t>
            </a:r>
            <a:r>
              <a:rPr lang="en-US" sz="1200" smtClean="0">
                <a:latin typeface="Arial" charset="0"/>
                <a:ea typeface="Arial" charset="0"/>
                <a:cs typeface="Arial" charset="0"/>
              </a:rPr>
              <a:t>neutrino interaction</a:t>
            </a:r>
            <a:endParaRPr lang="en-US" sz="1200" dirty="0">
              <a:latin typeface="Arial" charset="0"/>
              <a:ea typeface="Arial" charset="0"/>
              <a:cs typeface="Arial" charset="0"/>
            </a:endParaRPr>
          </a:p>
        </p:txBody>
      </p:sp>
      <p:sp>
        <p:nvSpPr>
          <p:cNvPr id="21" name="Parallelogram 20"/>
          <p:cNvSpPr/>
          <p:nvPr/>
        </p:nvSpPr>
        <p:spPr>
          <a:xfrm rot="16200000">
            <a:off x="46379" y="2352262"/>
            <a:ext cx="1881811" cy="357810"/>
          </a:xfrm>
          <a:prstGeom prst="parallelogram">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2" name="Parallelogram 21"/>
          <p:cNvSpPr/>
          <p:nvPr/>
        </p:nvSpPr>
        <p:spPr>
          <a:xfrm rot="16200000">
            <a:off x="3313460" y="2352262"/>
            <a:ext cx="1881811" cy="357810"/>
          </a:xfrm>
          <a:prstGeom prst="parallelogram">
            <a:avLst/>
          </a:prstGeom>
          <a:pattFill prst="ltDnDiag">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3" name="Parallelogram 22"/>
          <p:cNvSpPr/>
          <p:nvPr/>
        </p:nvSpPr>
        <p:spPr>
          <a:xfrm rot="16200000">
            <a:off x="3730504" y="2352261"/>
            <a:ext cx="1881811" cy="357810"/>
          </a:xfrm>
          <a:prstGeom prst="parallelogram">
            <a:avLst/>
          </a:prstGeom>
          <a:pattFill prst="ltUpDiag">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4" name="Parallelogram 23"/>
          <p:cNvSpPr/>
          <p:nvPr/>
        </p:nvSpPr>
        <p:spPr>
          <a:xfrm rot="16200000">
            <a:off x="4147549" y="2352261"/>
            <a:ext cx="1881811" cy="357810"/>
          </a:xfrm>
          <a:prstGeom prst="parallelogram">
            <a:avLst/>
          </a:prstGeom>
          <a:pattFill prst="ltVert">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25" name="TextBox 24"/>
          <p:cNvSpPr txBox="1"/>
          <p:nvPr/>
        </p:nvSpPr>
        <p:spPr>
          <a:xfrm>
            <a:off x="643497" y="3438255"/>
            <a:ext cx="763351" cy="276999"/>
          </a:xfrm>
          <a:prstGeom prst="rect">
            <a:avLst/>
          </a:prstGeom>
          <a:noFill/>
        </p:spPr>
        <p:txBody>
          <a:bodyPr wrap="none" rtlCol="0">
            <a:spAutoFit/>
          </a:bodyPr>
          <a:lstStyle/>
          <a:p>
            <a:r>
              <a:rPr lang="en-US" sz="1200" dirty="0" smtClean="0">
                <a:latin typeface="Arial" charset="0"/>
                <a:ea typeface="Arial" charset="0"/>
                <a:cs typeface="Arial" charset="0"/>
              </a:rPr>
              <a:t>Cathode</a:t>
            </a:r>
            <a:endParaRPr lang="en-US" sz="1200" dirty="0">
              <a:latin typeface="Arial" charset="0"/>
              <a:ea typeface="Arial" charset="0"/>
              <a:cs typeface="Arial" charset="0"/>
            </a:endParaRPr>
          </a:p>
        </p:txBody>
      </p:sp>
      <p:sp>
        <p:nvSpPr>
          <p:cNvPr id="26" name="TextBox 25"/>
          <p:cNvSpPr txBox="1"/>
          <p:nvPr/>
        </p:nvSpPr>
        <p:spPr>
          <a:xfrm>
            <a:off x="3899719" y="3439851"/>
            <a:ext cx="1580882" cy="276999"/>
          </a:xfrm>
          <a:prstGeom prst="rect">
            <a:avLst/>
          </a:prstGeom>
          <a:noFill/>
        </p:spPr>
        <p:txBody>
          <a:bodyPr wrap="none" rtlCol="0">
            <a:spAutoFit/>
          </a:bodyPr>
          <a:lstStyle/>
          <a:p>
            <a:r>
              <a:rPr lang="en-US" sz="1200" smtClean="0">
                <a:latin typeface="Arial" charset="0"/>
                <a:ea typeface="Arial" charset="0"/>
                <a:cs typeface="Arial" charset="0"/>
              </a:rPr>
              <a:t>Readout wire planes</a:t>
            </a:r>
            <a:endParaRPr lang="en-US" sz="1200" dirty="0">
              <a:latin typeface="Arial" charset="0"/>
              <a:ea typeface="Arial" charset="0"/>
              <a:cs typeface="Arial" charset="0"/>
            </a:endParaRPr>
          </a:p>
        </p:txBody>
      </p:sp>
      <p:cxnSp>
        <p:nvCxnSpPr>
          <p:cNvPr id="28" name="Straight Arrow Connector 27"/>
          <p:cNvCxnSpPr/>
          <p:nvPr/>
        </p:nvCxnSpPr>
        <p:spPr>
          <a:xfrm flipH="1">
            <a:off x="1792353" y="1749287"/>
            <a:ext cx="34177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1800899" y="1875183"/>
            <a:ext cx="34177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1804739" y="2014331"/>
            <a:ext cx="34177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559509" y="1463240"/>
            <a:ext cx="1011815" cy="276999"/>
          </a:xfrm>
          <a:prstGeom prst="rect">
            <a:avLst/>
          </a:prstGeom>
          <a:noFill/>
        </p:spPr>
        <p:txBody>
          <a:bodyPr wrap="none" rtlCol="0">
            <a:spAutoFit/>
          </a:bodyPr>
          <a:lstStyle/>
          <a:p>
            <a:r>
              <a:rPr lang="en-US" sz="1200" dirty="0" smtClean="0">
                <a:solidFill>
                  <a:srgbClr val="FF0000"/>
                </a:solidFill>
                <a:latin typeface="Arial" charset="0"/>
                <a:ea typeface="Arial" charset="0"/>
                <a:cs typeface="Arial" charset="0"/>
              </a:rPr>
              <a:t>Electric field</a:t>
            </a:r>
            <a:endParaRPr lang="en-US" sz="1200" dirty="0">
              <a:solidFill>
                <a:srgbClr val="FF0000"/>
              </a:solidFill>
              <a:latin typeface="Arial" charset="0"/>
              <a:ea typeface="Arial" charset="0"/>
              <a:cs typeface="Arial" charset="0"/>
            </a:endParaRPr>
          </a:p>
        </p:txBody>
      </p:sp>
      <p:cxnSp>
        <p:nvCxnSpPr>
          <p:cNvPr id="34" name="Straight Arrow Connector 33"/>
          <p:cNvCxnSpPr/>
          <p:nvPr/>
        </p:nvCxnSpPr>
        <p:spPr>
          <a:xfrm>
            <a:off x="2239507" y="1774454"/>
            <a:ext cx="715618" cy="1596889"/>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581605" y="2981868"/>
            <a:ext cx="1249060" cy="276999"/>
          </a:xfrm>
          <a:prstGeom prst="rect">
            <a:avLst/>
          </a:prstGeom>
          <a:noFill/>
        </p:spPr>
        <p:txBody>
          <a:bodyPr wrap="none" rtlCol="0">
            <a:spAutoFit/>
          </a:bodyPr>
          <a:lstStyle/>
          <a:p>
            <a:r>
              <a:rPr lang="en-US" sz="1200" dirty="0" smtClean="0">
                <a:solidFill>
                  <a:srgbClr val="0432FF"/>
                </a:solidFill>
                <a:latin typeface="Arial" charset="0"/>
                <a:ea typeface="Arial" charset="0"/>
                <a:cs typeface="Arial" charset="0"/>
              </a:rPr>
              <a:t>Ionizing particle</a:t>
            </a:r>
            <a:endParaRPr lang="en-US" sz="1200" dirty="0">
              <a:solidFill>
                <a:srgbClr val="0432FF"/>
              </a:solidFill>
              <a:latin typeface="Arial" charset="0"/>
              <a:ea typeface="Arial" charset="0"/>
              <a:cs typeface="Arial" charset="0"/>
            </a:endParaRPr>
          </a:p>
        </p:txBody>
      </p:sp>
      <p:sp>
        <p:nvSpPr>
          <p:cNvPr id="36" name="TextBox 35"/>
          <p:cNvSpPr txBox="1"/>
          <p:nvPr/>
        </p:nvSpPr>
        <p:spPr>
          <a:xfrm>
            <a:off x="2719087" y="1718009"/>
            <a:ext cx="320922" cy="276999"/>
          </a:xfrm>
          <a:prstGeom prst="rect">
            <a:avLst/>
          </a:prstGeom>
          <a:noFill/>
        </p:spPr>
        <p:txBody>
          <a:bodyPr wrap="none" rtlCol="0">
            <a:spAutoFit/>
          </a:bodyPr>
          <a:lstStyle/>
          <a:p>
            <a:r>
              <a:rPr lang="en-US" sz="1200" dirty="0" smtClean="0">
                <a:solidFill>
                  <a:srgbClr val="003266"/>
                </a:solidFill>
                <a:latin typeface="Arial" charset="0"/>
                <a:ea typeface="Arial" charset="0"/>
                <a:cs typeface="Arial" charset="0"/>
              </a:rPr>
              <a:t>e-</a:t>
            </a:r>
            <a:endParaRPr lang="en-US" sz="1200" dirty="0">
              <a:solidFill>
                <a:srgbClr val="003266"/>
              </a:solidFill>
              <a:latin typeface="Arial" charset="0"/>
              <a:ea typeface="Arial" charset="0"/>
              <a:cs typeface="Arial" charset="0"/>
            </a:endParaRPr>
          </a:p>
        </p:txBody>
      </p:sp>
      <p:sp>
        <p:nvSpPr>
          <p:cNvPr id="37" name="TextBox 36"/>
          <p:cNvSpPr txBox="1"/>
          <p:nvPr/>
        </p:nvSpPr>
        <p:spPr>
          <a:xfrm>
            <a:off x="2842799" y="1949240"/>
            <a:ext cx="320922" cy="276999"/>
          </a:xfrm>
          <a:prstGeom prst="rect">
            <a:avLst/>
          </a:prstGeom>
          <a:noFill/>
        </p:spPr>
        <p:txBody>
          <a:bodyPr wrap="none" rtlCol="0">
            <a:spAutoFit/>
          </a:bodyPr>
          <a:lstStyle/>
          <a:p>
            <a:r>
              <a:rPr lang="en-US" sz="1200" dirty="0" smtClean="0">
                <a:solidFill>
                  <a:srgbClr val="003266"/>
                </a:solidFill>
                <a:latin typeface="Arial" charset="0"/>
                <a:ea typeface="Arial" charset="0"/>
                <a:cs typeface="Arial" charset="0"/>
              </a:rPr>
              <a:t>e-</a:t>
            </a:r>
            <a:endParaRPr lang="en-US" sz="1200" dirty="0">
              <a:solidFill>
                <a:srgbClr val="003266"/>
              </a:solidFill>
              <a:latin typeface="Arial" charset="0"/>
              <a:ea typeface="Arial" charset="0"/>
              <a:cs typeface="Arial" charset="0"/>
            </a:endParaRPr>
          </a:p>
        </p:txBody>
      </p:sp>
      <p:sp>
        <p:nvSpPr>
          <p:cNvPr id="38" name="TextBox 37"/>
          <p:cNvSpPr txBox="1"/>
          <p:nvPr/>
        </p:nvSpPr>
        <p:spPr>
          <a:xfrm>
            <a:off x="2984468" y="2235276"/>
            <a:ext cx="320922" cy="276999"/>
          </a:xfrm>
          <a:prstGeom prst="rect">
            <a:avLst/>
          </a:prstGeom>
          <a:noFill/>
        </p:spPr>
        <p:txBody>
          <a:bodyPr wrap="none" rtlCol="0">
            <a:spAutoFit/>
          </a:bodyPr>
          <a:lstStyle/>
          <a:p>
            <a:r>
              <a:rPr lang="en-US" sz="1200" dirty="0" smtClean="0">
                <a:solidFill>
                  <a:srgbClr val="003266"/>
                </a:solidFill>
                <a:latin typeface="Arial" charset="0"/>
                <a:ea typeface="Arial" charset="0"/>
                <a:cs typeface="Arial" charset="0"/>
              </a:rPr>
              <a:t>e-</a:t>
            </a:r>
            <a:endParaRPr lang="en-US" sz="1200" dirty="0">
              <a:solidFill>
                <a:srgbClr val="003266"/>
              </a:solidFill>
              <a:latin typeface="Arial" charset="0"/>
              <a:ea typeface="Arial" charset="0"/>
              <a:cs typeface="Arial" charset="0"/>
            </a:endParaRPr>
          </a:p>
        </p:txBody>
      </p:sp>
      <p:sp>
        <p:nvSpPr>
          <p:cNvPr id="39" name="TextBox 38"/>
          <p:cNvSpPr txBox="1"/>
          <p:nvPr/>
        </p:nvSpPr>
        <p:spPr>
          <a:xfrm>
            <a:off x="3101951" y="2572898"/>
            <a:ext cx="320922" cy="276999"/>
          </a:xfrm>
          <a:prstGeom prst="rect">
            <a:avLst/>
          </a:prstGeom>
          <a:noFill/>
        </p:spPr>
        <p:txBody>
          <a:bodyPr wrap="none" rtlCol="0">
            <a:spAutoFit/>
          </a:bodyPr>
          <a:lstStyle/>
          <a:p>
            <a:r>
              <a:rPr lang="en-US" sz="1200" dirty="0" smtClean="0">
                <a:solidFill>
                  <a:srgbClr val="003266"/>
                </a:solidFill>
                <a:latin typeface="Arial" charset="0"/>
                <a:ea typeface="Arial" charset="0"/>
                <a:cs typeface="Arial" charset="0"/>
              </a:rPr>
              <a:t>e-</a:t>
            </a:r>
            <a:endParaRPr lang="en-US" sz="1200" dirty="0">
              <a:solidFill>
                <a:srgbClr val="003266"/>
              </a:solidFill>
              <a:latin typeface="Arial" charset="0"/>
              <a:ea typeface="Arial" charset="0"/>
              <a:cs typeface="Arial" charset="0"/>
            </a:endParaRPr>
          </a:p>
        </p:txBody>
      </p:sp>
      <p:sp>
        <p:nvSpPr>
          <p:cNvPr id="40" name="TextBox 39"/>
          <p:cNvSpPr txBox="1"/>
          <p:nvPr/>
        </p:nvSpPr>
        <p:spPr>
          <a:xfrm>
            <a:off x="3231846" y="2910520"/>
            <a:ext cx="320922" cy="276999"/>
          </a:xfrm>
          <a:prstGeom prst="rect">
            <a:avLst/>
          </a:prstGeom>
          <a:noFill/>
        </p:spPr>
        <p:txBody>
          <a:bodyPr wrap="none" rtlCol="0">
            <a:spAutoFit/>
          </a:bodyPr>
          <a:lstStyle/>
          <a:p>
            <a:r>
              <a:rPr lang="en-US" sz="1200" dirty="0" smtClean="0">
                <a:solidFill>
                  <a:srgbClr val="003266"/>
                </a:solidFill>
                <a:latin typeface="Arial" charset="0"/>
                <a:ea typeface="Arial" charset="0"/>
                <a:cs typeface="Arial" charset="0"/>
              </a:rPr>
              <a:t>e-</a:t>
            </a:r>
            <a:endParaRPr lang="en-US" sz="1200" dirty="0">
              <a:solidFill>
                <a:srgbClr val="003266"/>
              </a:solidFill>
              <a:latin typeface="Arial" charset="0"/>
              <a:ea typeface="Arial" charset="0"/>
              <a:cs typeface="Arial" charset="0"/>
            </a:endParaRPr>
          </a:p>
        </p:txBody>
      </p:sp>
      <p:cxnSp>
        <p:nvCxnSpPr>
          <p:cNvPr id="42" name="Straight Arrow Connector 41"/>
          <p:cNvCxnSpPr/>
          <p:nvPr/>
        </p:nvCxnSpPr>
        <p:spPr>
          <a:xfrm>
            <a:off x="3163236" y="1949240"/>
            <a:ext cx="364536" cy="0"/>
          </a:xfrm>
          <a:prstGeom prst="straightConnector1">
            <a:avLst/>
          </a:prstGeom>
          <a:ln>
            <a:solidFill>
              <a:srgbClr val="00326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317285" y="2381572"/>
            <a:ext cx="364536" cy="0"/>
          </a:xfrm>
          <a:prstGeom prst="straightConnector1">
            <a:avLst/>
          </a:prstGeom>
          <a:ln>
            <a:solidFill>
              <a:srgbClr val="00326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447180" y="2865956"/>
            <a:ext cx="364536" cy="0"/>
          </a:xfrm>
          <a:prstGeom prst="straightConnector1">
            <a:avLst/>
          </a:prstGeom>
          <a:ln>
            <a:solidFill>
              <a:srgbClr val="003266"/>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920842" y="1352008"/>
            <a:ext cx="1155624" cy="461665"/>
          </a:xfrm>
          <a:prstGeom prst="rect">
            <a:avLst/>
          </a:prstGeom>
          <a:noFill/>
        </p:spPr>
        <p:txBody>
          <a:bodyPr wrap="square" rtlCol="0">
            <a:spAutoFit/>
          </a:bodyPr>
          <a:lstStyle/>
          <a:p>
            <a:r>
              <a:rPr lang="en-US" sz="1200" dirty="0" smtClean="0">
                <a:solidFill>
                  <a:srgbClr val="003266"/>
                </a:solidFill>
                <a:latin typeface="Arial" charset="0"/>
                <a:ea typeface="Arial" charset="0"/>
                <a:cs typeface="Arial" charset="0"/>
              </a:rPr>
              <a:t>Drifting electron cloud</a:t>
            </a:r>
            <a:endParaRPr lang="en-US" sz="1200" dirty="0">
              <a:solidFill>
                <a:srgbClr val="003266"/>
              </a:solidFill>
              <a:latin typeface="Arial" charset="0"/>
              <a:ea typeface="Arial" charset="0"/>
              <a:cs typeface="Arial" charset="0"/>
            </a:endParaRPr>
          </a:p>
        </p:txBody>
      </p:sp>
      <p:sp>
        <p:nvSpPr>
          <p:cNvPr id="46" name="Content Placeholder 2"/>
          <p:cNvSpPr txBox="1">
            <a:spLocks/>
          </p:cNvSpPr>
          <p:nvPr/>
        </p:nvSpPr>
        <p:spPr>
          <a:xfrm>
            <a:off x="96838" y="3706326"/>
            <a:ext cx="6276621" cy="50230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1" kern="1200">
                <a:solidFill>
                  <a:srgbClr val="0032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t>Reconstruction ambiguities </a:t>
            </a:r>
            <a:r>
              <a:rPr lang="en-US" smtClean="0"/>
              <a:t>with wire readout:</a:t>
            </a:r>
            <a:endParaRPr lang="en-US" dirty="0" smtClean="0"/>
          </a:p>
        </p:txBody>
      </p:sp>
    </p:spTree>
    <p:extLst>
      <p:ext uri="{BB962C8B-B14F-4D97-AF65-F5344CB8AC3E}">
        <p14:creationId xmlns:p14="http://schemas.microsoft.com/office/powerpoint/2010/main" val="5080161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Pixelated TPCs as 3D </a:t>
            </a:r>
            <a:r>
              <a:rPr lang="en-US" dirty="0" err="1" smtClean="0"/>
              <a:t>LArTPCs</a:t>
            </a:r>
            <a:endParaRPr lang="en-US" dirty="0"/>
          </a:p>
        </p:txBody>
      </p:sp>
      <p:sp>
        <p:nvSpPr>
          <p:cNvPr id="3" name="Content Placeholder 2"/>
          <p:cNvSpPr>
            <a:spLocks noGrp="1"/>
          </p:cNvSpPr>
          <p:nvPr>
            <p:ph idx="1"/>
          </p:nvPr>
        </p:nvSpPr>
        <p:spPr>
          <a:xfrm>
            <a:off x="184865" y="1200603"/>
            <a:ext cx="5669975" cy="5266458"/>
          </a:xfrm>
        </p:spPr>
        <p:txBody>
          <a:bodyPr>
            <a:normAutofit lnSpcReduction="10000"/>
          </a:bodyPr>
          <a:lstStyle/>
          <a:p>
            <a:pPr marL="0" indent="0">
              <a:buNone/>
            </a:pPr>
            <a:r>
              <a:rPr lang="en-US" dirty="0" smtClean="0"/>
              <a:t>Pixelated TPCs are not new – they have been used for decades in </a:t>
            </a:r>
            <a:r>
              <a:rPr lang="en-US" dirty="0" smtClean="0"/>
              <a:t>gaseous TPCs</a:t>
            </a:r>
          </a:p>
          <a:p>
            <a:pPr lvl="1"/>
            <a:r>
              <a:rPr lang="en-US" dirty="0"/>
              <a:t>e</a:t>
            </a:r>
            <a:r>
              <a:rPr lang="en-US" dirty="0" smtClean="0"/>
              <a:t>.g. the ALICE detector uses a pixelated gaseous TPC for track ID in a very high multiplicity environment</a:t>
            </a:r>
          </a:p>
          <a:p>
            <a:pPr lvl="1"/>
            <a:endParaRPr lang="en-US" dirty="0" smtClean="0"/>
          </a:p>
          <a:p>
            <a:pPr marL="0" indent="0">
              <a:buNone/>
            </a:pPr>
            <a:r>
              <a:rPr lang="en-US" dirty="0" err="1" smtClean="0"/>
              <a:t>ArgonCube</a:t>
            </a:r>
            <a:r>
              <a:rPr lang="en-US" dirty="0" smtClean="0"/>
              <a:t> and </a:t>
            </a:r>
            <a:r>
              <a:rPr lang="en-US" dirty="0" err="1" smtClean="0"/>
              <a:t>PixLar</a:t>
            </a:r>
            <a:r>
              <a:rPr lang="en-US" dirty="0" smtClean="0"/>
              <a:t> groups have shown that pixelated sensors are feasible</a:t>
            </a:r>
          </a:p>
          <a:p>
            <a:pPr marL="0" indent="0">
              <a:buNone/>
            </a:pPr>
            <a:endParaRPr lang="en-US" dirty="0" smtClean="0"/>
          </a:p>
          <a:p>
            <a:pPr marL="0" indent="0">
              <a:buNone/>
            </a:pPr>
            <a:r>
              <a:rPr lang="en-US" dirty="0" smtClean="0"/>
              <a:t>Challenges facing liquid argon readout:</a:t>
            </a:r>
            <a:endParaRPr lang="en-US" dirty="0"/>
          </a:p>
          <a:p>
            <a:pPr lvl="1"/>
            <a:r>
              <a:rPr lang="en-US" b="1" dirty="0"/>
              <a:t>cryogenic operation </a:t>
            </a:r>
            <a:r>
              <a:rPr lang="en-US" dirty="0"/>
              <a:t>– must develop cold-ASICs to either drive signals out of the cryostat or perform digitization within the cryostat</a:t>
            </a:r>
          </a:p>
          <a:p>
            <a:pPr lvl="1"/>
            <a:r>
              <a:rPr lang="en-US" b="1" dirty="0"/>
              <a:t>thermal constraints </a:t>
            </a:r>
            <a:r>
              <a:rPr lang="en-US" dirty="0"/>
              <a:t>– cold-side electronics power consumption is set by </a:t>
            </a:r>
            <a:r>
              <a:rPr lang="en-US" dirty="0" err="1"/>
              <a:t>cryo</a:t>
            </a:r>
            <a:r>
              <a:rPr lang="en-US" dirty="0"/>
              <a:t>-cooling</a:t>
            </a:r>
          </a:p>
          <a:p>
            <a:pPr lvl="1"/>
            <a:endParaRPr lang="en-US" dirty="0" smtClean="0"/>
          </a:p>
          <a:p>
            <a:endParaRPr lang="en-US" dirty="0"/>
          </a:p>
          <a:p>
            <a:endParaRPr lang="en-US" dirty="0" smtClean="0"/>
          </a:p>
        </p:txBody>
      </p:sp>
      <p:sp>
        <p:nvSpPr>
          <p:cNvPr id="4" name="Date Placeholder 3"/>
          <p:cNvSpPr>
            <a:spLocks noGrp="1"/>
          </p:cNvSpPr>
          <p:nvPr>
            <p:ph type="dt" sz="half" idx="10"/>
          </p:nvPr>
        </p:nvSpPr>
        <p:spPr/>
        <p:txBody>
          <a:bodyPr/>
          <a:lstStyle/>
          <a:p>
            <a:fld id="{89130916-3E1C-E14C-BD13-48C48B8C4AB4}" type="datetime1">
              <a:rPr lang="en-US" smtClean="0"/>
              <a:t>11/30/18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3</a:t>
            </a:fld>
            <a:endParaRPr lang="en-US"/>
          </a:p>
        </p:txBody>
      </p:sp>
      <p:sp>
        <p:nvSpPr>
          <p:cNvPr id="9" name="Content Placeholder 2"/>
          <p:cNvSpPr txBox="1">
            <a:spLocks/>
          </p:cNvSpPr>
          <p:nvPr/>
        </p:nvSpPr>
        <p:spPr>
          <a:xfrm>
            <a:off x="5111566" y="3502679"/>
            <a:ext cx="6180667" cy="28536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1" kern="1200">
                <a:solidFill>
                  <a:srgbClr val="0032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smtClean="0"/>
          </a:p>
        </p:txBody>
      </p:sp>
      <p:sp>
        <p:nvSpPr>
          <p:cNvPr id="11" name="Content Placeholder 2"/>
          <p:cNvSpPr txBox="1">
            <a:spLocks/>
          </p:cNvSpPr>
          <p:nvPr/>
        </p:nvSpPr>
        <p:spPr>
          <a:xfrm>
            <a:off x="5569343" y="4387894"/>
            <a:ext cx="6580640" cy="1961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1" kern="1200">
                <a:solidFill>
                  <a:srgbClr val="0032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smtClean="0"/>
          </a:p>
        </p:txBody>
      </p:sp>
      <p:grpSp>
        <p:nvGrpSpPr>
          <p:cNvPr id="18" name="Group 17"/>
          <p:cNvGrpSpPr/>
          <p:nvPr/>
        </p:nvGrpSpPr>
        <p:grpSpPr>
          <a:xfrm>
            <a:off x="6320097" y="1026958"/>
            <a:ext cx="5660628" cy="3030875"/>
            <a:chOff x="6639338" y="1106471"/>
            <a:chExt cx="5239177" cy="2798321"/>
          </a:xfrm>
        </p:grpSpPr>
        <p:pic>
          <p:nvPicPr>
            <p:cNvPr id="8" name="Picture 7"/>
            <p:cNvPicPr>
              <a:picLocks noChangeAspect="1"/>
            </p:cNvPicPr>
            <p:nvPr/>
          </p:nvPicPr>
          <p:blipFill>
            <a:blip r:embed="rId3"/>
            <a:stretch>
              <a:fillRect/>
            </a:stretch>
          </p:blipFill>
          <p:spPr>
            <a:xfrm>
              <a:off x="6639338" y="1106471"/>
              <a:ext cx="4896540" cy="2754304"/>
            </a:xfrm>
            <a:prstGeom prst="rect">
              <a:avLst/>
            </a:prstGeom>
          </p:spPr>
        </p:pic>
        <p:sp>
          <p:nvSpPr>
            <p:cNvPr id="17" name="TextBox 16"/>
            <p:cNvSpPr txBox="1"/>
            <p:nvPr/>
          </p:nvSpPr>
          <p:spPr>
            <a:xfrm>
              <a:off x="7941475" y="3597015"/>
              <a:ext cx="3937040" cy="307777"/>
            </a:xfrm>
            <a:prstGeom prst="rect">
              <a:avLst/>
            </a:prstGeom>
            <a:noFill/>
          </p:spPr>
          <p:txBody>
            <a:bodyPr wrap="none" rtlCol="0">
              <a:spAutoFit/>
            </a:bodyPr>
            <a:lstStyle/>
            <a:p>
              <a:r>
                <a:rPr lang="en-US" sz="1400" dirty="0" smtClean="0">
                  <a:solidFill>
                    <a:schemeClr val="bg1"/>
                  </a:solidFill>
                  <a:latin typeface="Arial" charset="0"/>
                  <a:ea typeface="Arial" charset="0"/>
                  <a:cs typeface="Arial" charset="0"/>
                </a:rPr>
                <a:t>Example event display from the ALICE detector</a:t>
              </a:r>
              <a:endParaRPr lang="en-US" sz="1400" dirty="0">
                <a:solidFill>
                  <a:schemeClr val="bg1"/>
                </a:solidFill>
                <a:latin typeface="Arial" charset="0"/>
                <a:ea typeface="Arial" charset="0"/>
                <a:cs typeface="Arial" charset="0"/>
              </a:endParaRPr>
            </a:p>
          </p:txBody>
        </p:sp>
      </p:grpSp>
      <p:pic>
        <p:nvPicPr>
          <p:cNvPr id="19" name="Picture 18" descr="pixel_plane_Ber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5592" y="4208308"/>
            <a:ext cx="3763620" cy="1773121"/>
          </a:xfrm>
          <a:prstGeom prst="rect">
            <a:avLst/>
          </a:prstGeom>
        </p:spPr>
      </p:pic>
      <p:pic>
        <p:nvPicPr>
          <p:cNvPr id="20" name="Picture 19" descr="ArgonCube-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094" y="4209332"/>
            <a:ext cx="1418788" cy="1049759"/>
          </a:xfrm>
          <a:prstGeom prst="rect">
            <a:avLst/>
          </a:prstGeom>
        </p:spPr>
      </p:pic>
      <p:pic>
        <p:nvPicPr>
          <p:cNvPr id="21" name="Picture 20" descr="Screen Shot 2017-11-05 at 7.57.1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7997" y="5407725"/>
            <a:ext cx="1647595" cy="571497"/>
          </a:xfrm>
          <a:prstGeom prst="rect">
            <a:avLst/>
          </a:prstGeom>
        </p:spPr>
      </p:pic>
      <p:sp>
        <p:nvSpPr>
          <p:cNvPr id="22" name="TextBox 21"/>
          <p:cNvSpPr txBox="1"/>
          <p:nvPr/>
        </p:nvSpPr>
        <p:spPr>
          <a:xfrm>
            <a:off x="7968785" y="5988895"/>
            <a:ext cx="3770135" cy="276999"/>
          </a:xfrm>
          <a:prstGeom prst="rect">
            <a:avLst/>
          </a:prstGeom>
          <a:noFill/>
        </p:spPr>
        <p:txBody>
          <a:bodyPr wrap="none" rtlCol="0">
            <a:spAutoFit/>
          </a:bodyPr>
          <a:lstStyle/>
          <a:p>
            <a:r>
              <a:rPr lang="en-US" sz="1200" dirty="0" smtClean="0">
                <a:latin typeface="Arial" charset="0"/>
                <a:ea typeface="Arial" charset="0"/>
                <a:cs typeface="Arial" charset="0"/>
              </a:rPr>
              <a:t>A prototype </a:t>
            </a:r>
            <a:r>
              <a:rPr lang="en-US" sz="1200" dirty="0" err="1" smtClean="0">
                <a:latin typeface="Arial" charset="0"/>
                <a:ea typeface="Arial" charset="0"/>
                <a:cs typeface="Arial" charset="0"/>
              </a:rPr>
              <a:t>LArTPC</a:t>
            </a:r>
            <a:r>
              <a:rPr lang="en-US" sz="1200" dirty="0" smtClean="0">
                <a:latin typeface="Arial" charset="0"/>
                <a:ea typeface="Arial" charset="0"/>
                <a:cs typeface="Arial" charset="0"/>
              </a:rPr>
              <a:t> pixel sensor (University of Bern)</a:t>
            </a:r>
            <a:endParaRPr lang="en-US" sz="1200" dirty="0">
              <a:latin typeface="Arial" charset="0"/>
              <a:ea typeface="Arial" charset="0"/>
              <a:cs typeface="Arial" charset="0"/>
            </a:endParaRPr>
          </a:p>
        </p:txBody>
      </p:sp>
    </p:spTree>
    <p:extLst>
      <p:ext uri="{BB962C8B-B14F-4D97-AF65-F5344CB8AC3E}">
        <p14:creationId xmlns:p14="http://schemas.microsoft.com/office/powerpoint/2010/main" val="170214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751669" y="1655552"/>
            <a:ext cx="6688662" cy="4755086"/>
            <a:chOff x="2751669" y="1655552"/>
            <a:chExt cx="6688662" cy="4755086"/>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138"/>
            <a:stretch/>
          </p:blipFill>
          <p:spPr>
            <a:xfrm>
              <a:off x="2751669" y="1655552"/>
              <a:ext cx="6688662" cy="4755086"/>
            </a:xfrm>
            <a:prstGeom prst="rect">
              <a:avLst/>
            </a:prstGeom>
            <a:ln w="3175">
              <a:noFill/>
            </a:ln>
          </p:spPr>
        </p:pic>
        <p:sp>
          <p:nvSpPr>
            <p:cNvPr id="20" name="Rectangle 19"/>
            <p:cNvSpPr/>
            <p:nvPr/>
          </p:nvSpPr>
          <p:spPr>
            <a:xfrm>
              <a:off x="6175022" y="3623733"/>
              <a:ext cx="372534" cy="259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err="1" smtClean="0"/>
              <a:t>LArPix</a:t>
            </a:r>
            <a:r>
              <a:rPr lang="en-US" dirty="0" smtClean="0"/>
              <a:t> concept</a:t>
            </a:r>
            <a:endParaRPr lang="en-US" dirty="0"/>
          </a:p>
        </p:txBody>
      </p:sp>
      <p:sp>
        <p:nvSpPr>
          <p:cNvPr id="4" name="Date Placeholder 3"/>
          <p:cNvSpPr>
            <a:spLocks noGrp="1"/>
          </p:cNvSpPr>
          <p:nvPr>
            <p:ph type="dt" sz="half" idx="10"/>
          </p:nvPr>
        </p:nvSpPr>
        <p:spPr/>
        <p:txBody>
          <a:bodyPr/>
          <a:lstStyle/>
          <a:p>
            <a:fld id="{46DEAD2F-BA62-594A-8506-EE98322FF0A4}" type="datetime1">
              <a:rPr lang="en-US" smtClean="0"/>
              <a:t>11/30/18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4</a:t>
            </a:fld>
            <a:endParaRPr lang="en-US" dirty="0"/>
          </a:p>
        </p:txBody>
      </p:sp>
      <p:sp>
        <p:nvSpPr>
          <p:cNvPr id="3" name="Content Placeholder 2"/>
          <p:cNvSpPr>
            <a:spLocks noGrp="1"/>
          </p:cNvSpPr>
          <p:nvPr>
            <p:ph idx="1"/>
          </p:nvPr>
        </p:nvSpPr>
        <p:spPr>
          <a:xfrm>
            <a:off x="96837" y="1118220"/>
            <a:ext cx="11964533" cy="515813"/>
          </a:xfrm>
        </p:spPr>
        <p:txBody>
          <a:bodyPr>
            <a:normAutofit/>
          </a:bodyPr>
          <a:lstStyle/>
          <a:p>
            <a:pPr marL="0" indent="0" algn="ctr">
              <a:buNone/>
            </a:pPr>
            <a:r>
              <a:rPr lang="en-US" dirty="0" smtClean="0"/>
              <a:t>The idea </a:t>
            </a:r>
            <a:r>
              <a:rPr lang="en-US" b="0" dirty="0" smtClean="0"/>
              <a:t>- Use self-triggered ADC and readout to limit chip activity and thus power consumption</a:t>
            </a:r>
          </a:p>
        </p:txBody>
      </p:sp>
      <p:sp>
        <p:nvSpPr>
          <p:cNvPr id="12" name="TextBox 11"/>
          <p:cNvSpPr txBox="1"/>
          <p:nvPr/>
        </p:nvSpPr>
        <p:spPr>
          <a:xfrm>
            <a:off x="1369046" y="2160719"/>
            <a:ext cx="2089772" cy="646331"/>
          </a:xfrm>
          <a:prstGeom prst="rect">
            <a:avLst/>
          </a:prstGeom>
          <a:noFill/>
        </p:spPr>
        <p:txBody>
          <a:bodyPr wrap="square" rtlCol="0">
            <a:spAutoFit/>
          </a:bodyPr>
          <a:lstStyle/>
          <a:p>
            <a:r>
              <a:rPr lang="en-US" dirty="0" smtClean="0">
                <a:solidFill>
                  <a:srgbClr val="003266"/>
                </a:solidFill>
                <a:latin typeface="Arial" charset="0"/>
                <a:ea typeface="Arial" charset="0"/>
                <a:cs typeface="Arial" charset="0"/>
              </a:rPr>
              <a:t>Charge integrator-amplifier front-end</a:t>
            </a:r>
            <a:endParaRPr lang="en-US" dirty="0">
              <a:solidFill>
                <a:srgbClr val="003266"/>
              </a:solidFill>
              <a:latin typeface="Arial" charset="0"/>
              <a:ea typeface="Arial" charset="0"/>
              <a:cs typeface="Arial" charset="0"/>
            </a:endParaRPr>
          </a:p>
        </p:txBody>
      </p:sp>
      <p:sp>
        <p:nvSpPr>
          <p:cNvPr id="14" name="TextBox 13"/>
          <p:cNvSpPr txBox="1"/>
          <p:nvPr/>
        </p:nvSpPr>
        <p:spPr>
          <a:xfrm>
            <a:off x="2375452" y="4814339"/>
            <a:ext cx="2449688" cy="646331"/>
          </a:xfrm>
          <a:prstGeom prst="rect">
            <a:avLst/>
          </a:prstGeom>
          <a:noFill/>
        </p:spPr>
        <p:txBody>
          <a:bodyPr wrap="square" rtlCol="0">
            <a:spAutoFit/>
          </a:bodyPr>
          <a:lstStyle/>
          <a:p>
            <a:r>
              <a:rPr lang="en-US" dirty="0" smtClean="0">
                <a:solidFill>
                  <a:srgbClr val="003266"/>
                </a:solidFill>
                <a:latin typeface="Arial" charset="0"/>
                <a:ea typeface="Arial" charset="0"/>
                <a:cs typeface="Arial" charset="0"/>
              </a:rPr>
              <a:t>Configurable threshold self-trigger</a:t>
            </a:r>
            <a:endParaRPr lang="en-US" dirty="0">
              <a:solidFill>
                <a:srgbClr val="003266"/>
              </a:solidFill>
              <a:latin typeface="Arial" charset="0"/>
              <a:ea typeface="Arial" charset="0"/>
              <a:cs typeface="Arial" charset="0"/>
            </a:endParaRPr>
          </a:p>
        </p:txBody>
      </p:sp>
      <p:sp>
        <p:nvSpPr>
          <p:cNvPr id="15" name="TextBox 14"/>
          <p:cNvSpPr txBox="1"/>
          <p:nvPr/>
        </p:nvSpPr>
        <p:spPr>
          <a:xfrm>
            <a:off x="5128041" y="2212441"/>
            <a:ext cx="1686826" cy="646331"/>
          </a:xfrm>
          <a:prstGeom prst="rect">
            <a:avLst/>
          </a:prstGeom>
          <a:noFill/>
        </p:spPr>
        <p:txBody>
          <a:bodyPr wrap="square" rtlCol="0">
            <a:spAutoFit/>
          </a:bodyPr>
          <a:lstStyle/>
          <a:p>
            <a:r>
              <a:rPr lang="en-US" dirty="0" smtClean="0">
                <a:solidFill>
                  <a:srgbClr val="003266"/>
                </a:solidFill>
                <a:latin typeface="Arial" charset="0"/>
                <a:ea typeface="Arial" charset="0"/>
                <a:cs typeface="Arial" charset="0"/>
              </a:rPr>
              <a:t>Standard 6 bit SAR ADC</a:t>
            </a:r>
            <a:endParaRPr lang="en-US" dirty="0">
              <a:solidFill>
                <a:srgbClr val="003266"/>
              </a:solidFill>
              <a:latin typeface="Arial" charset="0"/>
              <a:ea typeface="Arial" charset="0"/>
              <a:cs typeface="Arial" charset="0"/>
            </a:endParaRPr>
          </a:p>
        </p:txBody>
      </p:sp>
      <p:sp>
        <p:nvSpPr>
          <p:cNvPr id="16" name="TextBox 15"/>
          <p:cNvSpPr txBox="1"/>
          <p:nvPr/>
        </p:nvSpPr>
        <p:spPr>
          <a:xfrm>
            <a:off x="9256787" y="2009290"/>
            <a:ext cx="2492944" cy="646331"/>
          </a:xfrm>
          <a:prstGeom prst="rect">
            <a:avLst/>
          </a:prstGeom>
          <a:noFill/>
        </p:spPr>
        <p:txBody>
          <a:bodyPr wrap="square" rtlCol="0">
            <a:spAutoFit/>
          </a:bodyPr>
          <a:lstStyle/>
          <a:p>
            <a:r>
              <a:rPr lang="en-US" dirty="0" smtClean="0">
                <a:solidFill>
                  <a:srgbClr val="003266"/>
                </a:solidFill>
              </a:rPr>
              <a:t>Central control logic and digital multiplexing</a:t>
            </a:r>
            <a:endParaRPr lang="en-US" dirty="0">
              <a:solidFill>
                <a:srgbClr val="003266"/>
              </a:solidFill>
            </a:endParaRPr>
          </a:p>
        </p:txBody>
      </p:sp>
      <p:sp>
        <p:nvSpPr>
          <p:cNvPr id="19" name="Rectangle 18"/>
          <p:cNvSpPr/>
          <p:nvPr/>
        </p:nvSpPr>
        <p:spPr>
          <a:xfrm>
            <a:off x="8020880" y="5142769"/>
            <a:ext cx="4104860" cy="1200329"/>
          </a:xfrm>
          <a:prstGeom prst="rect">
            <a:avLst/>
          </a:prstGeom>
          <a:solidFill>
            <a:schemeClr val="bg1"/>
          </a:solidFill>
          <a:ln>
            <a:solidFill>
              <a:srgbClr val="003266"/>
            </a:solidFill>
          </a:ln>
        </p:spPr>
        <p:txBody>
          <a:bodyPr wrap="square">
            <a:spAutoFit/>
          </a:bodyPr>
          <a:lstStyle/>
          <a:p>
            <a:r>
              <a:rPr lang="en-US" dirty="0" smtClean="0">
                <a:solidFill>
                  <a:srgbClr val="003266"/>
                </a:solidFill>
              </a:rPr>
              <a:t>Complete 3D </a:t>
            </a:r>
            <a:r>
              <a:rPr lang="en-US" dirty="0">
                <a:solidFill>
                  <a:srgbClr val="003266"/>
                </a:solidFill>
              </a:rPr>
              <a:t>charge information is </a:t>
            </a:r>
            <a:r>
              <a:rPr lang="en-US" dirty="0" smtClean="0">
                <a:solidFill>
                  <a:srgbClr val="003266"/>
                </a:solidFill>
              </a:rPr>
              <a:t>preserved by attaching a timestamp and a unique </a:t>
            </a:r>
            <a:r>
              <a:rPr lang="en-US" dirty="0">
                <a:solidFill>
                  <a:srgbClr val="003266"/>
                </a:solidFill>
              </a:rPr>
              <a:t>(chip id, channel id) pair </a:t>
            </a:r>
            <a:r>
              <a:rPr lang="en-US" dirty="0" smtClean="0">
                <a:solidFill>
                  <a:srgbClr val="003266"/>
                </a:solidFill>
              </a:rPr>
              <a:t>to </a:t>
            </a:r>
            <a:r>
              <a:rPr lang="en-US" dirty="0">
                <a:solidFill>
                  <a:srgbClr val="003266"/>
                </a:solidFill>
              </a:rPr>
              <a:t>each hit record</a:t>
            </a:r>
          </a:p>
        </p:txBody>
      </p:sp>
      <p:cxnSp>
        <p:nvCxnSpPr>
          <p:cNvPr id="23" name="Straight Arrow Connector 22"/>
          <p:cNvCxnSpPr/>
          <p:nvPr/>
        </p:nvCxnSpPr>
        <p:spPr>
          <a:xfrm>
            <a:off x="2899530" y="2828569"/>
            <a:ext cx="778865" cy="590489"/>
          </a:xfrm>
          <a:prstGeom prst="straightConnector1">
            <a:avLst/>
          </a:prstGeom>
          <a:ln>
            <a:solidFill>
              <a:srgbClr val="00326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174435" y="4794058"/>
            <a:ext cx="768626" cy="188028"/>
          </a:xfrm>
          <a:prstGeom prst="straightConnector1">
            <a:avLst/>
          </a:prstGeom>
          <a:ln>
            <a:solidFill>
              <a:srgbClr val="00326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936974" y="2858772"/>
            <a:ext cx="238048" cy="441019"/>
          </a:xfrm>
          <a:prstGeom prst="straightConnector1">
            <a:avLst/>
          </a:prstGeom>
          <a:ln>
            <a:solidFill>
              <a:srgbClr val="00326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8918714" y="2695377"/>
            <a:ext cx="609600" cy="423660"/>
          </a:xfrm>
          <a:prstGeom prst="straightConnector1">
            <a:avLst/>
          </a:prstGeom>
          <a:ln>
            <a:solidFill>
              <a:srgbClr val="0032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953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7886" t="2087" r="18359" b="2028"/>
          <a:stretch/>
        </p:blipFill>
        <p:spPr>
          <a:xfrm>
            <a:off x="7384075" y="101601"/>
            <a:ext cx="4299923" cy="5002523"/>
          </a:xfrm>
          <a:prstGeom prst="rect">
            <a:avLst/>
          </a:prstGeom>
        </p:spPr>
      </p:pic>
      <p:cxnSp>
        <p:nvCxnSpPr>
          <p:cNvPr id="17" name="Straight Connector 16"/>
          <p:cNvCxnSpPr/>
          <p:nvPr/>
        </p:nvCxnSpPr>
        <p:spPr>
          <a:xfrm flipH="1" flipV="1">
            <a:off x="8376354" y="2449690"/>
            <a:ext cx="1044051" cy="8946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smtClean="0"/>
              <a:t>LArPix</a:t>
            </a:r>
            <a:r>
              <a:rPr lang="en-US" dirty="0" smtClean="0"/>
              <a:t> </a:t>
            </a:r>
            <a:r>
              <a:rPr lang="en-US" dirty="0" smtClean="0"/>
              <a:t>v1 ASIC</a:t>
            </a:r>
            <a:endParaRPr lang="en-US" dirty="0"/>
          </a:p>
        </p:txBody>
      </p:sp>
      <p:sp>
        <p:nvSpPr>
          <p:cNvPr id="3" name="Content Placeholder 2"/>
          <p:cNvSpPr>
            <a:spLocks noGrp="1"/>
          </p:cNvSpPr>
          <p:nvPr>
            <p:ph idx="1"/>
          </p:nvPr>
        </p:nvSpPr>
        <p:spPr>
          <a:xfrm>
            <a:off x="96837" y="1159104"/>
            <a:ext cx="6710363" cy="5017858"/>
          </a:xfrm>
        </p:spPr>
        <p:txBody>
          <a:bodyPr>
            <a:normAutofit/>
          </a:bodyPr>
          <a:lstStyle/>
          <a:p>
            <a:pPr marL="0" indent="0">
              <a:buNone/>
            </a:pPr>
            <a:r>
              <a:rPr lang="en-US" dirty="0" smtClean="0">
                <a:solidFill>
                  <a:schemeClr val="tx1"/>
                </a:solidFill>
              </a:rPr>
              <a:t>Cryogenic-compatible 180 nm CMOS chip</a:t>
            </a:r>
          </a:p>
          <a:p>
            <a:pPr marL="0" indent="0">
              <a:buNone/>
            </a:pPr>
            <a:r>
              <a:rPr lang="en-US" dirty="0" smtClean="0">
                <a:solidFill>
                  <a:schemeClr val="tx1"/>
                </a:solidFill>
              </a:rPr>
              <a:t>F</a:t>
            </a:r>
            <a:r>
              <a:rPr lang="en-US" dirty="0" smtClean="0">
                <a:solidFill>
                  <a:schemeClr val="tx1"/>
                </a:solidFill>
              </a:rPr>
              <a:t>or up to 32 channels</a:t>
            </a:r>
            <a:r>
              <a:rPr lang="en-US" dirty="0">
                <a:solidFill>
                  <a:schemeClr val="tx1"/>
                </a:solidFill>
              </a:rPr>
              <a:t>:</a:t>
            </a:r>
            <a:endParaRPr lang="en-US" dirty="0" smtClean="0">
              <a:solidFill>
                <a:schemeClr val="tx1"/>
              </a:solidFill>
            </a:endParaRPr>
          </a:p>
          <a:p>
            <a:pPr lvl="1"/>
            <a:r>
              <a:rPr lang="en-US" dirty="0" smtClean="0">
                <a:solidFill>
                  <a:schemeClr val="tx1"/>
                </a:solidFill>
              </a:rPr>
              <a:t>Charge integrator / amplifier</a:t>
            </a:r>
          </a:p>
          <a:p>
            <a:pPr lvl="1"/>
            <a:r>
              <a:rPr lang="en-US" dirty="0" smtClean="0">
                <a:solidFill>
                  <a:schemeClr val="tx1"/>
                </a:solidFill>
              </a:rPr>
              <a:t>Self-trigger</a:t>
            </a:r>
            <a:endParaRPr lang="en-US" dirty="0" smtClean="0">
              <a:solidFill>
                <a:schemeClr val="tx1"/>
              </a:solidFill>
            </a:endParaRPr>
          </a:p>
          <a:p>
            <a:pPr lvl="1"/>
            <a:r>
              <a:rPr lang="en-US" dirty="0" smtClean="0">
                <a:solidFill>
                  <a:schemeClr val="tx1"/>
                </a:solidFill>
              </a:rPr>
              <a:t>6</a:t>
            </a:r>
            <a:r>
              <a:rPr lang="en-US" dirty="0" smtClean="0">
                <a:solidFill>
                  <a:schemeClr val="tx1"/>
                </a:solidFill>
              </a:rPr>
              <a:t>-bit ADC</a:t>
            </a:r>
          </a:p>
          <a:p>
            <a:pPr marL="0" indent="0">
              <a:buNone/>
            </a:pPr>
            <a:r>
              <a:rPr lang="en-US" dirty="0" smtClean="0">
                <a:solidFill>
                  <a:schemeClr val="tx1"/>
                </a:solidFill>
              </a:rPr>
              <a:t>Within each chip:</a:t>
            </a:r>
            <a:endParaRPr lang="en-US" dirty="0" smtClean="0">
              <a:solidFill>
                <a:schemeClr val="tx1"/>
              </a:solidFill>
            </a:endParaRPr>
          </a:p>
          <a:p>
            <a:pPr lvl="1"/>
            <a:r>
              <a:rPr lang="en-US" dirty="0" smtClean="0">
                <a:solidFill>
                  <a:schemeClr val="tx1"/>
                </a:solidFill>
              </a:rPr>
              <a:t>Custom UART communication protocol</a:t>
            </a:r>
          </a:p>
          <a:p>
            <a:pPr lvl="1"/>
            <a:r>
              <a:rPr lang="en-US" dirty="0" smtClean="0">
                <a:solidFill>
                  <a:schemeClr val="tx1"/>
                </a:solidFill>
              </a:rPr>
              <a:t>FIFO memory buffer</a:t>
            </a:r>
            <a:endParaRPr lang="en-US" dirty="0" smtClean="0">
              <a:solidFill>
                <a:schemeClr val="tx1"/>
              </a:solidFill>
            </a:endParaRPr>
          </a:p>
          <a:p>
            <a:pPr lvl="1"/>
            <a:r>
              <a:rPr lang="en-US" dirty="0" smtClean="0">
                <a:solidFill>
                  <a:schemeClr val="tx1"/>
                </a:solidFill>
              </a:rPr>
              <a:t>Integrated t</a:t>
            </a:r>
            <a:r>
              <a:rPr lang="en-US" dirty="0" smtClean="0">
                <a:solidFill>
                  <a:schemeClr val="tx1"/>
                </a:solidFill>
              </a:rPr>
              <a:t>est </a:t>
            </a:r>
            <a:r>
              <a:rPr lang="en-US" dirty="0" err="1" smtClean="0">
                <a:solidFill>
                  <a:schemeClr val="tx1"/>
                </a:solidFill>
              </a:rPr>
              <a:t>pulser</a:t>
            </a:r>
            <a:endParaRPr lang="en-US" dirty="0" smtClean="0">
              <a:solidFill>
                <a:schemeClr val="tx1"/>
              </a:solidFill>
            </a:endParaRPr>
          </a:p>
          <a:p>
            <a:pPr lvl="1"/>
            <a:r>
              <a:rPr lang="en-US" dirty="0" smtClean="0">
                <a:solidFill>
                  <a:schemeClr val="tx1"/>
                </a:solidFill>
              </a:rPr>
              <a:t>21 </a:t>
            </a:r>
            <a:r>
              <a:rPr lang="en-US" dirty="0" smtClean="0">
                <a:solidFill>
                  <a:schemeClr val="tx1"/>
                </a:solidFill>
              </a:rPr>
              <a:t>user-configurable parameters:</a:t>
            </a:r>
          </a:p>
          <a:p>
            <a:pPr lvl="2"/>
            <a:r>
              <a:rPr lang="en-US" dirty="0">
                <a:solidFill>
                  <a:schemeClr val="tx1"/>
                </a:solidFill>
              </a:rPr>
              <a:t>External </a:t>
            </a:r>
            <a:r>
              <a:rPr lang="en-US" dirty="0" smtClean="0">
                <a:solidFill>
                  <a:schemeClr val="tx1"/>
                </a:solidFill>
              </a:rPr>
              <a:t>trigger</a:t>
            </a:r>
          </a:p>
          <a:p>
            <a:pPr lvl="2"/>
            <a:r>
              <a:rPr lang="en-US" dirty="0" smtClean="0">
                <a:solidFill>
                  <a:schemeClr val="tx1"/>
                </a:solidFill>
              </a:rPr>
              <a:t>Burst mode</a:t>
            </a:r>
          </a:p>
          <a:p>
            <a:pPr lvl="2"/>
            <a:r>
              <a:rPr lang="en-US" dirty="0" smtClean="0">
                <a:solidFill>
                  <a:schemeClr val="tx1"/>
                </a:solidFill>
              </a:rPr>
              <a:t>Cross-channel trigger</a:t>
            </a:r>
          </a:p>
          <a:p>
            <a:pPr lvl="2"/>
            <a:r>
              <a:rPr lang="en-US" dirty="0" smtClean="0">
                <a:solidFill>
                  <a:schemeClr val="tx1"/>
                </a:solidFill>
              </a:rPr>
              <a:t>More</a:t>
            </a:r>
            <a:r>
              <a:rPr lang="en-US" dirty="0" smtClean="0">
                <a:solidFill>
                  <a:schemeClr val="tx1"/>
                </a:solidFill>
              </a:rPr>
              <a:t>!</a:t>
            </a:r>
          </a:p>
        </p:txBody>
      </p:sp>
      <p:sp>
        <p:nvSpPr>
          <p:cNvPr id="4" name="Date Placeholder 3"/>
          <p:cNvSpPr>
            <a:spLocks noGrp="1"/>
          </p:cNvSpPr>
          <p:nvPr>
            <p:ph type="dt" sz="half" idx="10"/>
          </p:nvPr>
        </p:nvSpPr>
        <p:spPr/>
        <p:txBody>
          <a:bodyPr/>
          <a:lstStyle/>
          <a:p>
            <a:fld id="{32E7EDBB-2C89-894C-A27B-C63517C5C9DF}" type="datetime1">
              <a:rPr lang="en-US" smtClean="0"/>
              <a:t>11/30/18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5</a:t>
            </a:fld>
            <a:endParaRPr lang="en-US"/>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138"/>
          <a:stretch/>
        </p:blipFill>
        <p:spPr>
          <a:xfrm>
            <a:off x="5371795" y="3344381"/>
            <a:ext cx="4095238" cy="2980266"/>
          </a:xfrm>
          <a:prstGeom prst="rect">
            <a:avLst/>
          </a:prstGeom>
          <a:ln w="38100">
            <a:solidFill>
              <a:schemeClr val="tx1"/>
            </a:solidFill>
          </a:ln>
        </p:spPr>
      </p:pic>
      <p:cxnSp>
        <p:nvCxnSpPr>
          <p:cNvPr id="15" name="Straight Connector 14"/>
          <p:cNvCxnSpPr/>
          <p:nvPr/>
        </p:nvCxnSpPr>
        <p:spPr>
          <a:xfrm flipV="1">
            <a:off x="5336456" y="2449690"/>
            <a:ext cx="2667857" cy="871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720271" y="5291996"/>
            <a:ext cx="1385316" cy="830997"/>
          </a:xfrm>
          <a:prstGeom prst="rect">
            <a:avLst/>
          </a:prstGeom>
          <a:noFill/>
          <a:ln>
            <a:noFill/>
          </a:ln>
        </p:spPr>
        <p:txBody>
          <a:bodyPr wrap="none" rtlCol="0">
            <a:spAutoFit/>
          </a:bodyPr>
          <a:lstStyle/>
          <a:p>
            <a:r>
              <a:rPr lang="en-US" sz="4800" b="1" dirty="0" smtClean="0">
                <a:latin typeface="Arial" charset="0"/>
                <a:ea typeface="Arial" charset="0"/>
                <a:cs typeface="Arial" charset="0"/>
              </a:rPr>
              <a:t>x 32</a:t>
            </a:r>
            <a:endParaRPr lang="en-US" sz="4800" b="1" dirty="0">
              <a:latin typeface="Arial" charset="0"/>
              <a:ea typeface="Arial" charset="0"/>
              <a:cs typeface="Arial" charset="0"/>
            </a:endParaRPr>
          </a:p>
        </p:txBody>
      </p:sp>
      <p:sp>
        <p:nvSpPr>
          <p:cNvPr id="22" name="TextBox 21"/>
          <p:cNvSpPr txBox="1"/>
          <p:nvPr/>
        </p:nvSpPr>
        <p:spPr>
          <a:xfrm>
            <a:off x="10110535" y="11290"/>
            <a:ext cx="1762149" cy="369332"/>
          </a:xfrm>
          <a:prstGeom prst="rect">
            <a:avLst/>
          </a:prstGeom>
          <a:solidFill>
            <a:schemeClr val="bg1"/>
          </a:solidFill>
          <a:ln w="12700">
            <a:solidFill>
              <a:schemeClr val="tx1"/>
            </a:solidFill>
          </a:ln>
        </p:spPr>
        <p:txBody>
          <a:bodyPr wrap="none" rtlCol="0">
            <a:spAutoFit/>
          </a:bodyPr>
          <a:lstStyle/>
          <a:p>
            <a:r>
              <a:rPr lang="en-US" dirty="0" err="1" smtClean="0">
                <a:latin typeface="Arial" charset="0"/>
                <a:ea typeface="Arial" charset="0"/>
                <a:cs typeface="Arial" charset="0"/>
              </a:rPr>
              <a:t>LArPix</a:t>
            </a:r>
            <a:r>
              <a:rPr lang="en-US" dirty="0" smtClean="0">
                <a:latin typeface="Arial" charset="0"/>
                <a:ea typeface="Arial" charset="0"/>
                <a:cs typeface="Arial" charset="0"/>
              </a:rPr>
              <a:t> v1 ASIC</a:t>
            </a:r>
            <a:endParaRPr lang="en-US" dirty="0">
              <a:latin typeface="Arial" charset="0"/>
              <a:ea typeface="Arial" charset="0"/>
              <a:cs typeface="Arial" charset="0"/>
            </a:endParaRPr>
          </a:p>
        </p:txBody>
      </p:sp>
      <p:sp>
        <p:nvSpPr>
          <p:cNvPr id="26" name="Rectangle 25"/>
          <p:cNvSpPr/>
          <p:nvPr/>
        </p:nvSpPr>
        <p:spPr>
          <a:xfrm>
            <a:off x="7384075" y="4594578"/>
            <a:ext cx="269792" cy="135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875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LArPix</a:t>
            </a:r>
            <a:r>
              <a:rPr lang="en-US" dirty="0" smtClean="0"/>
              <a:t> </a:t>
            </a:r>
            <a:r>
              <a:rPr lang="en-US" dirty="0" smtClean="0"/>
              <a:t>v1 ASIC performance</a:t>
            </a:r>
            <a:endParaRPr lang="en-US" dirty="0"/>
          </a:p>
        </p:txBody>
      </p:sp>
      <p:sp>
        <p:nvSpPr>
          <p:cNvPr id="4" name="Date Placeholder 3"/>
          <p:cNvSpPr>
            <a:spLocks noGrp="1"/>
          </p:cNvSpPr>
          <p:nvPr>
            <p:ph type="dt" sz="half" idx="10"/>
          </p:nvPr>
        </p:nvSpPr>
        <p:spPr/>
        <p:txBody>
          <a:bodyPr/>
          <a:lstStyle/>
          <a:p>
            <a:fld id="{46DEAD2F-BA62-594A-8506-EE98322FF0A4}" type="datetime1">
              <a:rPr lang="en-US" smtClean="0"/>
              <a:t>11/30/18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6</a:t>
            </a:fld>
            <a:endParaRPr lang="en-US"/>
          </a:p>
        </p:txBody>
      </p:sp>
      <p:pic>
        <p:nvPicPr>
          <p:cNvPr id="12" name="Picture 11" descr="internal_pulse_pcb4_ch0_3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60552" y="2268839"/>
            <a:ext cx="3402971" cy="4998664"/>
          </a:xfrm>
          <a:prstGeom prst="rect">
            <a:avLst/>
          </a:prstGeom>
        </p:spPr>
      </p:pic>
      <p:pic>
        <p:nvPicPr>
          <p:cNvPr id="14" name="Picture 13" descr="sigma_pedestal_pcb5_room_temp_vs_LN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88807" y="2230874"/>
            <a:ext cx="3413491" cy="5014119"/>
          </a:xfrm>
          <a:prstGeom prst="rect">
            <a:avLst/>
          </a:prstGeom>
        </p:spPr>
      </p:pic>
      <p:sp>
        <p:nvSpPr>
          <p:cNvPr id="7" name="TextBox 6"/>
          <p:cNvSpPr txBox="1"/>
          <p:nvPr/>
        </p:nvSpPr>
        <p:spPr>
          <a:xfrm>
            <a:off x="9330970" y="5066028"/>
            <a:ext cx="2532139" cy="584775"/>
          </a:xfrm>
          <a:prstGeom prst="rect">
            <a:avLst/>
          </a:prstGeom>
          <a:solidFill>
            <a:schemeClr val="bg1"/>
          </a:solidFill>
          <a:ln>
            <a:solidFill>
              <a:schemeClr val="tx1"/>
            </a:solidFill>
          </a:ln>
        </p:spPr>
        <p:txBody>
          <a:bodyPr wrap="square" rtlCol="0">
            <a:spAutoFit/>
          </a:bodyPr>
          <a:lstStyle/>
          <a:p>
            <a:r>
              <a:rPr lang="en-US" sz="1600" dirty="0" smtClean="0">
                <a:latin typeface="Arial" charset="0"/>
                <a:ea typeface="Arial" charset="0"/>
                <a:cs typeface="Arial" charset="0"/>
              </a:rPr>
              <a:t>Consistent with expected gain of 250 e-/mV</a:t>
            </a:r>
            <a:endParaRPr lang="en-US" sz="1600" dirty="0">
              <a:latin typeface="Arial" charset="0"/>
              <a:ea typeface="Arial" charset="0"/>
              <a:cs typeface="Arial" charset="0"/>
            </a:endParaRPr>
          </a:p>
        </p:txBody>
      </p:sp>
      <p:sp>
        <p:nvSpPr>
          <p:cNvPr id="8" name="TextBox 7"/>
          <p:cNvSpPr txBox="1"/>
          <p:nvPr/>
        </p:nvSpPr>
        <p:spPr>
          <a:xfrm>
            <a:off x="6402511" y="2895884"/>
            <a:ext cx="5096267" cy="369332"/>
          </a:xfrm>
          <a:prstGeom prst="rect">
            <a:avLst/>
          </a:prstGeom>
          <a:noFill/>
        </p:spPr>
        <p:txBody>
          <a:bodyPr wrap="none" rtlCol="0">
            <a:spAutoFit/>
          </a:bodyPr>
          <a:lstStyle/>
          <a:p>
            <a:r>
              <a:rPr lang="en-US" b="1" dirty="0" smtClean="0">
                <a:latin typeface="Arial" charset="0"/>
                <a:ea typeface="Arial" charset="0"/>
                <a:cs typeface="Arial" charset="0"/>
              </a:rPr>
              <a:t>Gain measured using built-in internal </a:t>
            </a:r>
            <a:r>
              <a:rPr lang="en-US" b="1" dirty="0" err="1" smtClean="0">
                <a:latin typeface="Arial" charset="0"/>
                <a:ea typeface="Arial" charset="0"/>
                <a:cs typeface="Arial" charset="0"/>
              </a:rPr>
              <a:t>pulser</a:t>
            </a:r>
            <a:r>
              <a:rPr lang="en-US" b="1" dirty="0" smtClean="0">
                <a:latin typeface="Arial" charset="0"/>
                <a:ea typeface="Arial" charset="0"/>
                <a:cs typeface="Arial" charset="0"/>
              </a:rPr>
              <a:t>:</a:t>
            </a:r>
            <a:endParaRPr lang="en-US" b="1" dirty="0">
              <a:latin typeface="Arial" charset="0"/>
              <a:ea typeface="Arial" charset="0"/>
              <a:cs typeface="Arial" charset="0"/>
            </a:endParaRPr>
          </a:p>
        </p:txBody>
      </p:sp>
      <p:sp>
        <p:nvSpPr>
          <p:cNvPr id="15" name="TextBox 14"/>
          <p:cNvSpPr txBox="1"/>
          <p:nvPr/>
        </p:nvSpPr>
        <p:spPr>
          <a:xfrm>
            <a:off x="1356509" y="3568930"/>
            <a:ext cx="1819857" cy="461665"/>
          </a:xfrm>
          <a:prstGeom prst="rect">
            <a:avLst/>
          </a:prstGeom>
          <a:solidFill>
            <a:schemeClr val="bg1"/>
          </a:solidFill>
          <a:ln w="3175">
            <a:solidFill>
              <a:schemeClr val="tx1"/>
            </a:solidFill>
          </a:ln>
        </p:spPr>
        <p:txBody>
          <a:bodyPr wrap="none" rtlCol="0">
            <a:spAutoFit/>
          </a:bodyPr>
          <a:lstStyle/>
          <a:p>
            <a:r>
              <a:rPr lang="en-US" sz="1200" dirty="0" smtClean="0">
                <a:solidFill>
                  <a:srgbClr val="FF0000"/>
                </a:solidFill>
              </a:rPr>
              <a:t>Room temperature (290K)</a:t>
            </a:r>
          </a:p>
          <a:p>
            <a:r>
              <a:rPr lang="en-US" sz="1200" dirty="0" smtClean="0">
                <a:solidFill>
                  <a:srgbClr val="0432FF"/>
                </a:solidFill>
              </a:rPr>
              <a:t>LN2 temperature (77K)</a:t>
            </a:r>
            <a:endParaRPr lang="en-US" sz="1200" dirty="0">
              <a:solidFill>
                <a:srgbClr val="0432FF"/>
              </a:solidFill>
            </a:endParaRPr>
          </a:p>
        </p:txBody>
      </p:sp>
      <p:sp>
        <p:nvSpPr>
          <p:cNvPr id="16" name="TextBox 15"/>
          <p:cNvSpPr txBox="1"/>
          <p:nvPr/>
        </p:nvSpPr>
        <p:spPr>
          <a:xfrm>
            <a:off x="225785" y="2895884"/>
            <a:ext cx="4647426" cy="369332"/>
          </a:xfrm>
          <a:prstGeom prst="rect">
            <a:avLst/>
          </a:prstGeom>
          <a:noFill/>
        </p:spPr>
        <p:txBody>
          <a:bodyPr wrap="none" rtlCol="0">
            <a:spAutoFit/>
          </a:bodyPr>
          <a:lstStyle/>
          <a:p>
            <a:r>
              <a:rPr lang="en-US" b="1" dirty="0" smtClean="0">
                <a:latin typeface="Arial" charset="0"/>
                <a:ea typeface="Arial" charset="0"/>
                <a:cs typeface="Arial" charset="0"/>
              </a:rPr>
              <a:t>Low-noise amplification and digitization:</a:t>
            </a:r>
            <a:endParaRPr lang="en-US" b="1" dirty="0">
              <a:latin typeface="Arial" charset="0"/>
              <a:ea typeface="Arial" charset="0"/>
              <a:cs typeface="Arial" charset="0"/>
            </a:endParaRPr>
          </a:p>
        </p:txBody>
      </p:sp>
      <p:sp>
        <p:nvSpPr>
          <p:cNvPr id="17" name="TextBox 16"/>
          <p:cNvSpPr txBox="1"/>
          <p:nvPr/>
        </p:nvSpPr>
        <p:spPr>
          <a:xfrm>
            <a:off x="3452355" y="4030595"/>
            <a:ext cx="3223959" cy="584775"/>
          </a:xfrm>
          <a:prstGeom prst="rect">
            <a:avLst/>
          </a:prstGeom>
          <a:solidFill>
            <a:schemeClr val="bg1"/>
          </a:solidFill>
          <a:ln>
            <a:solidFill>
              <a:schemeClr val="tx1"/>
            </a:solidFill>
          </a:ln>
        </p:spPr>
        <p:txBody>
          <a:bodyPr wrap="none" rtlCol="0">
            <a:spAutoFit/>
          </a:bodyPr>
          <a:lstStyle/>
          <a:p>
            <a:r>
              <a:rPr lang="en-US" sz="1600" dirty="0" smtClean="0">
                <a:latin typeface="Arial" charset="0"/>
                <a:ea typeface="Arial" charset="0"/>
                <a:cs typeface="Arial" charset="0"/>
              </a:rPr>
              <a:t>Requirement (77K): &lt;300 e- ENC</a:t>
            </a:r>
          </a:p>
          <a:p>
            <a:r>
              <a:rPr lang="en-US" sz="1600" b="1" dirty="0" smtClean="0">
                <a:latin typeface="Arial" charset="0"/>
                <a:ea typeface="Arial" charset="0"/>
                <a:cs typeface="Arial" charset="0"/>
              </a:rPr>
              <a:t>Observed (77K): ~250 e- ENC</a:t>
            </a:r>
            <a:endParaRPr lang="en-US" sz="1600" b="1" dirty="0">
              <a:latin typeface="Arial" charset="0"/>
              <a:ea typeface="Arial" charset="0"/>
              <a:cs typeface="Arial" charset="0"/>
            </a:endParaRPr>
          </a:p>
        </p:txBody>
      </p:sp>
      <p:sp>
        <p:nvSpPr>
          <p:cNvPr id="18" name="TextBox 17"/>
          <p:cNvSpPr txBox="1"/>
          <p:nvPr/>
        </p:nvSpPr>
        <p:spPr>
          <a:xfrm flipH="1">
            <a:off x="318442" y="1060637"/>
            <a:ext cx="6694004" cy="1754326"/>
          </a:xfrm>
          <a:prstGeom prst="rect">
            <a:avLst/>
          </a:prstGeom>
          <a:noFill/>
        </p:spPr>
        <p:txBody>
          <a:bodyPr wrap="square" rtlCol="0">
            <a:spAutoFit/>
          </a:bodyPr>
          <a:lstStyle/>
          <a:p>
            <a:r>
              <a:rPr lang="en-US" b="1" dirty="0" smtClean="0">
                <a:latin typeface="Arial" charset="0"/>
                <a:ea typeface="Arial" charset="0"/>
                <a:cs typeface="Arial" charset="0"/>
              </a:rPr>
              <a:t>Both digital and analog power meet low-power requirement of &lt;100 </a:t>
            </a:r>
            <a:r>
              <a:rPr lang="en-US" b="1" dirty="0" err="1" smtClean="0">
                <a:latin typeface="Arial" charset="0"/>
                <a:ea typeface="Arial" charset="0"/>
                <a:cs typeface="Arial" charset="0"/>
              </a:rPr>
              <a:t>uW</a:t>
            </a:r>
            <a:r>
              <a:rPr lang="en-US" b="1" dirty="0" smtClean="0">
                <a:latin typeface="Arial" charset="0"/>
                <a:ea typeface="Arial" charset="0"/>
                <a:cs typeface="Arial" charset="0"/>
              </a:rPr>
              <a:t>/channel:</a:t>
            </a:r>
          </a:p>
          <a:p>
            <a:pPr algn="ctr"/>
            <a:r>
              <a:rPr lang="en-US" b="1" dirty="0" smtClean="0">
                <a:latin typeface="Arial" charset="0"/>
                <a:ea typeface="Arial" charset="0"/>
                <a:cs typeface="Arial" charset="0"/>
              </a:rPr>
              <a:t>		System		Power [</a:t>
            </a:r>
            <a:r>
              <a:rPr lang="en-US" b="1" dirty="0" err="1" smtClean="0">
                <a:latin typeface="Arial" charset="0"/>
                <a:ea typeface="Arial" charset="0"/>
                <a:cs typeface="Arial" charset="0"/>
              </a:rPr>
              <a:t>uW</a:t>
            </a:r>
            <a:r>
              <a:rPr lang="en-US" b="1" dirty="0" smtClean="0">
                <a:latin typeface="Arial" charset="0"/>
                <a:ea typeface="Arial" charset="0"/>
                <a:cs typeface="Arial" charset="0"/>
              </a:rPr>
              <a:t>/channel]</a:t>
            </a:r>
          </a:p>
          <a:p>
            <a:pPr algn="ctr"/>
            <a:r>
              <a:rPr lang="en-US" dirty="0" smtClean="0">
                <a:latin typeface="Arial" charset="0"/>
                <a:ea typeface="Arial" charset="0"/>
                <a:cs typeface="Arial" charset="0"/>
              </a:rPr>
              <a:t>Analog		24</a:t>
            </a:r>
          </a:p>
          <a:p>
            <a:pPr algn="ctr"/>
            <a:r>
              <a:rPr lang="en-US" dirty="0" smtClean="0">
                <a:latin typeface="Arial" charset="0"/>
                <a:ea typeface="Arial" charset="0"/>
                <a:cs typeface="Arial" charset="0"/>
              </a:rPr>
              <a:t>Digital		38</a:t>
            </a:r>
          </a:p>
          <a:p>
            <a:pPr algn="ctr"/>
            <a:r>
              <a:rPr lang="en-US" dirty="0">
                <a:latin typeface="Arial" charset="0"/>
                <a:ea typeface="Arial" charset="0"/>
                <a:cs typeface="Arial" charset="0"/>
              </a:rPr>
              <a:t>	</a:t>
            </a:r>
            <a:r>
              <a:rPr lang="en-US" dirty="0" smtClean="0">
                <a:latin typeface="Arial" charset="0"/>
                <a:ea typeface="Arial" charset="0"/>
                <a:cs typeface="Arial" charset="0"/>
              </a:rPr>
              <a:t>	</a:t>
            </a:r>
            <a:r>
              <a:rPr lang="en-US" dirty="0">
                <a:latin typeface="Arial" charset="0"/>
                <a:ea typeface="Arial" charset="0"/>
                <a:cs typeface="Arial" charset="0"/>
              </a:rPr>
              <a:t>	</a:t>
            </a:r>
            <a:r>
              <a:rPr lang="en-US" dirty="0" smtClean="0">
                <a:latin typeface="Arial" charset="0"/>
                <a:ea typeface="Arial" charset="0"/>
                <a:cs typeface="Arial" charset="0"/>
              </a:rPr>
              <a:t>	</a:t>
            </a:r>
            <a:r>
              <a:rPr lang="en-US" b="1" dirty="0" smtClean="0">
                <a:latin typeface="Arial" charset="0"/>
                <a:ea typeface="Arial" charset="0"/>
                <a:cs typeface="Arial" charset="0"/>
              </a:rPr>
              <a:t>Total: 62 </a:t>
            </a:r>
            <a:r>
              <a:rPr lang="en-US" b="1" dirty="0" err="1" smtClean="0">
                <a:latin typeface="Arial" charset="0"/>
                <a:ea typeface="Arial" charset="0"/>
                <a:cs typeface="Arial" charset="0"/>
              </a:rPr>
              <a:t>uW</a:t>
            </a:r>
            <a:r>
              <a:rPr lang="en-US" b="1" dirty="0" smtClean="0">
                <a:latin typeface="Arial" charset="0"/>
                <a:ea typeface="Arial" charset="0"/>
                <a:cs typeface="Arial" charset="0"/>
              </a:rPr>
              <a:t>/channel</a:t>
            </a:r>
            <a:endParaRPr lang="en-US" b="1" dirty="0">
              <a:latin typeface="Arial" charset="0"/>
              <a:ea typeface="Arial" charset="0"/>
              <a:cs typeface="Arial" charset="0"/>
            </a:endParaRPr>
          </a:p>
        </p:txBody>
      </p:sp>
      <p:pic>
        <p:nvPicPr>
          <p:cNvPr id="19" name="Picture 18" descr="IMG0006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1885" y="583285"/>
            <a:ext cx="3840304" cy="2160171"/>
          </a:xfrm>
          <a:prstGeom prst="rect">
            <a:avLst/>
          </a:prstGeom>
        </p:spPr>
      </p:pic>
      <p:sp>
        <p:nvSpPr>
          <p:cNvPr id="20" name="TextBox 19"/>
          <p:cNvSpPr txBox="1"/>
          <p:nvPr/>
        </p:nvSpPr>
        <p:spPr>
          <a:xfrm>
            <a:off x="8950644" y="314707"/>
            <a:ext cx="2627451" cy="276999"/>
          </a:xfrm>
          <a:prstGeom prst="rect">
            <a:avLst/>
          </a:prstGeom>
          <a:noFill/>
        </p:spPr>
        <p:txBody>
          <a:bodyPr wrap="none" rtlCol="0">
            <a:spAutoFit/>
          </a:bodyPr>
          <a:lstStyle/>
          <a:p>
            <a:r>
              <a:rPr lang="en-US" sz="1200" dirty="0" err="1" smtClean="0"/>
              <a:t>LArPix</a:t>
            </a:r>
            <a:r>
              <a:rPr lang="en-US" sz="1200" dirty="0" smtClean="0"/>
              <a:t> v1 ASIC wire-bonded to test PCB</a:t>
            </a:r>
            <a:endParaRPr lang="en-US" sz="1200" dirty="0"/>
          </a:p>
        </p:txBody>
      </p:sp>
    </p:spTree>
    <p:extLst>
      <p:ext uri="{BB962C8B-B14F-4D97-AF65-F5344CB8AC3E}">
        <p14:creationId xmlns:p14="http://schemas.microsoft.com/office/powerpoint/2010/main" val="340093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217870" y="2479734"/>
            <a:ext cx="3825034" cy="2581368"/>
            <a:chOff x="3756377" y="3430606"/>
            <a:chExt cx="3953933" cy="1693334"/>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3219" t="33537" r="24432" b="32828"/>
            <a:stretch/>
          </p:blipFill>
          <p:spPr>
            <a:xfrm>
              <a:off x="3756377" y="3475762"/>
              <a:ext cx="3953933" cy="1648178"/>
            </a:xfrm>
            <a:prstGeom prst="rect">
              <a:avLst/>
            </a:prstGeom>
          </p:spPr>
        </p:pic>
        <p:sp>
          <p:nvSpPr>
            <p:cNvPr id="26" name="Rectangle 25"/>
            <p:cNvSpPr/>
            <p:nvPr/>
          </p:nvSpPr>
          <p:spPr>
            <a:xfrm>
              <a:off x="6683022" y="3430606"/>
              <a:ext cx="756356" cy="294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pic>
        <p:nvPicPr>
          <p:cNvPr id="31" name="Picture 30" descr="larpix_28chip_syste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7029" y="2691412"/>
            <a:ext cx="2572297" cy="2854378"/>
          </a:xfrm>
          <a:prstGeom prst="rect">
            <a:avLst/>
          </a:prstGeom>
        </p:spPr>
      </p:pic>
      <p:sp>
        <p:nvSpPr>
          <p:cNvPr id="2" name="Title 1"/>
          <p:cNvSpPr>
            <a:spLocks noGrp="1"/>
          </p:cNvSpPr>
          <p:nvPr>
            <p:ph type="title"/>
          </p:nvPr>
        </p:nvSpPr>
        <p:spPr/>
        <p:txBody>
          <a:bodyPr/>
          <a:lstStyle/>
          <a:p>
            <a:r>
              <a:rPr lang="en-US" dirty="0" err="1" smtClean="0"/>
              <a:t>LArPix</a:t>
            </a:r>
            <a:r>
              <a:rPr lang="en-US" dirty="0" smtClean="0"/>
              <a:t> anode assembly</a:t>
            </a:r>
            <a:endParaRPr lang="en-US" dirty="0"/>
          </a:p>
        </p:txBody>
      </p:sp>
      <p:sp>
        <p:nvSpPr>
          <p:cNvPr id="4" name="Date Placeholder 3"/>
          <p:cNvSpPr>
            <a:spLocks noGrp="1"/>
          </p:cNvSpPr>
          <p:nvPr>
            <p:ph type="dt" sz="half" idx="10"/>
          </p:nvPr>
        </p:nvSpPr>
        <p:spPr/>
        <p:txBody>
          <a:bodyPr/>
          <a:lstStyle/>
          <a:p>
            <a:fld id="{46DEAD2F-BA62-594A-8506-EE98322FF0A4}" type="datetime1">
              <a:rPr lang="en-US" smtClean="0"/>
              <a:t>11/30/18</a:t>
            </a:fld>
            <a:endParaRPr lang="en-US" dirty="0"/>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7</a:t>
            </a:fld>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021" y="1968609"/>
            <a:ext cx="2733833" cy="2829492"/>
          </a:xfrm>
          <a:prstGeom prst="rect">
            <a:avLst/>
          </a:prstGeom>
        </p:spPr>
      </p:pic>
      <p:sp>
        <p:nvSpPr>
          <p:cNvPr id="11" name="Arc 10"/>
          <p:cNvSpPr/>
          <p:nvPr/>
        </p:nvSpPr>
        <p:spPr>
          <a:xfrm>
            <a:off x="3568147" y="3597448"/>
            <a:ext cx="1388533" cy="1315564"/>
          </a:xfrm>
          <a:prstGeom prst="arc">
            <a:avLst>
              <a:gd name="adj1" fmla="val 1658170"/>
              <a:gd name="adj2" fmla="val 7619338"/>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charset="0"/>
              <a:ea typeface="Arial" charset="0"/>
              <a:cs typeface="Arial" charset="0"/>
            </a:endParaRPr>
          </a:p>
        </p:txBody>
      </p:sp>
      <p:sp>
        <p:nvSpPr>
          <p:cNvPr id="29" name="Arc 28"/>
          <p:cNvSpPr/>
          <p:nvPr/>
        </p:nvSpPr>
        <p:spPr>
          <a:xfrm>
            <a:off x="7519016" y="2720523"/>
            <a:ext cx="1388533" cy="1315564"/>
          </a:xfrm>
          <a:prstGeom prst="arc">
            <a:avLst>
              <a:gd name="adj1" fmla="val 11906535"/>
              <a:gd name="adj2" fmla="val 16546988"/>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charset="0"/>
              <a:ea typeface="Arial" charset="0"/>
              <a:cs typeface="Arial" charset="0"/>
            </a:endParaRPr>
          </a:p>
        </p:txBody>
      </p:sp>
      <p:sp>
        <p:nvSpPr>
          <p:cNvPr id="41" name="TextBox 40"/>
          <p:cNvSpPr txBox="1"/>
          <p:nvPr/>
        </p:nvSpPr>
        <p:spPr>
          <a:xfrm>
            <a:off x="6478363" y="4996698"/>
            <a:ext cx="1454244" cy="369332"/>
          </a:xfrm>
          <a:prstGeom prst="rect">
            <a:avLst/>
          </a:prstGeom>
          <a:noFill/>
          <a:ln>
            <a:noFill/>
          </a:ln>
        </p:spPr>
        <p:txBody>
          <a:bodyPr wrap="none" rtlCol="0">
            <a:spAutoFit/>
          </a:bodyPr>
          <a:lstStyle/>
          <a:p>
            <a:r>
              <a:rPr lang="en-US" dirty="0" smtClean="0">
                <a:latin typeface="Arial" charset="0"/>
                <a:ea typeface="Arial" charset="0"/>
                <a:cs typeface="Arial" charset="0"/>
              </a:rPr>
              <a:t>Sensor PCB</a:t>
            </a:r>
            <a:endParaRPr lang="en-US" dirty="0">
              <a:latin typeface="Arial" charset="0"/>
              <a:ea typeface="Arial" charset="0"/>
              <a:cs typeface="Arial" charset="0"/>
            </a:endParaRPr>
          </a:p>
        </p:txBody>
      </p:sp>
      <p:sp>
        <p:nvSpPr>
          <p:cNvPr id="42" name="TextBox 41"/>
          <p:cNvSpPr txBox="1"/>
          <p:nvPr/>
        </p:nvSpPr>
        <p:spPr>
          <a:xfrm>
            <a:off x="4559123" y="2041487"/>
            <a:ext cx="1877565" cy="369332"/>
          </a:xfrm>
          <a:prstGeom prst="rect">
            <a:avLst/>
          </a:prstGeom>
          <a:noFill/>
        </p:spPr>
        <p:txBody>
          <a:bodyPr wrap="none" rtlCol="0">
            <a:spAutoFit/>
          </a:bodyPr>
          <a:lstStyle/>
          <a:p>
            <a:r>
              <a:rPr lang="en-US" dirty="0" err="1" smtClean="0">
                <a:latin typeface="Arial" charset="0"/>
                <a:ea typeface="Arial" charset="0"/>
                <a:cs typeface="Arial" charset="0"/>
              </a:rPr>
              <a:t>LArPix</a:t>
            </a:r>
            <a:r>
              <a:rPr lang="en-US" dirty="0" smtClean="0">
                <a:latin typeface="Arial" charset="0"/>
                <a:ea typeface="Arial" charset="0"/>
                <a:cs typeface="Arial" charset="0"/>
              </a:rPr>
              <a:t> v1 ASICs</a:t>
            </a:r>
            <a:endParaRPr lang="en-US" dirty="0">
              <a:latin typeface="Arial" charset="0"/>
              <a:ea typeface="Arial" charset="0"/>
              <a:cs typeface="Arial" charset="0"/>
            </a:endParaRPr>
          </a:p>
        </p:txBody>
      </p:sp>
      <p:sp>
        <p:nvSpPr>
          <p:cNvPr id="43" name="TextBox 42"/>
          <p:cNvSpPr txBox="1"/>
          <p:nvPr/>
        </p:nvSpPr>
        <p:spPr>
          <a:xfrm>
            <a:off x="4006030" y="2622240"/>
            <a:ext cx="1210588" cy="369332"/>
          </a:xfrm>
          <a:prstGeom prst="rect">
            <a:avLst/>
          </a:prstGeom>
          <a:noFill/>
          <a:ln>
            <a:noFill/>
          </a:ln>
        </p:spPr>
        <p:txBody>
          <a:bodyPr wrap="none" rtlCol="0">
            <a:spAutoFit/>
          </a:bodyPr>
          <a:lstStyle/>
          <a:p>
            <a:r>
              <a:rPr lang="en-US" dirty="0" smtClean="0">
                <a:latin typeface="Arial" charset="0"/>
                <a:ea typeface="Arial" charset="0"/>
                <a:cs typeface="Arial" charset="0"/>
              </a:rPr>
              <a:t>Data PCB</a:t>
            </a:r>
            <a:endParaRPr lang="en-US" dirty="0">
              <a:latin typeface="Arial" charset="0"/>
              <a:ea typeface="Arial" charset="0"/>
              <a:cs typeface="Arial" charset="0"/>
            </a:endParaRPr>
          </a:p>
        </p:txBody>
      </p:sp>
      <p:sp>
        <p:nvSpPr>
          <p:cNvPr id="45" name="TextBox 44"/>
          <p:cNvSpPr txBox="1"/>
          <p:nvPr/>
        </p:nvSpPr>
        <p:spPr>
          <a:xfrm>
            <a:off x="4272546" y="5166412"/>
            <a:ext cx="1697901" cy="369332"/>
          </a:xfrm>
          <a:prstGeom prst="rect">
            <a:avLst/>
          </a:prstGeom>
          <a:noFill/>
        </p:spPr>
        <p:txBody>
          <a:bodyPr wrap="none" rtlCol="0">
            <a:spAutoFit/>
          </a:bodyPr>
          <a:lstStyle/>
          <a:p>
            <a:r>
              <a:rPr lang="en-US" dirty="0" smtClean="0">
                <a:latin typeface="Arial" charset="0"/>
                <a:ea typeface="Arial" charset="0"/>
                <a:cs typeface="Arial" charset="0"/>
              </a:rPr>
              <a:t>Shielding layer</a:t>
            </a:r>
            <a:endParaRPr lang="en-US" dirty="0">
              <a:latin typeface="Arial" charset="0"/>
              <a:ea typeface="Arial" charset="0"/>
              <a:cs typeface="Arial" charset="0"/>
            </a:endParaRPr>
          </a:p>
        </p:txBody>
      </p:sp>
      <p:cxnSp>
        <p:nvCxnSpPr>
          <p:cNvPr id="64" name="Straight Arrow Connector 63"/>
          <p:cNvCxnSpPr/>
          <p:nvPr/>
        </p:nvCxnSpPr>
        <p:spPr>
          <a:xfrm flipV="1">
            <a:off x="5200485" y="4255230"/>
            <a:ext cx="417101" cy="9436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flipV="1">
            <a:off x="6688444" y="4656087"/>
            <a:ext cx="168584" cy="3348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5698435" y="2410819"/>
            <a:ext cx="106017" cy="3841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617853" y="2969394"/>
            <a:ext cx="167450" cy="2136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7258513" y="37450"/>
            <a:ext cx="4891103" cy="2442284"/>
            <a:chOff x="3285547" y="2941983"/>
            <a:chExt cx="4891103" cy="2442284"/>
          </a:xfrm>
        </p:grpSpPr>
        <p:sp>
          <p:nvSpPr>
            <p:cNvPr id="76" name="Rectangle 75"/>
            <p:cNvSpPr/>
            <p:nvPr/>
          </p:nvSpPr>
          <p:spPr>
            <a:xfrm>
              <a:off x="3285547" y="2941983"/>
              <a:ext cx="4891103" cy="244228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nvGrpSpPr>
            <p:cNvPr id="77" name="Group 76"/>
            <p:cNvGrpSpPr/>
            <p:nvPr/>
          </p:nvGrpSpPr>
          <p:grpSpPr>
            <a:xfrm>
              <a:off x="4702155" y="3707238"/>
              <a:ext cx="3302158" cy="1376903"/>
              <a:chOff x="7007394" y="5058275"/>
              <a:chExt cx="3302158" cy="1376903"/>
            </a:xfrm>
          </p:grpSpPr>
          <p:pic>
            <p:nvPicPr>
              <p:cNvPr id="85" name="Picture 84"/>
              <p:cNvPicPr>
                <a:picLocks noChangeAspect="1"/>
              </p:cNvPicPr>
              <p:nvPr/>
            </p:nvPicPr>
            <p:blipFill rotWithShape="1">
              <a:blip r:embed="rId6">
                <a:duotone>
                  <a:prstClr val="black"/>
                  <a:srgbClr val="003266">
                    <a:tint val="45000"/>
                    <a:satMod val="400000"/>
                  </a:srgbClr>
                </a:duotone>
                <a:extLst>
                  <a:ext uri="{28A0092B-C50C-407E-A947-70E740481C1C}">
                    <a14:useLocalDpi xmlns:a14="http://schemas.microsoft.com/office/drawing/2010/main" val="0"/>
                  </a:ext>
                </a:extLst>
              </a:blip>
              <a:srcRect l="25536" t="20298" r="22424" b="48161"/>
              <a:stretch/>
            </p:blipFill>
            <p:spPr>
              <a:xfrm>
                <a:off x="7007394" y="5205917"/>
                <a:ext cx="3302158" cy="987457"/>
              </a:xfrm>
              <a:prstGeom prst="rect">
                <a:avLst/>
              </a:prstGeom>
              <a:ln w="12700">
                <a:noFill/>
              </a:ln>
            </p:spPr>
          </p:pic>
          <p:sp>
            <p:nvSpPr>
              <p:cNvPr id="86" name="Rectangle 85"/>
              <p:cNvSpPr/>
              <p:nvPr/>
            </p:nvSpPr>
            <p:spPr>
              <a:xfrm>
                <a:off x="8515350" y="5108575"/>
                <a:ext cx="196017"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7" name="Rectangle 86"/>
              <p:cNvSpPr/>
              <p:nvPr/>
            </p:nvSpPr>
            <p:spPr>
              <a:xfrm rot="20120823">
                <a:off x="7858706" y="5058275"/>
                <a:ext cx="196017"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8" name="Rectangle 87"/>
              <p:cNvSpPr/>
              <p:nvPr/>
            </p:nvSpPr>
            <p:spPr>
              <a:xfrm>
                <a:off x="7889295" y="6139903"/>
                <a:ext cx="196017"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9" name="Rectangle 88"/>
              <p:cNvSpPr/>
              <p:nvPr/>
            </p:nvSpPr>
            <p:spPr>
              <a:xfrm>
                <a:off x="8046154" y="6139903"/>
                <a:ext cx="196017"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grpSp>
        <p:sp>
          <p:nvSpPr>
            <p:cNvPr id="78" name="TextBox 77"/>
            <p:cNvSpPr txBox="1"/>
            <p:nvPr/>
          </p:nvSpPr>
          <p:spPr>
            <a:xfrm>
              <a:off x="3329721" y="2981192"/>
              <a:ext cx="2340705" cy="461665"/>
            </a:xfrm>
            <a:prstGeom prst="rect">
              <a:avLst/>
            </a:prstGeom>
            <a:noFill/>
          </p:spPr>
          <p:txBody>
            <a:bodyPr wrap="none" rtlCol="0">
              <a:spAutoFit/>
            </a:bodyPr>
            <a:lstStyle/>
            <a:p>
              <a:r>
                <a:rPr lang="en-US" sz="2400" b="1" dirty="0" smtClean="0">
                  <a:latin typeface="Arial" charset="0"/>
                  <a:ea typeface="Arial" charset="0"/>
                  <a:cs typeface="Arial" charset="0"/>
                </a:rPr>
                <a:t>Cross-section:</a:t>
              </a:r>
              <a:endParaRPr lang="en-US" sz="2400" b="1" dirty="0">
                <a:latin typeface="Arial" charset="0"/>
                <a:ea typeface="Arial" charset="0"/>
                <a:cs typeface="Arial" charset="0"/>
              </a:endParaRPr>
            </a:p>
          </p:txBody>
        </p:sp>
        <p:sp>
          <p:nvSpPr>
            <p:cNvPr id="79" name="TextBox 78"/>
            <p:cNvSpPr txBox="1"/>
            <p:nvPr/>
          </p:nvSpPr>
          <p:spPr>
            <a:xfrm>
              <a:off x="5844168" y="3304865"/>
              <a:ext cx="1762149" cy="369332"/>
            </a:xfrm>
            <a:prstGeom prst="rect">
              <a:avLst/>
            </a:prstGeom>
            <a:noFill/>
          </p:spPr>
          <p:txBody>
            <a:bodyPr wrap="none" rtlCol="0">
              <a:spAutoFit/>
            </a:bodyPr>
            <a:lstStyle/>
            <a:p>
              <a:r>
                <a:rPr lang="en-US" dirty="0" err="1" smtClean="0">
                  <a:latin typeface="Arial" charset="0"/>
                  <a:ea typeface="Arial" charset="0"/>
                  <a:cs typeface="Arial" charset="0"/>
                </a:rPr>
                <a:t>LArPix</a:t>
              </a:r>
              <a:r>
                <a:rPr lang="en-US" dirty="0" smtClean="0">
                  <a:latin typeface="Arial" charset="0"/>
                  <a:ea typeface="Arial" charset="0"/>
                  <a:cs typeface="Arial" charset="0"/>
                </a:rPr>
                <a:t> v1 ASIC</a:t>
              </a:r>
              <a:endParaRPr lang="en-US" dirty="0">
                <a:latin typeface="Arial" charset="0"/>
                <a:ea typeface="Arial" charset="0"/>
                <a:cs typeface="Arial" charset="0"/>
              </a:endParaRPr>
            </a:p>
          </p:txBody>
        </p:sp>
        <p:sp>
          <p:nvSpPr>
            <p:cNvPr id="80" name="TextBox 79"/>
            <p:cNvSpPr txBox="1"/>
            <p:nvPr/>
          </p:nvSpPr>
          <p:spPr>
            <a:xfrm>
              <a:off x="3516074" y="4919902"/>
              <a:ext cx="1762021" cy="369332"/>
            </a:xfrm>
            <a:prstGeom prst="rect">
              <a:avLst/>
            </a:prstGeom>
            <a:noFill/>
            <a:ln>
              <a:noFill/>
            </a:ln>
          </p:spPr>
          <p:txBody>
            <a:bodyPr wrap="none" rtlCol="0">
              <a:spAutoFit/>
            </a:bodyPr>
            <a:lstStyle/>
            <a:p>
              <a:r>
                <a:rPr lang="en-US" smtClean="0">
                  <a:latin typeface="Arial" charset="0"/>
                  <a:ea typeface="Arial" charset="0"/>
                  <a:cs typeface="Arial" charset="0"/>
                </a:rPr>
                <a:t>Collection pads</a:t>
              </a:r>
              <a:endParaRPr lang="en-US" dirty="0">
                <a:latin typeface="Arial" charset="0"/>
                <a:ea typeface="Arial" charset="0"/>
                <a:cs typeface="Arial" charset="0"/>
              </a:endParaRPr>
            </a:p>
          </p:txBody>
        </p:sp>
        <p:sp>
          <p:nvSpPr>
            <p:cNvPr id="81" name="TextBox 80"/>
            <p:cNvSpPr txBox="1"/>
            <p:nvPr/>
          </p:nvSpPr>
          <p:spPr>
            <a:xfrm>
              <a:off x="3463133" y="3515173"/>
              <a:ext cx="1941557" cy="369332"/>
            </a:xfrm>
            <a:prstGeom prst="rect">
              <a:avLst/>
            </a:prstGeom>
            <a:noFill/>
          </p:spPr>
          <p:txBody>
            <a:bodyPr wrap="none" rtlCol="0">
              <a:spAutoFit/>
            </a:bodyPr>
            <a:lstStyle/>
            <a:p>
              <a:r>
                <a:rPr lang="en-US" dirty="0" smtClean="0">
                  <a:latin typeface="Arial" charset="0"/>
                  <a:ea typeface="Arial" charset="0"/>
                  <a:cs typeface="Arial" charset="0"/>
                </a:rPr>
                <a:t>Signal </a:t>
              </a:r>
              <a:r>
                <a:rPr lang="en-US" dirty="0" err="1" smtClean="0">
                  <a:latin typeface="Arial" charset="0"/>
                  <a:ea typeface="Arial" charset="0"/>
                  <a:cs typeface="Arial" charset="0"/>
                </a:rPr>
                <a:t>wirebonds</a:t>
              </a:r>
              <a:endParaRPr lang="en-US" dirty="0">
                <a:latin typeface="Arial" charset="0"/>
                <a:ea typeface="Arial" charset="0"/>
                <a:cs typeface="Arial" charset="0"/>
              </a:endParaRPr>
            </a:p>
          </p:txBody>
        </p:sp>
        <p:cxnSp>
          <p:nvCxnSpPr>
            <p:cNvPr id="82" name="Straight Arrow Connector 81"/>
            <p:cNvCxnSpPr/>
            <p:nvPr/>
          </p:nvCxnSpPr>
          <p:spPr>
            <a:xfrm>
              <a:off x="5175117" y="3896338"/>
              <a:ext cx="369183" cy="1206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6406129" y="3674197"/>
              <a:ext cx="181416" cy="308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5174178" y="4832352"/>
              <a:ext cx="322357" cy="2050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70212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LArPix</a:t>
            </a:r>
            <a:r>
              <a:rPr lang="en-US" dirty="0" smtClean="0"/>
              <a:t> DAQ</a:t>
            </a:r>
            <a:endParaRPr lang="en-US" dirty="0"/>
          </a:p>
        </p:txBody>
      </p:sp>
      <p:sp>
        <p:nvSpPr>
          <p:cNvPr id="3" name="Content Placeholder 2"/>
          <p:cNvSpPr>
            <a:spLocks noGrp="1"/>
          </p:cNvSpPr>
          <p:nvPr>
            <p:ph idx="1"/>
          </p:nvPr>
        </p:nvSpPr>
        <p:spPr>
          <a:xfrm>
            <a:off x="6400503" y="1206199"/>
            <a:ext cx="5660868" cy="2140310"/>
          </a:xfrm>
        </p:spPr>
        <p:txBody>
          <a:bodyPr>
            <a:normAutofit lnSpcReduction="10000"/>
          </a:bodyPr>
          <a:lstStyle/>
          <a:p>
            <a:pPr marL="0" indent="0">
              <a:buNone/>
            </a:pPr>
            <a:r>
              <a:rPr lang="en-US" sz="1800" dirty="0" smtClean="0">
                <a:solidFill>
                  <a:schemeClr val="tx1"/>
                </a:solidFill>
              </a:rPr>
              <a:t>Meter-scale DAQ (control</a:t>
            </a:r>
            <a:endParaRPr lang="en-US" sz="1800" dirty="0" smtClean="0">
              <a:solidFill>
                <a:schemeClr val="tx1"/>
              </a:solidFill>
            </a:endParaRPr>
          </a:p>
          <a:p>
            <a:pPr lvl="1"/>
            <a:r>
              <a:rPr lang="en-US" sz="1800" dirty="0" smtClean="0">
                <a:solidFill>
                  <a:schemeClr val="tx1"/>
                </a:solidFill>
              </a:rPr>
              <a:t>Arty Z7-20</a:t>
            </a:r>
            <a:r>
              <a:rPr lang="en-US" sz="1800" dirty="0" smtClean="0">
                <a:solidFill>
                  <a:schemeClr val="tx1"/>
                </a:solidFill>
              </a:rPr>
              <a:t> </a:t>
            </a:r>
            <a:r>
              <a:rPr lang="en-US" sz="1800" dirty="0" smtClean="0">
                <a:solidFill>
                  <a:schemeClr val="tx1"/>
                </a:solidFill>
              </a:rPr>
              <a:t>development board with integrated </a:t>
            </a:r>
            <a:r>
              <a:rPr lang="en-US" sz="1800" dirty="0" smtClean="0">
                <a:solidFill>
                  <a:schemeClr val="tx1"/>
                </a:solidFill>
              </a:rPr>
              <a:t>CPU and FPGA</a:t>
            </a:r>
            <a:endParaRPr lang="en-US" sz="1800" dirty="0" smtClean="0">
              <a:solidFill>
                <a:schemeClr val="tx1"/>
              </a:solidFill>
            </a:endParaRPr>
          </a:p>
          <a:p>
            <a:pPr lvl="1"/>
            <a:r>
              <a:rPr lang="en-US" sz="1800" dirty="0" smtClean="0">
                <a:solidFill>
                  <a:schemeClr val="tx1"/>
                </a:solidFill>
              </a:rPr>
              <a:t>Custom </a:t>
            </a:r>
            <a:r>
              <a:rPr lang="en-US" sz="1800" dirty="0" smtClean="0">
                <a:solidFill>
                  <a:schemeClr val="tx1"/>
                </a:solidFill>
              </a:rPr>
              <a:t>power / reference </a:t>
            </a:r>
            <a:r>
              <a:rPr lang="en-US" sz="1800" dirty="0" smtClean="0">
                <a:solidFill>
                  <a:schemeClr val="tx1"/>
                </a:solidFill>
              </a:rPr>
              <a:t>shield with interface to </a:t>
            </a:r>
            <a:r>
              <a:rPr lang="en-US" sz="1800" dirty="0" err="1" smtClean="0">
                <a:solidFill>
                  <a:schemeClr val="tx1"/>
                </a:solidFill>
              </a:rPr>
              <a:t>LArPix</a:t>
            </a:r>
            <a:r>
              <a:rPr lang="en-US" sz="1800" dirty="0" smtClean="0">
                <a:solidFill>
                  <a:schemeClr val="tx1"/>
                </a:solidFill>
              </a:rPr>
              <a:t> anode </a:t>
            </a:r>
            <a:r>
              <a:rPr lang="en-US" sz="1800" dirty="0" smtClean="0">
                <a:solidFill>
                  <a:schemeClr val="tx1"/>
                </a:solidFill>
              </a:rPr>
              <a:t>assembly</a:t>
            </a:r>
            <a:endParaRPr lang="en-US" sz="1800" dirty="0" smtClean="0">
              <a:solidFill>
                <a:schemeClr val="tx1"/>
              </a:solidFill>
            </a:endParaRPr>
          </a:p>
          <a:p>
            <a:pPr lvl="1"/>
            <a:r>
              <a:rPr lang="en-US" sz="1800" dirty="0" smtClean="0">
                <a:solidFill>
                  <a:schemeClr val="tx1"/>
                </a:solidFill>
              </a:rPr>
              <a:t>Commands and data are transmitted via </a:t>
            </a:r>
            <a:r>
              <a:rPr lang="en-US" sz="1800" dirty="0" err="1" smtClean="0">
                <a:solidFill>
                  <a:schemeClr val="tx1"/>
                </a:solidFill>
              </a:rPr>
              <a:t>ZeroMQ</a:t>
            </a:r>
            <a:r>
              <a:rPr lang="en-US" sz="1800" dirty="0" smtClean="0">
                <a:solidFill>
                  <a:schemeClr val="tx1"/>
                </a:solidFill>
              </a:rPr>
              <a:t> protocol</a:t>
            </a:r>
          </a:p>
          <a:p>
            <a:pPr lvl="1"/>
            <a:r>
              <a:rPr lang="en-US" sz="1800" dirty="0" smtClean="0">
                <a:solidFill>
                  <a:schemeClr val="tx1"/>
                </a:solidFill>
              </a:rPr>
              <a:t>Can control O(100k) to O(1M) pixels</a:t>
            </a:r>
            <a:endParaRPr lang="en-US" sz="1800" dirty="0">
              <a:solidFill>
                <a:schemeClr val="tx1"/>
              </a:solidFill>
            </a:endParaRPr>
          </a:p>
        </p:txBody>
      </p:sp>
      <p:sp>
        <p:nvSpPr>
          <p:cNvPr id="4" name="Date Placeholder 3"/>
          <p:cNvSpPr>
            <a:spLocks noGrp="1"/>
          </p:cNvSpPr>
          <p:nvPr>
            <p:ph type="dt" sz="half" idx="10"/>
          </p:nvPr>
        </p:nvSpPr>
        <p:spPr/>
        <p:txBody>
          <a:bodyPr/>
          <a:lstStyle/>
          <a:p>
            <a:fld id="{46DEAD2F-BA62-594A-8506-EE98322FF0A4}" type="datetime1">
              <a:rPr lang="en-US" smtClean="0"/>
              <a:t>11/30/18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8</a:t>
            </a:fld>
            <a:endParaRPr lang="en-US"/>
          </a:p>
        </p:txBody>
      </p:sp>
      <p:pic>
        <p:nvPicPr>
          <p:cNvPr id="8" name="Picture 7" descr="IMG_27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494" y="3346509"/>
            <a:ext cx="3862132" cy="2896600"/>
          </a:xfrm>
          <a:prstGeom prst="rect">
            <a:avLst/>
          </a:prstGeom>
        </p:spPr>
      </p:pic>
      <p:sp>
        <p:nvSpPr>
          <p:cNvPr id="9" name="Content Placeholder 2"/>
          <p:cNvSpPr txBox="1">
            <a:spLocks/>
          </p:cNvSpPr>
          <p:nvPr/>
        </p:nvSpPr>
        <p:spPr>
          <a:xfrm>
            <a:off x="481152" y="1206199"/>
            <a:ext cx="5453478" cy="21403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000" b="1" kern="1200">
                <a:solidFill>
                  <a:srgbClr val="0032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rgbClr val="003266"/>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dirty="0">
                <a:solidFill>
                  <a:schemeClr val="tx1"/>
                </a:solidFill>
              </a:rPr>
              <a:t>P</a:t>
            </a:r>
            <a:r>
              <a:rPr lang="en-US" sz="1800" dirty="0" smtClean="0">
                <a:solidFill>
                  <a:schemeClr val="tx1"/>
                </a:solidFill>
              </a:rPr>
              <a:t>rototype DAQ:</a:t>
            </a:r>
          </a:p>
          <a:p>
            <a:pPr lvl="1"/>
            <a:r>
              <a:rPr lang="en-US" sz="1800" dirty="0" err="1" smtClean="0">
                <a:solidFill>
                  <a:schemeClr val="tx1"/>
                </a:solidFill>
              </a:rPr>
              <a:t>Artix</a:t>
            </a:r>
            <a:r>
              <a:rPr lang="en-US" sz="1800" dirty="0" smtClean="0">
                <a:solidFill>
                  <a:schemeClr val="tx1"/>
                </a:solidFill>
              </a:rPr>
              <a:t> FPGA to handle custom UART protocol and act as FIFO buffer</a:t>
            </a:r>
          </a:p>
          <a:p>
            <a:pPr lvl="1"/>
            <a:r>
              <a:rPr lang="en-US" sz="1800" dirty="0" smtClean="0">
                <a:solidFill>
                  <a:schemeClr val="tx1"/>
                </a:solidFill>
              </a:rPr>
              <a:t>User control and data storage provided by RPi0</a:t>
            </a:r>
          </a:p>
          <a:p>
            <a:pPr lvl="1"/>
            <a:r>
              <a:rPr lang="en-US" sz="1800" dirty="0" smtClean="0">
                <a:solidFill>
                  <a:schemeClr val="tx1"/>
                </a:solidFill>
              </a:rPr>
              <a:t>Electronics power / reference voltage supplied by low-noise voltage regulators</a:t>
            </a:r>
          </a:p>
          <a:p>
            <a:pPr lvl="1"/>
            <a:r>
              <a:rPr lang="en-US" sz="1800" dirty="0" smtClean="0">
                <a:solidFill>
                  <a:schemeClr val="tx1"/>
                </a:solidFill>
              </a:rPr>
              <a:t>Can control up to O(10k) pixels</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0000"/>
          <a:stretch/>
        </p:blipFill>
        <p:spPr>
          <a:xfrm rot="5400000">
            <a:off x="1286831" y="3491340"/>
            <a:ext cx="2896600" cy="2606938"/>
          </a:xfrm>
          <a:prstGeom prst="rect">
            <a:avLst/>
          </a:prstGeom>
        </p:spPr>
      </p:pic>
      <p:sp>
        <p:nvSpPr>
          <p:cNvPr id="11" name="TextBox 10"/>
          <p:cNvSpPr txBox="1"/>
          <p:nvPr/>
        </p:nvSpPr>
        <p:spPr>
          <a:xfrm>
            <a:off x="8831665" y="6243109"/>
            <a:ext cx="2763834" cy="369332"/>
          </a:xfrm>
          <a:prstGeom prst="rect">
            <a:avLst/>
          </a:prstGeom>
          <a:noFill/>
        </p:spPr>
        <p:txBody>
          <a:bodyPr wrap="none" rtlCol="0">
            <a:spAutoFit/>
          </a:bodyPr>
          <a:lstStyle/>
          <a:p>
            <a:r>
              <a:rPr lang="en-US" i="1" dirty="0" smtClean="0"/>
              <a:t>Thanks to I. </a:t>
            </a:r>
            <a:r>
              <a:rPr lang="en-US" i="1" dirty="0" err="1" smtClean="0"/>
              <a:t>Kreslow</a:t>
            </a:r>
            <a:r>
              <a:rPr lang="en-US" i="1" dirty="0" smtClean="0"/>
              <a:t> (Bern)!</a:t>
            </a:r>
            <a:endParaRPr lang="en-US" i="1" dirty="0"/>
          </a:p>
        </p:txBody>
      </p:sp>
    </p:spTree>
    <p:extLst>
      <p:ext uri="{BB962C8B-B14F-4D97-AF65-F5344CB8AC3E}">
        <p14:creationId xmlns:p14="http://schemas.microsoft.com/office/powerpoint/2010/main" val="1980043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Demonstration with cosmic rays</a:t>
            </a:r>
            <a:endParaRPr lang="en-US" dirty="0"/>
          </a:p>
        </p:txBody>
      </p:sp>
      <p:sp>
        <p:nvSpPr>
          <p:cNvPr id="3" name="Content Placeholder 2"/>
          <p:cNvSpPr>
            <a:spLocks noGrp="1"/>
          </p:cNvSpPr>
          <p:nvPr>
            <p:ph idx="1"/>
          </p:nvPr>
        </p:nvSpPr>
        <p:spPr>
          <a:xfrm>
            <a:off x="96837" y="1153886"/>
            <a:ext cx="5908852" cy="1763044"/>
          </a:xfrm>
        </p:spPr>
        <p:txBody>
          <a:bodyPr>
            <a:normAutofit/>
          </a:bodyPr>
          <a:lstStyle/>
          <a:p>
            <a:pPr marL="0" indent="0">
              <a:buNone/>
            </a:pPr>
            <a:r>
              <a:rPr lang="en-US" dirty="0" smtClean="0">
                <a:solidFill>
                  <a:schemeClr val="tx1"/>
                </a:solidFill>
              </a:rPr>
              <a:t>Initial demonstration performed at LBNL using a small 4-chip </a:t>
            </a:r>
            <a:r>
              <a:rPr lang="en-US" dirty="0" smtClean="0">
                <a:solidFill>
                  <a:schemeClr val="tx1"/>
                </a:solidFill>
              </a:rPr>
              <a:t>board</a:t>
            </a:r>
          </a:p>
          <a:p>
            <a:pPr marL="0" indent="0">
              <a:buNone/>
            </a:pPr>
            <a:r>
              <a:rPr lang="en-US" dirty="0" smtClean="0">
                <a:solidFill>
                  <a:schemeClr val="tx1"/>
                </a:solidFill>
              </a:rPr>
              <a:t>Subsequent </a:t>
            </a:r>
            <a:r>
              <a:rPr lang="en-US" dirty="0" smtClean="0">
                <a:solidFill>
                  <a:schemeClr val="tx1"/>
                </a:solidFill>
              </a:rPr>
              <a:t>tests at Bern and LBNL using a 28-chip board have successfully demonstrated MIP-signal </a:t>
            </a:r>
            <a:r>
              <a:rPr lang="en-US" dirty="0" smtClean="0">
                <a:solidFill>
                  <a:schemeClr val="tx1"/>
                </a:solidFill>
              </a:rPr>
              <a:t>readout</a:t>
            </a:r>
            <a:endParaRPr lang="en-US" dirty="0" smtClean="0">
              <a:solidFill>
                <a:schemeClr val="tx1"/>
              </a:solidFill>
            </a:endParaRPr>
          </a:p>
          <a:p>
            <a:endParaRPr lang="en-US" dirty="0">
              <a:solidFill>
                <a:schemeClr val="tx1"/>
              </a:solidFill>
            </a:endParaRPr>
          </a:p>
        </p:txBody>
      </p:sp>
      <p:sp>
        <p:nvSpPr>
          <p:cNvPr id="4" name="Date Placeholder 3"/>
          <p:cNvSpPr>
            <a:spLocks noGrp="1"/>
          </p:cNvSpPr>
          <p:nvPr>
            <p:ph type="dt" sz="half" idx="10"/>
          </p:nvPr>
        </p:nvSpPr>
        <p:spPr>
          <a:xfrm>
            <a:off x="838199" y="6356350"/>
            <a:ext cx="2966309" cy="365125"/>
          </a:xfrm>
        </p:spPr>
        <p:txBody>
          <a:bodyPr/>
          <a:lstStyle/>
          <a:p>
            <a:fld id="{46DEAD2F-BA62-594A-8506-EE98322FF0A4}" type="datetime1">
              <a:rPr lang="en-US" smtClean="0"/>
              <a:t>11/30/18</a:t>
            </a:fld>
            <a:endParaRPr lang="en-US"/>
          </a:p>
        </p:txBody>
      </p:sp>
      <p:sp>
        <p:nvSpPr>
          <p:cNvPr id="5" name="Footer Placeholder 4"/>
          <p:cNvSpPr>
            <a:spLocks noGrp="1"/>
          </p:cNvSpPr>
          <p:nvPr>
            <p:ph type="ftr" sz="quarter" idx="11"/>
          </p:nvPr>
        </p:nvSpPr>
        <p:spPr/>
        <p:txBody>
          <a:bodyPr/>
          <a:lstStyle/>
          <a:p>
            <a:r>
              <a:rPr lang="en-US" smtClean="0"/>
              <a:t>Peter Madigan | NorCal HEP-EXchange</a:t>
            </a:r>
            <a:endParaRPr lang="en-US"/>
          </a:p>
        </p:txBody>
      </p:sp>
      <p:sp>
        <p:nvSpPr>
          <p:cNvPr id="6" name="Slide Number Placeholder 5"/>
          <p:cNvSpPr>
            <a:spLocks noGrp="1"/>
          </p:cNvSpPr>
          <p:nvPr>
            <p:ph type="sldNum" sz="quarter" idx="12"/>
          </p:nvPr>
        </p:nvSpPr>
        <p:spPr/>
        <p:txBody>
          <a:bodyPr/>
          <a:lstStyle/>
          <a:p>
            <a:fld id="{387D0CD0-50D2-C348-88F2-05F486FD1449}" type="slidenum">
              <a:rPr lang="en-US" smtClean="0"/>
              <a:t>9</a:t>
            </a:fld>
            <a:endParaRPr lang="en-US"/>
          </a:p>
        </p:txBody>
      </p:sp>
      <p:pic>
        <p:nvPicPr>
          <p:cNvPr id="12" name="Picture 11" descr="Screen Shot 2018-03-04 at 2.59.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0" y="3378775"/>
            <a:ext cx="1413414" cy="2086025"/>
          </a:xfrm>
          <a:prstGeom prst="rect">
            <a:avLst/>
          </a:prstGeom>
        </p:spPr>
      </p:pic>
      <p:pic>
        <p:nvPicPr>
          <p:cNvPr id="14" name="Picture 13" descr="Screen Shot 2018-05-14 at 4.44.41 PM.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838310">
            <a:off x="5129448" y="3492120"/>
            <a:ext cx="2816521" cy="2344013"/>
          </a:xfrm>
          <a:prstGeom prst="rect">
            <a:avLst/>
          </a:prstGeom>
        </p:spPr>
      </p:pic>
      <p:pic>
        <p:nvPicPr>
          <p:cNvPr id="15" name="Picture 14" descr="short_track_128ch.png"/>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7834"/>
          <a:stretch/>
        </p:blipFill>
        <p:spPr>
          <a:xfrm rot="715456">
            <a:off x="1265329" y="3667700"/>
            <a:ext cx="1449007" cy="2137335"/>
          </a:xfrm>
          <a:prstGeom prst="rect">
            <a:avLst/>
          </a:prstGeom>
        </p:spPr>
      </p:pic>
      <p:pic>
        <p:nvPicPr>
          <p:cNvPr id="16" name="Picture 15" descr="long_track_832ch.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33054" y="728782"/>
            <a:ext cx="5107156" cy="5396996"/>
          </a:xfrm>
          <a:prstGeom prst="rect">
            <a:avLst/>
          </a:prstGeom>
        </p:spPr>
      </p:pic>
      <p:pic>
        <p:nvPicPr>
          <p:cNvPr id="13" name="Picture 12" descr="IMG_036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563666" y="3526428"/>
            <a:ext cx="2960564" cy="2220423"/>
          </a:xfrm>
          <a:prstGeom prst="rect">
            <a:avLst/>
          </a:prstGeom>
        </p:spPr>
      </p:pic>
      <p:sp>
        <p:nvSpPr>
          <p:cNvPr id="18" name="TextBox 17"/>
          <p:cNvSpPr txBox="1"/>
          <p:nvPr/>
        </p:nvSpPr>
        <p:spPr>
          <a:xfrm>
            <a:off x="-17727" y="5464800"/>
            <a:ext cx="2469379" cy="738664"/>
          </a:xfrm>
          <a:prstGeom prst="rect">
            <a:avLst/>
          </a:prstGeom>
          <a:solidFill>
            <a:schemeClr val="bg1"/>
          </a:solidFill>
          <a:ln>
            <a:solidFill>
              <a:schemeClr val="tx1"/>
            </a:solidFill>
          </a:ln>
        </p:spPr>
        <p:txBody>
          <a:bodyPr wrap="square" rtlCol="0">
            <a:spAutoFit/>
          </a:bodyPr>
          <a:lstStyle/>
          <a:p>
            <a:r>
              <a:rPr lang="en-US" sz="1400" dirty="0" smtClean="0">
                <a:latin typeface="Arial" charset="0"/>
                <a:ea typeface="Arial" charset="0"/>
                <a:cs typeface="Arial" charset="0"/>
              </a:rPr>
              <a:t>First tantalizing view of short (~1cm) track segments using 4-chip anode assembly </a:t>
            </a:r>
            <a:endParaRPr lang="en-US" sz="1400" dirty="0">
              <a:latin typeface="Arial" charset="0"/>
              <a:ea typeface="Arial" charset="0"/>
              <a:cs typeface="Arial" charset="0"/>
            </a:endParaRPr>
          </a:p>
        </p:txBody>
      </p:sp>
      <p:sp>
        <p:nvSpPr>
          <p:cNvPr id="20" name="TextBox 19"/>
          <p:cNvSpPr txBox="1"/>
          <p:nvPr/>
        </p:nvSpPr>
        <p:spPr>
          <a:xfrm>
            <a:off x="2182" y="3051344"/>
            <a:ext cx="3151836" cy="312104"/>
          </a:xfrm>
          <a:prstGeom prst="rect">
            <a:avLst/>
          </a:prstGeom>
          <a:solidFill>
            <a:schemeClr val="bg1"/>
          </a:solidFill>
        </p:spPr>
        <p:txBody>
          <a:bodyPr wrap="square" rtlCol="0">
            <a:spAutoFit/>
          </a:bodyPr>
          <a:lstStyle/>
          <a:p>
            <a:r>
              <a:rPr lang="en-US" sz="1400" b="1" dirty="0" smtClean="0">
                <a:latin typeface="Arial" charset="0"/>
                <a:ea typeface="Arial" charset="0"/>
                <a:cs typeface="Arial" charset="0"/>
              </a:rPr>
              <a:t>LZ 20L high-purity argon test stand</a:t>
            </a:r>
            <a:endParaRPr lang="en-US" sz="1400" b="1" dirty="0">
              <a:latin typeface="Arial" charset="0"/>
              <a:ea typeface="Arial" charset="0"/>
              <a:cs typeface="Arial" charset="0"/>
            </a:endParaRPr>
          </a:p>
        </p:txBody>
      </p:sp>
      <p:sp>
        <p:nvSpPr>
          <p:cNvPr id="21" name="TextBox 20"/>
          <p:cNvSpPr txBox="1"/>
          <p:nvPr/>
        </p:nvSpPr>
        <p:spPr>
          <a:xfrm>
            <a:off x="2907233" y="2786769"/>
            <a:ext cx="3520072" cy="307777"/>
          </a:xfrm>
          <a:prstGeom prst="rect">
            <a:avLst/>
          </a:prstGeom>
          <a:solidFill>
            <a:schemeClr val="bg1"/>
          </a:solidFill>
        </p:spPr>
        <p:txBody>
          <a:bodyPr wrap="square" rtlCol="0">
            <a:spAutoFit/>
          </a:bodyPr>
          <a:lstStyle/>
          <a:p>
            <a:r>
              <a:rPr lang="en-US" sz="1400" b="1" dirty="0" smtClean="0">
                <a:latin typeface="Arial" charset="0"/>
                <a:ea typeface="Arial" charset="0"/>
                <a:cs typeface="Arial" charset="0"/>
              </a:rPr>
              <a:t>University of Bern’s 60cm TPC cryostat</a:t>
            </a:r>
            <a:endParaRPr lang="en-US" sz="1400" b="1" dirty="0">
              <a:latin typeface="Arial" charset="0"/>
              <a:ea typeface="Arial" charset="0"/>
              <a:cs typeface="Arial" charset="0"/>
            </a:endParaRPr>
          </a:p>
        </p:txBody>
      </p:sp>
      <p:sp>
        <p:nvSpPr>
          <p:cNvPr id="22" name="TextBox 21"/>
          <p:cNvSpPr txBox="1"/>
          <p:nvPr/>
        </p:nvSpPr>
        <p:spPr>
          <a:xfrm>
            <a:off x="3574443" y="6163329"/>
            <a:ext cx="4191331" cy="523220"/>
          </a:xfrm>
          <a:prstGeom prst="rect">
            <a:avLst/>
          </a:prstGeom>
          <a:solidFill>
            <a:schemeClr val="bg1"/>
          </a:solidFill>
          <a:ln>
            <a:solidFill>
              <a:schemeClr val="tx1"/>
            </a:solidFill>
          </a:ln>
        </p:spPr>
        <p:txBody>
          <a:bodyPr wrap="square" rtlCol="0">
            <a:spAutoFit/>
          </a:bodyPr>
          <a:lstStyle/>
          <a:p>
            <a:r>
              <a:rPr lang="en-US" sz="1400" dirty="0" smtClean="0">
                <a:latin typeface="Arial" charset="0"/>
                <a:ea typeface="Arial" charset="0"/>
                <a:cs typeface="Arial" charset="0"/>
              </a:rPr>
              <a:t>A convincing track with delta ray </a:t>
            </a:r>
            <a:r>
              <a:rPr lang="en-US" sz="1400" smtClean="0">
                <a:latin typeface="Arial" charset="0"/>
                <a:ea typeface="Arial" charset="0"/>
                <a:cs typeface="Arial" charset="0"/>
              </a:rPr>
              <a:t>observed using a </a:t>
            </a:r>
            <a:r>
              <a:rPr lang="en-US" sz="1400" dirty="0" smtClean="0">
                <a:latin typeface="Arial" charset="0"/>
                <a:ea typeface="Arial" charset="0"/>
                <a:cs typeface="Arial" charset="0"/>
              </a:rPr>
              <a:t>16-chip anode assembly at Bern</a:t>
            </a:r>
            <a:endParaRPr lang="en-US" sz="1400" dirty="0">
              <a:latin typeface="Arial" charset="0"/>
              <a:ea typeface="Arial" charset="0"/>
              <a:cs typeface="Arial" charset="0"/>
            </a:endParaRPr>
          </a:p>
        </p:txBody>
      </p:sp>
      <p:sp>
        <p:nvSpPr>
          <p:cNvPr id="23" name="TextBox 22"/>
          <p:cNvSpPr txBox="1"/>
          <p:nvPr/>
        </p:nvSpPr>
        <p:spPr>
          <a:xfrm>
            <a:off x="7986099" y="498210"/>
            <a:ext cx="4135851" cy="584775"/>
          </a:xfrm>
          <a:prstGeom prst="rect">
            <a:avLst/>
          </a:prstGeom>
          <a:solidFill>
            <a:schemeClr val="bg1"/>
          </a:solidFill>
          <a:ln>
            <a:solidFill>
              <a:schemeClr val="tx1"/>
            </a:solidFill>
          </a:ln>
        </p:spPr>
        <p:txBody>
          <a:bodyPr wrap="square" rtlCol="0">
            <a:spAutoFit/>
          </a:bodyPr>
          <a:lstStyle/>
          <a:p>
            <a:r>
              <a:rPr lang="en-US" sz="1600" dirty="0" smtClean="0">
                <a:latin typeface="Arial" charset="0"/>
                <a:ea typeface="Arial" charset="0"/>
                <a:cs typeface="Arial" charset="0"/>
              </a:rPr>
              <a:t>MIP track imaged using a fully instrumented 10 cm anode assembly (28-chips)</a:t>
            </a:r>
            <a:endParaRPr lang="en-US" sz="1600" dirty="0">
              <a:latin typeface="Arial" charset="0"/>
              <a:ea typeface="Arial" charset="0"/>
              <a:cs typeface="Arial" charset="0"/>
            </a:endParaRPr>
          </a:p>
        </p:txBody>
      </p:sp>
      <p:sp>
        <p:nvSpPr>
          <p:cNvPr id="24" name="TextBox 23"/>
          <p:cNvSpPr txBox="1"/>
          <p:nvPr/>
        </p:nvSpPr>
        <p:spPr>
          <a:xfrm>
            <a:off x="838199" y="6342815"/>
            <a:ext cx="1951175" cy="307777"/>
          </a:xfrm>
          <a:prstGeom prst="rect">
            <a:avLst/>
          </a:prstGeom>
          <a:solidFill>
            <a:schemeClr val="bg1"/>
          </a:solidFill>
        </p:spPr>
        <p:txBody>
          <a:bodyPr wrap="none" rtlCol="0">
            <a:spAutoFit/>
          </a:bodyPr>
          <a:lstStyle/>
          <a:p>
            <a:r>
              <a:rPr lang="en-US" sz="1400" i="1" dirty="0" smtClean="0">
                <a:latin typeface="Arial" charset="0"/>
                <a:ea typeface="Arial" charset="0"/>
                <a:cs typeface="Arial" charset="0"/>
              </a:rPr>
              <a:t>Thanks LBL LZ group!</a:t>
            </a:r>
            <a:endParaRPr lang="en-US" sz="1400" i="1" dirty="0">
              <a:latin typeface="Arial" charset="0"/>
              <a:ea typeface="Arial" charset="0"/>
              <a:cs typeface="Arial" charset="0"/>
            </a:endParaRPr>
          </a:p>
        </p:txBody>
      </p:sp>
      <p:sp>
        <p:nvSpPr>
          <p:cNvPr id="25" name="TextBox 24"/>
          <p:cNvSpPr txBox="1"/>
          <p:nvPr/>
        </p:nvSpPr>
        <p:spPr>
          <a:xfrm>
            <a:off x="7895833" y="6356351"/>
            <a:ext cx="1725246" cy="307777"/>
          </a:xfrm>
          <a:prstGeom prst="rect">
            <a:avLst/>
          </a:prstGeom>
          <a:noFill/>
        </p:spPr>
        <p:txBody>
          <a:bodyPr wrap="square" rtlCol="0">
            <a:spAutoFit/>
          </a:bodyPr>
          <a:lstStyle/>
          <a:p>
            <a:r>
              <a:rPr lang="en-US" sz="1400" i="1" dirty="0" smtClean="0">
                <a:latin typeface="Arial" charset="0"/>
                <a:ea typeface="Arial" charset="0"/>
                <a:cs typeface="Arial" charset="0"/>
              </a:rPr>
              <a:t>Thanks Bern gang!</a:t>
            </a:r>
            <a:endParaRPr lang="en-US" sz="1400" i="1" dirty="0">
              <a:latin typeface="Arial" charset="0"/>
              <a:ea typeface="Arial" charset="0"/>
              <a:cs typeface="Arial" charset="0"/>
            </a:endParaRPr>
          </a:p>
        </p:txBody>
      </p:sp>
    </p:spTree>
    <p:extLst>
      <p:ext uri="{BB962C8B-B14F-4D97-AF65-F5344CB8AC3E}">
        <p14:creationId xmlns:p14="http://schemas.microsoft.com/office/powerpoint/2010/main" val="1533292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8268</TotalTime>
  <Words>1320</Words>
  <Application>Microsoft Macintosh PowerPoint</Application>
  <PresentationFormat>Widescreen</PresentationFormat>
  <Paragraphs>193</Paragraphs>
  <Slides>13</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ＭＳ Ｐゴシック</vt:lpstr>
      <vt:lpstr>Arial</vt:lpstr>
      <vt:lpstr>Office Theme</vt:lpstr>
      <vt:lpstr>LArPix R&amp;D: Demonstration of large-area 3D charge readout for LArTPCs</vt:lpstr>
      <vt:lpstr>LArTPCs in high rate environments</vt:lpstr>
      <vt:lpstr>Pixelated TPCs as 3D LArTPCs</vt:lpstr>
      <vt:lpstr>LArPix concept</vt:lpstr>
      <vt:lpstr>LArPix v1 ASIC</vt:lpstr>
      <vt:lpstr>LArPix v1 ASIC performance</vt:lpstr>
      <vt:lpstr>LArPix anode assembly</vt:lpstr>
      <vt:lpstr>LArPix DAQ</vt:lpstr>
      <vt:lpstr>Demonstration with cosmic rays</vt:lpstr>
      <vt:lpstr>3D LArTPC reconstruction</vt:lpstr>
      <vt:lpstr>Summary and on the horizon</vt:lpstr>
      <vt:lpstr>PowerPoint Presentation</vt:lpstr>
      <vt:lpstr>LArPix event display</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126</cp:revision>
  <dcterms:created xsi:type="dcterms:W3CDTF">2018-11-03T14:26:33Z</dcterms:created>
  <dcterms:modified xsi:type="dcterms:W3CDTF">2018-12-01T15:45:22Z</dcterms:modified>
</cp:coreProperties>
</file>