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08" r:id="rId1"/>
  </p:sldMasterIdLst>
  <p:notesMasterIdLst>
    <p:notesMasterId r:id="rId6"/>
  </p:notesMasterIdLst>
  <p:handoutMasterIdLst>
    <p:handoutMasterId r:id="rId7"/>
  </p:handoutMasterIdLst>
  <p:sldIdLst>
    <p:sldId id="264" r:id="rId2"/>
    <p:sldId id="291" r:id="rId3"/>
    <p:sldId id="292" r:id="rId4"/>
    <p:sldId id="283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FC64A5"/>
    <a:srgbClr val="022B45"/>
    <a:srgbClr val="032B44"/>
    <a:srgbClr val="062A44"/>
    <a:srgbClr val="062E44"/>
    <a:srgbClr val="003366"/>
    <a:srgbClr val="99CCFF"/>
    <a:srgbClr val="66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18"/>
  </p:normalViewPr>
  <p:slideViewPr>
    <p:cSldViewPr snapToGrid="0">
      <p:cViewPr varScale="1">
        <p:scale>
          <a:sx n="92" d="100"/>
          <a:sy n="92" d="100"/>
        </p:scale>
        <p:origin x="166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000">
                <a:latin typeface="Arial" pitchFamily="-109" charset="0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/>
            </a:lvl1pPr>
          </a:lstStyle>
          <a:p>
            <a:fld id="{C52CEDBB-4D36-4479-B8CE-D38391FE8DD4}" type="datetime1">
              <a:rPr lang="en-US"/>
              <a:pPr/>
              <a:t>10/29/18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800">
                <a:latin typeface="Arial" pitchFamily="-109" charset="0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800"/>
            </a:lvl1pPr>
          </a:lstStyle>
          <a:p>
            <a:fld id="{3F7BDD37-0788-43F0-858D-E48A8788DD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796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09" charset="0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109" charset="0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09" charset="0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7DE1216-C1CB-418E-A162-2276B32162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114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UCPD dispatches law enforcement</a:t>
            </a:r>
          </a:p>
          <a:p>
            <a:r>
              <a:rPr lang="en-US" baseline="0" dirty="0"/>
              <a:t>ACRECC dispatches fire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A1204-BAD8-A143-95CB-948AC03C401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794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/>
          <p:cNvPicPr>
            <a:picLocks noChangeAspect="1"/>
          </p:cNvPicPr>
          <p:nvPr/>
        </p:nvPicPr>
        <p:blipFill>
          <a:blip r:embed="rId2">
            <a:alphaModFix amt="4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200281"/>
            <a:ext cx="9144000" cy="471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31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pic>
        <p:nvPicPr>
          <p:cNvPr id="6" name="Picture 7" descr="LBNL_Banner.psd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8"/>
          <a:stretch/>
        </p:blipFill>
        <p:spPr bwMode="auto">
          <a:xfrm>
            <a:off x="7075173" y="41871"/>
            <a:ext cx="2054871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7928" y="2130425"/>
            <a:ext cx="7070271" cy="1470025"/>
          </a:xfrm>
        </p:spPr>
        <p:txBody>
          <a:bodyPr/>
          <a:lstStyle>
            <a:lvl1pPr>
              <a:defRPr>
                <a:solidFill>
                  <a:srgbClr val="0033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3886200"/>
            <a:ext cx="7082971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003366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7" descr="LBNL_Banner.psd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r="40022"/>
          <a:stretch/>
        </p:blipFill>
        <p:spPr bwMode="auto">
          <a:xfrm>
            <a:off x="111637" y="41871"/>
            <a:ext cx="4214405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09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0850" y="1336675"/>
            <a:ext cx="8473694" cy="49452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34922" indent="-234922" rtl="0">
              <a:defRPr/>
            </a:lvl1pPr>
            <a:lvl2pPr marL="455561" indent="-226961" rtl="0">
              <a:defRPr/>
            </a:lvl2pPr>
            <a:lvl3pPr marL="690484" indent="-245984" rtl="0">
              <a:defRPr/>
            </a:lvl3pPr>
            <a:lvl4pPr marL="911119" indent="-225319" rtl="0">
              <a:defRPr/>
            </a:lvl4pPr>
            <a:lvl5pPr marL="1146042" indent="-244341"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135468" y="0"/>
            <a:ext cx="7703810" cy="969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876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1573213"/>
            <a:ext cx="7781925" cy="436880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900"/>
              </a:spcBef>
              <a:buFont typeface="Arial"/>
              <a:buChar char="•"/>
              <a:defRPr/>
            </a:lvl2pPr>
            <a:lvl3pPr marL="458788" indent="-177800">
              <a:spcBef>
                <a:spcPts val="500"/>
              </a:spcBef>
              <a:defRPr/>
            </a:lvl3pPr>
            <a:lvl4pPr marL="687388" indent="-177800">
              <a:spcBef>
                <a:spcPts val="400"/>
              </a:spcBef>
              <a:buSzPct val="50000"/>
              <a:buFont typeface="Arial"/>
              <a:buChar char="•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92138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solidFill>
                  <a:srgbClr val="000000"/>
                </a:solidFill>
                <a:latin typeface="Arial"/>
                <a:ea typeface="ＭＳ Ｐゴシック"/>
              </a:rPr>
              <a:t>Footer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B8BC7-D39C-3644-947F-0CA389F89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1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8840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4038600" cy="452596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4038600" cy="452596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92138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solidFill>
                  <a:srgbClr val="000000"/>
                </a:solidFill>
                <a:latin typeface="Arial"/>
                <a:ea typeface="ＭＳ Ｐゴシック"/>
              </a:rPr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64D2C-CB8C-FB47-A755-58159215E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1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92138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solidFill>
                  <a:srgbClr val="000000"/>
                </a:solidFill>
                <a:latin typeface="Arial"/>
                <a:ea typeface="ＭＳ Ｐゴシック"/>
              </a:rPr>
              <a:t>Footer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A0D74-A509-8143-A2E4-F51C556A5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04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92138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solidFill>
                  <a:srgbClr val="000000"/>
                </a:solidFill>
                <a:latin typeface="Arial"/>
                <a:ea typeface="ＭＳ Ｐゴシック"/>
              </a:rPr>
              <a:t>Footer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54685-F14A-1F4D-8622-B7F59B728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52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565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92138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solidFill>
                  <a:srgbClr val="000000"/>
                </a:solidFill>
                <a:latin typeface="Arial"/>
                <a:ea typeface="ＭＳ Ｐゴシック"/>
              </a:rPr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73A56-B59A-E548-88E9-865872345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02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92138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solidFill>
                  <a:srgbClr val="000000"/>
                </a:solidFill>
                <a:latin typeface="Arial"/>
                <a:ea typeface="ＭＳ Ｐゴシック"/>
              </a:rPr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F2161-DD99-214B-BCDF-178AD0948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53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2625" y="260350"/>
            <a:ext cx="7781925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043613"/>
            <a:ext cx="9144000" cy="1587"/>
          </a:xfrm>
          <a:prstGeom prst="line">
            <a:avLst/>
          </a:prstGeom>
          <a:ln w="6350" cap="flat" cmpd="sng" algn="ctr">
            <a:solidFill>
              <a:schemeClr val="tx2">
                <a:lumMod val="7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7" descr="LBNL_small_logo.psd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5" y="6242050"/>
            <a:ext cx="5683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600" smtClean="0">
                <a:solidFill>
                  <a:srgbClr val="898989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148A81AF-C812-5B49-A6C9-B2973BEDE5FF}" type="slidenum">
              <a:rPr lang="en-US">
                <a:latin typeface="Arial"/>
                <a:ea typeface="ＭＳ Ｐゴシック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latin typeface="Arial"/>
              <a:ea typeface="ＭＳ Ｐゴシック"/>
            </a:endParaRPr>
          </a:p>
        </p:txBody>
      </p:sp>
      <p:pic>
        <p:nvPicPr>
          <p:cNvPr id="3" name="Picture 2" descr="PS Patch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3238" y="6170083"/>
            <a:ext cx="711398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5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ts val="900"/>
        </a:spcBef>
        <a:spcAft>
          <a:spcPct val="0"/>
        </a:spcAft>
        <a:defRPr sz="2400">
          <a:solidFill>
            <a:srgbClr val="003366"/>
          </a:solidFill>
          <a:latin typeface="+mn-lt"/>
          <a:ea typeface="+mn-ea"/>
          <a:cs typeface="+mn-cs"/>
        </a:defRPr>
      </a:lvl1pPr>
      <a:lvl2pPr marL="288925" indent="-227013" algn="l" rtl="0" eaLnBrk="1" fontAlgn="base" hangingPunct="1">
        <a:spcBef>
          <a:spcPts val="500"/>
        </a:spcBef>
        <a:spcAft>
          <a:spcPct val="0"/>
        </a:spcAft>
        <a:buSzPct val="85000"/>
        <a:buChar char="–"/>
        <a:defRPr sz="2400">
          <a:solidFill>
            <a:srgbClr val="003366"/>
          </a:solidFill>
          <a:latin typeface="+mn-lt"/>
          <a:ea typeface="+mn-ea"/>
        </a:defRPr>
      </a:lvl2pPr>
      <a:lvl3pPr marL="573088" indent="-117475" algn="l" rtl="0" eaLnBrk="1" fontAlgn="base" hangingPunct="1">
        <a:spcBef>
          <a:spcPts val="400"/>
        </a:spcBef>
        <a:spcAft>
          <a:spcPct val="0"/>
        </a:spcAft>
        <a:buSzPct val="75000"/>
        <a:buFont typeface="Lucida Grande" charset="0"/>
        <a:buChar char="–"/>
        <a:defRPr sz="2400">
          <a:solidFill>
            <a:srgbClr val="003366"/>
          </a:solidFill>
          <a:latin typeface="+mn-lt"/>
          <a:ea typeface="+mn-ea"/>
        </a:defRPr>
      </a:lvl3pPr>
      <a:lvl4pPr marL="909638" indent="-227013" algn="l" rtl="0" eaLnBrk="1" fontAlgn="base" hangingPunct="1">
        <a:spcBef>
          <a:spcPct val="20000"/>
        </a:spcBef>
        <a:spcAft>
          <a:spcPct val="0"/>
        </a:spcAft>
        <a:buSzPct val="75000"/>
        <a:buFont typeface="Lucida Grande" charset="0"/>
        <a:buChar char="–"/>
        <a:defRPr sz="2400">
          <a:solidFill>
            <a:srgbClr val="003366"/>
          </a:solidFill>
          <a:latin typeface="+mn-lt"/>
          <a:ea typeface="+mn-ea"/>
        </a:defRPr>
      </a:lvl4pPr>
      <a:lvl5pPr marL="1146175" indent="-236538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3366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0" y="1062843"/>
            <a:ext cx="9132600" cy="57951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7928" y="2130425"/>
            <a:ext cx="7070271" cy="88590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VISITOR SAFETY INFORMATION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145" y="-7144"/>
            <a:ext cx="7781925" cy="114300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Safety at LBNL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1B8BC7-D39C-3644-947F-0CA389F8942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4470" y="1135856"/>
            <a:ext cx="8229600" cy="501332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rtl="0" eaLnBrk="1" fontAlgn="base" hangingPunct="1">
              <a:spcBef>
                <a:spcPts val="120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288925" indent="-227013" algn="l" rtl="0" eaLnBrk="1" fontAlgn="base" hangingPunct="1">
              <a:spcBef>
                <a:spcPts val="900"/>
              </a:spcBef>
              <a:spcAft>
                <a:spcPct val="0"/>
              </a:spcAft>
              <a:buSzPct val="85000"/>
              <a:buFont typeface="Arial"/>
              <a:buChar char="•"/>
              <a:defRPr sz="2400">
                <a:solidFill>
                  <a:srgbClr val="003366"/>
                </a:solidFill>
                <a:latin typeface="+mn-lt"/>
                <a:ea typeface="+mn-ea"/>
              </a:defRPr>
            </a:lvl2pPr>
            <a:lvl3pPr marL="458788" indent="-177800" algn="l" rtl="0" eaLnBrk="1" fontAlgn="base" hangingPunct="1">
              <a:spcBef>
                <a:spcPts val="500"/>
              </a:spcBef>
              <a:spcAft>
                <a:spcPct val="0"/>
              </a:spcAft>
              <a:buSzPct val="75000"/>
              <a:buFont typeface="Lucida Grande" charset="0"/>
              <a:buChar char="–"/>
              <a:defRPr sz="2400">
                <a:solidFill>
                  <a:srgbClr val="003366"/>
                </a:solidFill>
                <a:latin typeface="+mn-lt"/>
                <a:ea typeface="+mn-ea"/>
              </a:defRPr>
            </a:lvl3pPr>
            <a:lvl4pPr marL="687388" indent="-177800" algn="l" rtl="0" eaLnBrk="1" fontAlgn="base" hangingPunct="1">
              <a:spcBef>
                <a:spcPts val="400"/>
              </a:spcBef>
              <a:spcAft>
                <a:spcPct val="0"/>
              </a:spcAft>
              <a:buSzPct val="50000"/>
              <a:buFont typeface="Arial"/>
              <a:buChar char="•"/>
              <a:defRPr sz="2400">
                <a:solidFill>
                  <a:srgbClr val="003366"/>
                </a:solidFill>
                <a:latin typeface="+mn-lt"/>
                <a:ea typeface="+mn-ea"/>
              </a:defRPr>
            </a:lvl4pPr>
            <a:lvl5pPr marL="1146175" indent="-23653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66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C5993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C5993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C5993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C5993"/>
                </a:solidFill>
                <a:latin typeface="+mn-lt"/>
                <a:ea typeface="+mn-ea"/>
              </a:defRPr>
            </a:lvl9pPr>
          </a:lstStyle>
          <a:p>
            <a:r>
              <a:rPr lang="en-US" sz="3000" b="1" kern="0" dirty="0">
                <a:solidFill>
                  <a:schemeClr val="tx1"/>
                </a:solidFill>
              </a:rPr>
              <a:t>US DOE Facility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600" kern="0" dirty="0">
                <a:solidFill>
                  <a:schemeClr val="tx1"/>
                </a:solidFill>
              </a:rPr>
              <a:t>Obey all posted signs</a:t>
            </a:r>
          </a:p>
          <a:p>
            <a:r>
              <a:rPr lang="en-US" sz="3000" b="1" kern="0" dirty="0">
                <a:solidFill>
                  <a:schemeClr val="tx1"/>
                </a:solidFill>
              </a:rPr>
              <a:t>Pedestrian Safety</a:t>
            </a:r>
          </a:p>
          <a:p>
            <a:pPr>
              <a:buFont typeface="Arial" charset="0"/>
              <a:buChar char="•"/>
            </a:pPr>
            <a:r>
              <a:rPr lang="en-US" kern="0" dirty="0">
                <a:solidFill>
                  <a:schemeClr val="tx1"/>
                </a:solidFill>
              </a:rPr>
              <a:t>Use sidewalk and crosswalks</a:t>
            </a:r>
          </a:p>
          <a:p>
            <a:pPr>
              <a:buFont typeface="Arial" charset="0"/>
              <a:buChar char="•"/>
            </a:pPr>
            <a:r>
              <a:rPr lang="en-US" kern="0" dirty="0">
                <a:solidFill>
                  <a:schemeClr val="tx1"/>
                </a:solidFill>
              </a:rPr>
              <a:t>Watch your step!</a:t>
            </a:r>
          </a:p>
          <a:p>
            <a:pPr>
              <a:buFont typeface="Arial" charset="0"/>
              <a:buChar char="•"/>
            </a:pPr>
            <a:r>
              <a:rPr lang="en-US" kern="0" dirty="0">
                <a:solidFill>
                  <a:schemeClr val="tx1"/>
                </a:solidFill>
              </a:rPr>
              <a:t>Do not interact with wild animals </a:t>
            </a:r>
          </a:p>
          <a:p>
            <a:r>
              <a:rPr lang="en-US" sz="3000" b="1" kern="0" dirty="0">
                <a:solidFill>
                  <a:schemeClr val="tx1"/>
                </a:solidFill>
              </a:rPr>
              <a:t>Traffic Safety</a:t>
            </a:r>
          </a:p>
          <a:p>
            <a:pPr>
              <a:buFont typeface="Arial" charset="0"/>
              <a:buChar char="•"/>
            </a:pPr>
            <a:r>
              <a:rPr lang="en-US" kern="0" dirty="0">
                <a:solidFill>
                  <a:schemeClr val="tx1"/>
                </a:solidFill>
              </a:rPr>
              <a:t>Speed limit is 15 mph on most of site due to construction</a:t>
            </a:r>
          </a:p>
          <a:p>
            <a:pPr>
              <a:buFont typeface="Arial" charset="0"/>
              <a:buChar char="•"/>
            </a:pPr>
            <a:r>
              <a:rPr lang="en-US" kern="0" dirty="0">
                <a:solidFill>
                  <a:schemeClr val="tx1"/>
                </a:solidFill>
              </a:rPr>
              <a:t>Follow traffic, parking and pedestrian signs and markings</a:t>
            </a:r>
          </a:p>
          <a:p>
            <a:r>
              <a:rPr lang="en-US" sz="3000" b="1" kern="0" dirty="0">
                <a:solidFill>
                  <a:schemeClr val="tx1"/>
                </a:solidFill>
              </a:rPr>
              <a:t>Smoking</a:t>
            </a:r>
          </a:p>
          <a:p>
            <a:pPr>
              <a:buFont typeface="Arial" charset="0"/>
              <a:buChar char="•"/>
            </a:pPr>
            <a:r>
              <a:rPr lang="en-US" kern="0" dirty="0">
                <a:solidFill>
                  <a:schemeClr val="tx1"/>
                </a:solidFill>
              </a:rPr>
              <a:t>In designated areas only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078" y="1569637"/>
            <a:ext cx="1752600" cy="24568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900" y="1417638"/>
            <a:ext cx="1816926" cy="1958949"/>
          </a:xfrm>
          <a:prstGeom prst="rect">
            <a:avLst/>
          </a:prstGeom>
        </p:spPr>
      </p:pic>
      <p:pic>
        <p:nvPicPr>
          <p:cNvPr id="9" name="Picture 13" descr="https://encrypted-tbn3.gstatic.com/images?q=tbn:ANd9GcS4qQq6CuMIJSbw3v-XG1lx5HSWrLChfRBmnhzBFUkPcuoI0Ea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9700" y="5161486"/>
            <a:ext cx="1775079" cy="1421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7176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291" y="-35200"/>
            <a:ext cx="7781925" cy="114300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Earthquake Response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505200" y="5774440"/>
            <a:ext cx="2133600" cy="365125"/>
          </a:xfrm>
        </p:spPr>
        <p:txBody>
          <a:bodyPr/>
          <a:lstStyle/>
          <a:p>
            <a:pPr>
              <a:defRPr/>
            </a:pPr>
            <a:fld id="{B91B8BC7-D39C-3644-947F-0CA389F8942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702291" y="1107800"/>
            <a:ext cx="6679486" cy="2635971"/>
            <a:chOff x="193964" y="1174659"/>
            <a:chExt cx="7588018" cy="3018009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3964" y="1174659"/>
              <a:ext cx="1753245" cy="915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2161290"/>
              <a:ext cx="1790552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3228090"/>
              <a:ext cx="1847850" cy="964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2295582" y="1492938"/>
              <a:ext cx="411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Drop </a:t>
              </a:r>
              <a:r>
                <a:rPr lang="en-US" sz="2400" dirty="0"/>
                <a:t>down on the floor</a:t>
              </a:r>
              <a:r>
                <a:rPr lang="en-US" sz="2400" b="1" dirty="0"/>
                <a:t>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95582" y="2154019"/>
              <a:ext cx="5419782" cy="1374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Cover </a:t>
              </a:r>
              <a:r>
                <a:rPr lang="en-US" sz="2400" dirty="0"/>
                <a:t>under a sturdy desk, table </a:t>
              </a:r>
            </a:p>
            <a:p>
              <a:r>
                <a:rPr lang="en-US" sz="2400" dirty="0"/>
                <a:t>or other furniture</a:t>
              </a:r>
            </a:p>
            <a:p>
              <a:endParaRPr lang="en-US" sz="2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95582" y="3243790"/>
              <a:ext cx="5486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Hold </a:t>
              </a:r>
              <a:r>
                <a:rPr lang="en-US" sz="2400" dirty="0"/>
                <a:t>onto it and be prepared to move with the furniture</a:t>
              </a:r>
              <a:endParaRPr lang="en-US" sz="2400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20342" y="4030617"/>
            <a:ext cx="8303315" cy="1610886"/>
            <a:chOff x="136908" y="4399268"/>
            <a:chExt cx="8260910" cy="1828663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6908" y="4982896"/>
              <a:ext cx="1378684" cy="1065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76400" y="4447290"/>
              <a:ext cx="1311218" cy="170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3055908" y="4399268"/>
              <a:ext cx="5273618" cy="1362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Evacuate </a:t>
              </a:r>
              <a:r>
                <a:rPr lang="en-US" sz="2400" dirty="0"/>
                <a:t>to assembly area (usually in parking lot).  Take personal items.</a:t>
              </a:r>
              <a:endParaRPr lang="en-US" sz="24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87618" y="5396934"/>
              <a:ext cx="541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Follow Directions </a:t>
              </a:r>
              <a:r>
                <a:rPr lang="en-US" sz="2400" dirty="0"/>
                <a:t>from the Building Emergency Team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94746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437" y="121264"/>
            <a:ext cx="7961630" cy="59526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Reporting Emergencies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647759" y="1170432"/>
            <a:ext cx="1709329" cy="484542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90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288925" indent="-227013" algn="l" rtl="0" eaLnBrk="1" fontAlgn="base" hangingPunct="1">
              <a:spcBef>
                <a:spcPts val="500"/>
              </a:spcBef>
              <a:spcAft>
                <a:spcPct val="0"/>
              </a:spcAft>
              <a:buSzPct val="85000"/>
              <a:buChar char="–"/>
              <a:defRPr sz="2000">
                <a:solidFill>
                  <a:srgbClr val="003366"/>
                </a:solidFill>
                <a:latin typeface="+mn-lt"/>
                <a:ea typeface="+mn-ea"/>
              </a:defRPr>
            </a:lvl2pPr>
            <a:lvl3pPr marL="573088" indent="-11747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Lucida Grande" charset="0"/>
              <a:buChar char="–"/>
              <a:defRPr sz="2000">
                <a:solidFill>
                  <a:srgbClr val="003366"/>
                </a:solidFill>
                <a:latin typeface="+mn-lt"/>
                <a:ea typeface="+mn-ea"/>
              </a:defRPr>
            </a:lvl3pPr>
            <a:lvl4pPr marL="909638" indent="-227013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Lucida Grande" charset="0"/>
              <a:buChar char="–"/>
              <a:defRPr sz="1800">
                <a:solidFill>
                  <a:srgbClr val="003366"/>
                </a:solidFill>
                <a:latin typeface="+mn-lt"/>
                <a:ea typeface="+mn-ea"/>
              </a:defRPr>
            </a:lvl4pPr>
            <a:lvl5pPr marL="1146175" indent="-23653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66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2C5993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2C5993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2C5993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2C5993"/>
                </a:solidFill>
                <a:latin typeface="+mn-lt"/>
                <a:ea typeface="+mn-ea"/>
              </a:defRPr>
            </a:lvl9pPr>
          </a:lstStyle>
          <a:p>
            <a:pPr marL="0" indent="0"/>
            <a:endParaRPr lang="en-US" sz="1200" dirty="0"/>
          </a:p>
          <a:p>
            <a:pPr marL="0" indent="0"/>
            <a:endParaRPr lang="en-US" sz="1200" dirty="0"/>
          </a:p>
          <a:p>
            <a:pPr marL="0" indent="0"/>
            <a:endParaRPr lang="en-US" sz="1200" dirty="0"/>
          </a:p>
        </p:txBody>
      </p:sp>
      <p:grpSp>
        <p:nvGrpSpPr>
          <p:cNvPr id="5" name="Group 4"/>
          <p:cNvGrpSpPr/>
          <p:nvPr/>
        </p:nvGrpSpPr>
        <p:grpSpPr>
          <a:xfrm>
            <a:off x="6689687" y="716530"/>
            <a:ext cx="1955549" cy="3285825"/>
            <a:chOff x="6361387" y="855617"/>
            <a:chExt cx="2610039" cy="394035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/>
            <a:srcRect r="6610"/>
            <a:stretch/>
          </p:blipFill>
          <p:spPr>
            <a:xfrm>
              <a:off x="6361387" y="2933304"/>
              <a:ext cx="2610039" cy="1862666"/>
            </a:xfrm>
            <a:prstGeom prst="rect">
              <a:avLst/>
            </a:prstGeom>
          </p:spPr>
        </p:pic>
        <p:pic>
          <p:nvPicPr>
            <p:cNvPr id="2050" name="Picture 2" descr="No automatic alt text available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1387" y="855617"/>
              <a:ext cx="2393595" cy="1862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http://ps.lbl.gov/images/hedder-collag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57"/>
          <a:stretch/>
        </p:blipFill>
        <p:spPr bwMode="auto">
          <a:xfrm>
            <a:off x="5860075" y="4094217"/>
            <a:ext cx="2994025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6066" y="1334614"/>
            <a:ext cx="590429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>
              <a:buFont typeface="LucidaGrande" charset="0"/>
              <a:buChar char="-"/>
            </a:pPr>
            <a:r>
              <a:rPr lang="en-US" sz="3200" b="1" dirty="0"/>
              <a:t>Dial </a:t>
            </a:r>
            <a:r>
              <a:rPr lang="en-US" sz="3200" b="1" dirty="0">
                <a:solidFill>
                  <a:srgbClr val="FF0000"/>
                </a:solidFill>
              </a:rPr>
              <a:t>911</a:t>
            </a:r>
            <a:r>
              <a:rPr lang="en-US" sz="3200" b="1" dirty="0"/>
              <a:t> for life threatening emergencies</a:t>
            </a:r>
          </a:p>
          <a:p>
            <a:pPr marL="400050">
              <a:buFont typeface="LucidaGrande" charset="0"/>
              <a:buChar char="-"/>
            </a:pPr>
            <a:endParaRPr lang="en-US" sz="3200" b="1" dirty="0"/>
          </a:p>
          <a:p>
            <a:pPr marL="400050">
              <a:buFont typeface="LucidaGrande" charset="0"/>
              <a:buChar char="-"/>
            </a:pPr>
            <a:endParaRPr lang="en-US" sz="3200" b="1" dirty="0"/>
          </a:p>
          <a:p>
            <a:pPr marL="400050">
              <a:buFont typeface="LucidaGrande" charset="0"/>
              <a:buChar char="-"/>
            </a:pPr>
            <a:endParaRPr lang="en-US" sz="3200" b="1" dirty="0"/>
          </a:p>
          <a:p>
            <a:pPr marL="400050">
              <a:buFont typeface="LucidaGrande" charset="0"/>
              <a:buChar char="-"/>
            </a:pPr>
            <a:r>
              <a:rPr lang="en-US" sz="3200" b="1" dirty="0"/>
              <a:t>Dial</a:t>
            </a:r>
            <a:r>
              <a:rPr lang="en-US" sz="3200" b="1" dirty="0">
                <a:solidFill>
                  <a:srgbClr val="336699"/>
                </a:solidFill>
              </a:rPr>
              <a:t> 6999 </a:t>
            </a:r>
            <a:r>
              <a:rPr lang="en-US" sz="3200" b="1" dirty="0"/>
              <a:t>for non-life threatening events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5661826"/>
      </p:ext>
    </p:extLst>
  </p:cSld>
  <p:clrMapOvr>
    <a:masterClrMapping/>
  </p:clrMapOvr>
</p:sld>
</file>

<file path=ppt/theme/theme1.xml><?xml version="1.0" encoding="utf-8"?>
<a:theme xmlns:a="http://schemas.openxmlformats.org/drawingml/2006/main" name="1_LBNL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LBNL_Template</Template>
  <TotalTime>6355</TotalTime>
  <Words>130</Words>
  <Application>Microsoft Macintosh PowerPoint</Application>
  <PresentationFormat>On-screen Show (4:3)</PresentationFormat>
  <Paragraphs>32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ＭＳ Ｐゴシック</vt:lpstr>
      <vt:lpstr>Arial</vt:lpstr>
      <vt:lpstr>Lucida Grande</vt:lpstr>
      <vt:lpstr>LucidaGrande</vt:lpstr>
      <vt:lpstr>1_LBNL_Template</vt:lpstr>
      <vt:lpstr>VISITOR SAFETY INFORMATION  </vt:lpstr>
      <vt:lpstr>Safety at LBNL</vt:lpstr>
      <vt:lpstr>Earthquake Response</vt:lpstr>
      <vt:lpstr>Reporting Emergencies</vt:lpstr>
    </vt:vector>
  </TitlesOfParts>
  <Company>Lawrence Berkeley Laboratory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MLWhite</dc:creator>
  <cp:lastModifiedBy>Microsoft Office User</cp:lastModifiedBy>
  <cp:revision>64</cp:revision>
  <cp:lastPrinted>2017-08-21T23:20:54Z</cp:lastPrinted>
  <dcterms:created xsi:type="dcterms:W3CDTF">2013-07-05T20:20:41Z</dcterms:created>
  <dcterms:modified xsi:type="dcterms:W3CDTF">2018-10-30T01:51:26Z</dcterms:modified>
</cp:coreProperties>
</file>