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1" r:id="rId6"/>
    <p:sldId id="260" r:id="rId7"/>
    <p:sldId id="264" r:id="rId8"/>
    <p:sldId id="263" r:id="rId9"/>
    <p:sldId id="265" r:id="rId10"/>
    <p:sldId id="266" r:id="rId11"/>
    <p:sldId id="267" r:id="rId12"/>
    <p:sldId id="268" r:id="rId13"/>
    <p:sldId id="26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D2A3EB-5D3E-49B4-80F5-94EC7EBF4381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EB2F59-EC53-4A8E-9933-52920DB75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993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EF183B6-4DF3-4CC6-A566-A2F91707FA60}" type="datetime1">
              <a:rPr lang="en-US" smtClean="0"/>
              <a:t>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57A8-9235-48E8-B499-C122B88714CE}" type="datetime1">
              <a:rPr lang="en-US" smtClean="0"/>
              <a:t>4/11/2018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AFC6-21BF-4B66-8ED0-AFB6D5BAC774}" type="datetime1">
              <a:rPr lang="en-US" smtClean="0"/>
              <a:t>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77091-C62C-49BD-A0EB-EA2DEC2A3DAD}" type="datetime1">
              <a:rPr lang="en-US" smtClean="0"/>
              <a:t>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903B2-6631-48F2-B595-A7A2339AF534}" type="datetime1">
              <a:rPr lang="en-US" smtClean="0"/>
              <a:t>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E1B74-4CA7-436C-BAF8-B66625610281}" type="datetime1">
              <a:rPr lang="en-US" smtClean="0"/>
              <a:t>4/11/2018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D1F0B-EF96-4EA9-B6DA-CACDA242FDE2}" type="datetime1">
              <a:rPr lang="en-US" smtClean="0"/>
              <a:t>4/11/2018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B9E3EF62-CECB-4DE2-97D2-CD713FDF3AA6}" type="datetime1">
              <a:rPr lang="en-US" smtClean="0"/>
              <a:t>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987614AA-B569-4914-AAE3-FAB9723FA2AB}" type="datetime1">
              <a:rPr lang="en-US" smtClean="0"/>
              <a:t>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309B0-3BFF-4A37-8E2D-B47EE5FD5996}" type="datetime1">
              <a:rPr lang="en-US" smtClean="0"/>
              <a:t>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6C0C1-7B77-4E0B-92BE-93C381BC8B7C}" type="datetime1">
              <a:rPr lang="en-US" smtClean="0"/>
              <a:t>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0FF53-DDB3-4E54-809C-14E831F6E93C}" type="datetime1">
              <a:rPr lang="en-US" smtClean="0"/>
              <a:t>4/11/2018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50E62-6EF8-4A4D-B338-D07A8F3CC00A}" type="datetime1">
              <a:rPr lang="en-US" smtClean="0"/>
              <a:t>4/11/2018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89A13-2EA1-4686-AAD4-22443896493E}" type="datetime1">
              <a:rPr lang="en-US" smtClean="0"/>
              <a:t>4/11/2018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F9684-D29F-4E20-A2C2-A668FDAF10C0}" type="datetime1">
              <a:rPr lang="en-US" smtClean="0"/>
              <a:t>4/11/2018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DB65D-8CE6-4B85-8556-FA2F4299F3DC}" type="datetime1">
              <a:rPr lang="en-US" smtClean="0"/>
              <a:t>4/11/2018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2CE2E-5543-4456-93DB-5D0B71623B58}" type="datetime1">
              <a:rPr lang="en-US" smtClean="0"/>
              <a:t>4/11/2018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0B337109-2919-49D6-BEC7-E35DB830C17A}" type="datetime1">
              <a:rPr lang="en-US" smtClean="0"/>
              <a:t>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abs/arXiv:1111.0561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E0589-27BE-4E61-A862-2B83932299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Calibrating Electromagnetic Calorimeter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31AEBD-7060-418D-89FD-8D34B80017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D. Dixit</a:t>
            </a:r>
          </a:p>
          <a:p>
            <a:r>
              <a:rPr lang="en-US" dirty="0"/>
              <a:t>290E Sp-18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FB39D-71C1-48C1-9510-BB92AAF69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251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82B13-CA63-44B7-BE80-1EF3C536E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Mass Peak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59CA44-780F-4FA7-BEBC-E3CCFE53F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E456A8-10CB-4575-B007-F0D5F054E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621" y="1829521"/>
            <a:ext cx="4678652" cy="43310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39D2DC-B4D7-4A67-90CE-A7A55B377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728" y="1742945"/>
            <a:ext cx="4678653" cy="43032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575F07-5BF3-4835-AD19-11712EA6E3C3}"/>
              </a:ext>
            </a:extLst>
          </p:cNvPr>
          <p:cNvSpPr txBox="1"/>
          <p:nvPr/>
        </p:nvSpPr>
        <p:spPr>
          <a:xfrm>
            <a:off x="1011815" y="6046234"/>
            <a:ext cx="241069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Pion (135 MeV/c</a:t>
            </a:r>
            <a:r>
              <a:rPr lang="en-US" baseline="30000" dirty="0"/>
              <a:t>2</a:t>
            </a:r>
            <a:r>
              <a:rPr lang="en-US" dirty="0"/>
              <a:t>) Mass peak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59BD09-800B-4A4B-A2EE-29E7E96CE110}"/>
              </a:ext>
            </a:extLst>
          </p:cNvPr>
          <p:cNvSpPr txBox="1"/>
          <p:nvPr/>
        </p:nvSpPr>
        <p:spPr>
          <a:xfrm>
            <a:off x="7121670" y="6024055"/>
            <a:ext cx="241069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Eta (0.547 GeV/c</a:t>
            </a:r>
            <a:r>
              <a:rPr lang="en-US" baseline="30000" dirty="0"/>
              <a:t>2</a:t>
            </a:r>
            <a:r>
              <a:rPr lang="en-US" dirty="0"/>
              <a:t>) Mass peak</a:t>
            </a:r>
          </a:p>
        </p:txBody>
      </p:sp>
    </p:spTree>
    <p:extLst>
      <p:ext uri="{BB962C8B-B14F-4D97-AF65-F5344CB8AC3E}">
        <p14:creationId xmlns:p14="http://schemas.microsoft.com/office/powerpoint/2010/main" val="2306248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C499F-C688-484D-96F6-94FD3B0F6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Relative Calibrations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5D46CF-8C39-4403-B064-17E34E21D7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we have known well calibrated cells, then we can compare the energy spectrum of those with uncalibrated cells, and find the calibration coefficient from that.</a:t>
                </a:r>
              </a:p>
              <a:p>
                <a:r>
                  <a:rPr lang="en-US" dirty="0"/>
                  <a:t>Procedure (How I do it for ALICE):</a:t>
                </a:r>
              </a:p>
              <a:p>
                <a:pPr lvl="1"/>
                <a:r>
                  <a:rPr lang="en-US" dirty="0"/>
                  <a:t>Sum energy spectrum of good cells</a:t>
                </a:r>
              </a:p>
              <a:p>
                <a:pPr lvl="1"/>
                <a:r>
                  <a:rPr lang="en-US" dirty="0"/>
                  <a:t>Fit a power law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p>
                    </m:sSup>
                  </m:oMath>
                </a14:m>
                <a:r>
                  <a:rPr lang="en-US" dirty="0"/>
                  <a:t>) spectrum to it within (1.5-5 GeV) to find g</a:t>
                </a:r>
              </a:p>
              <a:p>
                <a:pPr lvl="1"/>
                <a:r>
                  <a:rPr lang="en-US" dirty="0"/>
                  <a:t>Apply that to the uncalibrated cells to find a.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5D46CF-8C39-4403-B064-17E34E21D7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" t="-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2DC827-0EAD-4D22-B12F-DDE6D6AA7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355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EDD5E-AB9D-414E-90DB-8366C6175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B94EE-A560-4CC3-AC70-F1647E180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Electromagnetic calorimeters are important detector in particle physics experiments.</a:t>
            </a:r>
          </a:p>
          <a:p>
            <a:r>
              <a:rPr lang="en-US" dirty="0"/>
              <a:t>In order to be able to use them reliably, they need to be well calibrated.</a:t>
            </a:r>
          </a:p>
          <a:p>
            <a:r>
              <a:rPr lang="en-US" dirty="0"/>
              <a:t>There are many different calibrations such as energy, temperature, and time.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2A24D6-F47A-4FE7-8E9B-B724F18BD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944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0BF85-AFD0-4BC5-95AB-86EC0BB13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6E577-662D-44C5-B163-9E79B5AE00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Energy calibration and resolution of the CMS electromagnetic calorimeter in pp collisions at √ s = 7 </a:t>
            </a:r>
            <a:r>
              <a:rPr lang="en-US" dirty="0" err="1"/>
              <a:t>TeV</a:t>
            </a:r>
            <a:r>
              <a:rPr lang="en-US" dirty="0"/>
              <a:t> (arXiv:1306.2016)</a:t>
            </a:r>
          </a:p>
          <a:p>
            <a:r>
              <a:rPr lang="en-US" dirty="0"/>
              <a:t>Calibration of the ATLAS electromagnetic calorimeter using calibration hits (CDS:1046248)</a:t>
            </a:r>
          </a:p>
          <a:p>
            <a:r>
              <a:rPr lang="en-US" dirty="0"/>
              <a:t>ALICE EMCAL Workshop March 2018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15B5CE-7EAC-4CC1-A6B8-6B83B4C57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849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1F9C2-8D24-4E69-8A78-6D135E29D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Electromagnetic Calorimeters (</a:t>
            </a:r>
            <a:r>
              <a:rPr lang="en-US" dirty="0" err="1"/>
              <a:t>EMCals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9D6B8-80C0-4B25-A0AE-6F2153B3C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663" y="2326409"/>
            <a:ext cx="9888864" cy="34163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Measuring energy of two special particles</a:t>
            </a:r>
          </a:p>
          <a:p>
            <a:pPr lvl="1"/>
            <a:r>
              <a:rPr lang="en-US" dirty="0"/>
              <a:t>Electrons</a:t>
            </a:r>
          </a:p>
          <a:p>
            <a:pPr lvl="1"/>
            <a:r>
              <a:rPr lang="en-US" dirty="0"/>
              <a:t>Photons</a:t>
            </a:r>
          </a:p>
          <a:p>
            <a:r>
              <a:rPr lang="en-US" dirty="0"/>
              <a:t>Photons and electrons are very common decay products so their energies (and momentum) provides information about the parent</a:t>
            </a:r>
          </a:p>
          <a:p>
            <a:r>
              <a:rPr lang="en-US" dirty="0"/>
              <a:t>Examples of particles with photon or electron decay products:</a:t>
            </a:r>
          </a:p>
          <a:p>
            <a:pPr lvl="1"/>
            <a:r>
              <a:rPr lang="en-US" dirty="0" err="1"/>
              <a:t>Pions</a:t>
            </a:r>
            <a:r>
              <a:rPr lang="en-US" dirty="0"/>
              <a:t>, etas</a:t>
            </a:r>
          </a:p>
          <a:p>
            <a:pPr lvl="1"/>
            <a:r>
              <a:rPr lang="en-US" dirty="0"/>
              <a:t>Higgs</a:t>
            </a:r>
          </a:p>
          <a:p>
            <a:pPr lvl="1"/>
            <a:r>
              <a:rPr lang="en-US" dirty="0"/>
              <a:t>W/Z bosons</a:t>
            </a:r>
          </a:p>
          <a:p>
            <a:r>
              <a:rPr lang="en-US" dirty="0"/>
              <a:t>Additionally photons can also come from initial processes just as QCD Compton scattering.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9AEC36-F93C-463A-9FAE-A4C2B1B50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26" name="Picture 2" descr="Image result for qcd compton scattering">
            <a:extLst>
              <a:ext uri="{FF2B5EF4-FFF2-40B4-BE49-F238E27FC236}">
                <a16:creationId xmlns:a16="http://schemas.microsoft.com/office/drawing/2014/main" id="{E54CA229-7C35-4516-B06D-C57C99CAC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468" y="5384319"/>
            <a:ext cx="4544532" cy="136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2CB66BC-1117-48BF-BA85-A893E0E0BDE3}"/>
              </a:ext>
            </a:extLst>
          </p:cNvPr>
          <p:cNvSpPr/>
          <p:nvPr/>
        </p:nvSpPr>
        <p:spPr>
          <a:xfrm>
            <a:off x="10821005" y="5130403"/>
            <a:ext cx="122066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rgbClr val="6699CC"/>
                </a:solidFill>
                <a:latin typeface="arial" panose="020B0604020202020204" pitchFamily="34" charset="0"/>
                <a:hlinkClick r:id="rId3"/>
              </a:rPr>
              <a:t>arXiv:1111.0561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497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67A8B-202E-40C3-BE85-C1BA7A4E6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Calorimeters at the LHC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7EB05-A583-4FE6-87C9-E77F78901D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CMS: PbWO</a:t>
            </a:r>
            <a:r>
              <a:rPr lang="en-US" baseline="-25000" dirty="0"/>
              <a:t>4</a:t>
            </a:r>
            <a:r>
              <a:rPr lang="en-US" dirty="0"/>
              <a:t> Homogenous Calorimeter</a:t>
            </a:r>
          </a:p>
          <a:p>
            <a:r>
              <a:rPr lang="en-US" dirty="0"/>
              <a:t>ATLAS: Lead/Liquid Argon Sampling Calorimeter</a:t>
            </a:r>
          </a:p>
          <a:p>
            <a:r>
              <a:rPr lang="en-US" dirty="0"/>
              <a:t>ALICE: Lead-Scintillator Sampling Calorimeter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4DA468-798D-476E-B227-8353235DE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050" name="Picture 2" descr="Image result for alice emcal">
            <a:extLst>
              <a:ext uri="{FF2B5EF4-FFF2-40B4-BE49-F238E27FC236}">
                <a16:creationId xmlns:a16="http://schemas.microsoft.com/office/drawing/2014/main" id="{29E0707B-0E5A-4BD6-8AAE-E5DB3735D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864" y="3775172"/>
            <a:ext cx="3840347" cy="260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F11510A-52C5-4763-8082-C8E6DE58FA23}"/>
              </a:ext>
            </a:extLst>
          </p:cNvPr>
          <p:cNvSpPr/>
          <p:nvPr/>
        </p:nvSpPr>
        <p:spPr>
          <a:xfrm>
            <a:off x="8972139" y="3105989"/>
            <a:ext cx="316807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/>
              <a:t>https://www.quantumdiaries.org/2010/10/13/meet-the-alice-electromagnetic-calorimeter/</a:t>
            </a:r>
            <a:endParaRPr lang="en-US" sz="1050" dirty="0"/>
          </a:p>
        </p:txBody>
      </p:sp>
      <p:sp>
        <p:nvSpPr>
          <p:cNvPr id="6" name="AutoShape 4" descr="Image result for cms calorimeter">
            <a:extLst>
              <a:ext uri="{FF2B5EF4-FFF2-40B4-BE49-F238E27FC236}">
                <a16:creationId xmlns:a16="http://schemas.microsoft.com/office/drawing/2014/main" id="{5BA18A54-2C2A-41AA-8FEE-A30C91E9103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Image result for cms calorimeter">
            <a:extLst>
              <a:ext uri="{FF2B5EF4-FFF2-40B4-BE49-F238E27FC236}">
                <a16:creationId xmlns:a16="http://schemas.microsoft.com/office/drawing/2014/main" id="{C359F5FF-30FE-4017-B4E4-4BF5074EA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56" y="3879108"/>
            <a:ext cx="3798042" cy="268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41F2F29-586F-4AA3-84D1-CC738D8E2085}"/>
              </a:ext>
            </a:extLst>
          </p:cNvPr>
          <p:cNvSpPr/>
          <p:nvPr/>
        </p:nvSpPr>
        <p:spPr>
          <a:xfrm>
            <a:off x="465577" y="6541739"/>
            <a:ext cx="355417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/>
              <a:t>http://cms.web.cern.ch/news/cms-detector-design</a:t>
            </a:r>
          </a:p>
        </p:txBody>
      </p:sp>
      <p:pic>
        <p:nvPicPr>
          <p:cNvPr id="2056" name="Picture 8" descr="Image result for atlas calorimeter">
            <a:extLst>
              <a:ext uri="{FF2B5EF4-FFF2-40B4-BE49-F238E27FC236}">
                <a16:creationId xmlns:a16="http://schemas.microsoft.com/office/drawing/2014/main" id="{6594CF5A-3D7E-4DE2-AEFF-18B10D405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289" y="3934966"/>
            <a:ext cx="3748884" cy="2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A001146-1030-4F29-97F1-F24E5F8E54FB}"/>
              </a:ext>
            </a:extLst>
          </p:cNvPr>
          <p:cNvSpPr/>
          <p:nvPr/>
        </p:nvSpPr>
        <p:spPr>
          <a:xfrm>
            <a:off x="4163889" y="6253198"/>
            <a:ext cx="4359564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Design and implementation of the Front End Board for the readout of the ATLAS liquid argon calorimeters. Journal of Instrumentation. 3. P03004. 10.1088/1748-0221/3/03/P03004.</a:t>
            </a:r>
          </a:p>
        </p:txBody>
      </p:sp>
    </p:spTree>
    <p:extLst>
      <p:ext uri="{BB962C8B-B14F-4D97-AF65-F5344CB8AC3E}">
        <p14:creationId xmlns:p14="http://schemas.microsoft.com/office/powerpoint/2010/main" val="3369435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25B73-17A8-41E1-ADA9-147B5378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Calibrations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BE3C0-0E1F-4629-9A56-9462D50F5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we think calibrations of </a:t>
            </a:r>
            <a:r>
              <a:rPr lang="en-US" dirty="0" err="1"/>
              <a:t>EMCals</a:t>
            </a:r>
            <a:r>
              <a:rPr lang="en-US" dirty="0"/>
              <a:t>, we think about energy calibrations</a:t>
            </a:r>
          </a:p>
          <a:p>
            <a:r>
              <a:rPr lang="en-US" dirty="0"/>
              <a:t>There is more than the just energy which needs to be corrected</a:t>
            </a:r>
          </a:p>
          <a:p>
            <a:r>
              <a:rPr lang="en-US" dirty="0"/>
              <a:t>Other calibrations:</a:t>
            </a:r>
          </a:p>
          <a:p>
            <a:pPr lvl="1"/>
            <a:r>
              <a:rPr lang="en-US" dirty="0"/>
              <a:t>Timing Calibration</a:t>
            </a:r>
          </a:p>
          <a:p>
            <a:pPr lvl="1"/>
            <a:r>
              <a:rPr lang="en-US" dirty="0"/>
              <a:t>Temperature Calibration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1FA0A9-1EE2-4AF4-B4EB-0820A60AA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720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64BEE-E437-4794-82DB-AA77F36D0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Timing Calibration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E51C1-CBF1-48A6-9A0F-39EE02C9F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7037701" cy="34163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Purpose: To correct cell time information by the average cell time over a period</a:t>
            </a:r>
          </a:p>
          <a:p>
            <a:r>
              <a:rPr lang="en-US" dirty="0"/>
              <a:t>While an entire event is read in simultaneously, each cell is read out individually</a:t>
            </a:r>
          </a:p>
          <a:p>
            <a:r>
              <a:rPr lang="en-US" dirty="0"/>
              <a:t>Due to this, we can cell-to-cell offsets, which need to be corrected.</a:t>
            </a:r>
          </a:p>
          <a:p>
            <a:r>
              <a:rPr lang="en-US" dirty="0"/>
              <a:t>How to correct:</a:t>
            </a:r>
          </a:p>
          <a:p>
            <a:pPr lvl="1"/>
            <a:r>
              <a:rPr lang="en-US" dirty="0"/>
              <a:t>Use a recursive method: find phases between each cell on a run by run bases</a:t>
            </a:r>
          </a:p>
          <a:p>
            <a:pPr lvl="1"/>
            <a:r>
              <a:rPr lang="en-US" dirty="0"/>
              <a:t>Create coefficients from those phases to correct for the </a:t>
            </a:r>
            <a:r>
              <a:rPr lang="en-US" dirty="0" err="1"/>
              <a:t>offests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E5AD6D-65EF-4911-A2FF-5618F1923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D7D943-E701-4C93-8A85-355DDF48D3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6399" y="2291195"/>
            <a:ext cx="3975601" cy="40409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FF72B2-EB52-487F-B852-062637995C30}"/>
              </a:ext>
            </a:extLst>
          </p:cNvPr>
          <p:cNvSpPr txBox="1"/>
          <p:nvPr/>
        </p:nvSpPr>
        <p:spPr>
          <a:xfrm>
            <a:off x="9395175" y="6308355"/>
            <a:ext cx="251863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ALICE EMCAL workshop March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928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AF123-6373-4BFC-A406-29E00ACE0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Calibrations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2D9D1-6750-4956-B513-57AFA0E8F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5467519" cy="3416300"/>
          </a:xfrm>
        </p:spPr>
        <p:txBody>
          <a:bodyPr/>
          <a:lstStyle/>
          <a:p>
            <a:r>
              <a:rPr lang="en-US" dirty="0"/>
              <a:t>Absolute calibrations: We know the deposited energy and we correct accordingly</a:t>
            </a:r>
          </a:p>
          <a:p>
            <a:pPr lvl="1"/>
            <a:r>
              <a:rPr lang="en-US" dirty="0"/>
              <a:t>Mass peak reconstruction</a:t>
            </a:r>
          </a:p>
          <a:p>
            <a:pPr lvl="1"/>
            <a:r>
              <a:rPr lang="en-US" dirty="0"/>
              <a:t>Calibrations using a test beam</a:t>
            </a:r>
          </a:p>
          <a:p>
            <a:r>
              <a:rPr lang="en-US" dirty="0"/>
              <a:t>Relative calibrations: We have some cells which are mis calibrated, so we adjust their spectrum according to the "good" cells.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1B67EA-E420-4124-92AF-A538B0446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05D320-1EE6-49D6-B11E-0C1BB8146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1729" y="2276887"/>
            <a:ext cx="4247902" cy="42853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A62CF6-7D19-433B-98D3-606C46D8DFD2}"/>
              </a:ext>
            </a:extLst>
          </p:cNvPr>
          <p:cNvSpPr txBox="1"/>
          <p:nvPr/>
        </p:nvSpPr>
        <p:spPr>
          <a:xfrm>
            <a:off x="8840993" y="6435313"/>
            <a:ext cx="251863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ALICE EMCAL workshop March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311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D6175-77BC-4107-9A32-9B58D1A26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Calibrations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36F519-5797-41A1-986C-7774CAF92E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Due to various reasons (radiation exposure, weird electronics, individual cell responses, </a:t>
                </a:r>
                <a:r>
                  <a:rPr lang="en-US" dirty="0" err="1"/>
                  <a:t>etc</a:t>
                </a:r>
                <a:r>
                  <a:rPr lang="en-US" dirty="0"/>
                  <a:t>) cells will measure a different energy than the truth.</a:t>
                </a:r>
              </a:p>
              <a:p>
                <a:r>
                  <a:rPr lang="en-US" dirty="0"/>
                  <a:t>Thus, the measured energy will not be correct, and be off by some factor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𝑚𝑒𝑎𝑠𝑢𝑟𝑒𝑑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𝑡𝑟𝑢𝑡h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What we need to do find the calibration coefficient (a), so that if we multiple by  both sides by a, we get the true energy.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36F519-5797-41A1-986C-7774CAF92E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" t="-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42B9B1-9397-4F34-8A4E-F935D25D9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210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0D220-68EA-412A-A874-719ABD1E9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Beam Calibrations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637B7-FD8B-4B9B-A904-47F572B75A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 the detector to a test beam facility</a:t>
            </a:r>
          </a:p>
          <a:p>
            <a:r>
              <a:rPr lang="en-US" dirty="0"/>
              <a:t>Shoot electrons at it</a:t>
            </a:r>
          </a:p>
          <a:p>
            <a:r>
              <a:rPr lang="en-US" dirty="0"/>
              <a:t>The beam will be coming in with a certain energy</a:t>
            </a:r>
          </a:p>
          <a:p>
            <a:r>
              <a:rPr lang="en-US" dirty="0"/>
              <a:t>We look at the energy we measured, and compare it with the expected energy and adjust coefficients accordingly</a:t>
            </a:r>
          </a:p>
          <a:p>
            <a:r>
              <a:rPr lang="en-US" dirty="0"/>
              <a:t>This is nice, but once the calorimeter is installed for a long period, it is not practice to remove it and bring it to test beam before every run year.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4957DA-8297-44AF-A27E-1EFC1112F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552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02722-5582-4F53-B3CA-CDECEFA0A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Calibrating using a mass peak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A75592-D9E9-4FBC-94CF-4ACDD1A5AD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mass of many hadron is known very well, and to a very precision.</a:t>
                </a:r>
              </a:p>
              <a:p>
                <a:pPr lvl="1"/>
                <a:r>
                  <a:rPr lang="en-US" dirty="0"/>
                  <a:t>Neutral pion mass: 134.976 6 ± 0.000 6 MeV/c</a:t>
                </a:r>
                <a:r>
                  <a:rPr lang="en-US" baseline="30000" dirty="0"/>
                  <a:t>2</a:t>
                </a:r>
                <a:endParaRPr lang="en-US" dirty="0"/>
              </a:p>
              <a:p>
                <a:pPr lvl="1"/>
                <a:r>
                  <a:rPr lang="en-US" dirty="0"/>
                  <a:t>Eta mass: 547.862 ± 0.018 MeV/c</a:t>
                </a:r>
                <a:r>
                  <a:rPr lang="en-US" baseline="30000" dirty="0"/>
                  <a:t>2</a:t>
                </a:r>
              </a:p>
              <a:p>
                <a:r>
                  <a:rPr lang="en-US" dirty="0"/>
                  <a:t>Since these hadrons decay into photons, we can combine the photon energies to obtain the invariant mass of the pion and the eta.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/>
                        <m:t>m</m:t>
                      </m:r>
                      <m:r>
                        <m:rPr>
                          <m:nor/>
                        </m:rPr>
                        <a:rPr lang="el-GR" baseline="-25000" smtClean="0"/>
                        <m:t>γγ</m:t>
                      </m:r>
                      <m:r>
                        <m:rPr>
                          <m:nor/>
                        </m:rPr>
                        <a:rPr lang="el-GR"/>
                        <m:t> = </m:t>
                      </m:r>
                      <m:rad>
                        <m:radPr>
                          <m:degHide m:val="on"/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lang="en-US"/>
                            <m:t>2</m:t>
                          </m:r>
                          <m:r>
                            <m:rPr>
                              <m:nor/>
                            </m:rPr>
                            <a:rPr lang="en-US"/>
                            <m:t>E</m:t>
                          </m:r>
                          <m:r>
                            <m:rPr>
                              <m:nor/>
                            </m:rPr>
                            <a:rPr lang="en-US"/>
                            <m:t>1</m:t>
                          </m:r>
                          <m:r>
                            <m:rPr>
                              <m:nor/>
                            </m:rPr>
                            <a:rPr lang="en-US"/>
                            <m:t>E</m:t>
                          </m:r>
                          <m:r>
                            <m:rPr>
                              <m:nor/>
                            </m:rPr>
                            <a:rPr lang="en-US"/>
                            <m:t>2(1 − </m:t>
                          </m:r>
                          <m:r>
                            <m:rPr>
                              <m:nor/>
                            </m:rPr>
                            <a:rPr lang="en-US" smtClean="0"/>
                            <m:t>cos</m:t>
                          </m:r>
                          <m:r>
                            <m:rPr>
                              <m:nor/>
                            </m:rPr>
                            <a:rPr lang="en-US" smtClean="0"/>
                            <m:t> </m:t>
                          </m:r>
                          <m:r>
                            <m:rPr>
                              <m:nor/>
                            </m:rPr>
                            <a:rPr lang="el-GR" smtClean="0"/>
                            <m:t>θ</m:t>
                          </m:r>
                          <m:r>
                            <m:rPr>
                              <m:nor/>
                            </m:rPr>
                            <a:rPr lang="el-GR"/>
                            <m:t>)</m:t>
                          </m:r>
                        </m:e>
                      </m:ra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To ensure it is a photon, we look at clusters in the </a:t>
                </a:r>
                <a:r>
                  <a:rPr lang="en-US" dirty="0" err="1"/>
                  <a:t>EMCal</a:t>
                </a:r>
                <a:r>
                  <a:rPr lang="en-US" dirty="0"/>
                  <a:t> and reject </a:t>
                </a:r>
                <a:r>
                  <a:rPr lang="en-US" dirty="0" err="1"/>
                  <a:t>thoses</a:t>
                </a:r>
                <a:r>
                  <a:rPr lang="en-US" dirty="0"/>
                  <a:t> with associated tracks. Then we pair all photons with each other to create a mass peak.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A75592-D9E9-4FBC-94CF-4ACDD1A5AD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" t="-891" r="-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A19E05-3FBE-453B-8A0A-017008D6A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5129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103</TotalTime>
  <Words>776</Words>
  <Application>Microsoft Office PowerPoint</Application>
  <PresentationFormat>Widescreen</PresentationFormat>
  <Paragraphs>89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</vt:lpstr>
      <vt:lpstr>Calibri</vt:lpstr>
      <vt:lpstr>Cambria Math</vt:lpstr>
      <vt:lpstr>Century Gothic</vt:lpstr>
      <vt:lpstr>Wingdings 3</vt:lpstr>
      <vt:lpstr>Ion Boardroom</vt:lpstr>
      <vt:lpstr>Calibrating Electromagnetic Calorimeter</vt:lpstr>
      <vt:lpstr>Purpose of Electromagnetic Calorimeters (EMCals)</vt:lpstr>
      <vt:lpstr>Calorimeters at the LHC</vt:lpstr>
      <vt:lpstr>Different Calibrations</vt:lpstr>
      <vt:lpstr>Timing Calibration</vt:lpstr>
      <vt:lpstr>Energy Calibrations</vt:lpstr>
      <vt:lpstr>Energy Calibrations</vt:lpstr>
      <vt:lpstr>Test Beam Calibrations </vt:lpstr>
      <vt:lpstr>Calibrating using a mass peak</vt:lpstr>
      <vt:lpstr>Mass Peak</vt:lpstr>
      <vt:lpstr>Relative Calibrations</vt:lpstr>
      <vt:lpstr>Summary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Calibrating Electromagnetic Calorimeter</dc:title>
  <dc:creator>Dhruv Dixit</dc:creator>
  <cp:lastModifiedBy>Dhruv Dixit</cp:lastModifiedBy>
  <cp:revision>11</cp:revision>
  <dcterms:created xsi:type="dcterms:W3CDTF">2018-04-12T04:56:21Z</dcterms:created>
  <dcterms:modified xsi:type="dcterms:W3CDTF">2018-04-11T22:48:25Z</dcterms:modified>
</cp:coreProperties>
</file>