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64" r:id="rId3"/>
    <p:sldId id="265" r:id="rId4"/>
    <p:sldId id="270" r:id="rId5"/>
    <p:sldId id="263" r:id="rId6"/>
    <p:sldId id="269" r:id="rId7"/>
    <p:sldId id="274" r:id="rId8"/>
    <p:sldId id="266" r:id="rId9"/>
    <p:sldId id="272" r:id="rId10"/>
    <p:sldId id="271" r:id="rId11"/>
    <p:sldId id="273" r:id="rId12"/>
    <p:sldId id="275" r:id="rId13"/>
    <p:sldId id="267" r:id="rId14"/>
    <p:sldId id="277" r:id="rId15"/>
    <p:sldId id="278" r:id="rId16"/>
    <p:sldId id="279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44"/>
    <p:restoredTop sz="94648"/>
  </p:normalViewPr>
  <p:slideViewPr>
    <p:cSldViewPr snapToGrid="0" snapToObjects="1">
      <p:cViewPr varScale="1">
        <p:scale>
          <a:sx n="112" d="100"/>
          <a:sy n="112" d="100"/>
        </p:scale>
        <p:origin x="2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79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1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43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6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13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0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6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5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1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E3C2-F756-824A-A83A-13585BF8B92F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C2F2B-8F92-1A46-BC3E-FCE9299F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3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Heterologous Protein </a:t>
            </a:r>
            <a:r>
              <a:rPr lang="en-US" dirty="0" smtClean="0"/>
              <a:t>Solubility </a:t>
            </a:r>
            <a:r>
              <a:rPr lang="en-US" dirty="0" smtClean="0"/>
              <a:t>Prediction in </a:t>
            </a:r>
            <a:r>
              <a:rPr lang="en-US" i="1" dirty="0" smtClean="0"/>
              <a:t>E. Coli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Zak </a:t>
            </a:r>
            <a:r>
              <a:rPr lang="en-US" dirty="0" smtClean="0"/>
              <a:t>Costello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28650" y="1690689"/>
            <a:ext cx="3863340" cy="4800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57494"/>
            <a:ext cx="7886700" cy="1325563"/>
          </a:xfrm>
        </p:spPr>
        <p:txBody>
          <a:bodyPr/>
          <a:lstStyle/>
          <a:p>
            <a:r>
              <a:rPr lang="en-US" dirty="0" smtClean="0"/>
              <a:t>What Data Sets Do I use?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4777740" y="2483167"/>
            <a:ext cx="960120" cy="400050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77240" y="1905952"/>
            <a:ext cx="960120" cy="977265"/>
            <a:chOff x="952500" y="2097405"/>
            <a:chExt cx="960120" cy="977265"/>
          </a:xfrm>
        </p:grpSpPr>
        <p:sp>
          <p:nvSpPr>
            <p:cNvPr id="6" name="Can 5"/>
            <p:cNvSpPr/>
            <p:nvPr/>
          </p:nvSpPr>
          <p:spPr>
            <a:xfrm>
              <a:off x="952500" y="2674620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952500" y="2486025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n 8"/>
            <p:cNvSpPr/>
            <p:nvPr/>
          </p:nvSpPr>
          <p:spPr>
            <a:xfrm>
              <a:off x="952500" y="2286000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an 9"/>
            <p:cNvSpPr/>
            <p:nvPr/>
          </p:nvSpPr>
          <p:spPr>
            <a:xfrm>
              <a:off x="952500" y="2097405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640580" y="1690689"/>
            <a:ext cx="3863340" cy="4800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20240" y="1905952"/>
            <a:ext cx="2423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PDB Dataset</a:t>
            </a:r>
          </a:p>
          <a:p>
            <a:r>
              <a:rPr lang="en-US" dirty="0" smtClean="0"/>
              <a:t>N = </a:t>
            </a:r>
            <a:r>
              <a:rPr lang="is-IS" dirty="0" smtClean="0"/>
              <a:t>117,378</a:t>
            </a:r>
          </a:p>
          <a:p>
            <a:r>
              <a:rPr lang="is-IS" dirty="0" smtClean="0"/>
              <a:t>Currated From PDB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12155" y="1905952"/>
            <a:ext cx="2423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Experimental Dataset</a:t>
            </a:r>
          </a:p>
          <a:p>
            <a:r>
              <a:rPr lang="en-US" dirty="0" smtClean="0"/>
              <a:t>N = </a:t>
            </a:r>
            <a:r>
              <a:rPr lang="is-IS" dirty="0" smtClean="0"/>
              <a:t>165</a:t>
            </a:r>
          </a:p>
          <a:p>
            <a:r>
              <a:rPr lang="is-IS" dirty="0" smtClean="0"/>
              <a:t>From JBEI Experiments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7240" y="2985075"/>
            <a:ext cx="3566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Contains</a:t>
            </a:r>
          </a:p>
          <a:p>
            <a:r>
              <a:rPr lang="en-US" dirty="0" smtClean="0"/>
              <a:t>Protein Sequence</a:t>
            </a:r>
          </a:p>
          <a:p>
            <a:r>
              <a:rPr lang="en-US" dirty="0" smtClean="0"/>
              <a:t>Binary Solubility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7240" y="3908405"/>
            <a:ext cx="3566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Issues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[Bias] Insoluble proteins determined by no one reporting that they have successfully expressed them.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[Inconsistency] Curated </a:t>
            </a:r>
            <a:r>
              <a:rPr lang="en-US" dirty="0"/>
              <a:t>f</a:t>
            </a:r>
            <a:r>
              <a:rPr lang="en-US" dirty="0" smtClean="0"/>
              <a:t>rom many different experiments so solubility metrics may have been different.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89170" y="2985075"/>
            <a:ext cx="3566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Contains</a:t>
            </a:r>
          </a:p>
          <a:p>
            <a:r>
              <a:rPr lang="en-US" dirty="0" smtClean="0"/>
              <a:t>Protein Sequence</a:t>
            </a:r>
          </a:p>
          <a:p>
            <a:r>
              <a:rPr lang="en-US" dirty="0" smtClean="0"/>
              <a:t>Qualitative Solubility Assessment</a:t>
            </a:r>
          </a:p>
          <a:p>
            <a:r>
              <a:rPr lang="en-US" dirty="0" smtClean="0"/>
              <a:t>Proteomics:16 Aggregation proteins</a:t>
            </a:r>
          </a:p>
          <a:p>
            <a:r>
              <a:rPr lang="en-US" dirty="0" smtClean="0"/>
              <a:t>Proteomics: Target Protein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77740" y="4392813"/>
            <a:ext cx="3566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Issues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[Repeatability] Qualitative solubility metric determined by a single experimenter.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[Noise] Proteomics noise not able to be determined due to lack of replicates.</a:t>
            </a:r>
          </a:p>
        </p:txBody>
      </p:sp>
    </p:spTree>
    <p:extLst>
      <p:ext uri="{BB962C8B-B14F-4D97-AF65-F5344CB8AC3E}">
        <p14:creationId xmlns:p14="http://schemas.microsoft.com/office/powerpoint/2010/main" val="20700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13"/>
          <p:cNvSpPr/>
          <p:nvPr/>
        </p:nvSpPr>
        <p:spPr>
          <a:xfrm>
            <a:off x="3771900" y="2186307"/>
            <a:ext cx="457200" cy="945513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0"/>
            <a:ext cx="8675370" cy="1325563"/>
          </a:xfrm>
        </p:spPr>
        <p:txBody>
          <a:bodyPr/>
          <a:lstStyle/>
          <a:p>
            <a:r>
              <a:rPr lang="en-US" dirty="0" smtClean="0"/>
              <a:t>High Level Modeling Approach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590" y="1325563"/>
            <a:ext cx="960120" cy="977265"/>
            <a:chOff x="952500" y="2097405"/>
            <a:chExt cx="960120" cy="977265"/>
          </a:xfrm>
        </p:grpSpPr>
        <p:sp>
          <p:nvSpPr>
            <p:cNvPr id="4" name="Can 3"/>
            <p:cNvSpPr/>
            <p:nvPr/>
          </p:nvSpPr>
          <p:spPr>
            <a:xfrm>
              <a:off x="952500" y="2674620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n 4"/>
            <p:cNvSpPr/>
            <p:nvPr/>
          </p:nvSpPr>
          <p:spPr>
            <a:xfrm>
              <a:off x="952500" y="2486025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an 5"/>
            <p:cNvSpPr/>
            <p:nvPr/>
          </p:nvSpPr>
          <p:spPr>
            <a:xfrm>
              <a:off x="952500" y="2286000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an 6"/>
            <p:cNvSpPr/>
            <p:nvPr/>
          </p:nvSpPr>
          <p:spPr>
            <a:xfrm>
              <a:off x="952500" y="2097405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ight Arrow 7"/>
          <p:cNvSpPr/>
          <p:nvPr/>
        </p:nvSpPr>
        <p:spPr>
          <a:xfrm>
            <a:off x="1374457" y="1598295"/>
            <a:ext cx="1108710" cy="400050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57475" y="1309687"/>
            <a:ext cx="2686050" cy="9772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Classifier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517833" y="1598294"/>
            <a:ext cx="1031557" cy="40005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00838" y="1309686"/>
            <a:ext cx="945832" cy="977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76.0%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8737" y="1325563"/>
            <a:ext cx="110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Sequence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30678" y="1294755"/>
            <a:ext cx="118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Binary Solubility Prediction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2657475" y="3147696"/>
            <a:ext cx="2686050" cy="97726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Classifier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Pretrained</a:t>
            </a:r>
            <a:r>
              <a:rPr lang="en-US" dirty="0" smtClean="0"/>
              <a:t> on PDB Data)</a:t>
            </a:r>
          </a:p>
        </p:txBody>
      </p:sp>
      <p:sp>
        <p:nvSpPr>
          <p:cNvPr id="16" name="Can 15"/>
          <p:cNvSpPr/>
          <p:nvPr/>
        </p:nvSpPr>
        <p:spPr>
          <a:xfrm>
            <a:off x="148590" y="3496152"/>
            <a:ext cx="960120" cy="400050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374457" y="3502581"/>
            <a:ext cx="1108710" cy="400050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430679" y="3436303"/>
            <a:ext cx="650082" cy="40005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67915" y="3089991"/>
            <a:ext cx="1101565" cy="207636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TPOT </a:t>
            </a:r>
            <a:r>
              <a:rPr lang="en-US" dirty="0" err="1" smtClean="0"/>
              <a:t>Metalearner</a:t>
            </a:r>
            <a:endParaRPr lang="en-US" dirty="0" smtClean="0"/>
          </a:p>
        </p:txBody>
      </p:sp>
      <p:sp>
        <p:nvSpPr>
          <p:cNvPr id="22" name="Bent-Up Arrow 21"/>
          <p:cNvSpPr/>
          <p:nvPr/>
        </p:nvSpPr>
        <p:spPr>
          <a:xfrm rot="5400000">
            <a:off x="2978643" y="1883589"/>
            <a:ext cx="889284" cy="531495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327344" y="3924936"/>
            <a:ext cx="615791" cy="40005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979570" y="3596637"/>
            <a:ext cx="958690" cy="977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63%</a:t>
            </a:r>
          </a:p>
        </p:txBody>
      </p:sp>
      <p:sp>
        <p:nvSpPr>
          <p:cNvPr id="25" name="Bent-Up Arrow 24"/>
          <p:cNvSpPr/>
          <p:nvPr/>
        </p:nvSpPr>
        <p:spPr>
          <a:xfrm rot="5400000">
            <a:off x="2005345" y="2336815"/>
            <a:ext cx="2332960" cy="5817870"/>
          </a:xfrm>
          <a:prstGeom prst="bentUpArrow">
            <a:avLst>
              <a:gd name="adj1" fmla="val 9665"/>
              <a:gd name="adj2" fmla="val 10459"/>
              <a:gd name="adj3" fmla="val 12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69345" y="5372100"/>
            <a:ext cx="1101565" cy="130198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TPOT </a:t>
            </a:r>
            <a:r>
              <a:rPr lang="en-US" dirty="0" err="1" smtClean="0"/>
              <a:t>Metalearner</a:t>
            </a:r>
            <a:endParaRPr lang="en-US" dirty="0" smtClean="0"/>
          </a:p>
        </p:txBody>
      </p:sp>
      <p:sp>
        <p:nvSpPr>
          <p:cNvPr id="27" name="Right Arrow 26"/>
          <p:cNvSpPr/>
          <p:nvPr/>
        </p:nvSpPr>
        <p:spPr>
          <a:xfrm>
            <a:off x="7327344" y="5770562"/>
            <a:ext cx="615791" cy="40005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11705" y="4308029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16 Aggregation </a:t>
            </a:r>
            <a:r>
              <a:rPr lang="en-US" dirty="0" smtClean="0"/>
              <a:t>Proteins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437447" y="5694949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16 Aggregation </a:t>
            </a:r>
            <a:r>
              <a:rPr lang="en-US" dirty="0" smtClean="0"/>
              <a:t>Proteins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979570" y="5481955"/>
            <a:ext cx="958690" cy="977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64.0%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30678" y="3084539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51%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4295" y="1044814"/>
            <a:ext cx="110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PDB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1439" y="3208914"/>
            <a:ext cx="110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Experiment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6328648" y="2277903"/>
            <a:ext cx="169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State of the Art!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0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567"/>
            <a:ext cx="7886700" cy="1325563"/>
          </a:xfrm>
        </p:spPr>
        <p:txBody>
          <a:bodyPr/>
          <a:lstStyle/>
          <a:p>
            <a:r>
              <a:rPr lang="en-US" dirty="0" smtClean="0"/>
              <a:t>LSTM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5581"/>
            <a:ext cx="7886700" cy="4351338"/>
          </a:xfrm>
        </p:spPr>
        <p:txBody>
          <a:bodyPr/>
          <a:lstStyle/>
          <a:p>
            <a:r>
              <a:rPr lang="en-US" dirty="0" smtClean="0"/>
              <a:t>Implemented in </a:t>
            </a:r>
            <a:r>
              <a:rPr lang="en-US" dirty="0" err="1" smtClean="0"/>
              <a:t>PyTorch</a:t>
            </a:r>
            <a:endParaRPr lang="en-US" dirty="0" smtClean="0"/>
          </a:p>
          <a:p>
            <a:r>
              <a:rPr lang="en-US" dirty="0" smtClean="0"/>
              <a:t>Protein Sequences Mapped onto One Hot Tensors</a:t>
            </a:r>
          </a:p>
          <a:p>
            <a:r>
              <a:rPr lang="en-US" dirty="0" smtClean="0"/>
              <a:t>Last Hidden Layer Mapped through a dense layer onto two outputs (soluble / insoluble)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93" y="3631237"/>
            <a:ext cx="6450602" cy="2423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4074" y="6138862"/>
            <a:ext cx="295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INPUT: Amino </a:t>
            </a:r>
            <a:r>
              <a:rPr lang="en-US" smtClean="0"/>
              <a:t>Acid Sequence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94074" y="3077239"/>
            <a:ext cx="283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Output: </a:t>
            </a:r>
            <a:r>
              <a:rPr lang="en-US" smtClean="0"/>
              <a:t>Solubility Prediction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650" y="6581001"/>
            <a:ext cx="755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*Image Credit: http://</a:t>
            </a:r>
            <a:r>
              <a:rPr lang="en-US" sz="1200" dirty="0" err="1" smtClean="0"/>
              <a:t>colah.github.io</a:t>
            </a:r>
            <a:r>
              <a:rPr lang="en-US" sz="1200" dirty="0" smtClean="0"/>
              <a:t>/posts/2015-08-Understanding-LSTMs/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45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Method has Achieved </a:t>
            </a:r>
            <a:r>
              <a:rPr lang="en-US" dirty="0" smtClean="0"/>
              <a:t>76.0% </a:t>
            </a:r>
            <a:r>
              <a:rPr lang="en-US" dirty="0" smtClean="0"/>
              <a:t>Accuracy so far on the Test Set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</a:t>
            </a:r>
            <a:r>
              <a:rPr lang="en-US" dirty="0"/>
              <a:t>Performing </a:t>
            </a:r>
            <a:r>
              <a:rPr lang="en-US" dirty="0" err="1"/>
              <a:t>Hyperparameters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Hidden Size: 512</a:t>
            </a:r>
          </a:p>
          <a:p>
            <a:pPr lvl="1"/>
            <a:r>
              <a:rPr lang="en-US" dirty="0" smtClean="0"/>
              <a:t>Layers: 3</a:t>
            </a:r>
          </a:p>
          <a:p>
            <a:pPr lvl="1"/>
            <a:r>
              <a:rPr lang="en-US" dirty="0" smtClean="0"/>
              <a:t>Batch Size: 64</a:t>
            </a:r>
          </a:p>
          <a:p>
            <a:pPr lvl="1"/>
            <a:r>
              <a:rPr lang="en-US" dirty="0" smtClean="0"/>
              <a:t>Learning Rate: 0.0001</a:t>
            </a:r>
          </a:p>
          <a:p>
            <a:pPr lvl="1"/>
            <a:r>
              <a:rPr lang="en-US" dirty="0" smtClean="0"/>
              <a:t>Bidirectional</a:t>
            </a:r>
            <a:endParaRPr lang="en-US" dirty="0" smtClean="0"/>
          </a:p>
          <a:p>
            <a:r>
              <a:rPr lang="en-US" dirty="0" smtClean="0"/>
              <a:t>I am currently </a:t>
            </a:r>
            <a:r>
              <a:rPr lang="en-US" dirty="0" smtClean="0"/>
              <a:t>applying hyper parameter optimization techniques to improve </a:t>
            </a:r>
            <a:r>
              <a:rPr lang="en-US" dirty="0" smtClean="0"/>
              <a:t>performance </a:t>
            </a:r>
            <a:r>
              <a:rPr lang="en-US" dirty="0" smtClean="0"/>
              <a:t>further.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092315" y="2106374"/>
            <a:ext cx="960120" cy="977265"/>
            <a:chOff x="952500" y="2097405"/>
            <a:chExt cx="960120" cy="977265"/>
          </a:xfrm>
        </p:grpSpPr>
        <p:sp>
          <p:nvSpPr>
            <p:cNvPr id="7" name="Can 6"/>
            <p:cNvSpPr/>
            <p:nvPr/>
          </p:nvSpPr>
          <p:spPr>
            <a:xfrm>
              <a:off x="952500" y="2674620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952500" y="2486025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n 8"/>
            <p:cNvSpPr/>
            <p:nvPr/>
          </p:nvSpPr>
          <p:spPr>
            <a:xfrm>
              <a:off x="952500" y="2286000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an 9"/>
            <p:cNvSpPr/>
            <p:nvPr/>
          </p:nvSpPr>
          <p:spPr>
            <a:xfrm>
              <a:off x="952500" y="2097405"/>
              <a:ext cx="960120" cy="400050"/>
            </a:xfrm>
            <a:prstGeom prst="can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18020" y="1825625"/>
            <a:ext cx="110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PDB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TPOT </a:t>
            </a:r>
            <a:r>
              <a:rPr lang="en-US" dirty="0" err="1" smtClean="0"/>
              <a:t>Metalearner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TPOT is a library which automates </a:t>
            </a:r>
            <a:r>
              <a:rPr lang="en-US" dirty="0" err="1" smtClean="0"/>
              <a:t>scikit</a:t>
            </a:r>
            <a:r>
              <a:rPr lang="en-US" dirty="0" smtClean="0"/>
              <a:t>-learn pipeline creation by using genetic algorithms to test out many learning pipelines.</a:t>
            </a:r>
          </a:p>
          <a:p>
            <a:r>
              <a:rPr lang="en-US" dirty="0" smtClean="0"/>
              <a:t>It includes 11 ML algorithms, and 18 Preprocessors</a:t>
            </a:r>
          </a:p>
          <a:p>
            <a:r>
              <a:rPr lang="en-US" dirty="0" smtClean="0"/>
              <a:t>These are mixed together to find the model with the best cross validated performance.  </a:t>
            </a:r>
          </a:p>
          <a:p>
            <a:r>
              <a:rPr lang="en-US" dirty="0" smtClean="0"/>
              <a:t>The resulting model can then be used for prediction.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on the Experimental Dataset still needs some 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044" y="1799273"/>
            <a:ext cx="4471912" cy="4377690"/>
          </a:xfrm>
          <a:prstGeom prst="rect">
            <a:avLst/>
          </a:prstGeom>
        </p:spPr>
      </p:pic>
      <p:sp>
        <p:nvSpPr>
          <p:cNvPr id="5" name="Can 4"/>
          <p:cNvSpPr/>
          <p:nvPr/>
        </p:nvSpPr>
        <p:spPr>
          <a:xfrm>
            <a:off x="1284485" y="2086511"/>
            <a:ext cx="960120" cy="400050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7334" y="1799273"/>
            <a:ext cx="110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Experiment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89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Whats</a:t>
            </a:r>
            <a:r>
              <a:rPr lang="en-US" dirty="0" smtClean="0"/>
              <a:t>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Improving Performance of Classifiers</a:t>
            </a:r>
          </a:p>
          <a:p>
            <a:r>
              <a:rPr lang="en-US" dirty="0" smtClean="0"/>
              <a:t>Implementing 5 Fold Cross Validation to get good statistical accuracies for performance.</a:t>
            </a:r>
          </a:p>
          <a:p>
            <a:r>
              <a:rPr lang="en-US" dirty="0" smtClean="0"/>
              <a:t>Outputting Contributions from the Sequence Prediction, So I can understand what the classifier is weighting most heavily for each prediction.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Project Collaborators:</a:t>
            </a:r>
          </a:p>
          <a:p>
            <a:r>
              <a:rPr lang="en-US" dirty="0" smtClean="0"/>
              <a:t>Chris </a:t>
            </a:r>
            <a:r>
              <a:rPr lang="en-US" dirty="0" err="1" smtClean="0"/>
              <a:t>Petzold</a:t>
            </a:r>
            <a:endParaRPr lang="en-US" dirty="0" smtClean="0"/>
          </a:p>
          <a:p>
            <a:r>
              <a:rPr lang="en-US" dirty="0" smtClean="0"/>
              <a:t>Yan Chen</a:t>
            </a:r>
          </a:p>
          <a:p>
            <a:r>
              <a:rPr lang="en-US" dirty="0" smtClean="0"/>
              <a:t>Hector Garcia Martin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Affiliations: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741863"/>
            <a:ext cx="1824720" cy="143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585" y="5031610"/>
            <a:ext cx="2414270" cy="114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What are Proteins?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7801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Chains of Amino Acids that are Translated from RNA.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938"/>
          <a:stretch/>
        </p:blipFill>
        <p:spPr>
          <a:xfrm>
            <a:off x="692785" y="1888668"/>
            <a:ext cx="7758430" cy="483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3547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Proteins are </a:t>
            </a:r>
            <a:r>
              <a:rPr lang="en-US" sz="3600" dirty="0" err="1" smtClean="0"/>
              <a:t>nanomachines</a:t>
            </a:r>
            <a:r>
              <a:rPr lang="en-US" sz="3600" dirty="0" smtClean="0"/>
              <a:t> that </a:t>
            </a:r>
            <a:r>
              <a:rPr lang="en-US" sz="3600" dirty="0"/>
              <a:t>do all of the ‘Work’ in the </a:t>
            </a:r>
            <a:r>
              <a:rPr lang="en-US" sz="3600" dirty="0" smtClean="0"/>
              <a:t>Cell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41047"/>
            <a:ext cx="1564845" cy="15614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3503" y="1612319"/>
            <a:ext cx="5971847" cy="1418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Rubisco: The most abundant enzyme on earth. This is responsible for carbon fixation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8650" y="3182500"/>
            <a:ext cx="6126480" cy="1503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Aquaporin: a pump which tightly controls water flow in and out of a cell.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540" y="3102490"/>
            <a:ext cx="1583810" cy="1583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650" y="6542315"/>
            <a:ext cx="755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*Image </a:t>
            </a:r>
            <a:r>
              <a:rPr lang="en-US" sz="1200" dirty="0" smtClean="0"/>
              <a:t>Credit: Protein Database </a:t>
            </a:r>
            <a:r>
              <a:rPr lang="en-US" sz="1200" dirty="0"/>
              <a:t>- https://</a:t>
            </a:r>
            <a:r>
              <a:rPr lang="en-US" sz="1200" dirty="0" err="1"/>
              <a:t>www.rcsb.org</a:t>
            </a:r>
            <a:r>
              <a:rPr lang="en-US" sz="1200" dirty="0"/>
              <a:t>/ 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67" y="4793002"/>
            <a:ext cx="1148210" cy="1550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502" y="4837584"/>
            <a:ext cx="5971847" cy="1418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Luciferase: A protein responsible for the glow of fireflies.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773"/>
            <a:ext cx="4331369" cy="3977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 Metabolic Engineering we express new enzymatic pathways in organisms to make target molecules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94" y="3394464"/>
            <a:ext cx="6377940" cy="2503661"/>
          </a:xfrm>
          <a:ln w="41275">
            <a:solidFill>
              <a:srgbClr val="C00000"/>
            </a:solidFill>
          </a:ln>
        </p:spPr>
      </p:pic>
      <p:sp>
        <p:nvSpPr>
          <p:cNvPr id="6" name="Oval 5"/>
          <p:cNvSpPr/>
          <p:nvPr/>
        </p:nvSpPr>
        <p:spPr>
          <a:xfrm>
            <a:off x="1451610" y="4423410"/>
            <a:ext cx="445770" cy="4457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594" y="2871244"/>
            <a:ext cx="477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Engineered Pathway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937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Protein solubility is a Necessary Condition for Protein Function In Synthetic Biology Applications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Soluble Proteins Perform their functions</a:t>
            </a:r>
          </a:p>
          <a:p>
            <a:r>
              <a:rPr lang="en-US" dirty="0" smtClean="0"/>
              <a:t>Insoluble proteins aggregate and can be toxic. Also, they do not function</a:t>
            </a:r>
          </a:p>
          <a:p>
            <a:r>
              <a:rPr lang="en-US" dirty="0" smtClean="0"/>
              <a:t> In metabolic engineering we are concerned with the creation of enzymatic pathways</a:t>
            </a:r>
          </a:p>
          <a:p>
            <a:r>
              <a:rPr lang="en-US" dirty="0" smtClean="0"/>
              <a:t>When expressing heterologous enzymes, we want our pathway proteins to be soluble</a:t>
            </a:r>
          </a:p>
          <a:p>
            <a:r>
              <a:rPr lang="en-US" dirty="0" smtClean="0"/>
              <a:t>It is important for Metabolic Engineers to know if the proteins they express are soluble in their host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0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PROBLEM: Solubility Assays are Time Consuming, So Can We Predict it with easy to gather data?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 Lets internally build some proficiency with modern machine learning methods and libraries.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is rich literature of people attempting to solve this problem with Various methods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026048"/>
            <a:ext cx="8183880" cy="6874873"/>
          </a:xfrm>
        </p:spPr>
      </p:pic>
    </p:spTree>
    <p:extLst>
      <p:ext uri="{BB962C8B-B14F-4D97-AF65-F5344CB8AC3E}">
        <p14:creationId xmlns:p14="http://schemas.microsoft.com/office/powerpoint/2010/main" val="435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There are Several Tools which Attempt to Classify Proteins Based on Sequence.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Best Performing Algorithm We’ve found reported has </a:t>
            </a:r>
            <a:r>
              <a:rPr lang="en-US" dirty="0"/>
              <a:t>around 76.1% </a:t>
            </a:r>
            <a:r>
              <a:rPr lang="en-US" dirty="0" smtClean="0"/>
              <a:t>accuracy. However</a:t>
            </a:r>
            <a:r>
              <a:rPr lang="en-US" dirty="0"/>
              <a:t>, they do not use modern deep learning techniques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2" y="3300528"/>
            <a:ext cx="4733556" cy="1740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2" y="5040531"/>
            <a:ext cx="4733556" cy="7889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382" y="6176963"/>
            <a:ext cx="846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Chang, Catherine Ching Han, et al. "Bioinformatics approaches for improved recombinant protein production in Escherichia coli: protein solubility prediction." </a:t>
            </a:r>
            <a:r>
              <a:rPr lang="en-US" sz="1400" i="1" dirty="0"/>
              <a:t>Briefings in bioinformatics</a:t>
            </a:r>
            <a:r>
              <a:rPr lang="en-US" sz="1400" dirty="0"/>
              <a:t> 15.6 (2013): 953-962.</a:t>
            </a:r>
          </a:p>
        </p:txBody>
      </p:sp>
    </p:spTree>
    <p:extLst>
      <p:ext uri="{BB962C8B-B14F-4D97-AF65-F5344CB8AC3E}">
        <p14:creationId xmlns:p14="http://schemas.microsoft.com/office/powerpoint/2010/main" val="12400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Initial Note: </a:t>
            </a:r>
            <a:r>
              <a:rPr lang="en-US" sz="3600" dirty="0" smtClean="0"/>
              <a:t>It is Difficult to Apply Modern ML Techniques to Biological Data Sets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Experimental Data Sets are Small, On the order of 10 to 100 samples.</a:t>
            </a:r>
          </a:p>
          <a:p>
            <a:r>
              <a:rPr lang="en-US" dirty="0" smtClean="0"/>
              <a:t>Data Available from databases are lumped from multiple experiments and are subject to reporting bias.</a:t>
            </a:r>
          </a:p>
          <a:p>
            <a:r>
              <a:rPr lang="en-US" dirty="0" smtClean="0"/>
              <a:t>Biological Data is noisy, and the noise is from inconsistent sources between experimenters.</a:t>
            </a:r>
          </a:p>
          <a:p>
            <a:r>
              <a:rPr lang="en-US" dirty="0" smtClean="0"/>
              <a:t>Biological experiments can be sensitive to initial conditions and this might not be reported</a:t>
            </a:r>
          </a:p>
          <a:p>
            <a:r>
              <a:rPr lang="en-US" dirty="0" smtClean="0"/>
              <a:t>Not understanding these issues can cause poor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614</TotalTime>
  <Words>738</Words>
  <Application>Microsoft Macintosh PowerPoint</Application>
  <PresentationFormat>On-screen Show (4:3)</PresentationFormat>
  <Paragraphs>101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Arial</vt:lpstr>
      <vt:lpstr>Office Theme</vt:lpstr>
      <vt:lpstr>Heterologous Protein Solubility Prediction in E. Coli</vt:lpstr>
      <vt:lpstr>What are Proteins?</vt:lpstr>
      <vt:lpstr>Proteins are nanomachines that do all of the ‘Work’ in the Cell</vt:lpstr>
      <vt:lpstr>In Metabolic Engineering we express new enzymatic pathways in organisms to make target molecules</vt:lpstr>
      <vt:lpstr>Protein solubility is a Necessary Condition for Protein Function In Synthetic Biology Applications</vt:lpstr>
      <vt:lpstr>PROBLEM: Solubility Assays are Time Consuming, So Can We Predict it with easy to gather data?</vt:lpstr>
      <vt:lpstr>There is rich literature of people attempting to solve this problem with Various methods </vt:lpstr>
      <vt:lpstr>There are Several Tools which Attempt to Classify Proteins Based on Sequence.</vt:lpstr>
      <vt:lpstr>Initial Note: It is Difficult to Apply Modern ML Techniques to Biological Data Sets</vt:lpstr>
      <vt:lpstr>What Data Sets Do I use?</vt:lpstr>
      <vt:lpstr>High Level Modeling Approach</vt:lpstr>
      <vt:lpstr>LSTM Classifier</vt:lpstr>
      <vt:lpstr>Our Method has Achieved 76.0% Accuracy so far on the Test Set</vt:lpstr>
      <vt:lpstr>TPOT Metalearner</vt:lpstr>
      <vt:lpstr>Performance on the Experimental Dataset still needs some work</vt:lpstr>
      <vt:lpstr>Whats Next?</vt:lpstr>
      <vt:lpstr>Thanks!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Combining Experimental Data with De Novo Solubility Predictions May Perform Better than Either Strategy</dc:title>
  <dc:creator>Microsoft Office User</dc:creator>
  <cp:lastModifiedBy>Microsoft Office User</cp:lastModifiedBy>
  <cp:revision>36</cp:revision>
  <dcterms:created xsi:type="dcterms:W3CDTF">2017-07-28T20:47:23Z</dcterms:created>
  <dcterms:modified xsi:type="dcterms:W3CDTF">2018-02-28T01:01:21Z</dcterms:modified>
</cp:coreProperties>
</file>