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63" r:id="rId5"/>
    <p:sldId id="299" r:id="rId6"/>
    <p:sldId id="313" r:id="rId7"/>
    <p:sldId id="317" r:id="rId8"/>
    <p:sldId id="318" r:id="rId9"/>
    <p:sldId id="319" r:id="rId10"/>
    <p:sldId id="300" r:id="rId11"/>
    <p:sldId id="301" r:id="rId12"/>
    <p:sldId id="302" r:id="rId13"/>
    <p:sldId id="332" r:id="rId14"/>
    <p:sldId id="320" r:id="rId15"/>
    <p:sldId id="304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9" r:id="rId24"/>
    <p:sldId id="328" r:id="rId25"/>
    <p:sldId id="262" r:id="rId26"/>
    <p:sldId id="269" r:id="rId27"/>
    <p:sldId id="334" r:id="rId28"/>
    <p:sldId id="335" r:id="rId29"/>
    <p:sldId id="336" r:id="rId30"/>
    <p:sldId id="271" r:id="rId31"/>
    <p:sldId id="273" r:id="rId32"/>
    <p:sldId id="337" r:id="rId33"/>
    <p:sldId id="338" r:id="rId34"/>
    <p:sldId id="267" r:id="rId35"/>
    <p:sldId id="309" r:id="rId36"/>
    <p:sldId id="275" r:id="rId37"/>
    <p:sldId id="311" r:id="rId38"/>
    <p:sldId id="312" r:id="rId39"/>
    <p:sldId id="331" r:id="rId40"/>
    <p:sldId id="274" r:id="rId4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0"/>
    <p:restoredTop sz="94712"/>
  </p:normalViewPr>
  <p:slideViewPr>
    <p:cSldViewPr snapToGrid="0" snapToObjects="1" showGuides="1">
      <p:cViewPr varScale="1">
        <p:scale>
          <a:sx n="94" d="100"/>
          <a:sy n="94" d="100"/>
        </p:scale>
        <p:origin x="208" y="352"/>
      </p:cViewPr>
      <p:guideLst>
        <p:guide orient="horz" pos="4080"/>
        <p:guide pos="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01/02/2018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01/02/2018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14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beam was observed in MD?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21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86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8" name="Grouper 7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9" name="Rectangle 8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ZoneTexte 9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arxiv.org/abs/0803.154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Long-range compensation simulations with wires for the LHC and HL-LHC</a:t>
            </a:r>
            <a:br>
              <a:rPr lang="en-GB" dirty="0"/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64924"/>
            <a:ext cx="6480000" cy="1726276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Alexander Valishev</a:t>
            </a:r>
          </a:p>
          <a:p>
            <a:endParaRPr lang="en-GB" dirty="0"/>
          </a:p>
          <a:p>
            <a:r>
              <a:rPr lang="en-GB" dirty="0"/>
              <a:t>Together with </a:t>
            </a:r>
            <a:r>
              <a:rPr lang="en-GB" dirty="0" err="1"/>
              <a:t>S.Fartoukh</a:t>
            </a:r>
            <a:r>
              <a:rPr lang="en-GB" dirty="0"/>
              <a:t>, </a:t>
            </a:r>
            <a:r>
              <a:rPr lang="en-GB" dirty="0" err="1"/>
              <a:t>Y.Papaphilippou</a:t>
            </a:r>
            <a:r>
              <a:rPr lang="en-GB" dirty="0"/>
              <a:t>, </a:t>
            </a:r>
            <a:r>
              <a:rPr lang="en-GB" dirty="0" err="1"/>
              <a:t>D.Shatilov</a:t>
            </a:r>
            <a:r>
              <a:rPr lang="en-GB" dirty="0"/>
              <a:t>, </a:t>
            </a:r>
            <a:r>
              <a:rPr lang="en-GB" dirty="0" err="1"/>
              <a:t>A.Patapenka</a:t>
            </a:r>
            <a:r>
              <a:rPr lang="en-GB" dirty="0"/>
              <a:t>, </a:t>
            </a:r>
            <a:r>
              <a:rPr lang="en-GB" dirty="0" err="1"/>
              <a:t>A.Rossi</a:t>
            </a:r>
            <a:r>
              <a:rPr lang="en-GB" dirty="0"/>
              <a:t>, </a:t>
            </a:r>
            <a:r>
              <a:rPr lang="en-GB" dirty="0" err="1"/>
              <a:t>G.Sterbini</a:t>
            </a:r>
            <a:r>
              <a:rPr lang="en-GB" dirty="0"/>
              <a:t>, </a:t>
            </a:r>
            <a:r>
              <a:rPr lang="en-GB" dirty="0" err="1"/>
              <a:t>G.Stancari</a:t>
            </a:r>
            <a:r>
              <a:rPr lang="en-GB" dirty="0"/>
              <a:t>, </a:t>
            </a:r>
            <a:r>
              <a:rPr lang="en-GB" dirty="0" err="1"/>
              <a:t>M.Fitterer</a:t>
            </a:r>
            <a:r>
              <a:rPr lang="en-GB" dirty="0"/>
              <a:t>, </a:t>
            </a:r>
            <a:r>
              <a:rPr lang="en-GB" dirty="0" err="1"/>
              <a:t>M.Hostettler</a:t>
            </a:r>
            <a:r>
              <a:rPr lang="en-GB" dirty="0"/>
              <a:t>, </a:t>
            </a:r>
            <a:r>
              <a:rPr lang="en-GB" dirty="0" err="1"/>
              <a:t>M.Zobov</a:t>
            </a:r>
            <a:r>
              <a:rPr lang="en-GB" dirty="0"/>
              <a:t>, F. Antoniou, R. De Maria, </a:t>
            </a:r>
            <a:r>
              <a:rPr lang="en-GB" dirty="0" err="1"/>
              <a:t>H.Schmickler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Beam-Beam </a:t>
            </a:r>
            <a:r>
              <a:rPr lang="en-GB" dirty="0" err="1"/>
              <a:t>Efects</a:t>
            </a:r>
            <a:r>
              <a:rPr lang="en-GB" dirty="0"/>
              <a:t> in Circular Colliders</a:t>
            </a:r>
          </a:p>
          <a:p>
            <a:r>
              <a:rPr lang="en-GB" dirty="0"/>
              <a:t>7 February 2018, LBNL</a:t>
            </a:r>
          </a:p>
        </p:txBody>
      </p:sp>
      <p:pic>
        <p:nvPicPr>
          <p:cNvPr id="7" name="Image 6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83" y="5903926"/>
            <a:ext cx="624861" cy="743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26052B-6B17-4741-9C30-F9AC143F4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600" y="5864924"/>
            <a:ext cx="2852892" cy="5392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Validation of </a:t>
            </a:r>
            <a:r>
              <a:rPr lang="en-US" dirty="0" err="1"/>
              <a:t>Lifetrac</a:t>
            </a:r>
            <a:r>
              <a:rPr lang="en-US" dirty="0"/>
              <a:t> Simulation using</a:t>
            </a:r>
            <a:br>
              <a:rPr lang="en-US" dirty="0"/>
            </a:br>
            <a:r>
              <a:rPr lang="en-US" dirty="0"/>
              <a:t>DAFNE BBLR Experimental Data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642800-856A-D146-8598-6C0B9B473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1" y="891896"/>
            <a:ext cx="3500999" cy="3169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FD8697-83D1-0F45-AAED-22A073A2B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34" y="914400"/>
            <a:ext cx="3476141" cy="314692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A934AF-9B7C-4A44-BB2C-0F2ADB24D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54" y="4083829"/>
            <a:ext cx="8126046" cy="22378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The conclusions of 2005-2006 campaign have been reproduced. Full machine detail was implemented, including strong coupling in the IR due to experimental solenoid sextupoles. Main results:</a:t>
            </a:r>
          </a:p>
          <a:p>
            <a:r>
              <a:rPr lang="en-US" dirty="0"/>
              <a:t>No effect on specific luminosity from BBLR – in quantitative agreement with experiment</a:t>
            </a:r>
          </a:p>
          <a:p>
            <a:r>
              <a:rPr lang="en-US" dirty="0"/>
              <a:t>Aperture model implemented and lifetime effect reproduced quantitatively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C8F86E-352D-324A-8CB1-59693FEA166D}"/>
              </a:ext>
            </a:extLst>
          </p:cNvPr>
          <p:cNvSpPr txBox="1"/>
          <p:nvPr/>
        </p:nvSpPr>
        <p:spPr>
          <a:xfrm>
            <a:off x="4431775" y="5998897"/>
            <a:ext cx="410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A.Valishev</a:t>
            </a:r>
            <a:r>
              <a:rPr lang="en-US" dirty="0"/>
              <a:t> et al, IPAC’15, MOPMA022</a:t>
            </a:r>
          </a:p>
        </p:txBody>
      </p:sp>
    </p:spTree>
    <p:extLst>
      <p:ext uri="{BB962C8B-B14F-4D97-AF65-F5344CB8AC3E}">
        <p14:creationId xmlns:p14="http://schemas.microsoft.com/office/powerpoint/2010/main" val="380356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Motivation for Long-Range Beam-Beam Compensation in HL-LHC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9AF7EEE-2AAE-0E4D-B7EB-1AB8E68655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5954" y="989556"/>
                <a:ext cx="8126046" cy="533211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The 2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dirty="0"/>
                  <a:t> HL-LHC beam current would lead to tremendous enhancement of Long-Range Beam-Beam (LRBB) for the same separation of beams in IR1,5.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Because of this, HL-LHC relies on</a:t>
                </a:r>
              </a:p>
              <a:p>
                <a:pPr marL="457200" indent="-457200">
                  <a:buFont typeface="+mj-lt"/>
                  <a:buAutoNum type="alphaLcParenR"/>
                </a:pPr>
                <a:r>
                  <a:rPr lang="en-US" dirty="0"/>
                  <a:t>Large crossing angle (590 </a:t>
                </a:r>
                <a:r>
                  <a:rPr lang="en-US" i="1" dirty="0" err="1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dirty="0" err="1"/>
                  <a:t>rad</a:t>
                </a:r>
                <a:r>
                  <a:rPr lang="en-US" dirty="0"/>
                  <a:t>) in IR1,5 to increase separation.</a:t>
                </a:r>
              </a:p>
              <a:p>
                <a:pPr marL="457200" indent="-457200">
                  <a:buFont typeface="+mj-lt"/>
                  <a:buAutoNum type="alphaLcParenR"/>
                </a:pPr>
                <a:r>
                  <a:rPr lang="en-US" dirty="0"/>
                  <a:t>Crab Cavities (CC) to recover luminosity performance.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0070C0"/>
                    </a:solidFill>
                  </a:rPr>
                  <a:t>Are there ways to achieve the same luminosity performance with less (or no at all) CC voltage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or</a:t>
                </a:r>
                <a:r>
                  <a:rPr lang="en-US" b="1" dirty="0">
                    <a:solidFill>
                      <a:srgbClr val="0070C0"/>
                    </a:solidFill>
                  </a:rPr>
                  <a:t> smaller crossing angle?</a:t>
                </a:r>
              </a:p>
              <a:p>
                <a:pPr lvl="1" indent="-342900"/>
                <a:r>
                  <a:rPr lang="en-US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A </a:t>
                </a:r>
                <a:r>
                  <a:rPr lang="en-US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risk reduction </a:t>
                </a:r>
                <a:r>
                  <a:rPr lang="en-US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strategy for CC project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00B050"/>
                    </a:solidFill>
                  </a:rPr>
                  <a:t>Possibly – with the use of Wire LRBB Compensators !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9AF7EEE-2AAE-0E4D-B7EB-1AB8E68655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5954" y="989556"/>
                <a:ext cx="8126046" cy="5332118"/>
              </a:xfrm>
              <a:blipFill>
                <a:blip r:embed="rId3"/>
                <a:stretch>
                  <a:fillRect l="-2184" t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5879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8380" y="0"/>
            <a:ext cx="8519587" cy="914400"/>
          </a:xfrm>
        </p:spPr>
        <p:txBody>
          <a:bodyPr/>
          <a:lstStyle/>
          <a:p>
            <a:r>
              <a:rPr lang="en-US" dirty="0"/>
              <a:t>Luminosity Leveling at 5×10</a:t>
            </a:r>
            <a:r>
              <a:rPr lang="en-US" baseline="30000" dirty="0"/>
              <a:t>34</a:t>
            </a:r>
            <a:br>
              <a:rPr lang="en-US" sz="3200" baseline="30000" dirty="0"/>
            </a:br>
            <a:r>
              <a:rPr lang="en-US" sz="2000" b="0" dirty="0" err="1"/>
              <a:t>S.Fartoukh</a:t>
            </a:r>
            <a:r>
              <a:rPr lang="en-US" sz="2000" b="0" dirty="0"/>
              <a:t> et al., PRSTAB 18, 121001 (2015)</a:t>
            </a:r>
            <a:endParaRPr lang="en-US" sz="1600" baseline="30000" dirty="0"/>
          </a:p>
        </p:txBody>
      </p:sp>
      <p:pic>
        <p:nvPicPr>
          <p:cNvPr id="15" name="Picture 14" descr="Screen Shot 2015-05-11 at 9.55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05" y="870868"/>
            <a:ext cx="5602107" cy="5987132"/>
          </a:xfrm>
          <a:prstGeom prst="rect">
            <a:avLst/>
          </a:prstGeom>
        </p:spPr>
      </p:pic>
      <p:pic>
        <p:nvPicPr>
          <p:cNvPr id="7" name="Image 7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63599DE-7B2B-A44B-895C-8D6572454F6C}"/>
              </a:ext>
            </a:extLst>
          </p:cNvPr>
          <p:cNvSpPr/>
          <p:nvPr/>
        </p:nvSpPr>
        <p:spPr>
          <a:xfrm>
            <a:off x="4899547" y="3431221"/>
            <a:ext cx="582000" cy="3544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D80EE9-946D-5C42-BAB6-D8BCAD3003EF}"/>
              </a:ext>
            </a:extLst>
          </p:cNvPr>
          <p:cNvSpPr/>
          <p:nvPr/>
        </p:nvSpPr>
        <p:spPr>
          <a:xfrm>
            <a:off x="6330078" y="3431221"/>
            <a:ext cx="526093" cy="354465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67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Luminosity Leveling at 5×10</a:t>
            </a:r>
            <a:r>
              <a:rPr lang="en-US" baseline="30000" dirty="0"/>
              <a:t>34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/>
              <a:t>baseline vs. alternative scenarios </a:t>
            </a:r>
            <a:endParaRPr lang="en-US" dirty="0"/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97599-1D33-9241-87FE-2AE11DFB6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2" y="770754"/>
            <a:ext cx="7315200" cy="3200745"/>
          </a:xfrm>
          <a:prstGeom prst="rect">
            <a:avLst/>
          </a:prstGeom>
        </p:spPr>
      </p:pic>
      <p:pic>
        <p:nvPicPr>
          <p:cNvPr id="8" name="Picture 7" descr="TUPTY073f4.eps">
            <a:extLst>
              <a:ext uri="{FF2B5EF4-FFF2-40B4-BE49-F238E27FC236}">
                <a16:creationId xmlns:a16="http://schemas.microsoft.com/office/drawing/2014/main" id="{D5802609-51BF-324B-81E4-3FBF0E7F8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9" y="3523905"/>
            <a:ext cx="7127813" cy="32710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1003207-B939-0849-8835-0B9E46E40B48}"/>
              </a:ext>
            </a:extLst>
          </p:cNvPr>
          <p:cNvSpPr/>
          <p:nvPr/>
        </p:nvSpPr>
        <p:spPr>
          <a:xfrm>
            <a:off x="1593689" y="5957775"/>
            <a:ext cx="505517" cy="38219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CB2552-96EE-C042-B8EB-8F106C95C2C9}"/>
              </a:ext>
            </a:extLst>
          </p:cNvPr>
          <p:cNvCxnSpPr>
            <a:cxnSpLocks/>
          </p:cNvCxnSpPr>
          <p:nvPr/>
        </p:nvCxnSpPr>
        <p:spPr>
          <a:xfrm flipH="1">
            <a:off x="2099206" y="5846756"/>
            <a:ext cx="555869" cy="16003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B0081F-C95A-D043-AD6B-AA0460D89C8E}"/>
              </a:ext>
            </a:extLst>
          </p:cNvPr>
          <p:cNvSpPr txBox="1"/>
          <p:nvPr/>
        </p:nvSpPr>
        <p:spPr>
          <a:xfrm>
            <a:off x="2622707" y="5159417"/>
            <a:ext cx="242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Clearly a small separation!</a:t>
            </a:r>
          </a:p>
        </p:txBody>
      </p:sp>
    </p:spTree>
    <p:extLst>
      <p:ext uri="{BB962C8B-B14F-4D97-AF65-F5344CB8AC3E}">
        <p14:creationId xmlns:p14="http://schemas.microsoft.com/office/powerpoint/2010/main" val="152508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BBLR Correction Algorithm</a:t>
            </a:r>
            <a:br>
              <a:rPr lang="en-US" dirty="0"/>
            </a:br>
            <a:r>
              <a:rPr lang="en-US" sz="2000" b="0" dirty="0" err="1"/>
              <a:t>S.Fartoukh</a:t>
            </a:r>
            <a:r>
              <a:rPr lang="en-US" sz="2000" b="0" dirty="0"/>
              <a:t> et al., PRSTAB 18, 121001 (2015)</a:t>
            </a:r>
            <a:endParaRPr lang="en-US" dirty="0"/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6FA7937-8923-D048-94BA-9445A3CF7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8719"/>
            <a:ext cx="8229600" cy="5349240"/>
          </a:xfrm>
        </p:spPr>
        <p:txBody>
          <a:bodyPr>
            <a:normAutofit/>
          </a:bodyPr>
          <a:lstStyle/>
          <a:p>
            <a:r>
              <a:rPr lang="en-US" sz="2800" dirty="0"/>
              <a:t>LRBB and wire field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Beam-beam separation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Beta-function ratio</a:t>
            </a:r>
          </a:p>
          <a:p>
            <a:endParaRPr lang="en-US" sz="2800" dirty="0"/>
          </a:p>
          <a:p>
            <a:r>
              <a:rPr lang="en-US" sz="2800" dirty="0"/>
              <a:t>Resonance Driving Terms</a:t>
            </a:r>
          </a:p>
          <a:p>
            <a:endParaRPr lang="en-US" sz="2800" dirty="0"/>
          </a:p>
        </p:txBody>
      </p:sp>
      <p:pic>
        <p:nvPicPr>
          <p:cNvPr id="8" name="Picture 7" descr="Screen Shot 2015-10-29 at 4.02.49 AM.png">
            <a:extLst>
              <a:ext uri="{FF2B5EF4-FFF2-40B4-BE49-F238E27FC236}">
                <a16:creationId xmlns:a16="http://schemas.microsoft.com/office/drawing/2014/main" id="{8DFF672F-185F-2E48-98C5-0DF3E33A6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74" y="1815414"/>
            <a:ext cx="6896100" cy="635000"/>
          </a:xfrm>
          <a:prstGeom prst="rect">
            <a:avLst/>
          </a:prstGeom>
        </p:spPr>
      </p:pic>
      <p:pic>
        <p:nvPicPr>
          <p:cNvPr id="9" name="Picture 8" descr="Screen Shot 2015-10-29 at 4.10.02 AM.png">
            <a:extLst>
              <a:ext uri="{FF2B5EF4-FFF2-40B4-BE49-F238E27FC236}">
                <a16:creationId xmlns:a16="http://schemas.microsoft.com/office/drawing/2014/main" id="{FC1D266F-6F87-F243-812E-97BD68817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74" y="3201395"/>
            <a:ext cx="5758742" cy="750431"/>
          </a:xfrm>
          <a:prstGeom prst="rect">
            <a:avLst/>
          </a:prstGeom>
        </p:spPr>
      </p:pic>
      <p:pic>
        <p:nvPicPr>
          <p:cNvPr id="11" name="Picture 10" descr="Screen Shot 2015-10-29 at 4.08.29 AM.png">
            <a:extLst>
              <a:ext uri="{FF2B5EF4-FFF2-40B4-BE49-F238E27FC236}">
                <a16:creationId xmlns:a16="http://schemas.microsoft.com/office/drawing/2014/main" id="{288B2692-2228-524D-83DA-B629B4555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22" y="4106675"/>
            <a:ext cx="2134484" cy="798512"/>
          </a:xfrm>
          <a:prstGeom prst="rect">
            <a:avLst/>
          </a:prstGeom>
        </p:spPr>
      </p:pic>
      <p:pic>
        <p:nvPicPr>
          <p:cNvPr id="12" name="Picture 11" descr="Screen Shot 2015-10-29 at 4.10.29 AM.png">
            <a:extLst>
              <a:ext uri="{FF2B5EF4-FFF2-40B4-BE49-F238E27FC236}">
                <a16:creationId xmlns:a16="http://schemas.microsoft.com/office/drawing/2014/main" id="{D2702310-28E5-F64B-8E23-581834639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22" y="5171441"/>
            <a:ext cx="3810000" cy="698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220B2-0CE6-9D40-A2B5-C9BCC0F85139}"/>
              </a:ext>
            </a:extLst>
          </p:cNvPr>
          <p:cNvSpPr txBox="1"/>
          <p:nvPr/>
        </p:nvSpPr>
        <p:spPr>
          <a:xfrm>
            <a:off x="5264774" y="2515114"/>
            <a:ext cx="356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10.5A per LR collision at </a:t>
            </a:r>
            <a:r>
              <a:rPr lang="en-US" dirty="0" err="1"/>
              <a:t>Np</a:t>
            </a:r>
            <a:r>
              <a:rPr lang="en-US" dirty="0"/>
              <a:t>=2.2E11</a:t>
            </a:r>
          </a:p>
        </p:txBody>
      </p:sp>
    </p:spTree>
    <p:extLst>
      <p:ext uri="{BB962C8B-B14F-4D97-AF65-F5344CB8AC3E}">
        <p14:creationId xmlns:p14="http://schemas.microsoft.com/office/powerpoint/2010/main" val="44230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FMA – Round Optics 15/15, Np=2.2×10</a:t>
            </a:r>
            <a:r>
              <a:rPr lang="en-US" baseline="30000" dirty="0"/>
              <a:t>11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7" name="Picture 6" descr="Screen Shot 2015-10-29 at 4.30.59 AM.png">
            <a:extLst>
              <a:ext uri="{FF2B5EF4-FFF2-40B4-BE49-F238E27FC236}">
                <a16:creationId xmlns:a16="http://schemas.microsoft.com/office/drawing/2014/main" id="{0C2FD0F1-33E0-FF41-A8BD-A1620198A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37" y="926247"/>
            <a:ext cx="6752351" cy="5931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34A7AA-825D-404C-A7D4-1397900FBEED}"/>
              </a:ext>
            </a:extLst>
          </p:cNvPr>
          <p:cNvSpPr txBox="1"/>
          <p:nvPr/>
        </p:nvSpPr>
        <p:spPr>
          <a:xfrm>
            <a:off x="912397" y="2145244"/>
            <a:ext cx="102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590 </a:t>
            </a:r>
            <a:r>
              <a:rPr lang="en-US" dirty="0" err="1"/>
              <a:t>μrad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5A16E-B1DE-4D4B-B1A5-C398AE66E462}"/>
              </a:ext>
            </a:extLst>
          </p:cNvPr>
          <p:cNvSpPr txBox="1"/>
          <p:nvPr/>
        </p:nvSpPr>
        <p:spPr>
          <a:xfrm>
            <a:off x="916841" y="4985363"/>
            <a:ext cx="102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450 </a:t>
            </a:r>
            <a:r>
              <a:rPr lang="en-US" dirty="0" err="1"/>
              <a:t>μrad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404E2-BB55-8D4B-8324-FDE00DB5DF86}"/>
              </a:ext>
            </a:extLst>
          </p:cNvPr>
          <p:cNvSpPr txBox="1"/>
          <p:nvPr/>
        </p:nvSpPr>
        <p:spPr>
          <a:xfrm>
            <a:off x="2963569" y="3715477"/>
            <a:ext cx="1471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correction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D90472-919A-3D45-9F9B-C6B8F13B84C7}"/>
              </a:ext>
            </a:extLst>
          </p:cNvPr>
          <p:cNvSpPr txBox="1"/>
          <p:nvPr/>
        </p:nvSpPr>
        <p:spPr>
          <a:xfrm>
            <a:off x="6210719" y="3707600"/>
            <a:ext cx="16581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correction</a:t>
            </a:r>
          </a:p>
        </p:txBody>
      </p:sp>
    </p:spTree>
    <p:extLst>
      <p:ext uri="{BB962C8B-B14F-4D97-AF65-F5344CB8AC3E}">
        <p14:creationId xmlns:p14="http://schemas.microsoft.com/office/powerpoint/2010/main" val="1260712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FMA – Round Optics 15/15, Np=2.2×10</a:t>
            </a:r>
            <a:r>
              <a:rPr lang="en-US" baseline="30000" dirty="0"/>
              <a:t>11</a:t>
            </a:r>
            <a:endParaRPr lang="en-US" dirty="0"/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9DF64-951A-6F4B-A16F-643D25619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63" y="926247"/>
            <a:ext cx="6375248" cy="5931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EE239B-A1AB-C24F-8891-D2C424A27591}"/>
              </a:ext>
            </a:extLst>
          </p:cNvPr>
          <p:cNvSpPr txBox="1"/>
          <p:nvPr/>
        </p:nvSpPr>
        <p:spPr>
          <a:xfrm>
            <a:off x="912397" y="2145244"/>
            <a:ext cx="102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590 </a:t>
            </a:r>
            <a:r>
              <a:rPr lang="en-US" dirty="0" err="1"/>
              <a:t>μrad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835B5A-A20D-4F4D-B6BC-428834BFEFB9}"/>
              </a:ext>
            </a:extLst>
          </p:cNvPr>
          <p:cNvSpPr txBox="1"/>
          <p:nvPr/>
        </p:nvSpPr>
        <p:spPr>
          <a:xfrm>
            <a:off x="916841" y="4985363"/>
            <a:ext cx="102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450 </a:t>
            </a:r>
            <a:r>
              <a:rPr lang="en-US" dirty="0" err="1"/>
              <a:t>μrad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FF5659-D76A-F846-97BE-1A9D151E5F3C}"/>
              </a:ext>
            </a:extLst>
          </p:cNvPr>
          <p:cNvSpPr txBox="1"/>
          <p:nvPr/>
        </p:nvSpPr>
        <p:spPr>
          <a:xfrm>
            <a:off x="2963569" y="3715477"/>
            <a:ext cx="1471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correction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A21D2-DA8F-654F-80B0-01E6B0055647}"/>
              </a:ext>
            </a:extLst>
          </p:cNvPr>
          <p:cNvSpPr txBox="1"/>
          <p:nvPr/>
        </p:nvSpPr>
        <p:spPr>
          <a:xfrm>
            <a:off x="6210719" y="3707600"/>
            <a:ext cx="16581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correction</a:t>
            </a:r>
          </a:p>
        </p:txBody>
      </p:sp>
    </p:spTree>
    <p:extLst>
      <p:ext uri="{BB962C8B-B14F-4D97-AF65-F5344CB8AC3E}">
        <p14:creationId xmlns:p14="http://schemas.microsoft.com/office/powerpoint/2010/main" val="356502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FMA – Flat Optics 10/40, 300</a:t>
            </a:r>
            <a:r>
              <a:rPr lang="el-GR" dirty="0"/>
              <a:t>μ</a:t>
            </a:r>
            <a:r>
              <a:rPr lang="en-US" dirty="0"/>
              <a:t>rad, Np=2.2×10</a:t>
            </a:r>
            <a:r>
              <a:rPr lang="en-US" baseline="30000" dirty="0"/>
              <a:t>11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C2764-9881-0D4E-B650-3AF28D4E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04" y="1144543"/>
            <a:ext cx="6375248" cy="5713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4FAC30-4D54-804E-B8AD-00A8A51ED4C3}"/>
              </a:ext>
            </a:extLst>
          </p:cNvPr>
          <p:cNvSpPr txBox="1"/>
          <p:nvPr/>
        </p:nvSpPr>
        <p:spPr>
          <a:xfrm>
            <a:off x="2963569" y="3715477"/>
            <a:ext cx="1471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correction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04504-5966-3E4F-8CD9-9A5897D672A3}"/>
              </a:ext>
            </a:extLst>
          </p:cNvPr>
          <p:cNvSpPr txBox="1"/>
          <p:nvPr/>
        </p:nvSpPr>
        <p:spPr>
          <a:xfrm>
            <a:off x="6210719" y="3707600"/>
            <a:ext cx="16581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correction</a:t>
            </a:r>
          </a:p>
        </p:txBody>
      </p:sp>
    </p:spTree>
    <p:extLst>
      <p:ext uri="{BB962C8B-B14F-4D97-AF65-F5344CB8AC3E}">
        <p14:creationId xmlns:p14="http://schemas.microsoft.com/office/powerpoint/2010/main" val="118745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FMA/DA Flat Optics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/>
              <a:t>*=40/10cm, 280urad, </a:t>
            </a:r>
            <a:r>
              <a:rPr lang="en-US" sz="2400" b="0" dirty="0"/>
              <a:t>Np=1.5×10</a:t>
            </a:r>
            <a:r>
              <a:rPr lang="en-US" sz="2400" b="0" baseline="30000" dirty="0"/>
              <a:t>11 </a:t>
            </a:r>
            <a:r>
              <a:rPr lang="en-US" sz="2400" b="0" dirty="0"/>
              <a:t>– end of leveling</a:t>
            </a:r>
            <a:endParaRPr lang="en-US" b="0" dirty="0"/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2E6EF-995A-6342-A6A6-47CD2CDA5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5" y="1804090"/>
            <a:ext cx="4396929" cy="3761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680B6D-6BD4-7742-841E-66D86CA52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99" y="1793612"/>
            <a:ext cx="4382116" cy="3740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01FE62-6DA8-8A4A-B1BE-357804B5B22F}"/>
              </a:ext>
            </a:extLst>
          </p:cNvPr>
          <p:cNvSpPr txBox="1"/>
          <p:nvPr/>
        </p:nvSpPr>
        <p:spPr>
          <a:xfrm>
            <a:off x="1882700" y="1182394"/>
            <a:ext cx="182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BBLR=off, </a:t>
            </a:r>
            <a:r>
              <a:rPr lang="en-US" dirty="0">
                <a:solidFill>
                  <a:srgbClr val="FF0000"/>
                </a:solidFill>
              </a:rPr>
              <a:t>DA=3.2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5B8921-0783-E04D-B6FA-64FDE1DC7B7E}"/>
              </a:ext>
            </a:extLst>
          </p:cNvPr>
          <p:cNvSpPr txBox="1"/>
          <p:nvPr/>
        </p:nvSpPr>
        <p:spPr>
          <a:xfrm>
            <a:off x="6069821" y="1170634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BBLR=on, </a:t>
            </a:r>
            <a:r>
              <a:rPr lang="en-US" dirty="0">
                <a:solidFill>
                  <a:srgbClr val="FF0000"/>
                </a:solidFill>
              </a:rPr>
              <a:t>DA=5.4</a:t>
            </a:r>
          </a:p>
        </p:txBody>
      </p:sp>
    </p:spTree>
    <p:extLst>
      <p:ext uri="{BB962C8B-B14F-4D97-AF65-F5344CB8AC3E}">
        <p14:creationId xmlns:p14="http://schemas.microsoft.com/office/powerpoint/2010/main" val="440543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BBLR OFF – Flat Optics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/>
              <a:t>*=40/10cm, 280urad, </a:t>
            </a:r>
            <a:r>
              <a:rPr lang="en-US" sz="2400" b="0" dirty="0"/>
              <a:t>Np=1.5×10</a:t>
            </a:r>
            <a:r>
              <a:rPr lang="en-US" sz="2400" b="0" baseline="30000" dirty="0"/>
              <a:t>11 </a:t>
            </a:r>
            <a:r>
              <a:rPr lang="en-US" sz="2400" b="0" dirty="0"/>
              <a:t>– end of leveling</a:t>
            </a:r>
            <a:endParaRPr lang="en-US" b="0" dirty="0"/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420ED-2431-AB4A-A1E1-B0B6D7115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433084" cy="3250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108DB3-63B6-874B-9B63-3CC44E208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78" y="928263"/>
            <a:ext cx="4538922" cy="3277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CD9D-B91C-6B47-8F7D-703C00F4EA0B}"/>
              </a:ext>
            </a:extLst>
          </p:cNvPr>
          <p:cNvSpPr txBox="1"/>
          <p:nvPr/>
        </p:nvSpPr>
        <p:spPr>
          <a:xfrm>
            <a:off x="1697518" y="1116207"/>
            <a:ext cx="136487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i="1" dirty="0" err="1">
                <a:latin typeface="Symbol" charset="2"/>
                <a:cs typeface="Symbol" charset="2"/>
              </a:rPr>
              <a:t>t</a:t>
            </a:r>
            <a:r>
              <a:rPr lang="en-US" sz="2400" i="1" baseline="-25000" dirty="0" err="1">
                <a:cs typeface="Symbol" charset="2"/>
              </a:rPr>
              <a:t>N</a:t>
            </a:r>
            <a:r>
              <a:rPr lang="en-US" sz="2400" i="1" dirty="0">
                <a:latin typeface="Symbol" charset="2"/>
                <a:cs typeface="Symbol" charset="2"/>
              </a:rPr>
              <a:t> </a:t>
            </a:r>
            <a:r>
              <a:rPr lang="en-US" sz="2400" dirty="0"/>
              <a:t>~15 </a:t>
            </a:r>
            <a:r>
              <a:rPr lang="en-US" sz="2400" dirty="0" err="1"/>
              <a:t>hr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B89EC-2F63-EA4C-BF90-547B113889AC}"/>
              </a:ext>
            </a:extLst>
          </p:cNvPr>
          <p:cNvSpPr txBox="1"/>
          <p:nvPr/>
        </p:nvSpPr>
        <p:spPr>
          <a:xfrm>
            <a:off x="6234153" y="1158708"/>
            <a:ext cx="131959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i="1" dirty="0" err="1">
                <a:latin typeface="Symbol" charset="2"/>
                <a:cs typeface="Symbol" charset="2"/>
              </a:rPr>
              <a:t>t</a:t>
            </a:r>
            <a:r>
              <a:rPr lang="en-US" sz="2400" i="1" baseline="-25000" dirty="0" err="1">
                <a:cs typeface="Symbol" charset="2"/>
              </a:rPr>
              <a:t>L</a:t>
            </a:r>
            <a:r>
              <a:rPr lang="en-US" sz="2400" i="1" dirty="0">
                <a:latin typeface="Symbol" charset="2"/>
                <a:cs typeface="Symbol" charset="2"/>
              </a:rPr>
              <a:t> </a:t>
            </a:r>
            <a:r>
              <a:rPr lang="en-US" sz="2400" dirty="0"/>
              <a:t>~34 </a:t>
            </a:r>
            <a:r>
              <a:rPr lang="en-US" sz="2400" dirty="0" err="1"/>
              <a:t>hr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CA5ED8-CCB2-C542-B367-F3D104295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20" y="4253794"/>
            <a:ext cx="5753548" cy="261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1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Long-Range Compensation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0897"/>
            <a:ext cx="8229600" cy="56270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J.P. </a:t>
            </a:r>
            <a:r>
              <a:rPr lang="en-US" sz="2800" dirty="0" err="1">
                <a:solidFill>
                  <a:srgbClr val="000000"/>
                </a:solidFill>
              </a:rPr>
              <a:t>Koutchouk</a:t>
            </a:r>
            <a:r>
              <a:rPr lang="en-US" sz="2800" dirty="0">
                <a:solidFill>
                  <a:srgbClr val="000000"/>
                </a:solidFill>
              </a:rPr>
              <a:t>, LHC Project Note 223 (2000)</a:t>
            </a:r>
          </a:p>
          <a:p>
            <a:pPr lvl="1" algn="just"/>
            <a:r>
              <a:rPr lang="en-US" sz="1800" dirty="0">
                <a:solidFill>
                  <a:srgbClr val="000000"/>
                </a:solidFill>
              </a:rPr>
              <a:t>This note shows that the long-range beam-beam interactions, presently considered as the most drastic limitation of LHC performance, can be rather accurately corrected for both their linear and non-linear perturbations. The principle of the corrector is simple though departing from classical multipolar lenses. It requires a conductor running parallel to the beam and carrying a current of about 60 A over 2 m or 600 A over 20 cm. Ideally 8 such correctors would be needed, grouped in 4 boxes on either side of IP1 and IP5, placed at about 40 m from the exit face of D2 towards D1.</a:t>
            </a:r>
          </a:p>
        </p:txBody>
      </p:sp>
      <p:pic>
        <p:nvPicPr>
          <p:cNvPr id="9" name="Picture 8" descr="Screen Shot 2014-05-05 at 6.37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9" y="4085002"/>
            <a:ext cx="5325240" cy="2418859"/>
          </a:xfrm>
          <a:prstGeom prst="rect">
            <a:avLst/>
          </a:prstGeom>
        </p:spPr>
      </p:pic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7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BBLR ON – Flat Optics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/>
              <a:t>*=40/10cm, 280urad, </a:t>
            </a:r>
            <a:r>
              <a:rPr lang="en-US" sz="2400" b="0" dirty="0"/>
              <a:t>Np=1.5×10</a:t>
            </a:r>
            <a:r>
              <a:rPr lang="en-US" sz="2400" b="0" baseline="30000" dirty="0"/>
              <a:t>11 </a:t>
            </a:r>
            <a:r>
              <a:rPr lang="en-US" sz="2400" b="0" dirty="0"/>
              <a:t>– end of leveling</a:t>
            </a:r>
            <a:endParaRPr lang="en-US" b="0" dirty="0"/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0886CE-7AAA-B543-91F3-E5FEA6F72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" y="962604"/>
            <a:ext cx="4394375" cy="3140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4CB911-41DD-DF42-9D90-61D778EF6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8" y="962604"/>
            <a:ext cx="4295498" cy="3140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2DB58E-7FE0-DF47-B536-E4D8BA1E2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19" y="4208569"/>
            <a:ext cx="5658611" cy="256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51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Discussion of Implementation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3BF1CBB-9D5C-F040-B787-9A9516BCE2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315" y="865390"/>
            <a:ext cx="7523756" cy="119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BB601B-74AA-2040-940E-183E43F4C64F}"/>
              </a:ext>
            </a:extLst>
          </p:cNvPr>
          <p:cNvGrpSpPr/>
          <p:nvPr/>
        </p:nvGrpSpPr>
        <p:grpSpPr>
          <a:xfrm>
            <a:off x="5226940" y="1219452"/>
            <a:ext cx="659155" cy="1321790"/>
            <a:chOff x="5226887" y="1624062"/>
            <a:chExt cx="659155" cy="13217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44678C-4487-6643-8558-4F4B9DEE9120}"/>
                </a:ext>
              </a:extLst>
            </p:cNvPr>
            <p:cNvSpPr/>
            <p:nvPr/>
          </p:nvSpPr>
          <p:spPr>
            <a:xfrm>
              <a:off x="5300163" y="1624062"/>
              <a:ext cx="124898" cy="8791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909632-4910-9541-9EC0-E597F7EE7B08}"/>
                </a:ext>
              </a:extLst>
            </p:cNvPr>
            <p:cNvSpPr txBox="1"/>
            <p:nvPr/>
          </p:nvSpPr>
          <p:spPr>
            <a:xfrm>
              <a:off x="5226887" y="2576520"/>
              <a:ext cx="659155" cy="36933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BBLR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D053849-1C19-514F-98A6-29C7BB475242}"/>
              </a:ext>
            </a:extLst>
          </p:cNvPr>
          <p:cNvSpPr/>
          <p:nvPr/>
        </p:nvSpPr>
        <p:spPr>
          <a:xfrm>
            <a:off x="6811873" y="1219452"/>
            <a:ext cx="124898" cy="8791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4219F-E096-D641-8543-83BEA903C42D}"/>
              </a:ext>
            </a:extLst>
          </p:cNvPr>
          <p:cNvSpPr txBox="1"/>
          <p:nvPr/>
        </p:nvSpPr>
        <p:spPr>
          <a:xfrm>
            <a:off x="6738597" y="2171910"/>
            <a:ext cx="65915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BBLR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56983FB-5A62-4A4E-9DA3-16063611F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70" y="2614508"/>
            <a:ext cx="8034929" cy="4906963"/>
          </a:xfrm>
        </p:spPr>
        <p:txBody>
          <a:bodyPr>
            <a:normAutofit/>
          </a:bodyPr>
          <a:lstStyle/>
          <a:p>
            <a:r>
              <a:rPr lang="en-GB" dirty="0"/>
              <a:t>Distance from IR 150m (r=1, not most optimal)</a:t>
            </a:r>
          </a:p>
          <a:p>
            <a:r>
              <a:rPr lang="en-GB" dirty="0"/>
              <a:t>Distance from IR 197 m (r=0.5)</a:t>
            </a:r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dirty="0"/>
              <a:t>Minimum distance to beam 9.3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dirty="0"/>
              <a:t>, current 125A×m</a:t>
            </a:r>
          </a:p>
          <a:p>
            <a:r>
              <a:rPr lang="en-GB" dirty="0"/>
              <a:t>for wire embedded in TCT: wire-jaw=3mm, +10</a:t>
            </a:r>
            <a:r>
              <a:rPr lang="el-GR" dirty="0"/>
              <a:t>σ </a:t>
            </a:r>
            <a:r>
              <a:rPr lang="en-GB" dirty="0"/>
              <a:t>beam = total distance 14</a:t>
            </a:r>
            <a:r>
              <a:rPr lang="el-GR" dirty="0"/>
              <a:t>σ </a:t>
            </a:r>
            <a:r>
              <a:rPr lang="en-GB" dirty="0"/>
              <a:t>beam</a:t>
            </a:r>
          </a:p>
          <a:p>
            <a:r>
              <a:rPr lang="en-GB" dirty="0"/>
              <a:t>E-beam wire is a possible solution</a:t>
            </a:r>
          </a:p>
          <a:p>
            <a:pPr lvl="1" indent="-342900"/>
            <a:r>
              <a:rPr lang="en-GB" dirty="0"/>
              <a:t>125 </a:t>
            </a:r>
            <a:r>
              <a:rPr lang="en-GB" dirty="0" err="1"/>
              <a:t>A×m</a:t>
            </a:r>
            <a:r>
              <a:rPr lang="en-GB" dirty="0"/>
              <a:t> corresponds to ~20 </a:t>
            </a:r>
            <a:r>
              <a:rPr lang="en-GB" dirty="0" err="1"/>
              <a:t>A×m</a:t>
            </a:r>
            <a:r>
              <a:rPr lang="en-GB" dirty="0"/>
              <a:t> for 5keV e- beam.        </a:t>
            </a:r>
          </a:p>
          <a:p>
            <a:pPr marL="400050" lvl="1" indent="0">
              <a:buNone/>
            </a:pPr>
            <a:r>
              <a:rPr lang="en-GB" dirty="0"/>
              <a:t>                   </a:t>
            </a:r>
            <a:r>
              <a:rPr lang="en-GB" dirty="0" err="1"/>
              <a:t>Ie</a:t>
            </a:r>
            <a:r>
              <a:rPr lang="en-GB" dirty="0"/>
              <a:t>=7A for L=3m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9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 for BBLR Experiment at LHC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Proof-of-principle experiments with wire-in-collimator devices in the LHC in 2017 and 2018</a:t>
            </a:r>
          </a:p>
          <a:p>
            <a:pPr lvl="1" indent="-342900"/>
            <a:r>
              <a:rPr lang="en-GB" dirty="0"/>
              <a:t>Demonstrate compatibility with high energy hadron collider operations</a:t>
            </a:r>
          </a:p>
          <a:p>
            <a:pPr lvl="1" indent="-342900"/>
            <a:r>
              <a:rPr lang="en-GB" dirty="0"/>
              <a:t>Demonstrate improvement of beam dynamics in realistic configuration scenario</a:t>
            </a:r>
          </a:p>
          <a:p>
            <a:pPr marL="0" indent="0">
              <a:buNone/>
            </a:pPr>
            <a:r>
              <a:rPr lang="en-GB" dirty="0"/>
              <a:t>Very limited time and resources </a:t>
            </a:r>
            <a:r>
              <a:rPr lang="mr-IN" dirty="0"/>
              <a:t>–</a:t>
            </a:r>
            <a:r>
              <a:rPr lang="en-GB" dirty="0"/>
              <a:t> less-than-optimal configuration</a:t>
            </a:r>
          </a:p>
          <a:p>
            <a:pPr lvl="1"/>
            <a:r>
              <a:rPr lang="en-GB" dirty="0"/>
              <a:t>2 wires at IP5 acting on beam2 available in 2017</a:t>
            </a:r>
          </a:p>
          <a:p>
            <a:pPr lvl="1"/>
            <a:r>
              <a:rPr lang="en-GB" dirty="0"/>
              <a:t>Full set of 4 wires for beam2 (IP1,5) in 2018</a:t>
            </a:r>
          </a:p>
          <a:p>
            <a:pPr lvl="1"/>
            <a:r>
              <a:rPr lang="en-GB" dirty="0"/>
              <a:t>Aim at demonstration with minimum machine configuration changes to reduce study time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8" name="Image 7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Boundary Conditions for Wires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8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41155" y="1258194"/>
            <a:ext cx="1075915" cy="18243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7984" y="976177"/>
            <a:ext cx="1596024" cy="2236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01095" y="1824038"/>
            <a:ext cx="486980" cy="506055"/>
          </a:xfrm>
          <a:prstGeom prst="ellipse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047984" y="2800575"/>
            <a:ext cx="796601" cy="7733"/>
          </a:xfrm>
          <a:prstGeom prst="straightConnector1">
            <a:avLst/>
          </a:prstGeom>
          <a:ln>
            <a:solidFill>
              <a:srgbClr val="00206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84193" y="2380349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3mm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72798" y="2395907"/>
            <a:ext cx="1811395" cy="14914"/>
          </a:xfrm>
          <a:prstGeom prst="straightConnector1">
            <a:avLst/>
          </a:prstGeom>
          <a:ln>
            <a:solidFill>
              <a:srgbClr val="00206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72798" y="1730806"/>
            <a:ext cx="2571787" cy="11557"/>
          </a:xfrm>
          <a:prstGeom prst="straightConnector1">
            <a:avLst/>
          </a:prstGeom>
          <a:ln>
            <a:solidFill>
              <a:srgbClr val="00206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08277" y="1887754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6σ </a:t>
            </a:r>
            <a:r>
              <a:rPr lang="en-US" sz="2400" dirty="0" err="1">
                <a:solidFill>
                  <a:srgbClr val="002060"/>
                </a:solidFill>
              </a:rPr>
              <a:t>coll</a:t>
            </a:r>
            <a:r>
              <a:rPr lang="en-US" sz="2400" dirty="0">
                <a:solidFill>
                  <a:srgbClr val="002060"/>
                </a:solidFill>
              </a:rPr>
              <a:t>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3818" y="1161484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 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440994"/>
              </p:ext>
            </p:extLst>
          </p:nvPr>
        </p:nvGraphicFramePr>
        <p:xfrm>
          <a:off x="387365" y="3744775"/>
          <a:ext cx="8299435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1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3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4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77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Symbol" charset="2"/>
                          <a:ea typeface="Symbol" charset="2"/>
                          <a:cs typeface="Symbol" charset="2"/>
                        </a:rPr>
                        <a:t>𝝱</a:t>
                      </a:r>
                      <a:r>
                        <a:rPr lang="en-US" baseline="-25000" dirty="0"/>
                        <a:t>x </a:t>
                      </a:r>
                      <a:r>
                        <a:rPr lang="en-US" baseline="0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Symbol" charset="2"/>
                          <a:ea typeface="Symbol" charset="2"/>
                          <a:cs typeface="Symbol" charset="2"/>
                        </a:rPr>
                        <a:t>𝝱</a:t>
                      </a:r>
                      <a:r>
                        <a:rPr lang="en-US" baseline="-25000" dirty="0"/>
                        <a:t>y </a:t>
                      </a:r>
                      <a:r>
                        <a:rPr lang="en-US" baseline="0" dirty="0"/>
                        <a:t>(m)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𝝈</a:t>
                      </a:r>
                      <a:r>
                        <a:rPr lang="en-US" baseline="-25000" dirty="0"/>
                        <a:t>x </a:t>
                      </a:r>
                      <a:r>
                        <a:rPr lang="en-US" baseline="0" dirty="0" err="1"/>
                        <a:t>coll</a:t>
                      </a:r>
                      <a:r>
                        <a:rPr lang="en-US" baseline="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𝝈</a:t>
                      </a:r>
                      <a:r>
                        <a:rPr lang="en-US" baseline="-25000" dirty="0"/>
                        <a:t>y </a:t>
                      </a:r>
                      <a:r>
                        <a:rPr lang="en-US" baseline="0" dirty="0" err="1"/>
                        <a:t>coll</a:t>
                      </a:r>
                      <a:r>
                        <a:rPr lang="en-US" baseline="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Min. Sep.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 Sep. </a:t>
                      </a:r>
                    </a:p>
                    <a:p>
                      <a:r>
                        <a:rPr lang="en-US" dirty="0"/>
                        <a:t>(</a:t>
                      </a:r>
                      <a:r>
                        <a:rPr lang="en-US" i="1" dirty="0">
                          <a:latin typeface="Symbol" charset="2"/>
                          <a:ea typeface="Symbol" charset="2"/>
                          <a:cs typeface="Symbol" charset="2"/>
                        </a:rPr>
                        <a:t>𝞂</a:t>
                      </a:r>
                      <a:r>
                        <a:rPr lang="en-US" dirty="0"/>
                        <a:t> 2.5 </a:t>
                      </a:r>
                      <a:r>
                        <a:rPr lang="en-US" i="1" dirty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 Sep. </a:t>
                      </a:r>
                    </a:p>
                    <a:p>
                      <a:r>
                        <a:rPr lang="en-US" dirty="0"/>
                        <a:t>(</a:t>
                      </a:r>
                      <a:r>
                        <a:rPr lang="en-US" i="1" dirty="0">
                          <a:latin typeface="Symbol" charset="2"/>
                          <a:ea typeface="Symbol" charset="2"/>
                          <a:cs typeface="Symbol" charset="2"/>
                        </a:rPr>
                        <a:t>𝞂</a:t>
                      </a:r>
                      <a:r>
                        <a:rPr lang="en-US" dirty="0"/>
                        <a:t> 5 </a:t>
                      </a:r>
                      <a:r>
                        <a:rPr lang="en-US" i="1" dirty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dirty="0"/>
                        <a:t>m)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L5 </a:t>
                      </a:r>
                      <a:r>
                        <a:rPr lang="tr-TR" sz="900" dirty="0"/>
                        <a:t>TCL.4L5.B2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R5 </a:t>
                      </a:r>
                      <a:r>
                        <a:rPr lang="en-US" sz="900" dirty="0"/>
                        <a:t>TCTPH.4R5.B2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L1 </a:t>
                      </a:r>
                      <a:r>
                        <a:rPr lang="en-US" sz="900" dirty="0"/>
                        <a:t>-172.2 from IP1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R1 </a:t>
                      </a:r>
                      <a:r>
                        <a:rPr lang="en-US" sz="900" dirty="0"/>
                        <a:t>TCTPV.4R1.B2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7365" y="3375443"/>
            <a:ext cx="345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ATS Optics (3/2017 </a:t>
            </a:r>
            <a:r>
              <a:rPr lang="en-US" dirty="0" err="1"/>
              <a:t>S.Fartoukh</a:t>
            </a:r>
            <a:r>
              <a:rPr lang="en-US" dirty="0"/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BBA63E-9EBB-BD49-BBB2-1513BFECDAAB}"/>
              </a:ext>
            </a:extLst>
          </p:cNvPr>
          <p:cNvGrpSpPr/>
          <p:nvPr/>
        </p:nvGrpSpPr>
        <p:grpSpPr>
          <a:xfrm>
            <a:off x="4785597" y="976177"/>
            <a:ext cx="2653060" cy="2140189"/>
            <a:chOff x="7401272" y="3809944"/>
            <a:chExt cx="2437672" cy="1994271"/>
          </a:xfrm>
        </p:grpSpPr>
        <p:pic>
          <p:nvPicPr>
            <p:cNvPr id="18" name="Picture 17" descr="\\cern.ch\dfs\Users\l\lgentini\Desktop\CATIA V5 R23 64 -  CERN   Small Assembly - Luca R23 - Small Assembly - 2014.5.22_17.47.43  started 12112014 at 120811 AM on PCCA80.jpg">
              <a:extLst>
                <a:ext uri="{FF2B5EF4-FFF2-40B4-BE49-F238E27FC236}">
                  <a16:creationId xmlns:a16="http://schemas.microsoft.com/office/drawing/2014/main" id="{A4FF9A76-E88D-EF4C-ADC9-B003A64AEC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01272" y="3968013"/>
              <a:ext cx="2437672" cy="18362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AF34014-3183-A245-A53C-DD6D2B0B41DC}"/>
                </a:ext>
              </a:extLst>
            </p:cNvPr>
            <p:cNvCxnSpPr/>
            <p:nvPr/>
          </p:nvCxnSpPr>
          <p:spPr>
            <a:xfrm flipV="1">
              <a:off x="8860057" y="4056165"/>
              <a:ext cx="475967" cy="576064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9992C7-07ED-7C44-A6BB-B03EE1367E21}"/>
                </a:ext>
              </a:extLst>
            </p:cNvPr>
            <p:cNvSpPr txBox="1"/>
            <p:nvPr/>
          </p:nvSpPr>
          <p:spPr>
            <a:xfrm>
              <a:off x="8894512" y="3809944"/>
              <a:ext cx="944432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L= 1000 mm</a:t>
              </a:r>
            </a:p>
          </p:txBody>
        </p:sp>
      </p:grp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EEA2E2D-1D76-E149-95DF-103DE0FBAC26}"/>
              </a:ext>
            </a:extLst>
          </p:cNvPr>
          <p:cNvSpPr txBox="1">
            <a:spLocks/>
          </p:cNvSpPr>
          <p:nvPr/>
        </p:nvSpPr>
        <p:spPr>
          <a:xfrm>
            <a:off x="4973746" y="2925218"/>
            <a:ext cx="3962400" cy="2857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bg2"/>
                </a:solidFill>
              </a:rPr>
              <a:t>L. </a:t>
            </a:r>
            <a:r>
              <a:rPr lang="en-US" sz="1300" i="1" dirty="0" err="1">
                <a:solidFill>
                  <a:schemeClr val="bg2"/>
                </a:solidFill>
              </a:rPr>
              <a:t>Gentini</a:t>
            </a:r>
            <a:r>
              <a:rPr lang="en-US" sz="1300" i="1" dirty="0">
                <a:solidFill>
                  <a:schemeClr val="bg2"/>
                </a:solidFill>
              </a:rPr>
              <a:t> (EN-MME) &amp; O. Aberle (EN-STI)</a:t>
            </a:r>
          </a:p>
        </p:txBody>
      </p:sp>
    </p:spTree>
    <p:extLst>
      <p:ext uri="{BB962C8B-B14F-4D97-AF65-F5344CB8AC3E}">
        <p14:creationId xmlns:p14="http://schemas.microsoft.com/office/powerpoint/2010/main" val="417303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Parameters Used to Plan Experiment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Minimum changes to the machine / optics configuration from the nominal operation</a:t>
            </a:r>
          </a:p>
          <a:p>
            <a:r>
              <a:rPr lang="en-GB" dirty="0"/>
              <a:t>The study scenario would be weak-strong with 1(2,3) weak bunches and trains in the ‘strong’ beam.</a:t>
            </a:r>
          </a:p>
          <a:p>
            <a:r>
              <a:rPr lang="en-GB" dirty="0"/>
              <a:t>Machine: 6.5TeV, collisions at IP1 and IP5</a:t>
            </a:r>
          </a:p>
          <a:p>
            <a:r>
              <a:rPr lang="en-GB" dirty="0"/>
              <a:t>Optics: </a:t>
            </a:r>
            <a:r>
              <a:rPr lang="en-GB" i="1" dirty="0"/>
              <a:t>β</a:t>
            </a:r>
            <a:r>
              <a:rPr lang="en-GB" dirty="0"/>
              <a:t>*=40cm (</a:t>
            </a:r>
            <a:r>
              <a:rPr lang="en-GB" b="1" dirty="0">
                <a:solidFill>
                  <a:srgbClr val="0E2AC0"/>
                </a:solidFill>
              </a:rPr>
              <a:t>33cm</a:t>
            </a:r>
            <a:r>
              <a:rPr lang="en-GB" dirty="0"/>
              <a:t>), ‘2016 collision’ and/or ATS</a:t>
            </a:r>
          </a:p>
          <a:p>
            <a:r>
              <a:rPr lang="en-GB" dirty="0"/>
              <a:t>Beam parameters</a:t>
            </a:r>
          </a:p>
          <a:p>
            <a:pPr lvl="1"/>
            <a:r>
              <a:rPr lang="en-GB" dirty="0"/>
              <a:t>‘Strong’ beam1: </a:t>
            </a:r>
            <a:r>
              <a:rPr lang="en-GB" dirty="0" err="1"/>
              <a:t>ε</a:t>
            </a:r>
            <a:r>
              <a:rPr lang="en-GB" dirty="0"/>
              <a:t>=2.5μm N</a:t>
            </a:r>
            <a:r>
              <a:rPr lang="en-GB" baseline="-25000" dirty="0"/>
              <a:t>p</a:t>
            </a:r>
            <a:r>
              <a:rPr lang="en-GB" dirty="0"/>
              <a:t>=1.15×10</a:t>
            </a:r>
            <a:r>
              <a:rPr lang="en-GB" baseline="30000" dirty="0"/>
              <a:t>11</a:t>
            </a:r>
            <a:r>
              <a:rPr lang="en-GB" dirty="0"/>
              <a:t> (</a:t>
            </a:r>
            <a:r>
              <a:rPr lang="en-GB" b="1" dirty="0">
                <a:solidFill>
                  <a:srgbClr val="0E2AC0"/>
                </a:solidFill>
              </a:rPr>
              <a:t>1.25×10</a:t>
            </a:r>
            <a:r>
              <a:rPr lang="en-GB" b="1" baseline="30000" dirty="0">
                <a:solidFill>
                  <a:srgbClr val="0E2AC0"/>
                </a:solidFill>
              </a:rPr>
              <a:t>11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‘Weak’   beam2: </a:t>
            </a:r>
            <a:r>
              <a:rPr lang="en-GB" dirty="0" err="1"/>
              <a:t>ε</a:t>
            </a:r>
            <a:r>
              <a:rPr lang="en-GB" dirty="0"/>
              <a:t>=2.5μm or </a:t>
            </a:r>
            <a:r>
              <a:rPr lang="en-GB" b="1" dirty="0">
                <a:solidFill>
                  <a:srgbClr val="0E2AC0"/>
                </a:solidFill>
              </a:rPr>
              <a:t>5μm</a:t>
            </a:r>
            <a:r>
              <a:rPr lang="en-GB" dirty="0"/>
              <a:t> </a:t>
            </a:r>
          </a:p>
          <a:p>
            <a:r>
              <a:rPr lang="en-GB" dirty="0"/>
              <a:t>Parameter to vary: crossing angle 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q</a:t>
            </a:r>
          </a:p>
          <a:p>
            <a:r>
              <a:rPr lang="en-GB" dirty="0"/>
              <a:t>Constants:</a:t>
            </a:r>
          </a:p>
          <a:p>
            <a:pPr lvl="1"/>
            <a:r>
              <a:rPr lang="en-GB" dirty="0" err="1"/>
              <a:t>Betatron</a:t>
            </a:r>
            <a:r>
              <a:rPr lang="en-GB" dirty="0"/>
              <a:t> tunes </a:t>
            </a:r>
            <a:r>
              <a:rPr lang="en-GB" dirty="0" err="1"/>
              <a:t>Q</a:t>
            </a:r>
            <a:r>
              <a:rPr lang="en-GB" baseline="-25000" dirty="0" err="1"/>
              <a:t>x</a:t>
            </a:r>
            <a:r>
              <a:rPr lang="en-GB" dirty="0"/>
              <a:t>=0.31, </a:t>
            </a:r>
            <a:r>
              <a:rPr lang="en-GB" dirty="0" err="1"/>
              <a:t>Q</a:t>
            </a:r>
            <a:r>
              <a:rPr lang="en-GB" baseline="-25000" dirty="0" err="1"/>
              <a:t>y</a:t>
            </a:r>
            <a:r>
              <a:rPr lang="en-GB" dirty="0"/>
              <a:t>=0.32 (</a:t>
            </a:r>
            <a:r>
              <a:rPr lang="en-GB" u="sng" dirty="0"/>
              <a:t>with and without wire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Chromaticity = 15</a:t>
            </a:r>
          </a:p>
          <a:p>
            <a:pPr lvl="1"/>
            <a:r>
              <a:rPr lang="en-GB" dirty="0"/>
              <a:t>I_MO=550A</a:t>
            </a:r>
          </a:p>
          <a:p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8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12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Benchmark vs. MD Data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 err="1"/>
              <a:t>A.Valishev</a:t>
            </a:r>
            <a:r>
              <a:rPr lang="fr-FR" noProof="0" dirty="0"/>
              <a:t> | BBLR Impact on </a:t>
            </a:r>
            <a:r>
              <a:rPr lang="fr-FR" noProof="0" dirty="0" err="1"/>
              <a:t>Lifetime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21" y="752340"/>
            <a:ext cx="7207579" cy="488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5366" y="547072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6</a:t>
            </a:r>
            <a:r>
              <a:rPr lang="en-US" sz="2400" b="1" i="1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b="1" dirty="0">
                <a:solidFill>
                  <a:srgbClr val="0070C0"/>
                </a:solidFill>
              </a:rPr>
              <a:t>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2118" y="5470719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10</a:t>
            </a:r>
            <a:r>
              <a:rPr lang="en-US" sz="2400" b="1" i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8285" y="954759"/>
            <a:ext cx="33602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dirty="0"/>
              <a:t>=2.5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m, 2016 collision optics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9235" y="5987018"/>
            <a:ext cx="515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.HelveticaNeueDeskInterface-Regular" charset="-120"/>
              <a:buChar char="-"/>
            </a:pPr>
            <a:r>
              <a:rPr lang="en-US" sz="1400" dirty="0"/>
              <a:t>Difference in treatment of aperture between two codes</a:t>
            </a:r>
          </a:p>
          <a:p>
            <a:pPr marL="285750" indent="-285750">
              <a:buFont typeface=".HelveticaNeueDeskInterface-Regular" charset="-120"/>
              <a:buChar char="-"/>
            </a:pPr>
            <a:r>
              <a:rPr lang="en-US" sz="1400" dirty="0"/>
              <a:t>Big statistical error at low loss (large separation)</a:t>
            </a:r>
          </a:p>
          <a:p>
            <a:pPr marL="285750" indent="-285750">
              <a:buFont typeface=".HelveticaNeueDeskInterface-Regular" charset="-120"/>
              <a:buChar char="-"/>
            </a:pPr>
            <a:r>
              <a:rPr lang="en-US" sz="1400" dirty="0"/>
              <a:t>Losses at 180urad → 90% vertical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767016" y="2733079"/>
            <a:ext cx="6919784" cy="12356"/>
          </a:xfrm>
          <a:prstGeom prst="line">
            <a:avLst/>
          </a:prstGeom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6301" y="2374900"/>
            <a:ext cx="1499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= 5-10 hour</a:t>
            </a:r>
          </a:p>
        </p:txBody>
      </p:sp>
    </p:spTree>
    <p:extLst>
      <p:ext uri="{BB962C8B-B14F-4D97-AF65-F5344CB8AC3E}">
        <p14:creationId xmlns:p14="http://schemas.microsoft.com/office/powerpoint/2010/main" val="3858488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829536"/>
            <a:ext cx="7188200" cy="485453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Optics and Beam Emittance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 err="1"/>
              <a:t>A.Valishev</a:t>
            </a:r>
            <a:r>
              <a:rPr lang="fr-FR" noProof="0" dirty="0"/>
              <a:t> | BBLR Impact on </a:t>
            </a:r>
            <a:r>
              <a:rPr lang="fr-FR" noProof="0" dirty="0" err="1"/>
              <a:t>Lifetime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5259" y="5347534"/>
            <a:ext cx="1681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6</a:t>
            </a:r>
            <a:r>
              <a:rPr lang="en-US" b="1" i="1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b="1" dirty="0">
                <a:solidFill>
                  <a:srgbClr val="0070C0"/>
                </a:solidFill>
              </a:rPr>
              <a:t> 2.5um beam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4</a:t>
            </a:r>
            <a:r>
              <a:rPr lang="en-US" b="1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</a:rPr>
              <a:t> 5um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5512" y="5336469"/>
            <a:ext cx="1191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11</a:t>
            </a:r>
            <a:r>
              <a:rPr lang="en-US" b="1" i="1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 </a:t>
            </a:r>
            <a:r>
              <a:rPr lang="en-US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2.5um</a:t>
            </a:r>
          </a:p>
          <a:p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8</a:t>
            </a:r>
            <a:r>
              <a:rPr lang="en-US" b="1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b="1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5um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4481" y="5868201"/>
            <a:ext cx="515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.HelveticaNeueDeskInterface-Regular" charset="-120"/>
              <a:buChar char="-"/>
            </a:pPr>
            <a:r>
              <a:rPr lang="en-US" sz="1400" dirty="0"/>
              <a:t>Difference in treatment of aperture between two codes</a:t>
            </a:r>
          </a:p>
          <a:p>
            <a:pPr marL="285750" indent="-285750">
              <a:buFont typeface=".HelveticaNeueDeskInterface-Regular" charset="-120"/>
              <a:buChar char="-"/>
            </a:pPr>
            <a:r>
              <a:rPr lang="en-US" sz="1400" dirty="0"/>
              <a:t>Big statistical error at low loss (large separation)</a:t>
            </a:r>
          </a:p>
          <a:p>
            <a:pPr marL="285750" indent="-285750">
              <a:buFont typeface=".HelveticaNeueDeskInterface-Regular" charset="-120"/>
              <a:buChar char="-"/>
            </a:pPr>
            <a:r>
              <a:rPr lang="en-US" sz="1400" dirty="0"/>
              <a:t>Losses at 180urad → 90% vertical (70% in ATS)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6834" y="562111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b="1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b="1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5um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767016" y="2733079"/>
            <a:ext cx="6919784" cy="12356"/>
          </a:xfrm>
          <a:prstGeom prst="line">
            <a:avLst/>
          </a:prstGeom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782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Crossing Angle on Footprint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773363"/>
            <a:ext cx="6045200" cy="541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5621" y="773363"/>
            <a:ext cx="162507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Lifetrac</a:t>
            </a:r>
            <a:r>
              <a:rPr lang="en-US" sz="1400" dirty="0">
                <a:solidFill>
                  <a:srgbClr val="0070C0"/>
                </a:solidFill>
              </a:rPr>
              <a:t> simulation</a:t>
            </a:r>
          </a:p>
          <a:p>
            <a:r>
              <a:rPr lang="en-US" sz="1400" dirty="0">
                <a:solidFill>
                  <a:srgbClr val="0070C0"/>
                </a:solidFill>
              </a:rPr>
              <a:t>ATS optics</a:t>
            </a:r>
          </a:p>
        </p:txBody>
      </p:sp>
    </p:spTree>
    <p:extLst>
      <p:ext uri="{BB962C8B-B14F-4D97-AF65-F5344CB8AC3E}">
        <p14:creationId xmlns:p14="http://schemas.microsoft.com/office/powerpoint/2010/main" val="1935165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Crossing Angle on DA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773363"/>
            <a:ext cx="6045200" cy="541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5621" y="773363"/>
            <a:ext cx="162507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Lifetrac</a:t>
            </a:r>
            <a:r>
              <a:rPr lang="en-US" sz="1400" dirty="0">
                <a:solidFill>
                  <a:srgbClr val="0070C0"/>
                </a:solidFill>
              </a:rPr>
              <a:t> simulation</a:t>
            </a:r>
          </a:p>
          <a:p>
            <a:r>
              <a:rPr lang="en-US" sz="1400" dirty="0">
                <a:solidFill>
                  <a:srgbClr val="0070C0"/>
                </a:solidFill>
              </a:rPr>
              <a:t>ATS optics</a:t>
            </a:r>
          </a:p>
        </p:txBody>
      </p:sp>
    </p:spTree>
    <p:extLst>
      <p:ext uri="{BB962C8B-B14F-4D97-AF65-F5344CB8AC3E}">
        <p14:creationId xmlns:p14="http://schemas.microsoft.com/office/powerpoint/2010/main" val="863169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of 2 IP5 Wires at 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GB" dirty="0"/>
              <a:t>=180urad (5.6</a:t>
            </a:r>
            <a:r>
              <a:rPr lang="en-GB" i="1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dirty="0"/>
              <a:t> </a:t>
            </a:r>
            <a:r>
              <a:rPr lang="en-GB" dirty="0" err="1"/>
              <a:t>sep.</a:t>
            </a:r>
            <a:r>
              <a:rPr lang="en-GB" dirty="0"/>
              <a:t>) </a:t>
            </a:r>
            <a:br>
              <a:rPr lang="en-GB" dirty="0"/>
            </a:br>
            <a:r>
              <a:rPr lang="en-GB" dirty="0"/>
              <a:t> Increased Wire Distance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010"/>
            <a:ext cx="4573371" cy="4092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28" y="1297010"/>
            <a:ext cx="4573371" cy="4092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9127" y="5463830"/>
            <a:ext cx="592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.HelveticaNeueDeskInterface-Regular" charset="-120"/>
              <a:buChar char="-"/>
            </a:pPr>
            <a:r>
              <a:rPr lang="en-US" dirty="0"/>
              <a:t>Wires at 8.8 beam sigma – current increased to 350A</a:t>
            </a:r>
          </a:p>
          <a:p>
            <a:pPr marL="285750" indent="-285750">
              <a:buFont typeface=".HelveticaNeueDeskInterface-Regular" charset="-120"/>
              <a:buChar char="-"/>
            </a:pPr>
            <a:r>
              <a:rPr lang="en-US" dirty="0">
                <a:solidFill>
                  <a:srgbClr val="FF0000"/>
                </a:solidFill>
              </a:rPr>
              <a:t>L5 collimator jaw at 6 collimation sigma 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055" y="5512411"/>
            <a:ext cx="188159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Lifetrac</a:t>
            </a:r>
            <a:r>
              <a:rPr lang="en-US" sz="1400" dirty="0">
                <a:solidFill>
                  <a:srgbClr val="0070C0"/>
                </a:solidFill>
              </a:rPr>
              <a:t> simulation</a:t>
            </a:r>
          </a:p>
          <a:p>
            <a:r>
              <a:rPr lang="en-US" sz="1400" dirty="0">
                <a:solidFill>
                  <a:srgbClr val="0070C0"/>
                </a:solidFill>
              </a:rPr>
              <a:t>ATS optics, </a:t>
            </a:r>
            <a:r>
              <a:rPr lang="en-US" sz="16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1400" dirty="0">
                <a:solidFill>
                  <a:srgbClr val="0070C0"/>
                </a:solidFill>
              </a:rPr>
              <a:t>=5um</a:t>
            </a:r>
          </a:p>
        </p:txBody>
      </p:sp>
    </p:spTree>
    <p:extLst>
      <p:ext uri="{BB962C8B-B14F-4D97-AF65-F5344CB8AC3E}">
        <p14:creationId xmlns:p14="http://schemas.microsoft.com/office/powerpoint/2010/main" val="3406780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Long-Range Compensation Concept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A614B12-48AC-4249-8A9C-F51080087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45" y="708516"/>
            <a:ext cx="8507288" cy="60700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Beam-beam (LR) kick (round beams)																					 		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  with</a:t>
            </a:r>
            <a:r>
              <a:rPr lang="en-US" sz="2400" dirty="0">
                <a:solidFill>
                  <a:srgbClr val="FF0000"/>
                </a:solidFill>
              </a:rPr>
              <a:t> 										 </a:t>
            </a:r>
            <a:r>
              <a:rPr lang="en-US" sz="2400" dirty="0">
                <a:solidFill>
                  <a:srgbClr val="00B050"/>
                </a:solidFill>
              </a:rPr>
              <a:t>beam separation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Neglecting </a:t>
            </a:r>
            <a:r>
              <a:rPr lang="en-US" sz="2400" dirty="0">
                <a:solidFill>
                  <a:srgbClr val="FF0000"/>
                </a:solidFill>
              </a:rPr>
              <a:t>form factor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(sufficiently large separation), </a:t>
            </a:r>
            <a:r>
              <a:rPr lang="en-US" sz="2400" dirty="0"/>
              <a:t>can be approximated by an “infinite” wire																								 											 			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  with											</a:t>
            </a:r>
            <a:r>
              <a:rPr lang="en-US" sz="2400" dirty="0">
                <a:solidFill>
                  <a:srgbClr val="0070C0"/>
                </a:solidFill>
              </a:rPr>
              <a:t>wire separation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The simple conditions for matching the effects are										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                  corresponds to 5.5 </a:t>
            </a:r>
            <a:r>
              <a:rPr lang="en-US" sz="2400" dirty="0" err="1"/>
              <a:t>A×m</a:t>
            </a:r>
            <a:r>
              <a:rPr lang="en-US" sz="2400" dirty="0"/>
              <a:t> per encounter for LHC</a:t>
            </a:r>
          </a:p>
        </p:txBody>
      </p:sp>
      <p:pic>
        <p:nvPicPr>
          <p:cNvPr id="13" name="Picture 12" descr="latex-image-1.pdf">
            <a:extLst>
              <a:ext uri="{FF2B5EF4-FFF2-40B4-BE49-F238E27FC236}">
                <a16:creationId xmlns:a16="http://schemas.microsoft.com/office/drawing/2014/main" id="{4C9566D1-1691-9249-9B13-7BB064A84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5" y="1330058"/>
            <a:ext cx="5475363" cy="668504"/>
          </a:xfrm>
          <a:prstGeom prst="rect">
            <a:avLst/>
          </a:prstGeom>
        </p:spPr>
      </p:pic>
      <p:pic>
        <p:nvPicPr>
          <p:cNvPr id="14" name="Picture 13" descr="latex-image-1.pdf">
            <a:extLst>
              <a:ext uri="{FF2B5EF4-FFF2-40B4-BE49-F238E27FC236}">
                <a16:creationId xmlns:a16="http://schemas.microsoft.com/office/drawing/2014/main" id="{97EAA50A-9433-974B-AEEF-25EC3B5C2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55" y="2236077"/>
            <a:ext cx="3888432" cy="315012"/>
          </a:xfrm>
          <a:prstGeom prst="rect">
            <a:avLst/>
          </a:prstGeom>
        </p:spPr>
      </p:pic>
      <p:pic>
        <p:nvPicPr>
          <p:cNvPr id="15" name="Picture 14" descr="latex-image-1.pdf">
            <a:extLst>
              <a:ext uri="{FF2B5EF4-FFF2-40B4-BE49-F238E27FC236}">
                <a16:creationId xmlns:a16="http://schemas.microsoft.com/office/drawing/2014/main" id="{D3556315-B657-C548-B687-06C041187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5" y="3603215"/>
            <a:ext cx="4915909" cy="778058"/>
          </a:xfrm>
          <a:prstGeom prst="rect">
            <a:avLst/>
          </a:prstGeom>
        </p:spPr>
      </p:pic>
      <p:pic>
        <p:nvPicPr>
          <p:cNvPr id="16" name="Picture 15" descr="latex-image-1.pdf">
            <a:extLst>
              <a:ext uri="{FF2B5EF4-FFF2-40B4-BE49-F238E27FC236}">
                <a16:creationId xmlns:a16="http://schemas.microsoft.com/office/drawing/2014/main" id="{90FF7D7E-30D9-9842-B682-805AAD1B1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78" y="4652580"/>
            <a:ext cx="3942809" cy="2606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7929BC1-77BB-8B40-95A8-7157E9D447A1}"/>
              </a:ext>
            </a:extLst>
          </p:cNvPr>
          <p:cNvSpPr/>
          <p:nvPr/>
        </p:nvSpPr>
        <p:spPr>
          <a:xfrm>
            <a:off x="5278209" y="4581424"/>
            <a:ext cx="475178" cy="447323"/>
          </a:xfrm>
          <a:prstGeom prst="ellipse">
            <a:avLst/>
          </a:prstGeom>
          <a:noFill/>
          <a:ln w="22225">
            <a:solidFill>
              <a:srgbClr val="0070C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8038821-BC1B-9F4B-B3AE-D1CA06483F3E}"/>
              </a:ext>
            </a:extLst>
          </p:cNvPr>
          <p:cNvSpPr/>
          <p:nvPr/>
        </p:nvSpPr>
        <p:spPr>
          <a:xfrm>
            <a:off x="3102258" y="4603256"/>
            <a:ext cx="504055" cy="403660"/>
          </a:xfrm>
          <a:prstGeom prst="ellipse">
            <a:avLst/>
          </a:prstGeom>
          <a:noFill/>
          <a:ln w="22225">
            <a:solidFill>
              <a:srgbClr val="0070C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1D15A8-C8FD-D14C-B745-9C781EAF708D}"/>
              </a:ext>
            </a:extLst>
          </p:cNvPr>
          <p:cNvSpPr/>
          <p:nvPr/>
        </p:nvSpPr>
        <p:spPr>
          <a:xfrm>
            <a:off x="5235760" y="1298127"/>
            <a:ext cx="2147306" cy="700435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563F5B-9EFD-E244-8288-D3A69CE18941}"/>
              </a:ext>
            </a:extLst>
          </p:cNvPr>
          <p:cNvSpPr/>
          <p:nvPr/>
        </p:nvSpPr>
        <p:spPr>
          <a:xfrm>
            <a:off x="5310835" y="2227289"/>
            <a:ext cx="496929" cy="418018"/>
          </a:xfrm>
          <a:prstGeom prst="ellipse">
            <a:avLst/>
          </a:prstGeom>
          <a:noFill/>
          <a:ln w="2222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6723ED-03A1-9347-9057-7A3CF3E41703}"/>
              </a:ext>
            </a:extLst>
          </p:cNvPr>
          <p:cNvSpPr/>
          <p:nvPr/>
        </p:nvSpPr>
        <p:spPr>
          <a:xfrm>
            <a:off x="3126310" y="2200791"/>
            <a:ext cx="496929" cy="418018"/>
          </a:xfrm>
          <a:prstGeom prst="ellipse">
            <a:avLst/>
          </a:prstGeom>
          <a:noFill/>
          <a:ln w="2222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latex-image-1.pdf">
            <a:extLst>
              <a:ext uri="{FF2B5EF4-FFF2-40B4-BE49-F238E27FC236}">
                <a16:creationId xmlns:a16="http://schemas.microsoft.com/office/drawing/2014/main" id="{8BDF5A8E-11F3-2541-B659-9ECA5681E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89" y="5524851"/>
            <a:ext cx="6490235" cy="3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36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Predicted Impact of 2 IP5 Wires on Lifetime</a:t>
            </a:r>
            <a:br>
              <a:rPr lang="en-GB" dirty="0"/>
            </a:br>
            <a:r>
              <a:rPr lang="en-GB" dirty="0"/>
              <a:t>L5 collimator jaw at 6</a:t>
            </a:r>
            <a:r>
              <a:rPr lang="en-GB" i="1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dirty="0"/>
              <a:t> coll.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15" y="1254068"/>
            <a:ext cx="6282320" cy="457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Parameters during MD2202, 10 hours of beam </a:t>
            </a:r>
            <a:br>
              <a:rPr lang="en-GB" dirty="0"/>
            </a:br>
            <a:r>
              <a:rPr lang="en-GB" dirty="0"/>
              <a:t>July 1, 2017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Minimum changes to the machine / optics configuration from the nominal operation</a:t>
            </a:r>
          </a:p>
          <a:p>
            <a:r>
              <a:rPr lang="en-GB" dirty="0"/>
              <a:t>The study scenario was weak-strong with 3 weak bunches and 1 train in the ‘strong’ beam.</a:t>
            </a:r>
          </a:p>
          <a:p>
            <a:pPr lvl="1"/>
            <a:r>
              <a:rPr lang="en-GB" dirty="0"/>
              <a:t>Non-colliding bunch</a:t>
            </a:r>
          </a:p>
          <a:p>
            <a:pPr lvl="1"/>
            <a:r>
              <a:rPr lang="en-GB" dirty="0"/>
              <a:t>Only Head-On collisions</a:t>
            </a:r>
          </a:p>
          <a:p>
            <a:pPr lvl="1"/>
            <a:r>
              <a:rPr lang="en-GB" dirty="0"/>
              <a:t>Full head-on and long-range</a:t>
            </a:r>
          </a:p>
          <a:p>
            <a:r>
              <a:rPr lang="en-GB" dirty="0"/>
              <a:t>Machine: 6.5TeV, collisions at IP1 and IP5</a:t>
            </a:r>
          </a:p>
          <a:p>
            <a:r>
              <a:rPr lang="en-GB" dirty="0"/>
              <a:t>Optics: </a:t>
            </a:r>
            <a:r>
              <a:rPr lang="en-GB" i="1" dirty="0"/>
              <a:t>β</a:t>
            </a:r>
            <a:r>
              <a:rPr lang="en-GB" dirty="0"/>
              <a:t>*=40cm, ATS</a:t>
            </a:r>
          </a:p>
          <a:p>
            <a:r>
              <a:rPr lang="en-GB" dirty="0"/>
              <a:t>Beam parameters</a:t>
            </a:r>
          </a:p>
          <a:p>
            <a:pPr lvl="1"/>
            <a:r>
              <a:rPr lang="en-GB" dirty="0"/>
              <a:t>‘Strong’ beam1: </a:t>
            </a:r>
            <a:r>
              <a:rPr lang="en-GB" dirty="0" err="1"/>
              <a:t>ε</a:t>
            </a:r>
            <a:r>
              <a:rPr lang="en-GB" dirty="0"/>
              <a:t>=3μm N</a:t>
            </a:r>
            <a:r>
              <a:rPr lang="en-GB" baseline="-25000" dirty="0"/>
              <a:t>p</a:t>
            </a:r>
            <a:r>
              <a:rPr lang="en-GB" dirty="0"/>
              <a:t>=1.15×10</a:t>
            </a:r>
            <a:r>
              <a:rPr lang="en-GB" baseline="30000" dirty="0"/>
              <a:t>11</a:t>
            </a:r>
            <a:r>
              <a:rPr lang="en-GB" dirty="0"/>
              <a:t> (</a:t>
            </a:r>
            <a:r>
              <a:rPr lang="en-GB" b="1" dirty="0">
                <a:solidFill>
                  <a:srgbClr val="C00000"/>
                </a:solidFill>
              </a:rPr>
              <a:t>0.98×10</a:t>
            </a:r>
            <a:r>
              <a:rPr lang="en-GB" b="1" baseline="30000" dirty="0">
                <a:solidFill>
                  <a:srgbClr val="C00000"/>
                </a:solidFill>
              </a:rPr>
              <a:t>11 </a:t>
            </a:r>
            <a:r>
              <a:rPr lang="en-GB" b="1" dirty="0">
                <a:solidFill>
                  <a:srgbClr val="C00000"/>
                </a:solidFill>
              </a:rPr>
              <a:t>for the head-on bunch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‘Weak’   beam2: </a:t>
            </a:r>
            <a:r>
              <a:rPr lang="en-GB" b="1" dirty="0" err="1">
                <a:solidFill>
                  <a:srgbClr val="C00000"/>
                </a:solidFill>
              </a:rPr>
              <a:t>ε</a:t>
            </a:r>
            <a:r>
              <a:rPr lang="en-GB" b="1" baseline="-25000" dirty="0" err="1">
                <a:solidFill>
                  <a:srgbClr val="C00000"/>
                </a:solidFill>
              </a:rPr>
              <a:t>x</a:t>
            </a:r>
            <a:r>
              <a:rPr lang="en-GB" b="1" dirty="0">
                <a:solidFill>
                  <a:srgbClr val="C00000"/>
                </a:solidFill>
              </a:rPr>
              <a:t>=6μm, </a:t>
            </a:r>
            <a:r>
              <a:rPr lang="en-GB" b="1" dirty="0" err="1">
                <a:solidFill>
                  <a:srgbClr val="C00000"/>
                </a:solidFill>
              </a:rPr>
              <a:t>ε</a:t>
            </a:r>
            <a:r>
              <a:rPr lang="en-GB" b="1" baseline="-25000" dirty="0" err="1">
                <a:solidFill>
                  <a:srgbClr val="C00000"/>
                </a:solidFill>
              </a:rPr>
              <a:t>y</a:t>
            </a:r>
            <a:r>
              <a:rPr lang="en-GB" b="1" dirty="0">
                <a:solidFill>
                  <a:srgbClr val="C00000"/>
                </a:solidFill>
              </a:rPr>
              <a:t>=4μm </a:t>
            </a:r>
          </a:p>
          <a:p>
            <a:pPr lvl="1"/>
            <a:r>
              <a:rPr lang="en-GB" dirty="0"/>
              <a:t>Bunch length </a:t>
            </a:r>
            <a:r>
              <a:rPr lang="en-GB" b="1" dirty="0">
                <a:solidFill>
                  <a:srgbClr val="C00000"/>
                </a:solidFill>
              </a:rPr>
              <a:t>8.4cm</a:t>
            </a:r>
            <a:r>
              <a:rPr lang="en-GB" dirty="0"/>
              <a:t>, momentum spread 1.3×10</a:t>
            </a:r>
            <a:r>
              <a:rPr lang="en-GB" baseline="30000" dirty="0"/>
              <a:t>-4</a:t>
            </a:r>
            <a:endParaRPr lang="en-GB" dirty="0"/>
          </a:p>
          <a:p>
            <a:r>
              <a:rPr lang="en-GB" dirty="0"/>
              <a:t>Parameter to vary: crossing angle 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q </a:t>
            </a:r>
          </a:p>
          <a:p>
            <a:r>
              <a:rPr lang="en-GB" dirty="0"/>
              <a:t>Constants:</a:t>
            </a:r>
          </a:p>
          <a:p>
            <a:pPr lvl="1"/>
            <a:r>
              <a:rPr lang="en-GB" dirty="0" err="1"/>
              <a:t>Betatron</a:t>
            </a:r>
            <a:r>
              <a:rPr lang="en-GB" dirty="0"/>
              <a:t> tunes </a:t>
            </a:r>
            <a:r>
              <a:rPr lang="en-GB" dirty="0" err="1"/>
              <a:t>Q</a:t>
            </a:r>
            <a:r>
              <a:rPr lang="en-GB" baseline="-25000" dirty="0" err="1"/>
              <a:t>x</a:t>
            </a:r>
            <a:r>
              <a:rPr lang="en-GB" dirty="0"/>
              <a:t>=0.31, </a:t>
            </a:r>
            <a:r>
              <a:rPr lang="en-GB" dirty="0" err="1"/>
              <a:t>Q</a:t>
            </a:r>
            <a:r>
              <a:rPr lang="en-GB" baseline="-25000" dirty="0" err="1"/>
              <a:t>y</a:t>
            </a:r>
            <a:r>
              <a:rPr lang="en-GB" dirty="0"/>
              <a:t>=0.32 (with and without wire)</a:t>
            </a:r>
          </a:p>
          <a:p>
            <a:pPr lvl="1"/>
            <a:r>
              <a:rPr lang="en-GB" dirty="0"/>
              <a:t>Chromaticity = 15</a:t>
            </a:r>
          </a:p>
          <a:p>
            <a:pPr lvl="1"/>
            <a:r>
              <a:rPr lang="en-GB" dirty="0" err="1"/>
              <a:t>Octupole</a:t>
            </a:r>
            <a:r>
              <a:rPr lang="en-GB" dirty="0"/>
              <a:t> current = 325A</a:t>
            </a:r>
          </a:p>
          <a:p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8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0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Compensation Effect in MD2202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 err="1"/>
              <a:t>A.Valishev</a:t>
            </a:r>
            <a:r>
              <a:rPr lang="fr-FR" noProof="0" dirty="0"/>
              <a:t> | BBLR Impact on </a:t>
            </a:r>
            <a:r>
              <a:rPr lang="fr-FR" noProof="0" dirty="0" err="1"/>
              <a:t>Lifetime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09" y="900000"/>
            <a:ext cx="6425852" cy="3398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9519" y="1568740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2×𝞂×L=5×10</a:t>
            </a:r>
            <a:r>
              <a:rPr lang="en-US" baseline="30000" dirty="0"/>
              <a:t>5</a:t>
            </a:r>
            <a:r>
              <a:rPr lang="en-US" dirty="0"/>
              <a:t> 1/s</a:t>
            </a:r>
          </a:p>
        </p:txBody>
      </p:sp>
      <p:pic>
        <p:nvPicPr>
          <p:cNvPr id="8" name="Image 5" descr="Logo-APO-LARP.png">
            <a:extLst>
              <a:ext uri="{FF2B5EF4-FFF2-40B4-BE49-F238E27FC236}">
                <a16:creationId xmlns:a16="http://schemas.microsoft.com/office/drawing/2014/main" id="{10EC794A-C147-2C4B-86FD-C0C4433B6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79407-F813-2541-87FA-52C69BB24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15" y="4137006"/>
            <a:ext cx="4996734" cy="2720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B0ADD1-B2E5-DF49-A5DF-A94AA4B6CB20}"/>
              </a:ext>
            </a:extLst>
          </p:cNvPr>
          <p:cNvSpPr txBox="1"/>
          <p:nvPr/>
        </p:nvSpPr>
        <p:spPr>
          <a:xfrm>
            <a:off x="7152361" y="4137006"/>
            <a:ext cx="1287532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0.017 OFF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41C6E-57A7-DA4B-8ED5-6BF8030D8A98}"/>
              </a:ext>
            </a:extLst>
          </p:cNvPr>
          <p:cNvSpPr txBox="1"/>
          <p:nvPr/>
        </p:nvSpPr>
        <p:spPr>
          <a:xfrm>
            <a:off x="7152361" y="4773540"/>
            <a:ext cx="1172116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0.008 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ACBDD8-8477-FB42-9A6B-3CA9CF61425A}"/>
              </a:ext>
            </a:extLst>
          </p:cNvPr>
          <p:cNvCxnSpPr>
            <a:stCxn id="10" idx="1"/>
          </p:cNvCxnSpPr>
          <p:nvPr/>
        </p:nvCxnSpPr>
        <p:spPr>
          <a:xfrm flipH="1">
            <a:off x="3384645" y="4321672"/>
            <a:ext cx="3767716" cy="63653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669298-C718-6B46-8459-48A1376A2999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08729" y="4321672"/>
            <a:ext cx="2143632" cy="83911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AA3014-0F20-DA4A-8607-91D8AC3BC84C}"/>
              </a:ext>
            </a:extLst>
          </p:cNvPr>
          <p:cNvCxnSpPr>
            <a:stCxn id="11" idx="1"/>
          </p:cNvCxnSpPr>
          <p:nvPr/>
        </p:nvCxnSpPr>
        <p:spPr>
          <a:xfrm flipH="1">
            <a:off x="2497540" y="4958206"/>
            <a:ext cx="4654821" cy="7875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015CC4-C531-A74D-987A-B5183ECB943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189865" y="4958206"/>
            <a:ext cx="2962496" cy="7875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622975-DC20-7A40-A6D8-DE1BC7FA982E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854891" y="4958206"/>
            <a:ext cx="1297470" cy="972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020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(post) Predicted Impact of Wires in MD2202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79907"/>
            <a:ext cx="4601406" cy="3851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592" y="1379907"/>
            <a:ext cx="4601406" cy="38510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2609" y="5230986"/>
            <a:ext cx="4743093" cy="984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Lifetrac</a:t>
            </a:r>
            <a:r>
              <a:rPr lang="en-US" sz="1400" dirty="0">
                <a:solidFill>
                  <a:srgbClr val="0070C0"/>
                </a:solidFill>
              </a:rPr>
              <a:t> simulation ATS optics </a:t>
            </a:r>
            <a:r>
              <a:rPr lang="en-US" sz="1400" i="1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400" dirty="0">
                <a:solidFill>
                  <a:srgbClr val="0070C0"/>
                </a:solidFill>
              </a:rPr>
              <a:t>=0.4m</a:t>
            </a:r>
          </a:p>
          <a:p>
            <a:r>
              <a:rPr lang="en-US" sz="1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400" dirty="0">
                <a:solidFill>
                  <a:srgbClr val="0070C0"/>
                </a:solidFill>
              </a:rPr>
              <a:t>=240urad </a:t>
            </a:r>
            <a:r>
              <a:rPr lang="en-US" sz="16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1400" dirty="0">
                <a:solidFill>
                  <a:srgbClr val="0070C0"/>
                </a:solidFill>
              </a:rPr>
              <a:t>=6um (x), 4um (y)</a:t>
            </a:r>
          </a:p>
          <a:p>
            <a:r>
              <a:rPr lang="en-US" sz="1400" dirty="0">
                <a:solidFill>
                  <a:srgbClr val="0070C0"/>
                </a:solidFill>
              </a:rPr>
              <a:t>Corresponding to LRBB separation 5.1</a:t>
            </a:r>
            <a:r>
              <a:rPr lang="en-US" sz="1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400" dirty="0">
                <a:solidFill>
                  <a:srgbClr val="0070C0"/>
                </a:solidFill>
              </a:rPr>
              <a:t> (x) and 6.2</a:t>
            </a:r>
            <a:r>
              <a:rPr lang="en-US" sz="1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400" dirty="0">
                <a:solidFill>
                  <a:srgbClr val="0070C0"/>
                </a:solidFill>
              </a:rPr>
              <a:t> (y)</a:t>
            </a:r>
          </a:p>
          <a:p>
            <a:r>
              <a:rPr lang="en-US" sz="1400" dirty="0">
                <a:solidFill>
                  <a:srgbClr val="0070C0"/>
                </a:solidFill>
              </a:rPr>
              <a:t>Wire at 7.4</a:t>
            </a:r>
            <a:r>
              <a:rPr lang="en-US" sz="1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3861" y="11088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9529" y="109335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 (350A)</a:t>
            </a:r>
          </a:p>
        </p:txBody>
      </p:sp>
    </p:spTree>
    <p:extLst>
      <p:ext uri="{BB962C8B-B14F-4D97-AF65-F5344CB8AC3E}">
        <p14:creationId xmlns:p14="http://schemas.microsoft.com/office/powerpoint/2010/main" val="889867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(post) Predicted Impact of Wires in MD2202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79907"/>
            <a:ext cx="4601406" cy="3851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592" y="1379907"/>
            <a:ext cx="4601406" cy="38510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2609" y="5230986"/>
            <a:ext cx="4743093" cy="984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Lifetrac</a:t>
            </a:r>
            <a:r>
              <a:rPr lang="en-US" sz="1400" dirty="0">
                <a:solidFill>
                  <a:srgbClr val="0070C0"/>
                </a:solidFill>
              </a:rPr>
              <a:t> simulation ATS optics </a:t>
            </a:r>
            <a:r>
              <a:rPr lang="en-US" sz="1400" i="1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400" dirty="0">
                <a:solidFill>
                  <a:srgbClr val="0070C0"/>
                </a:solidFill>
              </a:rPr>
              <a:t>=0.4m</a:t>
            </a:r>
          </a:p>
          <a:p>
            <a:r>
              <a:rPr lang="en-US" sz="1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400" dirty="0">
                <a:solidFill>
                  <a:srgbClr val="0070C0"/>
                </a:solidFill>
              </a:rPr>
              <a:t>=240urad </a:t>
            </a:r>
            <a:r>
              <a:rPr lang="en-US" sz="16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1400" dirty="0">
                <a:solidFill>
                  <a:srgbClr val="0070C0"/>
                </a:solidFill>
              </a:rPr>
              <a:t>=6um (x), 4um (y)</a:t>
            </a:r>
          </a:p>
          <a:p>
            <a:r>
              <a:rPr lang="en-US" sz="1400" dirty="0">
                <a:solidFill>
                  <a:srgbClr val="0070C0"/>
                </a:solidFill>
              </a:rPr>
              <a:t>Corresponding to LRBB separation 5.1</a:t>
            </a:r>
            <a:r>
              <a:rPr lang="en-US" sz="1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400" dirty="0">
                <a:solidFill>
                  <a:srgbClr val="0070C0"/>
                </a:solidFill>
              </a:rPr>
              <a:t> (x) and 6.2</a:t>
            </a:r>
            <a:r>
              <a:rPr lang="en-US" sz="1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400" dirty="0">
                <a:solidFill>
                  <a:srgbClr val="0070C0"/>
                </a:solidFill>
              </a:rPr>
              <a:t> (y)</a:t>
            </a:r>
          </a:p>
          <a:p>
            <a:r>
              <a:rPr lang="en-US" sz="1400" dirty="0">
                <a:solidFill>
                  <a:srgbClr val="0070C0"/>
                </a:solidFill>
              </a:rPr>
              <a:t>Wire at 7.4</a:t>
            </a:r>
            <a:r>
              <a:rPr lang="en-US" sz="1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3861" y="11088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9529" y="109335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 (350A)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57" y="1462682"/>
            <a:ext cx="4029677" cy="3706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763" y="1459265"/>
            <a:ext cx="3970864" cy="37095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68632" y="1840698"/>
            <a:ext cx="1346844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DA</a:t>
            </a:r>
            <a:r>
              <a:rPr lang="en-US" baseline="-25000" dirty="0" err="1"/>
              <a:t>min</a:t>
            </a:r>
            <a:r>
              <a:rPr lang="en-US" dirty="0"/>
              <a:t>=3.0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8222" y="1840698"/>
            <a:ext cx="1346844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DA</a:t>
            </a:r>
            <a:r>
              <a:rPr lang="en-US" baseline="-25000" dirty="0" err="1"/>
              <a:t>min</a:t>
            </a:r>
            <a:r>
              <a:rPr lang="en-US" dirty="0"/>
              <a:t>=3.4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30655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(post) Predicted Impact of Wires in MD2202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6" name="Image 5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610EA-5709-B84A-BB8B-5555EC9A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41450"/>
            <a:ext cx="6400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23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–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9135" y="831274"/>
            <a:ext cx="8420792" cy="529489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Alternative HL-LHC scenario with reduced crossing angle and flat optics to restore performance without CC is feasible with long-range beam-beam compensation</a:t>
            </a:r>
          </a:p>
          <a:p>
            <a:r>
              <a:rPr lang="en-GB" dirty="0"/>
              <a:t>Wires restore DA from 3 to almost 6 sigma at smallest separation of 9.4 at end of fill (worst case, non-optimal wire location). Macroscopic parameter evolution is unaffected by beam-beam</a:t>
            </a:r>
          </a:p>
          <a:p>
            <a:r>
              <a:rPr lang="en-GB" dirty="0"/>
              <a:t>Wires need to be at 9.3 sigma, which presents a difficulty in implementation</a:t>
            </a:r>
          </a:p>
          <a:p>
            <a:pPr lvl="1"/>
            <a:r>
              <a:rPr lang="en-GB" dirty="0"/>
              <a:t>Wires need to be turned on towards the end of fill, the required current is 125 </a:t>
            </a:r>
            <a:r>
              <a:rPr lang="en-GB" dirty="0" err="1"/>
              <a:t>A×m</a:t>
            </a:r>
            <a:r>
              <a:rPr lang="en-GB" dirty="0"/>
              <a:t> – good for immaterial wire with beam, would require 20 </a:t>
            </a:r>
            <a:r>
              <a:rPr lang="en-GB" dirty="0" err="1"/>
              <a:t>A×m</a:t>
            </a:r>
            <a:r>
              <a:rPr lang="en-GB" dirty="0"/>
              <a:t> EL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8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26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– 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9135" y="831274"/>
            <a:ext cx="8420792" cy="5294890"/>
          </a:xfrm>
        </p:spPr>
        <p:txBody>
          <a:bodyPr>
            <a:normAutofit/>
          </a:bodyPr>
          <a:lstStyle/>
          <a:p>
            <a:r>
              <a:rPr lang="en-GB" dirty="0"/>
              <a:t>In present LHC without major changes to machine configuration, beam lifetime degradation due to long-range begins at separations of &lt;6</a:t>
            </a:r>
            <a:r>
              <a:rPr lang="en-GB" i="1" dirty="0">
                <a:latin typeface="Symbol" charset="2"/>
                <a:ea typeface="Symbol" charset="2"/>
                <a:cs typeface="Symbol" charset="2"/>
              </a:rPr>
              <a:t>s</a:t>
            </a:r>
            <a:endParaRPr lang="en-GB" dirty="0"/>
          </a:p>
          <a:p>
            <a:r>
              <a:rPr lang="en-GB" dirty="0"/>
              <a:t>Less than ideal scheme of long-range beam-beam compensation with just 2 wire-in-collimator devices produces a </a:t>
            </a:r>
            <a:r>
              <a:rPr lang="en-GB" dirty="0">
                <a:solidFill>
                  <a:srgbClr val="0E2AC0"/>
                </a:solidFill>
              </a:rPr>
              <a:t>measureable and well reproducible positive effect</a:t>
            </a:r>
          </a:p>
          <a:p>
            <a:pPr lvl="1"/>
            <a:r>
              <a:rPr lang="en-GB" dirty="0"/>
              <a:t>Predicted non-luminous losses improvement by about factor 2</a:t>
            </a:r>
          </a:p>
          <a:p>
            <a:pPr lvl="1"/>
            <a:r>
              <a:rPr lang="en-GB" dirty="0"/>
              <a:t>A test was in relatively good agreement with predictions</a:t>
            </a:r>
          </a:p>
          <a:p>
            <a:r>
              <a:rPr lang="en-GB" dirty="0"/>
              <a:t>An almost 20-year-old idea finally comes close to fruition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A.Valishev | BBLR Impact on Lifetime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8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34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Previous work: SPS BBLR Tests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EB2FCE9-C568-3A41-94DA-8FEDB022F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0897"/>
            <a:ext cx="8229600" cy="56270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U. </a:t>
            </a:r>
            <a:r>
              <a:rPr lang="en-US" sz="2800" dirty="0" err="1">
                <a:solidFill>
                  <a:srgbClr val="000000"/>
                </a:solidFill>
              </a:rPr>
              <a:t>Dorda</a:t>
            </a:r>
            <a:r>
              <a:rPr lang="en-US" sz="2800" dirty="0">
                <a:solidFill>
                  <a:srgbClr val="000000"/>
                </a:solidFill>
              </a:rPr>
              <a:t>, J. </a:t>
            </a:r>
            <a:r>
              <a:rPr lang="en-US" sz="2800" dirty="0" err="1">
                <a:solidFill>
                  <a:srgbClr val="000000"/>
                </a:solidFill>
              </a:rPr>
              <a:t>Koutchouk</a:t>
            </a:r>
            <a:r>
              <a:rPr lang="en-US" sz="2800" dirty="0">
                <a:solidFill>
                  <a:srgbClr val="000000"/>
                </a:solidFill>
              </a:rPr>
              <a:t>, R. Tomas, J. </a:t>
            </a:r>
            <a:r>
              <a:rPr lang="en-US" sz="2800" dirty="0" err="1">
                <a:solidFill>
                  <a:srgbClr val="000000"/>
                </a:solidFill>
              </a:rPr>
              <a:t>Wenninger</a:t>
            </a:r>
            <a:r>
              <a:rPr lang="en-US" sz="2800" dirty="0">
                <a:solidFill>
                  <a:srgbClr val="000000"/>
                </a:solidFill>
              </a:rPr>
              <a:t>, F. Zimmermann, R. </a:t>
            </a:r>
            <a:r>
              <a:rPr lang="en-US" sz="2800" dirty="0" err="1">
                <a:solidFill>
                  <a:srgbClr val="000000"/>
                </a:solidFill>
              </a:rPr>
              <a:t>Calaga</a:t>
            </a:r>
            <a:r>
              <a:rPr lang="en-US" sz="2800" dirty="0">
                <a:solidFill>
                  <a:srgbClr val="000000"/>
                </a:solidFill>
              </a:rPr>
              <a:t>, W. Fischer, EPAC08 (2008)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F. Zimmermann, J.-P. </a:t>
            </a:r>
            <a:r>
              <a:rPr lang="en-US" sz="2800" dirty="0" err="1">
                <a:solidFill>
                  <a:srgbClr val="000000"/>
                </a:solidFill>
              </a:rPr>
              <a:t>Koutchouk</a:t>
            </a:r>
            <a:r>
              <a:rPr lang="en-US" sz="2800" dirty="0">
                <a:solidFill>
                  <a:srgbClr val="000000"/>
                </a:solidFill>
              </a:rPr>
              <a:t>, F. </a:t>
            </a:r>
            <a:r>
              <a:rPr lang="en-US" sz="2800" dirty="0" err="1">
                <a:solidFill>
                  <a:srgbClr val="000000"/>
                </a:solidFill>
              </a:rPr>
              <a:t>Roncarolo</a:t>
            </a:r>
            <a:r>
              <a:rPr lang="en-US" sz="2800" dirty="0">
                <a:solidFill>
                  <a:srgbClr val="000000"/>
                </a:solidFill>
              </a:rPr>
              <a:t>, J. </a:t>
            </a:r>
            <a:r>
              <a:rPr lang="en-US" sz="2800" dirty="0" err="1">
                <a:solidFill>
                  <a:srgbClr val="000000"/>
                </a:solidFill>
              </a:rPr>
              <a:t>Wenninger</a:t>
            </a:r>
            <a:r>
              <a:rPr lang="en-US" sz="2800" dirty="0">
                <a:solidFill>
                  <a:srgbClr val="000000"/>
                </a:solidFill>
              </a:rPr>
              <a:t>, T. </a:t>
            </a:r>
            <a:r>
              <a:rPr lang="en-US" sz="2800" dirty="0" err="1">
                <a:solidFill>
                  <a:srgbClr val="000000"/>
                </a:solidFill>
              </a:rPr>
              <a:t>Sen</a:t>
            </a:r>
            <a:r>
              <a:rPr lang="en-US" sz="2800" dirty="0">
                <a:solidFill>
                  <a:srgbClr val="000000"/>
                </a:solidFill>
              </a:rPr>
              <a:t>, V. </a:t>
            </a:r>
            <a:r>
              <a:rPr lang="en-US" sz="2800" dirty="0" err="1">
                <a:solidFill>
                  <a:srgbClr val="000000"/>
                </a:solidFill>
              </a:rPr>
              <a:t>Shiltsev</a:t>
            </a:r>
            <a:r>
              <a:rPr lang="en-US" sz="2800" dirty="0">
                <a:solidFill>
                  <a:srgbClr val="000000"/>
                </a:solidFill>
              </a:rPr>
              <a:t>, Y. </a:t>
            </a:r>
            <a:r>
              <a:rPr lang="en-US" sz="2800" dirty="0" err="1">
                <a:solidFill>
                  <a:srgbClr val="000000"/>
                </a:solidFill>
              </a:rPr>
              <a:t>Papaphilippou</a:t>
            </a:r>
            <a:r>
              <a:rPr lang="en-US" sz="2800" dirty="0">
                <a:solidFill>
                  <a:srgbClr val="000000"/>
                </a:solidFill>
              </a:rPr>
              <a:t>, PAC05 (2005)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J.-P. </a:t>
            </a:r>
            <a:r>
              <a:rPr lang="en-US" sz="2800" dirty="0" err="1">
                <a:solidFill>
                  <a:srgbClr val="000000"/>
                </a:solidFill>
              </a:rPr>
              <a:t>Koutchouk</a:t>
            </a:r>
            <a:r>
              <a:rPr lang="en-US" sz="2800" dirty="0">
                <a:solidFill>
                  <a:srgbClr val="000000"/>
                </a:solidFill>
              </a:rPr>
              <a:t>, J. </a:t>
            </a:r>
            <a:r>
              <a:rPr lang="en-US" sz="2800" dirty="0" err="1">
                <a:solidFill>
                  <a:srgbClr val="000000"/>
                </a:solidFill>
              </a:rPr>
              <a:t>Wenninger</a:t>
            </a:r>
            <a:r>
              <a:rPr lang="en-US" sz="2800" dirty="0">
                <a:solidFill>
                  <a:srgbClr val="000000"/>
                </a:solidFill>
              </a:rPr>
              <a:t>, F. Zimmermann, EPAC04 (2004)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… machine experiments explored the dependence of beam loss, beam size, and beam lifetime on the beam-wire distance and on the wire excitation. They appear to conﬁrm the predicted effect of the long-range collisions on the beam dynamics.</a:t>
            </a:r>
          </a:p>
        </p:txBody>
      </p:sp>
    </p:spTree>
    <p:extLst>
      <p:ext uri="{BB962C8B-B14F-4D97-AF65-F5344CB8AC3E}">
        <p14:creationId xmlns:p14="http://schemas.microsoft.com/office/powerpoint/2010/main" val="1327548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Previous work: RHIC BBLR Tests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587020-D3C7-304A-B9B6-0FCBDF4D1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0897"/>
            <a:ext cx="8229600" cy="56270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R. </a:t>
            </a:r>
            <a:r>
              <a:rPr lang="en-US" sz="2800" dirty="0" err="1">
                <a:solidFill>
                  <a:srgbClr val="000000"/>
                </a:solidFill>
              </a:rPr>
              <a:t>Calaga</a:t>
            </a:r>
            <a:r>
              <a:rPr lang="en-US" sz="2800" dirty="0">
                <a:solidFill>
                  <a:srgbClr val="000000"/>
                </a:solidFill>
              </a:rPr>
              <a:t>, W. Fischer, G. Robert-</a:t>
            </a:r>
            <a:r>
              <a:rPr lang="en-US" sz="2800" dirty="0" err="1">
                <a:solidFill>
                  <a:srgbClr val="000000"/>
                </a:solidFill>
              </a:rPr>
              <a:t>Demolaize</a:t>
            </a:r>
            <a:r>
              <a:rPr lang="en-US" sz="2800" dirty="0">
                <a:solidFill>
                  <a:srgbClr val="000000"/>
                </a:solidFill>
              </a:rPr>
              <a:t>, N. </a:t>
            </a:r>
            <a:r>
              <a:rPr lang="en-US" sz="2800" dirty="0" err="1">
                <a:solidFill>
                  <a:srgbClr val="000000"/>
                </a:solidFill>
              </a:rPr>
              <a:t>Milas</a:t>
            </a:r>
            <a:r>
              <a:rPr lang="en-US" sz="2800" dirty="0">
                <a:solidFill>
                  <a:srgbClr val="000000"/>
                </a:solidFill>
              </a:rPr>
              <a:t>, PRST-AB, 14, 091001 (2011) </a:t>
            </a:r>
          </a:p>
          <a:p>
            <a:pPr marL="228600" lvl="1">
              <a:spcBef>
                <a:spcPts val="600"/>
              </a:spcBef>
              <a:buSzTx/>
            </a:pPr>
            <a:r>
              <a:rPr lang="en-US" sz="1800" dirty="0">
                <a:solidFill>
                  <a:srgbClr val="000000"/>
                </a:solidFill>
              </a:rPr>
              <a:t>… experiments complement the experience with long-range beam-beam interactions in the </a:t>
            </a:r>
            <a:r>
              <a:rPr lang="en-US" sz="1800" dirty="0" err="1">
                <a:solidFill>
                  <a:srgbClr val="000000"/>
                </a:solidFill>
              </a:rPr>
              <a:t>SppS</a:t>
            </a:r>
            <a:r>
              <a:rPr lang="en-US" sz="1800" dirty="0">
                <a:solidFill>
                  <a:srgbClr val="000000"/>
                </a:solidFill>
              </a:rPr>
              <a:t> and Tevatron, wire experiments in the SPS, and the partial long-range compensation in DANE. The RHIC wires created strong localized long-range beam-beam effects, comparable in strength to the effect expected in the LHC, with a beam that has a lifetime typical of hadron colliders, and including head-on beam-beam collisions… A single attempt to compensate long-range beam-beam interaction via a DC wire showed evidence of compensation.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R. </a:t>
            </a:r>
            <a:r>
              <a:rPr lang="en-US" sz="2800" dirty="0" err="1">
                <a:solidFill>
                  <a:srgbClr val="000000"/>
                </a:solidFill>
              </a:rPr>
              <a:t>Calaga</a:t>
            </a:r>
            <a:r>
              <a:rPr lang="en-US" sz="2800" dirty="0">
                <a:solidFill>
                  <a:srgbClr val="000000"/>
                </a:solidFill>
              </a:rPr>
              <a:t>, W. Fischer, G. Robert-</a:t>
            </a:r>
            <a:r>
              <a:rPr lang="en-US" sz="2800" dirty="0" err="1">
                <a:solidFill>
                  <a:srgbClr val="000000"/>
                </a:solidFill>
              </a:rPr>
              <a:t>Demolaize</a:t>
            </a:r>
            <a:r>
              <a:rPr lang="en-US" sz="2800" dirty="0">
                <a:solidFill>
                  <a:srgbClr val="000000"/>
                </a:solidFill>
              </a:rPr>
              <a:t>, IPAC10 (2010)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+ many …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81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Previous work: Simulations of BBLR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9A1E5D-59A3-3E43-96C8-DA2B3BC20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0897"/>
            <a:ext cx="8229600" cy="56270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H.J. Kim, T. </a:t>
            </a:r>
            <a:r>
              <a:rPr lang="en-US" sz="2800" dirty="0" err="1">
                <a:solidFill>
                  <a:srgbClr val="000000"/>
                </a:solidFill>
              </a:rPr>
              <a:t>Sen</a:t>
            </a:r>
            <a:r>
              <a:rPr lang="en-US" sz="2800" dirty="0">
                <a:solidFill>
                  <a:srgbClr val="000000"/>
                </a:solidFill>
              </a:rPr>
              <a:t>, N. Abreu, W. Fischer, PRST-AB, 12, 031001 (2009)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Frequency maps, DA, BTF – predictions for RHIC experiments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U. </a:t>
            </a:r>
            <a:r>
              <a:rPr lang="en-US" sz="2800" dirty="0" err="1">
                <a:solidFill>
                  <a:srgbClr val="000000"/>
                </a:solidFill>
              </a:rPr>
              <a:t>Dorda</a:t>
            </a:r>
            <a:r>
              <a:rPr lang="en-US" sz="2800" dirty="0">
                <a:solidFill>
                  <a:srgbClr val="000000"/>
                </a:solidFill>
              </a:rPr>
              <a:t>, F. Zimmermann, W. Fischer, V. </a:t>
            </a:r>
            <a:r>
              <a:rPr lang="en-US" sz="2800" dirty="0" err="1">
                <a:solidFill>
                  <a:srgbClr val="000000"/>
                </a:solidFill>
              </a:rPr>
              <a:t>Shiltsev</a:t>
            </a:r>
            <a:r>
              <a:rPr lang="en-US" sz="2800" dirty="0">
                <a:solidFill>
                  <a:srgbClr val="000000"/>
                </a:solidFill>
              </a:rPr>
              <a:t>, PAC07 (2007)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Predictions for LHC and LHC upgrade.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T.L. </a:t>
            </a:r>
            <a:r>
              <a:rPr lang="en-US" sz="2800" dirty="0" err="1">
                <a:solidFill>
                  <a:srgbClr val="000000"/>
                </a:solidFill>
              </a:rPr>
              <a:t>Rijoff</a:t>
            </a:r>
            <a:r>
              <a:rPr lang="en-US" sz="2800" dirty="0">
                <a:solidFill>
                  <a:srgbClr val="000000"/>
                </a:solidFill>
              </a:rPr>
              <a:t>, R.J. </a:t>
            </a:r>
            <a:r>
              <a:rPr lang="en-US" sz="2800" dirty="0" err="1">
                <a:solidFill>
                  <a:srgbClr val="000000"/>
                </a:solidFill>
              </a:rPr>
              <a:t>Steinhagen</a:t>
            </a:r>
            <a:r>
              <a:rPr lang="en-US" sz="2800" dirty="0">
                <a:solidFill>
                  <a:srgbClr val="000000"/>
                </a:solidFill>
              </a:rPr>
              <a:t>, F. Zimmermann, IPAC12 (2012)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…Suitably placed LHC wire compensators should allow for a reduction of the crossing angle by the equivalent of at least 1-2σ while maintaining the same stable region in phase space, or, alternatively, for a substantial increase in beam current (e.g. by a factor of 2) at constant crossing angle…</a:t>
            </a:r>
          </a:p>
        </p:txBody>
      </p:sp>
    </p:spTree>
    <p:extLst>
      <p:ext uri="{BB962C8B-B14F-4D97-AF65-F5344CB8AC3E}">
        <p14:creationId xmlns:p14="http://schemas.microsoft.com/office/powerpoint/2010/main" val="1221769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82" y="0"/>
            <a:ext cx="8229600" cy="914400"/>
          </a:xfrm>
        </p:spPr>
        <p:txBody>
          <a:bodyPr/>
          <a:lstStyle/>
          <a:p>
            <a:r>
              <a:rPr lang="en-US" dirty="0"/>
              <a:t>DAFNE Lifetime Optimization with BBLR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0897"/>
            <a:ext cx="8229600" cy="56270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C. </a:t>
            </a:r>
            <a:r>
              <a:rPr lang="en-US" sz="2800" dirty="0" err="1">
                <a:solidFill>
                  <a:srgbClr val="000000"/>
                </a:solidFill>
              </a:rPr>
              <a:t>Milardi</a:t>
            </a:r>
            <a:r>
              <a:rPr lang="en-US" sz="2800" dirty="0">
                <a:solidFill>
                  <a:srgbClr val="000000"/>
                </a:solidFill>
              </a:rPr>
              <a:t>, D. </a:t>
            </a:r>
            <a:r>
              <a:rPr lang="en-US" sz="2800" dirty="0" err="1">
                <a:solidFill>
                  <a:srgbClr val="000000"/>
                </a:solidFill>
              </a:rPr>
              <a:t>Alesini</a:t>
            </a:r>
            <a:r>
              <a:rPr lang="en-US" sz="2800" dirty="0">
                <a:solidFill>
                  <a:srgbClr val="000000"/>
                </a:solidFill>
              </a:rPr>
              <a:t>, M.A. </a:t>
            </a:r>
            <a:r>
              <a:rPr lang="en-US" sz="2800" dirty="0" err="1">
                <a:solidFill>
                  <a:srgbClr val="000000"/>
                </a:solidFill>
              </a:rPr>
              <a:t>Preger</a:t>
            </a:r>
            <a:r>
              <a:rPr lang="en-US" sz="2800" dirty="0">
                <a:solidFill>
                  <a:srgbClr val="000000"/>
                </a:solidFill>
              </a:rPr>
              <a:t>, P. Raimondi, M. </a:t>
            </a:r>
            <a:r>
              <a:rPr lang="en-US" sz="2800" dirty="0" err="1">
                <a:solidFill>
                  <a:srgbClr val="000000"/>
                </a:solidFill>
              </a:rPr>
              <a:t>Zobov</a:t>
            </a:r>
            <a:r>
              <a:rPr lang="en-US" sz="2800" dirty="0">
                <a:solidFill>
                  <a:srgbClr val="000000"/>
                </a:solidFill>
              </a:rPr>
              <a:t>, D. </a:t>
            </a:r>
            <a:r>
              <a:rPr lang="en-US" sz="2800" dirty="0" err="1">
                <a:solidFill>
                  <a:srgbClr val="000000"/>
                </a:solidFill>
              </a:rPr>
              <a:t>Shatilov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>
                <a:solidFill>
                  <a:srgbClr val="000000"/>
                </a:solidFill>
                <a:hlinkClick r:id="rId2"/>
              </a:rPr>
              <a:t>http://arxiv.org/abs/0803.1544</a:t>
            </a:r>
            <a:r>
              <a:rPr lang="en-US" sz="2800" dirty="0">
                <a:solidFill>
                  <a:srgbClr val="000000"/>
                </a:solidFill>
              </a:rPr>
              <a:t> (2008)</a:t>
            </a:r>
          </a:p>
          <a:p>
            <a:pPr lvl="1" algn="just"/>
            <a:r>
              <a:rPr lang="en-US" sz="2400" dirty="0">
                <a:solidFill>
                  <a:srgbClr val="000000"/>
                </a:solidFill>
              </a:rPr>
              <a:t>… During the operation for the KLOE experiment two such wires have been installed at both ends of the interaction region. They </a:t>
            </a:r>
            <a:r>
              <a:rPr lang="en-US" sz="2400" b="1" dirty="0">
                <a:solidFill>
                  <a:srgbClr val="FF0000"/>
                </a:solidFill>
              </a:rPr>
              <a:t>produced a relevant improvement in the lifetime of the weak beam (positrons) at the maximum current of the strong one (electrons) without luminosity loss, in agreement with the numerical predictions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</a:p>
          <a:p>
            <a:pPr lvl="1" algn="just"/>
            <a:endParaRPr lang="en-US" sz="2400" dirty="0">
              <a:solidFill>
                <a:srgbClr val="000000"/>
              </a:solidFill>
            </a:endParaRPr>
          </a:p>
          <a:p>
            <a:pPr marL="228600" lvl="1" indent="0" algn="just">
              <a:buNone/>
            </a:pPr>
            <a:r>
              <a:rPr lang="en-US" sz="2400" u="sng" dirty="0">
                <a:solidFill>
                  <a:srgbClr val="000000"/>
                </a:solidFill>
              </a:rPr>
              <a:t>The only prior demonstration of long-range compensation with wires in collider operations.</a:t>
            </a:r>
          </a:p>
        </p:txBody>
      </p:sp>
      <p:pic>
        <p:nvPicPr>
          <p:cNvPr id="7" name="Image 7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61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Reduction of DAFNE Experimental Data</a:t>
            </a:r>
          </a:p>
        </p:txBody>
      </p:sp>
      <p:pic>
        <p:nvPicPr>
          <p:cNvPr id="10" name="Picture 9" descr="MOPMA022f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99" y="1062356"/>
            <a:ext cx="7254138" cy="49416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78039" y="606886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WIRES OFF </a:t>
            </a:r>
            <a:r>
              <a:rPr lang="en-US" dirty="0" err="1"/>
              <a:t>τ</a:t>
            </a:r>
            <a:r>
              <a:rPr lang="en-US" baseline="-25000" dirty="0" err="1"/>
              <a:t>BB</a:t>
            </a:r>
            <a:r>
              <a:rPr lang="en-US" dirty="0"/>
              <a:t>=1,200 ±175 s 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12" name="Picture 11" descr="Screen Shot 2015-05-12 at 9.53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90" y="5995095"/>
            <a:ext cx="2752550" cy="5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A.Valishev, HL-LHC BBLR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Reduction of DAFNE Experimental Data</a:t>
            </a:r>
          </a:p>
        </p:txBody>
      </p:sp>
      <p:pic>
        <p:nvPicPr>
          <p:cNvPr id="11" name="Picture 10" descr="MOPMA022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9" y="1082236"/>
            <a:ext cx="7107590" cy="4954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0162" y="6020020"/>
            <a:ext cx="278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WIRES ON </a:t>
            </a:r>
            <a:r>
              <a:rPr lang="en-US" dirty="0" err="1"/>
              <a:t>τ</a:t>
            </a:r>
            <a:r>
              <a:rPr lang="en-US" baseline="-25000" dirty="0" err="1"/>
              <a:t>BB</a:t>
            </a:r>
            <a:r>
              <a:rPr lang="en-US" dirty="0"/>
              <a:t>=2,000±360 s</a:t>
            </a:r>
          </a:p>
        </p:txBody>
      </p:sp>
      <p:pic>
        <p:nvPicPr>
          <p:cNvPr id="10" name="Image 7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9" name="Picture 8" descr="Screen Shot 2015-05-12 at 9.53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90" y="5995095"/>
            <a:ext cx="2752550" cy="5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640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microsoft.com/office/2006/metadata/properties"/>
    <ds:schemaRef ds:uri="http://schemas.microsoft.com/office/infopath/2007/PartnerControls"/>
    <ds:schemaRef ds:uri="8946e33d-fd2f-4ae4-8ee9-d90c129cdf9e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16060</TotalTime>
  <Words>2410</Words>
  <Application>Microsoft Macintosh PowerPoint</Application>
  <PresentationFormat>On-screen Show (4:3)</PresentationFormat>
  <Paragraphs>323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MS PGothic</vt:lpstr>
      <vt:lpstr>.HelveticaNeueDeskInterface-Regular</vt:lpstr>
      <vt:lpstr>Arial</vt:lpstr>
      <vt:lpstr>Calibri</vt:lpstr>
      <vt:lpstr>Cambria Math</vt:lpstr>
      <vt:lpstr>Mangal</vt:lpstr>
      <vt:lpstr>Symbol</vt:lpstr>
      <vt:lpstr>Times New Roman</vt:lpstr>
      <vt:lpstr>Wingdings</vt:lpstr>
      <vt:lpstr>Thème Office</vt:lpstr>
      <vt:lpstr>Long-range compensation simulations with wires for the LHC and HL-LHC </vt:lpstr>
      <vt:lpstr>Long-Range Compensation Concept</vt:lpstr>
      <vt:lpstr>Long-Range Compensation Concept</vt:lpstr>
      <vt:lpstr>Previous work: SPS BBLR Tests</vt:lpstr>
      <vt:lpstr>Previous work: RHIC BBLR Tests</vt:lpstr>
      <vt:lpstr>Previous work: Simulations of BBLR</vt:lpstr>
      <vt:lpstr>DAFNE Lifetime Optimization with BBLR</vt:lpstr>
      <vt:lpstr>Reduction of DAFNE Experimental Data</vt:lpstr>
      <vt:lpstr>Reduction of DAFNE Experimental Data</vt:lpstr>
      <vt:lpstr>Validation of Lifetrac Simulation using DAFNE BBLR Experimental Data</vt:lpstr>
      <vt:lpstr>Motivation for Long-Range Beam-Beam Compensation in HL-LHC</vt:lpstr>
      <vt:lpstr>Luminosity Leveling at 5×1034 S.Fartoukh et al., PRSTAB 18, 121001 (2015)</vt:lpstr>
      <vt:lpstr>Luminosity Leveling at 5×1034  baseline vs. alternative scenarios </vt:lpstr>
      <vt:lpstr>BBLR Correction Algorithm S.Fartoukh et al., PRSTAB 18, 121001 (2015)</vt:lpstr>
      <vt:lpstr>FMA – Round Optics 15/15, Np=2.2×1011</vt:lpstr>
      <vt:lpstr>FMA – Round Optics 15/15, Np=2.2×1011</vt:lpstr>
      <vt:lpstr>FMA – Flat Optics 10/40, 300μrad, Np=2.2×1011</vt:lpstr>
      <vt:lpstr>FMA/DA Flat Optics b*=40/10cm, 280urad, Np=1.5×1011 – end of leveling</vt:lpstr>
      <vt:lpstr>BBLR OFF – Flat Optics b*=40/10cm, 280urad, Np=1.5×1011 – end of leveling</vt:lpstr>
      <vt:lpstr>BBLR ON – Flat Optics b*=40/10cm, 280urad, Np=1.5×1011 – end of leveling</vt:lpstr>
      <vt:lpstr>Discussion of Implementation</vt:lpstr>
      <vt:lpstr>Motivation for BBLR Experiment at LHC</vt:lpstr>
      <vt:lpstr>Boundary Conditions for Wires</vt:lpstr>
      <vt:lpstr>Basic Parameters Used to Plan Experiment</vt:lpstr>
      <vt:lpstr>Simulation Benchmark vs. MD Data</vt:lpstr>
      <vt:lpstr>Effect of Optics and Beam Emittance</vt:lpstr>
      <vt:lpstr>Effect of Crossing Angle on Footprint</vt:lpstr>
      <vt:lpstr>Effect of Crossing Angle on DA</vt:lpstr>
      <vt:lpstr>Impact of 2 IP5 Wires at q=180urad (5.6s sep.)   Increased Wire Distance</vt:lpstr>
      <vt:lpstr>Predicted Impact of 2 IP5 Wires on Lifetime L5 collimator jaw at 6s coll.</vt:lpstr>
      <vt:lpstr>Parameters during MD2202, 10 hours of beam  July 1, 2017</vt:lpstr>
      <vt:lpstr>Compensation Effect in MD2202</vt:lpstr>
      <vt:lpstr>(post) Predicted Impact of Wires in MD2202</vt:lpstr>
      <vt:lpstr>(post) Predicted Impact of Wires in MD2202</vt:lpstr>
      <vt:lpstr>(post) Predicted Impact of Wires in MD2202</vt:lpstr>
      <vt:lpstr>Summary – 1</vt:lpstr>
      <vt:lpstr>Summary – 2</vt:lpstr>
    </vt:vector>
  </TitlesOfParts>
  <Company>APO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Alexander A Valishev</cp:lastModifiedBy>
  <cp:revision>222</cp:revision>
  <dcterms:created xsi:type="dcterms:W3CDTF">2016-03-23T12:58:39Z</dcterms:created>
  <dcterms:modified xsi:type="dcterms:W3CDTF">2018-02-07T06:12:04Z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