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63" r:id="rId5"/>
    <p:sldId id="320" r:id="rId6"/>
    <p:sldId id="306" r:id="rId7"/>
    <p:sldId id="317" r:id="rId8"/>
    <p:sldId id="318" r:id="rId9"/>
    <p:sldId id="319" r:id="rId10"/>
    <p:sldId id="349" r:id="rId11"/>
    <p:sldId id="343" r:id="rId12"/>
    <p:sldId id="322" r:id="rId13"/>
    <p:sldId id="345" r:id="rId14"/>
    <p:sldId id="298" r:id="rId15"/>
    <p:sldId id="351" r:id="rId16"/>
    <p:sldId id="346" r:id="rId17"/>
    <p:sldId id="348" r:id="rId18"/>
    <p:sldId id="340" r:id="rId19"/>
    <p:sldId id="342" r:id="rId20"/>
    <p:sldId id="352" r:id="rId21"/>
    <p:sldId id="301" r:id="rId22"/>
    <p:sldId id="302" r:id="rId23"/>
    <p:sldId id="295" r:id="rId24"/>
    <p:sldId id="325" r:id="rId25"/>
    <p:sldId id="308" r:id="rId26"/>
    <p:sldId id="311" r:id="rId27"/>
    <p:sldId id="312" r:id="rId28"/>
    <p:sldId id="353" r:id="rId29"/>
    <p:sldId id="266" r:id="rId30"/>
    <p:sldId id="356" r:id="rId31"/>
    <p:sldId id="326" r:id="rId32"/>
    <p:sldId id="337" r:id="rId33"/>
    <p:sldId id="354" r:id="rId34"/>
    <p:sldId id="355" r:id="rId35"/>
    <p:sldId id="339" r:id="rId36"/>
    <p:sldId id="297" r:id="rId37"/>
    <p:sldId id="344" r:id="rId38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20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B1E6F7"/>
    <a:srgbClr val="91CDE4"/>
    <a:srgbClr val="00008E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3" autoAdjust="0"/>
    <p:restoredTop sz="94660"/>
  </p:normalViewPr>
  <p:slideViewPr>
    <p:cSldViewPr snapToObjects="1" showGuides="1">
      <p:cViewPr varScale="1">
        <p:scale>
          <a:sx n="106" d="100"/>
          <a:sy n="106" d="100"/>
        </p:scale>
        <p:origin x="-1480" y="-112"/>
      </p:cViewPr>
      <p:guideLst>
        <p:guide orient="horz" pos="320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07/02/18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7326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07/02/18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4422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916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290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08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665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290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290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smtClean="0"/>
              <a:t>Drift velocity due to electric filed (smaller at larger B)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 smtClean="0"/>
              <a:t>Drift velocity due to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difference 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gyroradii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across a field gradient </a:t>
            </a:r>
            <a:r>
              <a:rPr lang="en-GB" dirty="0" smtClean="0"/>
              <a:t>(smaller at larger B)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Drift velocity when the field lines are not straight (smaller at larger curvature radius and larger B)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290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smtClean="0"/>
              <a:t>10/10/2017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G. Gobbi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475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For ~200 </a:t>
            </a:r>
            <a:r>
              <a:rPr lang="en-GB" sz="1200" dirty="0" err="1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kGBP</a:t>
            </a:r>
            <a:r>
              <a:rPr lang="en-GB" sz="1200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we can find a dry SC solenoid with 4T, </a:t>
            </a:r>
            <a:r>
              <a:rPr lang="en-GB" sz="1200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~</a:t>
            </a:r>
            <a:r>
              <a:rPr lang="en-GB" sz="1200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240mm bore, 980mm length. </a:t>
            </a:r>
            <a:r>
              <a:rPr lang="en-GB" sz="1200" dirty="0" smtClean="0">
                <a:solidFill>
                  <a:schemeClr val="bg1">
                    <a:lumMod val="75000"/>
                  </a:schemeClr>
                </a:solidFill>
              </a:rPr>
              <a:t>5G stray field around 500 mm Price include a cold head, compressor and lines.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751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For ~200 </a:t>
            </a:r>
            <a:r>
              <a:rPr lang="en-GB" sz="1200" dirty="0" err="1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kGBP</a:t>
            </a:r>
            <a:r>
              <a:rPr lang="en-GB" sz="1200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we can find a dry SC solenoid with 4T, </a:t>
            </a:r>
            <a:r>
              <a:rPr lang="en-GB" sz="1200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</a:t>
            </a:r>
            <a:r>
              <a:rPr lang="en-GB" sz="1200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240mm bore, 980mm length. </a:t>
            </a:r>
            <a:r>
              <a:rPr lang="en-GB" sz="1200" dirty="0" smtClean="0">
                <a:solidFill>
                  <a:schemeClr val="bg1">
                    <a:lumMod val="75000"/>
                  </a:schemeClr>
                </a:solidFill>
              </a:rPr>
              <a:t>5G stray field around 500 mm Price include a cold head, compressor and lines.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047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67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1755150"/>
            <a:ext cx="7200000" cy="135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 dirty="0" smtClean="0"/>
              <a:t>Presentation title - line 1 - Arial 30pt - bold </a:t>
            </a:r>
            <a:r>
              <a:rPr lang="en-GB" noProof="0" dirty="0" err="1" smtClean="0"/>
              <a:t>HiLumi</a:t>
            </a:r>
            <a:r>
              <a:rPr lang="en-GB" noProof="0" dirty="0" smtClean="0"/>
              <a:t> dark grey - line 2</a:t>
            </a:r>
            <a:br>
              <a:rPr lang="en-GB" noProof="0" dirty="0" smtClean="0"/>
            </a:br>
            <a:r>
              <a:rPr lang="en-GB" noProof="0" dirty="0" smtClean="0"/>
              <a:t>line 3</a:t>
            </a:r>
            <a:br>
              <a:rPr lang="en-GB" noProof="0" dirty="0" smtClean="0"/>
            </a:br>
            <a:r>
              <a:rPr lang="en-GB" noProof="0" dirty="0" smtClean="0"/>
              <a:t>line 4   </a:t>
            </a:r>
            <a:endParaRPr lang="en-GB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00450"/>
            <a:ext cx="6480000" cy="74295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 smtClean="0"/>
              <a:t>Author(s</a:t>
            </a:r>
            <a:r>
              <a:rPr lang="en-GB" noProof="0" dirty="0" smtClean="0"/>
              <a:t>)  - Arial 20 pt – </a:t>
            </a:r>
            <a:r>
              <a:rPr lang="en-GB" noProof="0" dirty="0" err="1" smtClean="0"/>
              <a:t>HiLumi</a:t>
            </a:r>
            <a:r>
              <a:rPr lang="en-GB" noProof="0" dirty="0" smtClean="0"/>
              <a:t> dark grey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60000" cy="27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14" y="285756"/>
            <a:ext cx="3134659" cy="1270627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4424365"/>
            <a:ext cx="6480000" cy="261938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400" b="1" i="1">
                <a:solidFill>
                  <a:srgbClr val="700A0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 dirty="0"/>
          </a:p>
        </p:txBody>
      </p:sp>
      <p:grpSp>
        <p:nvGrpSpPr>
          <p:cNvPr id="9" name="Grouper 8"/>
          <p:cNvGrpSpPr/>
          <p:nvPr userDrawn="1"/>
        </p:nvGrpSpPr>
        <p:grpSpPr>
          <a:xfrm>
            <a:off x="457200" y="4552950"/>
            <a:ext cx="457200" cy="457200"/>
            <a:chOff x="1447800" y="4580063"/>
            <a:chExt cx="457200" cy="457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1447800" y="458006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ZoneTexte 10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  <p:pic>
        <p:nvPicPr>
          <p:cNvPr id="13" name="Image 4" descr="CERN-logo_outline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190" y="4406901"/>
            <a:ext cx="613410" cy="603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A. Rossi, Mini-workshop on Beam-Beam Effects in Circular Colliders, 5-7 February 2018, LBL Berkeley CA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330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914405"/>
            <a:ext cx="7920000" cy="3680222"/>
          </a:xfrm>
        </p:spPr>
        <p:txBody>
          <a:bodyPr lIns="0" tIns="0" rIns="0" bIns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 smtClean="0"/>
              <a:t>Click to modify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9" name="Grouper 8"/>
          <p:cNvGrpSpPr/>
          <p:nvPr userDrawn="1"/>
        </p:nvGrpSpPr>
        <p:grpSpPr>
          <a:xfrm>
            <a:off x="1447800" y="4580063"/>
            <a:ext cx="457200" cy="457200"/>
            <a:chOff x="1447800" y="4580063"/>
            <a:chExt cx="457200" cy="457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1447800" y="458006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ZoneTexte 10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  <p:pic>
        <p:nvPicPr>
          <p:cNvPr id="12" name="Image 6" descr="CERN-logo_outlin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150" y="4563939"/>
            <a:ext cx="486864" cy="478800"/>
          </a:xfrm>
          <a:prstGeom prst="rect">
            <a:avLst/>
          </a:prstGeom>
        </p:spPr>
      </p:pic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691680" y="4767263"/>
            <a:ext cx="6840320" cy="27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A. Rossi, Mini-workshop on Beam-Beam Effects in Circular Colliders, 5-7 February 2018, LBL Berkeley CA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911428"/>
            <a:ext cx="4040188" cy="47982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1543050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texts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3" y="911428"/>
            <a:ext cx="4041775" cy="47982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33" y="1543050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texts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11" name="Grouper 10"/>
          <p:cNvGrpSpPr/>
          <p:nvPr userDrawn="1"/>
        </p:nvGrpSpPr>
        <p:grpSpPr>
          <a:xfrm>
            <a:off x="1447800" y="4580063"/>
            <a:ext cx="457200" cy="457200"/>
            <a:chOff x="1447800" y="4580063"/>
            <a:chExt cx="457200" cy="4572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447800" y="458006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  <p:pic>
        <p:nvPicPr>
          <p:cNvPr id="14" name="Image 6" descr="CERN-logo_outlin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150" y="4563939"/>
            <a:ext cx="486864" cy="478800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691680" y="4767263"/>
            <a:ext cx="6840320" cy="27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A. Rossi, Mini-workshop on Beam-Beam Effects in Circular Colliders, 5-7 February 2018, LBL Berkeley CA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7" name="Grouper 6"/>
          <p:cNvGrpSpPr/>
          <p:nvPr userDrawn="1"/>
        </p:nvGrpSpPr>
        <p:grpSpPr>
          <a:xfrm>
            <a:off x="1447800" y="4580063"/>
            <a:ext cx="457200" cy="457200"/>
            <a:chOff x="1447800" y="4580063"/>
            <a:chExt cx="457200" cy="457200"/>
          </a:xfrm>
        </p:grpSpPr>
        <p:sp>
          <p:nvSpPr>
            <p:cNvPr id="8" name="Rectangle 7"/>
            <p:cNvSpPr/>
            <p:nvPr userDrawn="1"/>
          </p:nvSpPr>
          <p:spPr>
            <a:xfrm>
              <a:off x="1447800" y="458006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ZoneTexte 8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  <p:pic>
        <p:nvPicPr>
          <p:cNvPr id="10" name="Image 6" descr="CERN-logo_outlin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150" y="4563939"/>
            <a:ext cx="486864" cy="478800"/>
          </a:xfrm>
          <a:prstGeom prst="rect">
            <a:avLst/>
          </a:prstGeom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691680" y="4767263"/>
            <a:ext cx="6840320" cy="27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A. Rossi, Mini-workshop on Beam-Beam Effects in Circular Colliders, 5-7 February 2018, LBL Berkeley CA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6" name="Grouper 5"/>
          <p:cNvGrpSpPr/>
          <p:nvPr userDrawn="1"/>
        </p:nvGrpSpPr>
        <p:grpSpPr>
          <a:xfrm>
            <a:off x="1447800" y="4580063"/>
            <a:ext cx="457200" cy="457200"/>
            <a:chOff x="1447800" y="4580063"/>
            <a:chExt cx="457200" cy="457200"/>
          </a:xfrm>
        </p:grpSpPr>
        <p:sp>
          <p:nvSpPr>
            <p:cNvPr id="7" name="Rectangle 6"/>
            <p:cNvSpPr/>
            <p:nvPr userDrawn="1"/>
          </p:nvSpPr>
          <p:spPr>
            <a:xfrm>
              <a:off x="1447800" y="458006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ZoneTexte 7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  <p:pic>
        <p:nvPicPr>
          <p:cNvPr id="9" name="Image 6" descr="CERN-logo_outlin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150" y="4563939"/>
            <a:ext cx="486864" cy="478800"/>
          </a:xfrm>
          <a:prstGeom prst="rect">
            <a:avLst/>
          </a:prstGeom>
        </p:spPr>
      </p:pic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691680" y="4767263"/>
            <a:ext cx="6840320" cy="27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A. Rossi, Mini-workshop on Beam-Beam Effects in Circular Colliders, 5-7 February 2018, LBL Berkeley CA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342900"/>
            <a:ext cx="79200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3829050"/>
            <a:ext cx="7920000" cy="742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3486150"/>
            <a:ext cx="7918450" cy="28575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 smtClean="0"/>
              <a:t>Image title</a:t>
            </a:r>
            <a:endParaRPr lang="en-GB" dirty="0"/>
          </a:p>
        </p:txBody>
      </p:sp>
      <p:grpSp>
        <p:nvGrpSpPr>
          <p:cNvPr id="8" name="Grouper 5"/>
          <p:cNvGrpSpPr/>
          <p:nvPr userDrawn="1"/>
        </p:nvGrpSpPr>
        <p:grpSpPr>
          <a:xfrm>
            <a:off x="1447800" y="4580063"/>
            <a:ext cx="457200" cy="457200"/>
            <a:chOff x="1447800" y="4580063"/>
            <a:chExt cx="457200" cy="457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1447800" y="458006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ZoneTexte 7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  <p:pic>
        <p:nvPicPr>
          <p:cNvPr id="12" name="Image 6" descr="CERN-logo_outlin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150" y="4563939"/>
            <a:ext cx="486864" cy="478800"/>
          </a:xfrm>
          <a:prstGeom prst="rect">
            <a:avLst/>
          </a:prstGeom>
        </p:spPr>
      </p:pic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691680" y="4767263"/>
            <a:ext cx="6840320" cy="27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A. Rossi, Mini-workshop on Beam-Beam Effects in Circular Colliders, 5-7 February 2018, LBL Berkeley CA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51800" y="2031750"/>
            <a:ext cx="6440400" cy="12258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 smtClean="0"/>
              <a:t>Thank you message....</a:t>
            </a:r>
            <a:endParaRPr lang="en-GB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351800" y="3714750"/>
            <a:ext cx="6440400" cy="914400"/>
          </a:xfr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 smtClean="0"/>
              <a:t>Credits if needed: reference 1, reference 2 ...</a:t>
            </a:r>
            <a:endParaRPr lang="en-GB" noProof="0"/>
          </a:p>
        </p:txBody>
      </p:sp>
      <p:pic>
        <p:nvPicPr>
          <p:cNvPr id="7" name="Image 6" descr="HLU-logoN-titl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14" y="285756"/>
            <a:ext cx="3134659" cy="1270627"/>
          </a:xfrm>
          <a:prstGeom prst="rect">
            <a:avLst/>
          </a:prstGeom>
        </p:spPr>
      </p:pic>
      <p:grpSp>
        <p:nvGrpSpPr>
          <p:cNvPr id="10" name="Grouper 9"/>
          <p:cNvGrpSpPr/>
          <p:nvPr userDrawn="1"/>
        </p:nvGrpSpPr>
        <p:grpSpPr>
          <a:xfrm>
            <a:off x="457200" y="4552950"/>
            <a:ext cx="457200" cy="457200"/>
            <a:chOff x="1447800" y="458006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47800" y="458006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ZoneTexte 11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  <p:pic>
        <p:nvPicPr>
          <p:cNvPr id="13" name="Image 4" descr="CERN-logo_outline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190" y="4406901"/>
            <a:ext cx="613410" cy="603250"/>
          </a:xfrm>
          <a:prstGeom prst="rect">
            <a:avLst/>
          </a:prstGeom>
        </p:spPr>
      </p:pic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71600" y="4767263"/>
            <a:ext cx="6840320" cy="27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A. Rossi, Mini-workshop on Beam-Beam Effects in Circular Colliders, 5-7 February 2018, LBL Berkeley CA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250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x-none" dirty="0" smtClean="0"/>
              <a:t>Slide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57213" y="945003"/>
            <a:ext cx="8226425" cy="3762051"/>
          </a:xfrm>
        </p:spPr>
        <p:txBody>
          <a:bodyPr/>
          <a:lstStyle>
            <a:lvl2pPr>
              <a:defRPr baseline="0"/>
            </a:lvl2pPr>
          </a:lstStyle>
          <a:p>
            <a:pPr lvl="0"/>
            <a:r>
              <a:rPr lang="x-none" dirty="0" smtClean="0"/>
              <a:t>Slide text first level</a:t>
            </a:r>
          </a:p>
          <a:p>
            <a:pPr lvl="1"/>
            <a:r>
              <a:rPr lang="x-none" dirty="0" smtClean="0"/>
              <a:t>Slide text second level</a:t>
            </a:r>
          </a:p>
          <a:p>
            <a:pPr lvl="2"/>
            <a:r>
              <a:rPr lang="x-none" dirty="0" smtClean="0"/>
              <a:t>Slide text third level</a:t>
            </a:r>
          </a:p>
          <a:p>
            <a:pPr lvl="3"/>
            <a:r>
              <a:rPr lang="x-none" dirty="0" smtClean="0"/>
              <a:t>Slide text fourth level</a:t>
            </a:r>
          </a:p>
          <a:p>
            <a:pPr lvl="4"/>
            <a:r>
              <a:rPr lang="x-none" dirty="0" smtClean="0"/>
              <a:t>Slide text fifth level</a:t>
            </a:r>
            <a:endParaRPr lang="en-US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691680" y="4767263"/>
            <a:ext cx="6840320" cy="27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A. Rossi, Mini-workshop on Beam-Beam Effects in Circular Colliders, 5-7 February 2018, LBL Berkeley 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2664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35000"/>
            <a:ext cx="7920000" cy="54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028703"/>
            <a:ext cx="7920000" cy="35513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smtClean="0"/>
              <a:t>Click to edit Master texts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691680" y="4767263"/>
            <a:ext cx="6840320" cy="27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A. Rossi, Mini-workshop on Beam-Beam Effects in Circular Colliders, 5-7 February 2018, LBL Berkeley CA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4767263"/>
            <a:ext cx="360000" cy="27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ctr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ctr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ctr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ctr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ctr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gi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7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cern.ch/event/662031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0.png"/><Relationship Id="rId3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accelconf.web.cern.ch/accelconf/IPAC2014/papers/thpme134.pdf" TargetMode="External"/><Relationship Id="rId4" Type="http://schemas.openxmlformats.org/officeDocument/2006/relationships/hyperlink" Target="https://journals.aps.org/prab/abstract/10.1103/PhysRevAccelBeams.20.062801" TargetMode="External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pdfs.semanticscholar.org/c81d/9f05894435863e27576980c4c1a806c87374.pdf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1.png"/><Relationship Id="rId3" Type="http://schemas.openxmlformats.org/officeDocument/2006/relationships/image" Target="../media/image22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ivergence" TargetMode="External"/><Relationship Id="rId4" Type="http://schemas.openxmlformats.org/officeDocument/2006/relationships/hyperlink" Target="https://en.wikipedia.org/wiki/Charged_particle_beam" TargetMode="External"/><Relationship Id="rId5" Type="http://schemas.openxmlformats.org/officeDocument/2006/relationships/hyperlink" Target="http://aip.scitation.org/doi/pdf/10.1063/1.1141248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Beam_emittanc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E-lens test stand at CERN</a:t>
            </a:r>
          </a:p>
        </p:txBody>
      </p:sp>
      <p:sp>
        <p:nvSpPr>
          <p:cNvPr id="19" name="Sous-titre 18"/>
          <p:cNvSpPr>
            <a:spLocks noGrp="1"/>
          </p:cNvSpPr>
          <p:nvPr>
            <p:ph type="subTitle" idx="1"/>
          </p:nvPr>
        </p:nvSpPr>
        <p:spPr>
          <a:xfrm>
            <a:off x="1364288" y="3435846"/>
            <a:ext cx="6952131" cy="792088"/>
          </a:xfrm>
        </p:spPr>
        <p:txBody>
          <a:bodyPr>
            <a:normAutofit/>
          </a:bodyPr>
          <a:lstStyle/>
          <a:p>
            <a:r>
              <a:rPr lang="en-GB" sz="1200" i="1" dirty="0" smtClean="0"/>
              <a:t>Adriana Rossi</a:t>
            </a:r>
            <a:r>
              <a:rPr lang="en-GB" sz="1200" i="1" dirty="0"/>
              <a:t> </a:t>
            </a:r>
            <a:r>
              <a:rPr lang="en-GB" sz="1200" i="1" dirty="0" smtClean="0"/>
              <a:t>(CERN BE-BI-EA)</a:t>
            </a:r>
          </a:p>
          <a:p>
            <a:r>
              <a:rPr lang="en-GB" sz="1200" i="1" dirty="0" smtClean="0"/>
              <a:t>With contributions from Alexey Levichev, Danila </a:t>
            </a:r>
            <a:r>
              <a:rPr lang="en-US" sz="1200" i="1" dirty="0" smtClean="0"/>
              <a:t>Nikiforov</a:t>
            </a:r>
            <a:r>
              <a:rPr lang="en-GB" sz="1200" i="1" dirty="0" smtClean="0"/>
              <a:t>, Alexey </a:t>
            </a:r>
            <a:r>
              <a:rPr lang="en-US" sz="1200" i="1" dirty="0" smtClean="0"/>
              <a:t>Barnyakov, Mariya Maltseva (BINP), </a:t>
            </a:r>
            <a:r>
              <a:rPr lang="en-GB" sz="1200" i="1" dirty="0" smtClean="0"/>
              <a:t>Sergey Sadovich (CERN), Giulio </a:t>
            </a:r>
            <a:r>
              <a:rPr lang="en-GB" sz="1200" i="1" dirty="0" err="1" smtClean="0"/>
              <a:t>Stancari</a:t>
            </a:r>
            <a:r>
              <a:rPr lang="en-GB" sz="1200" i="1" dirty="0"/>
              <a:t> </a:t>
            </a:r>
            <a:r>
              <a:rPr lang="en-GB" sz="1200" i="1" dirty="0" smtClean="0"/>
              <a:t>(FNAL) </a:t>
            </a:r>
            <a:endParaRPr lang="en-GB" sz="1200" i="1" dirty="0"/>
          </a:p>
        </p:txBody>
      </p:sp>
      <p:pic>
        <p:nvPicPr>
          <p:cNvPr id="5" name="Image 4" descr="CERN-logo_outli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190" y="4406901"/>
            <a:ext cx="613410" cy="60325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Mini</a:t>
            </a:r>
            <a:r>
              <a:rPr lang="en-GB" dirty="0"/>
              <a:t>-workshop on </a:t>
            </a:r>
            <a:r>
              <a:rPr lang="en-GB" dirty="0" smtClean="0"/>
              <a:t>Beam</a:t>
            </a:r>
            <a:r>
              <a:rPr lang="en-GB" dirty="0"/>
              <a:t>-Beam Effects in Circular </a:t>
            </a:r>
            <a:r>
              <a:rPr lang="en-GB" dirty="0" smtClean="0"/>
              <a:t>Colliders – LBL 5-7 Feb. 2018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 descr="guidingcentr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32" y="3826607"/>
            <a:ext cx="5668393" cy="944733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7" name="Titre 7"/>
          <p:cNvSpPr txBox="1">
            <a:spLocks/>
          </p:cNvSpPr>
          <p:nvPr/>
        </p:nvSpPr>
        <p:spPr>
          <a:xfrm>
            <a:off x="620407" y="87534"/>
            <a:ext cx="8426393" cy="54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 smtClean="0"/>
              <a:t>Electron beam in electron lens</a:t>
            </a:r>
            <a:endParaRPr lang="en-GB" sz="3000" dirty="0"/>
          </a:p>
        </p:txBody>
      </p:sp>
      <p:grpSp>
        <p:nvGrpSpPr>
          <p:cNvPr id="107" name="Group 106"/>
          <p:cNvGrpSpPr/>
          <p:nvPr/>
        </p:nvGrpSpPr>
        <p:grpSpPr>
          <a:xfrm>
            <a:off x="1511661" y="1402952"/>
            <a:ext cx="965782" cy="416337"/>
            <a:chOff x="1887720" y="2342501"/>
            <a:chExt cx="965782" cy="416337"/>
          </a:xfrm>
        </p:grpSpPr>
        <p:sp>
          <p:nvSpPr>
            <p:cNvPr id="20" name="Rectangle 19"/>
            <p:cNvSpPr/>
            <p:nvPr/>
          </p:nvSpPr>
          <p:spPr>
            <a:xfrm rot="1879340">
              <a:off x="2313502" y="2708438"/>
              <a:ext cx="540000" cy="50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 rot="2006422">
              <a:off x="1887720" y="2342501"/>
              <a:ext cx="504056" cy="22394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6676866" y="2103707"/>
            <a:ext cx="1114325" cy="534936"/>
            <a:chOff x="7052913" y="3043257"/>
            <a:chExt cx="1114325" cy="534936"/>
          </a:xfrm>
        </p:grpSpPr>
        <p:sp>
          <p:nvSpPr>
            <p:cNvPr id="21" name="Rectangle 20"/>
            <p:cNvSpPr/>
            <p:nvPr/>
          </p:nvSpPr>
          <p:spPr>
            <a:xfrm rot="1879340">
              <a:off x="7052913" y="3043257"/>
              <a:ext cx="720000" cy="50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2006422">
              <a:off x="7663182" y="3184167"/>
              <a:ext cx="504056" cy="394026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1323141" y="1904447"/>
            <a:ext cx="6480000" cy="10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39557" y="1955974"/>
            <a:ext cx="7488832" cy="0"/>
          </a:xfrm>
          <a:prstGeom prst="straightConnector1">
            <a:avLst/>
          </a:prstGeom>
          <a:ln w="12700" cmpd="sng">
            <a:solidFill>
              <a:srgbClr val="7F7F7F"/>
            </a:solidFill>
            <a:prstDash val="lgDashDotDot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971805" y="1848223"/>
            <a:ext cx="216024" cy="216024"/>
            <a:chOff x="3347864" y="2787774"/>
            <a:chExt cx="216024" cy="216024"/>
          </a:xfrm>
          <a:solidFill>
            <a:srgbClr val="92D050"/>
          </a:solidFill>
        </p:grpSpPr>
        <p:sp>
          <p:nvSpPr>
            <p:cNvPr id="77" name="Rectangle 76"/>
            <p:cNvSpPr/>
            <p:nvPr/>
          </p:nvSpPr>
          <p:spPr>
            <a:xfrm>
              <a:off x="3347864" y="2787774"/>
              <a:ext cx="21602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347864" y="2958079"/>
              <a:ext cx="21602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996141" y="1852500"/>
            <a:ext cx="216024" cy="216024"/>
            <a:chOff x="3068216" y="2940174"/>
            <a:chExt cx="216024" cy="216024"/>
          </a:xfrm>
          <a:solidFill>
            <a:srgbClr val="92D050"/>
          </a:solidFill>
        </p:grpSpPr>
        <p:sp>
          <p:nvSpPr>
            <p:cNvPr id="79" name="Rectangle 78"/>
            <p:cNvSpPr/>
            <p:nvPr/>
          </p:nvSpPr>
          <p:spPr>
            <a:xfrm>
              <a:off x="3068216" y="2940174"/>
              <a:ext cx="21602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068216" y="3110479"/>
              <a:ext cx="21602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831553" y="1606131"/>
            <a:ext cx="3487225" cy="731450"/>
            <a:chOff x="3207600" y="2545682"/>
            <a:chExt cx="3487225" cy="731450"/>
          </a:xfrm>
        </p:grpSpPr>
        <p:sp>
          <p:nvSpPr>
            <p:cNvPr id="17" name="Rectangle 16"/>
            <p:cNvSpPr/>
            <p:nvPr/>
          </p:nvSpPr>
          <p:spPr>
            <a:xfrm>
              <a:off x="3275856" y="3008074"/>
              <a:ext cx="3369448" cy="1397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275856" y="2648034"/>
              <a:ext cx="3369448" cy="1397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207600" y="2545682"/>
              <a:ext cx="3487225" cy="73145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6515137" y="1670448"/>
            <a:ext cx="325953" cy="576000"/>
            <a:chOff x="6891184" y="2610000"/>
            <a:chExt cx="325953" cy="576000"/>
          </a:xfrm>
        </p:grpSpPr>
        <p:grpSp>
          <p:nvGrpSpPr>
            <p:cNvPr id="125" name="Group 124"/>
            <p:cNvGrpSpPr/>
            <p:nvPr/>
          </p:nvGrpSpPr>
          <p:grpSpPr>
            <a:xfrm>
              <a:off x="6891184" y="2674375"/>
              <a:ext cx="325953" cy="442823"/>
              <a:chOff x="6891184" y="2674375"/>
              <a:chExt cx="325953" cy="442823"/>
            </a:xfrm>
          </p:grpSpPr>
          <p:sp>
            <p:nvSpPr>
              <p:cNvPr id="14" name="Rectangle 13"/>
              <p:cNvSpPr/>
              <p:nvPr/>
            </p:nvSpPr>
            <p:spPr>
              <a:xfrm rot="1173559">
                <a:off x="6891184" y="2992802"/>
                <a:ext cx="204337" cy="12439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173559">
                <a:off x="7012800" y="2674375"/>
                <a:ext cx="204337" cy="12439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6" name="Rectangle 125"/>
            <p:cNvSpPr/>
            <p:nvPr/>
          </p:nvSpPr>
          <p:spPr>
            <a:xfrm rot="1206988">
              <a:off x="6908400" y="2610000"/>
              <a:ext cx="298800" cy="5760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410420" y="1328451"/>
            <a:ext cx="715589" cy="382304"/>
            <a:chOff x="1786467" y="2268000"/>
            <a:chExt cx="715589" cy="382304"/>
          </a:xfrm>
        </p:grpSpPr>
        <p:sp>
          <p:nvSpPr>
            <p:cNvPr id="9" name="Rectangle 8"/>
            <p:cNvSpPr/>
            <p:nvPr/>
          </p:nvSpPr>
          <p:spPr>
            <a:xfrm rot="2006422">
              <a:off x="1786467" y="2581562"/>
              <a:ext cx="504056" cy="68742"/>
            </a:xfrm>
            <a:prstGeom prst="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2006422">
              <a:off x="1998000" y="2268000"/>
              <a:ext cx="504056" cy="68742"/>
            </a:xfrm>
            <a:prstGeom prst="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728305" y="1498674"/>
            <a:ext cx="5768836" cy="920578"/>
            <a:chOff x="2104364" y="2438222"/>
            <a:chExt cx="5768836" cy="920578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2104364" y="2438222"/>
              <a:ext cx="748800" cy="457304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844000" y="2895526"/>
              <a:ext cx="428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7120800" y="2898000"/>
              <a:ext cx="752400" cy="460800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Oval 28"/>
          <p:cNvSpPr/>
          <p:nvPr/>
        </p:nvSpPr>
        <p:spPr>
          <a:xfrm>
            <a:off x="4627989" y="1177234"/>
            <a:ext cx="7200" cy="7200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/>
          <p:cNvSpPr/>
          <p:nvPr/>
        </p:nvSpPr>
        <p:spPr>
          <a:xfrm>
            <a:off x="4555981" y="627534"/>
            <a:ext cx="7200" cy="7200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TextBox 96"/>
          <p:cNvSpPr txBox="1"/>
          <p:nvPr/>
        </p:nvSpPr>
        <p:spPr>
          <a:xfrm>
            <a:off x="107504" y="2120538"/>
            <a:ext cx="176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several A e-</a:t>
            </a:r>
            <a:r>
              <a:rPr lang="en-US" sz="1400" dirty="0" smtClean="0">
                <a:solidFill>
                  <a:srgbClr val="FF0000"/>
                </a:solidFill>
              </a:rPr>
              <a:t>beam </a:t>
            </a:r>
            <a:r>
              <a:rPr lang="en-US" sz="1400" dirty="0">
                <a:solidFill>
                  <a:srgbClr val="FF0000"/>
                </a:solidFill>
              </a:rPr>
              <a:t/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~10mm @ </a:t>
            </a:r>
            <a:r>
              <a:rPr lang="en-US" sz="1400" dirty="0" smtClean="0">
                <a:solidFill>
                  <a:srgbClr val="FF0000"/>
                </a:solidFill>
              </a:rPr>
              <a:t>cathode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98971" y="3075806"/>
            <a:ext cx="2195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Beam is </a:t>
            </a:r>
            <a:r>
              <a:rPr lang="en-US" sz="1400" b="1" dirty="0" smtClean="0">
                <a:solidFill>
                  <a:schemeClr val="tx2"/>
                </a:solidFill>
              </a:rPr>
              <a:t>compressed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and </a:t>
            </a:r>
            <a:r>
              <a:rPr lang="en-US" sz="1400" b="1" dirty="0" smtClean="0">
                <a:solidFill>
                  <a:srgbClr val="800000"/>
                </a:solidFill>
              </a:rPr>
              <a:t>bent</a:t>
            </a:r>
            <a:endParaRPr lang="en-US" sz="1400" dirty="0">
              <a:solidFill>
                <a:srgbClr val="800000"/>
              </a:solidFill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2288228" y="1670448"/>
            <a:ext cx="325953" cy="576000"/>
            <a:chOff x="6891184" y="2610000"/>
            <a:chExt cx="325953" cy="576000"/>
          </a:xfrm>
        </p:grpSpPr>
        <p:grpSp>
          <p:nvGrpSpPr>
            <p:cNvPr id="105" name="Group 104"/>
            <p:cNvGrpSpPr/>
            <p:nvPr/>
          </p:nvGrpSpPr>
          <p:grpSpPr>
            <a:xfrm>
              <a:off x="6891184" y="2674375"/>
              <a:ext cx="325953" cy="442823"/>
              <a:chOff x="6891184" y="2674375"/>
              <a:chExt cx="325953" cy="442823"/>
            </a:xfrm>
          </p:grpSpPr>
          <p:sp>
            <p:nvSpPr>
              <p:cNvPr id="111" name="Rectangle 110"/>
              <p:cNvSpPr/>
              <p:nvPr/>
            </p:nvSpPr>
            <p:spPr>
              <a:xfrm rot="1173559">
                <a:off x="6891184" y="2992802"/>
                <a:ext cx="204337" cy="12439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1173559">
                <a:off x="7012800" y="2674375"/>
                <a:ext cx="204337" cy="12439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Rectangle 109"/>
            <p:cNvSpPr/>
            <p:nvPr/>
          </p:nvSpPr>
          <p:spPr>
            <a:xfrm rot="1206988">
              <a:off x="6908400" y="2610000"/>
              <a:ext cx="298800" cy="5760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3" name="Elbow Connector 112"/>
          <p:cNvCxnSpPr>
            <a:stCxn id="103" idx="0"/>
            <a:endCxn id="110" idx="2"/>
          </p:cNvCxnSpPr>
          <p:nvPr/>
        </p:nvCxnSpPr>
        <p:spPr>
          <a:xfrm rot="5400000" flipH="1" flipV="1">
            <a:off x="1552720" y="2272735"/>
            <a:ext cx="846927" cy="759217"/>
          </a:xfrm>
          <a:prstGeom prst="bentConnector3">
            <a:avLst>
              <a:gd name="adj1" fmla="val 50000"/>
            </a:avLst>
          </a:prstGeom>
          <a:ln w="3175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Elbow Connector 113"/>
          <p:cNvCxnSpPr>
            <a:stCxn id="97" idx="0"/>
            <a:endCxn id="2" idx="1"/>
          </p:cNvCxnSpPr>
          <p:nvPr/>
        </p:nvCxnSpPr>
        <p:spPr>
          <a:xfrm rot="5400000" flipH="1" flipV="1">
            <a:off x="898252" y="1465408"/>
            <a:ext cx="744499" cy="565762"/>
          </a:xfrm>
          <a:prstGeom prst="bentConnector2">
            <a:avLst/>
          </a:prstGeom>
          <a:ln w="3175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/>
          <p:cNvCxnSpPr>
            <a:stCxn id="116" idx="0"/>
            <a:endCxn id="122" idx="0"/>
          </p:cNvCxnSpPr>
          <p:nvPr/>
        </p:nvCxnSpPr>
        <p:spPr>
          <a:xfrm rot="16200000" flipH="1">
            <a:off x="4051912" y="1082877"/>
            <a:ext cx="672486" cy="374022"/>
          </a:xfrm>
          <a:prstGeom prst="bentConnector5">
            <a:avLst>
              <a:gd name="adj1" fmla="val -33993"/>
              <a:gd name="adj2" fmla="val 389799"/>
              <a:gd name="adj3" fmla="val 88902"/>
            </a:avLst>
          </a:prstGeom>
          <a:ln w="3175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2971809" y="933645"/>
            <a:ext cx="2458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Beam is further </a:t>
            </a:r>
            <a:r>
              <a:rPr lang="en-US" sz="1400" b="1" dirty="0" smtClean="0">
                <a:solidFill>
                  <a:schemeClr val="tx2"/>
                </a:solidFill>
              </a:rPr>
              <a:t>compressed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: stronger SC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141177" y="3887919"/>
            <a:ext cx="2883776" cy="8757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283968" y="3787307"/>
            <a:ext cx="914400" cy="9144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>
            <a:endCxn id="52" idx="1"/>
          </p:cNvCxnSpPr>
          <p:nvPr/>
        </p:nvCxnSpPr>
        <p:spPr>
          <a:xfrm>
            <a:off x="1979716" y="3363840"/>
            <a:ext cx="2438167" cy="557380"/>
          </a:xfrm>
          <a:prstGeom prst="straightConnector1">
            <a:avLst/>
          </a:prstGeom>
          <a:ln w="6350" cmpd="sng">
            <a:solidFill>
              <a:schemeClr val="tx2"/>
            </a:solidFill>
            <a:prstDash val="dash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Oval 117"/>
          <p:cNvSpPr/>
          <p:nvPr/>
        </p:nvSpPr>
        <p:spPr>
          <a:xfrm>
            <a:off x="5220076" y="3765609"/>
            <a:ext cx="2720559" cy="1038391"/>
          </a:xfrm>
          <a:prstGeom prst="ellipse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Arrow Connector 118"/>
          <p:cNvCxnSpPr>
            <a:stCxn id="103" idx="2"/>
            <a:endCxn id="118" idx="0"/>
          </p:cNvCxnSpPr>
          <p:nvPr/>
        </p:nvCxnSpPr>
        <p:spPr>
          <a:xfrm>
            <a:off x="1596575" y="3599026"/>
            <a:ext cx="4983781" cy="166583"/>
          </a:xfrm>
          <a:prstGeom prst="straightConnector1">
            <a:avLst/>
          </a:prstGeom>
          <a:ln w="6350" cmpd="sng">
            <a:solidFill>
              <a:srgbClr val="800000"/>
            </a:solidFill>
            <a:prstDash val="dash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6193054" y="699543"/>
            <a:ext cx="2853746" cy="2228206"/>
            <a:chOff x="6193054" y="699542"/>
            <a:chExt cx="2853746" cy="2228206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3054" y="760149"/>
              <a:ext cx="2853746" cy="2167599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6744741" y="699542"/>
              <a:ext cx="17964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i="1" dirty="0" smtClean="0">
                  <a:solidFill>
                    <a:schemeClr val="accent6"/>
                  </a:solidFill>
                </a:rPr>
                <a:t>Courtesy of Daniel Noll</a:t>
              </a:r>
              <a:endParaRPr lang="en-GB" sz="1200" i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71" name="Rectangle 70"/>
          <p:cNvSpPr/>
          <p:nvPr/>
        </p:nvSpPr>
        <p:spPr>
          <a:xfrm>
            <a:off x="2899809" y="2859783"/>
            <a:ext cx="591661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2"/>
                </a:solidFill>
              </a:rPr>
              <a:t>In case of </a:t>
            </a:r>
            <a:r>
              <a:rPr lang="en-GB" sz="1600" dirty="0" smtClean="0">
                <a:solidFill>
                  <a:schemeClr val="bg2"/>
                </a:solidFill>
              </a:rPr>
              <a:t>azimuthally </a:t>
            </a:r>
            <a:r>
              <a:rPr lang="en-GB" sz="1600" u="sng" dirty="0" smtClean="0">
                <a:solidFill>
                  <a:schemeClr val="bg2"/>
                </a:solidFill>
              </a:rPr>
              <a:t>non</a:t>
            </a:r>
            <a:r>
              <a:rPr lang="en-GB" sz="1600" dirty="0" smtClean="0">
                <a:solidFill>
                  <a:schemeClr val="bg2"/>
                </a:solidFill>
              </a:rPr>
              <a:t>-uniform </a:t>
            </a:r>
            <a:r>
              <a:rPr lang="en-GB" sz="1600" dirty="0">
                <a:solidFill>
                  <a:schemeClr val="bg2"/>
                </a:solidFill>
              </a:rPr>
              <a:t>beam there could be an angular component of the electric field causing </a:t>
            </a:r>
            <a:r>
              <a:rPr lang="en-GB" sz="1600" dirty="0" smtClean="0">
                <a:solidFill>
                  <a:schemeClr val="bg2"/>
                </a:solidFill>
              </a:rPr>
              <a:t>further beam tilt</a:t>
            </a:r>
            <a:r>
              <a:rPr lang="en-GB" sz="1600" dirty="0">
                <a:solidFill>
                  <a:schemeClr val="bg2"/>
                </a:solidFill>
              </a:rPr>
              <a:t>.</a:t>
            </a:r>
            <a:endParaRPr lang="en-GB" sz="1600" dirty="0"/>
          </a:p>
        </p:txBody>
      </p:sp>
      <p:sp>
        <p:nvSpPr>
          <p:cNvPr id="5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691680" y="4767263"/>
            <a:ext cx="6840320" cy="27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A. Rossi, Mini-workshop on Beam-Beam Effects in Circular Colliders, 5-7 February 2018, LBL Berkeley 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410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103" grpId="0"/>
      <p:bldP spid="116" grpId="0"/>
      <p:bldP spid="58" grpId="0" animBg="1"/>
      <p:bldP spid="52" grpId="0" animBg="1"/>
      <p:bldP spid="118" grpId="0" animBg="1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288" y="-3182"/>
            <a:ext cx="6860365" cy="514668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547664" y="1419623"/>
            <a:ext cx="4752528" cy="3456384"/>
          </a:xfrm>
          <a:prstGeom prst="straightConnector1">
            <a:avLst/>
          </a:prstGeom>
          <a:ln>
            <a:solidFill>
              <a:schemeClr val="accent3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416" y="650725"/>
            <a:ext cx="1523716" cy="4850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97982" y="536908"/>
            <a:ext cx="4392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accent1"/>
                </a:solidFill>
              </a:rPr>
              <a:t>CHG1B </a:t>
            </a:r>
            <a:r>
              <a:rPr lang="en-GB" sz="1600" dirty="0" err="1" smtClean="0">
                <a:solidFill>
                  <a:schemeClr val="accent1"/>
                </a:solidFill>
              </a:rPr>
              <a:t>Ø</a:t>
            </a:r>
            <a:r>
              <a:rPr lang="en-GB" sz="1600" dirty="0" smtClean="0">
                <a:solidFill>
                  <a:schemeClr val="accent1"/>
                </a:solidFill>
              </a:rPr>
              <a:t> 25mm cathode – </a:t>
            </a:r>
            <a:r>
              <a:rPr lang="en-GB" sz="1600" dirty="0" err="1" smtClean="0">
                <a:solidFill>
                  <a:schemeClr val="accent1"/>
                </a:solidFill>
              </a:rPr>
              <a:t>Ø</a:t>
            </a:r>
            <a:r>
              <a:rPr lang="en-GB" sz="1600" dirty="0" smtClean="0">
                <a:solidFill>
                  <a:schemeClr val="accent1"/>
                </a:solidFill>
              </a:rPr>
              <a:t> </a:t>
            </a:r>
            <a:r>
              <a:rPr lang="en-GB" sz="1600" dirty="0" smtClean="0">
                <a:solidFill>
                  <a:schemeClr val="accent1"/>
                </a:solidFill>
                <a:sym typeface="Symbol" panose="05050102010706020507" pitchFamily="18" charset="2"/>
              </a:rPr>
              <a:t>63mm chamber </a:t>
            </a:r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7694" y="4022947"/>
            <a:ext cx="220091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dirty="0" smtClean="0"/>
              <a:t>cathode-anode voltage [kV</a:t>
            </a:r>
            <a:r>
              <a:rPr lang="en-GB" sz="1200" baseline="30000" dirty="0" smtClean="0"/>
              <a:t>1/2</a:t>
            </a:r>
            <a:r>
              <a:rPr lang="en-GB" sz="1200" dirty="0" smtClean="0"/>
              <a:t>]</a:t>
            </a:r>
            <a:endParaRPr lang="en-GB" sz="12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547669" y="1393368"/>
            <a:ext cx="3854869" cy="3482641"/>
          </a:xfrm>
          <a:prstGeom prst="straightConnector1">
            <a:avLst/>
          </a:prstGeom>
          <a:ln>
            <a:solidFill>
              <a:schemeClr val="accent3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22773" y="844621"/>
            <a:ext cx="202937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dirty="0" smtClean="0"/>
              <a:t>peak collector current [A</a:t>
            </a:r>
            <a:r>
              <a:rPr lang="en-GB" sz="1200" baseline="30000" dirty="0"/>
              <a:t>1/2</a:t>
            </a:r>
            <a:r>
              <a:rPr lang="en-GB" sz="1200" dirty="0" smtClean="0"/>
              <a:t>]</a:t>
            </a:r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1137682" y="1415026"/>
            <a:ext cx="553998" cy="2196650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/>
          <a:p>
            <a:pPr algn="ctr"/>
            <a:r>
              <a:rPr lang="en-GB" sz="1200" dirty="0" smtClean="0"/>
              <a:t>magnetic field in main solenoid</a:t>
            </a:r>
            <a:br>
              <a:rPr lang="en-GB" sz="1200" dirty="0" smtClean="0"/>
            </a:br>
            <a:r>
              <a:rPr lang="en-GB" sz="1200" dirty="0" smtClean="0"/>
              <a:t>(gun solenoid at 0.2T)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732393" y="4267098"/>
            <a:ext cx="298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</a:rPr>
              <a:t>Courtesy of </a:t>
            </a:r>
            <a:r>
              <a:rPr lang="en-US" i="1" dirty="0" err="1" smtClean="0">
                <a:solidFill>
                  <a:schemeClr val="accent6"/>
                </a:solidFill>
              </a:rPr>
              <a:t>Giulio</a:t>
            </a:r>
            <a:r>
              <a:rPr lang="en-US" i="1" dirty="0" smtClean="0">
                <a:solidFill>
                  <a:schemeClr val="accent6"/>
                </a:solidFill>
              </a:rPr>
              <a:t> </a:t>
            </a:r>
            <a:r>
              <a:rPr lang="en-US" i="1" dirty="0" err="1" smtClean="0">
                <a:solidFill>
                  <a:schemeClr val="accent6"/>
                </a:solidFill>
              </a:rPr>
              <a:t>Stancari</a:t>
            </a:r>
            <a:endParaRPr lang="en-US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692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Outline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D9D9D9"/>
                </a:solidFill>
              </a:rPr>
              <a:t>Context: electron beam applications</a:t>
            </a:r>
            <a:endParaRPr lang="en-GB" dirty="0">
              <a:solidFill>
                <a:srgbClr val="D9D9D9"/>
              </a:solidFill>
            </a:endParaRPr>
          </a:p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Brief description of electron lenses and electron beam dynamics</a:t>
            </a:r>
          </a:p>
          <a:p>
            <a:r>
              <a:rPr lang="en-GB" b="1" dirty="0" smtClean="0">
                <a:solidFill>
                  <a:schemeClr val="bg2"/>
                </a:solidFill>
              </a:rPr>
              <a:t>Mentions to some BBRL e-beam studies</a:t>
            </a:r>
          </a:p>
          <a:p>
            <a:r>
              <a:rPr lang="en-GB" dirty="0" smtClean="0">
                <a:solidFill>
                  <a:srgbClr val="D9D9D9"/>
                </a:solidFill>
              </a:rPr>
              <a:t>Motivations and description of a test stand at CERN</a:t>
            </a:r>
          </a:p>
          <a:p>
            <a:r>
              <a:rPr lang="en-GB" dirty="0">
                <a:solidFill>
                  <a:srgbClr val="D9D9D9"/>
                </a:solidFill>
              </a:rPr>
              <a:t>Summary and outlook</a:t>
            </a:r>
            <a:endParaRPr lang="en-GB" dirty="0" smtClean="0">
              <a:solidFill>
                <a:srgbClr val="D9D9D9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691680" y="4767263"/>
            <a:ext cx="6840320" cy="27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A. Rossi, Mini-workshop on Beam-Beam Effects in Circular Colliders, 5-7 February 2018, LBL Berkeley 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284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HL-LHC layout as from WP15 Oct. </a:t>
            </a:r>
            <a:r>
              <a:rPr lang="fr-FR" dirty="0" smtClean="0"/>
              <a:t>’</a:t>
            </a:r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A. Rossi, Mini-workshop on Beam-Beam Effects in Circular Colliders, 5-7 February 2018, LBL Berkeley CA</a:t>
            </a:r>
            <a:endParaRPr lang="en-GB" dirty="0"/>
          </a:p>
        </p:txBody>
      </p:sp>
      <p:pic>
        <p:nvPicPr>
          <p:cNvPr id="7" name="Content Placeholder 5" descr="LHCLSXH_0010-v1.3.18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959" t="48331" r="5298" b="30496"/>
          <a:stretch/>
        </p:blipFill>
        <p:spPr>
          <a:xfrm>
            <a:off x="755580" y="933266"/>
            <a:ext cx="8015013" cy="28757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5857" y="3809042"/>
            <a:ext cx="329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187.44m          193.6m from IP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779912" y="2495421"/>
            <a:ext cx="72008" cy="1313623"/>
          </a:xfrm>
          <a:prstGeom prst="line">
            <a:avLst/>
          </a:prstGeom>
          <a:ln>
            <a:solidFill>
              <a:srgbClr val="64BCD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148064" y="2495421"/>
            <a:ext cx="144016" cy="13136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67744" y="4371950"/>
            <a:ext cx="5291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Note BBLR compensation not in HL-LHC baseline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36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A. Rossi, Mini-workshop on Beam-Beam Effects in Circular Colliders, 5-7 February 2018, LBL Berkeley CA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 smtClean="0"/>
              <a:t>Assumptions for e-lens simulations for BBLR in HL-LHC (optics v1.2)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612000" y="1219201"/>
            <a:ext cx="7920000" cy="329676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1400" dirty="0" smtClean="0">
                <a:latin typeface="Arial"/>
                <a:cs typeface="Arial"/>
              </a:rPr>
              <a:t>Proton beam dimension relevant only in the crossing plane</a:t>
            </a:r>
            <a:endParaRPr lang="en-US" sz="1400" baseline="-25000" dirty="0" smtClean="0">
              <a:latin typeface="Arial"/>
              <a:cs typeface="Arial"/>
            </a:endParaRPr>
          </a:p>
          <a:p>
            <a:pPr algn="l"/>
            <a:r>
              <a:rPr lang="en-US" sz="1400" dirty="0" smtClean="0">
                <a:latin typeface="Arial"/>
                <a:cs typeface="Arial"/>
              </a:rPr>
              <a:t>For HL IP5 (reverse plane for IP1) B2, symmetric for B1</a:t>
            </a:r>
          </a:p>
          <a:p>
            <a:pPr algn="l"/>
            <a:endParaRPr lang="en-US" sz="1400" dirty="0">
              <a:latin typeface="Arial"/>
              <a:cs typeface="Arial"/>
            </a:endParaRPr>
          </a:p>
          <a:p>
            <a:pPr algn="l"/>
            <a:endParaRPr lang="en-US" sz="1400" dirty="0" smtClean="0">
              <a:latin typeface="Arial"/>
              <a:cs typeface="Arial"/>
            </a:endParaRPr>
          </a:p>
          <a:p>
            <a:pPr algn="l"/>
            <a:endParaRPr lang="en-US" sz="1400" dirty="0">
              <a:latin typeface="Arial"/>
              <a:cs typeface="Arial"/>
            </a:endParaRPr>
          </a:p>
          <a:p>
            <a:pPr algn="l"/>
            <a:endParaRPr lang="en-US" sz="1400" dirty="0" smtClean="0">
              <a:latin typeface="Arial"/>
              <a:cs typeface="Arial"/>
            </a:endParaRPr>
          </a:p>
          <a:p>
            <a:pPr algn="l"/>
            <a:endParaRPr lang="en-US" sz="1400" dirty="0">
              <a:latin typeface="Arial"/>
              <a:cs typeface="Arial"/>
            </a:endParaRPr>
          </a:p>
          <a:p>
            <a:pPr algn="l"/>
            <a:endParaRPr lang="en-US" sz="1400" dirty="0" smtClean="0">
              <a:latin typeface="Arial"/>
              <a:cs typeface="Arial"/>
            </a:endParaRPr>
          </a:p>
          <a:p>
            <a:pPr marL="0" indent="0" algn="l">
              <a:buNone/>
            </a:pPr>
            <a:endParaRPr lang="en-US" sz="1400" dirty="0" smtClean="0">
              <a:latin typeface="Arial"/>
              <a:cs typeface="Arial"/>
            </a:endParaRPr>
          </a:p>
          <a:p>
            <a:pPr algn="l"/>
            <a:endParaRPr lang="en-US" sz="1400" dirty="0" smtClean="0">
              <a:latin typeface="Arial"/>
              <a:cs typeface="Arial"/>
            </a:endParaRPr>
          </a:p>
          <a:p>
            <a:pPr algn="l"/>
            <a:r>
              <a:rPr lang="en-US" sz="1400" dirty="0" smtClean="0">
                <a:latin typeface="Arial"/>
                <a:cs typeface="Arial"/>
              </a:rPr>
              <a:t>In </a:t>
            </a:r>
            <a:r>
              <a:rPr lang="en-US" sz="1400" dirty="0">
                <a:latin typeface="Arial"/>
                <a:cs typeface="Arial"/>
              </a:rPr>
              <a:t>the simulations </a:t>
            </a:r>
            <a:r>
              <a:rPr lang="en-US" sz="1400" dirty="0" smtClean="0">
                <a:latin typeface="Arial"/>
                <a:cs typeface="Arial"/>
              </a:rPr>
              <a:t>by </a:t>
            </a:r>
            <a:r>
              <a:rPr lang="en-US" sz="1400" dirty="0">
                <a:latin typeface="Arial"/>
                <a:cs typeface="Arial"/>
              </a:rPr>
              <a:t>A. </a:t>
            </a:r>
            <a:r>
              <a:rPr lang="en-US" sz="1400" dirty="0" err="1" smtClean="0">
                <a:latin typeface="Arial"/>
                <a:cs typeface="Arial"/>
              </a:rPr>
              <a:t>Levichev</a:t>
            </a:r>
            <a:r>
              <a:rPr lang="en-US" sz="1400" dirty="0" smtClean="0">
                <a:latin typeface="Arial"/>
                <a:cs typeface="Arial"/>
              </a:rPr>
              <a:t> et al. </a:t>
            </a:r>
            <a:r>
              <a:rPr lang="en-US" sz="1400" dirty="0">
                <a:latin typeface="Arial"/>
                <a:cs typeface="Arial"/>
              </a:rPr>
              <a:t>it was assumed an electron beam of </a:t>
            </a:r>
            <a:r>
              <a:rPr lang="en-US" sz="1400" dirty="0" err="1">
                <a:latin typeface="Arial"/>
                <a:cs typeface="Arial"/>
              </a:rPr>
              <a:t>Ø</a:t>
            </a:r>
            <a:r>
              <a:rPr lang="en-US" sz="1400" dirty="0">
                <a:latin typeface="Arial"/>
                <a:cs typeface="Arial"/>
              </a:rPr>
              <a:t> 2 </a:t>
            </a:r>
            <a:r>
              <a:rPr lang="en-US" sz="1400" dirty="0" smtClean="0">
                <a:latin typeface="Arial"/>
                <a:cs typeface="Arial"/>
              </a:rPr>
              <a:t>mm given space available if electron </a:t>
            </a:r>
            <a:r>
              <a:rPr lang="en-US" sz="1400" dirty="0">
                <a:latin typeface="Arial"/>
                <a:cs typeface="Arial"/>
              </a:rPr>
              <a:t>beam wire placed at </a:t>
            </a:r>
            <a:r>
              <a:rPr lang="en-US" sz="1400" dirty="0" smtClean="0">
                <a:latin typeface="Arial"/>
                <a:cs typeface="Arial"/>
              </a:rPr>
              <a:t>10</a:t>
            </a:r>
            <a:r>
              <a:rPr lang="en-US" sz="1400" dirty="0" smtClean="0">
                <a:latin typeface="Arial"/>
                <a:ea typeface="Zapf Dingbats"/>
                <a:cs typeface="Arial"/>
                <a:sym typeface="Zapf Dingbats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σ</a:t>
            </a:r>
            <a:r>
              <a:rPr lang="en-US" sz="1400" baseline="-25000" dirty="0" err="1">
                <a:latin typeface="Arial"/>
                <a:cs typeface="Arial"/>
              </a:rPr>
              <a:t>x</a:t>
            </a:r>
            <a:endParaRPr lang="en-US" sz="1400" dirty="0" smtClean="0">
              <a:latin typeface="Arial"/>
              <a:cs typeface="Arial"/>
            </a:endParaRPr>
          </a:p>
          <a:p>
            <a:pPr algn="l"/>
            <a:endParaRPr lang="en-US" sz="1400" dirty="0">
              <a:latin typeface="Arial"/>
              <a:cs typeface="Arial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019066"/>
              </p:ext>
            </p:extLst>
          </p:nvPr>
        </p:nvGraphicFramePr>
        <p:xfrm>
          <a:off x="1547664" y="1923678"/>
          <a:ext cx="5832648" cy="17011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2108"/>
                <a:gridCol w="972108"/>
                <a:gridCol w="972108"/>
                <a:gridCol w="972108"/>
                <a:gridCol w="972108"/>
                <a:gridCol w="972108"/>
              </a:tblGrid>
              <a:tr h="36004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β</a:t>
                      </a:r>
                      <a:r>
                        <a:rPr lang="en-US" sz="1600" baseline="-25000" dirty="0" smtClean="0"/>
                        <a:t>x </a:t>
                      </a:r>
                      <a:r>
                        <a:rPr lang="en-US" sz="1600" baseline="0" dirty="0" smtClean="0"/>
                        <a:t>(m)</a:t>
                      </a:r>
                      <a:r>
                        <a:rPr lang="en-US" sz="1600" dirty="0" smtClean="0"/>
                        <a:t> 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σ</a:t>
                      </a:r>
                      <a:r>
                        <a:rPr lang="en-US" sz="1600" baseline="-25000" dirty="0" err="1" smtClean="0"/>
                        <a:t>x</a:t>
                      </a:r>
                      <a:r>
                        <a:rPr lang="en-US" sz="1600" baseline="-25000" dirty="0" smtClean="0"/>
                        <a:t> </a:t>
                      </a:r>
                      <a:r>
                        <a:rPr lang="en-US" sz="1600" baseline="0" dirty="0" smtClean="0"/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β</a:t>
                      </a:r>
                      <a:r>
                        <a:rPr lang="en-US" sz="1600" baseline="-25000" dirty="0" smtClean="0"/>
                        <a:t>y </a:t>
                      </a:r>
                      <a:r>
                        <a:rPr lang="en-US" sz="1600" baseline="0" dirty="0" smtClean="0"/>
                        <a:t>(m)</a:t>
                      </a:r>
                      <a:r>
                        <a:rPr lang="en-US" sz="1600" dirty="0" smtClean="0"/>
                        <a:t> 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σ</a:t>
                      </a:r>
                      <a:r>
                        <a:rPr lang="en-US" sz="1600" baseline="-25000" dirty="0" err="1" smtClean="0"/>
                        <a:t>y</a:t>
                      </a:r>
                      <a:r>
                        <a:rPr lang="en-US" sz="1600" baseline="-25000" dirty="0" smtClean="0"/>
                        <a:t> </a:t>
                      </a:r>
                      <a:r>
                        <a:rPr lang="en-US" sz="1600" baseline="0" dirty="0" smtClean="0"/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50">
                <a:tc row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Round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left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1000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0.58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2000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0.82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50">
                <a:tc v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right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2000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0.82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1000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0.58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50">
                <a:tc row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Flat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left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500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0.41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4000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1.16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50">
                <a:tc v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right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1000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0.58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2000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0.82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7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8662" y="36195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93BE"/>
                </a:solidFill>
                <a:latin typeface="+mj-lt"/>
                <a:cs typeface="Times New Roman" pitchFamily="18" charset="0"/>
              </a:rPr>
              <a:t>Beam dynamics I=20 A, </a:t>
            </a:r>
            <a:r>
              <a:rPr lang="en-US" sz="2800" b="1" i="1" dirty="0" smtClean="0">
                <a:solidFill>
                  <a:srgbClr val="0093BE"/>
                </a:solidFill>
                <a:latin typeface="+mj-lt"/>
                <a:cs typeface="Times New Roman" pitchFamily="18" charset="0"/>
              </a:rPr>
              <a:t>U</a:t>
            </a:r>
            <a:r>
              <a:rPr lang="en-US" sz="2800" b="1" i="1" baseline="-25000" dirty="0" smtClean="0">
                <a:solidFill>
                  <a:srgbClr val="0093BE"/>
                </a:solidFill>
                <a:latin typeface="+mj-lt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93BE"/>
                </a:solidFill>
                <a:latin typeface="+mj-lt"/>
                <a:cs typeface="Times New Roman" pitchFamily="18" charset="0"/>
              </a:rPr>
              <a:t>=35 kV</a:t>
            </a:r>
            <a:endParaRPr lang="ru-RU" sz="2800" b="1" dirty="0">
              <a:solidFill>
                <a:srgbClr val="0093BE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783" y="734886"/>
            <a:ext cx="4896544" cy="208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656" y="2624141"/>
            <a:ext cx="3168352" cy="214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 стрелкой 6"/>
          <p:cNvCxnSpPr/>
          <p:nvPr/>
        </p:nvCxnSpPr>
        <p:spPr>
          <a:xfrm rot="16200000" flipH="1">
            <a:off x="2125253" y="2553891"/>
            <a:ext cx="750099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0" name="Группа 52"/>
          <p:cNvGrpSpPr/>
          <p:nvPr/>
        </p:nvGrpSpPr>
        <p:grpSpPr>
          <a:xfrm>
            <a:off x="8331963" y="123479"/>
            <a:ext cx="612006" cy="611407"/>
            <a:chOff x="2793032" y="4343353"/>
            <a:chExt cx="499942" cy="600113"/>
          </a:xfrm>
        </p:grpSpPr>
        <p:pic>
          <p:nvPicPr>
            <p:cNvPr id="11" name="Picture 4" descr="BINP logo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0926" y="4343353"/>
              <a:ext cx="432048" cy="516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793032" y="4701793"/>
              <a:ext cx="393464" cy="241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00008E"/>
                  </a:solidFill>
                </a:rPr>
                <a:t>BINP</a:t>
              </a:r>
              <a:endParaRPr lang="ru-RU" sz="1000" dirty="0">
                <a:solidFill>
                  <a:srgbClr val="00008E"/>
                </a:solidFill>
              </a:endParaRPr>
            </a:p>
          </p:txBody>
        </p:sp>
      </p:grpSp>
      <p:sp>
        <p:nvSpPr>
          <p:cNvPr id="13" name="Footer Placeholder 3"/>
          <p:cNvSpPr txBox="1">
            <a:spLocks/>
          </p:cNvSpPr>
          <p:nvPr/>
        </p:nvSpPr>
        <p:spPr>
          <a:xfrm>
            <a:off x="4067944" y="4767263"/>
            <a:ext cx="4326078" cy="27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 smtClean="0"/>
              <a:t>A. </a:t>
            </a:r>
            <a:r>
              <a:rPr lang="en-GB" sz="1200" b="1" dirty="0" err="1" smtClean="0"/>
              <a:t>Levichev</a:t>
            </a:r>
            <a:r>
              <a:rPr lang="en-GB" sz="1200" b="1" dirty="0" smtClean="0"/>
              <a:t>, D. </a:t>
            </a:r>
            <a:r>
              <a:rPr lang="en-GB" sz="1200" b="1" dirty="0" err="1" smtClean="0"/>
              <a:t>Nikiforov</a:t>
            </a:r>
            <a:r>
              <a:rPr lang="en-GB" sz="1200" b="1" dirty="0"/>
              <a:t>, A. </a:t>
            </a:r>
            <a:r>
              <a:rPr lang="en-GB" sz="1200" b="1" dirty="0" err="1" smtClean="0"/>
              <a:t>Barnyakov</a:t>
            </a:r>
            <a:r>
              <a:rPr lang="en-GB" sz="1200" b="1" dirty="0" smtClean="0"/>
              <a:t>, BINP </a:t>
            </a:r>
            <a:endParaRPr lang="en-GB" sz="1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5837" y="2230468"/>
            <a:ext cx="2404595" cy="41329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9016" y="2823359"/>
            <a:ext cx="2057400" cy="86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9031" y="997954"/>
            <a:ext cx="3116600" cy="100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36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20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2"/>
                </a:solidFill>
                <a:latin typeface="Arial"/>
                <a:cs typeface="Arial"/>
              </a:rPr>
              <a:t>Preliminary BBLR electron studies </a:t>
            </a:r>
            <a:br>
              <a:rPr lang="en-US" sz="2600" b="1" dirty="0" smtClean="0">
                <a:solidFill>
                  <a:schemeClr val="bg2"/>
                </a:solidFill>
                <a:latin typeface="Arial"/>
                <a:cs typeface="Arial"/>
              </a:rPr>
            </a:br>
            <a:r>
              <a:rPr lang="en-US" sz="2600" b="1" dirty="0" smtClean="0">
                <a:solidFill>
                  <a:schemeClr val="bg2"/>
                </a:solidFill>
                <a:latin typeface="Arial"/>
                <a:cs typeface="Arial"/>
              </a:rPr>
              <a:t>Effect of vacuum chamber geometry</a:t>
            </a:r>
            <a:endParaRPr lang="ru-RU" sz="2600" b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987574"/>
            <a:ext cx="3868024" cy="294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1059583"/>
            <a:ext cx="3367524" cy="287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896" y="3077138"/>
            <a:ext cx="934964" cy="82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6450" y="3075807"/>
            <a:ext cx="872048" cy="82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Группа 52"/>
          <p:cNvGrpSpPr/>
          <p:nvPr/>
        </p:nvGrpSpPr>
        <p:grpSpPr>
          <a:xfrm>
            <a:off x="8331963" y="123479"/>
            <a:ext cx="612006" cy="611407"/>
            <a:chOff x="2793032" y="4343353"/>
            <a:chExt cx="499942" cy="600113"/>
          </a:xfrm>
        </p:grpSpPr>
        <p:pic>
          <p:nvPicPr>
            <p:cNvPr id="11" name="Picture 4" descr="BINP logo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0926" y="4343353"/>
              <a:ext cx="432048" cy="516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793032" y="4701793"/>
              <a:ext cx="393464" cy="241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00008E"/>
                  </a:solidFill>
                </a:rPr>
                <a:t>BINP</a:t>
              </a:r>
              <a:endParaRPr lang="ru-RU" sz="1000" dirty="0">
                <a:solidFill>
                  <a:srgbClr val="00008E"/>
                </a:solidFill>
              </a:endParaRPr>
            </a:p>
          </p:txBody>
        </p:sp>
      </p:grpSp>
      <p:sp>
        <p:nvSpPr>
          <p:cNvPr id="13" name="Footer Placeholder 3"/>
          <p:cNvSpPr txBox="1">
            <a:spLocks/>
          </p:cNvSpPr>
          <p:nvPr/>
        </p:nvSpPr>
        <p:spPr>
          <a:xfrm>
            <a:off x="4067944" y="4767263"/>
            <a:ext cx="4326078" cy="27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 smtClean="0"/>
              <a:t>A. </a:t>
            </a:r>
            <a:r>
              <a:rPr lang="en-GB" sz="1200" b="1" dirty="0" err="1" smtClean="0"/>
              <a:t>Levichev</a:t>
            </a:r>
            <a:r>
              <a:rPr lang="en-GB" sz="1200" b="1" dirty="0" smtClean="0"/>
              <a:t>, D. </a:t>
            </a:r>
            <a:r>
              <a:rPr lang="en-GB" sz="1200" b="1" dirty="0" err="1" smtClean="0"/>
              <a:t>Nikiforov</a:t>
            </a:r>
            <a:r>
              <a:rPr lang="en-GB" sz="1200" b="1" dirty="0"/>
              <a:t>, A. </a:t>
            </a:r>
            <a:r>
              <a:rPr lang="en-GB" sz="1200" b="1" dirty="0" err="1" smtClean="0"/>
              <a:t>Barnyakov</a:t>
            </a:r>
            <a:r>
              <a:rPr lang="en-GB" sz="1200" b="1" dirty="0" smtClean="0"/>
              <a:t>, BINP </a:t>
            </a:r>
            <a:endParaRPr lang="en-GB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5576" y="399274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Transverse electron profile for a 20A - 35 kV </a:t>
            </a:r>
            <a:r>
              <a:rPr lang="en-US" sz="1400" dirty="0" smtClean="0"/>
              <a:t>source (~1cm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). </a:t>
            </a:r>
            <a:r>
              <a:rPr lang="en-US" sz="1400" dirty="0"/>
              <a:t>The radial energy distribution and transverse dimensions are shown for 2 different pipe geometries.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576" y="4424213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B963C"/>
                </a:solidFill>
              </a:rPr>
              <a:t>Note: </a:t>
            </a:r>
            <a:r>
              <a:rPr lang="en-US" sz="1400" dirty="0" smtClean="0">
                <a:solidFill>
                  <a:srgbClr val="FB963C"/>
                </a:solidFill>
              </a:rPr>
              <a:t>statistics/meshing probably </a:t>
            </a:r>
            <a:r>
              <a:rPr lang="en-US" sz="1400" dirty="0" smtClean="0">
                <a:solidFill>
                  <a:srgbClr val="FB963C"/>
                </a:solidFill>
              </a:rPr>
              <a:t>too </a:t>
            </a:r>
            <a:r>
              <a:rPr lang="en-US" sz="1400" dirty="0" smtClean="0">
                <a:solidFill>
                  <a:srgbClr val="FB963C"/>
                </a:solidFill>
              </a:rPr>
              <a:t>low/large </a:t>
            </a:r>
            <a:r>
              <a:rPr lang="en-US" sz="1400" dirty="0" smtClean="0">
                <a:solidFill>
                  <a:srgbClr val="FB963C"/>
                </a:solidFill>
              </a:rPr>
              <a:t>to see full dynamics.</a:t>
            </a:r>
            <a:endParaRPr lang="en-US" sz="1400" dirty="0">
              <a:solidFill>
                <a:srgbClr val="FB96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26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Outline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907752"/>
            <a:ext cx="7920000" cy="3680222"/>
          </a:xfrm>
        </p:spPr>
        <p:txBody>
          <a:bodyPr/>
          <a:lstStyle/>
          <a:p>
            <a:r>
              <a:rPr lang="en-GB" dirty="0" smtClean="0">
                <a:solidFill>
                  <a:srgbClr val="D9D9D9"/>
                </a:solidFill>
              </a:rPr>
              <a:t>Context: electron beam applications</a:t>
            </a:r>
            <a:endParaRPr lang="en-GB" dirty="0">
              <a:solidFill>
                <a:srgbClr val="D9D9D9"/>
              </a:solidFill>
            </a:endParaRPr>
          </a:p>
          <a:p>
            <a:r>
              <a:rPr lang="en-GB" dirty="0" smtClean="0">
                <a:solidFill>
                  <a:srgbClr val="D9D9D9"/>
                </a:solidFill>
              </a:rPr>
              <a:t>Brief description of electron lenses and electron beam dynamics</a:t>
            </a:r>
          </a:p>
          <a:p>
            <a:r>
              <a:rPr lang="en-GB" dirty="0" smtClean="0">
                <a:solidFill>
                  <a:srgbClr val="D9D9D9"/>
                </a:solidFill>
              </a:rPr>
              <a:t>Mentions to some BBRL e-beam studies</a:t>
            </a:r>
          </a:p>
          <a:p>
            <a:r>
              <a:rPr lang="en-GB" b="1" dirty="0" smtClean="0">
                <a:solidFill>
                  <a:schemeClr val="bg2"/>
                </a:solidFill>
              </a:rPr>
              <a:t>Motivations and description of a test stand at CERN</a:t>
            </a:r>
          </a:p>
          <a:p>
            <a:r>
              <a:rPr lang="en-GB" dirty="0" smtClean="0">
                <a:solidFill>
                  <a:srgbClr val="D9D9D9"/>
                </a:solidFill>
              </a:rPr>
              <a:t>Summary and outlook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4767263"/>
            <a:ext cx="6840320" cy="270000"/>
          </a:xfrm>
        </p:spPr>
        <p:txBody>
          <a:bodyPr/>
          <a:lstStyle/>
          <a:p>
            <a:r>
              <a:rPr lang="en-GB" dirty="0" smtClean="0"/>
              <a:t>A. Rossi, Mini-workshop on Beam-Beam Effects in Circular Colliders, 5-7 February 2018, LBL Berkeley 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0457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facility at CERN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GB" dirty="0" smtClean="0"/>
              <a:t>Foreseen for ARIES studies WP16 – </a:t>
            </a:r>
            <a:br>
              <a:rPr lang="en-GB" dirty="0" smtClean="0"/>
            </a:br>
            <a:r>
              <a:rPr lang="en-GB" b="1" dirty="0" smtClean="0"/>
              <a:t>Intense, </a:t>
            </a:r>
            <a:r>
              <a:rPr lang="en-GB" b="1" dirty="0"/>
              <a:t>RF modulated E-beams (IRME</a:t>
            </a:r>
            <a:r>
              <a:rPr lang="en-GB" b="1" dirty="0" smtClean="0"/>
              <a:t>)</a:t>
            </a:r>
          </a:p>
          <a:p>
            <a:pPr lvl="1" algn="l"/>
            <a:r>
              <a:rPr lang="en-GB" sz="1900" dirty="0">
                <a:solidFill>
                  <a:schemeClr val="accent1"/>
                </a:solidFill>
              </a:rPr>
              <a:t>Design and build a test stand for testing this gun including instrumentation suitable for measuring the transverse and longitudinal profiles of the RF modulated electron beam</a:t>
            </a:r>
          </a:p>
          <a:p>
            <a:pPr lvl="1" algn="l"/>
            <a:r>
              <a:rPr lang="en-GB" sz="1900" dirty="0">
                <a:solidFill>
                  <a:schemeClr val="accent1"/>
                </a:solidFill>
              </a:rPr>
              <a:t>Measure the properties of the RF modulated electron beam created by the gun using this test </a:t>
            </a:r>
            <a:r>
              <a:rPr lang="en-GB" sz="1900" dirty="0" smtClean="0">
                <a:solidFill>
                  <a:schemeClr val="accent1"/>
                </a:solidFill>
              </a:rPr>
              <a:t>stand</a:t>
            </a:r>
          </a:p>
          <a:p>
            <a:pPr marL="457200" lvl="1" indent="0" algn="l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pPr marL="457200" lvl="1" indent="0" algn="l">
              <a:buNone/>
            </a:pPr>
            <a:r>
              <a:rPr lang="en-GB" dirty="0" smtClean="0">
                <a:solidFill>
                  <a:schemeClr val="tx2"/>
                </a:solidFill>
              </a:rPr>
              <a:t>50x70mm oval e-beam, 5-10A, 22kV for the ion beam at the Heavy Ion </a:t>
            </a:r>
            <a:r>
              <a:rPr lang="en-GB" dirty="0" err="1" smtClean="0">
                <a:solidFill>
                  <a:schemeClr val="tx2"/>
                </a:solidFill>
              </a:rPr>
              <a:t>Synchtron</a:t>
            </a:r>
            <a:r>
              <a:rPr lang="en-GB" dirty="0" smtClean="0">
                <a:solidFill>
                  <a:schemeClr val="tx2"/>
                </a:solidFill>
              </a:rPr>
              <a:t> SIS18 (to be used as injector to SIS100) </a:t>
            </a:r>
            <a:r>
              <a:rPr lang="en-GB" dirty="0">
                <a:solidFill>
                  <a:schemeClr val="tx2"/>
                </a:solidFill>
              </a:rPr>
              <a:t>for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Space Charge Compensation</a:t>
            </a:r>
            <a:r>
              <a:rPr lang="en-GB" dirty="0" smtClean="0">
                <a:solidFill>
                  <a:schemeClr val="tx2"/>
                </a:solidFill>
              </a:rPr>
              <a:t/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matched transversally and longitudinally</a:t>
            </a:r>
          </a:p>
          <a:p>
            <a:pPr algn="l"/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6" name="Right Arrow 5"/>
          <p:cNvSpPr/>
          <p:nvPr/>
        </p:nvSpPr>
        <p:spPr>
          <a:xfrm>
            <a:off x="6372200" y="3723880"/>
            <a:ext cx="504056" cy="144016"/>
          </a:xfrm>
          <a:prstGeom prst="rightArrow">
            <a:avLst/>
          </a:prstGeom>
          <a:gradFill>
            <a:gsLst>
              <a:gs pos="0">
                <a:schemeClr val="bg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4767263"/>
            <a:ext cx="6840320" cy="270000"/>
          </a:xfrm>
        </p:spPr>
        <p:txBody>
          <a:bodyPr/>
          <a:lstStyle/>
          <a:p>
            <a:r>
              <a:rPr lang="en-GB" dirty="0" smtClean="0"/>
              <a:t>A. Rossi, Mini-workshop on Beam-Beam Effects in Circular Colliders, 5-7 February 2018, LBL Berkeley 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736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facility at CERN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000" y="843560"/>
            <a:ext cx="7920000" cy="368022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GB" dirty="0" smtClean="0"/>
              <a:t>Foreseen to test high intensity e-gun for </a:t>
            </a:r>
            <a:br>
              <a:rPr lang="en-GB" dirty="0" smtClean="0"/>
            </a:br>
            <a:r>
              <a:rPr lang="en-GB" b="1" dirty="0" smtClean="0"/>
              <a:t>Beam-Beam Long Range compensation</a:t>
            </a:r>
            <a:endParaRPr lang="en-GB" sz="2000" dirty="0" smtClean="0">
              <a:solidFill>
                <a:schemeClr val="tx2"/>
              </a:solidFill>
            </a:endParaRPr>
          </a:p>
          <a:p>
            <a:pPr lvl="1" algn="l">
              <a:spcBef>
                <a:spcPts val="600"/>
              </a:spcBef>
            </a:pPr>
            <a:r>
              <a:rPr lang="en-GB" sz="2000" dirty="0" smtClean="0">
                <a:solidFill>
                  <a:schemeClr val="tx2"/>
                </a:solidFill>
              </a:rPr>
              <a:t>Few mm round e-beam, up to 20A, </a:t>
            </a:r>
            <a:r>
              <a:rPr lang="en-GB" sz="2000" b="1" dirty="0" smtClean="0">
                <a:solidFill>
                  <a:schemeClr val="tx2"/>
                </a:solidFill>
              </a:rPr>
              <a:t>20-35kV</a:t>
            </a:r>
            <a:r>
              <a:rPr lang="en-GB" sz="2000" dirty="0" smtClean="0">
                <a:solidFill>
                  <a:schemeClr val="tx2"/>
                </a:solidFill>
              </a:rPr>
              <a:t> </a:t>
            </a:r>
          </a:p>
          <a:p>
            <a:pPr lvl="1" algn="l">
              <a:spcBef>
                <a:spcPts val="0"/>
              </a:spcBef>
            </a:pPr>
            <a:r>
              <a:rPr lang="en-GB" sz="2000" dirty="0" smtClean="0">
                <a:solidFill>
                  <a:srgbClr val="0093BE"/>
                </a:solidFill>
              </a:rPr>
              <a:t>Modulated at 40MHz for bunch by bunch (for BMP measurements)</a:t>
            </a:r>
          </a:p>
          <a:p>
            <a:pPr lvl="1" algn="l">
              <a:spcBef>
                <a:spcPts val="0"/>
              </a:spcBef>
            </a:pPr>
            <a:r>
              <a:rPr lang="en-GB" sz="2000" dirty="0" smtClean="0">
                <a:solidFill>
                  <a:schemeClr val="tx2"/>
                </a:solidFill>
              </a:rPr>
              <a:t>Could be modulated at 4MHz (</a:t>
            </a:r>
            <a:r>
              <a:rPr lang="en-GB" sz="2000" dirty="0">
                <a:solidFill>
                  <a:srgbClr val="005F8C"/>
                </a:solidFill>
                <a:hlinkClick r:id="rId2"/>
              </a:rPr>
              <a:t>102nd HiLumi WP2 </a:t>
            </a:r>
            <a:r>
              <a:rPr lang="en-GB" sz="2000" dirty="0" smtClean="0">
                <a:solidFill>
                  <a:srgbClr val="005F8C"/>
                </a:solidFill>
                <a:hlinkClick r:id="rId2"/>
              </a:rPr>
              <a:t>Meeting</a:t>
            </a:r>
            <a:r>
              <a:rPr lang="en-GB" sz="2000" dirty="0" smtClean="0">
                <a:solidFill>
                  <a:schemeClr val="tx2"/>
                </a:solidFill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en-GB" sz="2000" dirty="0">
                <a:solidFill>
                  <a:schemeClr val="accent1"/>
                </a:solidFill>
              </a:rPr>
              <a:t>Test Gas Curtain Monitor [see ref.]</a:t>
            </a:r>
          </a:p>
          <a:p>
            <a:pPr lvl="1" algn="l">
              <a:spcBef>
                <a:spcPts val="0"/>
              </a:spcBef>
            </a:pPr>
            <a:endParaRPr lang="en-GB" sz="2000" dirty="0" smtClean="0">
              <a:solidFill>
                <a:schemeClr val="tx2"/>
              </a:solidFill>
            </a:endParaRPr>
          </a:p>
          <a:p>
            <a:pPr marL="285750" indent="-285750" algn="just">
              <a:spcBef>
                <a:spcPts val="1200"/>
              </a:spcBef>
            </a:pPr>
            <a:r>
              <a:rPr lang="en-GB" dirty="0" smtClean="0"/>
              <a:t>If </a:t>
            </a:r>
            <a:r>
              <a:rPr lang="en-GB" b="1" dirty="0" smtClean="0"/>
              <a:t>HEL</a:t>
            </a:r>
            <a:r>
              <a:rPr lang="en-GB" dirty="0" smtClean="0"/>
              <a:t> becomes baseline to do </a:t>
            </a:r>
            <a:r>
              <a:rPr lang="en-GB" b="1" dirty="0" smtClean="0">
                <a:solidFill>
                  <a:schemeClr val="accent1"/>
                </a:solidFill>
              </a:rPr>
              <a:t>at CERN (15kV)</a:t>
            </a:r>
            <a:endParaRPr lang="en-GB" dirty="0" smtClean="0"/>
          </a:p>
          <a:p>
            <a:pPr marL="685800" lvl="1" algn="just">
              <a:spcBef>
                <a:spcPts val="600"/>
              </a:spcBef>
            </a:pPr>
            <a:r>
              <a:rPr lang="en-GB" sz="2100" dirty="0" smtClean="0">
                <a:solidFill>
                  <a:schemeClr val="accent1"/>
                </a:solidFill>
              </a:rPr>
              <a:t>Characterise e-guns</a:t>
            </a:r>
          </a:p>
          <a:p>
            <a:pPr marL="685800" lvl="1" algn="just">
              <a:spcBef>
                <a:spcPts val="0"/>
              </a:spcBef>
            </a:pPr>
            <a:r>
              <a:rPr lang="en-GB" sz="2100" dirty="0" smtClean="0">
                <a:solidFill>
                  <a:schemeClr val="tx2"/>
                </a:solidFill>
              </a:rPr>
              <a:t>Validate</a:t>
            </a:r>
            <a:r>
              <a:rPr lang="en-GB" sz="2100" dirty="0" smtClean="0">
                <a:solidFill>
                  <a:schemeClr val="tx2"/>
                </a:solidFill>
              </a:rPr>
              <a:t>, commission modulators</a:t>
            </a:r>
          </a:p>
          <a:p>
            <a:pPr marL="685800" lvl="1" algn="just">
              <a:spcBef>
                <a:spcPts val="0"/>
              </a:spcBef>
            </a:pPr>
            <a:r>
              <a:rPr lang="en-GB" sz="2100" dirty="0" smtClean="0">
                <a:solidFill>
                  <a:schemeClr val="accent1"/>
                </a:solidFill>
              </a:rPr>
              <a:t>Test beam instrumentation, modulators, interlocks, </a:t>
            </a:r>
          </a:p>
          <a:p>
            <a:pPr marL="685800" lvl="1" algn="just">
              <a:spcBef>
                <a:spcPts val="0"/>
              </a:spcBef>
            </a:pPr>
            <a:r>
              <a:rPr lang="en-GB" sz="2100" dirty="0" smtClean="0">
                <a:solidFill>
                  <a:schemeClr val="tx2"/>
                </a:solidFill>
              </a:rPr>
              <a:t>Learn </a:t>
            </a:r>
            <a:r>
              <a:rPr lang="en-GB" sz="2100" dirty="0">
                <a:solidFill>
                  <a:schemeClr val="tx2"/>
                </a:solidFill>
              </a:rPr>
              <a:t>safety and technical aspects of e-lenses operation</a:t>
            </a:r>
          </a:p>
          <a:p>
            <a:pPr marL="685800" lvl="1" algn="just">
              <a:spcBef>
                <a:spcPts val="0"/>
              </a:spcBef>
            </a:pPr>
            <a:r>
              <a:rPr lang="en-US" sz="2100" dirty="0" smtClean="0">
                <a:solidFill>
                  <a:schemeClr val="accent1"/>
                </a:solidFill>
              </a:rPr>
              <a:t>Prepare infrastructure </a:t>
            </a:r>
            <a:r>
              <a:rPr lang="en-US" sz="2100" dirty="0">
                <a:solidFill>
                  <a:schemeClr val="accent1"/>
                </a:solidFill>
              </a:rPr>
              <a:t>for test and commissioning of components of HEL@</a:t>
            </a:r>
            <a:r>
              <a:rPr lang="en-US" sz="2100" dirty="0" smtClean="0">
                <a:solidFill>
                  <a:schemeClr val="accent1"/>
                </a:solidFill>
              </a:rPr>
              <a:t>LHC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4767263"/>
            <a:ext cx="6840320" cy="270000"/>
          </a:xfrm>
        </p:spPr>
        <p:txBody>
          <a:bodyPr/>
          <a:lstStyle/>
          <a:p>
            <a:r>
              <a:rPr lang="en-GB" dirty="0" smtClean="0"/>
              <a:t>A. Rossi, Mini-workshop on Beam-Beam Effects in Circular Colliders, 5-7 February 2018, LBL Berkeley 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4420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Context: electron beam applications</a:t>
            </a:r>
            <a:endParaRPr lang="en-GB" dirty="0"/>
          </a:p>
          <a:p>
            <a:r>
              <a:rPr lang="en-GB" dirty="0" smtClean="0"/>
              <a:t>Brief description of electron lenses and electron beam dynamics</a:t>
            </a:r>
          </a:p>
          <a:p>
            <a:r>
              <a:rPr lang="en-GB" dirty="0" smtClean="0"/>
              <a:t>Mention to </a:t>
            </a:r>
            <a:r>
              <a:rPr lang="en-GB" dirty="0" smtClean="0"/>
              <a:t>preliminary BBRL </a:t>
            </a:r>
            <a:r>
              <a:rPr lang="en-GB" dirty="0" smtClean="0"/>
              <a:t>e-beam studies</a:t>
            </a:r>
          </a:p>
          <a:p>
            <a:r>
              <a:rPr lang="en-GB" dirty="0" smtClean="0"/>
              <a:t>Motivations and description of a test stand at CERN</a:t>
            </a:r>
          </a:p>
          <a:p>
            <a:r>
              <a:rPr lang="en-GB" dirty="0" smtClean="0"/>
              <a:t>Summary and outlook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691680" y="4767263"/>
            <a:ext cx="6840320" cy="27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A. Rossi, Mini-workshop on Beam-Beam Effects in Circular Colliders, 5-7 February 2018, LBL Berkeley 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584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763203"/>
            <a:ext cx="3825417" cy="205882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5896" y="54834"/>
            <a:ext cx="8520600" cy="572700"/>
          </a:xfrm>
        </p:spPr>
        <p:txBody>
          <a:bodyPr/>
          <a:lstStyle/>
          <a:p>
            <a:r>
              <a:rPr lang="en-US" dirty="0" smtClean="0"/>
              <a:t>E-lens test stand at FNAL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60" y="1020396"/>
            <a:ext cx="6133854" cy="15513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47664" y="777976"/>
            <a:ext cx="36345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https://cdcvs.fnal.gov/redmine/projects/elens/wiki/Test_Stand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8909" y="4822030"/>
            <a:ext cx="360000" cy="270000"/>
          </a:xfrm>
        </p:spPr>
        <p:txBody>
          <a:bodyPr/>
          <a:lstStyle/>
          <a:p>
            <a:fld id="{8635159C-F0E2-44E8-88CA-8F9E811F95E3}" type="slidenum">
              <a:rPr lang="fr-FR" sz="1000" smtClean="0"/>
              <a:t>20</a:t>
            </a:fld>
            <a:endParaRPr lang="fr-FR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4524148" y="2985214"/>
            <a:ext cx="4308152" cy="738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US" sz="1600" dirty="0" smtClean="0"/>
              <a:t>Operational, up to 10 kV, 8</a:t>
            </a:r>
            <a:r>
              <a:rPr lang="en-US" sz="1600" dirty="0" smtClean="0">
                <a:latin typeface="Symbol" panose="05050102010706020507" pitchFamily="18" charset="2"/>
              </a:rPr>
              <a:t>m</a:t>
            </a:r>
            <a:r>
              <a:rPr lang="en-US" sz="1600" dirty="0" smtClean="0"/>
              <a:t>s x 1Hz pulses (or higher at &lt; 5A)</a:t>
            </a:r>
          </a:p>
          <a:p>
            <a:pPr algn="just"/>
            <a:r>
              <a:rPr lang="en-US" sz="1600" dirty="0" smtClean="0"/>
              <a:t>Used to test CERN guns, will be used for testing guns for space-charge compensation at IOTA ring. Could be used to test HF modulators.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946263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1" name="Content Placeholder 5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88" y="202152"/>
            <a:ext cx="2966633" cy="2225584"/>
          </a:xfrm>
          <a:prstGeom prst="rect">
            <a:avLst/>
          </a:prstGeom>
        </p:spPr>
      </p:pic>
      <p:grpSp>
        <p:nvGrpSpPr>
          <p:cNvPr id="78" name="Group 77"/>
          <p:cNvGrpSpPr/>
          <p:nvPr/>
        </p:nvGrpSpPr>
        <p:grpSpPr>
          <a:xfrm>
            <a:off x="269917" y="3779781"/>
            <a:ext cx="3293975" cy="1312253"/>
            <a:chOff x="1278025" y="3687230"/>
            <a:chExt cx="3293975" cy="131225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8389" y="3830599"/>
              <a:ext cx="1495419" cy="1117415"/>
            </a:xfrm>
            <a:prstGeom prst="rect">
              <a:avLst/>
            </a:prstGeom>
          </p:spPr>
        </p:pic>
        <p:sp>
          <p:nvSpPr>
            <p:cNvPr id="69" name="Rounded Rectangle 68"/>
            <p:cNvSpPr/>
            <p:nvPr/>
          </p:nvSpPr>
          <p:spPr>
            <a:xfrm>
              <a:off x="1278025" y="3687230"/>
              <a:ext cx="3293975" cy="1312253"/>
            </a:xfrm>
            <a:custGeom>
              <a:avLst/>
              <a:gdLst>
                <a:gd name="connsiteX0" fmla="*/ 0 w 3290400"/>
                <a:gd name="connsiteY0" fmla="*/ 218713 h 1312253"/>
                <a:gd name="connsiteX1" fmla="*/ 218713 w 3290400"/>
                <a:gd name="connsiteY1" fmla="*/ 0 h 1312253"/>
                <a:gd name="connsiteX2" fmla="*/ 3071687 w 3290400"/>
                <a:gd name="connsiteY2" fmla="*/ 0 h 1312253"/>
                <a:gd name="connsiteX3" fmla="*/ 3290400 w 3290400"/>
                <a:gd name="connsiteY3" fmla="*/ 218713 h 1312253"/>
                <a:gd name="connsiteX4" fmla="*/ 3290400 w 3290400"/>
                <a:gd name="connsiteY4" fmla="*/ 1093540 h 1312253"/>
                <a:gd name="connsiteX5" fmla="*/ 3071687 w 3290400"/>
                <a:gd name="connsiteY5" fmla="*/ 1312253 h 1312253"/>
                <a:gd name="connsiteX6" fmla="*/ 218713 w 3290400"/>
                <a:gd name="connsiteY6" fmla="*/ 1312253 h 1312253"/>
                <a:gd name="connsiteX7" fmla="*/ 0 w 3290400"/>
                <a:gd name="connsiteY7" fmla="*/ 1093540 h 1312253"/>
                <a:gd name="connsiteX8" fmla="*/ 0 w 3290400"/>
                <a:gd name="connsiteY8" fmla="*/ 218713 h 1312253"/>
                <a:gd name="connsiteX0" fmla="*/ 0 w 3290400"/>
                <a:gd name="connsiteY0" fmla="*/ 218713 h 1312253"/>
                <a:gd name="connsiteX1" fmla="*/ 218713 w 3290400"/>
                <a:gd name="connsiteY1" fmla="*/ 0 h 1312253"/>
                <a:gd name="connsiteX2" fmla="*/ 3071687 w 3290400"/>
                <a:gd name="connsiteY2" fmla="*/ 0 h 1312253"/>
                <a:gd name="connsiteX3" fmla="*/ 3239600 w 3290400"/>
                <a:gd name="connsiteY3" fmla="*/ 218713 h 1312253"/>
                <a:gd name="connsiteX4" fmla="*/ 3290400 w 3290400"/>
                <a:gd name="connsiteY4" fmla="*/ 1093540 h 1312253"/>
                <a:gd name="connsiteX5" fmla="*/ 3071687 w 3290400"/>
                <a:gd name="connsiteY5" fmla="*/ 1312253 h 1312253"/>
                <a:gd name="connsiteX6" fmla="*/ 218713 w 3290400"/>
                <a:gd name="connsiteY6" fmla="*/ 1312253 h 1312253"/>
                <a:gd name="connsiteX7" fmla="*/ 0 w 3290400"/>
                <a:gd name="connsiteY7" fmla="*/ 1093540 h 1312253"/>
                <a:gd name="connsiteX8" fmla="*/ 0 w 3290400"/>
                <a:gd name="connsiteY8" fmla="*/ 218713 h 1312253"/>
                <a:gd name="connsiteX0" fmla="*/ 0 w 3239600"/>
                <a:gd name="connsiteY0" fmla="*/ 218713 h 1312253"/>
                <a:gd name="connsiteX1" fmla="*/ 218713 w 3239600"/>
                <a:gd name="connsiteY1" fmla="*/ 0 h 1312253"/>
                <a:gd name="connsiteX2" fmla="*/ 3071687 w 3239600"/>
                <a:gd name="connsiteY2" fmla="*/ 0 h 1312253"/>
                <a:gd name="connsiteX3" fmla="*/ 3239600 w 3239600"/>
                <a:gd name="connsiteY3" fmla="*/ 218713 h 1312253"/>
                <a:gd name="connsiteX4" fmla="*/ 3233250 w 3239600"/>
                <a:gd name="connsiteY4" fmla="*/ 1093540 h 1312253"/>
                <a:gd name="connsiteX5" fmla="*/ 3071687 w 3239600"/>
                <a:gd name="connsiteY5" fmla="*/ 1312253 h 1312253"/>
                <a:gd name="connsiteX6" fmla="*/ 218713 w 3239600"/>
                <a:gd name="connsiteY6" fmla="*/ 1312253 h 1312253"/>
                <a:gd name="connsiteX7" fmla="*/ 0 w 3239600"/>
                <a:gd name="connsiteY7" fmla="*/ 1093540 h 1312253"/>
                <a:gd name="connsiteX8" fmla="*/ 0 w 3239600"/>
                <a:gd name="connsiteY8" fmla="*/ 218713 h 1312253"/>
                <a:gd name="connsiteX0" fmla="*/ 69850 w 3239600"/>
                <a:gd name="connsiteY0" fmla="*/ 231413 h 1312253"/>
                <a:gd name="connsiteX1" fmla="*/ 218713 w 3239600"/>
                <a:gd name="connsiteY1" fmla="*/ 0 h 1312253"/>
                <a:gd name="connsiteX2" fmla="*/ 3071687 w 3239600"/>
                <a:gd name="connsiteY2" fmla="*/ 0 h 1312253"/>
                <a:gd name="connsiteX3" fmla="*/ 3239600 w 3239600"/>
                <a:gd name="connsiteY3" fmla="*/ 218713 h 1312253"/>
                <a:gd name="connsiteX4" fmla="*/ 3233250 w 3239600"/>
                <a:gd name="connsiteY4" fmla="*/ 1093540 h 1312253"/>
                <a:gd name="connsiteX5" fmla="*/ 3071687 w 3239600"/>
                <a:gd name="connsiteY5" fmla="*/ 1312253 h 1312253"/>
                <a:gd name="connsiteX6" fmla="*/ 218713 w 3239600"/>
                <a:gd name="connsiteY6" fmla="*/ 1312253 h 1312253"/>
                <a:gd name="connsiteX7" fmla="*/ 0 w 3239600"/>
                <a:gd name="connsiteY7" fmla="*/ 1093540 h 1312253"/>
                <a:gd name="connsiteX8" fmla="*/ 69850 w 3239600"/>
                <a:gd name="connsiteY8" fmla="*/ 231413 h 1312253"/>
                <a:gd name="connsiteX0" fmla="*/ 0 w 3169750"/>
                <a:gd name="connsiteY0" fmla="*/ 231413 h 1312253"/>
                <a:gd name="connsiteX1" fmla="*/ 148863 w 3169750"/>
                <a:gd name="connsiteY1" fmla="*/ 0 h 1312253"/>
                <a:gd name="connsiteX2" fmla="*/ 3001837 w 3169750"/>
                <a:gd name="connsiteY2" fmla="*/ 0 h 1312253"/>
                <a:gd name="connsiteX3" fmla="*/ 3169750 w 3169750"/>
                <a:gd name="connsiteY3" fmla="*/ 218713 h 1312253"/>
                <a:gd name="connsiteX4" fmla="*/ 3163400 w 3169750"/>
                <a:gd name="connsiteY4" fmla="*/ 1093540 h 1312253"/>
                <a:gd name="connsiteX5" fmla="*/ 3001837 w 3169750"/>
                <a:gd name="connsiteY5" fmla="*/ 1312253 h 1312253"/>
                <a:gd name="connsiteX6" fmla="*/ 148863 w 3169750"/>
                <a:gd name="connsiteY6" fmla="*/ 1312253 h 1312253"/>
                <a:gd name="connsiteX7" fmla="*/ 12700 w 3169750"/>
                <a:gd name="connsiteY7" fmla="*/ 1093540 h 1312253"/>
                <a:gd name="connsiteX8" fmla="*/ 0 w 3169750"/>
                <a:gd name="connsiteY8" fmla="*/ 231413 h 1312253"/>
                <a:gd name="connsiteX0" fmla="*/ 0 w 3169750"/>
                <a:gd name="connsiteY0" fmla="*/ 231413 h 1312253"/>
                <a:gd name="connsiteX1" fmla="*/ 148863 w 3169750"/>
                <a:gd name="connsiteY1" fmla="*/ 0 h 1312253"/>
                <a:gd name="connsiteX2" fmla="*/ 3001837 w 3169750"/>
                <a:gd name="connsiteY2" fmla="*/ 0 h 1312253"/>
                <a:gd name="connsiteX3" fmla="*/ 3169750 w 3169750"/>
                <a:gd name="connsiteY3" fmla="*/ 218713 h 1312253"/>
                <a:gd name="connsiteX4" fmla="*/ 3163400 w 3169750"/>
                <a:gd name="connsiteY4" fmla="*/ 1093540 h 1312253"/>
                <a:gd name="connsiteX5" fmla="*/ 3001837 w 3169750"/>
                <a:gd name="connsiteY5" fmla="*/ 1312253 h 1312253"/>
                <a:gd name="connsiteX6" fmla="*/ 148863 w 3169750"/>
                <a:gd name="connsiteY6" fmla="*/ 1312253 h 1312253"/>
                <a:gd name="connsiteX7" fmla="*/ 6350 w 3169750"/>
                <a:gd name="connsiteY7" fmla="*/ 1093540 h 1312253"/>
                <a:gd name="connsiteX8" fmla="*/ 0 w 3169750"/>
                <a:gd name="connsiteY8" fmla="*/ 231413 h 1312253"/>
                <a:gd name="connsiteX0" fmla="*/ 611 w 3170361"/>
                <a:gd name="connsiteY0" fmla="*/ 231413 h 1312253"/>
                <a:gd name="connsiteX1" fmla="*/ 149474 w 3170361"/>
                <a:gd name="connsiteY1" fmla="*/ 0 h 1312253"/>
                <a:gd name="connsiteX2" fmla="*/ 3002448 w 3170361"/>
                <a:gd name="connsiteY2" fmla="*/ 0 h 1312253"/>
                <a:gd name="connsiteX3" fmla="*/ 3170361 w 3170361"/>
                <a:gd name="connsiteY3" fmla="*/ 218713 h 1312253"/>
                <a:gd name="connsiteX4" fmla="*/ 3164011 w 3170361"/>
                <a:gd name="connsiteY4" fmla="*/ 1093540 h 1312253"/>
                <a:gd name="connsiteX5" fmla="*/ 3002448 w 3170361"/>
                <a:gd name="connsiteY5" fmla="*/ 1312253 h 1312253"/>
                <a:gd name="connsiteX6" fmla="*/ 149474 w 3170361"/>
                <a:gd name="connsiteY6" fmla="*/ 1312253 h 1312253"/>
                <a:gd name="connsiteX7" fmla="*/ 611 w 3170361"/>
                <a:gd name="connsiteY7" fmla="*/ 1093540 h 1312253"/>
                <a:gd name="connsiteX8" fmla="*/ 611 w 3170361"/>
                <a:gd name="connsiteY8" fmla="*/ 231413 h 1312253"/>
                <a:gd name="connsiteX0" fmla="*/ 611 w 3170361"/>
                <a:gd name="connsiteY0" fmla="*/ 206013 h 1312253"/>
                <a:gd name="connsiteX1" fmla="*/ 149474 w 3170361"/>
                <a:gd name="connsiteY1" fmla="*/ 0 h 1312253"/>
                <a:gd name="connsiteX2" fmla="*/ 3002448 w 3170361"/>
                <a:gd name="connsiteY2" fmla="*/ 0 h 1312253"/>
                <a:gd name="connsiteX3" fmla="*/ 3170361 w 3170361"/>
                <a:gd name="connsiteY3" fmla="*/ 218713 h 1312253"/>
                <a:gd name="connsiteX4" fmla="*/ 3164011 w 3170361"/>
                <a:gd name="connsiteY4" fmla="*/ 1093540 h 1312253"/>
                <a:gd name="connsiteX5" fmla="*/ 3002448 w 3170361"/>
                <a:gd name="connsiteY5" fmla="*/ 1312253 h 1312253"/>
                <a:gd name="connsiteX6" fmla="*/ 149474 w 3170361"/>
                <a:gd name="connsiteY6" fmla="*/ 1312253 h 1312253"/>
                <a:gd name="connsiteX7" fmla="*/ 611 w 3170361"/>
                <a:gd name="connsiteY7" fmla="*/ 1093540 h 1312253"/>
                <a:gd name="connsiteX8" fmla="*/ 611 w 3170361"/>
                <a:gd name="connsiteY8" fmla="*/ 206013 h 1312253"/>
                <a:gd name="connsiteX0" fmla="*/ 611 w 3170361"/>
                <a:gd name="connsiteY0" fmla="*/ 206013 h 1312253"/>
                <a:gd name="connsiteX1" fmla="*/ 149474 w 3170361"/>
                <a:gd name="connsiteY1" fmla="*/ 0 h 1312253"/>
                <a:gd name="connsiteX2" fmla="*/ 3002448 w 3170361"/>
                <a:gd name="connsiteY2" fmla="*/ 0 h 1312253"/>
                <a:gd name="connsiteX3" fmla="*/ 3170361 w 3170361"/>
                <a:gd name="connsiteY3" fmla="*/ 218713 h 1312253"/>
                <a:gd name="connsiteX4" fmla="*/ 3164011 w 3170361"/>
                <a:gd name="connsiteY4" fmla="*/ 1093540 h 1312253"/>
                <a:gd name="connsiteX5" fmla="*/ 3002448 w 3170361"/>
                <a:gd name="connsiteY5" fmla="*/ 1312253 h 1312253"/>
                <a:gd name="connsiteX6" fmla="*/ 149474 w 3170361"/>
                <a:gd name="connsiteY6" fmla="*/ 1312253 h 1312253"/>
                <a:gd name="connsiteX7" fmla="*/ 611 w 3170361"/>
                <a:gd name="connsiteY7" fmla="*/ 1150690 h 1312253"/>
                <a:gd name="connsiteX8" fmla="*/ 611 w 3170361"/>
                <a:gd name="connsiteY8" fmla="*/ 206013 h 1312253"/>
                <a:gd name="connsiteX0" fmla="*/ 611 w 3176235"/>
                <a:gd name="connsiteY0" fmla="*/ 206013 h 1312253"/>
                <a:gd name="connsiteX1" fmla="*/ 149474 w 3176235"/>
                <a:gd name="connsiteY1" fmla="*/ 0 h 1312253"/>
                <a:gd name="connsiteX2" fmla="*/ 3002448 w 3176235"/>
                <a:gd name="connsiteY2" fmla="*/ 0 h 1312253"/>
                <a:gd name="connsiteX3" fmla="*/ 3170361 w 3176235"/>
                <a:gd name="connsiteY3" fmla="*/ 218713 h 1312253"/>
                <a:gd name="connsiteX4" fmla="*/ 3176235 w 3176235"/>
                <a:gd name="connsiteY4" fmla="*/ 1112590 h 1312253"/>
                <a:gd name="connsiteX5" fmla="*/ 3002448 w 3176235"/>
                <a:gd name="connsiteY5" fmla="*/ 1312253 h 1312253"/>
                <a:gd name="connsiteX6" fmla="*/ 149474 w 3176235"/>
                <a:gd name="connsiteY6" fmla="*/ 1312253 h 1312253"/>
                <a:gd name="connsiteX7" fmla="*/ 611 w 3176235"/>
                <a:gd name="connsiteY7" fmla="*/ 1150690 h 1312253"/>
                <a:gd name="connsiteX8" fmla="*/ 611 w 3176235"/>
                <a:gd name="connsiteY8" fmla="*/ 206013 h 1312253"/>
                <a:gd name="connsiteX0" fmla="*/ 611 w 3170361"/>
                <a:gd name="connsiteY0" fmla="*/ 206013 h 1312253"/>
                <a:gd name="connsiteX1" fmla="*/ 149474 w 3170361"/>
                <a:gd name="connsiteY1" fmla="*/ 0 h 1312253"/>
                <a:gd name="connsiteX2" fmla="*/ 3002448 w 3170361"/>
                <a:gd name="connsiteY2" fmla="*/ 0 h 1312253"/>
                <a:gd name="connsiteX3" fmla="*/ 3170361 w 3170361"/>
                <a:gd name="connsiteY3" fmla="*/ 218713 h 1312253"/>
                <a:gd name="connsiteX4" fmla="*/ 3170123 w 3170361"/>
                <a:gd name="connsiteY4" fmla="*/ 1112590 h 1312253"/>
                <a:gd name="connsiteX5" fmla="*/ 3002448 w 3170361"/>
                <a:gd name="connsiteY5" fmla="*/ 1312253 h 1312253"/>
                <a:gd name="connsiteX6" fmla="*/ 149474 w 3170361"/>
                <a:gd name="connsiteY6" fmla="*/ 1312253 h 1312253"/>
                <a:gd name="connsiteX7" fmla="*/ 611 w 3170361"/>
                <a:gd name="connsiteY7" fmla="*/ 1150690 h 1312253"/>
                <a:gd name="connsiteX8" fmla="*/ 611 w 3170361"/>
                <a:gd name="connsiteY8" fmla="*/ 206013 h 1312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0361" h="1312253">
                  <a:moveTo>
                    <a:pt x="611" y="206013"/>
                  </a:moveTo>
                  <a:cubicBezTo>
                    <a:pt x="611" y="85221"/>
                    <a:pt x="28682" y="0"/>
                    <a:pt x="149474" y="0"/>
                  </a:cubicBezTo>
                  <a:lnTo>
                    <a:pt x="3002448" y="0"/>
                  </a:lnTo>
                  <a:cubicBezTo>
                    <a:pt x="3123240" y="0"/>
                    <a:pt x="3170361" y="97921"/>
                    <a:pt x="3170361" y="218713"/>
                  </a:cubicBezTo>
                  <a:cubicBezTo>
                    <a:pt x="3170361" y="510322"/>
                    <a:pt x="3170123" y="820981"/>
                    <a:pt x="3170123" y="1112590"/>
                  </a:cubicBezTo>
                  <a:cubicBezTo>
                    <a:pt x="3170123" y="1233382"/>
                    <a:pt x="3123240" y="1312253"/>
                    <a:pt x="3002448" y="1312253"/>
                  </a:cubicBezTo>
                  <a:lnTo>
                    <a:pt x="149474" y="1312253"/>
                  </a:lnTo>
                  <a:cubicBezTo>
                    <a:pt x="28682" y="1312253"/>
                    <a:pt x="611" y="1271482"/>
                    <a:pt x="611" y="1150690"/>
                  </a:cubicBezTo>
                  <a:cubicBezTo>
                    <a:pt x="-1506" y="863314"/>
                    <a:pt x="2728" y="493389"/>
                    <a:pt x="611" y="206013"/>
                  </a:cubicBezTo>
                  <a:close/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82101" y="3765710"/>
              <a:ext cx="1617891" cy="1182305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1654567" y="3897155"/>
              <a:ext cx="970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i="1" dirty="0" smtClean="0">
                  <a:solidFill>
                    <a:srgbClr val="92D050"/>
                  </a:solidFill>
                </a:rPr>
                <a:t>A. Pikin BNL</a:t>
              </a:r>
            </a:p>
            <a:p>
              <a:r>
                <a:rPr lang="en-GB" sz="1000" i="1" dirty="0" smtClean="0">
                  <a:solidFill>
                    <a:srgbClr val="92D050"/>
                  </a:solidFill>
                </a:rPr>
                <a:t>TRACK code</a:t>
              </a:r>
              <a:endParaRPr lang="en-GB" sz="1000" i="1" dirty="0">
                <a:solidFill>
                  <a:srgbClr val="92D050"/>
                </a:solidFill>
              </a:endParaRP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984" y="288033"/>
            <a:ext cx="4483890" cy="3363838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611560" y="73728"/>
            <a:ext cx="3096344" cy="2355726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6" name="Group 75"/>
          <p:cNvGrpSpPr/>
          <p:nvPr/>
        </p:nvGrpSpPr>
        <p:grpSpPr>
          <a:xfrm>
            <a:off x="4211960" y="159486"/>
            <a:ext cx="4834840" cy="3698773"/>
            <a:chOff x="683568" y="36000"/>
            <a:chExt cx="3096344" cy="2355726"/>
          </a:xfrm>
        </p:grpSpPr>
        <p:sp>
          <p:nvSpPr>
            <p:cNvPr id="67" name="Rounded Rectangle 66"/>
            <p:cNvSpPr/>
            <p:nvPr/>
          </p:nvSpPr>
          <p:spPr>
            <a:xfrm>
              <a:off x="683568" y="36000"/>
              <a:ext cx="3096344" cy="2355726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840929" y="51470"/>
              <a:ext cx="779494" cy="1568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i="1" dirty="0" smtClean="0">
                  <a:solidFill>
                    <a:schemeClr val="accent6"/>
                  </a:solidFill>
                </a:rPr>
                <a:t>G. </a:t>
              </a:r>
              <a:r>
                <a:rPr lang="en-US" sz="1000" i="1" dirty="0" err="1" smtClean="0">
                  <a:solidFill>
                    <a:schemeClr val="accent6"/>
                  </a:solidFill>
                </a:rPr>
                <a:t>Stancari</a:t>
              </a:r>
              <a:r>
                <a:rPr lang="en-US" sz="1000" i="1" dirty="0" smtClean="0">
                  <a:solidFill>
                    <a:schemeClr val="accent6"/>
                  </a:solidFill>
                </a:rPr>
                <a:t> FNAL </a:t>
              </a:r>
              <a:endParaRPr lang="en-GB" sz="1000" i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12936" y="2571754"/>
            <a:ext cx="4315048" cy="1122767"/>
            <a:chOff x="112936" y="2478095"/>
            <a:chExt cx="4315048" cy="1122767"/>
          </a:xfrm>
        </p:grpSpPr>
        <p:pic>
          <p:nvPicPr>
            <p:cNvPr id="62" name="Рисунок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5696" y="2541298"/>
              <a:ext cx="1315125" cy="1038564"/>
            </a:xfrm>
            <a:prstGeom prst="rect">
              <a:avLst/>
            </a:prstGeom>
          </p:spPr>
        </p:pic>
        <p:pic>
          <p:nvPicPr>
            <p:cNvPr id="65" name="Рисунок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3698" y="2596785"/>
              <a:ext cx="1141630" cy="898140"/>
            </a:xfrm>
            <a:prstGeom prst="rect">
              <a:avLst/>
            </a:prstGeom>
          </p:spPr>
        </p:pic>
        <p:sp>
          <p:nvSpPr>
            <p:cNvPr id="68" name="Rounded Rectangle 67"/>
            <p:cNvSpPr/>
            <p:nvPr/>
          </p:nvSpPr>
          <p:spPr>
            <a:xfrm>
              <a:off x="112936" y="2478095"/>
              <a:ext cx="4315048" cy="1122767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251520" y="2551519"/>
              <a:ext cx="2719948" cy="951021"/>
              <a:chOff x="251520" y="2551519"/>
              <a:chExt cx="2719948" cy="951021"/>
            </a:xfrm>
          </p:grpSpPr>
          <p:pic>
            <p:nvPicPr>
              <p:cNvPr id="63" name="Рисунок 8"/>
              <p:cNvPicPr>
                <a:picLocks noChangeAspect="1"/>
              </p:cNvPicPr>
              <p:nvPr/>
            </p:nvPicPr>
            <p:blipFill>
              <a:blip r:embed="rId9" cstate="print">
                <a:lum contrast="-8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520" y="2551519"/>
                <a:ext cx="1651512" cy="951021"/>
              </a:xfrm>
              <a:prstGeom prst="rect">
                <a:avLst/>
              </a:prstGeom>
            </p:spPr>
          </p:pic>
          <p:sp>
            <p:nvSpPr>
              <p:cNvPr id="73" name="TextBox 72"/>
              <p:cNvSpPr txBox="1"/>
              <p:nvPr/>
            </p:nvSpPr>
            <p:spPr>
              <a:xfrm>
                <a:off x="437790" y="2931790"/>
                <a:ext cx="253367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i="1" dirty="0" smtClean="0">
                    <a:solidFill>
                      <a:schemeClr val="bg1">
                        <a:lumMod val="50000"/>
                      </a:schemeClr>
                    </a:solidFill>
                  </a:rPr>
                  <a:t>A. Levichev et al. BINP – </a:t>
                </a:r>
                <a:r>
                  <a:rPr lang="en-GB" sz="1000" i="1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UltraSAM</a:t>
                </a:r>
                <a:r>
                  <a:rPr lang="en-GB" sz="1000" i="1" dirty="0" smtClean="0">
                    <a:solidFill>
                      <a:schemeClr val="bg1">
                        <a:lumMod val="50000"/>
                      </a:schemeClr>
                    </a:solidFill>
                  </a:rPr>
                  <a:t> code</a:t>
                </a:r>
                <a:endParaRPr lang="en-GB" sz="1000" i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51" name="Rectangle 50"/>
          <p:cNvSpPr/>
          <p:nvPr/>
        </p:nvSpPr>
        <p:spPr>
          <a:xfrm>
            <a:off x="1008741" y="73730"/>
            <a:ext cx="20510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smtClean="0">
                <a:solidFill>
                  <a:schemeClr val="accent6"/>
                </a:solidFill>
              </a:rPr>
              <a:t>G. </a:t>
            </a:r>
            <a:r>
              <a:rPr lang="en-US" sz="1000" i="1" dirty="0" err="1" smtClean="0">
                <a:solidFill>
                  <a:schemeClr val="accent6"/>
                </a:solidFill>
              </a:rPr>
              <a:t>Stancari</a:t>
            </a:r>
            <a:r>
              <a:rPr lang="en-US" sz="1000" i="1" dirty="0" smtClean="0">
                <a:solidFill>
                  <a:schemeClr val="accent6"/>
                </a:solidFill>
              </a:rPr>
              <a:t> FNAL – WARP code</a:t>
            </a:r>
            <a:endParaRPr lang="en-GB" sz="1000" i="1" dirty="0">
              <a:solidFill>
                <a:schemeClr val="accent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7908" y="4285135"/>
            <a:ext cx="48908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bg2"/>
                </a:solidFill>
              </a:rPr>
              <a:t>Electron gun </a:t>
            </a:r>
            <a:r>
              <a:rPr lang="en-US" sz="2600" b="1" dirty="0" err="1" smtClean="0">
                <a:solidFill>
                  <a:schemeClr val="bg2"/>
                </a:solidFill>
              </a:rPr>
              <a:t>characterisation</a:t>
            </a:r>
            <a:endParaRPr lang="en-US" sz="2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460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082" y="80962"/>
            <a:ext cx="8520600" cy="572700"/>
          </a:xfrm>
        </p:spPr>
        <p:txBody>
          <a:bodyPr/>
          <a:lstStyle/>
          <a:p>
            <a:r>
              <a:rPr lang="en-US" dirty="0" smtClean="0"/>
              <a:t>Test-stand development at CERN: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821" y="627534"/>
            <a:ext cx="3444123" cy="49421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000" dirty="0" smtClean="0"/>
              <a:t>Basic configuration – </a:t>
            </a:r>
            <a:r>
              <a:rPr lang="en-US" sz="2000" dirty="0" smtClean="0">
                <a:solidFill>
                  <a:schemeClr val="accent1"/>
                </a:solidFill>
              </a:rPr>
              <a:t>stage 1</a:t>
            </a:r>
            <a:endParaRPr lang="en-GB" sz="2000" dirty="0">
              <a:solidFill>
                <a:schemeClr val="accent1"/>
              </a:solidFill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294193" y="919357"/>
            <a:ext cx="1063052" cy="79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9919" y="788448"/>
            <a:ext cx="798271" cy="106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10605" y="1873156"/>
            <a:ext cx="2517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magnets at CERN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8" y="3498883"/>
            <a:ext cx="3827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Gun solenoid (twins), collector solenoid, diagnostic box (pin-hole Faraday cup with </a:t>
            </a:r>
            <a:r>
              <a:rPr lang="en-US" sz="1600" dirty="0" smtClean="0"/>
              <a:t>bias V [distribution and energy] + </a:t>
            </a:r>
            <a:r>
              <a:rPr lang="en-US" sz="1600" dirty="0" smtClean="0"/>
              <a:t>YAG screen monitor), </a:t>
            </a:r>
            <a:r>
              <a:rPr lang="en-US" sz="1600" dirty="0" smtClean="0"/>
              <a:t>40 HV </a:t>
            </a:r>
            <a:r>
              <a:rPr lang="en-US" sz="1600" dirty="0" smtClean="0"/>
              <a:t>system.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128103" y="2211710"/>
            <a:ext cx="49804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Purpose of this stage:</a:t>
            </a:r>
          </a:p>
          <a:p>
            <a:pPr marL="285750" lvl="1" indent="-285750">
              <a:buClr>
                <a:schemeClr val="accent6"/>
              </a:buClr>
              <a:buSzPct val="125000"/>
              <a:buFont typeface="Wingdings" charset="2"/>
              <a:buChar char="§"/>
            </a:pPr>
            <a:r>
              <a:rPr lang="en-US" sz="1600" dirty="0"/>
              <a:t>Preparation:</a:t>
            </a:r>
          </a:p>
          <a:p>
            <a:pPr marL="648000" lvl="2" indent="-285750">
              <a:buClr>
                <a:schemeClr val="accent6"/>
              </a:buClr>
              <a:buSzPct val="125000"/>
              <a:buFont typeface="Wingdings" charset="2"/>
              <a:buChar char="§"/>
            </a:pPr>
            <a:r>
              <a:rPr lang="en-US" sz="1600" dirty="0"/>
              <a:t>Commissioning diagnostic </a:t>
            </a:r>
            <a:r>
              <a:rPr lang="en-US" sz="1600" dirty="0" smtClean="0"/>
              <a:t>procedures (current, profile, position)</a:t>
            </a:r>
            <a:endParaRPr lang="en-US" sz="1600" dirty="0"/>
          </a:p>
          <a:p>
            <a:pPr marL="648000" indent="-285750">
              <a:buClr>
                <a:schemeClr val="accent6"/>
              </a:buClr>
              <a:buSzPct val="125000"/>
              <a:buFont typeface="Wingdings" charset="2"/>
              <a:buChar char="§"/>
            </a:pPr>
            <a:r>
              <a:rPr lang="en-US" sz="1600" dirty="0"/>
              <a:t>Commissioning HV </a:t>
            </a:r>
            <a:r>
              <a:rPr lang="en-US" sz="1600" dirty="0" smtClean="0"/>
              <a:t>system</a:t>
            </a:r>
          </a:p>
          <a:p>
            <a:pPr marL="648000" indent="-285750">
              <a:buClr>
                <a:schemeClr val="accent6"/>
              </a:buClr>
              <a:buSzPct val="125000"/>
              <a:buFont typeface="Wingdings" charset="2"/>
              <a:buChar char="§"/>
            </a:pPr>
            <a:r>
              <a:rPr lang="en-US" sz="1600" dirty="0" smtClean="0"/>
              <a:t>Safety and technical aspects of operation</a:t>
            </a:r>
            <a:endParaRPr lang="en-US" sz="1600" dirty="0"/>
          </a:p>
          <a:p>
            <a:pPr marL="285750" indent="-285750">
              <a:buSzPct val="125000"/>
              <a:buFont typeface="Wingdings" charset="2"/>
              <a:buChar char="§"/>
            </a:pPr>
            <a:endParaRPr lang="en-US" sz="1600" dirty="0" smtClean="0"/>
          </a:p>
          <a:p>
            <a:pPr marL="285750" indent="-285750">
              <a:buClr>
                <a:schemeClr val="accent6"/>
              </a:buClr>
              <a:buSzPct val="125000"/>
              <a:buFont typeface="Wingdings" charset="2"/>
              <a:buChar char="§"/>
            </a:pPr>
            <a:r>
              <a:rPr lang="en-US" sz="1600" dirty="0" smtClean="0"/>
              <a:t>Electron gun tests: characterization &amp; simulations</a:t>
            </a:r>
          </a:p>
          <a:p>
            <a:pPr marL="285750" indent="-285750">
              <a:buClr>
                <a:schemeClr val="accent6"/>
              </a:buClr>
              <a:buSzPct val="125000"/>
              <a:buFont typeface="Wingdings" charset="2"/>
              <a:buChar char="§"/>
            </a:pPr>
            <a:r>
              <a:rPr lang="en-US" sz="1600" dirty="0" smtClean="0"/>
              <a:t>Design diagnostic box</a:t>
            </a:r>
          </a:p>
          <a:p>
            <a:pPr marL="285750" indent="-285750">
              <a:buClr>
                <a:schemeClr val="accent6"/>
              </a:buClr>
              <a:buSzPct val="125000"/>
              <a:buFont typeface="Wingdings" charset="2"/>
              <a:buChar char="§"/>
            </a:pPr>
            <a:r>
              <a:rPr lang="en-US" sz="1600" dirty="0" smtClean="0">
                <a:solidFill>
                  <a:schemeClr val="bg2"/>
                </a:solidFill>
              </a:rPr>
              <a:t>Tests with Beam Gas Curtain monitor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712133" y="729809"/>
            <a:ext cx="1479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Example of diagnostic box at RHIC e-lenses</a:t>
            </a:r>
            <a:endParaRPr lang="en-GB" sz="1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727" y="80965"/>
            <a:ext cx="1048618" cy="66871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51814" y="1160552"/>
            <a:ext cx="3313948" cy="2265448"/>
            <a:chOff x="577018" y="1716913"/>
            <a:chExt cx="3855201" cy="263545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018" y="1716913"/>
              <a:ext cx="3855201" cy="263545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40741" y="2243375"/>
              <a:ext cx="1482901" cy="286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Up to 0.42T (400A)</a:t>
              </a:r>
              <a:endParaRPr lang="en-GB" sz="1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41372" y="2141840"/>
              <a:ext cx="915997" cy="286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Up to 0.2T</a:t>
              </a:r>
              <a:endParaRPr lang="en-GB" sz="1000" dirty="0"/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 smtClean="0"/>
              <a:t>22</a:t>
            </a:fld>
            <a:endParaRPr lang="en-GB"/>
          </a:p>
        </p:txBody>
      </p:sp>
      <p:sp>
        <p:nvSpPr>
          <p:cNvPr id="17" name="Footer Placeholder 4"/>
          <p:cNvSpPr txBox="1">
            <a:spLocks/>
          </p:cNvSpPr>
          <p:nvPr/>
        </p:nvSpPr>
        <p:spPr>
          <a:xfrm>
            <a:off x="1691680" y="4822030"/>
            <a:ext cx="6840320" cy="27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50" smtClean="0">
                <a:solidFill>
                  <a:schemeClr val="accent1"/>
                </a:solidFill>
              </a:rPr>
              <a:t>A. Rossi, Mini-workshop on Beam-Beam Effects in Circular Colliders, 5-7 February 2018, LBL Berkeley CA</a:t>
            </a:r>
            <a:endParaRPr lang="en-GB" sz="105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73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-20538"/>
            <a:ext cx="8520600" cy="572700"/>
          </a:xfrm>
        </p:spPr>
        <p:txBody>
          <a:bodyPr/>
          <a:lstStyle/>
          <a:p>
            <a:r>
              <a:rPr lang="en-US" dirty="0"/>
              <a:t>Test-stand development at </a:t>
            </a:r>
            <a:r>
              <a:rPr lang="en-US" dirty="0" smtClean="0"/>
              <a:t>CERN. Upgrade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863" y="1073566"/>
            <a:ext cx="4359217" cy="17862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93" y="2931790"/>
            <a:ext cx="7776855" cy="1872209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>
              <a:buClr>
                <a:schemeClr val="accent6"/>
              </a:buClr>
              <a:buSzPct val="125000"/>
            </a:pPr>
            <a:r>
              <a:rPr lang="en-US" sz="1900" dirty="0" smtClean="0"/>
              <a:t>Purpose of this stage:</a:t>
            </a:r>
          </a:p>
          <a:p>
            <a:pPr marL="285750" indent="-285750">
              <a:buClr>
                <a:schemeClr val="accent6"/>
              </a:buClr>
              <a:buSzPct val="125000"/>
              <a:buFont typeface="Wingdings" charset="2"/>
              <a:buChar char="§"/>
            </a:pPr>
            <a:r>
              <a:rPr lang="en-US" sz="1600" dirty="0" smtClean="0"/>
              <a:t>Allow drift and see beam deformations/rotations/…</a:t>
            </a:r>
          </a:p>
          <a:p>
            <a:pPr marL="285750" indent="-285750">
              <a:buClr>
                <a:schemeClr val="accent6"/>
              </a:buClr>
              <a:buSzPct val="125000"/>
              <a:buFont typeface="Wingdings" charset="2"/>
              <a:buChar char="§"/>
            </a:pPr>
            <a:r>
              <a:rPr lang="en-US" sz="1600" dirty="0" smtClean="0">
                <a:solidFill>
                  <a:schemeClr val="bg2"/>
                </a:solidFill>
              </a:rPr>
              <a:t>Test Beam Position Monitor ‘shoe-box’ or ‘strip-line’ with very HF modulation </a:t>
            </a:r>
          </a:p>
          <a:p>
            <a:pPr marL="285750" indent="-285750">
              <a:buClr>
                <a:schemeClr val="accent6"/>
              </a:buClr>
              <a:buSzPct val="125000"/>
              <a:buFont typeface="Wingdings" charset="2"/>
              <a:buChar char="§"/>
            </a:pPr>
            <a:r>
              <a:rPr lang="en-US" sz="1600" dirty="0" smtClean="0">
                <a:solidFill>
                  <a:schemeClr val="bg2"/>
                </a:solidFill>
              </a:rPr>
              <a:t>Test effect of very HF modulation (~10% current) on beam dynamics (</a:t>
            </a:r>
            <a:r>
              <a:rPr lang="en-US" sz="1600" dirty="0" err="1" smtClean="0">
                <a:solidFill>
                  <a:schemeClr val="bg2"/>
                </a:solidFill>
              </a:rPr>
              <a:t>microbunching</a:t>
            </a:r>
            <a:r>
              <a:rPr lang="en-US" sz="1600" dirty="0" smtClean="0">
                <a:solidFill>
                  <a:schemeClr val="bg2"/>
                </a:solidFill>
              </a:rPr>
              <a:t>?)</a:t>
            </a:r>
          </a:p>
          <a:p>
            <a:pPr marL="285750" indent="-285750">
              <a:buClr>
                <a:schemeClr val="accent6"/>
              </a:buClr>
              <a:buSzPct val="125000"/>
              <a:buFont typeface="Wingdings" charset="2"/>
              <a:buChar char="§"/>
            </a:pPr>
            <a:r>
              <a:rPr lang="en-US" sz="1600" dirty="0" smtClean="0"/>
              <a:t>Study electron beam dynamics in regime close to virtual cathode</a:t>
            </a:r>
          </a:p>
          <a:p>
            <a:pPr marL="285750" indent="-285750">
              <a:buClr>
                <a:schemeClr val="accent6"/>
              </a:buClr>
              <a:buSzPct val="125000"/>
              <a:buFont typeface="Wingdings" charset="2"/>
              <a:buChar char="§"/>
            </a:pPr>
            <a:r>
              <a:rPr lang="en-US" sz="1600" dirty="0" smtClean="0"/>
              <a:t>Computer model validation</a:t>
            </a:r>
          </a:p>
          <a:p>
            <a:pPr marL="285750" indent="-285750">
              <a:buClr>
                <a:schemeClr val="accent6"/>
              </a:buClr>
              <a:buSzPct val="125000"/>
              <a:buFont typeface="Wingdings" charset="2"/>
              <a:buChar char="§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Study electron beam dynamics with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compression or pushing current</a:t>
            </a:r>
            <a:endParaRPr lang="en-GB" sz="160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18825" y="613442"/>
            <a:ext cx="3957231" cy="494210"/>
          </a:xfrm>
        </p:spPr>
        <p:txBody>
          <a:bodyPr>
            <a:normAutofit fontScale="92500"/>
          </a:bodyPr>
          <a:lstStyle/>
          <a:p>
            <a:pPr algn="l">
              <a:buNone/>
            </a:pPr>
            <a:r>
              <a:rPr lang="en-US" sz="2000" dirty="0" smtClean="0"/>
              <a:t>Addition of main solenoid – </a:t>
            </a:r>
            <a:r>
              <a:rPr lang="en-US" sz="2000" dirty="0" smtClean="0">
                <a:solidFill>
                  <a:schemeClr val="accent1"/>
                </a:solidFill>
              </a:rPr>
              <a:t>stage 2</a:t>
            </a:r>
            <a:endParaRPr lang="en-GB" sz="2000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4128" y="1275606"/>
            <a:ext cx="25321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Main solenoid could be </a:t>
            </a:r>
            <a:b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0.4-0.5T x 1.2m or higher </a:t>
            </a:r>
            <a:b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(in the latter case a dry SC solenoid may be cheaper and would expand range of investigation)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 smtClean="0"/>
              <a:t>23</a:t>
            </a:fld>
            <a:endParaRPr lang="en-GB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1691680" y="4822030"/>
            <a:ext cx="6840320" cy="27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50" smtClean="0">
                <a:solidFill>
                  <a:schemeClr val="accent1"/>
                </a:solidFill>
              </a:rPr>
              <a:t>A. Rossi, Mini-workshop on Beam-Beam Effects in Circular Colliders, 5-7 February 2018, LBL Berkeley CA</a:t>
            </a:r>
            <a:endParaRPr lang="en-GB" sz="105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47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-20538"/>
            <a:ext cx="8520600" cy="572700"/>
          </a:xfrm>
        </p:spPr>
        <p:txBody>
          <a:bodyPr/>
          <a:lstStyle/>
          <a:p>
            <a:r>
              <a:rPr lang="en-US" dirty="0"/>
              <a:t>Test-stand development at </a:t>
            </a:r>
            <a:r>
              <a:rPr lang="en-US" dirty="0" smtClean="0"/>
              <a:t>CERN. The future!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84" y="1168933"/>
            <a:ext cx="4359217" cy="17862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2320" y="3003802"/>
            <a:ext cx="7120119" cy="187220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600" dirty="0" smtClean="0"/>
              <a:t>Purpose of this stage: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Measure effect of B x </a:t>
            </a:r>
            <a:r>
              <a:rPr lang="en-US" sz="1600" dirty="0" err="1" smtClean="0"/>
              <a:t>gradB</a:t>
            </a:r>
            <a:r>
              <a:rPr lang="en-US" sz="1600" dirty="0" smtClean="0"/>
              <a:t> on deformation of beam with high current density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Computer model validation</a:t>
            </a:r>
          </a:p>
          <a:p>
            <a:endParaRPr lang="en-GB" sz="160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6785" y="613442"/>
            <a:ext cx="3957231" cy="49421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000" dirty="0" smtClean="0"/>
              <a:t>Addition a bend – </a:t>
            </a:r>
            <a:r>
              <a:rPr lang="en-US" sz="2000" dirty="0" smtClean="0">
                <a:solidFill>
                  <a:schemeClr val="accent1"/>
                </a:solidFill>
              </a:rPr>
              <a:t>stage 3</a:t>
            </a:r>
            <a:endParaRPr lang="en-GB" sz="2000" dirty="0">
              <a:solidFill>
                <a:schemeClr val="accent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74964">
            <a:off x="2161779" y="1642406"/>
            <a:ext cx="1546810" cy="8932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 smtClean="0"/>
              <a:t>24</a:t>
            </a:fld>
            <a:endParaRPr lang="en-GB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1691680" y="4731990"/>
            <a:ext cx="6840320" cy="27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50" smtClean="0">
                <a:solidFill>
                  <a:schemeClr val="accent1"/>
                </a:solidFill>
              </a:rPr>
              <a:t>A. Rossi, Mini-workshop on Beam-Beam Effects in Circular Colliders, 5-7 February 2018, LBL Berkeley CA</a:t>
            </a:r>
            <a:endParaRPr lang="en-GB" sz="105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36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test stand at CERN is being constructed in a phased approached. </a:t>
            </a:r>
          </a:p>
          <a:p>
            <a:r>
              <a:rPr lang="en-US" dirty="0" smtClean="0"/>
              <a:t>Phase 1 it will be/ can be used to:</a:t>
            </a:r>
          </a:p>
          <a:p>
            <a:pPr lvl="1"/>
            <a:r>
              <a:rPr lang="en-US" dirty="0" smtClean="0"/>
              <a:t>E-gun </a:t>
            </a:r>
            <a:r>
              <a:rPr lang="en-US" dirty="0" err="1" smtClean="0"/>
              <a:t>characterisation</a:t>
            </a:r>
            <a:r>
              <a:rPr lang="en-US" dirty="0" smtClean="0"/>
              <a:t> both for HL-LHC HEL (in parallel or after FNAL) and SIS18 SCC lens.</a:t>
            </a:r>
          </a:p>
          <a:p>
            <a:pPr lvl="1"/>
            <a:r>
              <a:rPr lang="en-US" dirty="0" smtClean="0"/>
              <a:t>E-guns for BBLR compensation lenses.</a:t>
            </a:r>
          </a:p>
          <a:p>
            <a:pPr lvl="1"/>
            <a:r>
              <a:rPr lang="en-US" dirty="0" smtClean="0"/>
              <a:t>Test and commission BGC [see ref.]</a:t>
            </a:r>
          </a:p>
          <a:p>
            <a:r>
              <a:rPr lang="en-US" dirty="0" smtClean="0"/>
              <a:t>Phase 2 needed to:</a:t>
            </a:r>
          </a:p>
          <a:p>
            <a:pPr lvl="1"/>
            <a:r>
              <a:rPr lang="en-US" dirty="0"/>
              <a:t>Test RF modulation for SIS18 SCC lens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Test BPM for electrons (HF or LF modulation)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Investigate electron </a:t>
            </a:r>
            <a:r>
              <a:rPr lang="en-US" dirty="0" smtClean="0"/>
              <a:t>beam dynamics and benchmark simulation codes like CST, WARP, </a:t>
            </a:r>
            <a:r>
              <a:rPr lang="en-US" dirty="0" err="1" smtClean="0"/>
              <a:t>UltraSAM</a:t>
            </a:r>
            <a:r>
              <a:rPr lang="en-US" dirty="0" smtClean="0"/>
              <a:t>, …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A. Rossi, Mini-workshop on Beam-Beam Effects in Circular Colliders, 5-7 February 2018, LBL Berkeley 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4280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for your attention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990600" y="3889598"/>
            <a:ext cx="7757864" cy="914400"/>
          </a:xfrm>
        </p:spPr>
        <p:txBody>
          <a:bodyPr/>
          <a:lstStyle/>
          <a:p>
            <a:pPr algn="l"/>
            <a:r>
              <a:rPr lang="en-US" dirty="0" smtClean="0"/>
              <a:t>References for Beam Gas Curtain (or Jet) monitor:</a:t>
            </a:r>
          </a:p>
          <a:p>
            <a:pPr algn="l"/>
            <a:r>
              <a:rPr lang="en-US" dirty="0"/>
              <a:t>H. </a:t>
            </a:r>
            <a:r>
              <a:rPr lang="en-US" dirty="0" smtClean="0"/>
              <a:t>Zhang et al, </a:t>
            </a:r>
            <a:r>
              <a:rPr lang="en-US" dirty="0" smtClean="0">
                <a:hlinkClick r:id="rId2"/>
              </a:rPr>
              <a:t>DEVELOPMENT </a:t>
            </a:r>
            <a:r>
              <a:rPr lang="en-US" dirty="0">
                <a:hlinkClick r:id="rId2"/>
              </a:rPr>
              <a:t>OF A SUPERSONIC GAS JET BEAM PROFILE </a:t>
            </a:r>
            <a:r>
              <a:rPr lang="en-US" dirty="0" smtClean="0">
                <a:hlinkClick r:id="rId2"/>
              </a:rPr>
              <a:t>MONITOR, IBIC2015</a:t>
            </a:r>
            <a:endParaRPr lang="en-US" dirty="0" smtClean="0"/>
          </a:p>
          <a:p>
            <a:pPr algn="l"/>
            <a:r>
              <a:rPr lang="en-US" dirty="0"/>
              <a:t>V. </a:t>
            </a:r>
            <a:r>
              <a:rPr lang="en-US" dirty="0" err="1"/>
              <a:t>Tzoganis</a:t>
            </a:r>
            <a:r>
              <a:rPr lang="en-US" dirty="0"/>
              <a:t> </a:t>
            </a:r>
            <a:r>
              <a:rPr lang="en-US" dirty="0" smtClean="0"/>
              <a:t>et al, </a:t>
            </a:r>
            <a:r>
              <a:rPr lang="en-US" dirty="0">
                <a:hlinkClick r:id="rId3"/>
              </a:rPr>
              <a:t>EXPERIMENTAL RESULTS OF A GAS JET BASED BEAM PROFILE </a:t>
            </a:r>
            <a:r>
              <a:rPr lang="en-US" dirty="0" smtClean="0">
                <a:hlinkClick r:id="rId3"/>
              </a:rPr>
              <a:t>MONITOR, IPAC14</a:t>
            </a:r>
            <a:endParaRPr lang="en-US" dirty="0" smtClean="0"/>
          </a:p>
          <a:p>
            <a:pPr algn="l"/>
            <a:r>
              <a:rPr lang="en-US" dirty="0"/>
              <a:t>V. </a:t>
            </a:r>
            <a:r>
              <a:rPr lang="en-US" dirty="0" err="1" smtClean="0"/>
              <a:t>Tzoganis</a:t>
            </a:r>
            <a:r>
              <a:rPr lang="en-US" dirty="0" smtClean="0"/>
              <a:t> </a:t>
            </a:r>
            <a:r>
              <a:rPr lang="en-US" dirty="0"/>
              <a:t>et al, </a:t>
            </a:r>
            <a:r>
              <a:rPr lang="en-US" dirty="0" smtClean="0"/>
              <a:t>Design and first operation of a supersonic gas jet based beam profile monitor, 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Phys. Rev. </a:t>
            </a:r>
            <a:r>
              <a:rPr lang="en-US" dirty="0" err="1" smtClean="0">
                <a:hlinkClick r:id="rId4"/>
              </a:rPr>
              <a:t>Accel</a:t>
            </a:r>
            <a:r>
              <a:rPr lang="en-US" dirty="0" smtClean="0">
                <a:hlinkClick r:id="rId4"/>
              </a:rPr>
              <a:t>. Beams 20, 062801</a:t>
            </a:r>
            <a:r>
              <a:rPr lang="en-US" dirty="0" smtClean="0"/>
              <a:t>, </a:t>
            </a:r>
            <a:r>
              <a:rPr lang="fr-FR" dirty="0"/>
              <a:t>12 </a:t>
            </a:r>
            <a:r>
              <a:rPr lang="fr-FR" dirty="0" err="1"/>
              <a:t>June</a:t>
            </a:r>
            <a:r>
              <a:rPr lang="fr-FR" dirty="0"/>
              <a:t> 2017</a:t>
            </a:r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6" name="Image 5" descr="CERN-logo_outlin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190" y="4406901"/>
            <a:ext cx="613410" cy="60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Spare slides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A. Rossi, Mini-workshop on Beam-Beam Effects in Circular Colliders, 5-7 February 2018, LBL Berkeley 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456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7" name="Titre 7"/>
          <p:cNvSpPr txBox="1">
            <a:spLocks/>
          </p:cNvSpPr>
          <p:nvPr/>
        </p:nvSpPr>
        <p:spPr>
          <a:xfrm>
            <a:off x="620407" y="111505"/>
            <a:ext cx="8426393" cy="54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err="1" smtClean="0"/>
              <a:t>Hollow</a:t>
            </a:r>
            <a:r>
              <a:rPr lang="es-ES" dirty="0" smtClean="0"/>
              <a:t> </a:t>
            </a:r>
            <a:r>
              <a:rPr lang="es-ES" dirty="0" err="1" smtClean="0"/>
              <a:t>Electron</a:t>
            </a:r>
            <a:r>
              <a:rPr lang="es-ES" dirty="0" smtClean="0"/>
              <a:t> Lens</a:t>
            </a:r>
            <a:endParaRPr lang="en-GB" dirty="0"/>
          </a:p>
        </p:txBody>
      </p:sp>
      <p:grpSp>
        <p:nvGrpSpPr>
          <p:cNvPr id="107" name="Group 106"/>
          <p:cNvGrpSpPr/>
          <p:nvPr/>
        </p:nvGrpSpPr>
        <p:grpSpPr>
          <a:xfrm>
            <a:off x="755576" y="748667"/>
            <a:ext cx="2223686" cy="1322461"/>
            <a:chOff x="755576" y="1436377"/>
            <a:chExt cx="2223686" cy="1322461"/>
          </a:xfrm>
        </p:grpSpPr>
        <p:sp>
          <p:nvSpPr>
            <p:cNvPr id="20" name="Rectangle 19"/>
            <p:cNvSpPr/>
            <p:nvPr/>
          </p:nvSpPr>
          <p:spPr>
            <a:xfrm rot="1879340">
              <a:off x="2313502" y="2708438"/>
              <a:ext cx="540000" cy="50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 rot="2006422">
              <a:off x="1887720" y="2342501"/>
              <a:ext cx="504056" cy="223944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5576" y="1436377"/>
              <a:ext cx="2223686" cy="325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400" dirty="0" smtClean="0"/>
                <a:t>Electron gun 5Ax15-20kV</a:t>
              </a:r>
            </a:p>
          </p:txBody>
        </p:sp>
        <p:cxnSp>
          <p:nvCxnSpPr>
            <p:cNvPr id="28" name="Elbow Connector 27"/>
            <p:cNvCxnSpPr>
              <a:stCxn id="26" idx="2"/>
              <a:endCxn id="2" idx="1"/>
            </p:cNvCxnSpPr>
            <p:nvPr/>
          </p:nvCxnSpPr>
          <p:spPr>
            <a:xfrm rot="16200000" flipH="1">
              <a:off x="1621690" y="2007836"/>
              <a:ext cx="553481" cy="62022"/>
            </a:xfrm>
            <a:prstGeom prst="bentConnector2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35501" y="1758176"/>
              <a:ext cx="2016224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7002111" y="737156"/>
            <a:ext cx="1165135" cy="2153327"/>
            <a:chOff x="7002103" y="1424866"/>
            <a:chExt cx="1165135" cy="2153327"/>
          </a:xfrm>
        </p:grpSpPr>
        <p:sp>
          <p:nvSpPr>
            <p:cNvPr id="21" name="Rectangle 20"/>
            <p:cNvSpPr/>
            <p:nvPr/>
          </p:nvSpPr>
          <p:spPr>
            <a:xfrm rot="1879340">
              <a:off x="7052913" y="3043257"/>
              <a:ext cx="720000" cy="50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2006422">
              <a:off x="7663182" y="3184167"/>
              <a:ext cx="504056" cy="394026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002103" y="1424866"/>
              <a:ext cx="9942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Collector</a:t>
              </a:r>
              <a:endParaRPr lang="en-US" sz="1600" dirty="0"/>
            </a:p>
          </p:txBody>
        </p:sp>
        <p:cxnSp>
          <p:nvCxnSpPr>
            <p:cNvPr id="64" name="Elbow Connector 63"/>
            <p:cNvCxnSpPr>
              <a:stCxn id="63" idx="2"/>
              <a:endCxn id="8" idx="3"/>
            </p:cNvCxnSpPr>
            <p:nvPr/>
          </p:nvCxnSpPr>
          <p:spPr>
            <a:xfrm rot="16200000" flipH="1">
              <a:off x="6934059" y="2328606"/>
              <a:ext cx="1756645" cy="626272"/>
            </a:xfrm>
            <a:prstGeom prst="bentConnector4">
              <a:avLst>
                <a:gd name="adj1" fmla="val 40439"/>
                <a:gd name="adj2" fmla="val 143164"/>
              </a:avLst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7045032" y="1758176"/>
              <a:ext cx="951354" cy="5245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1699200" y="2156285"/>
            <a:ext cx="6480000" cy="10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115616" y="2207812"/>
            <a:ext cx="7488832" cy="0"/>
          </a:xfrm>
          <a:prstGeom prst="straightConnector1">
            <a:avLst/>
          </a:prstGeom>
          <a:ln w="12700" cmpd="sng">
            <a:solidFill>
              <a:srgbClr val="7F7F7F"/>
            </a:solidFill>
            <a:prstDash val="lgDashDotDot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3" name="Group 122"/>
          <p:cNvGrpSpPr/>
          <p:nvPr/>
        </p:nvGrpSpPr>
        <p:grpSpPr>
          <a:xfrm>
            <a:off x="3207608" y="1908000"/>
            <a:ext cx="3487225" cy="648000"/>
            <a:chOff x="3207600" y="2595714"/>
            <a:chExt cx="3487225" cy="648000"/>
          </a:xfrm>
        </p:grpSpPr>
        <p:sp>
          <p:nvSpPr>
            <p:cNvPr id="17" name="Rectangle 16"/>
            <p:cNvSpPr/>
            <p:nvPr/>
          </p:nvSpPr>
          <p:spPr>
            <a:xfrm>
              <a:off x="3275856" y="3008074"/>
              <a:ext cx="3369448" cy="1397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275856" y="2648034"/>
              <a:ext cx="3369448" cy="1397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207600" y="2595714"/>
              <a:ext cx="3487225" cy="6480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6891192" y="1922286"/>
            <a:ext cx="325953" cy="576000"/>
            <a:chOff x="6891184" y="2610000"/>
            <a:chExt cx="325953" cy="576000"/>
          </a:xfrm>
        </p:grpSpPr>
        <p:grpSp>
          <p:nvGrpSpPr>
            <p:cNvPr id="125" name="Group 124"/>
            <p:cNvGrpSpPr/>
            <p:nvPr/>
          </p:nvGrpSpPr>
          <p:grpSpPr>
            <a:xfrm>
              <a:off x="6891184" y="2674375"/>
              <a:ext cx="325953" cy="442823"/>
              <a:chOff x="6891184" y="2674375"/>
              <a:chExt cx="325953" cy="442823"/>
            </a:xfrm>
          </p:grpSpPr>
          <p:sp>
            <p:nvSpPr>
              <p:cNvPr id="14" name="Rectangle 13"/>
              <p:cNvSpPr/>
              <p:nvPr/>
            </p:nvSpPr>
            <p:spPr>
              <a:xfrm rot="1173559">
                <a:off x="6891184" y="2992802"/>
                <a:ext cx="204337" cy="12439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173559">
                <a:off x="7012800" y="2674375"/>
                <a:ext cx="204337" cy="12439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6" name="Rectangle 125"/>
            <p:cNvSpPr/>
            <p:nvPr/>
          </p:nvSpPr>
          <p:spPr>
            <a:xfrm rot="1206988">
              <a:off x="6908400" y="2610000"/>
              <a:ext cx="298800" cy="5760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2664008" y="1922286"/>
            <a:ext cx="327065" cy="576000"/>
            <a:chOff x="2664000" y="2610000"/>
            <a:chExt cx="327065" cy="576000"/>
          </a:xfrm>
        </p:grpSpPr>
        <p:sp>
          <p:nvSpPr>
            <p:cNvPr id="11" name="Rectangle 10"/>
            <p:cNvSpPr/>
            <p:nvPr/>
          </p:nvSpPr>
          <p:spPr>
            <a:xfrm rot="1173559">
              <a:off x="2664000" y="2992802"/>
              <a:ext cx="204337" cy="124396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173559">
              <a:off x="2786728" y="2674374"/>
              <a:ext cx="204337" cy="124396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 rot="1206988">
              <a:off x="2678400" y="2610000"/>
              <a:ext cx="298800" cy="5760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786475" y="1580287"/>
            <a:ext cx="715589" cy="382304"/>
            <a:chOff x="1786467" y="2268000"/>
            <a:chExt cx="715589" cy="382304"/>
          </a:xfrm>
        </p:grpSpPr>
        <p:sp>
          <p:nvSpPr>
            <p:cNvPr id="9" name="Rectangle 8"/>
            <p:cNvSpPr/>
            <p:nvPr/>
          </p:nvSpPr>
          <p:spPr>
            <a:xfrm rot="2006422">
              <a:off x="1786467" y="2581562"/>
              <a:ext cx="504056" cy="68742"/>
            </a:xfrm>
            <a:prstGeom prst="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2006422">
              <a:off x="1998000" y="2268000"/>
              <a:ext cx="504056" cy="68742"/>
            </a:xfrm>
            <a:prstGeom prst="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>
            <a:grpSpLocks/>
          </p:cNvGrpSpPr>
          <p:nvPr/>
        </p:nvGrpSpPr>
        <p:grpSpPr>
          <a:xfrm rot="1980000">
            <a:off x="2102226" y="1698289"/>
            <a:ext cx="76090" cy="130132"/>
            <a:chOff x="3100290" y="2862828"/>
            <a:chExt cx="228296" cy="260291"/>
          </a:xfrm>
          <a:solidFill>
            <a:srgbClr val="008000"/>
          </a:solidFill>
        </p:grpSpPr>
        <p:sp>
          <p:nvSpPr>
            <p:cNvPr id="74" name="Rectangle 73"/>
            <p:cNvSpPr/>
            <p:nvPr/>
          </p:nvSpPr>
          <p:spPr>
            <a:xfrm>
              <a:off x="3112561" y="2862828"/>
              <a:ext cx="216025" cy="576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100290" y="3065513"/>
              <a:ext cx="216025" cy="576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Rectangle 75"/>
          <p:cNvSpPr/>
          <p:nvPr/>
        </p:nvSpPr>
        <p:spPr>
          <a:xfrm rot="2006422">
            <a:off x="1985902" y="1650644"/>
            <a:ext cx="61200" cy="58868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642139" y="4144853"/>
            <a:ext cx="76648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Cathode</a:t>
            </a:r>
            <a:br>
              <a:rPr lang="en-US" sz="1200" dirty="0" smtClean="0"/>
            </a:br>
            <a:r>
              <a:rPr lang="en-US" sz="1200" dirty="0" smtClean="0"/>
              <a:t>PC</a:t>
            </a:r>
            <a:endParaRPr lang="en-US" sz="12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2858195" y="4855276"/>
            <a:ext cx="360000" cy="92740"/>
            <a:chOff x="2699792" y="4767263"/>
            <a:chExt cx="360000" cy="92740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2699792" y="4767263"/>
              <a:ext cx="360000" cy="3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808000" y="4860000"/>
              <a:ext cx="144000" cy="3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732400" y="4806000"/>
              <a:ext cx="288000" cy="3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Straight Connector 57"/>
          <p:cNvCxnSpPr/>
          <p:nvPr/>
        </p:nvCxnSpPr>
        <p:spPr>
          <a:xfrm flipV="1">
            <a:off x="3038355" y="4606519"/>
            <a:ext cx="0" cy="257071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3"/>
          <p:cNvCxnSpPr>
            <a:stCxn id="53" idx="0"/>
            <a:endCxn id="76" idx="1"/>
          </p:cNvCxnSpPr>
          <p:nvPr/>
        </p:nvCxnSpPr>
        <p:spPr>
          <a:xfrm rot="16200000" flipV="1">
            <a:off x="1267355" y="2386828"/>
            <a:ext cx="2481638" cy="1034412"/>
          </a:xfrm>
          <a:prstGeom prst="bentConnector4">
            <a:avLst>
              <a:gd name="adj1" fmla="val 49067"/>
              <a:gd name="adj2" fmla="val 122589"/>
            </a:avLst>
          </a:pr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809593" y="3385904"/>
            <a:ext cx="787395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Cathode –</a:t>
            </a:r>
            <a:br>
              <a:rPr lang="en-US" sz="1000" dirty="0" smtClean="0"/>
            </a:br>
            <a:r>
              <a:rPr lang="en-US" sz="1000" dirty="0" smtClean="0"/>
              <a:t>Collector</a:t>
            </a:r>
            <a:br>
              <a:rPr lang="en-US" sz="1000" dirty="0" smtClean="0"/>
            </a:br>
            <a:r>
              <a:rPr lang="en-US" sz="1000" dirty="0" smtClean="0"/>
              <a:t>PC</a:t>
            </a:r>
            <a:endParaRPr lang="en-US" sz="1000" dirty="0"/>
          </a:p>
        </p:txBody>
      </p:sp>
      <p:sp>
        <p:nvSpPr>
          <p:cNvPr id="62" name="TextBox 61"/>
          <p:cNvSpPr txBox="1"/>
          <p:nvPr/>
        </p:nvSpPr>
        <p:spPr>
          <a:xfrm>
            <a:off x="5436096" y="335454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–                +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6684621" y="3797631"/>
            <a:ext cx="1638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High voltage (~15kV)</a:t>
            </a:r>
          </a:p>
          <a:p>
            <a:r>
              <a:rPr lang="en-US" sz="1200" dirty="0" smtClean="0">
                <a:solidFill>
                  <a:schemeClr val="bg2"/>
                </a:solidFill>
              </a:rPr>
              <a:t>High current</a:t>
            </a:r>
          </a:p>
          <a:p>
            <a:r>
              <a:rPr lang="en-US" sz="1200" dirty="0" smtClean="0">
                <a:solidFill>
                  <a:schemeClr val="bg2"/>
                </a:solidFill>
              </a:rPr>
              <a:t>V</a:t>
            </a:r>
            <a:r>
              <a:rPr lang="en-US" sz="1200" baseline="-25000" dirty="0" smtClean="0">
                <a:solidFill>
                  <a:schemeClr val="bg2"/>
                </a:solidFill>
              </a:rPr>
              <a:t>CA</a:t>
            </a:r>
            <a:r>
              <a:rPr lang="en-US" sz="1200" dirty="0" smtClean="0">
                <a:solidFill>
                  <a:schemeClr val="bg2"/>
                </a:solidFill>
              </a:rPr>
              <a:t>-V</a:t>
            </a:r>
            <a:r>
              <a:rPr lang="en-US" sz="1200" baseline="-25000" dirty="0" smtClean="0">
                <a:solidFill>
                  <a:schemeClr val="bg2"/>
                </a:solidFill>
              </a:rPr>
              <a:t>CO</a:t>
            </a:r>
            <a:r>
              <a:rPr lang="en-US" sz="1200" dirty="0" smtClean="0">
                <a:solidFill>
                  <a:schemeClr val="bg2"/>
                </a:solidFill>
              </a:rPr>
              <a:t>, </a:t>
            </a:r>
            <a:r>
              <a:rPr lang="en-US" sz="1200" dirty="0" err="1" smtClean="0">
                <a:solidFill>
                  <a:schemeClr val="bg2"/>
                </a:solidFill>
              </a:rPr>
              <a:t>I</a:t>
            </a:r>
            <a:r>
              <a:rPr lang="en-US" sz="1200" baseline="-25000" dirty="0" err="1" smtClean="0">
                <a:solidFill>
                  <a:schemeClr val="bg2"/>
                </a:solidFill>
              </a:rPr>
              <a:t>beam</a:t>
            </a:r>
            <a:r>
              <a:rPr lang="en-US" sz="1200" dirty="0" smtClean="0">
                <a:solidFill>
                  <a:schemeClr val="bg2"/>
                </a:solidFill>
              </a:rPr>
              <a:t>=5A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93" name="Straight Connector 92"/>
          <p:cNvCxnSpPr>
            <a:endCxn id="39" idx="2"/>
          </p:cNvCxnSpPr>
          <p:nvPr/>
        </p:nvCxnSpPr>
        <p:spPr>
          <a:xfrm flipH="1">
            <a:off x="2793600" y="3684600"/>
            <a:ext cx="30240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>
            <a:stCxn id="61" idx="3"/>
            <a:endCxn id="8" idx="2"/>
          </p:cNvCxnSpPr>
          <p:nvPr/>
        </p:nvCxnSpPr>
        <p:spPr>
          <a:xfrm flipV="1">
            <a:off x="6596988" y="2857869"/>
            <a:ext cx="1209662" cy="805034"/>
          </a:xfrm>
          <a:prstGeom prst="bentConnector2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>
          <a:xfrm>
            <a:off x="1530000" y="3657600"/>
            <a:ext cx="54000" cy="5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450770" y="1313995"/>
            <a:ext cx="5180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V</a:t>
            </a:r>
            <a:r>
              <a:rPr lang="en-US" sz="1600" baseline="-25000" dirty="0"/>
              <a:t>CA</a:t>
            </a:r>
            <a:endParaRPr lang="en-US" sz="1600" dirty="0"/>
          </a:p>
        </p:txBody>
      </p:sp>
      <p:sp>
        <p:nvSpPr>
          <p:cNvPr id="98" name="Rectangle 97"/>
          <p:cNvSpPr/>
          <p:nvPr/>
        </p:nvSpPr>
        <p:spPr>
          <a:xfrm>
            <a:off x="7302082" y="2900495"/>
            <a:ext cx="58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V</a:t>
            </a:r>
            <a:r>
              <a:rPr lang="en-US" baseline="-25000" dirty="0" smtClean="0">
                <a:solidFill>
                  <a:srgbClr val="000000"/>
                </a:solidFill>
              </a:rPr>
              <a:t>CO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490993" y="4157671"/>
            <a:ext cx="1771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High voltage (15-20kV)</a:t>
            </a:r>
          </a:p>
          <a:p>
            <a:r>
              <a:rPr lang="en-US" sz="1200" dirty="0" smtClean="0">
                <a:solidFill>
                  <a:schemeClr val="bg2"/>
                </a:solidFill>
              </a:rPr>
              <a:t>low current (losses)</a:t>
            </a:r>
          </a:p>
          <a:p>
            <a:r>
              <a:rPr lang="en-US" sz="1200" dirty="0" smtClean="0">
                <a:solidFill>
                  <a:schemeClr val="bg2"/>
                </a:solidFill>
              </a:rPr>
              <a:t>V</a:t>
            </a:r>
            <a:r>
              <a:rPr lang="en-US" sz="1200" baseline="-25000" dirty="0" smtClean="0">
                <a:solidFill>
                  <a:schemeClr val="bg2"/>
                </a:solidFill>
              </a:rPr>
              <a:t>CA</a:t>
            </a:r>
            <a:r>
              <a:rPr lang="en-US" sz="1200" dirty="0" smtClean="0">
                <a:solidFill>
                  <a:schemeClr val="bg2"/>
                </a:solidFill>
              </a:rPr>
              <a:t>, </a:t>
            </a:r>
            <a:r>
              <a:rPr lang="en-US" sz="1200" dirty="0" err="1" smtClean="0">
                <a:solidFill>
                  <a:schemeClr val="bg2"/>
                </a:solidFill>
              </a:rPr>
              <a:t>I</a:t>
            </a:r>
            <a:r>
              <a:rPr lang="en-US" sz="1200" baseline="-25000" dirty="0" err="1" smtClean="0">
                <a:solidFill>
                  <a:schemeClr val="bg2"/>
                </a:solidFill>
              </a:rPr>
              <a:t>tube</a:t>
            </a:r>
            <a:endParaRPr lang="en-US" sz="1200" baseline="-25000" dirty="0">
              <a:solidFill>
                <a:schemeClr val="bg2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771800" y="3840018"/>
            <a:ext cx="32573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–</a:t>
            </a:r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r>
              <a:rPr lang="en-US" dirty="0" smtClean="0"/>
              <a:t>+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103118" y="1816811"/>
            <a:ext cx="2415797" cy="1907068"/>
            <a:chOff x="1931567" y="1816810"/>
            <a:chExt cx="2415797" cy="1907067"/>
          </a:xfrm>
        </p:grpSpPr>
        <p:sp>
          <p:nvSpPr>
            <p:cNvPr id="66" name="TextBox 65"/>
            <p:cNvSpPr txBox="1"/>
            <p:nvPr/>
          </p:nvSpPr>
          <p:spPr>
            <a:xfrm>
              <a:off x="2269131" y="3004911"/>
              <a:ext cx="763174" cy="400110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8000"/>
                  </a:solidFill>
                </a:rPr>
                <a:t>Anode modulator</a:t>
              </a:r>
              <a:endParaRPr lang="en-US" sz="1000" dirty="0">
                <a:solidFill>
                  <a:srgbClr val="008000"/>
                </a:solidFill>
              </a:endParaRPr>
            </a:p>
          </p:txBody>
        </p:sp>
        <p:cxnSp>
          <p:nvCxnSpPr>
            <p:cNvPr id="94" name="Elbow Connector 93"/>
            <p:cNvCxnSpPr>
              <a:stCxn id="66" idx="0"/>
              <a:endCxn id="75" idx="2"/>
            </p:cNvCxnSpPr>
            <p:nvPr/>
          </p:nvCxnSpPr>
          <p:spPr>
            <a:xfrm rot="16200000" flipV="1">
              <a:off x="1697092" y="2051285"/>
              <a:ext cx="1188102" cy="719151"/>
            </a:xfrm>
            <a:prstGeom prst="bentConnector3">
              <a:avLst>
                <a:gd name="adj1" fmla="val 50000"/>
              </a:avLst>
            </a:prstGeom>
            <a:ln w="6350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39" idx="0"/>
              <a:endCxn id="66" idx="2"/>
            </p:cNvCxnSpPr>
            <p:nvPr/>
          </p:nvCxnSpPr>
          <p:spPr>
            <a:xfrm flipV="1">
              <a:off x="2649057" y="3405021"/>
              <a:ext cx="1661" cy="25257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2622057" y="3657600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3059832" y="2787774"/>
              <a:ext cx="1287532" cy="739825"/>
              <a:chOff x="3059832" y="2787774"/>
              <a:chExt cx="1287532" cy="739825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3131840" y="2787774"/>
                <a:ext cx="423664" cy="180000"/>
                <a:chOff x="2996208" y="4731990"/>
                <a:chExt cx="423664" cy="180000"/>
              </a:xfrm>
            </p:grpSpPr>
            <p:cxnSp>
              <p:nvCxnSpPr>
                <p:cNvPr id="70" name="Straight Connector 69"/>
                <p:cNvCxnSpPr/>
                <p:nvPr/>
              </p:nvCxnSpPr>
              <p:spPr>
                <a:xfrm flipV="1">
                  <a:off x="3131840" y="4731990"/>
                  <a:ext cx="0" cy="180000"/>
                </a:xfrm>
                <a:prstGeom prst="line">
                  <a:avLst/>
                </a:prstGeom>
                <a:ln w="9525" cmpd="sng">
                  <a:solidFill>
                    <a:srgbClr val="008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flipV="1">
                  <a:off x="3282355" y="4731990"/>
                  <a:ext cx="0" cy="180000"/>
                </a:xfrm>
                <a:prstGeom prst="line">
                  <a:avLst/>
                </a:prstGeom>
                <a:ln w="9525" cmpd="sng">
                  <a:solidFill>
                    <a:srgbClr val="008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flipH="1">
                  <a:off x="3284240" y="4910400"/>
                  <a:ext cx="135632" cy="0"/>
                </a:xfrm>
                <a:prstGeom prst="line">
                  <a:avLst/>
                </a:prstGeom>
                <a:ln w="9525" cmpd="sng">
                  <a:solidFill>
                    <a:srgbClr val="008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flipH="1">
                  <a:off x="2996208" y="4910400"/>
                  <a:ext cx="135632" cy="0"/>
                </a:xfrm>
                <a:prstGeom prst="line">
                  <a:avLst/>
                </a:prstGeom>
                <a:ln w="9525" cmpd="sng">
                  <a:solidFill>
                    <a:srgbClr val="008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flipH="1">
                  <a:off x="3132000" y="4731990"/>
                  <a:ext cx="147600" cy="0"/>
                </a:xfrm>
                <a:prstGeom prst="line">
                  <a:avLst/>
                </a:prstGeom>
                <a:ln w="9525" cmpd="sng">
                  <a:solidFill>
                    <a:srgbClr val="008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Rectangle 40"/>
              <p:cNvSpPr/>
              <p:nvPr/>
            </p:nvSpPr>
            <p:spPr>
              <a:xfrm>
                <a:off x="3059832" y="2942823"/>
                <a:ext cx="1287532" cy="584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>
                    <a:solidFill>
                      <a:srgbClr val="008000"/>
                    </a:solidFill>
                  </a:rPr>
                  <a:t>V</a:t>
                </a:r>
                <a:r>
                  <a:rPr lang="en-US" sz="1200" baseline="-25000" dirty="0" smtClean="0">
                    <a:solidFill>
                      <a:srgbClr val="008000"/>
                    </a:solidFill>
                  </a:rPr>
                  <a:t>CA</a:t>
                </a:r>
                <a:r>
                  <a:rPr lang="en-US" sz="1200" dirty="0" smtClean="0">
                    <a:solidFill>
                      <a:srgbClr val="008000"/>
                    </a:solidFill>
                  </a:rPr>
                  <a:t>≤20kV, </a:t>
                </a:r>
                <a:r>
                  <a:rPr lang="en-US" sz="1200" dirty="0" err="1" smtClean="0">
                    <a:solidFill>
                      <a:srgbClr val="008000"/>
                    </a:solidFill>
                  </a:rPr>
                  <a:t>I</a:t>
                </a:r>
                <a:r>
                  <a:rPr lang="en-US" sz="1200" baseline="-25000" dirty="0" err="1" smtClean="0">
                    <a:solidFill>
                      <a:srgbClr val="008000"/>
                    </a:solidFill>
                  </a:rPr>
                  <a:t>anode</a:t>
                </a:r>
                <a:endParaRPr lang="en-US" sz="1200" baseline="-25000" dirty="0" smtClean="0">
                  <a:solidFill>
                    <a:srgbClr val="008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800" dirty="0" smtClean="0">
                    <a:solidFill>
                      <a:srgbClr val="008000"/>
                    </a:solidFill>
                  </a:rPr>
                  <a:t>33kHz, </a:t>
                </a:r>
              </a:p>
              <a:p>
                <a:r>
                  <a:rPr lang="en-US" sz="800" dirty="0" smtClean="0">
                    <a:solidFill>
                      <a:srgbClr val="008000"/>
                    </a:solidFill>
                  </a:rPr>
                  <a:t>200ns rise time</a:t>
                </a:r>
                <a:endParaRPr lang="en-US" sz="800" dirty="0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105" name="Rectangle 104"/>
            <p:cNvSpPr/>
            <p:nvPr/>
          </p:nvSpPr>
          <p:spPr>
            <a:xfrm>
              <a:off x="2374062" y="2677438"/>
              <a:ext cx="325730" cy="1046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+</a:t>
              </a:r>
            </a:p>
            <a:p>
              <a:endParaRPr lang="en-US" sz="800" dirty="0" smtClean="0"/>
            </a:p>
            <a:p>
              <a:endParaRPr lang="en-US" sz="800" dirty="0"/>
            </a:p>
            <a:p>
              <a:endParaRPr lang="en-US" sz="1000" dirty="0"/>
            </a:p>
            <a:p>
              <a:r>
                <a:rPr lang="en-US" dirty="0" smtClean="0"/>
                <a:t>–</a:t>
              </a: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453011" y="2902173"/>
            <a:ext cx="710451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Cathode</a:t>
            </a:r>
          </a:p>
          <a:p>
            <a:pPr algn="ctr"/>
            <a:r>
              <a:rPr lang="en-US" sz="1000" dirty="0" smtClean="0"/>
              <a:t>Heater</a:t>
            </a:r>
            <a:br>
              <a:rPr lang="en-US" sz="1000" dirty="0" smtClean="0"/>
            </a:br>
            <a:r>
              <a:rPr lang="en-US" sz="1000" dirty="0" smtClean="0"/>
              <a:t>10Ax40V</a:t>
            </a:r>
            <a:endParaRPr lang="en-US" sz="1000" dirty="0"/>
          </a:p>
        </p:txBody>
      </p:sp>
      <p:cxnSp>
        <p:nvCxnSpPr>
          <p:cNvPr id="110" name="Elbow Connector 109"/>
          <p:cNvCxnSpPr>
            <a:stCxn id="109" idx="0"/>
            <a:endCxn id="76" idx="2"/>
          </p:cNvCxnSpPr>
          <p:nvPr/>
        </p:nvCxnSpPr>
        <p:spPr>
          <a:xfrm rot="5400000" flipH="1" flipV="1">
            <a:off x="805492" y="1707384"/>
            <a:ext cx="1197534" cy="1192045"/>
          </a:xfrm>
          <a:prstGeom prst="bentConnector3">
            <a:avLst>
              <a:gd name="adj1" fmla="val 50000"/>
            </a:avLst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7" name="Group 76"/>
          <p:cNvGrpSpPr>
            <a:grpSpLocks/>
          </p:cNvGrpSpPr>
          <p:nvPr/>
        </p:nvGrpSpPr>
        <p:grpSpPr>
          <a:xfrm rot="1980000">
            <a:off x="1973454" y="1614196"/>
            <a:ext cx="74309" cy="126814"/>
            <a:chOff x="3059273" y="2914267"/>
            <a:chExt cx="222949" cy="253656"/>
          </a:xfrm>
          <a:solidFill>
            <a:srgbClr val="FF00FF"/>
          </a:solidFill>
        </p:grpSpPr>
        <p:sp>
          <p:nvSpPr>
            <p:cNvPr id="78" name="Rectangle 77"/>
            <p:cNvSpPr/>
            <p:nvPr/>
          </p:nvSpPr>
          <p:spPr>
            <a:xfrm>
              <a:off x="3066197" y="2914267"/>
              <a:ext cx="216025" cy="360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059273" y="3131919"/>
              <a:ext cx="216025" cy="360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616573" y="1730151"/>
            <a:ext cx="717339" cy="1993730"/>
            <a:chOff x="2207529" y="1855304"/>
            <a:chExt cx="717339" cy="1993731"/>
          </a:xfrm>
        </p:grpSpPr>
        <p:sp>
          <p:nvSpPr>
            <p:cNvPr id="104" name="TextBox 103"/>
            <p:cNvSpPr txBox="1"/>
            <p:nvPr/>
          </p:nvSpPr>
          <p:spPr>
            <a:xfrm>
              <a:off x="2207529" y="3056946"/>
              <a:ext cx="717339" cy="523220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FF00FF"/>
                  </a:solidFill>
                </a:rPr>
                <a:t>Control electrode</a:t>
              </a:r>
              <a:br>
                <a:rPr lang="en-US" sz="1000" dirty="0" smtClean="0">
                  <a:solidFill>
                    <a:srgbClr val="FF00FF"/>
                  </a:solidFill>
                </a:rPr>
              </a:br>
              <a:r>
                <a:rPr lang="en-US" sz="800" dirty="0" smtClean="0">
                  <a:solidFill>
                    <a:srgbClr val="FF00FF"/>
                  </a:solidFill>
                </a:rPr>
                <a:t>4kVx40mA</a:t>
              </a:r>
              <a:endParaRPr lang="en-US" sz="800" dirty="0">
                <a:solidFill>
                  <a:srgbClr val="FF00FF"/>
                </a:solidFill>
              </a:endParaRPr>
            </a:p>
          </p:txBody>
        </p:sp>
        <p:cxnSp>
          <p:nvCxnSpPr>
            <p:cNvPr id="111" name="Elbow Connector 110"/>
            <p:cNvCxnSpPr>
              <a:stCxn id="104" idx="0"/>
              <a:endCxn id="79" idx="2"/>
            </p:cNvCxnSpPr>
            <p:nvPr/>
          </p:nvCxnSpPr>
          <p:spPr>
            <a:xfrm rot="16200000" flipV="1">
              <a:off x="1965311" y="2456057"/>
              <a:ext cx="1201641" cy="136"/>
            </a:xfrm>
            <a:prstGeom prst="bentConnector3">
              <a:avLst>
                <a:gd name="adj1" fmla="val 50000"/>
              </a:avLst>
            </a:prstGeom>
            <a:ln w="63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13" idx="0"/>
              <a:endCxn id="104" idx="2"/>
            </p:cNvCxnSpPr>
            <p:nvPr/>
          </p:nvCxnSpPr>
          <p:spPr>
            <a:xfrm flipV="1">
              <a:off x="2565561" y="3580166"/>
              <a:ext cx="638" cy="20259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/>
            <p:cNvSpPr/>
            <p:nvPr/>
          </p:nvSpPr>
          <p:spPr>
            <a:xfrm>
              <a:off x="2538561" y="3782756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282641" y="2802594"/>
              <a:ext cx="325730" cy="1046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+</a:t>
              </a:r>
            </a:p>
            <a:p>
              <a:endParaRPr lang="en-US" sz="800" dirty="0" smtClean="0"/>
            </a:p>
            <a:p>
              <a:endParaRPr lang="en-US" sz="800" dirty="0"/>
            </a:p>
            <a:p>
              <a:endParaRPr lang="en-US" sz="1000" dirty="0"/>
            </a:p>
            <a:p>
              <a:r>
                <a:rPr lang="en-US" dirty="0" smtClean="0"/>
                <a:t>–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011052" y="1251358"/>
            <a:ext cx="9331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c</a:t>
            </a:r>
            <a:r>
              <a:rPr lang="en-GB" sz="1000" dirty="0" smtClean="0"/>
              <a:t>athode</a:t>
            </a:r>
          </a:p>
          <a:p>
            <a:r>
              <a:rPr lang="en-GB" sz="1000" dirty="0" smtClean="0"/>
              <a:t>      </a:t>
            </a:r>
            <a:r>
              <a:rPr lang="en-GB" sz="1000" dirty="0" smtClean="0">
                <a:solidFill>
                  <a:srgbClr val="92D050"/>
                </a:solidFill>
              </a:rPr>
              <a:t>grid</a:t>
            </a:r>
          </a:p>
          <a:p>
            <a:r>
              <a:rPr lang="en-GB" sz="1000" dirty="0">
                <a:solidFill>
                  <a:srgbClr val="92D050"/>
                </a:solidFill>
              </a:rPr>
              <a:t> </a:t>
            </a:r>
            <a:r>
              <a:rPr lang="en-GB" sz="1000" dirty="0" smtClean="0">
                <a:solidFill>
                  <a:srgbClr val="92D050"/>
                </a:solidFill>
              </a:rPr>
              <a:t>          </a:t>
            </a:r>
            <a:r>
              <a:rPr lang="en-GB" sz="1000" dirty="0" smtClean="0">
                <a:solidFill>
                  <a:srgbClr val="008000"/>
                </a:solidFill>
              </a:rPr>
              <a:t>anode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027956" y="1662482"/>
            <a:ext cx="3408140" cy="2061398"/>
            <a:chOff x="2027956" y="1662480"/>
            <a:chExt cx="3408140" cy="2061397"/>
          </a:xfrm>
        </p:grpSpPr>
        <p:grpSp>
          <p:nvGrpSpPr>
            <p:cNvPr id="133" name="Group 132"/>
            <p:cNvGrpSpPr/>
            <p:nvPr/>
          </p:nvGrpSpPr>
          <p:grpSpPr>
            <a:xfrm>
              <a:off x="2038113" y="1771710"/>
              <a:ext cx="3397983" cy="1952167"/>
              <a:chOff x="695927" y="1771710"/>
              <a:chExt cx="3397983" cy="1952167"/>
            </a:xfrm>
          </p:grpSpPr>
          <p:sp>
            <p:nvSpPr>
              <p:cNvPr id="137" name="TextBox 136"/>
              <p:cNvSpPr txBox="1"/>
              <p:nvPr/>
            </p:nvSpPr>
            <p:spPr>
              <a:xfrm>
                <a:off x="3224707" y="3004911"/>
                <a:ext cx="869203" cy="461665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smtClean="0">
                    <a:solidFill>
                      <a:srgbClr val="92D050"/>
                    </a:solidFill>
                  </a:rPr>
                  <a:t>Anode/grid modulator 40MHz</a:t>
                </a:r>
                <a:endParaRPr lang="en-US" sz="800" dirty="0">
                  <a:solidFill>
                    <a:srgbClr val="92D050"/>
                  </a:solidFill>
                </a:endParaRPr>
              </a:p>
            </p:txBody>
          </p:sp>
          <p:cxnSp>
            <p:nvCxnSpPr>
              <p:cNvPr id="138" name="Elbow Connector 137"/>
              <p:cNvCxnSpPr>
                <a:stCxn id="137" idx="0"/>
                <a:endCxn id="114" idx="2"/>
              </p:cNvCxnSpPr>
              <p:nvPr/>
            </p:nvCxnSpPr>
            <p:spPr>
              <a:xfrm rot="16200000" flipV="1">
                <a:off x="1561017" y="906620"/>
                <a:ext cx="1233202" cy="2963382"/>
              </a:xfrm>
              <a:prstGeom prst="bentConnector3">
                <a:avLst>
                  <a:gd name="adj1" fmla="val 50000"/>
                </a:avLst>
              </a:prstGeom>
              <a:ln w="6350" cmpd="sng">
                <a:solidFill>
                  <a:srgbClr val="92D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Rectangle 138"/>
              <p:cNvSpPr/>
              <p:nvPr/>
            </p:nvSpPr>
            <p:spPr>
              <a:xfrm>
                <a:off x="3391240" y="2677438"/>
                <a:ext cx="325730" cy="1046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+</a:t>
                </a:r>
              </a:p>
              <a:p>
                <a:endParaRPr lang="en-US" sz="800" dirty="0" smtClean="0"/>
              </a:p>
              <a:p>
                <a:endParaRPr lang="en-US" sz="800" dirty="0"/>
              </a:p>
              <a:p>
                <a:endParaRPr lang="en-US" sz="1000" dirty="0"/>
              </a:p>
              <a:p>
                <a:r>
                  <a:rPr lang="en-US" dirty="0" smtClean="0"/>
                  <a:t>–</a:t>
                </a:r>
              </a:p>
            </p:txBody>
          </p:sp>
          <p:cxnSp>
            <p:nvCxnSpPr>
              <p:cNvPr id="140" name="Straight Connector 139"/>
              <p:cNvCxnSpPr>
                <a:stCxn id="141" idx="0"/>
                <a:endCxn id="137" idx="2"/>
              </p:cNvCxnSpPr>
              <p:nvPr/>
            </p:nvCxnSpPr>
            <p:spPr>
              <a:xfrm flipH="1" flipV="1">
                <a:off x="3659309" y="3466576"/>
                <a:ext cx="2209" cy="193974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Oval 140"/>
              <p:cNvSpPr/>
              <p:nvPr/>
            </p:nvSpPr>
            <p:spPr>
              <a:xfrm>
                <a:off x="3634518" y="3660550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3" name="Rectangle 102"/>
            <p:cNvSpPr/>
            <p:nvPr/>
          </p:nvSpPr>
          <p:spPr>
            <a:xfrm rot="1980000">
              <a:off x="2086576" y="1662480"/>
              <a:ext cx="36000" cy="28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 rot="1980000">
              <a:off x="2027956" y="1745232"/>
              <a:ext cx="36000" cy="28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619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7" name="Titre 7"/>
          <p:cNvSpPr txBox="1">
            <a:spLocks/>
          </p:cNvSpPr>
          <p:nvPr/>
        </p:nvSpPr>
        <p:spPr>
          <a:xfrm>
            <a:off x="620407" y="111505"/>
            <a:ext cx="8426393" cy="54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err="1" smtClean="0"/>
              <a:t>Electron</a:t>
            </a:r>
            <a:r>
              <a:rPr lang="es-ES" dirty="0" smtClean="0"/>
              <a:t> Lens </a:t>
            </a:r>
            <a:r>
              <a:rPr lang="es-ES" dirty="0" err="1" smtClean="0"/>
              <a:t>schematics</a:t>
            </a:r>
            <a:r>
              <a:rPr lang="es-ES" dirty="0" smtClean="0"/>
              <a:t> (</a:t>
            </a:r>
            <a:r>
              <a:rPr lang="es-ES" dirty="0" err="1" smtClean="0"/>
              <a:t>typical</a:t>
            </a:r>
            <a:r>
              <a:rPr lang="es-ES" dirty="0" smtClean="0"/>
              <a:t> </a:t>
            </a:r>
            <a:r>
              <a:rPr lang="es-ES" dirty="0" err="1" smtClean="0"/>
              <a:t>values</a:t>
            </a:r>
            <a:r>
              <a:rPr lang="es-ES" dirty="0" smtClean="0"/>
              <a:t>)</a:t>
            </a:r>
            <a:endParaRPr lang="en-GB" dirty="0"/>
          </a:p>
        </p:txBody>
      </p:sp>
      <p:grpSp>
        <p:nvGrpSpPr>
          <p:cNvPr id="107" name="Group 106"/>
          <p:cNvGrpSpPr/>
          <p:nvPr/>
        </p:nvGrpSpPr>
        <p:grpSpPr>
          <a:xfrm>
            <a:off x="524337" y="627538"/>
            <a:ext cx="2329177" cy="2037811"/>
            <a:chOff x="524325" y="721028"/>
            <a:chExt cx="2329177" cy="2037810"/>
          </a:xfrm>
        </p:grpSpPr>
        <p:sp>
          <p:nvSpPr>
            <p:cNvPr id="20" name="Rectangle 19"/>
            <p:cNvSpPr/>
            <p:nvPr/>
          </p:nvSpPr>
          <p:spPr>
            <a:xfrm rot="1879340">
              <a:off x="2313502" y="2708438"/>
              <a:ext cx="540000" cy="50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 rot="2006422">
              <a:off x="1887720" y="2342501"/>
              <a:ext cx="504056" cy="22394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4325" y="721028"/>
              <a:ext cx="2110123" cy="562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400" dirty="0" smtClean="0"/>
                <a:t>Electron gun (A) </a:t>
              </a:r>
            </a:p>
            <a:p>
              <a:pPr algn="ctr">
                <a:lnSpc>
                  <a:spcPct val="110000"/>
                </a:lnSpc>
              </a:pPr>
              <a:r>
                <a:rPr lang="en-US" sz="1400" dirty="0" smtClean="0"/>
                <a:t>Modulator (KHz to MHz)</a:t>
              </a:r>
              <a:endParaRPr lang="en-US" sz="1400" dirty="0"/>
            </a:p>
          </p:txBody>
        </p:sp>
        <p:cxnSp>
          <p:nvCxnSpPr>
            <p:cNvPr id="28" name="Elbow Connector 27"/>
            <p:cNvCxnSpPr>
              <a:stCxn id="26" idx="2"/>
              <a:endCxn id="2" idx="1"/>
            </p:cNvCxnSpPr>
            <p:nvPr/>
          </p:nvCxnSpPr>
          <p:spPr>
            <a:xfrm rot="16200000" flipH="1">
              <a:off x="1238493" y="1624639"/>
              <a:ext cx="1031842" cy="350054"/>
            </a:xfrm>
            <a:prstGeom prst="bentConnector2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6" idx="1"/>
              <a:endCxn id="26" idx="3"/>
            </p:cNvCxnSpPr>
            <p:nvPr/>
          </p:nvCxnSpPr>
          <p:spPr>
            <a:xfrm>
              <a:off x="524325" y="1002387"/>
              <a:ext cx="2110123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7052924" y="1331380"/>
            <a:ext cx="1839567" cy="2153327"/>
            <a:chOff x="7052913" y="1424866"/>
            <a:chExt cx="1839567" cy="2153327"/>
          </a:xfrm>
        </p:grpSpPr>
        <p:sp>
          <p:nvSpPr>
            <p:cNvPr id="21" name="Rectangle 20"/>
            <p:cNvSpPr/>
            <p:nvPr/>
          </p:nvSpPr>
          <p:spPr>
            <a:xfrm rot="1879340">
              <a:off x="7052913" y="3043257"/>
              <a:ext cx="720000" cy="50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2006422">
              <a:off x="7663182" y="3184167"/>
              <a:ext cx="504056" cy="394026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898197" y="1424866"/>
              <a:ext cx="9942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Collector</a:t>
              </a:r>
              <a:endParaRPr lang="en-US" sz="1600" dirty="0"/>
            </a:p>
          </p:txBody>
        </p:sp>
        <p:cxnSp>
          <p:nvCxnSpPr>
            <p:cNvPr id="64" name="Elbow Connector 63"/>
            <p:cNvCxnSpPr>
              <a:stCxn id="63" idx="2"/>
              <a:endCxn id="8" idx="3"/>
            </p:cNvCxnSpPr>
            <p:nvPr/>
          </p:nvCxnSpPr>
          <p:spPr>
            <a:xfrm rot="5400000">
              <a:off x="7382106" y="2506831"/>
              <a:ext cx="1756645" cy="269822"/>
            </a:xfrm>
            <a:prstGeom prst="bentConnector2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7898197" y="1758176"/>
              <a:ext cx="951354" cy="5245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1699200" y="2750505"/>
            <a:ext cx="6480000" cy="10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115616" y="2802032"/>
            <a:ext cx="7488832" cy="0"/>
          </a:xfrm>
          <a:prstGeom prst="straightConnector1">
            <a:avLst/>
          </a:prstGeom>
          <a:ln w="12700" cmpd="sng">
            <a:solidFill>
              <a:srgbClr val="7F7F7F"/>
            </a:solidFill>
            <a:prstDash val="lgDashDotDot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347864" y="2694280"/>
            <a:ext cx="216024" cy="216024"/>
            <a:chOff x="3347864" y="2787774"/>
            <a:chExt cx="216024" cy="216024"/>
          </a:xfrm>
          <a:solidFill>
            <a:srgbClr val="92D050"/>
          </a:solidFill>
        </p:grpSpPr>
        <p:sp>
          <p:nvSpPr>
            <p:cNvPr id="77" name="Rectangle 76"/>
            <p:cNvSpPr/>
            <p:nvPr/>
          </p:nvSpPr>
          <p:spPr>
            <a:xfrm>
              <a:off x="3347864" y="2787774"/>
              <a:ext cx="21602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347864" y="2958079"/>
              <a:ext cx="21602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372200" y="2698556"/>
            <a:ext cx="216024" cy="216024"/>
            <a:chOff x="3068216" y="2940174"/>
            <a:chExt cx="216024" cy="216024"/>
          </a:xfrm>
          <a:solidFill>
            <a:srgbClr val="92D050"/>
          </a:solidFill>
        </p:grpSpPr>
        <p:sp>
          <p:nvSpPr>
            <p:cNvPr id="79" name="Rectangle 78"/>
            <p:cNvSpPr/>
            <p:nvPr/>
          </p:nvSpPr>
          <p:spPr>
            <a:xfrm>
              <a:off x="3068216" y="2940174"/>
              <a:ext cx="21602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068216" y="3110479"/>
              <a:ext cx="21602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3207612" y="2013098"/>
            <a:ext cx="3487225" cy="1170540"/>
            <a:chOff x="3207600" y="2106592"/>
            <a:chExt cx="3487225" cy="1170540"/>
          </a:xfrm>
        </p:grpSpPr>
        <p:sp>
          <p:nvSpPr>
            <p:cNvPr id="32" name="TextBox 31"/>
            <p:cNvSpPr txBox="1"/>
            <p:nvPr/>
          </p:nvSpPr>
          <p:spPr>
            <a:xfrm>
              <a:off x="3276048" y="2106592"/>
              <a:ext cx="33694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Main SC solenoid 4-6 T</a:t>
              </a:r>
              <a:endParaRPr lang="en-US" sz="1600" dirty="0"/>
            </a:p>
          </p:txBody>
        </p:sp>
        <p:cxnSp>
          <p:nvCxnSpPr>
            <p:cNvPr id="33" name="Elbow Connector 32"/>
            <p:cNvCxnSpPr>
              <a:stCxn id="32" idx="2"/>
              <a:endCxn id="18" idx="0"/>
            </p:cNvCxnSpPr>
            <p:nvPr/>
          </p:nvCxnSpPr>
          <p:spPr>
            <a:xfrm rot="5400000">
              <a:off x="4859232" y="2546494"/>
              <a:ext cx="202888" cy="192"/>
            </a:xfrm>
            <a:prstGeom prst="bentConnector3">
              <a:avLst>
                <a:gd name="adj1" fmla="val 50000"/>
              </a:avLst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3859837" y="2445145"/>
              <a:ext cx="2224331" cy="2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" name="Group 122"/>
            <p:cNvGrpSpPr/>
            <p:nvPr/>
          </p:nvGrpSpPr>
          <p:grpSpPr>
            <a:xfrm>
              <a:off x="3207600" y="2545682"/>
              <a:ext cx="3487225" cy="731450"/>
              <a:chOff x="3207600" y="2545682"/>
              <a:chExt cx="3487225" cy="73145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275856" y="3008074"/>
                <a:ext cx="3369448" cy="139740"/>
              </a:xfrm>
              <a:prstGeom prst="rect">
                <a:avLst/>
              </a:prstGeom>
              <a:solidFill>
                <a:srgbClr val="FF6600"/>
              </a:solid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275856" y="2648034"/>
                <a:ext cx="3369448" cy="139740"/>
              </a:xfrm>
              <a:prstGeom prst="rect">
                <a:avLst/>
              </a:prstGeom>
              <a:solidFill>
                <a:srgbClr val="FF6600"/>
              </a:solid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207600" y="2545682"/>
                <a:ext cx="3487225" cy="73145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60" name="Elbow Connector 59"/>
          <p:cNvCxnSpPr>
            <a:stCxn id="39" idx="2"/>
            <a:endCxn id="14" idx="2"/>
          </p:cNvCxnSpPr>
          <p:nvPr/>
        </p:nvCxnSpPr>
        <p:spPr>
          <a:xfrm rot="5400000" flipH="1" flipV="1">
            <a:off x="5581133" y="2383004"/>
            <a:ext cx="754285" cy="2028523"/>
          </a:xfrm>
          <a:prstGeom prst="bentConnector3">
            <a:avLst>
              <a:gd name="adj1" fmla="val -30307"/>
            </a:avLst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635908" y="3435850"/>
            <a:ext cx="2616221" cy="338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Bending SC solenoids ~3T</a:t>
            </a:r>
            <a:endParaRPr lang="en-US" sz="1600" dirty="0"/>
          </a:p>
        </p:txBody>
      </p:sp>
      <p:cxnSp>
        <p:nvCxnSpPr>
          <p:cNvPr id="40" name="Elbow Connector 39"/>
          <p:cNvCxnSpPr>
            <a:stCxn id="39" idx="2"/>
          </p:cNvCxnSpPr>
          <p:nvPr/>
        </p:nvCxnSpPr>
        <p:spPr>
          <a:xfrm rot="5400000" flipH="1">
            <a:off x="3467543" y="2297936"/>
            <a:ext cx="754285" cy="2198661"/>
          </a:xfrm>
          <a:prstGeom prst="bentConnector3">
            <a:avLst>
              <a:gd name="adj1" fmla="val -30307"/>
            </a:avLst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674397" y="3774400"/>
            <a:ext cx="2505712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/>
          <p:cNvGrpSpPr/>
          <p:nvPr/>
        </p:nvGrpSpPr>
        <p:grpSpPr>
          <a:xfrm>
            <a:off x="539552" y="2174512"/>
            <a:ext cx="2228592" cy="1599895"/>
            <a:chOff x="539552" y="2268000"/>
            <a:chExt cx="2228592" cy="1599894"/>
          </a:xfrm>
        </p:grpSpPr>
        <p:sp>
          <p:nvSpPr>
            <p:cNvPr id="9" name="Rectangle 8"/>
            <p:cNvSpPr/>
            <p:nvPr/>
          </p:nvSpPr>
          <p:spPr>
            <a:xfrm rot="2006422">
              <a:off x="1786467" y="2581562"/>
              <a:ext cx="504056" cy="68742"/>
            </a:xfrm>
            <a:prstGeom prst="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2006422">
              <a:off x="1998000" y="2268000"/>
              <a:ext cx="504056" cy="68742"/>
            </a:xfrm>
            <a:prstGeom prst="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39552" y="3529340"/>
              <a:ext cx="22285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Gun solenoid &gt; 0.2T</a:t>
              </a:r>
              <a:endParaRPr lang="en-US" sz="1600" dirty="0"/>
            </a:p>
          </p:txBody>
        </p:sp>
        <p:cxnSp>
          <p:nvCxnSpPr>
            <p:cNvPr id="49" name="Elbow Connector 48"/>
            <p:cNvCxnSpPr>
              <a:stCxn id="48" idx="2"/>
              <a:endCxn id="9" idx="2"/>
            </p:cNvCxnSpPr>
            <p:nvPr/>
          </p:nvCxnSpPr>
          <p:spPr>
            <a:xfrm rot="5400000" flipH="1" flipV="1">
              <a:off x="1225061" y="3073401"/>
              <a:ext cx="1223280" cy="365706"/>
            </a:xfrm>
            <a:prstGeom prst="bentConnector5">
              <a:avLst>
                <a:gd name="adj1" fmla="val -18687"/>
                <a:gd name="adj2" fmla="val -295436"/>
                <a:gd name="adj3" fmla="val 98211"/>
              </a:avLst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20407" y="3867894"/>
              <a:ext cx="2079385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Oval 28"/>
          <p:cNvSpPr/>
          <p:nvPr/>
        </p:nvSpPr>
        <p:spPr>
          <a:xfrm>
            <a:off x="5004048" y="1196399"/>
            <a:ext cx="7200" cy="7200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/>
          <p:cNvSpPr/>
          <p:nvPr/>
        </p:nvSpPr>
        <p:spPr>
          <a:xfrm>
            <a:off x="5004048" y="1628447"/>
            <a:ext cx="7200" cy="7200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2678400" y="2519767"/>
            <a:ext cx="324000" cy="576000"/>
            <a:chOff x="2678400" y="2519767"/>
            <a:chExt cx="324000" cy="576000"/>
          </a:xfrm>
        </p:grpSpPr>
        <p:sp>
          <p:nvSpPr>
            <p:cNvPr id="128" name="Rectangle 127"/>
            <p:cNvSpPr/>
            <p:nvPr/>
          </p:nvSpPr>
          <p:spPr>
            <a:xfrm rot="900000">
              <a:off x="2678400" y="2519767"/>
              <a:ext cx="324000" cy="5760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 rot="600000">
              <a:off x="2693909" y="2558179"/>
              <a:ext cx="275076" cy="471417"/>
              <a:chOff x="2693908" y="2558179"/>
              <a:chExt cx="275076" cy="471417"/>
            </a:xfrm>
          </p:grpSpPr>
          <p:sp>
            <p:nvSpPr>
              <p:cNvPr id="76" name="Rectangle 75"/>
              <p:cNvSpPr/>
              <p:nvPr/>
            </p:nvSpPr>
            <p:spPr>
              <a:xfrm rot="1173559">
                <a:off x="2790641" y="2558179"/>
                <a:ext cx="68727" cy="12439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1173559">
                <a:off x="2900257" y="2579666"/>
                <a:ext cx="68727" cy="124396"/>
              </a:xfrm>
              <a:prstGeom prst="rect">
                <a:avLst/>
              </a:prstGeom>
              <a:scene3d>
                <a:camera prst="orthographicFront">
                  <a:rot lat="0" lon="0" rev="720000"/>
                </a:camera>
                <a:lightRig rig="threePt" dir="t"/>
              </a:scene3d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1173559">
                <a:off x="2862647" y="2905200"/>
                <a:ext cx="68727" cy="124396"/>
              </a:xfrm>
              <a:prstGeom prst="rect">
                <a:avLst/>
              </a:prstGeom>
              <a:scene3d>
                <a:camera prst="orthographicFront">
                  <a:rot lat="0" lon="0" rev="720000"/>
                </a:camera>
                <a:lightRig rig="threePt" dir="t"/>
              </a:scene3d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1173559">
                <a:off x="2693908" y="2880000"/>
                <a:ext cx="68727" cy="12439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 rot="10800000">
            <a:off x="6912296" y="2515379"/>
            <a:ext cx="324000" cy="576000"/>
            <a:chOff x="2678400" y="2519767"/>
            <a:chExt cx="324000" cy="576000"/>
          </a:xfrm>
        </p:grpSpPr>
        <p:sp>
          <p:nvSpPr>
            <p:cNvPr id="87" name="Rectangle 86"/>
            <p:cNvSpPr/>
            <p:nvPr/>
          </p:nvSpPr>
          <p:spPr>
            <a:xfrm rot="900000">
              <a:off x="2678400" y="2519767"/>
              <a:ext cx="324000" cy="5760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 rot="600000">
              <a:off x="2693909" y="2558179"/>
              <a:ext cx="275076" cy="471417"/>
              <a:chOff x="2693908" y="2558179"/>
              <a:chExt cx="275076" cy="471417"/>
            </a:xfrm>
          </p:grpSpPr>
          <p:sp>
            <p:nvSpPr>
              <p:cNvPr id="97" name="Rectangle 96"/>
              <p:cNvSpPr/>
              <p:nvPr/>
            </p:nvSpPr>
            <p:spPr>
              <a:xfrm rot="1173559">
                <a:off x="2790641" y="2558179"/>
                <a:ext cx="68727" cy="12439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1173559">
                <a:off x="2900257" y="2579666"/>
                <a:ext cx="68727" cy="124396"/>
              </a:xfrm>
              <a:prstGeom prst="rect">
                <a:avLst/>
              </a:prstGeom>
              <a:scene3d>
                <a:camera prst="orthographicFront">
                  <a:rot lat="0" lon="0" rev="720000"/>
                </a:camera>
                <a:lightRig rig="threePt" dir="t"/>
              </a:scene3d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1173559">
                <a:off x="2862647" y="2905200"/>
                <a:ext cx="68727" cy="124396"/>
              </a:xfrm>
              <a:prstGeom prst="rect">
                <a:avLst/>
              </a:prstGeom>
              <a:scene3d>
                <a:camera prst="orthographicFront">
                  <a:rot lat="0" lon="0" rev="720000"/>
                </a:camera>
                <a:lightRig rig="threePt" dir="t"/>
              </a:scene3d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 rot="1173559">
                <a:off x="2693908" y="2880000"/>
                <a:ext cx="68727" cy="12439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691680" y="4767263"/>
            <a:ext cx="6840320" cy="27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A. Rossi, Mini-workshop on Beam-Beam Effects in Circular Colliders, 5-7 February 2018, LBL Berkeley CA</a:t>
            </a:r>
            <a:endParaRPr lang="en-GB" dirty="0"/>
          </a:p>
        </p:txBody>
      </p:sp>
      <p:grpSp>
        <p:nvGrpSpPr>
          <p:cNvPr id="22" name="Group 21"/>
          <p:cNvGrpSpPr/>
          <p:nvPr/>
        </p:nvGrpSpPr>
        <p:grpSpPr>
          <a:xfrm>
            <a:off x="6837693" y="2471107"/>
            <a:ext cx="509174" cy="679913"/>
            <a:chOff x="8349861" y="936704"/>
            <a:chExt cx="509174" cy="450954"/>
          </a:xfrm>
        </p:grpSpPr>
        <p:cxnSp>
          <p:nvCxnSpPr>
            <p:cNvPr id="110" name="Straight Connector 109"/>
            <p:cNvCxnSpPr/>
            <p:nvPr/>
          </p:nvCxnSpPr>
          <p:spPr>
            <a:xfrm>
              <a:off x="8349861" y="936704"/>
              <a:ext cx="509174" cy="450954"/>
            </a:xfrm>
            <a:prstGeom prst="line">
              <a:avLst/>
            </a:prstGeom>
            <a:ln w="38100" cmpd="sng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H="1">
              <a:off x="8349861" y="936704"/>
              <a:ext cx="509174" cy="450954"/>
            </a:xfrm>
            <a:prstGeom prst="line">
              <a:avLst/>
            </a:prstGeom>
            <a:ln w="38100" cmpd="sng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>
            <a:off x="2622666" y="2462083"/>
            <a:ext cx="509174" cy="679913"/>
            <a:chOff x="8349861" y="936704"/>
            <a:chExt cx="509174" cy="450954"/>
          </a:xfrm>
        </p:grpSpPr>
        <p:cxnSp>
          <p:nvCxnSpPr>
            <p:cNvPr id="116" name="Straight Connector 115"/>
            <p:cNvCxnSpPr/>
            <p:nvPr/>
          </p:nvCxnSpPr>
          <p:spPr>
            <a:xfrm>
              <a:off x="8349861" y="936704"/>
              <a:ext cx="509174" cy="450954"/>
            </a:xfrm>
            <a:prstGeom prst="line">
              <a:avLst/>
            </a:prstGeom>
            <a:ln w="38100" cmpd="sng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8349861" y="936704"/>
              <a:ext cx="509174" cy="450954"/>
            </a:xfrm>
            <a:prstGeom prst="line">
              <a:avLst/>
            </a:prstGeom>
            <a:ln w="38100" cmpd="sng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9338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Context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771553"/>
            <a:ext cx="7920000" cy="3680222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en-US" dirty="0" smtClean="0"/>
              <a:t>Electron beams can be used in conjunction with proton/ion beams for </a:t>
            </a:r>
          </a:p>
          <a:p>
            <a:r>
              <a:rPr lang="en-US" dirty="0" smtClean="0"/>
              <a:t>Electron cooling (for ex. at CERN LEIR, AD, ELENA, GSI SIS18), </a:t>
            </a:r>
          </a:p>
          <a:p>
            <a:r>
              <a:rPr lang="en-US" dirty="0" smtClean="0"/>
              <a:t>Space charge </a:t>
            </a:r>
            <a:r>
              <a:rPr lang="en-US" dirty="0"/>
              <a:t>compensation </a:t>
            </a:r>
            <a:r>
              <a:rPr lang="en-US" dirty="0" smtClean="0"/>
              <a:t>(GSI SIS18 *, FNAL IOTA) </a:t>
            </a:r>
          </a:p>
          <a:p>
            <a:r>
              <a:rPr lang="en-US" dirty="0" smtClean="0"/>
              <a:t>Beam-beam compensation (</a:t>
            </a:r>
            <a:r>
              <a:rPr lang="en-US" dirty="0"/>
              <a:t>at FNAL </a:t>
            </a:r>
            <a:r>
              <a:rPr lang="en-US" dirty="0" err="1"/>
              <a:t>Tevatron</a:t>
            </a:r>
            <a:r>
              <a:rPr lang="en-US" dirty="0"/>
              <a:t> </a:t>
            </a:r>
            <a:r>
              <a:rPr lang="en-US" dirty="0" smtClean="0"/>
              <a:t>and BNL RHIC)</a:t>
            </a:r>
          </a:p>
          <a:p>
            <a:r>
              <a:rPr lang="en-US" dirty="0" smtClean="0"/>
              <a:t>Halo diffusion enhancement (at </a:t>
            </a:r>
            <a:r>
              <a:rPr lang="en-US" dirty="0"/>
              <a:t>FNAL </a:t>
            </a:r>
            <a:r>
              <a:rPr lang="en-US" dirty="0" err="1" smtClean="0"/>
              <a:t>Tevatron</a:t>
            </a:r>
            <a:r>
              <a:rPr lang="en-US" dirty="0" smtClean="0"/>
              <a:t>)</a:t>
            </a:r>
          </a:p>
          <a:p>
            <a:pPr marL="0" indent="0" algn="l">
              <a:buNone/>
            </a:pPr>
            <a:endParaRPr lang="en-US" dirty="0" smtClean="0"/>
          </a:p>
          <a:p>
            <a:pPr algn="l"/>
            <a:r>
              <a:rPr lang="en-US" dirty="0" smtClean="0"/>
              <a:t>At HL-LHC e-lenses are being studied for:</a:t>
            </a:r>
          </a:p>
          <a:p>
            <a:pPr lvl="1" algn="l"/>
            <a:r>
              <a:rPr lang="en-US" dirty="0" smtClean="0">
                <a:solidFill>
                  <a:schemeClr val="tx2"/>
                </a:solidFill>
              </a:rPr>
              <a:t>BBLR for Beam-Beam Long-Range compensation</a:t>
            </a:r>
          </a:p>
          <a:p>
            <a:pPr lvl="1"/>
            <a:r>
              <a:rPr lang="en-US" dirty="0">
                <a:solidFill>
                  <a:srgbClr val="005F8C"/>
                </a:solidFill>
              </a:rPr>
              <a:t>BBHO for Beam-Beam Head-On </a:t>
            </a:r>
            <a:r>
              <a:rPr lang="en-US" dirty="0" smtClean="0">
                <a:solidFill>
                  <a:srgbClr val="005F8C"/>
                </a:solidFill>
              </a:rPr>
              <a:t>compensation?</a:t>
            </a:r>
          </a:p>
          <a:p>
            <a:pPr lvl="1"/>
            <a:r>
              <a:rPr lang="en-US" dirty="0" smtClean="0"/>
              <a:t>HEL for </a:t>
            </a:r>
            <a:r>
              <a:rPr lang="en-US" dirty="0"/>
              <a:t>Halo diffusion enhancement </a:t>
            </a:r>
            <a:endParaRPr lang="en-US" dirty="0" smtClean="0">
              <a:solidFill>
                <a:srgbClr val="005F8C"/>
              </a:solidFill>
            </a:endParaRPr>
          </a:p>
          <a:p>
            <a:pPr lvl="1" algn="l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Landau damping? (Not needed according to Sasha’s talk)</a:t>
            </a:r>
          </a:p>
          <a:p>
            <a:pPr lvl="1" algn="l"/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57150" indent="0">
              <a:buNone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 under study with the ARIES project (Accelerator Research and Innovation for European Science and Society) 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691680" y="4767263"/>
            <a:ext cx="6840320" cy="27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A. Rossi, Mini-workshop on Beam-Beam Effects in Circular Colliders, 5-7 February 2018, LBL Berkeley CA</a:t>
            </a:r>
            <a:endParaRPr lang="en-GB" dirty="0"/>
          </a:p>
        </p:txBody>
      </p:sp>
      <p:sp>
        <p:nvSpPr>
          <p:cNvPr id="8" name="Rounded Rectangle 68"/>
          <p:cNvSpPr/>
          <p:nvPr/>
        </p:nvSpPr>
        <p:spPr>
          <a:xfrm>
            <a:off x="827584" y="1357462"/>
            <a:ext cx="4968552" cy="278184"/>
          </a:xfrm>
          <a:custGeom>
            <a:avLst/>
            <a:gdLst>
              <a:gd name="connsiteX0" fmla="*/ 0 w 3290400"/>
              <a:gd name="connsiteY0" fmla="*/ 218713 h 1312253"/>
              <a:gd name="connsiteX1" fmla="*/ 218713 w 3290400"/>
              <a:gd name="connsiteY1" fmla="*/ 0 h 1312253"/>
              <a:gd name="connsiteX2" fmla="*/ 3071687 w 3290400"/>
              <a:gd name="connsiteY2" fmla="*/ 0 h 1312253"/>
              <a:gd name="connsiteX3" fmla="*/ 3290400 w 3290400"/>
              <a:gd name="connsiteY3" fmla="*/ 218713 h 1312253"/>
              <a:gd name="connsiteX4" fmla="*/ 3290400 w 3290400"/>
              <a:gd name="connsiteY4" fmla="*/ 1093540 h 1312253"/>
              <a:gd name="connsiteX5" fmla="*/ 3071687 w 3290400"/>
              <a:gd name="connsiteY5" fmla="*/ 1312253 h 1312253"/>
              <a:gd name="connsiteX6" fmla="*/ 218713 w 3290400"/>
              <a:gd name="connsiteY6" fmla="*/ 1312253 h 1312253"/>
              <a:gd name="connsiteX7" fmla="*/ 0 w 3290400"/>
              <a:gd name="connsiteY7" fmla="*/ 1093540 h 1312253"/>
              <a:gd name="connsiteX8" fmla="*/ 0 w 3290400"/>
              <a:gd name="connsiteY8" fmla="*/ 218713 h 1312253"/>
              <a:gd name="connsiteX0" fmla="*/ 0 w 3290400"/>
              <a:gd name="connsiteY0" fmla="*/ 218713 h 1312253"/>
              <a:gd name="connsiteX1" fmla="*/ 218713 w 3290400"/>
              <a:gd name="connsiteY1" fmla="*/ 0 h 1312253"/>
              <a:gd name="connsiteX2" fmla="*/ 3071687 w 3290400"/>
              <a:gd name="connsiteY2" fmla="*/ 0 h 1312253"/>
              <a:gd name="connsiteX3" fmla="*/ 3239600 w 3290400"/>
              <a:gd name="connsiteY3" fmla="*/ 218713 h 1312253"/>
              <a:gd name="connsiteX4" fmla="*/ 3290400 w 3290400"/>
              <a:gd name="connsiteY4" fmla="*/ 1093540 h 1312253"/>
              <a:gd name="connsiteX5" fmla="*/ 3071687 w 3290400"/>
              <a:gd name="connsiteY5" fmla="*/ 1312253 h 1312253"/>
              <a:gd name="connsiteX6" fmla="*/ 218713 w 3290400"/>
              <a:gd name="connsiteY6" fmla="*/ 1312253 h 1312253"/>
              <a:gd name="connsiteX7" fmla="*/ 0 w 3290400"/>
              <a:gd name="connsiteY7" fmla="*/ 1093540 h 1312253"/>
              <a:gd name="connsiteX8" fmla="*/ 0 w 3290400"/>
              <a:gd name="connsiteY8" fmla="*/ 218713 h 1312253"/>
              <a:gd name="connsiteX0" fmla="*/ 0 w 3239600"/>
              <a:gd name="connsiteY0" fmla="*/ 218713 h 1312253"/>
              <a:gd name="connsiteX1" fmla="*/ 218713 w 3239600"/>
              <a:gd name="connsiteY1" fmla="*/ 0 h 1312253"/>
              <a:gd name="connsiteX2" fmla="*/ 3071687 w 3239600"/>
              <a:gd name="connsiteY2" fmla="*/ 0 h 1312253"/>
              <a:gd name="connsiteX3" fmla="*/ 3239600 w 3239600"/>
              <a:gd name="connsiteY3" fmla="*/ 218713 h 1312253"/>
              <a:gd name="connsiteX4" fmla="*/ 3233250 w 3239600"/>
              <a:gd name="connsiteY4" fmla="*/ 1093540 h 1312253"/>
              <a:gd name="connsiteX5" fmla="*/ 3071687 w 3239600"/>
              <a:gd name="connsiteY5" fmla="*/ 1312253 h 1312253"/>
              <a:gd name="connsiteX6" fmla="*/ 218713 w 3239600"/>
              <a:gd name="connsiteY6" fmla="*/ 1312253 h 1312253"/>
              <a:gd name="connsiteX7" fmla="*/ 0 w 3239600"/>
              <a:gd name="connsiteY7" fmla="*/ 1093540 h 1312253"/>
              <a:gd name="connsiteX8" fmla="*/ 0 w 3239600"/>
              <a:gd name="connsiteY8" fmla="*/ 218713 h 1312253"/>
              <a:gd name="connsiteX0" fmla="*/ 69850 w 3239600"/>
              <a:gd name="connsiteY0" fmla="*/ 231413 h 1312253"/>
              <a:gd name="connsiteX1" fmla="*/ 218713 w 3239600"/>
              <a:gd name="connsiteY1" fmla="*/ 0 h 1312253"/>
              <a:gd name="connsiteX2" fmla="*/ 3071687 w 3239600"/>
              <a:gd name="connsiteY2" fmla="*/ 0 h 1312253"/>
              <a:gd name="connsiteX3" fmla="*/ 3239600 w 3239600"/>
              <a:gd name="connsiteY3" fmla="*/ 218713 h 1312253"/>
              <a:gd name="connsiteX4" fmla="*/ 3233250 w 3239600"/>
              <a:gd name="connsiteY4" fmla="*/ 1093540 h 1312253"/>
              <a:gd name="connsiteX5" fmla="*/ 3071687 w 3239600"/>
              <a:gd name="connsiteY5" fmla="*/ 1312253 h 1312253"/>
              <a:gd name="connsiteX6" fmla="*/ 218713 w 3239600"/>
              <a:gd name="connsiteY6" fmla="*/ 1312253 h 1312253"/>
              <a:gd name="connsiteX7" fmla="*/ 0 w 3239600"/>
              <a:gd name="connsiteY7" fmla="*/ 1093540 h 1312253"/>
              <a:gd name="connsiteX8" fmla="*/ 69850 w 3239600"/>
              <a:gd name="connsiteY8" fmla="*/ 231413 h 1312253"/>
              <a:gd name="connsiteX0" fmla="*/ 0 w 3169750"/>
              <a:gd name="connsiteY0" fmla="*/ 231413 h 1312253"/>
              <a:gd name="connsiteX1" fmla="*/ 148863 w 3169750"/>
              <a:gd name="connsiteY1" fmla="*/ 0 h 1312253"/>
              <a:gd name="connsiteX2" fmla="*/ 3001837 w 3169750"/>
              <a:gd name="connsiteY2" fmla="*/ 0 h 1312253"/>
              <a:gd name="connsiteX3" fmla="*/ 3169750 w 3169750"/>
              <a:gd name="connsiteY3" fmla="*/ 218713 h 1312253"/>
              <a:gd name="connsiteX4" fmla="*/ 3163400 w 3169750"/>
              <a:gd name="connsiteY4" fmla="*/ 1093540 h 1312253"/>
              <a:gd name="connsiteX5" fmla="*/ 3001837 w 3169750"/>
              <a:gd name="connsiteY5" fmla="*/ 1312253 h 1312253"/>
              <a:gd name="connsiteX6" fmla="*/ 148863 w 3169750"/>
              <a:gd name="connsiteY6" fmla="*/ 1312253 h 1312253"/>
              <a:gd name="connsiteX7" fmla="*/ 12700 w 3169750"/>
              <a:gd name="connsiteY7" fmla="*/ 1093540 h 1312253"/>
              <a:gd name="connsiteX8" fmla="*/ 0 w 3169750"/>
              <a:gd name="connsiteY8" fmla="*/ 231413 h 1312253"/>
              <a:gd name="connsiteX0" fmla="*/ 0 w 3169750"/>
              <a:gd name="connsiteY0" fmla="*/ 231413 h 1312253"/>
              <a:gd name="connsiteX1" fmla="*/ 148863 w 3169750"/>
              <a:gd name="connsiteY1" fmla="*/ 0 h 1312253"/>
              <a:gd name="connsiteX2" fmla="*/ 3001837 w 3169750"/>
              <a:gd name="connsiteY2" fmla="*/ 0 h 1312253"/>
              <a:gd name="connsiteX3" fmla="*/ 3169750 w 3169750"/>
              <a:gd name="connsiteY3" fmla="*/ 218713 h 1312253"/>
              <a:gd name="connsiteX4" fmla="*/ 3163400 w 3169750"/>
              <a:gd name="connsiteY4" fmla="*/ 1093540 h 1312253"/>
              <a:gd name="connsiteX5" fmla="*/ 3001837 w 3169750"/>
              <a:gd name="connsiteY5" fmla="*/ 1312253 h 1312253"/>
              <a:gd name="connsiteX6" fmla="*/ 148863 w 3169750"/>
              <a:gd name="connsiteY6" fmla="*/ 1312253 h 1312253"/>
              <a:gd name="connsiteX7" fmla="*/ 6350 w 3169750"/>
              <a:gd name="connsiteY7" fmla="*/ 1093540 h 1312253"/>
              <a:gd name="connsiteX8" fmla="*/ 0 w 3169750"/>
              <a:gd name="connsiteY8" fmla="*/ 231413 h 1312253"/>
              <a:gd name="connsiteX0" fmla="*/ 611 w 3170361"/>
              <a:gd name="connsiteY0" fmla="*/ 231413 h 1312253"/>
              <a:gd name="connsiteX1" fmla="*/ 149474 w 3170361"/>
              <a:gd name="connsiteY1" fmla="*/ 0 h 1312253"/>
              <a:gd name="connsiteX2" fmla="*/ 3002448 w 3170361"/>
              <a:gd name="connsiteY2" fmla="*/ 0 h 1312253"/>
              <a:gd name="connsiteX3" fmla="*/ 3170361 w 3170361"/>
              <a:gd name="connsiteY3" fmla="*/ 218713 h 1312253"/>
              <a:gd name="connsiteX4" fmla="*/ 3164011 w 3170361"/>
              <a:gd name="connsiteY4" fmla="*/ 1093540 h 1312253"/>
              <a:gd name="connsiteX5" fmla="*/ 3002448 w 3170361"/>
              <a:gd name="connsiteY5" fmla="*/ 1312253 h 1312253"/>
              <a:gd name="connsiteX6" fmla="*/ 149474 w 3170361"/>
              <a:gd name="connsiteY6" fmla="*/ 1312253 h 1312253"/>
              <a:gd name="connsiteX7" fmla="*/ 611 w 3170361"/>
              <a:gd name="connsiteY7" fmla="*/ 1093540 h 1312253"/>
              <a:gd name="connsiteX8" fmla="*/ 611 w 3170361"/>
              <a:gd name="connsiteY8" fmla="*/ 231413 h 1312253"/>
              <a:gd name="connsiteX0" fmla="*/ 611 w 3170361"/>
              <a:gd name="connsiteY0" fmla="*/ 206013 h 1312253"/>
              <a:gd name="connsiteX1" fmla="*/ 149474 w 3170361"/>
              <a:gd name="connsiteY1" fmla="*/ 0 h 1312253"/>
              <a:gd name="connsiteX2" fmla="*/ 3002448 w 3170361"/>
              <a:gd name="connsiteY2" fmla="*/ 0 h 1312253"/>
              <a:gd name="connsiteX3" fmla="*/ 3170361 w 3170361"/>
              <a:gd name="connsiteY3" fmla="*/ 218713 h 1312253"/>
              <a:gd name="connsiteX4" fmla="*/ 3164011 w 3170361"/>
              <a:gd name="connsiteY4" fmla="*/ 1093540 h 1312253"/>
              <a:gd name="connsiteX5" fmla="*/ 3002448 w 3170361"/>
              <a:gd name="connsiteY5" fmla="*/ 1312253 h 1312253"/>
              <a:gd name="connsiteX6" fmla="*/ 149474 w 3170361"/>
              <a:gd name="connsiteY6" fmla="*/ 1312253 h 1312253"/>
              <a:gd name="connsiteX7" fmla="*/ 611 w 3170361"/>
              <a:gd name="connsiteY7" fmla="*/ 1093540 h 1312253"/>
              <a:gd name="connsiteX8" fmla="*/ 611 w 3170361"/>
              <a:gd name="connsiteY8" fmla="*/ 206013 h 1312253"/>
              <a:gd name="connsiteX0" fmla="*/ 611 w 3170361"/>
              <a:gd name="connsiteY0" fmla="*/ 206013 h 1312253"/>
              <a:gd name="connsiteX1" fmla="*/ 149474 w 3170361"/>
              <a:gd name="connsiteY1" fmla="*/ 0 h 1312253"/>
              <a:gd name="connsiteX2" fmla="*/ 3002448 w 3170361"/>
              <a:gd name="connsiteY2" fmla="*/ 0 h 1312253"/>
              <a:gd name="connsiteX3" fmla="*/ 3170361 w 3170361"/>
              <a:gd name="connsiteY3" fmla="*/ 218713 h 1312253"/>
              <a:gd name="connsiteX4" fmla="*/ 3164011 w 3170361"/>
              <a:gd name="connsiteY4" fmla="*/ 1093540 h 1312253"/>
              <a:gd name="connsiteX5" fmla="*/ 3002448 w 3170361"/>
              <a:gd name="connsiteY5" fmla="*/ 1312253 h 1312253"/>
              <a:gd name="connsiteX6" fmla="*/ 149474 w 3170361"/>
              <a:gd name="connsiteY6" fmla="*/ 1312253 h 1312253"/>
              <a:gd name="connsiteX7" fmla="*/ 611 w 3170361"/>
              <a:gd name="connsiteY7" fmla="*/ 1150690 h 1312253"/>
              <a:gd name="connsiteX8" fmla="*/ 611 w 3170361"/>
              <a:gd name="connsiteY8" fmla="*/ 206013 h 1312253"/>
              <a:gd name="connsiteX0" fmla="*/ 611 w 3176235"/>
              <a:gd name="connsiteY0" fmla="*/ 206013 h 1312253"/>
              <a:gd name="connsiteX1" fmla="*/ 149474 w 3176235"/>
              <a:gd name="connsiteY1" fmla="*/ 0 h 1312253"/>
              <a:gd name="connsiteX2" fmla="*/ 3002448 w 3176235"/>
              <a:gd name="connsiteY2" fmla="*/ 0 h 1312253"/>
              <a:gd name="connsiteX3" fmla="*/ 3170361 w 3176235"/>
              <a:gd name="connsiteY3" fmla="*/ 218713 h 1312253"/>
              <a:gd name="connsiteX4" fmla="*/ 3176235 w 3176235"/>
              <a:gd name="connsiteY4" fmla="*/ 1112590 h 1312253"/>
              <a:gd name="connsiteX5" fmla="*/ 3002448 w 3176235"/>
              <a:gd name="connsiteY5" fmla="*/ 1312253 h 1312253"/>
              <a:gd name="connsiteX6" fmla="*/ 149474 w 3176235"/>
              <a:gd name="connsiteY6" fmla="*/ 1312253 h 1312253"/>
              <a:gd name="connsiteX7" fmla="*/ 611 w 3176235"/>
              <a:gd name="connsiteY7" fmla="*/ 1150690 h 1312253"/>
              <a:gd name="connsiteX8" fmla="*/ 611 w 3176235"/>
              <a:gd name="connsiteY8" fmla="*/ 206013 h 1312253"/>
              <a:gd name="connsiteX0" fmla="*/ 611 w 3170361"/>
              <a:gd name="connsiteY0" fmla="*/ 206013 h 1312253"/>
              <a:gd name="connsiteX1" fmla="*/ 149474 w 3170361"/>
              <a:gd name="connsiteY1" fmla="*/ 0 h 1312253"/>
              <a:gd name="connsiteX2" fmla="*/ 3002448 w 3170361"/>
              <a:gd name="connsiteY2" fmla="*/ 0 h 1312253"/>
              <a:gd name="connsiteX3" fmla="*/ 3170361 w 3170361"/>
              <a:gd name="connsiteY3" fmla="*/ 218713 h 1312253"/>
              <a:gd name="connsiteX4" fmla="*/ 3170123 w 3170361"/>
              <a:gd name="connsiteY4" fmla="*/ 1112590 h 1312253"/>
              <a:gd name="connsiteX5" fmla="*/ 3002448 w 3170361"/>
              <a:gd name="connsiteY5" fmla="*/ 1312253 h 1312253"/>
              <a:gd name="connsiteX6" fmla="*/ 149474 w 3170361"/>
              <a:gd name="connsiteY6" fmla="*/ 1312253 h 1312253"/>
              <a:gd name="connsiteX7" fmla="*/ 611 w 3170361"/>
              <a:gd name="connsiteY7" fmla="*/ 1150690 h 1312253"/>
              <a:gd name="connsiteX8" fmla="*/ 611 w 3170361"/>
              <a:gd name="connsiteY8" fmla="*/ 206013 h 131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0361" h="1312253">
                <a:moveTo>
                  <a:pt x="611" y="206013"/>
                </a:moveTo>
                <a:cubicBezTo>
                  <a:pt x="611" y="85221"/>
                  <a:pt x="28682" y="0"/>
                  <a:pt x="149474" y="0"/>
                </a:cubicBezTo>
                <a:lnTo>
                  <a:pt x="3002448" y="0"/>
                </a:lnTo>
                <a:cubicBezTo>
                  <a:pt x="3123240" y="0"/>
                  <a:pt x="3170361" y="97921"/>
                  <a:pt x="3170361" y="218713"/>
                </a:cubicBezTo>
                <a:cubicBezTo>
                  <a:pt x="3170361" y="510322"/>
                  <a:pt x="3170123" y="820981"/>
                  <a:pt x="3170123" y="1112590"/>
                </a:cubicBezTo>
                <a:cubicBezTo>
                  <a:pt x="3170123" y="1233382"/>
                  <a:pt x="3123240" y="1312253"/>
                  <a:pt x="3002448" y="1312253"/>
                </a:cubicBezTo>
                <a:lnTo>
                  <a:pt x="149474" y="1312253"/>
                </a:lnTo>
                <a:cubicBezTo>
                  <a:pt x="28682" y="1312253"/>
                  <a:pt x="611" y="1271482"/>
                  <a:pt x="611" y="1150690"/>
                </a:cubicBezTo>
                <a:cubicBezTo>
                  <a:pt x="-1506" y="863314"/>
                  <a:pt x="2728" y="493389"/>
                  <a:pt x="611" y="206013"/>
                </a:cubicBezTo>
                <a:close/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301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 of drift velocity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5" name="Рисунок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60" b="20807"/>
          <a:stretch/>
        </p:blipFill>
        <p:spPr>
          <a:xfrm>
            <a:off x="4086508" y="947107"/>
            <a:ext cx="1913059" cy="1590119"/>
          </a:xfrm>
          <a:prstGeom prst="rect">
            <a:avLst/>
          </a:prstGeom>
        </p:spPr>
      </p:pic>
      <p:pic>
        <p:nvPicPr>
          <p:cNvPr id="36" name="Рисунок 1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061" t="19965" r="26840" b="28374"/>
          <a:stretch/>
        </p:blipFill>
        <p:spPr bwMode="auto">
          <a:xfrm>
            <a:off x="1475656" y="947103"/>
            <a:ext cx="2321301" cy="1575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86" y="975197"/>
            <a:ext cx="1475804" cy="15265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1152" y="2715766"/>
            <a:ext cx="8045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1"/>
                </a:solidFill>
              </a:rPr>
              <a:t>CST simulation of a 5A beam x 12kV deforming along the HEL (BINP) in 4T solenoid</a:t>
            </a:r>
          </a:p>
        </p:txBody>
      </p:sp>
      <p:grpSp>
        <p:nvGrpSpPr>
          <p:cNvPr id="18" name="Группа 52"/>
          <p:cNvGrpSpPr/>
          <p:nvPr/>
        </p:nvGrpSpPr>
        <p:grpSpPr>
          <a:xfrm>
            <a:off x="8331963" y="123479"/>
            <a:ext cx="612006" cy="611407"/>
            <a:chOff x="2793032" y="4343353"/>
            <a:chExt cx="499942" cy="600113"/>
          </a:xfrm>
        </p:grpSpPr>
        <p:pic>
          <p:nvPicPr>
            <p:cNvPr id="19" name="Picture 4" descr="BINP logo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0926" y="4343353"/>
              <a:ext cx="432048" cy="516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2793032" y="4701793"/>
              <a:ext cx="393464" cy="241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00008E"/>
                  </a:solidFill>
                </a:rPr>
                <a:t>BINP</a:t>
              </a:r>
              <a:endParaRPr lang="ru-RU" sz="1000" dirty="0">
                <a:solidFill>
                  <a:srgbClr val="00008E"/>
                </a:solidFill>
              </a:endParaRPr>
            </a:p>
          </p:txBody>
        </p:sp>
      </p:grpSp>
      <p:sp>
        <p:nvSpPr>
          <p:cNvPr id="23" name="Footer Placeholder 3"/>
          <p:cNvSpPr txBox="1">
            <a:spLocks/>
          </p:cNvSpPr>
          <p:nvPr/>
        </p:nvSpPr>
        <p:spPr>
          <a:xfrm>
            <a:off x="4067944" y="4767263"/>
            <a:ext cx="4326078" cy="27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 err="1" smtClean="0"/>
              <a:t>A.Levichev</a:t>
            </a:r>
            <a:r>
              <a:rPr lang="en-GB" sz="1200" b="1" dirty="0" smtClean="0"/>
              <a:t>, </a:t>
            </a:r>
            <a:r>
              <a:rPr lang="en-GB" sz="1200" b="1" dirty="0" err="1" smtClean="0"/>
              <a:t>D.Nikiforov</a:t>
            </a:r>
            <a:r>
              <a:rPr lang="en-GB" sz="1200" b="1" dirty="0"/>
              <a:t>, </a:t>
            </a:r>
            <a:r>
              <a:rPr lang="en-GB" sz="1200" b="1" dirty="0" err="1" smtClean="0"/>
              <a:t>A.Barnyakov</a:t>
            </a:r>
            <a:r>
              <a:rPr lang="en-GB" sz="1200" b="1" dirty="0"/>
              <a:t>, M. </a:t>
            </a:r>
            <a:r>
              <a:rPr lang="en-GB" sz="1200" b="1" dirty="0" err="1"/>
              <a:t>Maltseva</a:t>
            </a:r>
            <a:r>
              <a:rPr lang="en-GB" sz="1200" b="1" dirty="0"/>
              <a:t> </a:t>
            </a:r>
            <a:r>
              <a:rPr lang="en-GB" sz="1200" b="1" dirty="0" smtClean="0"/>
              <a:t>, BINP </a:t>
            </a:r>
            <a:endParaRPr lang="en-GB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333057" y="3498562"/>
            <a:ext cx="6767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Space charge dominates and deteriorates beam shape over 3 m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497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 of larger </a:t>
            </a:r>
            <a:r>
              <a:rPr lang="en-US" dirty="0" smtClean="0">
                <a:ea typeface="Batang" panose="02030600000101010101" pitchFamily="18" charset="-127"/>
              </a:rPr>
              <a:t>e-beam </a:t>
            </a:r>
            <a:r>
              <a:rPr lang="en-GB" dirty="0" smtClean="0">
                <a:ea typeface="Batang" panose="02030600000101010101" pitchFamily="18" charset="-127"/>
              </a:rPr>
              <a:t>potential </a:t>
            </a:r>
            <a:r>
              <a:rPr lang="en-GB" dirty="0" smtClean="0"/>
              <a:t>and B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31</a:t>
            </a:fld>
            <a:endParaRPr lang="fr-FR"/>
          </a:p>
        </p:txBody>
      </p:sp>
      <p:pic>
        <p:nvPicPr>
          <p:cNvPr id="4098" name="Рисунок 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40908"/>
            <a:ext cx="1943675" cy="156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872245"/>
            <a:ext cx="1942397" cy="14801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6111" y="2459520"/>
            <a:ext cx="40218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+mj-lt"/>
                <a:ea typeface="Batang" panose="02030600000101010101" pitchFamily="18" charset="-127"/>
              </a:rPr>
              <a:t>(</a:t>
            </a:r>
            <a:r>
              <a:rPr lang="en-US" sz="1400" i="1" dirty="0">
                <a:solidFill>
                  <a:schemeClr val="bg2"/>
                </a:solidFill>
                <a:latin typeface="+mj-lt"/>
                <a:ea typeface="Batang" panose="02030600000101010101" pitchFamily="18" charset="-127"/>
              </a:rPr>
              <a:t>I</a:t>
            </a:r>
            <a:r>
              <a:rPr lang="en-US" sz="1400" dirty="0">
                <a:solidFill>
                  <a:schemeClr val="bg2"/>
                </a:solidFill>
                <a:latin typeface="+mj-lt"/>
                <a:ea typeface="Batang" panose="02030600000101010101" pitchFamily="18" charset="-127"/>
              </a:rPr>
              <a:t>=4 A, </a:t>
            </a:r>
            <a:r>
              <a:rPr lang="en-US" sz="1400" i="1" dirty="0">
                <a:solidFill>
                  <a:schemeClr val="bg2"/>
                </a:solidFill>
                <a:latin typeface="+mj-lt"/>
                <a:ea typeface="Batang" panose="02030600000101010101" pitchFamily="18" charset="-127"/>
              </a:rPr>
              <a:t>U</a:t>
            </a:r>
            <a:r>
              <a:rPr lang="en-US" sz="1400" i="1" baseline="-25000" dirty="0">
                <a:solidFill>
                  <a:schemeClr val="bg2"/>
                </a:solidFill>
                <a:latin typeface="+mj-lt"/>
                <a:ea typeface="Batang" panose="02030600000101010101" pitchFamily="18" charset="-127"/>
              </a:rPr>
              <a:t>0</a:t>
            </a:r>
            <a:r>
              <a:rPr lang="en-US" sz="1400" dirty="0">
                <a:solidFill>
                  <a:schemeClr val="bg2"/>
                </a:solidFill>
                <a:latin typeface="+mj-lt"/>
                <a:ea typeface="Batang" panose="02030600000101010101" pitchFamily="18" charset="-127"/>
              </a:rPr>
              <a:t>=10 kV</a:t>
            </a:r>
            <a:r>
              <a:rPr lang="en-US" sz="1400" dirty="0" smtClean="0">
                <a:solidFill>
                  <a:schemeClr val="bg2"/>
                </a:solidFill>
                <a:latin typeface="+mj-lt"/>
                <a:ea typeface="Batang" panose="02030600000101010101" pitchFamily="18" charset="-127"/>
              </a:rPr>
              <a:t>) Beam </a:t>
            </a:r>
            <a:r>
              <a:rPr lang="en-US" sz="1400" dirty="0">
                <a:solidFill>
                  <a:schemeClr val="bg2"/>
                </a:solidFill>
                <a:latin typeface="+mj-lt"/>
                <a:ea typeface="Batang" panose="02030600000101010101" pitchFamily="18" charset="-127"/>
              </a:rPr>
              <a:t>profiles close to the </a:t>
            </a:r>
            <a:r>
              <a:rPr lang="en-US" sz="1400" dirty="0" smtClean="0">
                <a:solidFill>
                  <a:schemeClr val="bg2"/>
                </a:solidFill>
                <a:latin typeface="+mj-lt"/>
                <a:ea typeface="Batang" panose="02030600000101010101" pitchFamily="18" charset="-127"/>
              </a:rPr>
              <a:t>beginning</a:t>
            </a:r>
            <a:r>
              <a:rPr lang="en-US" sz="1400" dirty="0">
                <a:solidFill>
                  <a:schemeClr val="bg2"/>
                </a:solidFill>
                <a:latin typeface="+mj-lt"/>
                <a:ea typeface="Batang" panose="02030600000101010101" pitchFamily="18" charset="-127"/>
              </a:rPr>
              <a:t> (left) </a:t>
            </a:r>
            <a:r>
              <a:rPr lang="en-US" sz="1400" dirty="0" smtClean="0">
                <a:solidFill>
                  <a:schemeClr val="bg2"/>
                </a:solidFill>
                <a:latin typeface="+mj-lt"/>
                <a:ea typeface="Batang" panose="02030600000101010101" pitchFamily="18" charset="-127"/>
              </a:rPr>
              <a:t>of </a:t>
            </a:r>
            <a:r>
              <a:rPr lang="en-US" sz="1400" dirty="0">
                <a:solidFill>
                  <a:schemeClr val="bg2"/>
                </a:solidFill>
                <a:latin typeface="+mj-lt"/>
                <a:ea typeface="Batang" panose="02030600000101010101" pitchFamily="18" charset="-127"/>
              </a:rPr>
              <a:t>the main </a:t>
            </a:r>
            <a:r>
              <a:rPr lang="en-US" sz="1400" dirty="0" smtClean="0">
                <a:solidFill>
                  <a:schemeClr val="bg2"/>
                </a:solidFill>
                <a:latin typeface="+mj-lt"/>
                <a:ea typeface="Batang" panose="02030600000101010101" pitchFamily="18" charset="-127"/>
              </a:rPr>
              <a:t>solenoid (4T) and the end (right)</a:t>
            </a:r>
            <a:endParaRPr lang="en-GB" sz="14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852052"/>
            <a:ext cx="1800200" cy="15132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280" y="852052"/>
            <a:ext cx="1832094" cy="150033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09335" y="2459520"/>
            <a:ext cx="40218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+mj-lt"/>
                <a:ea typeface="Batang" panose="02030600000101010101" pitchFamily="18" charset="-127"/>
              </a:rPr>
              <a:t>(</a:t>
            </a:r>
            <a:r>
              <a:rPr lang="en-US" sz="1400" i="1" dirty="0">
                <a:solidFill>
                  <a:schemeClr val="bg2"/>
                </a:solidFill>
                <a:latin typeface="+mj-lt"/>
                <a:ea typeface="Batang" panose="02030600000101010101" pitchFamily="18" charset="-127"/>
              </a:rPr>
              <a:t>I</a:t>
            </a:r>
            <a:r>
              <a:rPr lang="en-US" sz="1400" dirty="0">
                <a:solidFill>
                  <a:schemeClr val="bg2"/>
                </a:solidFill>
                <a:latin typeface="+mj-lt"/>
                <a:ea typeface="Batang" panose="02030600000101010101" pitchFamily="18" charset="-127"/>
              </a:rPr>
              <a:t>=4 A, </a:t>
            </a:r>
            <a:r>
              <a:rPr lang="en-US" sz="1400" i="1" dirty="0" smtClean="0">
                <a:solidFill>
                  <a:schemeClr val="bg2"/>
                </a:solidFill>
                <a:latin typeface="+mj-lt"/>
                <a:ea typeface="Batang" panose="02030600000101010101" pitchFamily="18" charset="-127"/>
              </a:rPr>
              <a:t>U</a:t>
            </a:r>
            <a:r>
              <a:rPr lang="en-US" sz="1400" i="1" baseline="-25000" dirty="0" smtClean="0">
                <a:solidFill>
                  <a:schemeClr val="bg2"/>
                </a:solidFill>
                <a:latin typeface="+mj-lt"/>
                <a:ea typeface="Batang" panose="02030600000101010101" pitchFamily="18" charset="-127"/>
              </a:rPr>
              <a:t>0</a:t>
            </a:r>
            <a:r>
              <a:rPr lang="en-US" sz="1400" dirty="0" smtClean="0">
                <a:solidFill>
                  <a:schemeClr val="bg2"/>
                </a:solidFill>
                <a:latin typeface="+mj-lt"/>
                <a:ea typeface="Batang" panose="02030600000101010101" pitchFamily="18" charset="-127"/>
              </a:rPr>
              <a:t>=12 </a:t>
            </a:r>
            <a:r>
              <a:rPr lang="en-US" sz="1400" dirty="0">
                <a:solidFill>
                  <a:schemeClr val="bg2"/>
                </a:solidFill>
                <a:latin typeface="+mj-lt"/>
                <a:ea typeface="Batang" panose="02030600000101010101" pitchFamily="18" charset="-127"/>
              </a:rPr>
              <a:t>kV</a:t>
            </a:r>
            <a:r>
              <a:rPr lang="en-US" sz="1400" dirty="0" smtClean="0">
                <a:solidFill>
                  <a:schemeClr val="bg2"/>
                </a:solidFill>
                <a:latin typeface="+mj-lt"/>
                <a:ea typeface="Batang" panose="02030600000101010101" pitchFamily="18" charset="-127"/>
              </a:rPr>
              <a:t>) Beam </a:t>
            </a:r>
            <a:r>
              <a:rPr lang="en-US" sz="1400" dirty="0">
                <a:solidFill>
                  <a:schemeClr val="bg2"/>
                </a:solidFill>
                <a:latin typeface="+mj-lt"/>
                <a:ea typeface="Batang" panose="02030600000101010101" pitchFamily="18" charset="-127"/>
              </a:rPr>
              <a:t>profiles close to the </a:t>
            </a:r>
            <a:r>
              <a:rPr lang="en-US" sz="1400" dirty="0" smtClean="0">
                <a:solidFill>
                  <a:schemeClr val="bg2"/>
                </a:solidFill>
                <a:latin typeface="+mj-lt"/>
                <a:ea typeface="Batang" panose="02030600000101010101" pitchFamily="18" charset="-127"/>
              </a:rPr>
              <a:t>beginning</a:t>
            </a:r>
            <a:r>
              <a:rPr lang="en-US" sz="1400" dirty="0">
                <a:solidFill>
                  <a:schemeClr val="bg2"/>
                </a:solidFill>
                <a:latin typeface="+mj-lt"/>
                <a:ea typeface="Batang" panose="02030600000101010101" pitchFamily="18" charset="-127"/>
              </a:rPr>
              <a:t> (left) </a:t>
            </a:r>
            <a:r>
              <a:rPr lang="en-US" sz="1400" dirty="0" smtClean="0">
                <a:solidFill>
                  <a:schemeClr val="bg2"/>
                </a:solidFill>
                <a:latin typeface="+mj-lt"/>
                <a:ea typeface="Batang" panose="02030600000101010101" pitchFamily="18" charset="-127"/>
              </a:rPr>
              <a:t>of </a:t>
            </a:r>
            <a:r>
              <a:rPr lang="en-US" sz="1400" dirty="0">
                <a:solidFill>
                  <a:schemeClr val="bg2"/>
                </a:solidFill>
                <a:latin typeface="+mj-lt"/>
                <a:ea typeface="Batang" panose="02030600000101010101" pitchFamily="18" charset="-127"/>
              </a:rPr>
              <a:t>the main </a:t>
            </a:r>
            <a:r>
              <a:rPr lang="en-US" sz="1400" dirty="0" smtClean="0">
                <a:solidFill>
                  <a:schemeClr val="bg2"/>
                </a:solidFill>
                <a:latin typeface="+mj-lt"/>
                <a:ea typeface="Batang" panose="02030600000101010101" pitchFamily="18" charset="-127"/>
              </a:rPr>
              <a:t>solenoid (6T) and the end (right)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  <a:latin typeface="+mj-lt"/>
                <a:ea typeface="Batang" panose="02030600000101010101" pitchFamily="18" charset="-127"/>
              </a:rPr>
              <a:t>Higher B = lower rotation velocity</a:t>
            </a:r>
            <a:endParaRPr lang="en-GB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9241" y="3389074"/>
            <a:ext cx="7109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Higher accelerating potential (larger than the </a:t>
            </a:r>
            <a:r>
              <a:rPr lang="en-GB" dirty="0" err="1" smtClean="0"/>
              <a:t>perveance</a:t>
            </a:r>
            <a:r>
              <a:rPr lang="en-GB" dirty="0" smtClean="0"/>
              <a:t> limit) helps.</a:t>
            </a:r>
          </a:p>
          <a:p>
            <a:r>
              <a:rPr lang="en-GB" dirty="0" smtClean="0"/>
              <a:t>Larger main solenoid magnetic field stabilises the e-beam further. </a:t>
            </a:r>
            <a:endParaRPr lang="en-GB" dirty="0"/>
          </a:p>
        </p:txBody>
      </p:sp>
      <p:grpSp>
        <p:nvGrpSpPr>
          <p:cNvPr id="13" name="Группа 52"/>
          <p:cNvGrpSpPr/>
          <p:nvPr/>
        </p:nvGrpSpPr>
        <p:grpSpPr>
          <a:xfrm>
            <a:off x="8331963" y="123479"/>
            <a:ext cx="612006" cy="611407"/>
            <a:chOff x="2793032" y="4343353"/>
            <a:chExt cx="499942" cy="600113"/>
          </a:xfrm>
        </p:grpSpPr>
        <p:pic>
          <p:nvPicPr>
            <p:cNvPr id="14" name="Picture 4" descr="BINP logo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0926" y="4343353"/>
              <a:ext cx="432048" cy="516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793032" y="4701793"/>
              <a:ext cx="393464" cy="241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00008E"/>
                  </a:solidFill>
                </a:rPr>
                <a:t>BINP</a:t>
              </a:r>
              <a:endParaRPr lang="ru-RU" sz="1000" dirty="0">
                <a:solidFill>
                  <a:srgbClr val="00008E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4067944" y="4767263"/>
            <a:ext cx="4326078" cy="27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 err="1" smtClean="0"/>
              <a:t>A.Levichev</a:t>
            </a:r>
            <a:r>
              <a:rPr lang="en-GB" sz="1200" b="1" dirty="0" smtClean="0"/>
              <a:t>, </a:t>
            </a:r>
            <a:r>
              <a:rPr lang="en-GB" sz="1200" b="1" dirty="0" err="1" smtClean="0"/>
              <a:t>D.Nikiforov</a:t>
            </a:r>
            <a:r>
              <a:rPr lang="en-GB" sz="1200" b="1" dirty="0"/>
              <a:t>, </a:t>
            </a:r>
            <a:r>
              <a:rPr lang="en-GB" sz="1200" b="1" dirty="0" err="1" smtClean="0"/>
              <a:t>A.Barnyakov</a:t>
            </a:r>
            <a:r>
              <a:rPr lang="en-GB" sz="1200" b="1" dirty="0"/>
              <a:t>, M. </a:t>
            </a:r>
            <a:r>
              <a:rPr lang="en-GB" sz="1200" b="1" dirty="0" err="1"/>
              <a:t>Maltseva</a:t>
            </a:r>
            <a:r>
              <a:rPr lang="en-GB" sz="1200" b="1" dirty="0"/>
              <a:t> </a:t>
            </a:r>
            <a:r>
              <a:rPr lang="en-GB" sz="1200" b="1" dirty="0" smtClean="0"/>
              <a:t>, BINP 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816289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/>
          <a:srcRect l="4429" r="405"/>
          <a:stretch/>
        </p:blipFill>
        <p:spPr bwMode="auto">
          <a:xfrm>
            <a:off x="973004" y="1059583"/>
            <a:ext cx="7355120" cy="322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7"/>
          <p:cNvSpPr txBox="1">
            <a:spLocks noGrp="1"/>
          </p:cNvSpPr>
          <p:nvPr>
            <p:ph type="title"/>
          </p:nvPr>
        </p:nvSpPr>
        <p:spPr>
          <a:xfrm>
            <a:off x="612000" y="125800"/>
            <a:ext cx="792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Arial"/>
              </a:rPr>
              <a:t>BBLR electron studies </a:t>
            </a:r>
            <a:r>
              <a:rPr lang="en-US" dirty="0" smtClean="0">
                <a:cs typeface="Arial"/>
              </a:rPr>
              <a:t/>
            </a:r>
            <a:br>
              <a:rPr lang="en-US" dirty="0" smtClean="0">
                <a:cs typeface="Arial"/>
              </a:rPr>
            </a:br>
            <a:r>
              <a:rPr lang="en-US" sz="2800" b="1" dirty="0" smtClean="0">
                <a:solidFill>
                  <a:srgbClr val="0093BE"/>
                </a:solidFill>
                <a:latin typeface="+mj-lt"/>
                <a:cs typeface="Times New Roman" pitchFamily="18" charset="0"/>
              </a:rPr>
              <a:t>Beam dynamics I=20 A, V=10 kV</a:t>
            </a:r>
            <a:endParaRPr lang="ru-RU" sz="2800" b="1" dirty="0">
              <a:solidFill>
                <a:srgbClr val="0093BE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9" name="Группа 52"/>
          <p:cNvGrpSpPr/>
          <p:nvPr/>
        </p:nvGrpSpPr>
        <p:grpSpPr>
          <a:xfrm>
            <a:off x="8331963" y="123479"/>
            <a:ext cx="612006" cy="611407"/>
            <a:chOff x="2793032" y="4343353"/>
            <a:chExt cx="499942" cy="600113"/>
          </a:xfrm>
        </p:grpSpPr>
        <p:pic>
          <p:nvPicPr>
            <p:cNvPr id="10" name="Picture 4" descr="BINP logo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0926" y="4343353"/>
              <a:ext cx="432048" cy="516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793032" y="4701793"/>
              <a:ext cx="393464" cy="241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00008E"/>
                  </a:solidFill>
                </a:rPr>
                <a:t>BINP</a:t>
              </a:r>
              <a:endParaRPr lang="ru-RU" sz="1000" dirty="0">
                <a:solidFill>
                  <a:srgbClr val="00008E"/>
                </a:solidFill>
              </a:endParaRPr>
            </a:p>
          </p:txBody>
        </p:sp>
      </p:grpSp>
      <p:sp>
        <p:nvSpPr>
          <p:cNvPr id="13" name="Footer Placeholder 3"/>
          <p:cNvSpPr txBox="1">
            <a:spLocks/>
          </p:cNvSpPr>
          <p:nvPr/>
        </p:nvSpPr>
        <p:spPr>
          <a:xfrm>
            <a:off x="4067944" y="4767263"/>
            <a:ext cx="4326078" cy="27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 smtClean="0"/>
              <a:t>A. </a:t>
            </a:r>
            <a:r>
              <a:rPr lang="en-GB" sz="1200" b="1" dirty="0" err="1" smtClean="0"/>
              <a:t>Levichev</a:t>
            </a:r>
            <a:r>
              <a:rPr lang="en-GB" sz="1200" b="1" dirty="0" smtClean="0"/>
              <a:t>, D. </a:t>
            </a:r>
            <a:r>
              <a:rPr lang="en-GB" sz="1200" b="1" dirty="0" err="1" smtClean="0"/>
              <a:t>Nikiforov</a:t>
            </a:r>
            <a:r>
              <a:rPr lang="en-GB" sz="1200" b="1" dirty="0"/>
              <a:t>, A. </a:t>
            </a:r>
            <a:r>
              <a:rPr lang="en-GB" sz="1200" b="1" dirty="0" err="1" smtClean="0"/>
              <a:t>Barnyakov</a:t>
            </a:r>
            <a:r>
              <a:rPr lang="en-GB" sz="1200" b="1" dirty="0" smtClean="0"/>
              <a:t>, BINP 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829643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 smtClean="0"/>
              <a:t>33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54" y="0"/>
            <a:ext cx="68561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6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Existing electron lenses and HL-LHC hollow electron lenses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4067944" y="4767263"/>
            <a:ext cx="4326078" cy="27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 smtClean="0"/>
              <a:t>O. </a:t>
            </a:r>
            <a:r>
              <a:rPr lang="en-GB" sz="1200" b="1" dirty="0" err="1" smtClean="0"/>
              <a:t>Brüning</a:t>
            </a:r>
            <a:r>
              <a:rPr lang="en-GB" sz="1200" b="1" dirty="0" smtClean="0"/>
              <a:t>, Chamonix LHC Performance Workshop 2018</a:t>
            </a:r>
            <a:endParaRPr lang="en-GB" sz="12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7940" r="-7940"/>
          <a:stretch>
            <a:fillRect/>
          </a:stretch>
        </p:blipFill>
        <p:spPr>
          <a:xfrm>
            <a:off x="395536" y="675000"/>
            <a:ext cx="8435210" cy="3919627"/>
          </a:xfrm>
        </p:spPr>
      </p:pic>
    </p:spTree>
    <p:extLst>
      <p:ext uri="{BB962C8B-B14F-4D97-AF65-F5344CB8AC3E}">
        <p14:creationId xmlns:p14="http://schemas.microsoft.com/office/powerpoint/2010/main" val="3441740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Electron beam applications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>Electron cooling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shrink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hlinkClick r:id="rId2" tooltip="Beam emittance"/>
              </a:rPr>
              <a:t>emittance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(size,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hlinkClick r:id="rId3" tooltip="Divergence"/>
              </a:rPr>
              <a:t>divergence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, and energy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spread = lower the temperature)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of a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hlinkClick r:id="rId4" tooltip="Charged particle beam"/>
              </a:rPr>
              <a:t>charged particle beam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without removing particles from the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beam. Electron are injected at the same velocity as the ion/proton beam, via Coulomb scattering they 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exchange momentum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and at thermodynamic equilibrium, since the electrons are much lighter, they will have increased their velocity, and the opposite for the ions/protons.</a:t>
            </a:r>
          </a:p>
          <a:p>
            <a:pPr lvl="1"/>
            <a:r>
              <a:rPr lang="en-GB" dirty="0" smtClean="0">
                <a:solidFill>
                  <a:schemeClr val="accent1"/>
                </a:solidFill>
              </a:rPr>
              <a:t>5 mA </a:t>
            </a:r>
            <a:r>
              <a:rPr lang="en-GB" dirty="0" smtClean="0">
                <a:solidFill>
                  <a:schemeClr val="accent1"/>
                </a:solidFill>
                <a:sym typeface="Symbol" panose="05050102010706020507" pitchFamily="18" charset="2"/>
              </a:rPr>
              <a:t>× </a:t>
            </a:r>
            <a:r>
              <a:rPr lang="en-GB" dirty="0" smtClean="0">
                <a:solidFill>
                  <a:schemeClr val="accent1"/>
                </a:solidFill>
              </a:rPr>
              <a:t>~.3 </a:t>
            </a:r>
            <a:r>
              <a:rPr lang="en-GB" dirty="0">
                <a:solidFill>
                  <a:schemeClr val="accent1"/>
                </a:solidFill>
              </a:rPr>
              <a:t>kV </a:t>
            </a:r>
            <a:r>
              <a:rPr lang="en-GB" dirty="0" smtClean="0">
                <a:solidFill>
                  <a:schemeClr val="accent1"/>
                </a:solidFill>
              </a:rPr>
              <a:t>electrons, 25mm, for CERN-ELENA, </a:t>
            </a:r>
          </a:p>
          <a:p>
            <a:pPr lvl="1"/>
            <a:r>
              <a:rPr lang="en-GB" dirty="0" smtClean="0">
                <a:solidFill>
                  <a:schemeClr val="accent1"/>
                </a:solidFill>
              </a:rPr>
              <a:t>1 A x </a:t>
            </a:r>
            <a:r>
              <a:rPr lang="en-GB" dirty="0">
                <a:solidFill>
                  <a:schemeClr val="accent1"/>
                </a:solidFill>
              </a:rPr>
              <a:t>7 kV, </a:t>
            </a:r>
            <a:r>
              <a:rPr lang="en-GB" dirty="0" smtClean="0">
                <a:solidFill>
                  <a:schemeClr val="accent1"/>
                </a:solidFill>
              </a:rPr>
              <a:t>25mm for </a:t>
            </a:r>
            <a:r>
              <a:rPr lang="en-GB" dirty="0">
                <a:solidFill>
                  <a:schemeClr val="accent1"/>
                </a:solidFill>
              </a:rPr>
              <a:t>GSI-SIS18</a:t>
            </a:r>
            <a:endParaRPr lang="en-GB" dirty="0" smtClean="0">
              <a:solidFill>
                <a:schemeClr val="accent1"/>
              </a:solidFill>
            </a:endParaRPr>
          </a:p>
          <a:p>
            <a:pPr lvl="1"/>
            <a:endParaRPr lang="en-GB" dirty="0" smtClean="0">
              <a:solidFill>
                <a:schemeClr val="accent1"/>
              </a:solidFill>
            </a:endParaRPr>
          </a:p>
          <a:p>
            <a:r>
              <a:rPr lang="en-GB" b="1" dirty="0" smtClean="0"/>
              <a:t>Space </a:t>
            </a:r>
            <a:r>
              <a:rPr lang="en-GB" b="1" dirty="0"/>
              <a:t>charge </a:t>
            </a:r>
            <a:r>
              <a:rPr lang="en-GB" b="1" dirty="0" smtClean="0"/>
              <a:t>compensation</a:t>
            </a:r>
            <a:r>
              <a:rPr lang="en-GB" dirty="0" smtClean="0"/>
              <a:t> :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electric field generated by electron beams (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Gabor lenses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) used to focus ion/proton beams, whose space charge would otherwise cause emittance blow-up.</a:t>
            </a:r>
          </a:p>
          <a:p>
            <a:pPr lvl="1"/>
            <a:r>
              <a:rPr lang="en-GB" dirty="0" smtClean="0">
                <a:solidFill>
                  <a:schemeClr val="accent1"/>
                </a:solidFill>
              </a:rPr>
              <a:t>Electron beam with transverse and longitudinal distribution plus current intensity ~ matching beam to be focused </a:t>
            </a:r>
          </a:p>
          <a:p>
            <a:pPr lvl="1"/>
            <a:r>
              <a:rPr lang="en-GB" dirty="0" smtClean="0">
                <a:solidFill>
                  <a:schemeClr val="accent1"/>
                </a:solidFill>
              </a:rPr>
              <a:t>10 A average - 20 A peak current, 50x70 mm </a:t>
            </a:r>
            <a:r>
              <a:rPr lang="en-GB" dirty="0" smtClean="0">
                <a:solidFill>
                  <a:schemeClr val="accent1"/>
                </a:solidFill>
              </a:rPr>
              <a:t>size, </a:t>
            </a:r>
            <a:r>
              <a:rPr lang="en-GB" dirty="0" smtClean="0">
                <a:solidFill>
                  <a:schemeClr val="accent1"/>
                </a:solidFill>
              </a:rPr>
              <a:t>25kV for GSI studies</a:t>
            </a:r>
          </a:p>
          <a:p>
            <a:pPr marL="457200" lvl="1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691680" y="4767263"/>
            <a:ext cx="6840320" cy="27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A. Rossi, Mini-workshop on Beam-Beam Effects in Circular Colliders, 5-7 February 2018, LBL Berkeley 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438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Electron beam applications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771551"/>
            <a:ext cx="5760200" cy="1584176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/>
              <a:t>Beam-beam compensation: </a:t>
            </a:r>
            <a:r>
              <a:rPr lang="en-GB" dirty="0"/>
              <a:t>The strongly nonlinear </a:t>
            </a:r>
            <a:r>
              <a:rPr lang="en-GB" dirty="0" smtClean="0"/>
              <a:t>beam-beam </a:t>
            </a:r>
            <a:r>
              <a:rPr lang="en-GB" dirty="0"/>
              <a:t>force excites </a:t>
            </a:r>
            <a:r>
              <a:rPr lang="en-GB" dirty="0" smtClean="0"/>
              <a:t>high-order </a:t>
            </a:r>
            <a:r>
              <a:rPr lang="en-GB" dirty="0" err="1"/>
              <a:t>betatron</a:t>
            </a:r>
            <a:r>
              <a:rPr lang="en-GB" dirty="0"/>
              <a:t> resonances, particles </a:t>
            </a:r>
            <a:r>
              <a:rPr lang="en-GB" dirty="0" smtClean="0"/>
              <a:t>diffuse </a:t>
            </a:r>
            <a:r>
              <a:rPr lang="en-GB" dirty="0"/>
              <a:t>into the tails of the transverse </a:t>
            </a:r>
            <a:r>
              <a:rPr lang="en-GB" dirty="0" smtClean="0"/>
              <a:t>distributions causing emittance growth and beam losses. </a:t>
            </a:r>
            <a:br>
              <a:rPr lang="en-GB" dirty="0" smtClean="0"/>
            </a:br>
            <a:r>
              <a:rPr lang="en-GB" dirty="0" smtClean="0"/>
              <a:t>Beam-beam </a:t>
            </a:r>
            <a:r>
              <a:rPr lang="en-GB" dirty="0"/>
              <a:t>tune spread might be reduced </a:t>
            </a:r>
            <a:r>
              <a:rPr lang="en-GB" dirty="0" smtClean="0"/>
              <a:t>by: </a:t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2283719"/>
            <a:ext cx="8280920" cy="2304256"/>
          </a:xfrm>
          <a:prstGeom prst="rect">
            <a:avLst/>
          </a:prstGeom>
        </p:spPr>
        <p:txBody>
          <a:bodyPr vert="horz" lIns="0" tIns="0" rIns="0" bIns="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b="1" dirty="0" smtClean="0">
                <a:solidFill>
                  <a:schemeClr val="bg2"/>
                </a:solidFill>
              </a:rPr>
              <a:t>for Long-Range Beam-Beam (parasitic encounters)</a:t>
            </a:r>
          </a:p>
          <a:p>
            <a:pPr lvl="2"/>
            <a:r>
              <a:rPr lang="en-GB" dirty="0" smtClean="0">
                <a:solidFill>
                  <a:schemeClr val="bg2"/>
                </a:solidFill>
              </a:rPr>
              <a:t>compensation with e-beam wire </a:t>
            </a:r>
          </a:p>
          <a:p>
            <a:pPr lvl="2"/>
            <a:r>
              <a:rPr lang="en-GB" dirty="0" smtClean="0">
                <a:solidFill>
                  <a:schemeClr val="accent1"/>
                </a:solidFill>
              </a:rPr>
              <a:t>at HL-LHC required electron beam ~ 200Am (for 2 wires per HL IP) </a:t>
            </a:r>
          </a:p>
          <a:p>
            <a:pPr lvl="2"/>
            <a:r>
              <a:rPr lang="en-GB" dirty="0" smtClean="0">
                <a:solidFill>
                  <a:schemeClr val="accent1"/>
                </a:solidFill>
                <a:sym typeface="Symbol" panose="05050102010706020507" pitchFamily="18" charset="2"/>
              </a:rPr>
              <a:t>~</a:t>
            </a:r>
            <a:r>
              <a:rPr lang="en-GB" dirty="0" smtClean="0">
                <a:solidFill>
                  <a:schemeClr val="accent1"/>
                </a:solidFill>
              </a:rPr>
              <a:t> 60Am (=</a:t>
            </a:r>
            <a:r>
              <a:rPr lang="en-GB" b="1" dirty="0" smtClean="0">
                <a:solidFill>
                  <a:schemeClr val="accent1"/>
                </a:solidFill>
              </a:rPr>
              <a:t>20A </a:t>
            </a:r>
            <a:r>
              <a:rPr lang="en-GB" dirty="0" smtClean="0">
                <a:solidFill>
                  <a:schemeClr val="accent1"/>
                </a:solidFill>
              </a:rPr>
              <a:t>x 3m) </a:t>
            </a:r>
            <a:r>
              <a:rPr lang="en-GB" dirty="0" smtClean="0">
                <a:solidFill>
                  <a:schemeClr val="accent1"/>
                </a:solidFill>
                <a:sym typeface="Symbol" panose="05050102010706020507" pitchFamily="18" charset="2"/>
              </a:rPr>
              <a:t>×</a:t>
            </a:r>
            <a:r>
              <a:rPr lang="en-GB" dirty="0" smtClean="0">
                <a:solidFill>
                  <a:schemeClr val="accent1"/>
                </a:solidFill>
              </a:rPr>
              <a:t> several tens of kV (2 e-lenses per HL IP) wire like</a:t>
            </a:r>
            <a:br>
              <a:rPr lang="en-GB" dirty="0" smtClean="0">
                <a:solidFill>
                  <a:schemeClr val="accent1"/>
                </a:solidFill>
              </a:rPr>
            </a:br>
            <a:r>
              <a:rPr lang="en-GB" dirty="0" smtClean="0">
                <a:solidFill>
                  <a:schemeClr val="accent1"/>
                </a:solidFill>
              </a:rPr>
              <a:t> </a:t>
            </a:r>
          </a:p>
          <a:p>
            <a:pPr lvl="1"/>
            <a:r>
              <a:rPr lang="en-GB" b="1" dirty="0" smtClean="0">
                <a:solidFill>
                  <a:schemeClr val="bg2"/>
                </a:solidFill>
              </a:rPr>
              <a:t>for Head-On Beam-Beam (IP collisions)</a:t>
            </a:r>
          </a:p>
          <a:p>
            <a:pPr lvl="2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collisions of the proton bunch with a space charge of a low energy e-beam, having the same Gaussian transverse distribution as the p-beam </a:t>
            </a:r>
            <a:endParaRPr lang="en-GB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en-GB" dirty="0" smtClean="0">
                <a:solidFill>
                  <a:schemeClr val="accent1"/>
                </a:solidFill>
              </a:rPr>
              <a:t>at RHIC </a:t>
            </a:r>
            <a:r>
              <a:rPr lang="en-GB" dirty="0" smtClean="0">
                <a:solidFill>
                  <a:schemeClr val="accent1"/>
                </a:solidFill>
                <a:sym typeface="Symbol" panose="05050102010706020507" pitchFamily="18" charset="2"/>
              </a:rPr>
              <a:t>~0.2A proton beam with beam-beam parameter 0.007 </a:t>
            </a:r>
            <a:br>
              <a:rPr lang="en-GB" dirty="0" smtClean="0">
                <a:solidFill>
                  <a:schemeClr val="accent1"/>
                </a:solidFill>
                <a:sym typeface="Symbol" panose="05050102010706020507" pitchFamily="18" charset="2"/>
              </a:rPr>
            </a:br>
            <a:r>
              <a:rPr lang="en-GB" dirty="0" smtClean="0">
                <a:solidFill>
                  <a:schemeClr val="accent1"/>
                </a:solidFill>
                <a:sym typeface="Symbol" panose="05050102010706020507" pitchFamily="18" charset="2"/>
              </a:rPr>
              <a:t>used total of 2 e-lenses with </a:t>
            </a:r>
            <a:r>
              <a:rPr lang="en-GB" dirty="0" smtClean="0">
                <a:solidFill>
                  <a:schemeClr val="accent1"/>
                </a:solidFill>
              </a:rPr>
              <a:t>~2Am (=1A</a:t>
            </a:r>
            <a:r>
              <a:rPr lang="en-GB" dirty="0" smtClean="0">
                <a:solidFill>
                  <a:schemeClr val="accent1"/>
                </a:solidFill>
                <a:sym typeface="Symbol" panose="05050102010706020507" pitchFamily="18" charset="2"/>
              </a:rPr>
              <a:t> </a:t>
            </a:r>
            <a:r>
              <a:rPr lang="en-GB" dirty="0">
                <a:solidFill>
                  <a:schemeClr val="accent1"/>
                </a:solidFill>
                <a:sym typeface="Symbol" panose="05050102010706020507" pitchFamily="18" charset="2"/>
              </a:rPr>
              <a:t>× </a:t>
            </a:r>
            <a:r>
              <a:rPr lang="en-GB" dirty="0" smtClean="0">
                <a:solidFill>
                  <a:schemeClr val="accent1"/>
                </a:solidFill>
                <a:sym typeface="Symbol" panose="05050102010706020507" pitchFamily="18" charset="2"/>
              </a:rPr>
              <a:t>2m)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dirty="0">
                <a:solidFill>
                  <a:schemeClr val="accent1"/>
                </a:solidFill>
                <a:sym typeface="Symbol" panose="05050102010706020507" pitchFamily="18" charset="2"/>
              </a:rPr>
              <a:t>× 5</a:t>
            </a:r>
            <a:r>
              <a:rPr lang="en-GB" dirty="0" smtClean="0">
                <a:solidFill>
                  <a:schemeClr val="accent1"/>
                </a:solidFill>
                <a:sym typeface="Symbol" panose="05050102010706020507" pitchFamily="18" charset="2"/>
              </a:rPr>
              <a:t>kV (2 IPs)</a:t>
            </a:r>
          </a:p>
          <a:p>
            <a:pPr lvl="2"/>
            <a:r>
              <a:rPr lang="en-GB" dirty="0" smtClean="0">
                <a:solidFill>
                  <a:schemeClr val="accent6"/>
                </a:solidFill>
                <a:sym typeface="Symbol" panose="05050102010706020507" pitchFamily="18" charset="2"/>
              </a:rPr>
              <a:t>HL-LHC ~1.1A proton beam with beam-beam parameter 0.033</a:t>
            </a:r>
            <a:br>
              <a:rPr lang="en-GB" dirty="0" smtClean="0">
                <a:solidFill>
                  <a:schemeClr val="accent6"/>
                </a:solidFill>
                <a:sym typeface="Symbol" panose="05050102010706020507" pitchFamily="18" charset="2"/>
              </a:rPr>
            </a:br>
            <a:r>
              <a:rPr lang="en-GB">
                <a:solidFill>
                  <a:schemeClr val="accent6"/>
                </a:solidFill>
                <a:sym typeface="Symbol" panose="05050102010706020507" pitchFamily="18" charset="2"/>
              </a:rPr>
              <a:t>~</a:t>
            </a:r>
            <a:r>
              <a:rPr lang="en-GB" b="1" smtClean="0">
                <a:solidFill>
                  <a:schemeClr val="accent6"/>
                </a:solidFill>
                <a:sym typeface="Symbol" panose="05050102010706020507" pitchFamily="18" charset="2"/>
              </a:rPr>
              <a:t> </a:t>
            </a:r>
            <a:r>
              <a:rPr lang="en-GB" smtClean="0">
                <a:solidFill>
                  <a:schemeClr val="accent6"/>
                </a:solidFill>
                <a:sym typeface="Symbol" panose="05050102010706020507" pitchFamily="18" charset="2"/>
              </a:rPr>
              <a:t>10Am </a:t>
            </a:r>
            <a:r>
              <a:rPr lang="en-GB" dirty="0" smtClean="0">
                <a:solidFill>
                  <a:schemeClr val="accent6"/>
                </a:solidFill>
                <a:sym typeface="Symbol" panose="05050102010706020507" pitchFamily="18" charset="2"/>
              </a:rPr>
              <a:t>(scaling with </a:t>
            </a:r>
            <a:r>
              <a:rPr lang="en-GB" dirty="0" smtClean="0">
                <a:solidFill>
                  <a:schemeClr val="accent6"/>
                </a:solidFill>
                <a:sym typeface="Symbol" panose="05050102010706020507" pitchFamily="18" charset="2"/>
              </a:rPr>
              <a:t>current and e-energy </a:t>
            </a:r>
            <a:r>
              <a:rPr lang="en-GB" dirty="0" smtClean="0">
                <a:solidFill>
                  <a:schemeClr val="accent6"/>
                </a:solidFill>
                <a:sym typeface="Symbol" panose="05050102010706020507" pitchFamily="18" charset="2"/>
              </a:rPr>
              <a:t>plus </a:t>
            </a:r>
            <a:r>
              <a:rPr lang="en-GB" dirty="0" smtClean="0">
                <a:solidFill>
                  <a:schemeClr val="accent6"/>
                </a:solidFill>
              </a:rPr>
              <a:t>2 e-lenses per HL IP) </a:t>
            </a:r>
            <a:r>
              <a:rPr lang="en-GB" dirty="0">
                <a:solidFill>
                  <a:schemeClr val="accent6"/>
                </a:solidFill>
                <a:sym typeface="Symbol" panose="05050102010706020507" pitchFamily="18" charset="2"/>
              </a:rPr>
              <a:t>× </a:t>
            </a:r>
            <a:r>
              <a:rPr lang="en-GB" dirty="0" smtClean="0">
                <a:solidFill>
                  <a:schemeClr val="accent6"/>
                </a:solidFill>
                <a:sym typeface="Symbol" panose="05050102010706020507" pitchFamily="18" charset="2"/>
              </a:rPr>
              <a:t>15-20kV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309749" y="781874"/>
            <a:ext cx="2737063" cy="1285818"/>
            <a:chOff x="6309737" y="853884"/>
            <a:chExt cx="2737063" cy="128581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9737" y="853884"/>
              <a:ext cx="2737063" cy="128581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309737" y="1995686"/>
              <a:ext cx="62463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874822" y="699542"/>
            <a:ext cx="2089666" cy="1322276"/>
            <a:chOff x="6874822" y="771550"/>
            <a:chExt cx="2089666" cy="1322276"/>
          </a:xfrm>
        </p:grpSpPr>
        <p:grpSp>
          <p:nvGrpSpPr>
            <p:cNvPr id="16" name="Group 15"/>
            <p:cNvGrpSpPr/>
            <p:nvPr/>
          </p:nvGrpSpPr>
          <p:grpSpPr>
            <a:xfrm>
              <a:off x="8244408" y="771550"/>
              <a:ext cx="720080" cy="637746"/>
              <a:chOff x="8244408" y="771550"/>
              <a:chExt cx="720080" cy="637746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8244408" y="771550"/>
                <a:ext cx="720080" cy="637746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" name="Straight Connector 11"/>
              <p:cNvCxnSpPr>
                <a:stCxn id="10" idx="1"/>
                <a:endCxn id="10" idx="5"/>
              </p:cNvCxnSpPr>
              <p:nvPr/>
            </p:nvCxnSpPr>
            <p:spPr>
              <a:xfrm>
                <a:off x="8349861" y="864946"/>
                <a:ext cx="509174" cy="450954"/>
              </a:xfrm>
              <a:prstGeom prst="line">
                <a:avLst/>
              </a:prstGeom>
              <a:ln w="952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stCxn id="10" idx="7"/>
                <a:endCxn id="10" idx="3"/>
              </p:cNvCxnSpPr>
              <p:nvPr/>
            </p:nvCxnSpPr>
            <p:spPr>
              <a:xfrm flipH="1">
                <a:off x="8349861" y="864946"/>
                <a:ext cx="509174" cy="450954"/>
              </a:xfrm>
              <a:prstGeom prst="line">
                <a:avLst/>
              </a:prstGeom>
              <a:ln w="952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6874822" y="1786049"/>
              <a:ext cx="18333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 err="1" smtClean="0">
                  <a:solidFill>
                    <a:schemeClr val="bg2"/>
                  </a:solidFill>
                </a:rPr>
                <a:t>x</a:t>
              </a:r>
              <a:r>
                <a:rPr lang="en-GB" sz="1400" i="1" baseline="-25000" dirty="0" err="1" smtClean="0">
                  <a:solidFill>
                    <a:schemeClr val="bg2"/>
                  </a:solidFill>
                </a:rPr>
                <a:t>w</a:t>
              </a:r>
              <a:r>
                <a:rPr lang="en-GB" sz="1400" i="1" baseline="-25000" dirty="0" smtClean="0">
                  <a:solidFill>
                    <a:schemeClr val="bg2"/>
                  </a:solidFill>
                </a:rPr>
                <a:t>                                      </a:t>
              </a:r>
              <a:r>
                <a:rPr lang="en-GB" sz="1400" i="1" dirty="0" err="1" smtClean="0">
                  <a:solidFill>
                    <a:schemeClr val="bg2"/>
                  </a:solidFill>
                </a:rPr>
                <a:t>y</a:t>
              </a:r>
              <a:r>
                <a:rPr lang="en-GB" sz="1400" i="1" baseline="-25000" dirty="0" err="1" smtClean="0">
                  <a:solidFill>
                    <a:schemeClr val="bg2"/>
                  </a:solidFill>
                </a:rPr>
                <a:t>w</a:t>
              </a:r>
              <a:endParaRPr lang="en-GB" sz="1400" i="1" baseline="-25000" dirty="0">
                <a:solidFill>
                  <a:schemeClr val="bg2"/>
                </a:solidFill>
              </a:endParaRPr>
            </a:p>
          </p:txBody>
        </p:sp>
      </p:grpSp>
      <p:sp>
        <p:nvSpPr>
          <p:cNvPr id="2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691680" y="4767263"/>
            <a:ext cx="6840320" cy="27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A. Rossi, Mini-workshop on Beam-Beam Effects in Circular Colliders, 5-7 February 2018, LBL Berkeley CA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688" y="2507299"/>
            <a:ext cx="1439720" cy="6148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89417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Electron beam applications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914402"/>
            <a:ext cx="5832208" cy="3616302"/>
          </a:xfrm>
        </p:spPr>
        <p:txBody>
          <a:bodyPr>
            <a:normAutofit fontScale="77500" lnSpcReduction="20000"/>
          </a:bodyPr>
          <a:lstStyle/>
          <a:p>
            <a:r>
              <a:rPr lang="en-GB" sz="2000" b="1" dirty="0" smtClean="0"/>
              <a:t>Halo diffusion enhancement: </a:t>
            </a:r>
            <a:r>
              <a:rPr lang="en-GB" sz="2000" dirty="0"/>
              <a:t>Loss spikes have already affected the operation of the LHC, and control of beam losses is recognised as a critical concern for performance at </a:t>
            </a:r>
            <a:r>
              <a:rPr lang="en-GB" sz="2000" dirty="0" smtClean="0"/>
              <a:t>HL-LHC due to the higher </a:t>
            </a:r>
            <a:r>
              <a:rPr lang="en-GB" sz="2000" dirty="0"/>
              <a:t>beam energies and </a:t>
            </a:r>
            <a:r>
              <a:rPr lang="en-GB" sz="2000" dirty="0" smtClean="0"/>
              <a:t>intensities (for ex. for Crab </a:t>
            </a:r>
            <a:r>
              <a:rPr lang="en-GB" sz="2000" dirty="0"/>
              <a:t>Cavity failure). </a:t>
            </a:r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r>
              <a:rPr lang="en-GB" sz="2000" b="1" dirty="0">
                <a:solidFill>
                  <a:schemeClr val="bg2"/>
                </a:solidFill>
              </a:rPr>
              <a:t>Hollow electron lenses</a:t>
            </a:r>
            <a:r>
              <a:rPr lang="en-GB" sz="2000" dirty="0"/>
              <a:t> are being designed and (if approved as baseline) will be installed in IR4 (during LS3) as active mean to increase diffusion rate of halo particles. Halo </a:t>
            </a:r>
          </a:p>
          <a:p>
            <a:pPr lvl="1"/>
            <a:r>
              <a:rPr lang="en-GB" sz="1800" dirty="0">
                <a:solidFill>
                  <a:schemeClr val="accent1"/>
                </a:solidFill>
              </a:rPr>
              <a:t>at HL-LHC required hollow electron beam </a:t>
            </a:r>
            <a:br>
              <a:rPr lang="en-GB" sz="1800" dirty="0">
                <a:solidFill>
                  <a:schemeClr val="accent1"/>
                </a:solidFill>
              </a:rPr>
            </a:br>
            <a:r>
              <a:rPr lang="en-GB" sz="1800" dirty="0">
                <a:solidFill>
                  <a:schemeClr val="accent1"/>
                </a:solidFill>
              </a:rPr>
              <a:t>~ 15Am </a:t>
            </a:r>
            <a:r>
              <a:rPr lang="en-GB" sz="1800" dirty="0" smtClean="0">
                <a:solidFill>
                  <a:schemeClr val="accent1"/>
                </a:solidFill>
              </a:rPr>
              <a:t>(</a:t>
            </a:r>
            <a:r>
              <a:rPr lang="en-GB" sz="1800" dirty="0" smtClean="0">
                <a:solidFill>
                  <a:schemeClr val="accent1"/>
                </a:solidFill>
                <a:sym typeface="Symbol" panose="05050102010706020507" pitchFamily="18" charset="2"/>
              </a:rPr>
              <a:t>3m</a:t>
            </a:r>
            <a:r>
              <a:rPr lang="en-GB" sz="1800" dirty="0" smtClean="0">
                <a:solidFill>
                  <a:schemeClr val="accent1"/>
                </a:solidFill>
              </a:rPr>
              <a:t> </a:t>
            </a:r>
            <a:r>
              <a:rPr lang="en-GB" sz="1800" dirty="0">
                <a:solidFill>
                  <a:schemeClr val="accent1"/>
                </a:solidFill>
              </a:rPr>
              <a:t>e-lens per beam) </a:t>
            </a:r>
            <a:r>
              <a:rPr lang="en-GB" sz="1800" dirty="0" smtClean="0">
                <a:solidFill>
                  <a:schemeClr val="accent1"/>
                </a:solidFill>
              </a:rPr>
              <a:t>5A </a:t>
            </a:r>
            <a:r>
              <a:rPr lang="en-GB" sz="1600" dirty="0" smtClean="0">
                <a:solidFill>
                  <a:schemeClr val="accent1"/>
                </a:solidFill>
                <a:sym typeface="Symbol" panose="05050102010706020507" pitchFamily="18" charset="2"/>
              </a:rPr>
              <a:t>× </a:t>
            </a:r>
            <a:r>
              <a:rPr lang="en-GB" sz="1800" dirty="0" smtClean="0">
                <a:solidFill>
                  <a:schemeClr val="accent1"/>
                </a:solidFill>
              </a:rPr>
              <a:t>15kV</a:t>
            </a:r>
            <a:endParaRPr lang="en-GB" sz="1800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790548" y="2067695"/>
            <a:ext cx="3475112" cy="817065"/>
            <a:chOff x="0" y="0"/>
            <a:chExt cx="2688" cy="632"/>
          </a:xfrm>
        </p:grpSpPr>
        <p:sp>
          <p:nvSpPr>
            <p:cNvPr id="11" name="Rectangle 10"/>
            <p:cNvSpPr>
              <a:spLocks/>
            </p:cNvSpPr>
            <p:nvPr/>
          </p:nvSpPr>
          <p:spPr bwMode="auto">
            <a:xfrm>
              <a:off x="0" y="0"/>
              <a:ext cx="2688" cy="632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50800" cap="flat">
                  <a:solidFill>
                    <a:srgbClr val="66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" y="80"/>
              <a:ext cx="2528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6599018" y="677409"/>
            <a:ext cx="2361647" cy="3996928"/>
            <a:chOff x="6599008" y="677406"/>
            <a:chExt cx="2361647" cy="3996928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9008" y="677406"/>
              <a:ext cx="2361647" cy="3996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7596336" y="4130593"/>
              <a:ext cx="112849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i="1" dirty="0" smtClean="0"/>
                <a:t>Courtesy of </a:t>
              </a:r>
            </a:p>
            <a:p>
              <a:r>
                <a:rPr lang="en-US" sz="1000" i="1" dirty="0" smtClean="0">
                  <a:solidFill>
                    <a:srgbClr val="0093BE"/>
                  </a:solidFill>
                </a:rPr>
                <a:t>G. </a:t>
              </a:r>
              <a:r>
                <a:rPr lang="en-US" sz="1000" i="1" dirty="0" err="1" smtClean="0">
                  <a:solidFill>
                    <a:srgbClr val="0093BE"/>
                  </a:solidFill>
                </a:rPr>
                <a:t>Stancari</a:t>
              </a:r>
              <a:endParaRPr lang="en-US" sz="1000" i="1" dirty="0"/>
            </a:p>
          </p:txBody>
        </p:sp>
        <p:pic>
          <p:nvPicPr>
            <p:cNvPr id="10" name="Picture 9" descr="radius-hel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37439" y="1275606"/>
              <a:ext cx="796197" cy="3552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691680" y="4767263"/>
            <a:ext cx="6840320" cy="27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A. Rossi, Mini-workshop on Beam-Beam Effects in Circular Colliders, 5-7 February 2018, LBL Berkeley 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50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Outline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D9D9D9"/>
                </a:solidFill>
              </a:rPr>
              <a:t>Context: electron beam applications</a:t>
            </a:r>
            <a:endParaRPr lang="en-GB" dirty="0">
              <a:solidFill>
                <a:srgbClr val="D9D9D9"/>
              </a:solidFill>
            </a:endParaRPr>
          </a:p>
          <a:p>
            <a:r>
              <a:rPr lang="en-GB" b="1" dirty="0" smtClean="0">
                <a:solidFill>
                  <a:schemeClr val="bg2"/>
                </a:solidFill>
              </a:rPr>
              <a:t>Brief description of electron lenses and electron beam dynamics</a:t>
            </a:r>
          </a:p>
          <a:p>
            <a:r>
              <a:rPr lang="en-GB" dirty="0" smtClean="0">
                <a:solidFill>
                  <a:srgbClr val="D9D9D9"/>
                </a:solidFill>
              </a:rPr>
              <a:t>Mentions to some BBRL e-beam studies</a:t>
            </a:r>
          </a:p>
          <a:p>
            <a:r>
              <a:rPr lang="en-GB" dirty="0" smtClean="0">
                <a:solidFill>
                  <a:srgbClr val="D9D9D9"/>
                </a:solidFill>
              </a:rPr>
              <a:t>Motivations and description of a test stand at CERN</a:t>
            </a:r>
          </a:p>
          <a:p>
            <a:r>
              <a:rPr lang="en-GB" dirty="0">
                <a:solidFill>
                  <a:srgbClr val="D9D9D9"/>
                </a:solidFill>
              </a:rPr>
              <a:t>Summary and outlook</a:t>
            </a:r>
            <a:endParaRPr lang="en-GB" dirty="0" smtClean="0">
              <a:solidFill>
                <a:srgbClr val="D9D9D9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691680" y="4767263"/>
            <a:ext cx="6840320" cy="27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A. Rossi, Mini-workshop on Beam-Beam Effects in Circular Colliders, 5-7 February 2018, LBL Berkeley 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1443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7" name="Titre 7"/>
          <p:cNvSpPr txBox="1">
            <a:spLocks/>
          </p:cNvSpPr>
          <p:nvPr/>
        </p:nvSpPr>
        <p:spPr>
          <a:xfrm>
            <a:off x="620407" y="111505"/>
            <a:ext cx="8426393" cy="54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 err="1" smtClean="0"/>
              <a:t>Electron</a:t>
            </a:r>
            <a:r>
              <a:rPr lang="es-ES" sz="2400" dirty="0" smtClean="0"/>
              <a:t> Lens </a:t>
            </a:r>
            <a:r>
              <a:rPr lang="es-ES" sz="2400" dirty="0" err="1" smtClean="0"/>
              <a:t>schematics</a:t>
            </a:r>
            <a:r>
              <a:rPr lang="es-ES" sz="2400" dirty="0" smtClean="0"/>
              <a:t> (</a:t>
            </a:r>
            <a:r>
              <a:rPr lang="es-ES" sz="2400" dirty="0" err="1" smtClean="0"/>
              <a:t>typical</a:t>
            </a:r>
            <a:r>
              <a:rPr lang="es-ES" sz="2400" dirty="0" smtClean="0"/>
              <a:t> </a:t>
            </a:r>
            <a:r>
              <a:rPr lang="es-ES" sz="2400" dirty="0" err="1" smtClean="0"/>
              <a:t>values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HEL)</a:t>
            </a:r>
            <a:endParaRPr lang="en-GB" sz="2400" dirty="0"/>
          </a:p>
        </p:txBody>
      </p:sp>
      <p:grpSp>
        <p:nvGrpSpPr>
          <p:cNvPr id="107" name="Group 106"/>
          <p:cNvGrpSpPr/>
          <p:nvPr/>
        </p:nvGrpSpPr>
        <p:grpSpPr>
          <a:xfrm>
            <a:off x="524337" y="987575"/>
            <a:ext cx="2329177" cy="1677770"/>
            <a:chOff x="524325" y="1081068"/>
            <a:chExt cx="2329177" cy="1677770"/>
          </a:xfrm>
        </p:grpSpPr>
        <p:sp>
          <p:nvSpPr>
            <p:cNvPr id="20" name="Rectangle 19"/>
            <p:cNvSpPr/>
            <p:nvPr/>
          </p:nvSpPr>
          <p:spPr>
            <a:xfrm rot="1879340">
              <a:off x="2313502" y="2708438"/>
              <a:ext cx="540000" cy="50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 rot="2006422">
              <a:off x="1887720" y="2342501"/>
              <a:ext cx="504056" cy="22394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4325" y="1081068"/>
              <a:ext cx="2110123" cy="562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400" dirty="0" smtClean="0"/>
                <a:t>Electron gun (A) </a:t>
              </a:r>
            </a:p>
            <a:p>
              <a:pPr algn="ctr">
                <a:lnSpc>
                  <a:spcPct val="110000"/>
                </a:lnSpc>
              </a:pPr>
              <a:r>
                <a:rPr lang="en-US" sz="1400" dirty="0" smtClean="0"/>
                <a:t>Modulator (KHz to MHz)</a:t>
              </a:r>
              <a:endParaRPr lang="en-US" sz="1400" dirty="0"/>
            </a:p>
          </p:txBody>
        </p:sp>
        <p:cxnSp>
          <p:nvCxnSpPr>
            <p:cNvPr id="28" name="Elbow Connector 27"/>
            <p:cNvCxnSpPr>
              <a:stCxn id="26" idx="2"/>
              <a:endCxn id="2" idx="1"/>
            </p:cNvCxnSpPr>
            <p:nvPr/>
          </p:nvCxnSpPr>
          <p:spPr>
            <a:xfrm rot="16200000" flipH="1">
              <a:off x="1418513" y="1804660"/>
              <a:ext cx="671802" cy="350054"/>
            </a:xfrm>
            <a:prstGeom prst="bentConnector2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6" idx="1"/>
              <a:endCxn id="26" idx="3"/>
            </p:cNvCxnSpPr>
            <p:nvPr/>
          </p:nvCxnSpPr>
          <p:spPr>
            <a:xfrm>
              <a:off x="524325" y="1362427"/>
              <a:ext cx="2110123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5" name="Рисунок 8"/>
          <p:cNvPicPr>
            <a:picLocks noChangeAspect="1"/>
          </p:cNvPicPr>
          <p:nvPr/>
        </p:nvPicPr>
        <p:blipFill>
          <a:blip r:embed="rId3" cstate="print">
            <a:lum contrast="-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5368">
            <a:off x="1921606" y="2228165"/>
            <a:ext cx="327085" cy="188352"/>
          </a:xfrm>
          <a:prstGeom prst="rect">
            <a:avLst/>
          </a:prstGeom>
        </p:spPr>
      </p:pic>
      <p:grpSp>
        <p:nvGrpSpPr>
          <p:cNvPr id="108" name="Group 107"/>
          <p:cNvGrpSpPr/>
          <p:nvPr/>
        </p:nvGrpSpPr>
        <p:grpSpPr>
          <a:xfrm>
            <a:off x="7052924" y="1331378"/>
            <a:ext cx="1839567" cy="2153327"/>
            <a:chOff x="7052913" y="1424866"/>
            <a:chExt cx="1839567" cy="2153327"/>
          </a:xfrm>
        </p:grpSpPr>
        <p:sp>
          <p:nvSpPr>
            <p:cNvPr id="21" name="Rectangle 20"/>
            <p:cNvSpPr/>
            <p:nvPr/>
          </p:nvSpPr>
          <p:spPr>
            <a:xfrm rot="1879340">
              <a:off x="7052913" y="3043257"/>
              <a:ext cx="720000" cy="50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2006422">
              <a:off x="7663182" y="3184167"/>
              <a:ext cx="504056" cy="394026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898197" y="1424866"/>
              <a:ext cx="9942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Collector</a:t>
              </a:r>
              <a:endParaRPr lang="en-US" sz="1600" dirty="0"/>
            </a:p>
          </p:txBody>
        </p:sp>
        <p:cxnSp>
          <p:nvCxnSpPr>
            <p:cNvPr id="64" name="Elbow Connector 63"/>
            <p:cNvCxnSpPr>
              <a:stCxn id="63" idx="2"/>
              <a:endCxn id="8" idx="3"/>
            </p:cNvCxnSpPr>
            <p:nvPr/>
          </p:nvCxnSpPr>
          <p:spPr>
            <a:xfrm rot="5400000">
              <a:off x="7382106" y="2506831"/>
              <a:ext cx="1756645" cy="269822"/>
            </a:xfrm>
            <a:prstGeom prst="bentConnector2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7898197" y="1758176"/>
              <a:ext cx="951354" cy="5245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1699200" y="2750505"/>
            <a:ext cx="6480000" cy="10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115616" y="2802032"/>
            <a:ext cx="7488832" cy="0"/>
          </a:xfrm>
          <a:prstGeom prst="straightConnector1">
            <a:avLst/>
          </a:prstGeom>
          <a:ln w="12700" cmpd="sng">
            <a:solidFill>
              <a:srgbClr val="7F7F7F"/>
            </a:solidFill>
            <a:prstDash val="lgDashDotDot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347864" y="2694281"/>
            <a:ext cx="216024" cy="216024"/>
            <a:chOff x="3347864" y="2787774"/>
            <a:chExt cx="216024" cy="216024"/>
          </a:xfrm>
          <a:solidFill>
            <a:srgbClr val="92D050"/>
          </a:solidFill>
        </p:grpSpPr>
        <p:sp>
          <p:nvSpPr>
            <p:cNvPr id="77" name="Rectangle 76"/>
            <p:cNvSpPr/>
            <p:nvPr/>
          </p:nvSpPr>
          <p:spPr>
            <a:xfrm>
              <a:off x="3347864" y="2787774"/>
              <a:ext cx="21602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347864" y="2958079"/>
              <a:ext cx="21602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372200" y="2698556"/>
            <a:ext cx="216024" cy="216024"/>
            <a:chOff x="3068216" y="2940174"/>
            <a:chExt cx="216024" cy="216024"/>
          </a:xfrm>
          <a:solidFill>
            <a:srgbClr val="92D050"/>
          </a:solidFill>
        </p:grpSpPr>
        <p:sp>
          <p:nvSpPr>
            <p:cNvPr id="79" name="Rectangle 78"/>
            <p:cNvSpPr/>
            <p:nvPr/>
          </p:nvSpPr>
          <p:spPr>
            <a:xfrm>
              <a:off x="3068216" y="2940174"/>
              <a:ext cx="21602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068216" y="3110479"/>
              <a:ext cx="21602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4139953" y="859140"/>
            <a:ext cx="1734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</a:rPr>
              <a:t>Instrumentation</a:t>
            </a:r>
            <a:endParaRPr lang="en-US" sz="1600" b="1" dirty="0">
              <a:solidFill>
                <a:schemeClr val="bg2"/>
              </a:solidFill>
            </a:endParaRPr>
          </a:p>
        </p:txBody>
      </p:sp>
      <p:cxnSp>
        <p:nvCxnSpPr>
          <p:cNvPr id="95" name="Elbow Connector 94"/>
          <p:cNvCxnSpPr>
            <a:stCxn id="94" idx="2"/>
            <a:endCxn id="69" idx="3"/>
          </p:cNvCxnSpPr>
          <p:nvPr/>
        </p:nvCxnSpPr>
        <p:spPr>
          <a:xfrm rot="16200000" flipH="1">
            <a:off x="5424623" y="780508"/>
            <a:ext cx="1022315" cy="1856685"/>
          </a:xfrm>
          <a:prstGeom prst="bentConnector3">
            <a:avLst>
              <a:gd name="adj1" fmla="val 50000"/>
            </a:avLst>
          </a:prstGeom>
          <a:ln w="3175" cmpd="sng">
            <a:solidFill>
              <a:schemeClr val="bg2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4211960" y="1203598"/>
            <a:ext cx="1584176" cy="0"/>
          </a:xfrm>
          <a:prstGeom prst="line">
            <a:avLst/>
          </a:prstGeom>
          <a:ln w="127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/>
          <p:cNvGrpSpPr/>
          <p:nvPr/>
        </p:nvGrpSpPr>
        <p:grpSpPr>
          <a:xfrm>
            <a:off x="3207612" y="2013098"/>
            <a:ext cx="3487225" cy="1170540"/>
            <a:chOff x="3207600" y="2106592"/>
            <a:chExt cx="3487225" cy="1170540"/>
          </a:xfrm>
        </p:grpSpPr>
        <p:sp>
          <p:nvSpPr>
            <p:cNvPr id="32" name="TextBox 31"/>
            <p:cNvSpPr txBox="1"/>
            <p:nvPr/>
          </p:nvSpPr>
          <p:spPr>
            <a:xfrm>
              <a:off x="3276048" y="2106592"/>
              <a:ext cx="33694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Main SC solenoid 4-6 T</a:t>
              </a:r>
              <a:endParaRPr lang="en-US" sz="1600" dirty="0"/>
            </a:p>
          </p:txBody>
        </p:sp>
        <p:cxnSp>
          <p:nvCxnSpPr>
            <p:cNvPr id="33" name="Elbow Connector 32"/>
            <p:cNvCxnSpPr>
              <a:stCxn id="32" idx="2"/>
              <a:endCxn id="18" idx="0"/>
            </p:cNvCxnSpPr>
            <p:nvPr/>
          </p:nvCxnSpPr>
          <p:spPr>
            <a:xfrm rot="5400000">
              <a:off x="4859232" y="2546494"/>
              <a:ext cx="202888" cy="192"/>
            </a:xfrm>
            <a:prstGeom prst="bentConnector3">
              <a:avLst>
                <a:gd name="adj1" fmla="val 50000"/>
              </a:avLst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3859837" y="2445145"/>
              <a:ext cx="2224331" cy="2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" name="Group 122"/>
            <p:cNvGrpSpPr/>
            <p:nvPr/>
          </p:nvGrpSpPr>
          <p:grpSpPr>
            <a:xfrm>
              <a:off x="3207600" y="2545682"/>
              <a:ext cx="3487225" cy="731450"/>
              <a:chOff x="3207600" y="2545682"/>
              <a:chExt cx="3487225" cy="73145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275856" y="3008074"/>
                <a:ext cx="3369448" cy="139740"/>
              </a:xfrm>
              <a:prstGeom prst="rect">
                <a:avLst/>
              </a:prstGeom>
              <a:solidFill>
                <a:srgbClr val="FF6600"/>
              </a:solid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275856" y="2648034"/>
                <a:ext cx="3369448" cy="139740"/>
              </a:xfrm>
              <a:prstGeom prst="rect">
                <a:avLst/>
              </a:prstGeom>
              <a:solidFill>
                <a:srgbClr val="FF6600"/>
              </a:solid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207600" y="2545682"/>
                <a:ext cx="3487225" cy="73145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60" name="Elbow Connector 59"/>
          <p:cNvCxnSpPr>
            <a:stCxn id="39" idx="2"/>
            <a:endCxn id="14" idx="2"/>
          </p:cNvCxnSpPr>
          <p:nvPr/>
        </p:nvCxnSpPr>
        <p:spPr>
          <a:xfrm rot="5400000" flipH="1" flipV="1">
            <a:off x="5581135" y="2382998"/>
            <a:ext cx="754289" cy="2028523"/>
          </a:xfrm>
          <a:prstGeom prst="bentConnector3">
            <a:avLst>
              <a:gd name="adj1" fmla="val -30307"/>
            </a:avLst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/>
          <p:cNvGrpSpPr/>
          <p:nvPr/>
        </p:nvGrpSpPr>
        <p:grpSpPr>
          <a:xfrm>
            <a:off x="6891196" y="2516506"/>
            <a:ext cx="325953" cy="576000"/>
            <a:chOff x="6891184" y="2610000"/>
            <a:chExt cx="325953" cy="576000"/>
          </a:xfrm>
        </p:grpSpPr>
        <p:grpSp>
          <p:nvGrpSpPr>
            <p:cNvPr id="125" name="Group 124"/>
            <p:cNvGrpSpPr/>
            <p:nvPr/>
          </p:nvGrpSpPr>
          <p:grpSpPr>
            <a:xfrm>
              <a:off x="6891184" y="2674375"/>
              <a:ext cx="325953" cy="442823"/>
              <a:chOff x="6891184" y="2674375"/>
              <a:chExt cx="325953" cy="442823"/>
            </a:xfrm>
          </p:grpSpPr>
          <p:sp>
            <p:nvSpPr>
              <p:cNvPr id="14" name="Rectangle 13"/>
              <p:cNvSpPr/>
              <p:nvPr/>
            </p:nvSpPr>
            <p:spPr>
              <a:xfrm rot="1173559">
                <a:off x="6891184" y="2992802"/>
                <a:ext cx="204337" cy="12439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173559">
                <a:off x="7012800" y="2674375"/>
                <a:ext cx="204337" cy="12439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6" name="Rectangle 125"/>
            <p:cNvSpPr/>
            <p:nvPr/>
          </p:nvSpPr>
          <p:spPr>
            <a:xfrm rot="1206988">
              <a:off x="6908400" y="2610000"/>
              <a:ext cx="298800" cy="5760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64012" y="2516510"/>
            <a:ext cx="3588117" cy="1257895"/>
            <a:chOff x="2664000" y="2610000"/>
            <a:chExt cx="3588117" cy="1257895"/>
          </a:xfrm>
        </p:grpSpPr>
        <p:sp>
          <p:nvSpPr>
            <p:cNvPr id="39" name="TextBox 38"/>
            <p:cNvSpPr txBox="1"/>
            <p:nvPr/>
          </p:nvSpPr>
          <p:spPr>
            <a:xfrm>
              <a:off x="3635896" y="3529340"/>
              <a:ext cx="26162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Bending SC solenoids ~3T</a:t>
              </a:r>
              <a:endParaRPr lang="en-US" sz="1600" dirty="0"/>
            </a:p>
          </p:txBody>
        </p:sp>
        <p:cxnSp>
          <p:nvCxnSpPr>
            <p:cNvPr id="40" name="Elbow Connector 39"/>
            <p:cNvCxnSpPr>
              <a:stCxn id="39" idx="2"/>
              <a:endCxn id="11" idx="2"/>
            </p:cNvCxnSpPr>
            <p:nvPr/>
          </p:nvCxnSpPr>
          <p:spPr>
            <a:xfrm rot="5400000" flipH="1">
              <a:off x="3467534" y="2391422"/>
              <a:ext cx="754285" cy="2198661"/>
            </a:xfrm>
            <a:prstGeom prst="bentConnector3">
              <a:avLst>
                <a:gd name="adj1" fmla="val -30307"/>
              </a:avLst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674397" y="3867894"/>
              <a:ext cx="2505712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Group 128"/>
            <p:cNvGrpSpPr/>
            <p:nvPr/>
          </p:nvGrpSpPr>
          <p:grpSpPr>
            <a:xfrm>
              <a:off x="2664000" y="2610000"/>
              <a:ext cx="327065" cy="576000"/>
              <a:chOff x="2664000" y="2610000"/>
              <a:chExt cx="327065" cy="576000"/>
            </a:xfrm>
          </p:grpSpPr>
          <p:sp>
            <p:nvSpPr>
              <p:cNvPr id="11" name="Rectangle 10"/>
              <p:cNvSpPr/>
              <p:nvPr/>
            </p:nvSpPr>
            <p:spPr>
              <a:xfrm rot="1173559">
                <a:off x="2664000" y="2992802"/>
                <a:ext cx="204337" cy="12439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1173559">
                <a:off x="2786728" y="2674374"/>
                <a:ext cx="204337" cy="12439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1206988">
                <a:off x="2678400" y="2610000"/>
                <a:ext cx="298800" cy="57600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539552" y="2174506"/>
            <a:ext cx="2228592" cy="1599894"/>
            <a:chOff x="539552" y="2268000"/>
            <a:chExt cx="2228592" cy="1599894"/>
          </a:xfrm>
        </p:grpSpPr>
        <p:sp>
          <p:nvSpPr>
            <p:cNvPr id="9" name="Rectangle 8"/>
            <p:cNvSpPr/>
            <p:nvPr/>
          </p:nvSpPr>
          <p:spPr>
            <a:xfrm rot="2006422">
              <a:off x="1786467" y="2581562"/>
              <a:ext cx="504056" cy="68742"/>
            </a:xfrm>
            <a:prstGeom prst="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2006422">
              <a:off x="1998000" y="2268000"/>
              <a:ext cx="504056" cy="68742"/>
            </a:xfrm>
            <a:prstGeom prst="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39552" y="3529340"/>
              <a:ext cx="22285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Gun solenoid &gt; 0.2T</a:t>
              </a:r>
              <a:endParaRPr lang="en-US" sz="1600" dirty="0"/>
            </a:p>
          </p:txBody>
        </p:sp>
        <p:cxnSp>
          <p:nvCxnSpPr>
            <p:cNvPr id="49" name="Elbow Connector 48"/>
            <p:cNvCxnSpPr>
              <a:stCxn id="48" idx="2"/>
              <a:endCxn id="9" idx="2"/>
            </p:cNvCxnSpPr>
            <p:nvPr/>
          </p:nvCxnSpPr>
          <p:spPr>
            <a:xfrm rot="5400000" flipH="1" flipV="1">
              <a:off x="1225061" y="3073401"/>
              <a:ext cx="1223280" cy="365706"/>
            </a:xfrm>
            <a:prstGeom prst="bentConnector5">
              <a:avLst>
                <a:gd name="adj1" fmla="val -18687"/>
                <a:gd name="adj2" fmla="val -367206"/>
                <a:gd name="adj3" fmla="val 63605"/>
              </a:avLst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20407" y="3867894"/>
              <a:ext cx="2079385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" name="Elbow Connector 101"/>
          <p:cNvCxnSpPr>
            <a:endCxn id="79" idx="0"/>
          </p:cNvCxnSpPr>
          <p:nvPr/>
        </p:nvCxnSpPr>
        <p:spPr>
          <a:xfrm>
            <a:off x="5004048" y="1421336"/>
            <a:ext cx="1476164" cy="1277220"/>
          </a:xfrm>
          <a:prstGeom prst="bentConnector2">
            <a:avLst/>
          </a:prstGeom>
          <a:ln w="3175" cmpd="sng">
            <a:solidFill>
              <a:srgbClr val="92D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2104364" y="2344732"/>
            <a:ext cx="5768836" cy="920578"/>
            <a:chOff x="2104364" y="2438222"/>
            <a:chExt cx="5768836" cy="920578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2844000" y="2895526"/>
              <a:ext cx="428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7120800" y="2898000"/>
              <a:ext cx="752400" cy="460800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104364" y="2438222"/>
              <a:ext cx="748800" cy="457304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ight Triangle 70"/>
          <p:cNvSpPr/>
          <p:nvPr/>
        </p:nvSpPr>
        <p:spPr>
          <a:xfrm rot="10800000" flipH="1">
            <a:off x="3076733" y="2212150"/>
            <a:ext cx="168282" cy="762307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ight Triangle 68"/>
          <p:cNvSpPr/>
          <p:nvPr/>
        </p:nvSpPr>
        <p:spPr>
          <a:xfrm rot="10800000" flipH="1">
            <a:off x="6779982" y="2220009"/>
            <a:ext cx="168282" cy="762307"/>
          </a:xfrm>
          <a:prstGeom prst="rtTriangle">
            <a:avLst/>
          </a:prstGeom>
          <a:solidFill>
            <a:schemeClr val="bg1"/>
          </a:solidFill>
          <a:ln w="3175" cmpd="sng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Triangle 72"/>
          <p:cNvSpPr>
            <a:spLocks noChangeAspect="1"/>
          </p:cNvSpPr>
          <p:nvPr/>
        </p:nvSpPr>
        <p:spPr>
          <a:xfrm rot="10800000" flipH="1">
            <a:off x="2653601" y="2361168"/>
            <a:ext cx="100282" cy="454278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bg2"/>
            </a:solidFill>
            <a:prstDash val="dash"/>
          </a:ln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Elbow Connector 73"/>
          <p:cNvCxnSpPr>
            <a:stCxn id="101" idx="5"/>
            <a:endCxn id="73" idx="4"/>
          </p:cNvCxnSpPr>
          <p:nvPr/>
        </p:nvCxnSpPr>
        <p:spPr>
          <a:xfrm rot="5400000">
            <a:off x="3518754" y="869731"/>
            <a:ext cx="726576" cy="2256311"/>
          </a:xfrm>
          <a:prstGeom prst="bentConnector3">
            <a:avLst>
              <a:gd name="adj1" fmla="val -144"/>
            </a:avLst>
          </a:prstGeom>
          <a:ln w="3175" cmpd="sng">
            <a:solidFill>
              <a:schemeClr val="bg2">
                <a:lumMod val="60000"/>
                <a:lumOff val="40000"/>
              </a:schemeClr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endCxn id="71" idx="3"/>
          </p:cNvCxnSpPr>
          <p:nvPr/>
        </p:nvCxnSpPr>
        <p:spPr>
          <a:xfrm rot="10800000" flipV="1">
            <a:off x="3160874" y="1871569"/>
            <a:ext cx="1835804" cy="340580"/>
          </a:xfrm>
          <a:prstGeom prst="bentConnector2">
            <a:avLst/>
          </a:prstGeom>
          <a:ln w="3175" cmpd="sng">
            <a:solidFill>
              <a:schemeClr val="bg2">
                <a:lumMod val="60000"/>
                <a:lumOff val="40000"/>
              </a:scheme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/>
          <p:cNvCxnSpPr>
            <a:stCxn id="94" idx="2"/>
          </p:cNvCxnSpPr>
          <p:nvPr/>
        </p:nvCxnSpPr>
        <p:spPr>
          <a:xfrm rot="5400000">
            <a:off x="3401436" y="1252152"/>
            <a:ext cx="1660461" cy="1551544"/>
          </a:xfrm>
          <a:prstGeom prst="bentConnector3">
            <a:avLst>
              <a:gd name="adj1" fmla="val 50000"/>
            </a:avLst>
          </a:prstGeom>
          <a:ln w="3175" cmpd="sng">
            <a:solidFill>
              <a:srgbClr val="92D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4219295" y="1639799"/>
            <a:ext cx="21388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Overlap/transvers profile monitors</a:t>
            </a:r>
            <a:endParaRPr lang="en-US" sz="1000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167659" y="1218423"/>
            <a:ext cx="5566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solidFill>
                  <a:srgbClr val="92D050"/>
                </a:solidFill>
              </a:rPr>
              <a:t>BPMs</a:t>
            </a:r>
            <a:endParaRPr lang="en-US" sz="1000" i="1" dirty="0">
              <a:solidFill>
                <a:srgbClr val="92D050"/>
              </a:solidFill>
            </a:endParaRPr>
          </a:p>
        </p:txBody>
      </p:sp>
      <p:sp>
        <p:nvSpPr>
          <p:cNvPr id="96" name="Espace réservé du texte 19"/>
          <p:cNvSpPr txBox="1">
            <a:spLocks/>
          </p:cNvSpPr>
          <p:nvPr/>
        </p:nvSpPr>
        <p:spPr>
          <a:xfrm>
            <a:off x="1867736" y="4822030"/>
            <a:ext cx="6664264" cy="27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defPPr>
              <a:defRPr lang="fr-FR"/>
            </a:defPPr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GB" sz="1000" dirty="0" smtClean="0">
                <a:solidFill>
                  <a:schemeClr val="bg2"/>
                </a:solidFill>
              </a:rPr>
              <a:t>International Review on the e-lens concept readiness for integration into the HL-LHC baseline               19 Oct. 2017</a:t>
            </a:r>
            <a:endParaRPr lang="en-GB" sz="1000" dirty="0">
              <a:solidFill>
                <a:schemeClr val="bg2"/>
              </a:solidFill>
            </a:endParaRPr>
          </a:p>
        </p:txBody>
      </p:sp>
      <p:sp>
        <p:nvSpPr>
          <p:cNvPr id="93" name="Right Triangle 92"/>
          <p:cNvSpPr>
            <a:spLocks noChangeAspect="1"/>
          </p:cNvSpPr>
          <p:nvPr/>
        </p:nvSpPr>
        <p:spPr>
          <a:xfrm rot="10800000" flipH="1">
            <a:off x="7300116" y="2672458"/>
            <a:ext cx="100282" cy="454278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bg2"/>
            </a:solidFill>
            <a:prstDash val="dash"/>
          </a:ln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Elbow Connector 99"/>
          <p:cNvCxnSpPr>
            <a:stCxn id="101" idx="1"/>
          </p:cNvCxnSpPr>
          <p:nvPr/>
        </p:nvCxnSpPr>
        <p:spPr>
          <a:xfrm rot="16200000" flipH="1">
            <a:off x="5699862" y="934755"/>
            <a:ext cx="1064780" cy="2454283"/>
          </a:xfrm>
          <a:prstGeom prst="bentConnector4">
            <a:avLst>
              <a:gd name="adj1" fmla="val 224"/>
              <a:gd name="adj2" fmla="val 99801"/>
            </a:avLst>
          </a:prstGeom>
          <a:ln w="3175" cmpd="sng">
            <a:solidFill>
              <a:schemeClr val="bg2">
                <a:lumMod val="60000"/>
                <a:lumOff val="40000"/>
              </a:schemeClr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004048" y="1196398"/>
            <a:ext cx="7200" cy="7200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/>
          <p:cNvSpPr/>
          <p:nvPr/>
        </p:nvSpPr>
        <p:spPr>
          <a:xfrm>
            <a:off x="5004048" y="1628446"/>
            <a:ext cx="7200" cy="7200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745354" y="4452698"/>
            <a:ext cx="377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S at LHC - U at </a:t>
            </a:r>
            <a:r>
              <a:rPr lang="en-US" dirty="0" err="1" smtClean="0">
                <a:solidFill>
                  <a:srgbClr val="7F7F7F"/>
                </a:solidFill>
              </a:rPr>
              <a:t>Tevatron</a:t>
            </a:r>
            <a:r>
              <a:rPr lang="en-US" dirty="0" smtClean="0">
                <a:solidFill>
                  <a:srgbClr val="7F7F7F"/>
                </a:solidFill>
              </a:rPr>
              <a:t> and RHIC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716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71" grpId="0" animBg="1"/>
      <p:bldP spid="69" grpId="0" animBg="1"/>
      <p:bldP spid="73" grpId="0" animBg="1"/>
      <p:bldP spid="91" grpId="0"/>
      <p:bldP spid="109" grpId="0"/>
      <p:bldP spid="9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 descr="guidingcentr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48"/>
          <a:stretch/>
        </p:blipFill>
        <p:spPr>
          <a:xfrm>
            <a:off x="3207145" y="3903826"/>
            <a:ext cx="2877027" cy="895412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136" name="Title 1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Electron </a:t>
            </a:r>
            <a:r>
              <a:rPr lang="en-GB" dirty="0" smtClean="0"/>
              <a:t>beams</a:t>
            </a:r>
            <a:endParaRPr lang="en-US" dirty="0"/>
          </a:p>
        </p:txBody>
      </p:sp>
      <p:sp>
        <p:nvSpPr>
          <p:cNvPr id="137" name="Content Placeholder 136"/>
          <p:cNvSpPr>
            <a:spLocks noGrp="1"/>
          </p:cNvSpPr>
          <p:nvPr>
            <p:ph idx="1"/>
          </p:nvPr>
        </p:nvSpPr>
        <p:spPr>
          <a:xfrm>
            <a:off x="612000" y="763737"/>
            <a:ext cx="7920000" cy="3680222"/>
          </a:xfrm>
        </p:spPr>
        <p:txBody>
          <a:bodyPr/>
          <a:lstStyle/>
          <a:p>
            <a:r>
              <a:rPr lang="en-US" sz="2400" dirty="0"/>
              <a:t>An electron in a uniform B field will gyrate along beam lines with</a:t>
            </a:r>
            <a:r>
              <a:rPr lang="en-US" dirty="0"/>
              <a:t> </a:t>
            </a:r>
            <a:endParaRPr lang="en-US" sz="1800" dirty="0"/>
          </a:p>
          <a:p>
            <a:pPr lvl="1"/>
            <a:r>
              <a:rPr lang="en-US" sz="2000" dirty="0">
                <a:solidFill>
                  <a:srgbClr val="0093BE"/>
                </a:solidFill>
              </a:rPr>
              <a:t>cyclotron </a:t>
            </a:r>
            <a:r>
              <a:rPr lang="en-US" sz="2000" dirty="0" smtClean="0">
                <a:solidFill>
                  <a:srgbClr val="0093BE"/>
                </a:solidFill>
              </a:rPr>
              <a:t>frequency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err="1" smtClean="0">
                <a:solidFill>
                  <a:schemeClr val="accent1"/>
                </a:solidFill>
              </a:rPr>
              <a:t>gyroradius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dirty="0" smtClean="0"/>
              <a:t>In the presence of an </a:t>
            </a:r>
            <a:r>
              <a:rPr lang="en-US" sz="2400" dirty="0" smtClean="0">
                <a:solidFill>
                  <a:schemeClr val="accent6"/>
                </a:solidFill>
              </a:rPr>
              <a:t>electric field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(self field of e-beam), assuming that the induced B field change is &lt;&lt;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01" name="Oval 100"/>
          <p:cNvSpPr/>
          <p:nvPr/>
        </p:nvSpPr>
        <p:spPr>
          <a:xfrm>
            <a:off x="5004048" y="915566"/>
            <a:ext cx="7200" cy="7200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756053" y="624813"/>
            <a:ext cx="741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1" name="Picture 120" descr="cyclotron-freq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565" y="1347616"/>
            <a:ext cx="871297" cy="6859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</p:pic>
      <p:pic>
        <p:nvPicPr>
          <p:cNvPr id="130" name="Picture 129" descr="gyroradius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6" y="2187429"/>
            <a:ext cx="1555535" cy="707061"/>
          </a:xfrm>
          <a:prstGeom prst="rect">
            <a:avLst/>
          </a:prstGeom>
          <a:solidFill>
            <a:schemeClr val="accent1"/>
          </a:solidFill>
          <a:ln>
            <a:solidFill>
              <a:srgbClr val="64BCD9"/>
            </a:solidFill>
          </a:ln>
        </p:spPr>
      </p:pic>
      <p:pic>
        <p:nvPicPr>
          <p:cNvPr id="138" name="Picture 137" descr="inv_cyclo_freq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63839"/>
            <a:ext cx="504056" cy="504056"/>
          </a:xfrm>
          <a:prstGeom prst="rect">
            <a:avLst/>
          </a:prstGeom>
        </p:spPr>
      </p:pic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691680" y="4767263"/>
            <a:ext cx="6840320" cy="27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A. Rossi, Mini-workshop on Beam-Beam Effects in Circular Colliders, 5-7 February 2018, LBL Berkeley CA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7200000" y="4011990"/>
            <a:ext cx="972404" cy="720000"/>
            <a:chOff x="7200000" y="4011990"/>
            <a:chExt cx="972404" cy="720000"/>
          </a:xfrm>
        </p:grpSpPr>
        <p:sp>
          <p:nvSpPr>
            <p:cNvPr id="2" name="Oval 1"/>
            <p:cNvSpPr>
              <a:spLocks noChangeAspect="1"/>
            </p:cNvSpPr>
            <p:nvPr/>
          </p:nvSpPr>
          <p:spPr>
            <a:xfrm>
              <a:off x="7200000" y="4011990"/>
              <a:ext cx="720000" cy="72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7416000" y="4227934"/>
              <a:ext cx="288032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>
              <a:stCxn id="3" idx="0"/>
            </p:cNvCxnSpPr>
            <p:nvPr/>
          </p:nvCxnSpPr>
          <p:spPr>
            <a:xfrm>
              <a:off x="7560016" y="4227934"/>
              <a:ext cx="3599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2" idx="0"/>
            </p:cNvCxnSpPr>
            <p:nvPr/>
          </p:nvCxnSpPr>
          <p:spPr>
            <a:xfrm>
              <a:off x="7560000" y="4011990"/>
              <a:ext cx="61240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08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CERN logo, 16:9 format</Description0>
    <Note xmlns="8946e33d-fd2f-4ae4-8ee9-d90c129cdf9e">For external collaborators: you may replace the CERN logo by your home institute logo if needed
https://edms.cern.ch/document/1586456/</No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DC553A-4E25-48C2-96AD-A2BB337CB8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CD65B3-E8D1-4001-8E0C-4AF8A697297C}">
  <ds:schemaRefs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8946e33d-fd2f-4ae4-8ee9-d90c129cdf9e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6AB97CC-549D-4859-BC7E-5D3C9B0F7F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HLU-Pres-test01.thmx</Template>
  <TotalTime>24655</TotalTime>
  <Words>2629</Words>
  <Application>Microsoft Macintosh PowerPoint</Application>
  <PresentationFormat>On-screen Show (16:9)</PresentationFormat>
  <Paragraphs>366</Paragraphs>
  <Slides>34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Thème Office</vt:lpstr>
      <vt:lpstr> E-lens test stand at CERN</vt:lpstr>
      <vt:lpstr>Outline</vt:lpstr>
      <vt:lpstr>Context</vt:lpstr>
      <vt:lpstr>Electron beam applications</vt:lpstr>
      <vt:lpstr>Electron beam applications</vt:lpstr>
      <vt:lpstr>Electron beam applications</vt:lpstr>
      <vt:lpstr>Outline</vt:lpstr>
      <vt:lpstr>PowerPoint Presentation</vt:lpstr>
      <vt:lpstr>Electron beams</vt:lpstr>
      <vt:lpstr>PowerPoint Presentation</vt:lpstr>
      <vt:lpstr>PowerPoint Presentation</vt:lpstr>
      <vt:lpstr>Outline</vt:lpstr>
      <vt:lpstr>HL-LHC layout as from WP15 Oct. ’16</vt:lpstr>
      <vt:lpstr>Assumptions for e-lens simulations for BBLR in HL-LHC (optics v1.2)</vt:lpstr>
      <vt:lpstr>PowerPoint Presentation</vt:lpstr>
      <vt:lpstr>PowerPoint Presentation</vt:lpstr>
      <vt:lpstr>Outline</vt:lpstr>
      <vt:lpstr>Test facility at CERN</vt:lpstr>
      <vt:lpstr>Test facility at CERN</vt:lpstr>
      <vt:lpstr>E-lens test stand at FNAL</vt:lpstr>
      <vt:lpstr>PowerPoint Presentation</vt:lpstr>
      <vt:lpstr>Test-stand development at CERN:</vt:lpstr>
      <vt:lpstr>Test-stand development at CERN. Upgrade</vt:lpstr>
      <vt:lpstr>Test-stand development at CERN. The future!</vt:lpstr>
      <vt:lpstr>Summary and outlook</vt:lpstr>
      <vt:lpstr>Thank you for your attention</vt:lpstr>
      <vt:lpstr>Spare slides</vt:lpstr>
      <vt:lpstr>PowerPoint Presentation</vt:lpstr>
      <vt:lpstr>PowerPoint Presentation</vt:lpstr>
      <vt:lpstr>Effect of drift velocity</vt:lpstr>
      <vt:lpstr>Effect of larger e-beam potential and B</vt:lpstr>
      <vt:lpstr>BBLR electron studies  Beam dynamics I=20 A, V=10 kV</vt:lpstr>
      <vt:lpstr>PowerPoint Presentation</vt:lpstr>
      <vt:lpstr>Existing electron lenses and HL-LHC hollow electron lenses </vt:lpstr>
    </vt:vector>
  </TitlesOfParts>
  <Company>APO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HiLumi-Pres-Template-16-9-2logo-v2</dc:title>
  <dc:creator>André-Pierre OLIVIER</dc:creator>
  <cp:lastModifiedBy>Adriana Rossi</cp:lastModifiedBy>
  <cp:revision>483</cp:revision>
  <dcterms:created xsi:type="dcterms:W3CDTF">2016-02-12T09:02:01Z</dcterms:created>
  <dcterms:modified xsi:type="dcterms:W3CDTF">2018-02-07T19:36:47Z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