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79" r:id="rId2"/>
    <p:sldId id="577" r:id="rId3"/>
    <p:sldId id="581" r:id="rId4"/>
    <p:sldId id="601" r:id="rId5"/>
    <p:sldId id="590" r:id="rId6"/>
    <p:sldId id="604" r:id="rId7"/>
    <p:sldId id="593" r:id="rId8"/>
    <p:sldId id="594" r:id="rId9"/>
    <p:sldId id="595" r:id="rId10"/>
    <p:sldId id="606" r:id="rId11"/>
    <p:sldId id="596" r:id="rId12"/>
    <p:sldId id="605" r:id="rId13"/>
    <p:sldId id="598" r:id="rId14"/>
    <p:sldId id="603" r:id="rId15"/>
    <p:sldId id="599" r:id="rId16"/>
    <p:sldId id="602" r:id="rId17"/>
    <p:sldId id="600" r:id="rId18"/>
    <p:sldId id="592" r:id="rId19"/>
    <p:sldId id="587" r:id="rId20"/>
    <p:sldId id="591" r:id="rId21"/>
    <p:sldId id="584" r:id="rId22"/>
    <p:sldId id="585" r:id="rId23"/>
    <p:sldId id="589" r:id="rId24"/>
    <p:sldId id="578" r:id="rId25"/>
    <p:sldId id="580" r:id="rId26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0000"/>
    <a:srgbClr val="339933"/>
    <a:srgbClr val="00FA00"/>
    <a:srgbClr val="003399"/>
    <a:srgbClr val="006600"/>
    <a:srgbClr val="339966"/>
    <a:srgbClr val="00CC66"/>
    <a:srgbClr val="CC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5" autoAdjust="0"/>
    <p:restoredTop sz="88326" autoAdjust="0"/>
  </p:normalViewPr>
  <p:slideViewPr>
    <p:cSldViewPr>
      <p:cViewPr varScale="1">
        <p:scale>
          <a:sx n="111" d="100"/>
          <a:sy n="111" d="100"/>
        </p:scale>
        <p:origin x="4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min = 25 slides</a:t>
            </a:r>
          </a:p>
        </p:txBody>
      </p:sp>
    </p:spTree>
    <p:extLst>
      <p:ext uri="{BB962C8B-B14F-4D97-AF65-F5344CB8AC3E}">
        <p14:creationId xmlns:p14="http://schemas.microsoft.com/office/powerpoint/2010/main" val="110297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3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References: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Ya</a:t>
            </a:r>
            <a:r>
              <a:rPr lang="en-US" sz="2400" dirty="0"/>
              <a:t>. S. </a:t>
            </a:r>
            <a:r>
              <a:rPr lang="en-US" sz="2400" dirty="0" err="1"/>
              <a:t>Derbenev</a:t>
            </a:r>
            <a:r>
              <a:rPr lang="en-US" sz="2400" dirty="0"/>
              <a:t>, “Collective instability of compensated colliding beams”, Nuclear Physics Institute, Siberian Division, Academy of Sciences </a:t>
            </a:r>
            <a:br>
              <a:rPr lang="en-US" sz="2400" dirty="0"/>
            </a:br>
            <a:r>
              <a:rPr lang="en-US" sz="2400" dirty="0"/>
              <a:t>  USSR, Novosibirsk, Report No IYAF 70-72, in Russian (1972), SLAC-TRANS 151 in English.</a:t>
            </a:r>
          </a:p>
          <a:p>
            <a:pPr algn="l"/>
            <a:r>
              <a:rPr lang="en-US" sz="2400" dirty="0"/>
              <a:t>- N.N. Chau and D. </a:t>
            </a:r>
            <a:r>
              <a:rPr lang="en-US" sz="2400" dirty="0" err="1"/>
              <a:t>Potau</a:t>
            </a:r>
            <a:r>
              <a:rPr lang="en-US" sz="2400" dirty="0"/>
              <a:t>, “</a:t>
            </a:r>
            <a:r>
              <a:rPr lang="en-US" sz="2400" dirty="0" err="1"/>
              <a:t>Stabilité</a:t>
            </a:r>
            <a:r>
              <a:rPr lang="en-US" sz="2400" dirty="0"/>
              <a:t> des oscillations transverse </a:t>
            </a:r>
            <a:r>
              <a:rPr lang="en-US" sz="2400" dirty="0" err="1"/>
              <a:t>dans</a:t>
            </a:r>
            <a:r>
              <a:rPr lang="en-US" sz="2400" dirty="0"/>
              <a:t> un </a:t>
            </a:r>
            <a:r>
              <a:rPr lang="en-US" sz="2400" dirty="0" err="1"/>
              <a:t>anneau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charge </a:t>
            </a:r>
            <a:r>
              <a:rPr lang="en-US" sz="2400" dirty="0" err="1"/>
              <a:t>d’espace</a:t>
            </a:r>
            <a:r>
              <a:rPr lang="en-US" sz="2400" dirty="0"/>
              <a:t> </a:t>
            </a:r>
            <a:r>
              <a:rPr lang="en-US" sz="2400" dirty="0" err="1"/>
              <a:t>compensée</a:t>
            </a:r>
            <a:r>
              <a:rPr lang="en-US" sz="2400" dirty="0"/>
              <a:t>”, LAL Orsay (1974 and 1975).</a:t>
            </a:r>
          </a:p>
          <a:p>
            <a:pPr algn="l"/>
            <a:r>
              <a:rPr lang="en-US" sz="2400" dirty="0"/>
              <a:t>- B. </a:t>
            </a:r>
            <a:r>
              <a:rPr lang="en-US" sz="2400" dirty="0" err="1"/>
              <a:t>Podobedov</a:t>
            </a:r>
            <a:r>
              <a:rPr lang="en-US" sz="2400" dirty="0"/>
              <a:t> and R.H. </a:t>
            </a:r>
            <a:r>
              <a:rPr lang="en-US" sz="2400" dirty="0" err="1"/>
              <a:t>Siemann</a:t>
            </a:r>
            <a:r>
              <a:rPr lang="en-US" sz="2400" dirty="0"/>
              <a:t>, “Coherent beam-beam interaction with four colliding beams”, Phys. Rev. E 52, No 3, pp. 3066-3073 (1995).</a:t>
            </a:r>
          </a:p>
        </p:txBody>
      </p:sp>
    </p:spTree>
    <p:extLst>
      <p:ext uri="{BB962C8B-B14F-4D97-AF65-F5344CB8AC3E}">
        <p14:creationId xmlns:p14="http://schemas.microsoft.com/office/powerpoint/2010/main" val="86198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4143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6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4143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z="1050" dirty="0"/>
              <a:t> </a:t>
            </a:r>
            <a:fld id="{6DDFC27F-93F2-477E-AD06-9129FC5F425E}" type="slidenum">
              <a:rPr lang="en-US" sz="1050" smtClean="0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sz="1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07169"/>
            <a:ext cx="88392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795338"/>
            <a:ext cx="8839200" cy="5605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2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06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EC58EA8-6C47-4982-B136-D0CCA47332B2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369175" y="64770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accent2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(null)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(null)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(null)"/><Relationship Id="rId2" Type="http://schemas.openxmlformats.org/officeDocument/2006/relationships/image" Target="../media/image30.(null)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(null)"/><Relationship Id="rId4" Type="http://schemas.openxmlformats.org/officeDocument/2006/relationships/image" Target="../media/image32.(null)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(null)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(null)"/><Relationship Id="rId2" Type="http://schemas.openxmlformats.org/officeDocument/2006/relationships/image" Target="../media/image36.(null)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(null)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(null)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iff"/><Relationship Id="rId2" Type="http://schemas.openxmlformats.org/officeDocument/2006/relationships/image" Target="../media/image46.(null)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(null)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(null)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E2D4-BAF0-0B4C-BC17-3453E9AAF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52401"/>
            <a:ext cx="8913708" cy="838199"/>
          </a:xfrm>
        </p:spPr>
        <p:txBody>
          <a:bodyPr/>
          <a:lstStyle/>
          <a:p>
            <a:pPr algn="ctr"/>
            <a:r>
              <a:rPr lang="en-US" sz="3300" dirty="0"/>
              <a:t>Head-on beam-beam compensation in RHIC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181BA-FEF1-714C-9876-4BCF65C42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4710450"/>
            <a:ext cx="8610600" cy="1461750"/>
          </a:xfrm>
        </p:spPr>
        <p:txBody>
          <a:bodyPr/>
          <a:lstStyle/>
          <a:p>
            <a:r>
              <a:rPr lang="en-US" u="sng" dirty="0"/>
              <a:t>W. Fischer</a:t>
            </a:r>
            <a:r>
              <a:rPr lang="en-US" dirty="0"/>
              <a:t>, X. Gu, K.A. Drees, C. Liu, Y. Luo, A. Marusic, R. Michnoff, T.A. Miller, M. Minty, C. Montag, A.I. Pikin, G. Robert-Demolaize, V. Schoefer, P. Thieberger, and S.M. White</a:t>
            </a:r>
          </a:p>
          <a:p>
            <a:r>
              <a:rPr lang="en-US" sz="1600" dirty="0"/>
              <a:t>[Phys. Rev. Accel. Beams 20, 091001 (2017)]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15197-FBDB-E04B-AD34-5820CD6E2502}"/>
              </a:ext>
            </a:extLst>
          </p:cNvPr>
          <p:cNvSpPr txBox="1"/>
          <p:nvPr/>
        </p:nvSpPr>
        <p:spPr>
          <a:xfrm>
            <a:off x="3233780" y="6243935"/>
            <a:ext cx="5756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2"/>
                </a:solidFill>
              </a:rPr>
              <a:t>ICFA Mini-Workshop on Beam-beam Effects in Circular Colliders</a:t>
            </a:r>
          </a:p>
          <a:p>
            <a:pPr algn="r"/>
            <a:r>
              <a:rPr lang="en-US" sz="1400" b="1" dirty="0">
                <a:solidFill>
                  <a:schemeClr val="accent2"/>
                </a:solidFill>
              </a:rPr>
              <a:t>5-7 February 2018, LBNL</a:t>
            </a:r>
          </a:p>
        </p:txBody>
      </p:sp>
      <p:pic>
        <p:nvPicPr>
          <p:cNvPr id="5" name="Picture 4" descr="pic1.jpg">
            <a:extLst>
              <a:ext uri="{FF2B5EF4-FFF2-40B4-BE49-F238E27FC236}">
                <a16:creationId xmlns:a16="http://schemas.microsoft.com/office/drawing/2014/main" id="{05BB48DD-335D-1E4C-BA62-F9F2BB7F6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2971800" cy="302958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F65FDD-575A-724B-8E50-89516F556CD4}"/>
              </a:ext>
            </a:extLst>
          </p:cNvPr>
          <p:cNvCxnSpPr/>
          <p:nvPr/>
        </p:nvCxnSpPr>
        <p:spPr bwMode="auto">
          <a:xfrm flipV="1">
            <a:off x="3124200" y="1676400"/>
            <a:ext cx="0" cy="228600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40A15E-B1A6-7449-81DD-C5773E9ED1F2}"/>
              </a:ext>
            </a:extLst>
          </p:cNvPr>
          <p:cNvCxnSpPr/>
          <p:nvPr/>
        </p:nvCxnSpPr>
        <p:spPr bwMode="auto">
          <a:xfrm flipV="1">
            <a:off x="1480208" y="3810000"/>
            <a:ext cx="0" cy="228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9835397-0E8A-EB42-A2C0-CBBEE3EC78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079749"/>
              </p:ext>
            </p:extLst>
          </p:nvPr>
        </p:nvGraphicFramePr>
        <p:xfrm>
          <a:off x="228600" y="1828800"/>
          <a:ext cx="8667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" name="Equation" r:id="rId5" imgW="495300" imgH="203200" progId="Equation.3">
                  <p:embed/>
                </p:oleObj>
              </mc:Choice>
              <mc:Fallback>
                <p:oleObj name="Equation" r:id="rId5" imgW="495300" imgH="203200" progId="Equation.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EBC006E-8991-1349-9442-FDFB6A9323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1828800"/>
                        <a:ext cx="86677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01312013305.jpg">
            <a:extLst>
              <a:ext uri="{FF2B5EF4-FFF2-40B4-BE49-F238E27FC236}">
                <a16:creationId xmlns:a16="http://schemas.microsoft.com/office/drawing/2014/main" id="{6890B183-2CC9-2641-8DBC-4D6350517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00" y="1066800"/>
            <a:ext cx="4673599" cy="350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DFCE67-FD6E-4849-AEAA-A23B37E81315}"/>
              </a:ext>
            </a:extLst>
          </p:cNvPr>
          <p:cNvSpPr txBox="1"/>
          <p:nvPr/>
        </p:nvSpPr>
        <p:spPr>
          <a:xfrm>
            <a:off x="3733800" y="2590800"/>
            <a:ext cx="2872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i="1" dirty="0"/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E9297-85C3-BE47-95D8-327915045B4D}"/>
              </a:ext>
            </a:extLst>
          </p:cNvPr>
          <p:cNvSpPr txBox="1"/>
          <p:nvPr/>
        </p:nvSpPr>
        <p:spPr>
          <a:xfrm>
            <a:off x="2133600" y="986135"/>
            <a:ext cx="3676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i="1" dirty="0"/>
              <a:t>r’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D5C628-0BD7-DE49-B669-26734089BC25}"/>
              </a:ext>
            </a:extLst>
          </p:cNvPr>
          <p:cNvSpPr txBox="1"/>
          <p:nvPr/>
        </p:nvSpPr>
        <p:spPr>
          <a:xfrm>
            <a:off x="4191000" y="1066800"/>
            <a:ext cx="2982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Yellow electron lens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2F6B06-8174-7F49-A9BA-FDB4BCC2A920}"/>
              </a:ext>
            </a:extLst>
          </p:cNvPr>
          <p:cNvSpPr txBox="1"/>
          <p:nvPr/>
        </p:nvSpPr>
        <p:spPr>
          <a:xfrm>
            <a:off x="304800" y="1066800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Principle</a:t>
            </a:r>
          </a:p>
        </p:txBody>
      </p:sp>
    </p:spTree>
    <p:extLst>
      <p:ext uri="{BB962C8B-B14F-4D97-AF65-F5344CB8AC3E}">
        <p14:creationId xmlns:p14="http://schemas.microsoft.com/office/powerpoint/2010/main" val="101776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7460-61B6-8948-BF85-8CB53F29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 RHIC                                   </a:t>
            </a:r>
            <a:r>
              <a:rPr lang="en-US" sz="2800" b="0" dirty="0">
                <a:solidFill>
                  <a:srgbClr val="FF0000"/>
                </a:solidFill>
              </a:rPr>
              <a:t>Lattice design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A3369-C236-4D48-ACE3-1CC7FB87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EA0BB-01C0-1149-A92D-C7514DAA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10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D95DCA-D5B9-5640-B174-6721945E1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6053087" cy="3276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EAA84D-5755-7D47-8719-7A35AFEFE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79668"/>
            <a:ext cx="4343400" cy="3078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E5A8C1-0162-2A49-A66F-BA54944459E4}"/>
              </a:ext>
            </a:extLst>
          </p:cNvPr>
          <p:cNvSpPr txBox="1"/>
          <p:nvPr/>
        </p:nvSpPr>
        <p:spPr>
          <a:xfrm>
            <a:off x="6248400" y="838200"/>
            <a:ext cx="26484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ATS lattice for </a:t>
            </a:r>
            <a:br>
              <a:rPr lang="en-US" dirty="0"/>
            </a:br>
            <a:r>
              <a:rPr lang="en-US" dirty="0"/>
              <a:t>Blue ring</a:t>
            </a:r>
          </a:p>
          <a:p>
            <a:r>
              <a:rPr lang="en-US" i="1" dirty="0">
                <a:solidFill>
                  <a:schemeClr val="accent2"/>
                </a:solidFill>
                <a:latin typeface="Symbol" pitchFamily="2" charset="2"/>
              </a:rPr>
              <a:t>b</a:t>
            </a:r>
            <a:r>
              <a:rPr lang="en-US" dirty="0">
                <a:solidFill>
                  <a:schemeClr val="accent2"/>
                </a:solidFill>
              </a:rPr>
              <a:t>-wave over 2 IPs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/>
            </a:br>
            <a:r>
              <a:rPr lang="en-US" sz="1600" dirty="0"/>
              <a:t>[S. </a:t>
            </a:r>
            <a:r>
              <a:rPr lang="en-US" sz="1600" dirty="0" err="1"/>
              <a:t>Fartoukh</a:t>
            </a:r>
            <a:r>
              <a:rPr lang="en-US" sz="1600" dirty="0"/>
              <a:t>, PRSTAB 16, </a:t>
            </a:r>
            <a:br>
              <a:rPr lang="en-US" sz="1600" dirty="0"/>
            </a:br>
            <a:r>
              <a:rPr lang="en-US" sz="1600" dirty="0"/>
              <a:t>111002 (2013); S. White </a:t>
            </a:r>
            <a:br>
              <a:rPr lang="en-US" sz="1600" dirty="0"/>
            </a:br>
            <a:r>
              <a:rPr lang="en-US" sz="1600" dirty="0"/>
              <a:t>BNL-105550-2014-IR, </a:t>
            </a:r>
            <a:br>
              <a:rPr lang="en-US" sz="1600" dirty="0"/>
            </a:br>
            <a:r>
              <a:rPr lang="en-US" sz="1600" dirty="0"/>
              <a:t>C-A/AP/519 (2014)]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8581D-3460-934A-B0AB-D6CBA6E77720}"/>
              </a:ext>
            </a:extLst>
          </p:cNvPr>
          <p:cNvSpPr txBox="1"/>
          <p:nvPr/>
        </p:nvSpPr>
        <p:spPr>
          <a:xfrm>
            <a:off x="1219200" y="4343400"/>
            <a:ext cx="34583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Nonlinear chromaticity </a:t>
            </a:r>
            <a:br>
              <a:rPr lang="en-US" dirty="0"/>
            </a:br>
            <a:r>
              <a:rPr lang="en-US" dirty="0"/>
              <a:t>smaller in all planes </a:t>
            </a:r>
          </a:p>
          <a:p>
            <a:pPr algn="l"/>
            <a:r>
              <a:rPr lang="en-US" dirty="0"/>
              <a:t>except Blue vertical</a:t>
            </a:r>
            <a:br>
              <a:rPr lang="en-US" dirty="0"/>
            </a:br>
            <a:r>
              <a:rPr lang="en-US" sz="1800" dirty="0"/>
              <a:t>(still smaller than Yellow 2012)</a:t>
            </a:r>
            <a:r>
              <a:rPr lang="en-US" dirty="0"/>
              <a:t>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5C024A-DAB4-0C40-9D14-FAF124371ACA}"/>
              </a:ext>
            </a:extLst>
          </p:cNvPr>
          <p:cNvCxnSpPr/>
          <p:nvPr/>
        </p:nvCxnSpPr>
        <p:spPr bwMode="auto">
          <a:xfrm flipV="1">
            <a:off x="4038600" y="4572000"/>
            <a:ext cx="1295400" cy="7620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88074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7460-61B6-8948-BF85-8CB53F29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 RHIC                            </a:t>
            </a:r>
            <a:r>
              <a:rPr lang="en-US" sz="2800" b="0" dirty="0">
                <a:solidFill>
                  <a:srgbClr val="FF0000"/>
                </a:solidFill>
              </a:rPr>
              <a:t>Lattice verification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A3369-C236-4D48-ACE3-1CC7FB87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EA0BB-01C0-1149-A92D-C7514DAA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11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9E63E-4292-0F4E-BB57-C2045546C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176"/>
            <a:ext cx="4488448" cy="5601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D1E8D4-78BE-EA49-BF67-467E0F1AD623}"/>
              </a:ext>
            </a:extLst>
          </p:cNvPr>
          <p:cNvSpPr txBox="1"/>
          <p:nvPr/>
        </p:nvSpPr>
        <p:spPr>
          <a:xfrm>
            <a:off x="2286000" y="1799274"/>
            <a:ext cx="225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Blue hor: 11.7% rms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5A15D4-485A-E742-BB04-AADC01263FD3}"/>
              </a:ext>
            </a:extLst>
          </p:cNvPr>
          <p:cNvSpPr txBox="1"/>
          <p:nvPr/>
        </p:nvSpPr>
        <p:spPr>
          <a:xfrm>
            <a:off x="304800" y="609600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measured beta-beat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43287-03F2-3646-AE6A-4FB5D69B9825}"/>
              </a:ext>
            </a:extLst>
          </p:cNvPr>
          <p:cNvSpPr txBox="1"/>
          <p:nvPr/>
        </p:nvSpPr>
        <p:spPr>
          <a:xfrm>
            <a:off x="2314138" y="31242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Blue ver: 12.1% 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FEBA8-BBF9-AA47-AE01-9038E067DC7E}"/>
              </a:ext>
            </a:extLst>
          </p:cNvPr>
          <p:cNvSpPr txBox="1"/>
          <p:nvPr/>
        </p:nvSpPr>
        <p:spPr>
          <a:xfrm>
            <a:off x="2057400" y="4583668"/>
            <a:ext cx="245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Yellow hor: 11.7% rms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820940-2027-8D43-B805-169E95B565E1}"/>
              </a:ext>
            </a:extLst>
          </p:cNvPr>
          <p:cNvSpPr txBox="1"/>
          <p:nvPr/>
        </p:nvSpPr>
        <p:spPr>
          <a:xfrm>
            <a:off x="2117289" y="5802868"/>
            <a:ext cx="245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Yellow ver: 14.1% rms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9CCCB0-A97B-764B-8190-E08E33C4E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39200" cy="2710964"/>
          </a:xfr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33D67C7-3A51-0242-919F-0B304E236C00}"/>
              </a:ext>
            </a:extLst>
          </p:cNvPr>
          <p:cNvGrpSpPr/>
          <p:nvPr/>
        </p:nvGrpSpPr>
        <p:grpSpPr>
          <a:xfrm>
            <a:off x="5744308" y="3325014"/>
            <a:ext cx="3256503" cy="1511859"/>
            <a:chOff x="5764405" y="6107668"/>
            <a:chExt cx="3256503" cy="15118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036EF6B-B665-5846-8456-B86F0AB214DB}"/>
                </a:ext>
              </a:extLst>
            </p:cNvPr>
            <p:cNvSpPr/>
            <p:nvPr/>
          </p:nvSpPr>
          <p:spPr bwMode="auto">
            <a:xfrm>
              <a:off x="7696200" y="6107668"/>
              <a:ext cx="609600" cy="216932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5B532D-99FC-5345-BBCA-FC26BEBE518B}"/>
                </a:ext>
              </a:extLst>
            </p:cNvPr>
            <p:cNvSpPr txBox="1"/>
            <p:nvPr/>
          </p:nvSpPr>
          <p:spPr>
            <a:xfrm>
              <a:off x="5764405" y="6973196"/>
              <a:ext cx="325650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FF0000"/>
                  </a:solidFill>
                </a:rPr>
                <a:t>significant discrepancy for </a:t>
              </a:r>
              <a:br>
                <a:rPr lang="en-US" sz="1800" dirty="0">
                  <a:solidFill>
                    <a:srgbClr val="FF0000"/>
                  </a:solidFill>
                </a:rPr>
              </a:br>
              <a:r>
                <a:rPr lang="en-US" sz="1800" dirty="0">
                  <a:solidFill>
                    <a:srgbClr val="FF0000"/>
                  </a:solidFill>
                </a:rPr>
                <a:t>Yellow nonlinear chromaticity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54A05FA-1C8C-DB4B-9107-4D91480B9C2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792497" y="6324600"/>
              <a:ext cx="128325" cy="648596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6DCAD8-8330-E946-A14C-2AAA22A91FCA}"/>
                </a:ext>
              </a:extLst>
            </p:cNvPr>
            <p:cNvSpPr/>
            <p:nvPr/>
          </p:nvSpPr>
          <p:spPr bwMode="auto">
            <a:xfrm>
              <a:off x="6477000" y="6107668"/>
              <a:ext cx="609600" cy="216932"/>
            </a:xfrm>
            <a:prstGeom prst="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B2ADB1B-9605-3A41-8EE9-F31200CF3FB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781800" y="6335427"/>
              <a:ext cx="172497" cy="637769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858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9818-377B-614C-B5CA-4488260F1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E-lens orbit and tune effect                              </a:t>
            </a:r>
            <a:r>
              <a:rPr lang="en-US" sz="2800" b="0" dirty="0">
                <a:solidFill>
                  <a:srgbClr val="FF0000"/>
                </a:solidFill>
              </a:rPr>
              <a:t>Linear effects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2E446E-F25B-7C46-A956-970C859B6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417319"/>
            <a:ext cx="5943601" cy="416052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704C9-2D6C-1244-A144-D430785E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04A38-2490-DB48-A8AB-07C9F22F4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12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F22B7-5401-2144-AF0F-D99EBE9B87F8}"/>
              </a:ext>
            </a:extLst>
          </p:cNvPr>
          <p:cNvSpPr txBox="1"/>
          <p:nvPr/>
        </p:nvSpPr>
        <p:spPr>
          <a:xfrm>
            <a:off x="228600" y="5452646"/>
            <a:ext cx="1462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/>
              <a:t>[Simon White]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18A2A-3C33-FD4F-BCDE-D332F567156B}"/>
              </a:ext>
            </a:extLst>
          </p:cNvPr>
          <p:cNvSpPr txBox="1"/>
          <p:nvPr/>
        </p:nvSpPr>
        <p:spPr>
          <a:xfrm>
            <a:off x="152400" y="1002268"/>
            <a:ext cx="685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/>
              <a:t>Tune and orbit change due to vertical displacement with Au beam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48E0F-4EC2-6F4C-BF04-E76BCA27C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50" y="5715000"/>
            <a:ext cx="4730750" cy="66515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7BCE18-5981-CF4A-8049-73C16671419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114800" y="4986338"/>
            <a:ext cx="267957" cy="86041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4500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140D-80B0-F446-A4C4-3657C323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distribution width                           </a:t>
            </a:r>
            <a:r>
              <a:rPr lang="en-US" sz="2800" b="0" dirty="0">
                <a:solidFill>
                  <a:srgbClr val="FF0000"/>
                </a:solidFill>
              </a:rPr>
              <a:t>BTF measurement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4F0EC-82B7-1840-98B7-2400B3308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Beam Transfer Function measurement for widths of distribution: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dirty="0"/>
              <a:t>observe beam response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/>
              <a:t> to small transverse harmonic excitation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around </a:t>
            </a:r>
            <a:r>
              <a:rPr lang="en-US" dirty="0" err="1"/>
              <a:t>betatron</a:t>
            </a:r>
            <a:r>
              <a:rPr lang="en-US" dirty="0"/>
              <a:t> tune </a:t>
            </a:r>
            <a:r>
              <a:rPr lang="en-US" dirty="0">
                <a:latin typeface="Symbol" pitchFamily="2" charset="2"/>
              </a:rPr>
              <a:t>W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[A. W. Chao, Physics of collective …”, Ch. 5 (1993)] </a:t>
            </a:r>
            <a:r>
              <a:rPr lang="en-US" dirty="0"/>
              <a:t>:</a:t>
            </a:r>
          </a:p>
          <a:p>
            <a:pPr marL="342900" indent="-342900">
              <a:buFont typeface="Symbol" pitchFamily="2" charset="2"/>
              <a:buChar char="Þ"/>
            </a:pPr>
            <a:endParaRPr lang="en-US" dirty="0"/>
          </a:p>
          <a:p>
            <a:pPr marL="342900" indent="-342900">
              <a:buFont typeface="Symbol" pitchFamily="2" charset="2"/>
              <a:buChar char="Þ"/>
            </a:pPr>
            <a:endParaRPr lang="en-US" dirty="0"/>
          </a:p>
          <a:p>
            <a:pPr marL="342900" indent="-342900">
              <a:buFont typeface="Symbol" pitchFamily="2" charset="2"/>
              <a:buChar char="Þ"/>
            </a:pPr>
            <a:endParaRPr lang="en-US" dirty="0"/>
          </a:p>
          <a:p>
            <a:pPr marL="342900" indent="-342900">
              <a:buFont typeface="Symbol" pitchFamily="2" charset="2"/>
              <a:buChar char="Þ"/>
            </a:pPr>
            <a:endParaRPr lang="en-US" dirty="0"/>
          </a:p>
          <a:p>
            <a:pPr marL="342900" indent="-342900">
              <a:buFont typeface="Symbol" pitchFamily="2" charset="2"/>
              <a:buChar char="Þ"/>
            </a:pPr>
            <a:endParaRPr lang="en-US" dirty="0"/>
          </a:p>
          <a:p>
            <a:pPr marL="0" indent="0"/>
            <a:endParaRPr lang="en-US" dirty="0"/>
          </a:p>
          <a:p>
            <a:pPr marL="342900" indent="-342900">
              <a:buFont typeface="Symbol" pitchFamily="2" charset="2"/>
              <a:buChar char="Þ"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itchFamily="2" charset="2"/>
              <a:buChar char="Þ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response function 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R(</a:t>
            </a:r>
            <a:r>
              <a:rPr lang="en-US" i="1" dirty="0">
                <a:solidFill>
                  <a:srgbClr val="FF0000"/>
                </a:solidFill>
                <a:latin typeface="Symbol" pitchFamily="2" charset="2"/>
                <a:cs typeface="Arial" panose="020B0604020202020204" pitchFamily="34" charset="0"/>
              </a:rPr>
              <a:t>W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</a:t>
            </a:r>
            <a:r>
              <a:rPr lang="en-US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Symbol" pitchFamily="2" charset="2"/>
                <a:cs typeface="Arial" panose="020B0604020202020204" pitchFamily="34" charset="0"/>
              </a:rPr>
              <a:t>W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Symbol" pitchFamily="2" charset="2"/>
                <a:cs typeface="Arial" panose="020B0604020202020204" pitchFamily="34" charset="0"/>
              </a:rPr>
              <a:t>W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buFont typeface="Symbol" pitchFamily="2" charset="2"/>
              <a:buChar char="Þ"/>
            </a:pPr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Width of tune distribution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Non-zero </a:t>
            </a:r>
            <a:r>
              <a:rPr lang="en-US" dirty="0">
                <a:solidFill>
                  <a:srgbClr val="FF0000"/>
                </a:solidFill>
                <a:latin typeface="Symbol" pitchFamily="2" charset="2"/>
              </a:rPr>
              <a:t>r(W)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non-zero </a:t>
            </a:r>
            <a:r>
              <a:rPr lang="en-US" dirty="0" err="1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Im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)/(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(Note: shape of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R(</a:t>
            </a:r>
            <a:r>
              <a:rPr lang="en-US" sz="1600" i="1" dirty="0">
                <a:latin typeface="Symbol" pitchFamily="2" charset="2"/>
                <a:cs typeface="Arial" panose="020B0604020202020204" pitchFamily="34" charset="0"/>
              </a:rPr>
              <a:t>W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has more information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under investigation by Yun Luo)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408CC-3B8C-1343-BB00-8715503C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1C6AB-8C53-B74D-9451-6CA8F66D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13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F9261-EC42-F24F-A432-74336B75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12825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45E30C-714F-C941-948B-9167B8DE65FD}"/>
              </a:ext>
            </a:extLst>
          </p:cNvPr>
          <p:cNvGrpSpPr/>
          <p:nvPr/>
        </p:nvGrpSpPr>
        <p:grpSpPr>
          <a:xfrm>
            <a:off x="76397" y="2895600"/>
            <a:ext cx="1752403" cy="1121895"/>
            <a:chOff x="76200" y="3105836"/>
            <a:chExt cx="1752403" cy="11218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7531BE-9C66-044D-BB75-F322EDF02596}"/>
                </a:ext>
              </a:extLst>
            </p:cNvPr>
            <p:cNvSpPr txBox="1"/>
            <p:nvPr/>
          </p:nvSpPr>
          <p:spPr>
            <a:xfrm>
              <a:off x="76200" y="3581400"/>
              <a:ext cx="1752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coherent beam</a:t>
              </a:r>
              <a:br>
                <a:rPr lang="en-US" sz="1800" dirty="0"/>
              </a:br>
              <a:r>
                <a:rPr lang="en-US" sz="1800" dirty="0"/>
                <a:t>response 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  <a:r>
                <a: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 </a:t>
              </a:r>
              <a:endParaRPr lang="en-US" sz="180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8105116-A9D5-F746-BED5-BF711507247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1000" y="3105836"/>
              <a:ext cx="0" cy="51366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98BB52C-17B0-5648-B637-BCCCF58CD9B6}"/>
              </a:ext>
            </a:extLst>
          </p:cNvPr>
          <p:cNvGrpSpPr/>
          <p:nvPr/>
        </p:nvGrpSpPr>
        <p:grpSpPr>
          <a:xfrm>
            <a:off x="1840995" y="2819400"/>
            <a:ext cx="1439817" cy="1179730"/>
            <a:chOff x="1840995" y="3048001"/>
            <a:chExt cx="1439817" cy="11797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7C4D6D-88D9-844E-97AF-C02B9E1B8821}"/>
                </a:ext>
              </a:extLst>
            </p:cNvPr>
            <p:cNvSpPr txBox="1"/>
            <p:nvPr/>
          </p:nvSpPr>
          <p:spPr>
            <a:xfrm>
              <a:off x="1840995" y="3581400"/>
              <a:ext cx="14398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/>
                <a:t>excitation </a:t>
              </a:r>
              <a:br>
                <a:rPr lang="en-US" sz="1800" dirty="0"/>
              </a:br>
              <a:r>
                <a:rPr lang="en-US" sz="1800" dirty="0"/>
                <a:t>frequency </a:t>
              </a:r>
              <a:r>
                <a:rPr lang="en-US" sz="1800" dirty="0">
                  <a:latin typeface="Symbol" pitchFamily="2" charset="2"/>
                </a:rPr>
                <a:t>W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83B407B-DA8B-1941-A576-09A5EEBBBC0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95600" y="3048001"/>
              <a:ext cx="0" cy="57149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B2A1F8-77B4-B845-8FC8-B9305E3F7B0E}"/>
              </a:ext>
            </a:extLst>
          </p:cNvPr>
          <p:cNvGrpSpPr/>
          <p:nvPr/>
        </p:nvGrpSpPr>
        <p:grpSpPr>
          <a:xfrm>
            <a:off x="4690795" y="2819400"/>
            <a:ext cx="2400017" cy="921096"/>
            <a:chOff x="4690795" y="3029636"/>
            <a:chExt cx="2400017" cy="9210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A81818-73A9-5745-843E-52D328D74E86}"/>
                </a:ext>
              </a:extLst>
            </p:cNvPr>
            <p:cNvSpPr txBox="1"/>
            <p:nvPr/>
          </p:nvSpPr>
          <p:spPr>
            <a:xfrm>
              <a:off x="4690795" y="3581400"/>
              <a:ext cx="2400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/>
                <a:t>tune distribution </a:t>
              </a:r>
              <a:r>
                <a:rPr lang="en-US" sz="1800" dirty="0">
                  <a:latin typeface="Symbol" pitchFamily="2" charset="2"/>
                </a:rPr>
                <a:t>r(W)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A94497F-F13E-0F4C-96E3-BD4D017D1AE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248400" y="3029636"/>
              <a:ext cx="0" cy="58986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16" name="Picture 15" descr="Untitled.tiff">
            <a:extLst>
              <a:ext uri="{FF2B5EF4-FFF2-40B4-BE49-F238E27FC236}">
                <a16:creationId xmlns:a16="http://schemas.microsoft.com/office/drawing/2014/main" id="{48F16518-98C3-6D40-A717-1F29059F6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44" y="4279965"/>
            <a:ext cx="4249497" cy="21208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2E2E5E-A16A-BB44-B4FF-056BB73743B0}"/>
              </a:ext>
            </a:extLst>
          </p:cNvPr>
          <p:cNvSpPr txBox="1"/>
          <p:nvPr/>
        </p:nvSpPr>
        <p:spPr>
          <a:xfrm>
            <a:off x="6727954" y="399913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/>
              <a:t>RHIC BTF application</a:t>
            </a:r>
          </a:p>
        </p:txBody>
      </p:sp>
    </p:spTree>
    <p:extLst>
      <p:ext uri="{BB962C8B-B14F-4D97-AF65-F5344CB8AC3E}">
        <p14:creationId xmlns:p14="http://schemas.microsoft.com/office/powerpoint/2010/main" val="237029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AA6C-28CB-2C47-8163-76DF4020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distribution width                                        </a:t>
            </a:r>
            <a:r>
              <a:rPr lang="en-US" sz="2800" b="0" dirty="0">
                <a:solidFill>
                  <a:srgbClr val="FF0000"/>
                </a:solidFill>
              </a:rPr>
              <a:t>Expectation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F47F3-E688-3044-AFD4-05D10319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BB75D-FD29-0545-BC89-3FA2E878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050"/>
              <a:t> </a:t>
            </a:r>
            <a:fld id="{6DDFC27F-93F2-477E-AD06-9129FC5F425E}" type="slidenum">
              <a:rPr lang="en-US" sz="1050" smtClean="0"/>
              <a:pPr>
                <a:defRPr/>
              </a:pPr>
              <a:t>14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A4357-B2C9-1D43-AC5C-BA4FF98BA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5563732" cy="1162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54029F-A970-B14A-8227-4E9C004E8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4673600" cy="752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80DEAD-395E-E24A-B0F4-F473FCC5D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886200"/>
            <a:ext cx="4445000" cy="83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5F5A61-0BD9-C043-A5A7-981F2D1867AB}"/>
              </a:ext>
            </a:extLst>
          </p:cNvPr>
          <p:cNvSpPr txBox="1"/>
          <p:nvPr/>
        </p:nvSpPr>
        <p:spPr>
          <a:xfrm>
            <a:off x="6400800" y="1371600"/>
            <a:ext cx="2101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BB tune shift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at amplitude </a:t>
            </a:r>
            <a:r>
              <a:rPr 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B610B4-2153-5148-B30F-CB5DCB7A5BE5}"/>
              </a:ext>
            </a:extLst>
          </p:cNvPr>
          <p:cNvSpPr txBox="1"/>
          <p:nvPr/>
        </p:nvSpPr>
        <p:spPr>
          <a:xfrm>
            <a:off x="5334000" y="2667000"/>
            <a:ext cx="3486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BB tune spread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from zero to amplitude </a:t>
            </a:r>
            <a:r>
              <a:rPr 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06A6E5-0B96-4446-B34F-D7D9A5456036}"/>
              </a:ext>
            </a:extLst>
          </p:cNvPr>
          <p:cNvSpPr txBox="1"/>
          <p:nvPr/>
        </p:nvSpPr>
        <p:spPr>
          <a:xfrm>
            <a:off x="5105400" y="3810000"/>
            <a:ext cx="3951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total tune spread from zero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to amplitude </a:t>
            </a:r>
            <a:r>
              <a:rPr 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b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r>
              <a:rPr lang="en-US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uncorrelated</a:t>
            </a:r>
            <a:endParaRPr lang="en-US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7788A6-02EE-6C4B-895E-1CFC1AA2FA75}"/>
              </a:ext>
            </a:extLst>
          </p:cNvPr>
          <p:cNvSpPr txBox="1"/>
          <p:nvPr/>
        </p:nvSpPr>
        <p:spPr>
          <a:xfrm>
            <a:off x="204496" y="5410200"/>
            <a:ext cx="8267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few particles at large amplitudes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FF0000"/>
                </a:solidFill>
              </a:rPr>
              <a:t> – resulting in small BTF signal</a:t>
            </a:r>
          </a:p>
          <a:p>
            <a:pPr marL="160020" indent="-16002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maximum amplitude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FF0000"/>
                </a:solidFill>
              </a:rPr>
              <a:t> with detectable BTF signal not known a priori 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0A9F-715F-684C-B435-F5C8E7B93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95" y="1905000"/>
            <a:ext cx="2109105" cy="5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6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FD348A-4208-1C4D-9748-68B5B847C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" y="3649365"/>
            <a:ext cx="4563143" cy="2468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C23DC1-851F-6A45-8CB8-787A73F5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49" y="3707727"/>
            <a:ext cx="4607249" cy="2540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FE97AB-E9D8-BF42-9A31-48919D21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distribution width                 </a:t>
            </a:r>
            <a:r>
              <a:rPr lang="en-US" sz="2800" b="0" dirty="0">
                <a:solidFill>
                  <a:srgbClr val="FF0000"/>
                </a:solidFill>
              </a:rPr>
              <a:t>e-beam current and size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C3377-15E6-7248-B2F6-A2937339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B4F34-4078-BD4D-B263-7D7A6DE1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15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A55F8F-19EB-DC4E-8EBC-77CF0E3190F2}"/>
              </a:ext>
            </a:extLst>
          </p:cNvPr>
          <p:cNvGrpSpPr/>
          <p:nvPr/>
        </p:nvGrpSpPr>
        <p:grpSpPr>
          <a:xfrm>
            <a:off x="119743" y="685800"/>
            <a:ext cx="4321454" cy="2971800"/>
            <a:chOff x="119743" y="685800"/>
            <a:chExt cx="4321454" cy="2971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7419FB-29B0-DB44-98D5-7BC118199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43" y="1066800"/>
              <a:ext cx="4321454" cy="25908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14C1F6-54F5-BD42-A43B-1DE82F887817}"/>
                </a:ext>
              </a:extLst>
            </p:cNvPr>
            <p:cNvSpPr txBox="1"/>
            <p:nvPr/>
          </p:nvSpPr>
          <p:spPr>
            <a:xfrm>
              <a:off x="914400" y="685800"/>
              <a:ext cx="2803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2"/>
                  </a:solidFill>
                </a:rPr>
                <a:t>e-lens current scan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C4A676-ED91-0C47-9519-2CDD4B7EABD9}"/>
              </a:ext>
            </a:extLst>
          </p:cNvPr>
          <p:cNvSpPr txBox="1"/>
          <p:nvPr/>
        </p:nvSpPr>
        <p:spPr>
          <a:xfrm>
            <a:off x="5578027" y="685800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e-lens size scan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22B28-9A8A-5A4D-B290-6E99605DEBAF}"/>
              </a:ext>
            </a:extLst>
          </p:cNvPr>
          <p:cNvSpPr txBox="1"/>
          <p:nvPr/>
        </p:nvSpPr>
        <p:spPr>
          <a:xfrm>
            <a:off x="76200" y="6381690"/>
            <a:ext cx="65373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Measured tune widths match expectation for </a:t>
            </a:r>
            <a:r>
              <a:rPr lang="en-US" sz="2000" i="1" dirty="0">
                <a:solidFill>
                  <a:srgbClr val="FF0000"/>
                </a:solidFill>
              </a:rPr>
              <a:t>a</a:t>
            </a:r>
            <a:r>
              <a:rPr lang="en-US" sz="2000" dirty="0">
                <a:solidFill>
                  <a:srgbClr val="FF0000"/>
                </a:solidFill>
              </a:rPr>
              <a:t> &lt;= 2.5 </a:t>
            </a:r>
            <a:r>
              <a:rPr lang="en-US" sz="2000" i="1" dirty="0" err="1">
                <a:solidFill>
                  <a:srgbClr val="FF0000"/>
                </a:solidFill>
                <a:latin typeface="Symbol" pitchFamily="2" charset="2"/>
              </a:rPr>
              <a:t>s</a:t>
            </a:r>
            <a:r>
              <a:rPr lang="en-US" sz="2000" i="1" baseline="-25000" dirty="0" err="1">
                <a:solidFill>
                  <a:srgbClr val="FF0000"/>
                </a:solidFill>
              </a:rPr>
              <a:t>p</a:t>
            </a:r>
            <a:endParaRPr lang="en-US" sz="2000" i="1" baseline="-25000" dirty="0">
              <a:solidFill>
                <a:srgbClr val="FF0000"/>
              </a:solidFill>
            </a:endParaRPr>
          </a:p>
        </p:txBody>
      </p:sp>
      <p:pic>
        <p:nvPicPr>
          <p:cNvPr id="19" name="Content Placeholder 6">
            <a:extLst>
              <a:ext uri="{FF2B5EF4-FFF2-40B4-BE49-F238E27FC236}">
                <a16:creationId xmlns:a16="http://schemas.microsoft.com/office/drawing/2014/main" id="{482FE7D9-9DC8-D042-9966-80847870A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97" y="1066800"/>
            <a:ext cx="4389991" cy="2663829"/>
          </a:xfrm>
        </p:spPr>
      </p:pic>
    </p:spTree>
    <p:extLst>
      <p:ext uri="{BB962C8B-B14F-4D97-AF65-F5344CB8AC3E}">
        <p14:creationId xmlns:p14="http://schemas.microsoft.com/office/powerpoint/2010/main" val="937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140D-80B0-F446-A4C4-3657C323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distribution width with collisions                             </a:t>
            </a:r>
            <a:r>
              <a:rPr lang="en-US" sz="2800" b="0" dirty="0">
                <a:solidFill>
                  <a:srgbClr val="FF0000"/>
                </a:solidFill>
              </a:rPr>
              <a:t>BTF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4F0EC-82B7-1840-98B7-2400B330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029200"/>
          </a:xfrm>
        </p:spPr>
        <p:txBody>
          <a:bodyPr/>
          <a:lstStyle/>
          <a:p>
            <a:r>
              <a:rPr lang="en-US" dirty="0"/>
              <a:t>Limitation: </a:t>
            </a:r>
            <a:br>
              <a:rPr lang="en-US" dirty="0"/>
            </a:br>
            <a:r>
              <a:rPr lang="en-US" sz="1800" dirty="0"/>
              <a:t>Coherent BB modes prevent extraction of incoherent tune distribution widths.</a:t>
            </a:r>
            <a:br>
              <a:rPr lang="en-US" sz="1800" dirty="0"/>
            </a:br>
            <a:r>
              <a:rPr lang="en-US" sz="1800" dirty="0"/>
              <a:t>Successful in simulation </a:t>
            </a:r>
            <a:r>
              <a:rPr lang="en-US" sz="1200" dirty="0"/>
              <a:t>[P. </a:t>
            </a:r>
            <a:r>
              <a:rPr lang="en-US" sz="1200" dirty="0" err="1"/>
              <a:t>Görgen</a:t>
            </a:r>
            <a:r>
              <a:rPr lang="en-US" sz="1200" dirty="0"/>
              <a:t> et al., NIMA 777, 43-53 (2015)], </a:t>
            </a:r>
            <a:r>
              <a:rPr lang="en-US" sz="1800" dirty="0"/>
              <a:t>not with RHIC data.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408CC-3B8C-1343-BB00-8715503C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1C6AB-8C53-B74D-9451-6CA8F66D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16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9300A-D60B-144A-9BE0-4C08EC97E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50" y="2209800"/>
            <a:ext cx="4968850" cy="2971800"/>
          </a:xfrm>
          <a:prstGeom prst="rect">
            <a:avLst/>
          </a:prstGeom>
        </p:spPr>
      </p:pic>
      <p:pic>
        <p:nvPicPr>
          <p:cNvPr id="8" name="Picture 7" descr="RhicBTF.tiff">
            <a:extLst>
              <a:ext uri="{FF2B5EF4-FFF2-40B4-BE49-F238E27FC236}">
                <a16:creationId xmlns:a16="http://schemas.microsoft.com/office/drawing/2014/main" id="{93C0AA05-60D6-1747-88C5-D198E7B07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20621"/>
            <a:ext cx="3868936" cy="29609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C691FC-8CFF-7C4C-B999-A7F30B85AB0E}"/>
              </a:ext>
            </a:extLst>
          </p:cNvPr>
          <p:cNvSpPr txBox="1"/>
          <p:nvPr/>
        </p:nvSpPr>
        <p:spPr>
          <a:xfrm>
            <a:off x="2667000" y="2590800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Symbol" pitchFamily="2" charset="2"/>
              </a:rPr>
              <a:t>s</a:t>
            </a:r>
            <a:r>
              <a:rPr lang="en-US" sz="1600" dirty="0"/>
              <a:t>-modes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FD93E-2E46-2E4C-B636-45311BE8C198}"/>
              </a:ext>
            </a:extLst>
          </p:cNvPr>
          <p:cNvSpPr txBox="1"/>
          <p:nvPr/>
        </p:nvSpPr>
        <p:spPr>
          <a:xfrm>
            <a:off x="2667000" y="4114800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Symbol" pitchFamily="2" charset="2"/>
              </a:rPr>
              <a:t>s</a:t>
            </a:r>
            <a:r>
              <a:rPr lang="en-US" sz="1600" dirty="0"/>
              <a:t>-modes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0AD8E-3B81-2348-8CA4-96A49F9AB12E}"/>
              </a:ext>
            </a:extLst>
          </p:cNvPr>
          <p:cNvSpPr txBox="1"/>
          <p:nvPr/>
        </p:nvSpPr>
        <p:spPr>
          <a:xfrm>
            <a:off x="990600" y="2514600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Symbol" pitchFamily="2" charset="2"/>
              </a:rPr>
              <a:t>p</a:t>
            </a:r>
            <a:r>
              <a:rPr lang="en-US" sz="1600" dirty="0"/>
              <a:t>-modes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1428B-3955-6D40-8C35-02549E277F7C}"/>
              </a:ext>
            </a:extLst>
          </p:cNvPr>
          <p:cNvSpPr txBox="1"/>
          <p:nvPr/>
        </p:nvSpPr>
        <p:spPr>
          <a:xfrm>
            <a:off x="990600" y="3962400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Symbol" pitchFamily="2" charset="2"/>
              </a:rPr>
              <a:t>p</a:t>
            </a:r>
            <a:r>
              <a:rPr lang="en-US" sz="1600" dirty="0"/>
              <a:t>-modes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1ACB76-40DD-ED4F-B854-A23160E808DD}"/>
              </a:ext>
            </a:extLst>
          </p:cNvPr>
          <p:cNvGrpSpPr/>
          <p:nvPr/>
        </p:nvGrpSpPr>
        <p:grpSpPr>
          <a:xfrm>
            <a:off x="5715000" y="4202668"/>
            <a:ext cx="990600" cy="369332"/>
            <a:chOff x="5715000" y="4202668"/>
            <a:chExt cx="990600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8D557A1-DA7D-2843-8021-FB7A5DBE22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15000" y="4267200"/>
              <a:ext cx="99060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lg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C3EF9A-352B-0D4C-A1F3-8476C6A3F91B}"/>
                </a:ext>
              </a:extLst>
            </p:cNvPr>
            <p:cNvSpPr txBox="1"/>
            <p:nvPr/>
          </p:nvSpPr>
          <p:spPr>
            <a:xfrm>
              <a:off x="5752981" y="42026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/>
                <a:t>1x BB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D16378-E997-2B45-B821-02EEF8A1B27F}"/>
              </a:ext>
            </a:extLst>
          </p:cNvPr>
          <p:cNvGrpSpPr/>
          <p:nvPr/>
        </p:nvGrpSpPr>
        <p:grpSpPr>
          <a:xfrm>
            <a:off x="5029200" y="3810000"/>
            <a:ext cx="1676400" cy="369332"/>
            <a:chOff x="5029200" y="3810000"/>
            <a:chExt cx="1676400" cy="36933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22C2FB6-E847-764E-9705-EADE0FAA97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29200" y="4114800"/>
              <a:ext cx="167640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lg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2012E4-1F62-EA40-9EF1-733133ECA6C5}"/>
                </a:ext>
              </a:extLst>
            </p:cNvPr>
            <p:cNvSpPr txBox="1"/>
            <p:nvPr/>
          </p:nvSpPr>
          <p:spPr>
            <a:xfrm>
              <a:off x="5448181" y="38100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/>
                <a:t>2x BB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8F5BB5-9EDD-C14F-925F-A6DAF9055FE8}"/>
              </a:ext>
            </a:extLst>
          </p:cNvPr>
          <p:cNvGrpSpPr/>
          <p:nvPr/>
        </p:nvGrpSpPr>
        <p:grpSpPr>
          <a:xfrm>
            <a:off x="4598992" y="4205365"/>
            <a:ext cx="3249608" cy="1662035"/>
            <a:chOff x="4598992" y="4205365"/>
            <a:chExt cx="3249608" cy="16620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25722B-8ADB-3040-BCA1-7C66972ACE62}"/>
                </a:ext>
              </a:extLst>
            </p:cNvPr>
            <p:cNvSpPr txBox="1"/>
            <p:nvPr/>
          </p:nvSpPr>
          <p:spPr>
            <a:xfrm>
              <a:off x="4598992" y="5221069"/>
              <a:ext cx="32496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/>
                <a:t>No observable change in tune</a:t>
              </a:r>
              <a:br>
                <a:rPr lang="en-US" sz="1800" dirty="0"/>
              </a:br>
              <a:r>
                <a:rPr lang="en-US" sz="1800" dirty="0"/>
                <a:t>distribution width with e-lens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0D8C73-455C-2540-9FF4-A27845DA795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10200" y="4205365"/>
              <a:ext cx="0" cy="105243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BB36DA5-F4DD-6C47-95D9-56C2B90B5441}"/>
              </a:ext>
            </a:extLst>
          </p:cNvPr>
          <p:cNvSpPr txBox="1"/>
          <p:nvPr/>
        </p:nvSpPr>
        <p:spPr>
          <a:xfrm>
            <a:off x="76200" y="5867400"/>
            <a:ext cx="770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Can suppress coherent modes with tune separation,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done in operation with </a:t>
            </a:r>
            <a:r>
              <a:rPr lang="en-US" sz="2000" dirty="0" err="1">
                <a:solidFill>
                  <a:srgbClr val="FF0000"/>
                </a:solidFill>
              </a:rPr>
              <a:t>p+Al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p+Au</a:t>
            </a:r>
            <a:r>
              <a:rPr lang="en-US" sz="2000" dirty="0">
                <a:solidFill>
                  <a:srgbClr val="FF0000"/>
                </a:solidFill>
              </a:rPr>
              <a:t> collisions (</a:t>
            </a:r>
            <a:r>
              <a:rPr lang="en-US" sz="2000" i="1" dirty="0" err="1">
                <a:solidFill>
                  <a:srgbClr val="FF0000"/>
                </a:solidFill>
              </a:rPr>
              <a:t>Q</a:t>
            </a:r>
            <a:r>
              <a:rPr lang="en-US" sz="2000" baseline="-25000" dirty="0" err="1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 ~ 0.68, </a:t>
            </a:r>
            <a:r>
              <a:rPr lang="en-US" sz="2000" i="1" dirty="0">
                <a:solidFill>
                  <a:srgbClr val="FF0000"/>
                </a:solidFill>
              </a:rPr>
              <a:t>Q</a:t>
            </a:r>
            <a:r>
              <a:rPr lang="en-US" sz="2000" baseline="-25000" dirty="0">
                <a:solidFill>
                  <a:srgbClr val="FF0000"/>
                </a:solidFill>
              </a:rPr>
              <a:t>A</a:t>
            </a:r>
            <a:r>
              <a:rPr lang="en-US" sz="2000" dirty="0">
                <a:solidFill>
                  <a:srgbClr val="FF0000"/>
                </a:solidFill>
              </a:rPr>
              <a:t> ~0.23) </a:t>
            </a:r>
          </a:p>
        </p:txBody>
      </p:sp>
    </p:spTree>
    <p:extLst>
      <p:ext uri="{BB962C8B-B14F-4D97-AF65-F5344CB8AC3E}">
        <p14:creationId xmlns:p14="http://schemas.microsoft.com/office/powerpoint/2010/main" val="220453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ECE98E-E666-FD4D-941C-1E6E70174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599"/>
            <a:ext cx="6400800" cy="383458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FE97AB-E9D8-BF42-9A31-48919D21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 distribution width               </a:t>
            </a:r>
            <a:r>
              <a:rPr lang="en-US" sz="2800" b="0" dirty="0">
                <a:solidFill>
                  <a:srgbClr val="FF0000"/>
                </a:solidFill>
              </a:rPr>
              <a:t>BB footprint compression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C3377-15E6-7248-B2F6-A2937339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B4F34-4078-BD4D-B263-7D7A6DE1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17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443B19-9D0F-D745-A233-22FE8F519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86200"/>
            <a:ext cx="4813300" cy="2565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B1703D-D382-6241-8D90-388505AF5BA5}"/>
              </a:ext>
            </a:extLst>
          </p:cNvPr>
          <p:cNvSpPr txBox="1"/>
          <p:nvPr/>
        </p:nvSpPr>
        <p:spPr>
          <a:xfrm>
            <a:off x="152400" y="6381690"/>
            <a:ext cx="65373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Measured tune widths match expectation for </a:t>
            </a:r>
            <a:r>
              <a:rPr lang="en-US" sz="2000" i="1" dirty="0">
                <a:solidFill>
                  <a:srgbClr val="FF0000"/>
                </a:solidFill>
              </a:rPr>
              <a:t>a</a:t>
            </a:r>
            <a:r>
              <a:rPr lang="en-US" sz="2000" dirty="0">
                <a:solidFill>
                  <a:srgbClr val="FF0000"/>
                </a:solidFill>
              </a:rPr>
              <a:t> &lt;= 3.5 </a:t>
            </a:r>
            <a:r>
              <a:rPr lang="en-US" sz="2000" i="1" dirty="0" err="1">
                <a:solidFill>
                  <a:srgbClr val="FF0000"/>
                </a:solidFill>
                <a:latin typeface="Symbol" pitchFamily="2" charset="2"/>
              </a:rPr>
              <a:t>s</a:t>
            </a:r>
            <a:r>
              <a:rPr lang="en-US" sz="2000" i="1" baseline="-25000" dirty="0" err="1">
                <a:solidFill>
                  <a:srgbClr val="FF0000"/>
                </a:solidFill>
              </a:rPr>
              <a:t>p</a:t>
            </a:r>
            <a:endParaRPr lang="en-US" sz="2000" i="1" baseline="-25000" dirty="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014681-6AF9-5746-8875-9C166FFEBC67}"/>
              </a:ext>
            </a:extLst>
          </p:cNvPr>
          <p:cNvGrpSpPr/>
          <p:nvPr/>
        </p:nvGrpSpPr>
        <p:grpSpPr>
          <a:xfrm>
            <a:off x="1371600" y="2971800"/>
            <a:ext cx="1371600" cy="400110"/>
            <a:chOff x="1371600" y="2971800"/>
            <a:chExt cx="1371600" cy="40011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52E0836-C925-914F-AD6C-CCB11CACD376}"/>
                </a:ext>
              </a:extLst>
            </p:cNvPr>
            <p:cNvCxnSpPr/>
            <p:nvPr/>
          </p:nvCxnSpPr>
          <p:spPr bwMode="auto">
            <a:xfrm>
              <a:off x="1371600" y="3352800"/>
              <a:ext cx="137160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lg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4677FB-FCED-954B-AE57-EF62EA1DF6E0}"/>
                </a:ext>
              </a:extLst>
            </p:cNvPr>
            <p:cNvSpPr txBox="1"/>
            <p:nvPr/>
          </p:nvSpPr>
          <p:spPr>
            <a:xfrm>
              <a:off x="1600200" y="2971800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no BB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122448-3497-AF4D-9BBE-089CD437C8B9}"/>
              </a:ext>
            </a:extLst>
          </p:cNvPr>
          <p:cNvGrpSpPr/>
          <p:nvPr/>
        </p:nvGrpSpPr>
        <p:grpSpPr>
          <a:xfrm>
            <a:off x="2743200" y="2971800"/>
            <a:ext cx="1981200" cy="400110"/>
            <a:chOff x="2743200" y="2971800"/>
            <a:chExt cx="1981200" cy="4001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052C88E-6E64-764C-9B35-0E5A72857B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3200" y="3352800"/>
              <a:ext cx="198120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C20DBA-991E-0C44-BE16-587FF7246008}"/>
                </a:ext>
              </a:extLst>
            </p:cNvPr>
            <p:cNvSpPr txBox="1"/>
            <p:nvPr/>
          </p:nvSpPr>
          <p:spPr>
            <a:xfrm>
              <a:off x="3231225" y="2971800"/>
              <a:ext cx="869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2x BB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BB2CE0-28CB-3C48-913D-DB6BE4E5687B}"/>
              </a:ext>
            </a:extLst>
          </p:cNvPr>
          <p:cNvGrpSpPr/>
          <p:nvPr/>
        </p:nvGrpSpPr>
        <p:grpSpPr>
          <a:xfrm>
            <a:off x="2667000" y="2438400"/>
            <a:ext cx="1676400" cy="457200"/>
            <a:chOff x="2667000" y="2438400"/>
            <a:chExt cx="1676400" cy="45720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AB3469C-13D5-4947-930C-CACF76E3843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29000" y="2895600"/>
              <a:ext cx="91440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EC8A35-CF4C-1740-B526-FF1DACA742D4}"/>
                </a:ext>
              </a:extLst>
            </p:cNvPr>
            <p:cNvSpPr txBox="1"/>
            <p:nvPr/>
          </p:nvSpPr>
          <p:spPr>
            <a:xfrm>
              <a:off x="2667000" y="2438400"/>
              <a:ext cx="1638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compression</a:t>
              </a:r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FF96D55-871E-D14C-9F58-D7E80221186C}"/>
              </a:ext>
            </a:extLst>
          </p:cNvPr>
          <p:cNvSpPr txBox="1"/>
          <p:nvPr/>
        </p:nvSpPr>
        <p:spPr>
          <a:xfrm>
            <a:off x="6051601" y="1343561"/>
            <a:ext cx="2975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=&gt; Demonstrated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beam-beam generated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footprint compression 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with election lens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5E913F-C989-C545-98BF-BBF89ED611F8}"/>
              </a:ext>
            </a:extLst>
          </p:cNvPr>
          <p:cNvSpPr txBox="1"/>
          <p:nvPr/>
        </p:nvSpPr>
        <p:spPr>
          <a:xfrm>
            <a:off x="76200" y="4620161"/>
            <a:ext cx="43534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e-lenses can only compress BB </a:t>
            </a:r>
            <a:br>
              <a:rPr lang="en-US" sz="2000" dirty="0"/>
            </a:br>
            <a:r>
              <a:rPr lang="en-US" sz="2000" dirty="0"/>
              <a:t>generated tune spread, not </a:t>
            </a:r>
            <a:br>
              <a:rPr lang="en-US" sz="2000" dirty="0"/>
            </a:br>
            <a:r>
              <a:rPr lang="en-US" sz="2000" dirty="0"/>
              <a:t>from other source </a:t>
            </a:r>
            <a:r>
              <a:rPr lang="en-US" sz="1800" dirty="0"/>
              <a:t>(e.g.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Q’</a:t>
            </a:r>
            <a:r>
              <a:rPr lang="en-US" sz="1800" dirty="0"/>
              <a:t> and </a:t>
            </a:r>
            <a:r>
              <a:rPr lang="en-US" sz="1800" i="1" dirty="0" err="1">
                <a:latin typeface="Symbol" pitchFamily="2" charset="2"/>
              </a:rPr>
              <a:t>d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</a:t>
            </a:r>
            <a:r>
              <a:rPr lang="en-US" sz="1800" dirty="0"/>
              <a:t>)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Further increase in e-lens current</a:t>
            </a:r>
            <a:br>
              <a:rPr lang="en-US" sz="2000" dirty="0"/>
            </a:br>
            <a:r>
              <a:rPr lang="en-US" sz="2000" dirty="0"/>
              <a:t>will increase tune spread again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9BBD886-3069-7B43-A71A-88AD38B04F0D}"/>
              </a:ext>
            </a:extLst>
          </p:cNvPr>
          <p:cNvCxnSpPr>
            <a:cxnSpLocks/>
          </p:cNvCxnSpPr>
          <p:nvPr/>
        </p:nvCxnSpPr>
        <p:spPr bwMode="auto">
          <a:xfrm flipH="1">
            <a:off x="2971800" y="2895600"/>
            <a:ext cx="45720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A760C5-FD3F-5F41-974F-D81D1783CF9D}"/>
              </a:ext>
            </a:extLst>
          </p:cNvPr>
          <p:cNvCxnSpPr>
            <a:cxnSpLocks/>
          </p:cNvCxnSpPr>
          <p:nvPr/>
        </p:nvCxnSpPr>
        <p:spPr bwMode="auto">
          <a:xfrm flipH="1">
            <a:off x="2667000" y="2895600"/>
            <a:ext cx="30480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2532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5981700" cy="5734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4840057"/>
            <a:ext cx="6057900" cy="1290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029700" cy="474662"/>
          </a:xfrm>
        </p:spPr>
        <p:txBody>
          <a:bodyPr/>
          <a:lstStyle/>
          <a:p>
            <a:pPr algn="l"/>
            <a:r>
              <a:rPr lang="en-US" dirty="0"/>
              <a:t> Operational use in 2015            </a:t>
            </a:r>
            <a:r>
              <a:rPr lang="en-US" sz="2800" b="0" dirty="0">
                <a:solidFill>
                  <a:srgbClr val="FF0000"/>
                </a:solidFill>
              </a:rPr>
              <a:t>collisions at 2 experiments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5143500"/>
            <a:ext cx="2030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dirty="0">
                <a:latin typeface="Helvetica"/>
                <a:cs typeface="Helvetica"/>
              </a:rPr>
              <a:t>e-lens e-beam currents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5929200"/>
            <a:ext cx="1302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dirty="0">
                <a:latin typeface="Helvetica"/>
                <a:cs typeface="Helvetica"/>
              </a:rPr>
              <a:t>backscattered </a:t>
            </a:r>
            <a:br>
              <a:rPr lang="en-US" sz="1400" b="0" dirty="0">
                <a:latin typeface="Helvetica"/>
                <a:cs typeface="Helvetica"/>
              </a:rPr>
            </a:br>
            <a:r>
              <a:rPr lang="en-US" sz="1400" b="0" dirty="0">
                <a:latin typeface="Helvetica"/>
                <a:cs typeface="Helvetica"/>
              </a:rPr>
              <a:t>electron rates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0" y="2590800"/>
            <a:ext cx="5943600" cy="533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" y="4856152"/>
            <a:ext cx="5943600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9300" y="1371600"/>
            <a:ext cx="3300904" cy="40780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28600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  <a:t>e-lenses turn on before collision</a:t>
            </a:r>
            <a:b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200" b="0" dirty="0">
                <a:solidFill>
                  <a:srgbClr val="0000FF"/>
                </a:solidFill>
                <a:latin typeface="Helvetica"/>
                <a:cs typeface="Helvetica"/>
              </a:rPr>
              <a:t>(112 stores with both lenses without</a:t>
            </a:r>
            <a:br>
              <a:rPr lang="en-US" sz="1200" b="0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200" b="0" dirty="0">
                <a:solidFill>
                  <a:srgbClr val="0000FF"/>
                </a:solidFill>
                <a:latin typeface="Helvetica"/>
                <a:cs typeface="Helvetica"/>
              </a:rPr>
              <a:t>a single turn-on failure)</a:t>
            </a:r>
            <a:br>
              <a:rPr lang="en-US" sz="1200" b="0" dirty="0">
                <a:solidFill>
                  <a:srgbClr val="0000FF"/>
                </a:solidFill>
                <a:latin typeface="Helvetica"/>
                <a:cs typeface="Helvetica"/>
              </a:rPr>
            </a:br>
            <a:endParaRPr lang="en-US" sz="1200" b="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228600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  <a:t>Beams into collision at PHENIX,</a:t>
            </a:r>
            <a:b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  <a:t>collimators to store positions</a:t>
            </a:r>
            <a:b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100" b="0" dirty="0">
                <a:solidFill>
                  <a:srgbClr val="0000FF"/>
                </a:solidFill>
                <a:latin typeface="Helvetica"/>
                <a:cs typeface="Helvetica"/>
              </a:rPr>
              <a:t>(requires PHENIX collisions)</a:t>
            </a:r>
            <a:br>
              <a:rPr lang="en-US" sz="1100" b="0" dirty="0">
                <a:solidFill>
                  <a:srgbClr val="0000FF"/>
                </a:solidFill>
                <a:latin typeface="Helvetica"/>
                <a:cs typeface="Helvetica"/>
              </a:rPr>
            </a:br>
            <a:endParaRPr lang="en-US" sz="1600" b="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228600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  <a:t>Beams into collision at STAR </a:t>
            </a:r>
            <a:b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  <a:t>and e-lenses</a:t>
            </a:r>
            <a:b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600" b="0" dirty="0">
                <a:solidFill>
                  <a:srgbClr val="FF0000"/>
                </a:solidFill>
                <a:latin typeface="Helvetica"/>
                <a:cs typeface="Helvetica"/>
              </a:rPr>
              <a:t>e-lenses prevent emittance </a:t>
            </a:r>
            <a:br>
              <a:rPr lang="en-US" sz="1600" b="0" dirty="0">
                <a:solidFill>
                  <a:srgbClr val="FF0000"/>
                </a:solidFill>
                <a:latin typeface="Helvetica"/>
                <a:cs typeface="Helvetica"/>
              </a:rPr>
            </a:br>
            <a:r>
              <a:rPr lang="en-US" sz="1600" b="0" dirty="0">
                <a:solidFill>
                  <a:srgbClr val="FF0000"/>
                </a:solidFill>
                <a:latin typeface="Helvetica"/>
                <a:cs typeface="Helvetica"/>
              </a:rPr>
              <a:t>growth for large bb param. </a:t>
            </a:r>
            <a:r>
              <a:rPr lang="en-US" sz="1600" b="0" dirty="0">
                <a:solidFill>
                  <a:srgbClr val="FF0000"/>
                </a:solidFill>
                <a:latin typeface="Symbol" charset="2"/>
                <a:cs typeface="Symbol" charset="2"/>
              </a:rPr>
              <a:t>x</a:t>
            </a:r>
            <a:br>
              <a:rPr lang="en-US" sz="1600" b="0" dirty="0">
                <a:solidFill>
                  <a:srgbClr val="FF0000"/>
                </a:solidFill>
                <a:latin typeface="Symbol" charset="2"/>
                <a:cs typeface="Symbol" charset="2"/>
              </a:rPr>
            </a:br>
            <a:endParaRPr lang="en-US" sz="1600" b="0" dirty="0">
              <a:solidFill>
                <a:srgbClr val="FF0000"/>
              </a:solidFill>
              <a:latin typeface="Symbol" charset="2"/>
              <a:cs typeface="Symbol" charset="2"/>
            </a:endParaRPr>
          </a:p>
          <a:p>
            <a:pPr marL="228600" indent="-228600" algn="l">
              <a:spcAft>
                <a:spcPts val="800"/>
              </a:spcAft>
              <a:buFont typeface="+mj-lt"/>
              <a:buAutoNum type="arabicPeriod"/>
            </a:pPr>
            <a: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  <a:t>Lenses are gradually turned </a:t>
            </a:r>
            <a:b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  <a:t>off when lattice alone can </a:t>
            </a:r>
            <a:b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  <a:t>sustain bb parameter </a:t>
            </a:r>
            <a:r>
              <a:rPr lang="en-US" sz="1600" b="0" dirty="0">
                <a:solidFill>
                  <a:srgbClr val="0000FF"/>
                </a:solidFill>
                <a:latin typeface="Symbol" charset="2"/>
                <a:cs typeface="Symbol" charset="2"/>
              </a:rPr>
              <a:t>x</a:t>
            </a:r>
            <a: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endParaRPr lang="en-US" sz="1200" b="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9386" y="5264397"/>
            <a:ext cx="471098" cy="1150659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pPr algn="l"/>
            <a:r>
              <a:rPr lang="en-US" sz="1100" b="0" dirty="0">
                <a:latin typeface="Helvetica"/>
                <a:cs typeface="Helvetica"/>
              </a:rPr>
              <a:t>   eBSD rate [Hz] </a:t>
            </a:r>
          </a:p>
        </p:txBody>
      </p:sp>
      <p:pic>
        <p:nvPicPr>
          <p:cNvPr id="3" name="Picture 2" descr="Untitled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044341"/>
            <a:ext cx="5372100" cy="2035743"/>
          </a:xfrm>
          <a:prstGeom prst="rect">
            <a:avLst/>
          </a:prstGeom>
        </p:spPr>
      </p:pic>
      <p:pic>
        <p:nvPicPr>
          <p:cNvPr id="4" name="Picture 3" descr="Untitled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12542"/>
            <a:ext cx="5372100" cy="20438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3412503"/>
            <a:ext cx="1421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dirty="0">
                <a:latin typeface="Helvetica"/>
                <a:cs typeface="Helvetica"/>
              </a:rPr>
              <a:t>IPM emittances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74719" y="1298596"/>
            <a:ext cx="112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dirty="0">
                <a:latin typeface="Helvetica"/>
                <a:cs typeface="Helvetica"/>
              </a:rPr>
              <a:t>luminosities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08592" y="5151889"/>
            <a:ext cx="120108" cy="12227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4968" y="5257800"/>
            <a:ext cx="727364" cy="571500"/>
            <a:chOff x="228600" y="5257800"/>
            <a:chExt cx="800100" cy="571500"/>
          </a:xfrm>
        </p:grpSpPr>
        <p:sp>
          <p:nvSpPr>
            <p:cNvPr id="22" name="Oval 21"/>
            <p:cNvSpPr/>
            <p:nvPr/>
          </p:nvSpPr>
          <p:spPr bwMode="auto">
            <a:xfrm>
              <a:off x="228600" y="5257800"/>
              <a:ext cx="571500" cy="571500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Helvetica"/>
                  <a:ea typeface="ＭＳ Ｐゴシック" pitchFamily="34" charset="-128"/>
                  <a:cs typeface="Helvetica"/>
                </a:rPr>
                <a:t>1</a:t>
              </a:r>
              <a:endParaRPr kumimoji="0" 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ＭＳ Ｐゴシック" pitchFamily="34" charset="-128"/>
                <a:cs typeface="Helvetica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800100" y="5600700"/>
              <a:ext cx="22860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685800" y="685800"/>
            <a:ext cx="685800" cy="685800"/>
            <a:chOff x="685800" y="685800"/>
            <a:chExt cx="685800" cy="685800"/>
          </a:xfrm>
        </p:grpSpPr>
        <p:sp>
          <p:nvSpPr>
            <p:cNvPr id="24" name="Oval 23"/>
            <p:cNvSpPr/>
            <p:nvPr/>
          </p:nvSpPr>
          <p:spPr bwMode="auto">
            <a:xfrm>
              <a:off x="685800" y="685800"/>
              <a:ext cx="571500" cy="571500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Helvetica"/>
                  <a:ea typeface="ＭＳ Ｐゴシック" pitchFamily="34" charset="-128"/>
                  <a:cs typeface="Helvetica"/>
                </a:rPr>
                <a:t>2</a:t>
              </a:r>
              <a:endParaRPr kumimoji="0" 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ＭＳ Ｐゴシック" pitchFamily="34" charset="-128"/>
                <a:cs typeface="Helvetica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1143000" y="1143000"/>
              <a:ext cx="228600" cy="2286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1350950" y="685800"/>
            <a:ext cx="1049350" cy="5184796"/>
            <a:chOff x="1350950" y="685800"/>
            <a:chExt cx="1049350" cy="5184796"/>
          </a:xfrm>
        </p:grpSpPr>
        <p:grpSp>
          <p:nvGrpSpPr>
            <p:cNvPr id="41" name="Group 40"/>
            <p:cNvGrpSpPr/>
            <p:nvPr/>
          </p:nvGrpSpPr>
          <p:grpSpPr>
            <a:xfrm>
              <a:off x="1485900" y="685800"/>
              <a:ext cx="914400" cy="583373"/>
              <a:chOff x="1485900" y="685800"/>
              <a:chExt cx="914400" cy="583373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1828800" y="685800"/>
                <a:ext cx="571500" cy="571500"/>
              </a:xfrm>
              <a:prstGeom prst="ellipse">
                <a:avLst/>
              </a:prstGeom>
              <a:solidFill>
                <a:srgbClr val="0000FF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bg1"/>
                    </a:solidFill>
                    <a:latin typeface="Helvetica"/>
                    <a:ea typeface="ＭＳ Ｐゴシック" pitchFamily="34" charset="-128"/>
                    <a:cs typeface="Helvetica"/>
                  </a:rPr>
                  <a:t>3</a:t>
                </a:r>
                <a:endParaRPr kumimoji="0" lang="en-US" sz="2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Helvetica"/>
                  <a:ea typeface="ＭＳ Ｐゴシック" pitchFamily="34" charset="-128"/>
                  <a:cs typeface="Helvetica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1485900" y="1028700"/>
                <a:ext cx="363388" cy="240473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1350950" y="5185532"/>
              <a:ext cx="893750" cy="685064"/>
              <a:chOff x="1350950" y="5185532"/>
              <a:chExt cx="893750" cy="685064"/>
            </a:xfrm>
          </p:grpSpPr>
          <p:sp>
            <p:nvSpPr>
              <p:cNvPr id="27" name="Oval 26"/>
              <p:cNvSpPr/>
              <p:nvPr/>
            </p:nvSpPr>
            <p:spPr bwMode="auto">
              <a:xfrm>
                <a:off x="1673200" y="5185532"/>
                <a:ext cx="571500" cy="571500"/>
              </a:xfrm>
              <a:prstGeom prst="ellipse">
                <a:avLst/>
              </a:prstGeom>
              <a:solidFill>
                <a:srgbClr val="0000FF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bg1"/>
                    </a:solidFill>
                    <a:latin typeface="Helvetica"/>
                    <a:ea typeface="ＭＳ Ｐゴシック" pitchFamily="34" charset="-128"/>
                    <a:cs typeface="Helvetica"/>
                  </a:rPr>
                  <a:t>3</a:t>
                </a:r>
                <a:endParaRPr kumimoji="0" lang="en-US" sz="2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Helvetica"/>
                  <a:ea typeface="ＭＳ Ｐゴシック" pitchFamily="34" charset="-128"/>
                  <a:cs typeface="Helvetica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 flipH="1">
                <a:off x="1350950" y="5630123"/>
                <a:ext cx="363388" cy="240473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2" name="Group 41"/>
            <p:cNvGrpSpPr/>
            <p:nvPr/>
          </p:nvGrpSpPr>
          <p:grpSpPr>
            <a:xfrm>
              <a:off x="1392088" y="3429000"/>
              <a:ext cx="571500" cy="834988"/>
              <a:chOff x="1828800" y="685800"/>
              <a:chExt cx="571500" cy="834988"/>
            </a:xfrm>
          </p:grpSpPr>
          <p:sp>
            <p:nvSpPr>
              <p:cNvPr id="43" name="Oval 42"/>
              <p:cNvSpPr/>
              <p:nvPr/>
            </p:nvSpPr>
            <p:spPr bwMode="auto">
              <a:xfrm>
                <a:off x="1828800" y="685800"/>
                <a:ext cx="571500" cy="571500"/>
              </a:xfrm>
              <a:prstGeom prst="ellipse">
                <a:avLst/>
              </a:prstGeom>
              <a:solidFill>
                <a:srgbClr val="0000FF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800" dirty="0">
                    <a:solidFill>
                      <a:schemeClr val="bg1"/>
                    </a:solidFill>
                    <a:latin typeface="Helvetica"/>
                    <a:ea typeface="ＭＳ Ｐゴシック" pitchFamily="34" charset="-128"/>
                    <a:cs typeface="Helvetica"/>
                  </a:rPr>
                  <a:t>3</a:t>
                </a:r>
                <a:endParaRPr kumimoji="0" lang="en-US" sz="28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Helvetica"/>
                  <a:ea typeface="ＭＳ Ｐゴシック" pitchFamily="34" charset="-128"/>
                  <a:cs typeface="Helvetica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 bwMode="auto">
              <a:xfrm flipH="1">
                <a:off x="1840900" y="1143000"/>
                <a:ext cx="102200" cy="3777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51" name="Group 50"/>
          <p:cNvGrpSpPr/>
          <p:nvPr/>
        </p:nvGrpSpPr>
        <p:grpSpPr>
          <a:xfrm>
            <a:off x="3065612" y="5527696"/>
            <a:ext cx="1039588" cy="571500"/>
            <a:chOff x="3065612" y="5527696"/>
            <a:chExt cx="1039588" cy="571500"/>
          </a:xfrm>
        </p:grpSpPr>
        <p:sp>
          <p:nvSpPr>
            <p:cNvPr id="26" name="Oval 25"/>
            <p:cNvSpPr/>
            <p:nvPr/>
          </p:nvSpPr>
          <p:spPr bwMode="auto">
            <a:xfrm>
              <a:off x="3533700" y="5527696"/>
              <a:ext cx="571500" cy="571500"/>
            </a:xfrm>
            <a:prstGeom prst="ellipse">
              <a:avLst/>
            </a:prstGeom>
            <a:solidFill>
              <a:srgbClr val="0000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chemeClr val="bg1"/>
                  </a:solidFill>
                  <a:latin typeface="Helvetica"/>
                  <a:ea typeface="ＭＳ Ｐゴシック" pitchFamily="34" charset="-128"/>
                  <a:cs typeface="Helvetica"/>
                </a:rPr>
                <a:t>4</a:t>
              </a:r>
              <a:endParaRPr kumimoji="0" lang="en-US" sz="2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ＭＳ Ｐゴシック" pitchFamily="34" charset="-128"/>
                <a:cs typeface="Helvetica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flipH="1">
              <a:off x="3065612" y="5822976"/>
              <a:ext cx="434533" cy="12062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995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7897-4281-5A41-8560-5B785FC0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p</a:t>
            </a:r>
            <a:r>
              <a:rPr lang="en-US" dirty="0"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dirty="0"/>
              <a:t>+p</a:t>
            </a:r>
            <a:r>
              <a:rPr lang="en-US" dirty="0"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dirty="0"/>
              <a:t> at 100 GeV                      </a:t>
            </a:r>
            <a:r>
              <a:rPr lang="en-US" sz="2800" b="0" dirty="0">
                <a:solidFill>
                  <a:srgbClr val="FF0000"/>
                </a:solidFill>
              </a:rPr>
              <a:t>2012 vs in 2015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C49C7-7767-1D49-896D-ED7848AF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33BE6-0CFB-FE43-9A8D-30CB8000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19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ADC18-3986-6346-8918-583CB0D49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762000"/>
            <a:ext cx="6565900" cy="51181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4B5369B-9EAF-0B45-9710-6EAB3FA628B9}"/>
              </a:ext>
            </a:extLst>
          </p:cNvPr>
          <p:cNvGrpSpPr/>
          <p:nvPr/>
        </p:nvGrpSpPr>
        <p:grpSpPr>
          <a:xfrm>
            <a:off x="3962400" y="4119027"/>
            <a:ext cx="4598392" cy="1077218"/>
            <a:chOff x="3962400" y="4119027"/>
            <a:chExt cx="4598392" cy="10772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48A3FE-5FBB-7446-B133-5CC1AC6265BE}"/>
                </a:ext>
              </a:extLst>
            </p:cNvPr>
            <p:cNvSpPr txBox="1"/>
            <p:nvPr/>
          </p:nvSpPr>
          <p:spPr>
            <a:xfrm>
              <a:off x="5195768" y="4119027"/>
              <a:ext cx="3365024" cy="107721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2012: without HOBBC</a:t>
              </a:r>
              <a:b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2000" i="1" dirty="0">
                  <a:solidFill>
                    <a:schemeClr val="accent2"/>
                  </a:solidFill>
                </a:rPr>
                <a:t>L</a:t>
              </a:r>
              <a:r>
                <a:rPr lang="en-US" sz="2000" i="1" baseline="-25000" dirty="0">
                  <a:solidFill>
                    <a:schemeClr val="accent2"/>
                  </a:solidFill>
                </a:rPr>
                <a:t>avg</a:t>
              </a:r>
              <a:r>
                <a:rPr lang="en-US" sz="2000" dirty="0">
                  <a:solidFill>
                    <a:schemeClr val="accent2"/>
                  </a:solidFill>
                </a:rPr>
                <a:t> not increasing any </a:t>
              </a:r>
              <a:br>
                <a:rPr lang="en-US" sz="2000" dirty="0">
                  <a:solidFill>
                    <a:schemeClr val="accent2"/>
                  </a:solidFill>
                </a:rPr>
              </a:br>
              <a:r>
                <a:rPr lang="en-US" sz="2000" dirty="0">
                  <a:solidFill>
                    <a:schemeClr val="accent2"/>
                  </a:solidFill>
                </a:rPr>
                <a:t>more with increase in </a:t>
              </a:r>
              <a:r>
                <a:rPr lang="en-US" sz="2000" i="1" dirty="0" err="1">
                  <a:solidFill>
                    <a:schemeClr val="accent2"/>
                  </a:solidFill>
                </a:rPr>
                <a:t>N</a:t>
              </a:r>
              <a:r>
                <a:rPr lang="en-US" sz="2000" i="1" baseline="-25000" dirty="0" err="1">
                  <a:solidFill>
                    <a:schemeClr val="accent2"/>
                  </a:solidFill>
                </a:rPr>
                <a:t>b</a:t>
              </a:r>
              <a:r>
                <a:rPr lang="en-US" sz="2000" dirty="0">
                  <a:solidFill>
                    <a:schemeClr val="accent2"/>
                  </a:solidFill>
                </a:rPr>
                <a:t> 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0AC8772-A944-494C-92FE-690FCC4803E3}"/>
                </a:ext>
              </a:extLst>
            </p:cNvPr>
            <p:cNvCxnSpPr/>
            <p:nvPr/>
          </p:nvCxnSpPr>
          <p:spPr bwMode="auto">
            <a:xfrm flipH="1">
              <a:off x="3962400" y="4343400"/>
              <a:ext cx="1233368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049C16-5272-5B4D-885A-EDC562A38A77}"/>
              </a:ext>
            </a:extLst>
          </p:cNvPr>
          <p:cNvGrpSpPr/>
          <p:nvPr/>
        </p:nvGrpSpPr>
        <p:grpSpPr>
          <a:xfrm>
            <a:off x="5867400" y="1981200"/>
            <a:ext cx="3220380" cy="1219200"/>
            <a:chOff x="5867400" y="1981200"/>
            <a:chExt cx="3220380" cy="12192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5C1C6E-2B1C-C64D-916C-1F427925CFA2}"/>
                </a:ext>
              </a:extLst>
            </p:cNvPr>
            <p:cNvSpPr txBox="1"/>
            <p:nvPr/>
          </p:nvSpPr>
          <p:spPr>
            <a:xfrm>
              <a:off x="6200451" y="1981200"/>
              <a:ext cx="2887329" cy="76944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FF0000"/>
                  </a:solidFill>
                </a:rPr>
                <a:t>2015: with HOBBC</a:t>
              </a:r>
              <a:br>
                <a:rPr lang="en-US" b="1" dirty="0">
                  <a:solidFill>
                    <a:srgbClr val="FF0000"/>
                  </a:solidFill>
                </a:rPr>
              </a:br>
              <a:r>
                <a:rPr lang="en-US" sz="2000" i="1" dirty="0">
                  <a:solidFill>
                    <a:schemeClr val="accent2"/>
                  </a:solidFill>
                </a:rPr>
                <a:t>L</a:t>
              </a:r>
              <a:r>
                <a:rPr lang="en-US" sz="2000" i="1" baseline="-25000" dirty="0">
                  <a:solidFill>
                    <a:schemeClr val="accent2"/>
                  </a:solidFill>
                </a:rPr>
                <a:t>avg</a:t>
              </a:r>
              <a:r>
                <a:rPr lang="en-US" sz="2000" dirty="0">
                  <a:solidFill>
                    <a:schemeClr val="accent2"/>
                  </a:solidFill>
                </a:rPr>
                <a:t> increasing with </a:t>
              </a:r>
              <a:r>
                <a:rPr lang="en-US" sz="2000" i="1" dirty="0" err="1">
                  <a:solidFill>
                    <a:schemeClr val="accent2"/>
                  </a:solidFill>
                </a:rPr>
                <a:t>N</a:t>
              </a:r>
              <a:r>
                <a:rPr lang="en-US" sz="2000" i="1" baseline="-25000" dirty="0" err="1">
                  <a:solidFill>
                    <a:schemeClr val="accent2"/>
                  </a:solidFill>
                </a:rPr>
                <a:t>b</a:t>
              </a:r>
              <a:r>
                <a:rPr lang="en-US" sz="2000" dirty="0">
                  <a:solidFill>
                    <a:schemeClr val="accent2"/>
                  </a:solidFill>
                </a:rPr>
                <a:t>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4C8B514-5594-8445-AFE6-A1E8D7CCC4B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867400" y="2362200"/>
              <a:ext cx="333051" cy="83820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9C78581-C0DD-8348-9D19-DE8AB7087554}"/>
              </a:ext>
            </a:extLst>
          </p:cNvPr>
          <p:cNvSpPr txBox="1"/>
          <p:nvPr/>
        </p:nvSpPr>
        <p:spPr>
          <a:xfrm>
            <a:off x="152400" y="6031468"/>
            <a:ext cx="884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rgbClr val="FF0000"/>
                </a:solidFill>
              </a:rPr>
              <a:t>Average store luminosity saturated in 2012 despite increase in bunch intensity.</a:t>
            </a:r>
          </a:p>
        </p:txBody>
      </p:sp>
    </p:spTree>
    <p:extLst>
      <p:ext uri="{BB962C8B-B14F-4D97-AF65-F5344CB8AC3E}">
        <p14:creationId xmlns:p14="http://schemas.microsoft.com/office/powerpoint/2010/main" val="181683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72D4-5163-0543-B772-FDDC9258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D8B91-E766-3641-A729-6C3EB555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Principle of head-on beam-beam compensation</a:t>
            </a:r>
          </a:p>
          <a:p>
            <a:pPr marL="681037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History at DCI (Orsay, 1970s)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Implementation at RHIC </a:t>
            </a:r>
          </a:p>
          <a:p>
            <a:pPr marL="681037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Lattice design and verification</a:t>
            </a:r>
          </a:p>
          <a:p>
            <a:pPr marL="681037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RHIC e-lens technology =&gt; </a:t>
            </a:r>
            <a:r>
              <a:rPr lang="en-US" sz="2400" dirty="0">
                <a:solidFill>
                  <a:srgbClr val="FF0000"/>
                </a:solidFill>
              </a:rPr>
              <a:t>presentation by Xiaofeng Gu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Tune distribution widths with e-lenses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Operational use in 2015</a:t>
            </a:r>
          </a:p>
          <a:p>
            <a:pPr marL="681037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Luminosity gain</a:t>
            </a:r>
          </a:p>
          <a:p>
            <a:pPr marL="681037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Impact on beam loss rate, emittance growth, 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3259E-AED1-304F-83F1-E825C7E0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FE0EC-64F1-F749-93BA-EE781BFC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60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7897-4281-5A41-8560-5B785FC0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p</a:t>
            </a:r>
            <a:r>
              <a:rPr lang="en-US" dirty="0"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dirty="0"/>
              <a:t>+p</a:t>
            </a:r>
            <a:r>
              <a:rPr lang="en-US" dirty="0"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dirty="0"/>
              <a:t> at 100 GeV                      </a:t>
            </a:r>
            <a:r>
              <a:rPr lang="en-US" sz="2800" b="0" dirty="0">
                <a:solidFill>
                  <a:srgbClr val="FF0000"/>
                </a:solidFill>
              </a:rPr>
              <a:t>2012 vs in 2015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C49C7-7767-1D49-896D-ED7848AF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33BE6-0CFB-FE43-9A8D-30CB8000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20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A41FE-76C6-5A48-AA71-CFE5B0CCD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47477"/>
            <a:ext cx="7010400" cy="45341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A73281-58AD-C046-B92D-B6228D25885B}"/>
              </a:ext>
            </a:extLst>
          </p:cNvPr>
          <p:cNvSpPr/>
          <p:nvPr/>
        </p:nvSpPr>
        <p:spPr bwMode="auto">
          <a:xfrm>
            <a:off x="76200" y="4191000"/>
            <a:ext cx="7086601" cy="762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604D1-7044-0043-9CA5-797F1CCADC56}"/>
              </a:ext>
            </a:extLst>
          </p:cNvPr>
          <p:cNvSpPr txBox="1"/>
          <p:nvPr/>
        </p:nvSpPr>
        <p:spPr>
          <a:xfrm>
            <a:off x="76200" y="5257800"/>
            <a:ext cx="906049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Luminosity increase </a:t>
            </a:r>
            <a:r>
              <a:rPr lang="en-US" dirty="0" err="1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</a:t>
            </a:r>
            <a:r>
              <a:rPr lang="en-US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baseline="-25000" dirty="0">
                <a:solidFill>
                  <a:srgbClr val="FF0000"/>
                </a:solidFill>
              </a:rPr>
              <a:t>	 </a:t>
            </a:r>
            <a:r>
              <a:rPr lang="en-US" dirty="0">
                <a:solidFill>
                  <a:srgbClr val="FF0000"/>
                </a:solidFill>
              </a:rPr>
              <a:t>: +91% (measured)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   2/3 from lattice alone, 1/3 from e-lens (calculated from measured </a:t>
            </a:r>
            <a:r>
              <a:rPr lang="en-US" sz="2000" i="1" dirty="0" err="1">
                <a:solidFill>
                  <a:schemeClr val="accent2"/>
                </a:solidFill>
                <a:latin typeface="Symbol" pitchFamily="2" charset="2"/>
              </a:rPr>
              <a:t>x</a:t>
            </a:r>
            <a:r>
              <a:rPr lang="en-US" sz="2000" i="1" baseline="-25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chemeClr val="accent2"/>
                </a:solidFill>
              </a:rPr>
              <a:t> values)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Increase in bb parameter </a:t>
            </a:r>
            <a:r>
              <a:rPr lang="en-US" i="1" dirty="0" err="1">
                <a:solidFill>
                  <a:srgbClr val="FF0000"/>
                </a:solidFill>
                <a:latin typeface="Symbol" pitchFamily="2" charset="2"/>
              </a:rPr>
              <a:t>x</a:t>
            </a:r>
            <a:r>
              <a:rPr lang="en-US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from e-lens: +38%(measured)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79B73-E70D-344E-B16A-99ECD82DF1CC}"/>
              </a:ext>
            </a:extLst>
          </p:cNvPr>
          <p:cNvSpPr txBox="1"/>
          <p:nvPr/>
        </p:nvSpPr>
        <p:spPr>
          <a:xfrm>
            <a:off x="7239000" y="3352800"/>
            <a:ext cx="191590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possible that</a:t>
            </a:r>
          </a:p>
          <a:p>
            <a:r>
              <a:rPr lang="en-US" sz="1400" dirty="0"/>
              <a:t>higher beam-beam </a:t>
            </a:r>
            <a:br>
              <a:rPr lang="en-US" sz="1400" dirty="0"/>
            </a:br>
            <a:r>
              <a:rPr lang="en-US" sz="1400" dirty="0"/>
              <a:t>parameters can be</a:t>
            </a:r>
            <a:br>
              <a:rPr lang="en-US" sz="1400" dirty="0"/>
            </a:br>
            <a:r>
              <a:rPr lang="en-US" sz="1400" dirty="0"/>
              <a:t>demonstrated in the</a:t>
            </a:r>
          </a:p>
          <a:p>
            <a:r>
              <a:rPr lang="en-US" sz="1400" dirty="0"/>
              <a:t>future in all situations,</a:t>
            </a:r>
            <a:br>
              <a:rPr lang="en-US" sz="1400" dirty="0"/>
            </a:br>
            <a:r>
              <a:rPr lang="en-US" sz="1400" dirty="0"/>
              <a:t>thereby changing the</a:t>
            </a:r>
            <a:br>
              <a:rPr lang="en-US" sz="1400" dirty="0"/>
            </a:br>
            <a:r>
              <a:rPr lang="en-US" sz="1400" dirty="0"/>
              <a:t>relative gains.</a:t>
            </a:r>
          </a:p>
        </p:txBody>
      </p:sp>
    </p:spTree>
    <p:extLst>
      <p:ext uri="{BB962C8B-B14F-4D97-AF65-F5344CB8AC3E}">
        <p14:creationId xmlns:p14="http://schemas.microsoft.com/office/powerpoint/2010/main" val="266963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C128-D75B-CB4E-8F0F-DC3D41DE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e-lenses on beam loss rate, emittance growth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F549B-1736-6945-BD15-D1C74037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3BCF8-CFE0-AF4D-B345-06D3F8BB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21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9CB317-BAB6-6E46-A395-A46DF3BCC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5467865" cy="2667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83D1C0-37C6-7E47-A5F9-8E990D1B7BB9}"/>
              </a:ext>
            </a:extLst>
          </p:cNvPr>
          <p:cNvSpPr txBox="1"/>
          <p:nvPr/>
        </p:nvSpPr>
        <p:spPr>
          <a:xfrm>
            <a:off x="625797" y="1447800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</a:rPr>
              <a:t>Beam loss rate 1/</a:t>
            </a:r>
            <a:r>
              <a:rPr lang="en-US" sz="2000" i="1" dirty="0">
                <a:solidFill>
                  <a:schemeClr val="accent2"/>
                </a:solidFill>
                <a:latin typeface="Symbol" pitchFamily="2" charset="2"/>
              </a:rPr>
              <a:t>t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158513-5497-724E-AD93-A2A82FDF3682}"/>
              </a:ext>
            </a:extLst>
          </p:cNvPr>
          <p:cNvGrpSpPr/>
          <p:nvPr/>
        </p:nvGrpSpPr>
        <p:grpSpPr>
          <a:xfrm>
            <a:off x="4495800" y="2752495"/>
            <a:ext cx="4648200" cy="4029305"/>
            <a:chOff x="4495800" y="2752495"/>
            <a:chExt cx="4648200" cy="40293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356E78-59E8-E34B-948F-DD2F6BC4F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2752495"/>
              <a:ext cx="4648200" cy="402930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A961A7-7A7C-0447-B0C9-3AE3E7E96F17}"/>
                </a:ext>
              </a:extLst>
            </p:cNvPr>
            <p:cNvSpPr txBox="1"/>
            <p:nvPr/>
          </p:nvSpPr>
          <p:spPr>
            <a:xfrm>
              <a:off x="4984523" y="2866966"/>
              <a:ext cx="1836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accent2"/>
                  </a:solidFill>
                </a:rPr>
                <a:t>Hor. emittance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C5FB10-238C-134C-A8E3-80953FA80790}"/>
                </a:ext>
              </a:extLst>
            </p:cNvPr>
            <p:cNvSpPr txBox="1"/>
            <p:nvPr/>
          </p:nvSpPr>
          <p:spPr>
            <a:xfrm>
              <a:off x="5021985" y="4933890"/>
              <a:ext cx="18074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accent2"/>
                  </a:solidFill>
                </a:rPr>
                <a:t>Ver. emittance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BCC64D2-125D-CE46-BA42-0E0A4F28AA44}"/>
              </a:ext>
            </a:extLst>
          </p:cNvPr>
          <p:cNvSpPr txBox="1"/>
          <p:nvPr/>
        </p:nvSpPr>
        <p:spPr>
          <a:xfrm>
            <a:off x="-228600" y="4419600"/>
            <a:ext cx="48692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182880" algn="l">
              <a:buFont typeface="Arial" panose="020B0604020202020204" pitchFamily="34" charset="0"/>
              <a:buChar char="•"/>
            </a:pPr>
            <a:r>
              <a:rPr lang="en-US" dirty="0"/>
              <a:t>Additional beam loss rate: </a:t>
            </a:r>
            <a:br>
              <a:rPr lang="en-US" dirty="0"/>
            </a:br>
            <a:r>
              <a:rPr lang="en-US" sz="2000" dirty="0">
                <a:solidFill>
                  <a:schemeClr val="accent2"/>
                </a:solidFill>
              </a:rPr>
              <a:t>    </a:t>
            </a:r>
            <a:r>
              <a:rPr lang="en-US" sz="2200" dirty="0">
                <a:solidFill>
                  <a:schemeClr val="accent2"/>
                </a:solidFill>
              </a:rPr>
              <a:t>0.5-1.0%/h</a:t>
            </a:r>
          </a:p>
          <a:p>
            <a:pPr marL="182880" indent="182880" algn="l"/>
            <a:endParaRPr lang="en-US" sz="1800" dirty="0"/>
          </a:p>
          <a:p>
            <a:pPr marL="182880" indent="182880" algn="l">
              <a:buFont typeface="Arial" panose="020B0604020202020204" pitchFamily="34" charset="0"/>
              <a:buChar char="•"/>
            </a:pPr>
            <a:r>
              <a:rPr lang="en-US" dirty="0"/>
              <a:t>Additional emittance growth:</a:t>
            </a:r>
          </a:p>
          <a:p>
            <a:pPr marL="182880" indent="182880" algn="l"/>
            <a:r>
              <a:rPr lang="en-US" dirty="0"/>
              <a:t> </a:t>
            </a:r>
            <a:r>
              <a:rPr lang="en-US" sz="2200" dirty="0">
                <a:solidFill>
                  <a:schemeClr val="accent2"/>
                </a:solidFill>
              </a:rPr>
              <a:t>6% over full store length </a:t>
            </a:r>
            <a:r>
              <a:rPr lang="en-US" sz="1800" dirty="0">
                <a:solidFill>
                  <a:schemeClr val="accent2"/>
                </a:solidFill>
              </a:rPr>
              <a:t>(~3% avg.)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AEA32DE-E1B9-384F-8E63-E250B3082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3" y="685800"/>
            <a:ext cx="3219677" cy="3597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1263216-404F-3A43-9B1F-BD2ABBF08C0C}"/>
              </a:ext>
            </a:extLst>
          </p:cNvPr>
          <p:cNvSpPr txBox="1"/>
          <p:nvPr/>
        </p:nvSpPr>
        <p:spPr>
          <a:xfrm>
            <a:off x="2057400" y="9144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/>
              <a:t>fast             slow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53C685-DC39-5F4F-9E12-093B7FDDD2A5}"/>
              </a:ext>
            </a:extLst>
          </p:cNvPr>
          <p:cNvGrpSpPr/>
          <p:nvPr/>
        </p:nvGrpSpPr>
        <p:grpSpPr>
          <a:xfrm>
            <a:off x="5021985" y="838200"/>
            <a:ext cx="3930389" cy="1015663"/>
            <a:chOff x="5021985" y="838200"/>
            <a:chExt cx="3930389" cy="1015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CE97B-8A6C-1644-8E5E-637884A121CC}"/>
                </a:ext>
              </a:extLst>
            </p:cNvPr>
            <p:cNvSpPr txBox="1"/>
            <p:nvPr/>
          </p:nvSpPr>
          <p:spPr>
            <a:xfrm>
              <a:off x="5562600" y="838200"/>
              <a:ext cx="33897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FF0000"/>
                  </a:solidFill>
                </a:rPr>
                <a:t>2 stores Yellow e-lens on for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6.75 &amp; 5.28 h respectively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  (other stores 0.45–1.83 h)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F31E328-6DCD-B241-82A8-74894B42B98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021985" y="1371600"/>
              <a:ext cx="540615" cy="16997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E068C1-7D21-1D43-A849-AF3DE19FF61E}"/>
              </a:ext>
            </a:extLst>
          </p:cNvPr>
          <p:cNvGrpSpPr/>
          <p:nvPr/>
        </p:nvGrpSpPr>
        <p:grpSpPr>
          <a:xfrm>
            <a:off x="6629400" y="1841331"/>
            <a:ext cx="685800" cy="3645069"/>
            <a:chOff x="6629400" y="1841331"/>
            <a:chExt cx="685800" cy="3645069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2311E09-02D6-4B44-9710-6CBD7E8B1A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29400" y="1862676"/>
              <a:ext cx="76200" cy="1871124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2E7D396-8AEE-0F48-8915-942F53A9A3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43102" y="1841331"/>
              <a:ext cx="172098" cy="3645069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201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A309CC6-C4B7-354C-993E-4C27C08E4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2362200" cy="3017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86C128-D75B-CB4E-8F0F-DC3D41DE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e-lenses on experimental 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F549B-1736-6945-BD15-D1C74037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3BCF8-CFE0-AF4D-B345-06D3F8BB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22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D39F31-EDAE-5548-8434-305F1AEF3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6817242" cy="290239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9CCBF3B-2EF1-1143-A79E-18941F1FBCBE}"/>
              </a:ext>
            </a:extLst>
          </p:cNvPr>
          <p:cNvGrpSpPr/>
          <p:nvPr/>
        </p:nvGrpSpPr>
        <p:grpSpPr>
          <a:xfrm>
            <a:off x="5721153" y="685800"/>
            <a:ext cx="3389774" cy="2546350"/>
            <a:chOff x="5721153" y="685800"/>
            <a:chExt cx="3389774" cy="25463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B9F013-0F79-A547-BC97-16BF7B37197D}"/>
                </a:ext>
              </a:extLst>
            </p:cNvPr>
            <p:cNvSpPr txBox="1"/>
            <p:nvPr/>
          </p:nvSpPr>
          <p:spPr>
            <a:xfrm>
              <a:off x="5721153" y="685800"/>
              <a:ext cx="338977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FF0000"/>
                  </a:solidFill>
                </a:rPr>
                <a:t>2 stores Yellow e-lens on for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6.75 &amp; 5.28 h respectively</a:t>
              </a:r>
              <a:br>
                <a:rPr lang="en-US" sz="2000" dirty="0">
                  <a:solidFill>
                    <a:srgbClr val="FF0000"/>
                  </a:solidFill>
                </a:rPr>
              </a:br>
              <a:r>
                <a:rPr lang="en-US" sz="2000" dirty="0">
                  <a:solidFill>
                    <a:srgbClr val="FF0000"/>
                  </a:solidFill>
                </a:rPr>
                <a:t>  (other stores 0.45–1.83 h)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245E1C4-5A07-A342-93E8-1ECEFEF917E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48400" y="1701463"/>
              <a:ext cx="533400" cy="584537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86460A-D019-C44E-9058-7B19A48CC93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010400" y="1676400"/>
              <a:ext cx="76200" cy="155575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DAF8C48-F6CC-9F45-AB75-73E0E000F7BD}"/>
              </a:ext>
            </a:extLst>
          </p:cNvPr>
          <p:cNvSpPr txBox="1"/>
          <p:nvPr/>
        </p:nvSpPr>
        <p:spPr>
          <a:xfrm>
            <a:off x="-152400" y="4572000"/>
            <a:ext cx="7271862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sz="2000" dirty="0"/>
              <a:t>Scintillator N2 indicative of machine generated background</a:t>
            </a:r>
            <a:br>
              <a:rPr lang="en-US" sz="2000" dirty="0"/>
            </a:br>
            <a:r>
              <a:rPr lang="en-US" sz="2000" dirty="0"/>
              <a:t>   from Yellow beam</a:t>
            </a:r>
            <a:endParaRPr lang="en-US" sz="1100" dirty="0"/>
          </a:p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sz="2000" dirty="0"/>
              <a:t>Background rate (PHENIX N2): </a:t>
            </a:r>
          </a:p>
          <a:p>
            <a:pPr marL="640080" lvl="1" indent="1828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2-3x higher with e-lens</a:t>
            </a:r>
            <a:br>
              <a:rPr lang="en-US" sz="2000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   </a:t>
            </a:r>
            <a:r>
              <a:rPr lang="en-US" sz="1600" dirty="0">
                <a:solidFill>
                  <a:schemeClr val="accent2"/>
                </a:solidFill>
              </a:rPr>
              <a:t>(2015 background rates 3-4x smaller than 2012, despite </a:t>
            </a:r>
            <a:r>
              <a:rPr lang="en-US" sz="1600" i="1" dirty="0">
                <a:solidFill>
                  <a:schemeClr val="accent2"/>
                </a:solidFill>
              </a:rPr>
              <a:t>L</a:t>
            </a:r>
            <a:r>
              <a:rPr lang="en-US" sz="1600" dirty="0">
                <a:solidFill>
                  <a:schemeClr val="accent2"/>
                </a:solidFill>
              </a:rPr>
              <a:t> 2x higher)</a:t>
            </a:r>
          </a:p>
          <a:p>
            <a:pPr marL="640080" lvl="1" indent="18288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/>
                </a:solidFill>
              </a:rPr>
              <a:t>acceptable</a:t>
            </a:r>
          </a:p>
        </p:txBody>
      </p:sp>
    </p:spTree>
    <p:extLst>
      <p:ext uri="{BB962C8B-B14F-4D97-AF65-F5344CB8AC3E}">
        <p14:creationId xmlns:p14="http://schemas.microsoft.com/office/powerpoint/2010/main" val="3447204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EC726F-54BC-3E47-8209-5D03B9B3A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47800"/>
            <a:ext cx="2635792" cy="1990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EED94-AA10-E542-968E-0C2D05275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60795"/>
            <a:ext cx="1981200" cy="719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A985FA-2514-8F4B-99BD-E9DC4A498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experiments with electron lenses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6EFC6-4D50-934E-AB4D-F3C2365DC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562600"/>
          </a:xfrm>
        </p:spPr>
        <p:txBody>
          <a:bodyPr/>
          <a:lstStyle/>
          <a:p>
            <a:pPr marL="0" indent="0"/>
            <a:r>
              <a:rPr lang="en-US" dirty="0"/>
              <a:t>PHENIX experiment rebuilt into sPHENIX</a:t>
            </a:r>
            <a:br>
              <a:rPr lang="en-US" dirty="0"/>
            </a:br>
            <a:r>
              <a:rPr lang="en-US" dirty="0"/>
              <a:t>   </a:t>
            </a:r>
            <a:r>
              <a:rPr lang="en-US" sz="1600" dirty="0">
                <a:solidFill>
                  <a:schemeClr val="accent2"/>
                </a:solidFill>
              </a:rPr>
              <a:t>next polarized proton operation only after sPHENIX </a:t>
            </a:r>
            <a:r>
              <a:rPr lang="en-US" sz="1600" dirty="0" err="1">
                <a:solidFill>
                  <a:schemeClr val="accent2"/>
                </a:solidFill>
              </a:rPr>
              <a:t>compeletion</a:t>
            </a:r>
            <a:r>
              <a:rPr lang="en-US" sz="1600" dirty="0">
                <a:solidFill>
                  <a:schemeClr val="accent2"/>
                </a:solidFill>
              </a:rPr>
              <a:t> (&gt;2023)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Instability test at higher energy </a:t>
            </a:r>
            <a:br>
              <a:rPr lang="en-US" sz="2400" dirty="0"/>
            </a:br>
            <a:r>
              <a:rPr lang="en-US" sz="2400" dirty="0"/>
              <a:t>   </a:t>
            </a:r>
            <a:r>
              <a:rPr lang="en-US" dirty="0">
                <a:solidFill>
                  <a:schemeClr val="accent2"/>
                </a:solidFill>
              </a:rPr>
              <a:t>255 GeV – smaller beam size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 unstable in simulations (S. White, BB2013)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        =&gt; may require damper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eRHIC</a:t>
            </a:r>
            <a:r>
              <a:rPr lang="en-US" sz="2400" dirty="0"/>
              <a:t> stepwise e-bunch replacement</a:t>
            </a:r>
            <a:br>
              <a:rPr lang="en-US" sz="2400" dirty="0"/>
            </a:br>
            <a:r>
              <a:rPr lang="en-US" sz="2400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</a:rPr>
              <a:t>=&gt; presentation Christoph Montag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Hollow e-lens tests in 2018 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dirty="0">
                <a:solidFill>
                  <a:schemeClr val="accent2"/>
                </a:solidFill>
              </a:rPr>
              <a:t>=&gt; HL-LHC collimation improvements, presentation Adriana Rossi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07AE4-2ADA-6C46-BB3A-C8C30B3E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1584A-8C87-9A4D-AB63-5BC006B3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23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FE4D70-D3CF-F240-B4FF-E401DA63B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1927" y="3182165"/>
            <a:ext cx="2196638" cy="28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9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499AA1-3369-584D-BE9F-B984C95B2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88" y="1002314"/>
            <a:ext cx="5106812" cy="1817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942AF8-C3DB-8440-8565-1D3B448B6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70" y="2817721"/>
            <a:ext cx="3527630" cy="2059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D7C62C-AE9B-934B-9623-BB35E34F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414338"/>
          </a:xfrm>
        </p:spPr>
        <p:txBody>
          <a:bodyPr/>
          <a:lstStyle/>
          <a:p>
            <a:r>
              <a:rPr lang="en-US" dirty="0"/>
              <a:t>Summary   </a:t>
            </a:r>
            <a:r>
              <a:rPr lang="en-US" sz="2800" b="0" dirty="0">
                <a:solidFill>
                  <a:srgbClr val="FF0000"/>
                </a:solidFill>
              </a:rPr>
              <a:t>Head-on beam-beam compensation in RHIC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E8544-B6A0-174A-9BA7-C235B8A25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successful operational </a:t>
            </a:r>
            <a:br>
              <a:rPr lang="en-US" dirty="0"/>
            </a:br>
            <a:r>
              <a:rPr lang="en-US" dirty="0"/>
              <a:t>implementation of head-on </a:t>
            </a:r>
            <a:br>
              <a:rPr lang="en-US" dirty="0"/>
            </a:br>
            <a:r>
              <a:rPr lang="en-US" dirty="0"/>
              <a:t>beam-beam compensation,</a:t>
            </a:r>
            <a:br>
              <a:rPr lang="en-US" dirty="0"/>
            </a:br>
            <a:r>
              <a:rPr lang="en-US" sz="1400" dirty="0"/>
              <a:t>39 years after DCI 4-beam scheme</a:t>
            </a:r>
            <a:endParaRPr lang="en-US" sz="1600" dirty="0"/>
          </a:p>
          <a:p>
            <a:pPr marL="338137" lvl="1" indent="0"/>
            <a:r>
              <a:rPr lang="en-US" sz="1800" dirty="0"/>
              <a:t>   New ATS-type lattice (</a:t>
            </a:r>
            <a:r>
              <a:rPr lang="en-US" sz="1800" i="1" dirty="0" err="1">
                <a:latin typeface="Symbol" pitchFamily="2" charset="2"/>
              </a:rPr>
              <a:t>Dy</a:t>
            </a:r>
            <a:r>
              <a:rPr lang="en-US" sz="1800" dirty="0"/>
              <a:t> =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i="1" dirty="0" err="1">
                <a:latin typeface="Symbol" pitchFamily="2" charset="2"/>
              </a:rPr>
              <a:t>p</a:t>
            </a:r>
            <a:r>
              <a:rPr lang="en-US" sz="1800" dirty="0"/>
              <a:t>)</a:t>
            </a:r>
          </a:p>
          <a:p>
            <a:pPr marL="338137" lvl="1" indent="0"/>
            <a:r>
              <a:rPr lang="en-US" sz="1800" dirty="0"/>
              <a:t>   E-lenses build and commissioned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Demonstrated beam-beam generated</a:t>
            </a:r>
            <a:br>
              <a:rPr lang="en-US" dirty="0"/>
            </a:br>
            <a:r>
              <a:rPr lang="en-US" dirty="0"/>
              <a:t>footprint compression with e-lens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2x luminosity gain gain with new head-on</a:t>
            </a:r>
            <a:br>
              <a:rPr lang="en-US" dirty="0"/>
            </a:br>
            <a:r>
              <a:rPr lang="en-US" dirty="0"/>
              <a:t>beam-beam compensation scheme </a:t>
            </a:r>
            <a:br>
              <a:rPr lang="en-US" dirty="0"/>
            </a:br>
            <a:r>
              <a:rPr lang="en-US" sz="1800" dirty="0"/>
              <a:t>   </a:t>
            </a:r>
            <a:r>
              <a:rPr lang="en-US" sz="1800" dirty="0">
                <a:solidFill>
                  <a:schemeClr val="accent2"/>
                </a:solidFill>
              </a:rPr>
              <a:t>2/3 of gain from lattice alone, 1/3 from e-lens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Measured detrimental effects of e-lens on </a:t>
            </a:r>
            <a:r>
              <a:rPr lang="en-US" sz="1800" dirty="0">
                <a:solidFill>
                  <a:schemeClr val="accent2"/>
                </a:solidFill>
              </a:rPr>
              <a:t>beam loss rate (0.5-1.0%/h), emittance growth (+6% over 8h stores) and background (+2-3x, acceptable)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0439C-F29C-1C4F-BABA-2C201922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5F4FB-93A0-174C-A623-C5A2CF22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24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02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BFE8-C053-2049-9313-11085737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CE026-B486-644A-A0CC-D59554C87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0000FF"/>
                </a:solidFill>
              </a:rPr>
              <a:t>Brookhaven National Laboratory</a:t>
            </a:r>
          </a:p>
          <a:p>
            <a:r>
              <a:rPr lang="en-US" sz="1600" dirty="0"/>
              <a:t>	Z. Altinbas, M. Anerella, M. Bai, E. Bajon, M. Bannon, D. Bruno, M. Costanzo, C.D. Dawson, A. Drees, B. Frak, G. Ganetis, D.M. Gassner, R.C. Gupta, P. Joshi, J. Hock, K. Hock, M. Harvey, L. Hoff, A.K. Jain, J.P. Jamilkowski, P. Kankiya, P. Kovach, R. Lambiase, </a:t>
            </a:r>
            <a:br>
              <a:rPr lang="en-US" sz="1600" dirty="0"/>
            </a:br>
            <a:r>
              <a:rPr lang="en-US" sz="1600" dirty="0"/>
              <a:t>K. Mirabella, M. Mapes, A. Marone, K. Mernick, J. Muratore,   C. Mi, S. Nemesure, W. Ng, </a:t>
            </a:r>
            <a:br>
              <a:rPr lang="en-US" sz="1600" dirty="0"/>
            </a:br>
            <a:r>
              <a:rPr lang="en-US" sz="1600" dirty="0"/>
              <a:t>D. Phillips, A.I. Pikin, P.J. Rosas, T. Samms, J. Sandberg, T.C. Shrey, L. Snydstrup, </a:t>
            </a:r>
            <a:br>
              <a:rPr lang="en-US" sz="1600" dirty="0"/>
            </a:br>
            <a:r>
              <a:rPr lang="en-US" sz="1600" dirty="0"/>
              <a:t>S. Tepikian, Y. Tan, R. Than, C. Theisen, J. Tuozzolo, P. Wanderer, W. Zhang</a:t>
            </a:r>
            <a:br>
              <a:rPr lang="en-US" sz="1600" dirty="0"/>
            </a:br>
            <a:r>
              <a:rPr lang="en-US" sz="1600" dirty="0"/>
              <a:t>G</a:t>
            </a:r>
            <a:r>
              <a:rPr lang="en-US" sz="1800" dirty="0"/>
              <a:t>roups of BNL Collider-Accelerator Department </a:t>
            </a:r>
            <a:br>
              <a:rPr lang="en-US" sz="1800" dirty="0"/>
            </a:br>
            <a:r>
              <a:rPr lang="en-US" sz="1800" dirty="0"/>
              <a:t>BNL Superconducting Magnet Division</a:t>
            </a:r>
            <a:br>
              <a:rPr lang="en-US" sz="1800" dirty="0"/>
            </a:br>
            <a:r>
              <a:rPr lang="en-US" sz="1800" b="1" dirty="0"/>
              <a:t>STAR</a:t>
            </a:r>
            <a:r>
              <a:rPr lang="en-US" sz="1800" dirty="0"/>
              <a:t> and </a:t>
            </a:r>
            <a:r>
              <a:rPr lang="en-US" sz="1800" b="1" dirty="0"/>
              <a:t>PHENIX</a:t>
            </a:r>
            <a:r>
              <a:rPr lang="en-US" sz="1800" dirty="0"/>
              <a:t> experiments – supported parasitic commissioning</a:t>
            </a:r>
            <a:endParaRPr lang="en-US" sz="500" dirty="0"/>
          </a:p>
          <a:p>
            <a:endParaRPr lang="en-US" sz="500" b="1" dirty="0">
              <a:solidFill>
                <a:srgbClr val="0000FF"/>
              </a:solidFill>
            </a:endParaRPr>
          </a:p>
          <a:p>
            <a:r>
              <a:rPr lang="en-US" sz="1800" b="1" dirty="0">
                <a:solidFill>
                  <a:srgbClr val="0000FF"/>
                </a:solidFill>
              </a:rPr>
              <a:t>Institutions</a:t>
            </a:r>
          </a:p>
          <a:p>
            <a:r>
              <a:rPr lang="en-US" sz="1600" dirty="0"/>
              <a:t>	</a:t>
            </a:r>
            <a:r>
              <a:rPr lang="en-US" sz="1800" b="1" dirty="0"/>
              <a:t>FNAL:</a:t>
            </a:r>
            <a:r>
              <a:rPr lang="en-US" sz="1800" dirty="0"/>
              <a:t> TEL experience, beam-beam experiments and simulations</a:t>
            </a:r>
            <a:br>
              <a:rPr lang="en-US" sz="1800" dirty="0"/>
            </a:br>
            <a:r>
              <a:rPr lang="en-US" sz="1800" b="1" dirty="0"/>
              <a:t>US LARP:</a:t>
            </a:r>
            <a:r>
              <a:rPr lang="en-US" sz="1800" dirty="0"/>
              <a:t> beam-beam simulation</a:t>
            </a:r>
            <a:br>
              <a:rPr lang="en-US" sz="1800" dirty="0"/>
            </a:br>
            <a:r>
              <a:rPr lang="en-US" sz="1800" b="1" dirty="0"/>
              <a:t>CERN:</a:t>
            </a:r>
            <a:r>
              <a:rPr lang="en-US" sz="1800" dirty="0"/>
              <a:t> beam-beam experiments and simulations</a:t>
            </a:r>
            <a:br>
              <a:rPr lang="en-US" sz="500" dirty="0"/>
            </a:br>
            <a:endParaRPr lang="en-US" sz="500" dirty="0"/>
          </a:p>
          <a:p>
            <a:r>
              <a:rPr lang="en-US" sz="1800" b="1" dirty="0">
                <a:solidFill>
                  <a:srgbClr val="0000FF"/>
                </a:solidFill>
              </a:rPr>
              <a:t>Individuals</a:t>
            </a:r>
            <a:br>
              <a:rPr lang="en-US" sz="1800" b="1" dirty="0">
                <a:solidFill>
                  <a:srgbClr val="0000FF"/>
                </a:solidFill>
              </a:rPr>
            </a:br>
            <a:r>
              <a:rPr lang="en-US" sz="1600" dirty="0"/>
              <a:t>H.-J. Kim, V. Shiltsev, T. Sen, G. Stancari, A. Valishev, G. Kuznezov, </a:t>
            </a:r>
            <a:r>
              <a:rPr lang="en-US" sz="1600" b="1" dirty="0"/>
              <a:t>FNA</a:t>
            </a:r>
            <a:r>
              <a:rPr lang="en-US" sz="1600" dirty="0"/>
              <a:t>L;  </a:t>
            </a:r>
            <a:br>
              <a:rPr lang="en-US" sz="1600" dirty="0"/>
            </a:br>
            <a:r>
              <a:rPr lang="en-US" sz="1600" dirty="0"/>
              <a:t>G. Kuznezov, </a:t>
            </a:r>
            <a:r>
              <a:rPr lang="en-US" sz="1600" b="1" dirty="0"/>
              <a:t>BINP</a:t>
            </a:r>
            <a:r>
              <a:rPr lang="en-US" sz="1600" dirty="0"/>
              <a:t>; X. Buffat, R. DeMaria, W. Herr, J.-P. Koutchouk, F. Schmidt, </a:t>
            </a:r>
            <a:br>
              <a:rPr lang="en-US" sz="1600" dirty="0"/>
            </a:br>
            <a:r>
              <a:rPr lang="en-US" sz="1600" dirty="0"/>
              <a:t>F. Zimmermann, </a:t>
            </a:r>
            <a:r>
              <a:rPr lang="en-US" sz="1600" b="1" dirty="0"/>
              <a:t>CERN</a:t>
            </a:r>
            <a:r>
              <a:rPr lang="en-US" sz="1600" dirty="0"/>
              <a:t>; U. Dorda, </a:t>
            </a:r>
            <a:r>
              <a:rPr lang="en-US" sz="1600" b="1" dirty="0"/>
              <a:t>DESY</a:t>
            </a:r>
            <a:r>
              <a:rPr lang="en-US" sz="1600" dirty="0"/>
              <a:t>; T. Piloni </a:t>
            </a:r>
            <a:r>
              <a:rPr lang="en-US" sz="1600" b="1" dirty="0"/>
              <a:t>EPFL</a:t>
            </a:r>
            <a:r>
              <a:rPr lang="en-US" sz="1600" dirty="0"/>
              <a:t>; N. Milas, </a:t>
            </a:r>
            <a:r>
              <a:rPr lang="en-US" sz="1600" b="1" dirty="0"/>
              <a:t>ESS</a:t>
            </a:r>
            <a:r>
              <a:rPr lang="en-US" sz="1600" dirty="0"/>
              <a:t>; </a:t>
            </a:r>
            <a:br>
              <a:rPr lang="en-US" sz="1600" dirty="0"/>
            </a:br>
            <a:r>
              <a:rPr lang="en-US" sz="1600" dirty="0"/>
              <a:t>V. Kamerdziev, </a:t>
            </a:r>
            <a:r>
              <a:rPr lang="en-US" sz="1600" b="1" dirty="0"/>
              <a:t>FZJ</a:t>
            </a:r>
            <a:r>
              <a:rPr lang="en-US" sz="1600" dirty="0"/>
              <a:t>; K. Ohmi, </a:t>
            </a:r>
            <a:r>
              <a:rPr lang="en-US" sz="1600" b="1" dirty="0"/>
              <a:t>KEK</a:t>
            </a:r>
            <a:r>
              <a:rPr lang="en-US" sz="1600" dirty="0"/>
              <a:t>, J. Qiang, </a:t>
            </a:r>
            <a:r>
              <a:rPr lang="en-US" sz="1600" b="1" dirty="0"/>
              <a:t>LBNL</a:t>
            </a:r>
            <a:r>
              <a:rPr lang="en-US" sz="1600" dirty="0"/>
              <a:t>; A. Kabel </a:t>
            </a:r>
            <a:r>
              <a:rPr lang="en-US" sz="1600" b="1" dirty="0"/>
              <a:t>(formerly SLAC)</a:t>
            </a:r>
            <a:r>
              <a:rPr lang="en-US" sz="1600" dirty="0"/>
              <a:t>; </a:t>
            </a:r>
            <a:br>
              <a:rPr lang="en-US" sz="1600" dirty="0"/>
            </a:br>
            <a:r>
              <a:rPr lang="en-US" sz="1600" dirty="0"/>
              <a:t>P. Goergen, </a:t>
            </a:r>
            <a:r>
              <a:rPr lang="en-US" sz="1600" b="1" dirty="0"/>
              <a:t>(formerly TU Darmstadt)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0AD0D-E078-BC4C-A781-AD08E244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8AFB0-D1DE-DF49-8BA0-FFA7C2ED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25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1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7E66-FD0B-FA49-B283-AFDDDFAC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414338"/>
          </a:xfrm>
        </p:spPr>
        <p:txBody>
          <a:bodyPr/>
          <a:lstStyle/>
          <a:p>
            <a:r>
              <a:rPr lang="en-US" dirty="0"/>
              <a:t>Peer-reviewed references                               </a:t>
            </a:r>
            <a:r>
              <a:rPr lang="en-US" sz="2800" dirty="0">
                <a:solidFill>
                  <a:srgbClr val="FF0000"/>
                </a:solidFill>
              </a:rPr>
              <a:t>RHIC HOBBC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6535E-5468-4843-986B-3E26480A3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42938"/>
            <a:ext cx="8839200" cy="5757862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/>
              <a:t>X. Gu, M. Okamura, A. Pikin, W. Fischer, and Y. Luo, </a:t>
            </a:r>
            <a:r>
              <a:rPr lang="en-US" sz="1100" b="1" dirty="0"/>
              <a:t>"The effects of realistic pancake solenoids on particle transport"</a:t>
            </a:r>
            <a:r>
              <a:rPr lang="en-US" sz="1100" dirty="0"/>
              <a:t>, Nucl. Instrum. and Methods A 637, pp.190-199 (2011).</a:t>
            </a:r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100" dirty="0"/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/>
              <a:t>Y. Luo, W. Fischer, N.P. Abreu, X. Gu, A. Pikin, and G. Robert-Demolaize, </a:t>
            </a:r>
            <a:r>
              <a:rPr lang="en-US" sz="1100" b="1" dirty="0"/>
              <a:t>"Six-dimensional weak-strong simulation of head-on beam-beamcompensation in the Relativistic Heavy Ion Collider"</a:t>
            </a:r>
            <a:r>
              <a:rPr lang="en-US" sz="1100" dirty="0"/>
              <a:t>, Phys. Rev. ST Accel. Beams 15, 051004 (2012).</a:t>
            </a:r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100" dirty="0"/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/>
              <a:t>X. Gu, F.Z. Altinbas, E. Beebe, W. Fischer, B.M. Frak, D.M. Gassner, K. Hamdi, J. Hock, L. Hoff, P. Kankiya, R. Lambiase, Y. Luo, </a:t>
            </a:r>
            <a:br>
              <a:rPr lang="en-US" sz="1100" dirty="0"/>
            </a:br>
            <a:r>
              <a:rPr lang="en-US" sz="1100" dirty="0"/>
              <a:t>M. Mapes, J. Mi, T. Miller, C. Montag, S. Nemesure, M. Okamura, R.H. Olsen, A.I. Pikin, D. Raparia, P.J. Rosas, J. Sandberg, Y. Tan, </a:t>
            </a:r>
            <a:br>
              <a:rPr lang="en-US" sz="1100" dirty="0"/>
            </a:br>
            <a:r>
              <a:rPr lang="en-US" sz="1100" dirty="0"/>
              <a:t>C. Theisen, J. Tuozzolo, and W. Zhang, </a:t>
            </a:r>
            <a:r>
              <a:rPr lang="en-US" sz="1100" b="1" dirty="0"/>
              <a:t>”The electron lens test bench for the relativistic heavy ioncollider at Brookhaven National Laboratory”</a:t>
            </a:r>
            <a:r>
              <a:rPr lang="en-US" sz="1100" dirty="0"/>
              <a:t>, Nucl. Instrum. and Methods A 743, pp. 56-67 (2014).</a:t>
            </a:r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100" dirty="0"/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/>
              <a:t>W. Fischer, X. Gu, Z. Altinbas, M. Costanzo, J. Hock, C. Liu, Y. Luo, A. Marusic, R. Michnoff, T.A. Miller, A.I. Pikin, V. Schoefer, </a:t>
            </a:r>
            <a:br>
              <a:rPr lang="en-US" sz="1100" dirty="0"/>
            </a:br>
            <a:r>
              <a:rPr lang="en-US" sz="1100" dirty="0"/>
              <a:t>P. Thieberger, and S.M. White, </a:t>
            </a:r>
            <a:r>
              <a:rPr lang="en-US" sz="1100" b="1" dirty="0"/>
              <a:t>"Operational head-on beam-beam compensation with electronlenses in the Relativisitc Heavy Ion Collider"</a:t>
            </a:r>
            <a:r>
              <a:rPr lang="en-US" sz="1100" dirty="0"/>
              <a:t>, Phys. Rev. Lett. 115, 264801 (2015).</a:t>
            </a:r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100" dirty="0"/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/>
              <a:t>X. Gu, Z. Altinbas, M. Costanzo, W. Fischer, D.M. Gassner, J. Hock, Y. Luo, T. Miller, Y. Tan, P. Thieberger, C. Montag, and A.I. Pikin, </a:t>
            </a:r>
            <a:r>
              <a:rPr lang="en-US" sz="1100" b="1" dirty="0"/>
              <a:t>"Tansverse profile of the electron beam for the RHIC electron lenses"</a:t>
            </a:r>
            <a:r>
              <a:rPr lang="en-US" sz="1100" dirty="0"/>
              <a:t>, Nucl. Instrum. and Methods A 798, pp. 36-43 (2015).</a:t>
            </a:r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100" dirty="0"/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/>
              <a:t>Y. Luo, W. Fischer, and S. White, </a:t>
            </a:r>
            <a:r>
              <a:rPr lang="en-US" sz="1100" b="1" dirty="0"/>
              <a:t>"Analysis and modeling of proton beam loss and emittance growthin the Relativisitc Heavy Ion Collider</a:t>
            </a:r>
            <a:r>
              <a:rPr lang="en-US" sz="1100" dirty="0"/>
              <a:t>", Phys. Rev. Accel. Beams 19, 021001 (2016).</a:t>
            </a:r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100" dirty="0"/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/>
              <a:t>P. Thieberger, Z. Altinbas, C. Carlson, C. Chasman, M. Costanzo, C. Degen, K. A. Drees, W. Fischer, D. Gassner, X. Gu, K. Hamdi, </a:t>
            </a:r>
            <a:br>
              <a:rPr lang="en-US" sz="1100" dirty="0"/>
            </a:br>
            <a:r>
              <a:rPr lang="en-US" sz="1100" dirty="0"/>
              <a:t>J. Hock, A. Marusic, T. Miller, M. Minty, C. Montag, Y. Luo, A.I. Pikin, and S.M. White, </a:t>
            </a:r>
            <a:r>
              <a:rPr lang="en-US" sz="1100" b="1" dirty="0"/>
              <a:t>"High energy Coulomb-scattered electrons for relativisticparticle beam diagnostics"</a:t>
            </a:r>
            <a:r>
              <a:rPr lang="en-US" sz="1100" dirty="0"/>
              <a:t>, Phys. Rev. Accel. Beams 19, 041002 (2016).</a:t>
            </a:r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100" dirty="0"/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/>
              <a:t>X. Gu, W. Fischer, Z. Altinbas, M. Anerella, E. Bajon, M. Bannon, D. Bruno, M. Costanzo, A. Drees, D. M. Gassner, R. C. Gupta, </a:t>
            </a:r>
            <a:br>
              <a:rPr lang="en-US" sz="1100" dirty="0"/>
            </a:br>
            <a:r>
              <a:rPr lang="en-US" sz="1100" dirty="0"/>
              <a:t>J. Hock, M. Harvey, A.K. Jain, J.P. Jamilkowski, P. Kankiya, R. Lambiase, C. Liu, Y. Luo, M. Mapes, A. Marusic, C. Mi, R. Michnoff, </a:t>
            </a:r>
            <a:br>
              <a:rPr lang="en-US" sz="1100" dirty="0"/>
            </a:br>
            <a:r>
              <a:rPr lang="en-US" sz="1100" dirty="0"/>
              <a:t>T.A. Miller, M. Minty, S. Nemesure, W. Ng, D. Phillips, A. I. Pikin, P.J. Rosas, G. Robert-Demolaize, T. Samms, J. Sandberg, V. Schoefer, T.C. Shrey, Y. Tan, R. Than, C. Theisen, P. Thieberger, J. Tuozzolo, P. Wanderer, W. Zhang, and S. M. White, </a:t>
            </a:r>
            <a:r>
              <a:rPr lang="en-US" sz="1100" b="1" dirty="0"/>
              <a:t>"Electron lenses for head-on beam-beam compensation in RHIC"</a:t>
            </a:r>
            <a:r>
              <a:rPr lang="en-US" sz="1100" dirty="0"/>
              <a:t>, Phys. Rev. Accel. Beams 20, 023501 (2017).</a:t>
            </a:r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1100" dirty="0"/>
          </a:p>
          <a:p>
            <a:pPr marL="228600" indent="-2286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100" dirty="0"/>
              <a:t>W. Fischer, X. Gu, K.A. Drees, C. Liu, Y. Luo, A. Marusic, R. Michnoff, T.A. Miller, M. Minty, C. Montag, A.I. Pikin, G. Robert-Demolaize, V. Schoefer, P. Thieberger, and S.M. White, </a:t>
            </a:r>
            <a:r>
              <a:rPr lang="en-US" sz="1100" b="1" dirty="0"/>
              <a:t>"Compensation of head-on beam-beam induced resonance drivingterms and tune spread in the Relativistic Heavy IonCollider"</a:t>
            </a:r>
            <a:r>
              <a:rPr lang="en-US" sz="1100" dirty="0"/>
              <a:t>, Phys. Rev. Accel. Beams 20, 091001 (2017).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193A7-5E5F-3749-A5CB-931B3AE5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9E16C-8E4F-D64D-891A-38D30B27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3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CF09C-AC21-6342-B47E-300B5CBDEA59}"/>
              </a:ext>
            </a:extLst>
          </p:cNvPr>
          <p:cNvSpPr/>
          <p:nvPr/>
        </p:nvSpPr>
        <p:spPr bwMode="auto">
          <a:xfrm>
            <a:off x="76200" y="5791200"/>
            <a:ext cx="8915400" cy="7620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History of head-on beam-beam compensation (HOBBC)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>
                <a:latin typeface="Arial" charset="0"/>
              </a:rPr>
              <a:t>Head-on compensation schemes</a:t>
            </a:r>
            <a:br>
              <a:rPr lang="en-US" b="1" dirty="0">
                <a:latin typeface="Arial" charset="0"/>
              </a:rPr>
            </a:br>
            <a:r>
              <a:rPr lang="en-US" sz="1200" dirty="0">
                <a:latin typeface="Arial" charset="0"/>
              </a:rPr>
              <a:t>[S. Peggs, Handbook (1999); J.P. Koutchouk, V. Shiltsev, Handbook (2013)]:</a:t>
            </a:r>
          </a:p>
          <a:p>
            <a:pPr marL="401638" indent="-342900">
              <a:buFontTx/>
              <a:buAutoNum type="arabicPeriod"/>
            </a:pP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Direct space charge compensation (4 beams)</a:t>
            </a:r>
          </a:p>
          <a:p>
            <a:pPr marL="401638" indent="-342900">
              <a:buFontTx/>
              <a:buAutoNum type="arabicPeriod"/>
            </a:pP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Indirect space charge compensation (electron lenses)</a:t>
            </a:r>
          </a:p>
          <a:p>
            <a:pPr marL="401638" indent="-342900">
              <a:buFontTx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Arial" charset="0"/>
              </a:rPr>
              <a:t>Resonance compensation between interaction points (not implemented)</a:t>
            </a:r>
          </a:p>
          <a:p>
            <a:pPr marL="401638" indent="-342900">
              <a:buFontTx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Arial" charset="0"/>
              </a:rPr>
              <a:t>Octupoles for reduction of nonlinearities (VEPP-4, no clear improvement)</a:t>
            </a:r>
          </a:p>
          <a:p>
            <a:pPr marL="401638" indent="-342900">
              <a:buFontTx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Arial" charset="0"/>
              </a:rPr>
              <a:t>Reduction of BB resonance strength with crab-waist (DA</a:t>
            </a:r>
            <a:r>
              <a:rPr lang="en-US" sz="1400" dirty="0">
                <a:solidFill>
                  <a:srgbClr val="0000FF"/>
                </a:solidFill>
                <a:latin typeface="Symbol" pitchFamily="2" charset="2"/>
              </a:rPr>
              <a:t>F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NE, SuperKEKB) </a:t>
            </a:r>
            <a:br>
              <a:rPr lang="en-US" sz="2800" dirty="0">
                <a:solidFill>
                  <a:srgbClr val="0000FF"/>
                </a:solidFill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 marL="0" indent="0"/>
            <a:r>
              <a:rPr lang="en-US" b="1" dirty="0">
                <a:latin typeface="Arial" charset="0"/>
              </a:rPr>
              <a:t>Proposals/studies of direct/indirect space charge compensation:</a:t>
            </a:r>
          </a:p>
          <a:p>
            <a:pPr marL="401638" indent="-342900"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COPPELIA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 ⇒ 4-beam 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(J.E. Augustine, HEACC, 1969)</a:t>
            </a:r>
          </a:p>
          <a:p>
            <a:pPr marL="401638" indent="-342900"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DCI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 ⇒ 4-beam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(G.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</a:rPr>
              <a:t>Arzelia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 et al., HEACC, 1971) 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  <a:ea typeface="Wingdings"/>
                <a:cs typeface="Wingdings"/>
                <a:sym typeface="Wingdings"/>
              </a:rPr>
              <a:t>⇒ o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nly operational attempt before RHIC</a:t>
            </a:r>
            <a:endParaRPr lang="en-US" sz="1800" b="1" dirty="0">
              <a:solidFill>
                <a:srgbClr val="FF0000"/>
              </a:solidFill>
              <a:latin typeface="Arial" charset="0"/>
            </a:endParaRPr>
          </a:p>
          <a:p>
            <a:pPr marL="401638" indent="-342900"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CESR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 ⇒ e-lens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(R. Talman, unpublished, 1976)</a:t>
            </a:r>
            <a:endParaRPr lang="en-US" sz="1800" dirty="0">
              <a:solidFill>
                <a:srgbClr val="0000FF"/>
              </a:solidFill>
              <a:latin typeface="Arial" charset="0"/>
            </a:endParaRPr>
          </a:p>
          <a:p>
            <a:pPr marL="401638" indent="-342900"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SSC 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⇒ e-lens</a:t>
            </a:r>
            <a:r>
              <a:rPr lang="en-US" sz="1400" dirty="0">
                <a:solidFill>
                  <a:srgbClr val="0000FF"/>
                </a:solidFill>
                <a:latin typeface="Arial" charset="0"/>
                <a:sym typeface="Mathematica1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(E.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</a:rPr>
              <a:t>Tsyganov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 et al., SSCL-PREPRINT-519 ,1993)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  <a:p>
            <a:pPr marL="401638" indent="-342900"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LHC 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⇒ e-lens</a:t>
            </a:r>
            <a:r>
              <a:rPr lang="en-US" sz="1400" dirty="0">
                <a:solidFill>
                  <a:srgbClr val="0000FF"/>
                </a:solidFill>
                <a:latin typeface="Arial" charset="0"/>
                <a:sym typeface="Mathematica1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(E.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</a:rPr>
              <a:t>Tsyganov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 et al., CERN SL-Note-95-116-AP, 1995)</a:t>
            </a:r>
          </a:p>
          <a:p>
            <a:pPr marL="401638" indent="-342900"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</a:rPr>
              <a:t>Tevatron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 ⇒ e-lens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(Shiltsev et al., PRST-AB, 1999)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  <a:p>
            <a:pPr marL="401638" indent="-342900">
              <a:buFont typeface="Arial" charset="0"/>
              <a:buChar char="•"/>
            </a:pPr>
            <a:r>
              <a:rPr lang="en-US" sz="18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sz="1800" baseline="30000" dirty="0" err="1">
                <a:solidFill>
                  <a:srgbClr val="0000FF"/>
                </a:solidFill>
                <a:latin typeface="Arial" charset="0"/>
              </a:rPr>
              <a:t>+</a:t>
            </a:r>
            <a:r>
              <a:rPr lang="en-US" sz="1800" dirty="0" err="1">
                <a:solidFill>
                  <a:srgbClr val="0000FF"/>
                </a:solidFill>
                <a:latin typeface="Arial" charset="0"/>
              </a:rPr>
              <a:t>e</a:t>
            </a:r>
            <a:r>
              <a:rPr lang="en-US" sz="1800" baseline="30000" dirty="0">
                <a:solidFill>
                  <a:srgbClr val="0000FF"/>
                </a:solidFill>
                <a:latin typeface="Arial" charset="0"/>
                <a:sym typeface="Mathematica1" charset="0"/>
              </a:rPr>
              <a:t>- </a:t>
            </a:r>
            <a:r>
              <a:rPr lang="en-US" sz="1800" dirty="0">
                <a:solidFill>
                  <a:srgbClr val="0000FF"/>
                </a:solidFill>
                <a:latin typeface="Arial" charset="0"/>
              </a:rPr>
              <a:t>collider 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⇒ 4-beam</a:t>
            </a:r>
            <a:r>
              <a:rPr lang="en-US" sz="1400" baseline="30000" dirty="0">
                <a:latin typeface="Arial" charset="0"/>
                <a:sym typeface="Mathematica1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(Y. Ohnishi and K.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</a:rPr>
              <a:t>Ohmi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, Beam-Beam</a:t>
            </a:r>
            <a:r>
              <a:rPr lang="ja-JP" altLang="en-US" sz="1400" dirty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en-US" sz="1400" dirty="0">
                <a:solidFill>
                  <a:schemeClr val="tx1"/>
                </a:solidFill>
                <a:latin typeface="Arial" charset="0"/>
              </a:rPr>
              <a:t>03, 2003)</a:t>
            </a:r>
          </a:p>
          <a:p>
            <a:pPr marL="401638" indent="-342900">
              <a:buFont typeface="Arial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RHIC 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⇒ e-lens</a:t>
            </a:r>
            <a:r>
              <a:rPr lang="en-US" sz="1400" dirty="0">
                <a:latin typeface="Arial" charset="0"/>
              </a:rPr>
              <a:t> (Y. Luo, W. Fischer, </a:t>
            </a:r>
            <a:r>
              <a:rPr lang="en-US" sz="1400" dirty="0"/>
              <a:t>BNL C-A/AP/286, </a:t>
            </a:r>
            <a:r>
              <a:rPr lang="en-US" sz="1400" dirty="0">
                <a:latin typeface="Arial" charset="0"/>
              </a:rPr>
              <a:t>2007)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  <a:ea typeface="Wingdings"/>
                <a:cs typeface="Wingdings"/>
                <a:sym typeface="Wingdings"/>
              </a:rPr>
              <a:t>⇒ </a:t>
            </a:r>
            <a:r>
              <a:rPr lang="en-US" sz="1600" b="1" dirty="0">
                <a:solidFill>
                  <a:srgbClr val="FF0000"/>
                </a:solidFill>
                <a:latin typeface="Arial" charset="0"/>
              </a:rPr>
              <a:t>implementation in 2015</a:t>
            </a:r>
            <a:endParaRPr lang="en-US" sz="1600" dirty="0">
              <a:latin typeface="Arial" charset="0"/>
            </a:endParaRPr>
          </a:p>
          <a:p>
            <a:pPr marL="401638" indent="-342900">
              <a:buFont typeface="Arial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 charset="0"/>
              </a:rPr>
              <a:t>FCC-</a:t>
            </a:r>
            <a:r>
              <a:rPr lang="en-US" sz="1600" dirty="0" err="1">
                <a:solidFill>
                  <a:srgbClr val="0000FF"/>
                </a:solidFill>
                <a:latin typeface="Arial" charset="0"/>
              </a:rPr>
              <a:t>hh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Arial" charset="0"/>
              </a:rPr>
              <a:t>⇒ e-lens? </a:t>
            </a:r>
            <a:r>
              <a:rPr lang="en-US" sz="1400" dirty="0">
                <a:latin typeface="Arial" charset="0"/>
              </a:rPr>
              <a:t>(no head-on limit observed in the LHC) </a:t>
            </a:r>
          </a:p>
          <a:p>
            <a:pPr marL="401638" indent="-342900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•"/>
            </a:pPr>
            <a:endParaRPr lang="en-US" dirty="0">
              <a:latin typeface="Arial" charset="0"/>
            </a:endParaRP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Wolfram Fischer</a:t>
            </a:r>
            <a:endParaRPr lang="en-US" sz="1000">
              <a:latin typeface="Times New Roman" charset="0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648C337-B78D-504D-AA28-70E1D3348080}" type="slidenum">
              <a:rPr lang="en-US" sz="1000"/>
              <a:pPr algn="r"/>
              <a:t>4</a:t>
            </a:fld>
            <a:r>
              <a:rPr lang="en-US" sz="1000"/>
              <a:t> </a:t>
            </a:r>
            <a:endParaRPr lang="en-US" sz="800">
              <a:latin typeface="Times New Roman" charset="0"/>
            </a:endParaRPr>
          </a:p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187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414338"/>
          </a:xfrm>
        </p:spPr>
        <p:txBody>
          <a:bodyPr/>
          <a:lstStyle/>
          <a:p>
            <a:r>
              <a:rPr lang="en-US" dirty="0"/>
              <a:t>Head-on beam-beam compensation                          </a:t>
            </a:r>
            <a:r>
              <a:rPr lang="en-US" sz="2800" b="0" dirty="0">
                <a:solidFill>
                  <a:srgbClr val="FF0000"/>
                </a:solidFill>
              </a:rPr>
              <a:t>Principle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DDFC27F-93F2-477E-AD06-9129FC5F425E}" type="slidenum">
              <a:rPr lang="en-US" smtClean="0"/>
              <a:pPr>
                <a:defRPr/>
              </a:pPr>
              <a:t>5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3313"/>
            <a:ext cx="7597084" cy="3368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833735"/>
            <a:ext cx="709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Correction in same turn, need to fulfill 2 conditions: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27C309-A0F0-8A46-AA23-F1F582C984D1}"/>
              </a:ext>
            </a:extLst>
          </p:cNvPr>
          <p:cNvGrpSpPr/>
          <p:nvPr/>
        </p:nvGrpSpPr>
        <p:grpSpPr>
          <a:xfrm>
            <a:off x="294867" y="4060498"/>
            <a:ext cx="4277133" cy="2385725"/>
            <a:chOff x="294867" y="4060498"/>
            <a:chExt cx="4277133" cy="2385725"/>
          </a:xfrm>
        </p:grpSpPr>
        <p:sp>
          <p:nvSpPr>
            <p:cNvPr id="8" name="TextBox 7"/>
            <p:cNvSpPr txBox="1"/>
            <p:nvPr/>
          </p:nvSpPr>
          <p:spPr>
            <a:xfrm>
              <a:off x="294867" y="5153561"/>
              <a:ext cx="4277133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(1) </a:t>
              </a:r>
              <a:r>
                <a:rPr lang="en-US" sz="1600" i="1" dirty="0" err="1"/>
                <a:t>k</a:t>
              </a:r>
              <a:r>
                <a:rPr lang="en-US" sz="1600" i="1" dirty="0" err="1">
                  <a:latin typeface="Symbol" charset="2"/>
                  <a:cs typeface="Symbol" charset="2"/>
                </a:rPr>
                <a:t>p</a:t>
              </a:r>
              <a:r>
                <a:rPr lang="en-US" sz="1600" dirty="0"/>
                <a:t> phase advance minimizes beam-beam</a:t>
              </a:r>
              <a:br>
                <a:rPr lang="en-US" sz="1600" dirty="0"/>
              </a:br>
              <a:r>
                <a:rPr lang="en-US" sz="1600" dirty="0"/>
                <a:t>resonance driving terms – implemented with</a:t>
              </a:r>
              <a:br>
                <a:rPr lang="en-US" sz="1600" dirty="0"/>
              </a:br>
              <a:r>
                <a:rPr lang="en-US" sz="1600" dirty="0"/>
                <a:t>ATS type lattice </a:t>
              </a:r>
              <a:br>
                <a:rPr lang="en-US" sz="1600" dirty="0"/>
              </a:br>
              <a:br>
                <a:rPr lang="en-US" sz="1600" dirty="0"/>
              </a:br>
              <a:r>
                <a:rPr lang="en-US" sz="1400" dirty="0"/>
                <a:t>[Y. Luo et al., PRSTAB 15, 051004 (2012);]</a:t>
              </a:r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 bwMode="auto">
            <a:xfrm flipV="1">
              <a:off x="533400" y="4060498"/>
              <a:ext cx="457200" cy="109306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96D5D-64B3-384A-8888-8A338E3364FD}"/>
              </a:ext>
            </a:extLst>
          </p:cNvPr>
          <p:cNvGrpSpPr/>
          <p:nvPr/>
        </p:nvGrpSpPr>
        <p:grpSpPr>
          <a:xfrm>
            <a:off x="3700456" y="2286000"/>
            <a:ext cx="5009859" cy="3962400"/>
            <a:chOff x="3700456" y="2286000"/>
            <a:chExt cx="5009859" cy="3962400"/>
          </a:xfrm>
        </p:grpSpPr>
        <p:sp>
          <p:nvSpPr>
            <p:cNvPr id="11" name="TextBox 10"/>
            <p:cNvSpPr txBox="1"/>
            <p:nvPr/>
          </p:nvSpPr>
          <p:spPr>
            <a:xfrm>
              <a:off x="4807985" y="5171182"/>
              <a:ext cx="390233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/>
                <a:t>(2) Same amplitude correction kick as bb</a:t>
              </a:r>
              <a:br>
                <a:rPr lang="en-US" sz="1600" dirty="0"/>
              </a:br>
              <a:r>
                <a:rPr lang="en-US" sz="1600" dirty="0"/>
                <a:t>kick reduces beam-beam tune spread – </a:t>
              </a:r>
              <a:br>
                <a:rPr lang="en-US" sz="1600" dirty="0"/>
              </a:br>
              <a:r>
                <a:rPr lang="en-US" sz="1600" dirty="0"/>
                <a:t>implemented with electron lenses (not </a:t>
              </a:r>
              <a:br>
                <a:rPr lang="en-US" sz="1600" dirty="0"/>
              </a:br>
              <a:r>
                <a:rPr lang="en-US" sz="1600" dirty="0"/>
                <a:t>possible with magnets)</a:t>
              </a:r>
            </a:p>
          </p:txBody>
        </p:sp>
        <p:cxnSp>
          <p:nvCxnSpPr>
            <p:cNvPr id="16" name="Straight Arrow Connector 15"/>
            <p:cNvCxnSpPr>
              <a:cxnSpLocks/>
            </p:cNvCxnSpPr>
            <p:nvPr/>
          </p:nvCxnSpPr>
          <p:spPr bwMode="auto">
            <a:xfrm flipH="1" flipV="1">
              <a:off x="3700456" y="2286000"/>
              <a:ext cx="2624145" cy="101719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461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414338"/>
          </a:xfrm>
        </p:spPr>
        <p:txBody>
          <a:bodyPr/>
          <a:lstStyle/>
          <a:p>
            <a:r>
              <a:rPr lang="en-US" dirty="0"/>
              <a:t>Head-on beam-beam compensation                          </a:t>
            </a:r>
            <a:r>
              <a:rPr lang="en-US" sz="2800" b="0" dirty="0">
                <a:solidFill>
                  <a:srgbClr val="FF0000"/>
                </a:solidFill>
              </a:rPr>
              <a:t>Principle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  <a:fld id="{6DDFC27F-93F2-477E-AD06-9129FC5F425E}" type="slidenum">
              <a:rPr lang="en-US" smtClean="0"/>
              <a:pPr>
                <a:defRPr/>
              </a:pPr>
              <a:t>6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833735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Beam-beam kicks: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3C179-0599-694D-AA54-9C94443A3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0" y="1295400"/>
            <a:ext cx="4073450" cy="750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B9C571-6AC9-DF43-A795-DF122F9A7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074090" cy="6372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931207-A4CB-7747-90BA-18AF25B15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1828800" cy="7315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BA7A1A-A0C4-2D40-8F41-262502253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953000"/>
            <a:ext cx="2717480" cy="1299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370E51E-E3C1-0D4C-8C99-924B53192EE5}"/>
              </a:ext>
            </a:extLst>
          </p:cNvPr>
          <p:cNvSpPr txBox="1"/>
          <p:nvPr/>
        </p:nvSpPr>
        <p:spPr>
          <a:xfrm>
            <a:off x="4504462" y="1535668"/>
            <a:ext cx="425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&lt;= effect of Gaussian p-beam on proton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D14380-1C9C-9449-AFED-BCDCFD133D9D}"/>
              </a:ext>
            </a:extLst>
          </p:cNvPr>
          <p:cNvSpPr txBox="1"/>
          <p:nvPr/>
        </p:nvSpPr>
        <p:spPr>
          <a:xfrm>
            <a:off x="4495800" y="2209800"/>
            <a:ext cx="4258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&lt;= effect of Gaussian e-beam on proton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F0F760-8CAD-5F43-8936-E35A7B6AFD18}"/>
              </a:ext>
            </a:extLst>
          </p:cNvPr>
          <p:cNvGrpSpPr/>
          <p:nvPr/>
        </p:nvGrpSpPr>
        <p:grpSpPr>
          <a:xfrm>
            <a:off x="228600" y="3272135"/>
            <a:ext cx="6348213" cy="461665"/>
            <a:chOff x="228600" y="2967335"/>
            <a:chExt cx="6348213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39F178-02EB-424E-B2FB-5FE9CAD99114}"/>
                </a:ext>
              </a:extLst>
            </p:cNvPr>
            <p:cNvSpPr txBox="1"/>
            <p:nvPr/>
          </p:nvSpPr>
          <p:spPr>
            <a:xfrm>
              <a:off x="228600" y="2967335"/>
              <a:ext cx="6348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Matching condition                              implies: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0A9627D-3D4B-FA4C-BDB1-CE3A38DFD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899" y="3048000"/>
              <a:ext cx="2350901" cy="341584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E29A57C-7B02-4A41-8500-81A4111B8B72}"/>
              </a:ext>
            </a:extLst>
          </p:cNvPr>
          <p:cNvSpPr txBox="1"/>
          <p:nvPr/>
        </p:nvSpPr>
        <p:spPr>
          <a:xfrm>
            <a:off x="3581400" y="41148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&lt;= electron lens current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AC3B76-826E-274C-817E-B92A9C72C455}"/>
              </a:ext>
            </a:extLst>
          </p:cNvPr>
          <p:cNvSpPr txBox="1"/>
          <p:nvPr/>
        </p:nvSpPr>
        <p:spPr>
          <a:xfrm>
            <a:off x="3657600" y="5498068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</a:rPr>
              <a:t>&lt;= matched beam-beam parameters</a:t>
            </a:r>
          </a:p>
        </p:txBody>
      </p:sp>
    </p:spTree>
    <p:extLst>
      <p:ext uri="{BB962C8B-B14F-4D97-AF65-F5344CB8AC3E}">
        <p14:creationId xmlns:p14="http://schemas.microsoft.com/office/powerpoint/2010/main" val="234082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010-1011 Thesis defense S. White, LAL Orsay (12), DCI hall.JPG">
            <a:extLst>
              <a:ext uri="{FF2B5EF4-FFF2-40B4-BE49-F238E27FC236}">
                <a16:creationId xmlns:a16="http://schemas.microsoft.com/office/drawing/2014/main" id="{AD7CB0CA-51DB-6F46-9EFE-F2D7673EA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56" y="0"/>
            <a:ext cx="2704043" cy="2028032"/>
          </a:xfrm>
          <a:prstGeom prst="rect">
            <a:avLst/>
          </a:prstGeom>
        </p:spPr>
      </p:pic>
      <p:pic>
        <p:nvPicPr>
          <p:cNvPr id="9218" name="Picture 6" descr="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617658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41433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Head-on beam-beam compensation in DCI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sz="1800" dirty="0">
                <a:solidFill>
                  <a:schemeClr val="tx2"/>
                </a:solidFill>
              </a:rPr>
              <a:t>Operational head-on beam-beam compensation was only</a:t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tested in DCI (starting in 1976) – 4-beams (</a:t>
            </a:r>
            <a:r>
              <a:rPr lang="en-US" sz="1800" dirty="0" err="1">
                <a:solidFill>
                  <a:schemeClr val="tx2"/>
                </a:solidFill>
              </a:rPr>
              <a:t>e</a:t>
            </a:r>
            <a:r>
              <a:rPr lang="en-US" sz="1800" baseline="30000" dirty="0" err="1">
                <a:solidFill>
                  <a:schemeClr val="tx2"/>
                </a:solidFill>
              </a:rPr>
              <a:t>+</a:t>
            </a:r>
            <a:r>
              <a:rPr lang="en-US" sz="1800" dirty="0" err="1">
                <a:solidFill>
                  <a:schemeClr val="tx2"/>
                </a:solidFill>
              </a:rPr>
              <a:t>e</a:t>
            </a:r>
            <a:r>
              <a:rPr lang="en-US" sz="1800" baseline="30000" dirty="0" err="1">
                <a:solidFill>
                  <a:schemeClr val="tx2"/>
                </a:solidFill>
                <a:sym typeface="Mathematica1" pitchFamily="2" charset="2"/>
              </a:rPr>
              <a:t>−</a:t>
            </a:r>
            <a:r>
              <a:rPr lang="en-US" sz="1800" dirty="0" err="1">
                <a:solidFill>
                  <a:schemeClr val="tx2"/>
                </a:solidFill>
              </a:rPr>
              <a:t>e</a:t>
            </a:r>
            <a:r>
              <a:rPr lang="en-US" sz="1800" baseline="30000" dirty="0" err="1">
                <a:solidFill>
                  <a:schemeClr val="tx2"/>
                </a:solidFill>
              </a:rPr>
              <a:t>+</a:t>
            </a:r>
            <a:r>
              <a:rPr lang="en-US" sz="1800" dirty="0" err="1">
                <a:solidFill>
                  <a:schemeClr val="tx2"/>
                </a:solidFill>
              </a:rPr>
              <a:t>e</a:t>
            </a:r>
            <a:r>
              <a:rPr lang="en-US" sz="1800" baseline="30000" dirty="0">
                <a:solidFill>
                  <a:schemeClr val="tx2"/>
                </a:solidFill>
                <a:sym typeface="Mathematica1" pitchFamily="2" charset="2"/>
              </a:rPr>
              <a:t>−</a:t>
            </a:r>
            <a:r>
              <a:rPr lang="en-US" sz="1800" dirty="0">
                <a:solidFill>
                  <a:schemeClr val="tx2"/>
                </a:solidFill>
              </a:rPr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2"/>
                </a:solidFill>
              </a:rPr>
              <a:t>Main parameters: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</a:rPr>
              <a:t>Circumference	94.6</a:t>
            </a:r>
            <a:r>
              <a:rPr lang="en-US" sz="1800" dirty="0">
                <a:solidFill>
                  <a:schemeClr val="accent6"/>
                </a:solidFill>
                <a:sym typeface="Mathematica1"/>
              </a:rPr>
              <a:t> m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</a:rPr>
              <a:t>Energy		1.8 GeV 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</a:rPr>
              <a:t>Beam-beam </a:t>
            </a:r>
            <a:r>
              <a:rPr lang="en-US" sz="1800" dirty="0">
                <a:solidFill>
                  <a:schemeClr val="accent6"/>
                </a:solidFill>
                <a:latin typeface="Symbol" pitchFamily="18" charset="2"/>
              </a:rPr>
              <a:t>x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	~</a:t>
            </a:r>
            <a:r>
              <a:rPr lang="en-US" sz="1800" dirty="0">
                <a:solidFill>
                  <a:schemeClr val="accent6"/>
                </a:solidFill>
                <a:latin typeface="+mj-lt"/>
                <a:sym typeface="Mathematica1"/>
              </a:rPr>
              <a:t>0.05-0.1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accent6"/>
                </a:solidFill>
                <a:latin typeface="+mj-lt"/>
                <a:sym typeface="Mathematica1"/>
              </a:rPr>
              <a:t>Luminosity (design) 	~10</a:t>
            </a:r>
            <a:r>
              <a:rPr lang="en-US" sz="1800" baseline="30000" dirty="0">
                <a:solidFill>
                  <a:schemeClr val="accent6"/>
                </a:solidFill>
                <a:latin typeface="+mj-lt"/>
                <a:sym typeface="Mathematica1"/>
              </a:rPr>
              <a:t>32</a:t>
            </a:r>
            <a:r>
              <a:rPr lang="en-US" sz="1800" dirty="0">
                <a:solidFill>
                  <a:schemeClr val="accent6"/>
                </a:solidFill>
                <a:latin typeface="+mj-lt"/>
                <a:sym typeface="Mathematica1"/>
              </a:rPr>
              <a:t> cm</a:t>
            </a:r>
            <a:r>
              <a:rPr lang="en-US" sz="1800" baseline="30000" dirty="0">
                <a:solidFill>
                  <a:schemeClr val="accent6"/>
                </a:solidFill>
                <a:latin typeface="+mj-lt"/>
                <a:sym typeface="Mathematica1"/>
              </a:rPr>
              <a:t>-2</a:t>
            </a:r>
            <a:r>
              <a:rPr lang="en-US" sz="1800" dirty="0">
                <a:solidFill>
                  <a:schemeClr val="accent6"/>
                </a:solidFill>
                <a:latin typeface="+mj-lt"/>
                <a:sym typeface="Mathematica1"/>
              </a:rPr>
              <a:t>s</a:t>
            </a:r>
            <a:r>
              <a:rPr lang="en-US" sz="1800" baseline="30000" dirty="0">
                <a:solidFill>
                  <a:schemeClr val="accent6"/>
                </a:solidFill>
                <a:latin typeface="+mj-lt"/>
                <a:sym typeface="Mathematica1"/>
              </a:rPr>
              <a:t>-1</a:t>
            </a:r>
            <a:endParaRPr lang="en-US" sz="1800" dirty="0">
              <a:solidFill>
                <a:schemeClr val="accent6"/>
              </a:solidFill>
              <a:latin typeface="+mj-lt"/>
              <a:sym typeface="Mathematica1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1800" dirty="0">
                <a:solidFill>
                  <a:srgbClr val="000000"/>
                </a:solidFill>
                <a:latin typeface="+mj-lt"/>
                <a:sym typeface="Mathematica1"/>
              </a:rPr>
              <a:t>Luminosity fell short</a:t>
            </a:r>
            <a:br>
              <a:rPr lang="en-US" sz="1800" dirty="0">
                <a:solidFill>
                  <a:srgbClr val="000000"/>
                </a:solidFill>
                <a:latin typeface="+mj-lt"/>
                <a:sym typeface="Mathematica1"/>
              </a:rPr>
            </a:br>
            <a:r>
              <a:rPr lang="en-US" sz="1800" dirty="0">
                <a:solidFill>
                  <a:srgbClr val="000000"/>
                </a:solidFill>
                <a:latin typeface="+mj-lt"/>
                <a:sym typeface="Mathematica1"/>
              </a:rPr>
              <a:t>by ~100x compared</a:t>
            </a:r>
            <a:br>
              <a:rPr lang="en-US" sz="1800" dirty="0">
                <a:solidFill>
                  <a:srgbClr val="000000"/>
                </a:solidFill>
                <a:latin typeface="+mj-lt"/>
                <a:sym typeface="Mathematica1"/>
              </a:rPr>
            </a:br>
            <a:r>
              <a:rPr lang="en-US" sz="1800" dirty="0">
                <a:solidFill>
                  <a:srgbClr val="000000"/>
                </a:solidFill>
                <a:latin typeface="+mj-lt"/>
                <a:sym typeface="Mathematica1"/>
              </a:rPr>
              <a:t>to expectations</a:t>
            </a:r>
            <a:br>
              <a:rPr lang="en-US" sz="1800" dirty="0">
                <a:solidFill>
                  <a:srgbClr val="000000"/>
                </a:solidFill>
                <a:latin typeface="+mj-lt"/>
                <a:sym typeface="Mathematica1"/>
              </a:rPr>
            </a:br>
            <a:r>
              <a:rPr lang="en-US" sz="1400" dirty="0">
                <a:solidFill>
                  <a:srgbClr val="000000"/>
                </a:solidFill>
                <a:latin typeface="+mj-lt"/>
                <a:sym typeface="Mathematica1"/>
              </a:rPr>
              <a:t>(2-, 3-, and 4-beam </a:t>
            </a:r>
            <a:r>
              <a:rPr lang="en-US" sz="1400" i="1" dirty="0">
                <a:solidFill>
                  <a:srgbClr val="000000"/>
                </a:solidFill>
                <a:latin typeface="+mj-lt"/>
                <a:sym typeface="Mathematica1"/>
              </a:rPr>
              <a:t>L</a:t>
            </a:r>
            <a:r>
              <a:rPr lang="en-US" sz="1400" dirty="0">
                <a:solidFill>
                  <a:srgbClr val="000000"/>
                </a:solidFill>
                <a:latin typeface="+mj-lt"/>
                <a:sym typeface="Mathematica1"/>
              </a:rPr>
              <a:t> about</a:t>
            </a:r>
            <a:br>
              <a:rPr lang="en-US" sz="1400" dirty="0">
                <a:solidFill>
                  <a:srgbClr val="000000"/>
                </a:solidFill>
                <a:latin typeface="+mj-lt"/>
                <a:sym typeface="Mathematica1"/>
              </a:rPr>
            </a:br>
            <a:r>
              <a:rPr lang="en-US" sz="1400" dirty="0">
                <a:solidFill>
                  <a:srgbClr val="000000"/>
                </a:solidFill>
                <a:latin typeface="+mj-lt"/>
                <a:sym typeface="Mathematica1"/>
              </a:rPr>
              <a:t>the same)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21" name="Date Placeholder 3"/>
          <p:cNvSpPr>
            <a:spLocks noGrp="1"/>
          </p:cNvSpPr>
          <p:nvPr>
            <p:ph type="dt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/>
              <a:t>Wolfram Fischer</a:t>
            </a:r>
            <a:endParaRPr lang="en-US" sz="1000">
              <a:latin typeface="Times New Roman" charset="0"/>
            </a:endParaRPr>
          </a:p>
        </p:txBody>
      </p:sp>
      <p:sp>
        <p:nvSpPr>
          <p:cNvPr id="92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64CCBE-4E90-A541-95F4-7C82FCB1D691}" type="slidenum">
              <a:rPr lang="en-US" sz="1000"/>
              <a:pPr/>
              <a:t>7</a:t>
            </a:fld>
            <a:r>
              <a:rPr lang="en-US" sz="1000"/>
              <a:t> </a:t>
            </a:r>
            <a:endParaRPr lang="en-US" sz="800">
              <a:latin typeface="Times New Roman" charset="0"/>
            </a:endParaRPr>
          </a:p>
          <a:p>
            <a:endParaRPr lang="en-US" sz="100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6740525" y="2180432"/>
            <a:ext cx="22510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/>
              <a:t>The Orsay Storage Ring Group,</a:t>
            </a:r>
            <a:br>
              <a:rPr lang="en-US" sz="1100" dirty="0"/>
            </a:br>
            <a:r>
              <a:rPr lang="ja-JP" altLang="en-US" sz="1100" dirty="0"/>
              <a:t>“</a:t>
            </a:r>
            <a:r>
              <a:rPr lang="en-US" sz="1100" dirty="0"/>
              <a:t>Status report on D.C.I.</a:t>
            </a:r>
            <a:r>
              <a:rPr lang="ja-JP" altLang="en-US" sz="1100" dirty="0"/>
              <a:t>”</a:t>
            </a:r>
            <a:r>
              <a:rPr lang="en-US" sz="1100" dirty="0"/>
              <a:t>, PAC77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7B2909-F77F-9D40-9E5B-BF8A9096C8DE}"/>
              </a:ext>
            </a:extLst>
          </p:cNvPr>
          <p:cNvGrpSpPr/>
          <p:nvPr/>
        </p:nvGrpSpPr>
        <p:grpSpPr>
          <a:xfrm>
            <a:off x="0" y="4724400"/>
            <a:ext cx="5139818" cy="2099796"/>
            <a:chOff x="0" y="4724400"/>
            <a:chExt cx="5139818" cy="209979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5029200"/>
              <a:ext cx="5139818" cy="1794996"/>
              <a:chOff x="0" y="5029200"/>
              <a:chExt cx="5139818" cy="1794996"/>
            </a:xfrm>
          </p:grpSpPr>
          <p:pic>
            <p:nvPicPr>
              <p:cNvPr id="2" name="Picture 1" descr="pic.tif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029200"/>
                <a:ext cx="5139818" cy="1794996"/>
              </a:xfrm>
              <a:prstGeom prst="rect">
                <a:avLst/>
              </a:prstGeom>
            </p:spPr>
          </p:pic>
          <p:cxnSp>
            <p:nvCxnSpPr>
              <p:cNvPr id="4" name="Straight Connector 3"/>
              <p:cNvCxnSpPr/>
              <p:nvPr/>
            </p:nvCxnSpPr>
            <p:spPr bwMode="auto">
              <a:xfrm>
                <a:off x="457200" y="5638800"/>
                <a:ext cx="4572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76200" y="5867400"/>
                <a:ext cx="4953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76200" y="6096000"/>
                <a:ext cx="4953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76200" y="4724400"/>
              <a:ext cx="225107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dirty="0"/>
                <a:t>The Orsay Storage Ring Group,</a:t>
              </a:r>
              <a:br>
                <a:rPr lang="en-US" sz="1100" dirty="0"/>
              </a:br>
              <a:r>
                <a:rPr lang="ja-JP" altLang="en-US" sz="1100" dirty="0"/>
                <a:t>“</a:t>
              </a:r>
              <a:r>
                <a:rPr lang="en-US" sz="1100" dirty="0"/>
                <a:t>Status report on D.C.I.</a:t>
              </a:r>
              <a:r>
                <a:rPr lang="ja-JP" altLang="en-US" sz="1100" dirty="0"/>
                <a:t>”</a:t>
              </a:r>
              <a:r>
                <a:rPr lang="en-US" sz="1100" dirty="0"/>
                <a:t>, PAC79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07204A3-A75F-304F-B054-8FD77388934B}"/>
              </a:ext>
            </a:extLst>
          </p:cNvPr>
          <p:cNvSpPr txBox="1"/>
          <p:nvPr/>
        </p:nvSpPr>
        <p:spPr>
          <a:xfrm>
            <a:off x="6439956" y="47351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DCI Hall, LAL Orsay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974E2-F133-4A40-9A30-25D980BA3DEB}"/>
              </a:ext>
            </a:extLst>
          </p:cNvPr>
          <p:cNvSpPr txBox="1"/>
          <p:nvPr/>
        </p:nvSpPr>
        <p:spPr>
          <a:xfrm>
            <a:off x="5166629" y="5638800"/>
            <a:ext cx="3977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Limited by unanticipated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coherent motion of e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and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baseline="30000" dirty="0">
                <a:solidFill>
                  <a:srgbClr val="FF0000"/>
                </a:solidFill>
              </a:rPr>
              <a:t>−</a:t>
            </a:r>
            <a:r>
              <a:rPr lang="en-US" b="1" dirty="0">
                <a:solidFill>
                  <a:srgbClr val="FF0000"/>
                </a:solidFill>
              </a:rPr>
              <a:t> beams</a:t>
            </a:r>
          </a:p>
        </p:txBody>
      </p:sp>
    </p:spTree>
    <p:extLst>
      <p:ext uri="{BB962C8B-B14F-4D97-AF65-F5344CB8AC3E}">
        <p14:creationId xmlns:p14="http://schemas.microsoft.com/office/powerpoint/2010/main" val="37472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C431-8857-6E46-899C-60DFCCE2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 RHIC                                            </a:t>
            </a:r>
            <a:r>
              <a:rPr lang="en-US" sz="2800" b="0" dirty="0">
                <a:solidFill>
                  <a:srgbClr val="FF0000"/>
                </a:solidFill>
              </a:rPr>
              <a:t>Overview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84988-6B80-7041-83A0-6F582750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4A2F7-868A-3E4C-A83A-7A08524F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8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BED2B-B9F2-7343-8BE6-0A6703D0C3D4}"/>
              </a:ext>
            </a:extLst>
          </p:cNvPr>
          <p:cNvSpPr txBox="1"/>
          <p:nvPr/>
        </p:nvSpPr>
        <p:spPr>
          <a:xfrm>
            <a:off x="152400" y="6138446"/>
            <a:ext cx="5562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[X. </a:t>
            </a:r>
            <a:r>
              <a:rPr lang="en-US" sz="1600" dirty="0" err="1"/>
              <a:t>Gu</a:t>
            </a:r>
            <a:r>
              <a:rPr lang="en-US" sz="1600" dirty="0"/>
              <a:t> et al., PRAB 20, 023501 (2017), presentation X. </a:t>
            </a:r>
            <a:r>
              <a:rPr lang="en-US" sz="1600" dirty="0" err="1"/>
              <a:t>Gu</a:t>
            </a:r>
            <a:r>
              <a:rPr lang="en-US" sz="1600" dirty="0"/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D5BFA-7D26-DB4F-B941-C0B9CDAE1233}"/>
              </a:ext>
            </a:extLst>
          </p:cNvPr>
          <p:cNvSpPr txBox="1"/>
          <p:nvPr/>
        </p:nvSpPr>
        <p:spPr>
          <a:xfrm>
            <a:off x="5181600" y="4343400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 err="1">
                <a:latin typeface="Symbol" pitchFamily="2" charset="2"/>
              </a:rPr>
              <a:t>Dy</a:t>
            </a:r>
            <a:r>
              <a:rPr lang="en-US" i="1" dirty="0"/>
              <a:t> = </a:t>
            </a:r>
            <a:r>
              <a:rPr lang="en-US" i="1" dirty="0" err="1"/>
              <a:t>k</a:t>
            </a:r>
            <a:r>
              <a:rPr lang="en-US" i="1" dirty="0" err="1">
                <a:latin typeface="Symbol" pitchFamily="2" charset="2"/>
              </a:rPr>
              <a:t>p</a:t>
            </a:r>
            <a:endParaRPr lang="en-US" i="1" dirty="0">
              <a:latin typeface="Symbol" pitchFamily="2" charset="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D8D157A-7E01-F94D-AE4E-469E7B477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44900"/>
            <a:ext cx="4051300" cy="24511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C226BB9-0D0E-5849-8E9B-3677C9364D65}"/>
              </a:ext>
            </a:extLst>
          </p:cNvPr>
          <p:cNvGrpSpPr/>
          <p:nvPr/>
        </p:nvGrpSpPr>
        <p:grpSpPr>
          <a:xfrm>
            <a:off x="0" y="685800"/>
            <a:ext cx="9018920" cy="2512473"/>
            <a:chOff x="0" y="685800"/>
            <a:chExt cx="9018920" cy="25124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DD8CE3-E2E8-2843-A70D-5EB7F098E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5800"/>
              <a:ext cx="6096000" cy="251247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2C449A-2BF9-8A40-B2BC-8E3EC2A661DB}"/>
                </a:ext>
              </a:extLst>
            </p:cNvPr>
            <p:cNvSpPr txBox="1"/>
            <p:nvPr/>
          </p:nvSpPr>
          <p:spPr>
            <a:xfrm>
              <a:off x="5334000" y="685800"/>
              <a:ext cx="3684920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/>
                <a:t>&lt;= RHIC electron lenses</a:t>
              </a:r>
              <a:br>
                <a:rPr lang="en-US" dirty="0"/>
              </a:br>
              <a:r>
                <a:rPr lang="en-US" sz="1400" dirty="0"/>
                <a:t> (based on Tevatron lenses and RHIC EBIS)</a:t>
              </a:r>
              <a:br>
                <a:rPr lang="en-US" sz="1400" dirty="0"/>
              </a:br>
              <a:r>
                <a:rPr lang="en-US" sz="1400" dirty="0"/>
                <a:t>               	</a:t>
              </a:r>
              <a:r>
                <a:rPr lang="en-US" sz="1400" dirty="0">
                  <a:solidFill>
                    <a:schemeClr val="accent2"/>
                  </a:solidFill>
                </a:rPr>
                <a:t>with 2 solenoids of opposite </a:t>
              </a:r>
              <a:br>
                <a:rPr lang="en-US" sz="1400" dirty="0">
                  <a:solidFill>
                    <a:schemeClr val="accent2"/>
                  </a:solidFill>
                </a:rPr>
              </a:br>
              <a:r>
                <a:rPr lang="en-US" sz="1400" dirty="0">
                  <a:solidFill>
                    <a:schemeClr val="accent2"/>
                  </a:solidFill>
                </a:rPr>
                <a:t>	polarity coupling and spin</a:t>
              </a:r>
              <a:br>
                <a:rPr lang="en-US" sz="1400" dirty="0">
                  <a:solidFill>
                    <a:schemeClr val="accent2"/>
                  </a:solidFill>
                </a:rPr>
              </a:br>
              <a:r>
                <a:rPr lang="en-US" sz="1400" dirty="0">
                  <a:solidFill>
                    <a:schemeClr val="accent2"/>
                  </a:solidFill>
                </a:rPr>
                <a:t>	effect are compensated locally</a:t>
              </a:r>
              <a:br>
                <a:rPr lang="en-US" sz="1400" dirty="0">
                  <a:solidFill>
                    <a:schemeClr val="accent2"/>
                  </a:solidFill>
                </a:rPr>
              </a:br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087F1F-F75B-CE44-BCEF-695E9520A270}"/>
              </a:ext>
            </a:extLst>
          </p:cNvPr>
          <p:cNvCxnSpPr/>
          <p:nvPr/>
        </p:nvCxnSpPr>
        <p:spPr bwMode="auto">
          <a:xfrm>
            <a:off x="2514600" y="1447800"/>
            <a:ext cx="2743200" cy="213360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med" len="lg"/>
          </a:ln>
          <a:effectLst/>
        </p:spPr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3F8301-0DD4-0D48-9820-84BBE210D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14600"/>
            <a:ext cx="4648200" cy="42220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CE149A-7087-684C-884B-F0B92FCFBFE2}"/>
              </a:ext>
            </a:extLst>
          </p:cNvPr>
          <p:cNvSpPr/>
          <p:nvPr/>
        </p:nvSpPr>
        <p:spPr bwMode="auto">
          <a:xfrm>
            <a:off x="152400" y="5638800"/>
            <a:ext cx="4051300" cy="423446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7460-61B6-8948-BF85-8CB53F29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 RHIC                                   </a:t>
            </a:r>
            <a:r>
              <a:rPr lang="en-US" sz="2800" b="0" dirty="0">
                <a:solidFill>
                  <a:srgbClr val="FF0000"/>
                </a:solidFill>
              </a:rPr>
              <a:t>Lattice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A2C4D-1367-6248-BC93-560D4665F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Lattice requirements: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Phase advance between IP8 and </a:t>
            </a:r>
            <a:br>
              <a:rPr lang="en-US" dirty="0"/>
            </a:br>
            <a:r>
              <a:rPr lang="en-US" dirty="0"/>
              <a:t>e-lenses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 err="1">
                <a:latin typeface="Symbol" pitchFamily="2" charset="2"/>
              </a:rPr>
              <a:t>p</a:t>
            </a:r>
            <a:r>
              <a:rPr lang="en-US" i="1" dirty="0">
                <a:latin typeface="Symbol" pitchFamily="2" charset="2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integer)</a:t>
            </a:r>
            <a:endParaRPr lang="en-US" dirty="0">
              <a:latin typeface="Symbol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Large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-function (beam size) at e-lens</a:t>
            </a:r>
          </a:p>
          <a:p>
            <a:pPr marL="795337" lvl="1" indent="-457200">
              <a:buFont typeface="Arial" panose="020B0604020202020204" pitchFamily="34" charset="0"/>
              <a:buChar char="•"/>
            </a:pPr>
            <a:r>
              <a:rPr lang="en-US" dirty="0"/>
              <a:t>easier alignment with large beams </a:t>
            </a:r>
          </a:p>
          <a:p>
            <a:pPr marL="795337" lvl="1" indent="-457200">
              <a:buFont typeface="Arial" panose="020B0604020202020204" pitchFamily="34" charset="0"/>
              <a:buChar char="•"/>
            </a:pPr>
            <a:r>
              <a:rPr lang="en-US" dirty="0"/>
              <a:t>better stability with large beams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found marginal stability in simulations at 255 GeV</a:t>
            </a:r>
            <a:br>
              <a:rPr lang="en-US" dirty="0"/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[S. White, CERN, Report No. CERN-2014-004, 2014, p. 133]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test with Au and 1.5 T solenoid field found better stability than in simulation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Small nonlinear chromaticity </a:t>
            </a:r>
          </a:p>
          <a:p>
            <a:pPr marL="795337" lvl="1" indent="-457200">
              <a:buFont typeface="Arial" panose="020B0604020202020204" pitchFamily="34" charset="0"/>
              <a:buChar char="•"/>
            </a:pPr>
            <a:r>
              <a:rPr lang="en-US" dirty="0"/>
              <a:t>correlates with large DA (simulations by Yun Luo)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A3369-C236-4D48-ACE3-1CC7FB87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EA0BB-01C0-1149-A92D-C7514DAA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9</a:t>
            </a:fld>
            <a:r>
              <a:rPr lang="en-US"/>
              <a:t> </a:t>
            </a:r>
            <a:endParaRPr lang="en-US" sz="80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E1A17-E6D5-A24B-B872-236967065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43575"/>
            <a:ext cx="2203491" cy="799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473DFA-6193-444D-B408-0AF95B1FB730}"/>
              </a:ext>
            </a:extLst>
          </p:cNvPr>
          <p:cNvSpPr txBox="1"/>
          <p:nvPr/>
        </p:nvSpPr>
        <p:spPr>
          <a:xfrm>
            <a:off x="3200400" y="3651647"/>
            <a:ext cx="31141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/>
              <a:t>approx. stability threshold </a:t>
            </a:r>
            <a:br>
              <a:rPr lang="en-US" sz="1800" dirty="0"/>
            </a:br>
            <a:r>
              <a:rPr lang="en-US" sz="1600" dirty="0"/>
              <a:t>[A. </a:t>
            </a:r>
            <a:r>
              <a:rPr lang="en-US" sz="1600" dirty="0" err="1"/>
              <a:t>Burov</a:t>
            </a:r>
            <a:r>
              <a:rPr lang="en-US" sz="1600" dirty="0"/>
              <a:t>, PRE 59, 3605 (1999)]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84B3870-B56A-0048-8FE7-DC9721111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889043"/>
            <a:ext cx="3657600" cy="3322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3002094"/>
      </p:ext>
    </p:extLst>
  </p:cSld>
  <p:clrMapOvr>
    <a:masterClrMapping/>
  </p:clrMapOvr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46430572</TotalTime>
  <Words>958</Words>
  <Application>Microsoft Macintosh PowerPoint</Application>
  <PresentationFormat>Letter Paper (8.5x11 in)</PresentationFormat>
  <Paragraphs>270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ＭＳ Ｐゴシック</vt:lpstr>
      <vt:lpstr>Apple Chancery</vt:lpstr>
      <vt:lpstr>Arial</vt:lpstr>
      <vt:lpstr>Book Antiqua</vt:lpstr>
      <vt:lpstr>Helvetica</vt:lpstr>
      <vt:lpstr>Mathematica1</vt:lpstr>
      <vt:lpstr>Symbol</vt:lpstr>
      <vt:lpstr>Times New Roman</vt:lpstr>
      <vt:lpstr>Wingdings</vt:lpstr>
      <vt:lpstr>Uslhc</vt:lpstr>
      <vt:lpstr>Equation</vt:lpstr>
      <vt:lpstr>Head-on beam-beam compensation in RHIC</vt:lpstr>
      <vt:lpstr>Contents</vt:lpstr>
      <vt:lpstr>Peer-reviewed references                               RHIC HOBBC</vt:lpstr>
      <vt:lpstr>History of head-on beam-beam compensation (HOBBC)</vt:lpstr>
      <vt:lpstr>Head-on beam-beam compensation                          Principle</vt:lpstr>
      <vt:lpstr>Head-on beam-beam compensation                          Principle</vt:lpstr>
      <vt:lpstr>Head-on beam-beam compensation in DCI</vt:lpstr>
      <vt:lpstr>Implementation at RHIC                                            Overview</vt:lpstr>
      <vt:lpstr>Implementation at RHIC                                   Lattice design</vt:lpstr>
      <vt:lpstr>Implementation at RHIC                                   Lattice design</vt:lpstr>
      <vt:lpstr>Implementation at RHIC                            Lattice verification</vt:lpstr>
      <vt:lpstr>E-lens orbit and tune effect                              Linear effects</vt:lpstr>
      <vt:lpstr>Tune distribution width                           BTF measurement</vt:lpstr>
      <vt:lpstr>Tune distribution width                                        Expectation</vt:lpstr>
      <vt:lpstr>Tune distribution width                 e-beam current and size</vt:lpstr>
      <vt:lpstr>Tune distribution width with collisions                             BTF</vt:lpstr>
      <vt:lpstr>Tune distribution width               BB footprint compression</vt:lpstr>
      <vt:lpstr> Operational use in 2015            collisions at 2 experiments</vt:lpstr>
      <vt:lpstr>Luminosity p+p at 100 GeV                      2012 vs in 2015</vt:lpstr>
      <vt:lpstr>Luminosity p+p at 100 GeV                      2012 vs in 2015</vt:lpstr>
      <vt:lpstr>Effect of e-lenses on beam loss rate, emittance growth</vt:lpstr>
      <vt:lpstr>Effect of e-lenses on experimental background</vt:lpstr>
      <vt:lpstr>Further experiments with electron lenses</vt:lpstr>
      <vt:lpstr>Summary   Head-on beam-beam compensation in RHIC</vt:lpstr>
      <vt:lpstr>Acknowledgements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Fischer, Wolfram</cp:lastModifiedBy>
  <cp:revision>4163</cp:revision>
  <cp:lastPrinted>1998-09-11T14:49:03Z</cp:lastPrinted>
  <dcterms:created xsi:type="dcterms:W3CDTF">2010-11-14T17:34:40Z</dcterms:created>
  <dcterms:modified xsi:type="dcterms:W3CDTF">2018-02-04T00:43:51Z</dcterms:modified>
</cp:coreProperties>
</file>