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0"/>
  </p:notesMasterIdLst>
  <p:sldIdLst>
    <p:sldId id="377" r:id="rId2"/>
    <p:sldId id="445" r:id="rId3"/>
    <p:sldId id="447" r:id="rId4"/>
    <p:sldId id="378" r:id="rId5"/>
    <p:sldId id="356" r:id="rId6"/>
    <p:sldId id="379" r:id="rId7"/>
    <p:sldId id="446" r:id="rId8"/>
    <p:sldId id="381" r:id="rId9"/>
    <p:sldId id="382" r:id="rId10"/>
    <p:sldId id="383" r:id="rId11"/>
    <p:sldId id="384" r:id="rId12"/>
    <p:sldId id="385" r:id="rId13"/>
    <p:sldId id="390" r:id="rId14"/>
    <p:sldId id="391" r:id="rId15"/>
    <p:sldId id="392" r:id="rId16"/>
    <p:sldId id="393" r:id="rId17"/>
    <p:sldId id="395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8" r:id="rId30"/>
    <p:sldId id="409" r:id="rId31"/>
    <p:sldId id="410" r:id="rId32"/>
    <p:sldId id="411" r:id="rId33"/>
    <p:sldId id="413" r:id="rId34"/>
    <p:sldId id="415" r:id="rId35"/>
    <p:sldId id="416" r:id="rId36"/>
    <p:sldId id="448" r:id="rId37"/>
    <p:sldId id="417" r:id="rId38"/>
    <p:sldId id="418" r:id="rId39"/>
    <p:sldId id="421" r:id="rId40"/>
    <p:sldId id="424" r:id="rId41"/>
    <p:sldId id="432" r:id="rId42"/>
    <p:sldId id="437" r:id="rId43"/>
    <p:sldId id="438" r:id="rId44"/>
    <p:sldId id="439" r:id="rId45"/>
    <p:sldId id="449" r:id="rId46"/>
    <p:sldId id="440" r:id="rId47"/>
    <p:sldId id="450" r:id="rId48"/>
    <p:sldId id="444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FB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6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128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33C39-8C03-8E42-B740-30BDAE8BEA79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0CACA-88FB-2B4A-BE18-10CFEA3DA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29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>
                <a:solidFill>
                  <a:prstClr val="black"/>
                </a:solidFill>
              </a:rPr>
              <a:pPr/>
              <a:t>37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2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687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47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64BCD9"/>
                </a:solidFill>
              </a:rPr>
              <a:t>R. De Maria, 80th WP2 Meeting, 1/11/2016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>
                <a:solidFill>
                  <a:srgbClr val="64BCD9"/>
                </a:solidFill>
              </a:rPr>
              <a:t>R. De Maria, 80th WP2 Meeting, 1/11/2016</a:t>
            </a:r>
            <a:endParaRPr lang="en-GB">
              <a:solidFill>
                <a:srgbClr val="64BCD9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>
              <a:solidFill>
                <a:srgbClr val="64BCD9"/>
              </a:solidFill>
            </a:endParaRP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en-US">
                <a:solidFill>
                  <a:srgbClr val="64BCD9"/>
                </a:solidFill>
              </a:rPr>
              <a:t>R. De Maria, 80th WP2 Meeting, 1/11/2016</a:t>
            </a:r>
            <a:endParaRPr lang="en-GB" dirty="0">
              <a:solidFill>
                <a:srgbClr val="64BCD9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rgbClr val="64BCD9"/>
                </a:solidFill>
              </a:rPr>
              <a:pPr/>
              <a:t>‹#›</a:t>
            </a:fld>
            <a:endParaRPr lang="fr-FR" dirty="0">
              <a:solidFill>
                <a:srgbClr val="64BCD9"/>
              </a:solidFill>
            </a:endParaRPr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5769864" y="3154680"/>
            <a:ext cx="6537962" cy="228600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4BCD9"/>
                </a:solidFill>
              </a:rPr>
              <a:t>R. De Maria, 80th WP2 Meeting, 1/11/2016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>
                <a:solidFill>
                  <a:srgbClr val="64BCD9"/>
                </a:solidFill>
              </a:rPr>
              <a:pPr/>
              <a:t>‹#›</a:t>
            </a:fld>
            <a:endParaRPr lang="en-US">
              <a:solidFill>
                <a:srgbClr val="64BCD9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D9AC-E721-2E44-A294-4C93FA9246AD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789AF-A68C-E046-B77C-145429D6A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8" r:id="rId13"/>
    <p:sldLayoutId id="2147483679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image" Target="../media/image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image" Target="../media/image1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gif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lhcathome.web.cern.ch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://boinc.berkeley.edu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ds.cern.ch/record/2299580?ln=en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64068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43013?ln=en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ki.cern.ch/twiki/bin/view/LHCAtHome/SixTrackBeamBeam" TargetMode="External"/><Relationship Id="rId5" Type="http://schemas.openxmlformats.org/officeDocument/2006/relationships/hyperlink" Target="https://cernbox.cern.ch/index.php/s/QxhwO3kooLQCKi4" TargetMode="External"/><Relationship Id="rId4" Type="http://schemas.openxmlformats.org/officeDocument/2006/relationships/hyperlink" Target="https://cds.cern.ch/record/24301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9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0" y="255630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/>
                </a:solidFill>
              </a:rPr>
              <a:t>Beam-beam modelling revision in SIXTRACK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819046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000" b="1" dirty="0">
                <a:solidFill>
                  <a:schemeClr val="tx2"/>
                </a:solidFill>
              </a:rPr>
              <a:t>G. Iadarola </a:t>
            </a:r>
            <a:r>
              <a:rPr lang="en-GB" sz="2000" dirty="0">
                <a:solidFill>
                  <a:schemeClr val="tx2"/>
                </a:solidFill>
              </a:rPr>
              <a:t>with input from: </a:t>
            </a:r>
          </a:p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J. </a:t>
            </a:r>
            <a:r>
              <a:rPr lang="en-GB" sz="2000" dirty="0" err="1">
                <a:solidFill>
                  <a:schemeClr val="tx2"/>
                </a:solidFill>
              </a:rPr>
              <a:t>Barranco</a:t>
            </a:r>
            <a:r>
              <a:rPr lang="en-GB" sz="2000" dirty="0">
                <a:solidFill>
                  <a:schemeClr val="tx2"/>
                </a:solidFill>
              </a:rPr>
              <a:t>, X. </a:t>
            </a:r>
            <a:r>
              <a:rPr lang="en-GB" sz="2000" dirty="0" err="1">
                <a:solidFill>
                  <a:schemeClr val="tx2"/>
                </a:solidFill>
              </a:rPr>
              <a:t>Buffat</a:t>
            </a:r>
            <a:r>
              <a:rPr lang="en-GB" sz="2000" dirty="0">
                <a:solidFill>
                  <a:schemeClr val="tx2"/>
                </a:solidFill>
              </a:rPr>
              <a:t>, R. De Maria, S. </a:t>
            </a:r>
            <a:r>
              <a:rPr lang="en-GB" sz="2000" dirty="0" err="1">
                <a:solidFill>
                  <a:schemeClr val="tx2"/>
                </a:solidFill>
              </a:rPr>
              <a:t>Furuseth</a:t>
            </a:r>
            <a:r>
              <a:rPr lang="en-GB" sz="2000" dirty="0">
                <a:solidFill>
                  <a:schemeClr val="tx2"/>
                </a:solidFill>
              </a:rPr>
              <a:t>, N. </a:t>
            </a:r>
            <a:r>
              <a:rPr lang="en-GB" sz="2000" dirty="0" err="1">
                <a:solidFill>
                  <a:schemeClr val="tx2"/>
                </a:solidFill>
              </a:rPr>
              <a:t>Karastathis</a:t>
            </a:r>
            <a:r>
              <a:rPr lang="en-GB" sz="2000" dirty="0">
                <a:solidFill>
                  <a:schemeClr val="tx2"/>
                </a:solidFill>
              </a:rPr>
              <a:t>,</a:t>
            </a:r>
          </a:p>
          <a:p>
            <a:pPr algn="ctr">
              <a:spcBef>
                <a:spcPts val="600"/>
              </a:spcBef>
            </a:pPr>
            <a:r>
              <a:rPr lang="en-GB" sz="2000" dirty="0">
                <a:solidFill>
                  <a:schemeClr val="tx2"/>
                </a:solidFill>
              </a:rPr>
              <a:t>Y. </a:t>
            </a:r>
            <a:r>
              <a:rPr lang="en-GB" sz="2000" dirty="0" err="1">
                <a:solidFill>
                  <a:schemeClr val="tx2"/>
                </a:solidFill>
              </a:rPr>
              <a:t>Papaphilippou</a:t>
            </a:r>
            <a:r>
              <a:rPr lang="en-GB" sz="2000" dirty="0">
                <a:solidFill>
                  <a:schemeClr val="tx2"/>
                </a:solidFill>
              </a:rPr>
              <a:t>, D. Pellegrini, </a:t>
            </a: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en-US" sz="2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Sjobaek</a:t>
            </a:r>
            <a:endPara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Workshop on Beam-beam effects in Circular Colliders</a:t>
            </a:r>
          </a:p>
          <a:p>
            <a:pPr algn="ctr"/>
            <a:r>
              <a:rPr lang="en-GB" sz="1600" dirty="0">
                <a:solidFill>
                  <a:schemeClr val="tx2"/>
                </a:solidFill>
              </a:rPr>
              <a:t>Berkeley 5-7 Feb 2018</a:t>
            </a:r>
          </a:p>
        </p:txBody>
      </p:sp>
    </p:spTree>
    <p:extLst>
      <p:ext uri="{BB962C8B-B14F-4D97-AF65-F5344CB8AC3E}">
        <p14:creationId xmlns:p14="http://schemas.microsoft.com/office/powerpoint/2010/main" val="181657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44779" y="2532609"/>
            <a:ext cx="5158178" cy="2010817"/>
            <a:chOff x="544779" y="3146971"/>
            <a:chExt cx="5158178" cy="2010817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1000125" y="3146971"/>
              <a:ext cx="4702832" cy="1996529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544779" y="3158639"/>
              <a:ext cx="4827321" cy="1999149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48283" y="969505"/>
            <a:ext cx="5863027" cy="5076000"/>
            <a:chOff x="733288" y="1169259"/>
            <a:chExt cx="5863027" cy="508390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733288" y="3817143"/>
              <a:ext cx="5863027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312636" y="1169259"/>
              <a:ext cx="43283" cy="508390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 rot="20236218">
            <a:off x="4473042" y="2441126"/>
            <a:ext cx="119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Weak beam</a:t>
            </a:r>
          </a:p>
        </p:txBody>
      </p:sp>
      <p:sp>
        <p:nvSpPr>
          <p:cNvPr id="48" name="TextBox 47"/>
          <p:cNvSpPr txBox="1"/>
          <p:nvPr/>
        </p:nvSpPr>
        <p:spPr>
          <a:xfrm rot="1433849">
            <a:off x="578020" y="2468010"/>
            <a:ext cx="1270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Strong beam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6612" y="776917"/>
            <a:ext cx="171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Barycentric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reference frame</a:t>
            </a:r>
          </a:p>
        </p:txBody>
      </p:sp>
      <p:sp>
        <p:nvSpPr>
          <p:cNvPr id="9" name="Oval 8"/>
          <p:cNvSpPr/>
          <p:nvPr/>
        </p:nvSpPr>
        <p:spPr>
          <a:xfrm rot="20253741">
            <a:off x="931857" y="4456653"/>
            <a:ext cx="144000" cy="144000"/>
          </a:xfrm>
          <a:prstGeom prst="ellipse">
            <a:avLst/>
          </a:prstGeom>
          <a:solidFill>
            <a:srgbClr val="0432FF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320000">
            <a:off x="4819521" y="4397446"/>
            <a:ext cx="1099893" cy="298154"/>
          </a:xfrm>
          <a:prstGeom prst="ellipse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264886" y="3648619"/>
            <a:ext cx="374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en-US" sz="16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13361" y="3261819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03966" y="681942"/>
            <a:ext cx="354003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 the crossing plane the interaction looks like this</a:t>
            </a:r>
            <a:r>
              <a:rPr lang="mr-IN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…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To apply the Hirata, </a:t>
            </a: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Moshammer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, Ruggiero treatment we practically 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need to suppress the angle for the two beams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(impossible by simple rotation) 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 dance 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of reference systems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9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L 0.47778 -0.2708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9" y="-1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6 L -0.48941 -0.2701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-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544779" y="2532609"/>
            <a:ext cx="5158178" cy="2010817"/>
            <a:chOff x="544779" y="3146971"/>
            <a:chExt cx="5158178" cy="2010817"/>
          </a:xfrm>
        </p:grpSpPr>
        <p:cxnSp>
          <p:nvCxnSpPr>
            <p:cNvPr id="31" name="Straight Arrow Connector 30"/>
            <p:cNvCxnSpPr/>
            <p:nvPr/>
          </p:nvCxnSpPr>
          <p:spPr>
            <a:xfrm flipV="1">
              <a:off x="1000125" y="3146971"/>
              <a:ext cx="4702832" cy="1996529"/>
            </a:xfrm>
            <a:prstGeom prst="straightConnector1">
              <a:avLst/>
            </a:prstGeom>
            <a:ln w="19050">
              <a:solidFill>
                <a:srgbClr val="0432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544779" y="3158639"/>
              <a:ext cx="4827321" cy="1999149"/>
            </a:xfrm>
            <a:prstGeom prst="line">
              <a:avLst/>
            </a:prstGeom>
            <a:ln w="190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48283" y="969505"/>
            <a:ext cx="5863027" cy="5076000"/>
            <a:chOff x="733288" y="1169259"/>
            <a:chExt cx="5863027" cy="508390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733288" y="3817143"/>
              <a:ext cx="5863027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312636" y="1169259"/>
              <a:ext cx="43283" cy="508390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 rot="20236218">
            <a:off x="4473042" y="2441126"/>
            <a:ext cx="119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</a:rPr>
              <a:t>Weak beam</a:t>
            </a:r>
          </a:p>
        </p:txBody>
      </p:sp>
      <p:sp>
        <p:nvSpPr>
          <p:cNvPr id="48" name="TextBox 47"/>
          <p:cNvSpPr txBox="1"/>
          <p:nvPr/>
        </p:nvSpPr>
        <p:spPr>
          <a:xfrm rot="1433849">
            <a:off x="578020" y="2468010"/>
            <a:ext cx="12706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Strong beam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06612" y="776917"/>
            <a:ext cx="171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Barycentric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reference frame</a:t>
            </a:r>
          </a:p>
        </p:txBody>
      </p:sp>
      <p:sp>
        <p:nvSpPr>
          <p:cNvPr id="9" name="Oval 8"/>
          <p:cNvSpPr/>
          <p:nvPr/>
        </p:nvSpPr>
        <p:spPr>
          <a:xfrm rot="20253741">
            <a:off x="931857" y="4456653"/>
            <a:ext cx="144000" cy="144000"/>
          </a:xfrm>
          <a:prstGeom prst="ellipse">
            <a:avLst/>
          </a:prstGeom>
          <a:solidFill>
            <a:srgbClr val="0432FF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320000">
            <a:off x="4819521" y="4397446"/>
            <a:ext cx="1099893" cy="298154"/>
          </a:xfrm>
          <a:prstGeom prst="ellipse">
            <a:avLst/>
          </a:prstGeom>
          <a:solidFill>
            <a:srgbClr val="FF0000">
              <a:alpha val="41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48284" y="18839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49190" y="6283070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264886" y="3648619"/>
            <a:ext cx="374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endParaRPr lang="en-US" sz="1600" b="1" baseline="30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13361" y="3261819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03966" y="681942"/>
            <a:ext cx="354003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 the crossing plane the interaction looks like this</a:t>
            </a:r>
            <a:r>
              <a:rPr lang="mr-IN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…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To apply the Hirata, </a:t>
            </a: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Moshammer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, Ruggiero treatment we practically 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need to suppress the angle for the two beams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(impossible by simple rotation) 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03966" y="5092834"/>
            <a:ext cx="354003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This can be achieved by using a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boosted frame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that is moving </a:t>
            </a: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w.r.t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. the lab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 dance 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of reference systems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23 L 0.47778 -0.2708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9" y="-135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46 L -0.48941 -0.2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-134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07407E-6 L 0.00139 -0.270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123871" y="3577128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16065" y="3056590"/>
            <a:ext cx="1192186" cy="640178"/>
            <a:chOff x="416065" y="3056590"/>
            <a:chExt cx="1192186" cy="640178"/>
          </a:xfrm>
        </p:grpSpPr>
        <p:sp>
          <p:nvSpPr>
            <p:cNvPr id="46" name="TextBox 45"/>
            <p:cNvSpPr txBox="1"/>
            <p:nvPr/>
          </p:nvSpPr>
          <p:spPr>
            <a:xfrm>
              <a:off x="416065" y="3056590"/>
              <a:ext cx="1192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Weak beam</a:t>
              </a:r>
            </a:p>
          </p:txBody>
        </p:sp>
        <p:sp>
          <p:nvSpPr>
            <p:cNvPr id="9" name="Oval 8"/>
            <p:cNvSpPr/>
            <p:nvPr/>
          </p:nvSpPr>
          <p:spPr>
            <a:xfrm rot="20253741">
              <a:off x="931857" y="3552768"/>
              <a:ext cx="144000" cy="144000"/>
            </a:xfrm>
            <a:prstGeom prst="ellipse">
              <a:avLst/>
            </a:prstGeom>
            <a:solidFill>
              <a:srgbClr val="0432FF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29606" y="3056590"/>
            <a:ext cx="1270669" cy="724615"/>
            <a:chOff x="4729606" y="3056590"/>
            <a:chExt cx="1270669" cy="724615"/>
          </a:xfrm>
        </p:grpSpPr>
        <p:sp>
          <p:nvSpPr>
            <p:cNvPr id="48" name="TextBox 47"/>
            <p:cNvSpPr txBox="1"/>
            <p:nvPr/>
          </p:nvSpPr>
          <p:spPr>
            <a:xfrm>
              <a:off x="4729606" y="3056590"/>
              <a:ext cx="12706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Strong beam</a:t>
              </a:r>
            </a:p>
          </p:txBody>
        </p:sp>
        <p:sp>
          <p:nvSpPr>
            <p:cNvPr id="10" name="Oval 9"/>
            <p:cNvSpPr/>
            <p:nvPr/>
          </p:nvSpPr>
          <p:spPr>
            <a:xfrm rot="1320000">
              <a:off x="4819521" y="3483051"/>
              <a:ext cx="1099893" cy="298154"/>
            </a:xfrm>
            <a:prstGeom prst="ellipse">
              <a:avLst/>
            </a:prstGeom>
            <a:solidFill>
              <a:srgbClr val="FF0000">
                <a:alpha val="4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03966" y="729840"/>
            <a:ext cx="3540034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 the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boosted frame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the interaction looks like this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 dance 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of reference systems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9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47864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41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1.11111E-6 L 0.47361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0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3123871" y="3577128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16065" y="3056590"/>
            <a:ext cx="1192186" cy="640178"/>
            <a:chOff x="416065" y="3056590"/>
            <a:chExt cx="1192186" cy="640178"/>
          </a:xfrm>
        </p:grpSpPr>
        <p:sp>
          <p:nvSpPr>
            <p:cNvPr id="46" name="TextBox 45"/>
            <p:cNvSpPr txBox="1"/>
            <p:nvPr/>
          </p:nvSpPr>
          <p:spPr>
            <a:xfrm>
              <a:off x="416065" y="3056590"/>
              <a:ext cx="1192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Weak beam</a:t>
              </a:r>
            </a:p>
          </p:txBody>
        </p:sp>
        <p:sp>
          <p:nvSpPr>
            <p:cNvPr id="9" name="Oval 8"/>
            <p:cNvSpPr/>
            <p:nvPr/>
          </p:nvSpPr>
          <p:spPr>
            <a:xfrm rot="20253741">
              <a:off x="931857" y="3552768"/>
              <a:ext cx="144000" cy="144000"/>
            </a:xfrm>
            <a:prstGeom prst="ellipse">
              <a:avLst/>
            </a:prstGeom>
            <a:solidFill>
              <a:srgbClr val="0432FF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29606" y="3056590"/>
            <a:ext cx="1270669" cy="724615"/>
            <a:chOff x="4729606" y="3056590"/>
            <a:chExt cx="1270669" cy="724615"/>
          </a:xfrm>
        </p:grpSpPr>
        <p:sp>
          <p:nvSpPr>
            <p:cNvPr id="48" name="TextBox 47"/>
            <p:cNvSpPr txBox="1"/>
            <p:nvPr/>
          </p:nvSpPr>
          <p:spPr>
            <a:xfrm>
              <a:off x="4729606" y="3056590"/>
              <a:ext cx="12706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Strong beam</a:t>
              </a:r>
            </a:p>
          </p:txBody>
        </p:sp>
        <p:sp>
          <p:nvSpPr>
            <p:cNvPr id="10" name="Oval 9"/>
            <p:cNvSpPr/>
            <p:nvPr/>
          </p:nvSpPr>
          <p:spPr>
            <a:xfrm rot="1320000">
              <a:off x="4819521" y="3483051"/>
              <a:ext cx="1099893" cy="298154"/>
            </a:xfrm>
            <a:prstGeom prst="ellipse">
              <a:avLst/>
            </a:prstGeom>
            <a:solidFill>
              <a:srgbClr val="FF0000">
                <a:alpha val="41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03966" y="729840"/>
            <a:ext cx="3540034" cy="66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The strong beam is cut in several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slices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having different transverse offset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synchro-beam method: transverse “generalized kicks”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859383" y="2795451"/>
            <a:ext cx="1027612" cy="1371600"/>
            <a:chOff x="4859383" y="2795451"/>
            <a:chExt cx="1027612" cy="13716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4859383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5006185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5152987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299789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446591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5593393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740195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886995" y="2795451"/>
              <a:ext cx="0" cy="13716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437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119411" y="3586049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3045" y="3167425"/>
            <a:ext cx="562812" cy="523556"/>
            <a:chOff x="513045" y="3167425"/>
            <a:chExt cx="562812" cy="523556"/>
          </a:xfrm>
        </p:grpSpPr>
        <p:sp>
          <p:nvSpPr>
            <p:cNvPr id="9" name="Oval 8"/>
            <p:cNvSpPr/>
            <p:nvPr/>
          </p:nvSpPr>
          <p:spPr>
            <a:xfrm>
              <a:off x="931857" y="3546981"/>
              <a:ext cx="144000" cy="144000"/>
            </a:xfrm>
            <a:prstGeom prst="ellipse">
              <a:avLst/>
            </a:prstGeom>
            <a:solidFill>
              <a:srgbClr val="0432FF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3045" y="3167425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z=0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281450" y="3001171"/>
            <a:ext cx="623166" cy="871892"/>
            <a:chOff x="5281450" y="3001171"/>
            <a:chExt cx="623166" cy="871892"/>
          </a:xfrm>
        </p:grpSpPr>
        <p:sp>
          <p:nvSpPr>
            <p:cNvPr id="3" name="Can 2"/>
            <p:cNvSpPr/>
            <p:nvPr/>
          </p:nvSpPr>
          <p:spPr>
            <a:xfrm rot="5400000">
              <a:off x="5118539" y="3510457"/>
              <a:ext cx="525517" cy="199696"/>
            </a:xfrm>
            <a:prstGeom prst="can">
              <a:avLst/>
            </a:prstGeom>
            <a:solidFill>
              <a:srgbClr val="FF0000">
                <a:alpha val="4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431410" y="3001171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z=0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3966" y="729840"/>
            <a:ext cx="338328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A particle with z=0 and a slice having z=0 collide at the IP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synchro-beam method: transverse “generalized kicks”</a:t>
            </a:r>
          </a:p>
        </p:txBody>
      </p:sp>
    </p:spTree>
    <p:extLst>
      <p:ext uri="{BB962C8B-B14F-4D97-AF65-F5344CB8AC3E}">
        <p14:creationId xmlns:p14="http://schemas.microsoft.com/office/powerpoint/2010/main" val="7452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2342 -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24236 -0.0009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3871" y="3577128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24619" y="3167425"/>
            <a:ext cx="1954924" cy="520381"/>
            <a:chOff x="524619" y="3167425"/>
            <a:chExt cx="1954924" cy="520381"/>
          </a:xfrm>
        </p:grpSpPr>
        <p:grpSp>
          <p:nvGrpSpPr>
            <p:cNvPr id="11" name="Group 10"/>
            <p:cNvGrpSpPr/>
            <p:nvPr/>
          </p:nvGrpSpPr>
          <p:grpSpPr>
            <a:xfrm>
              <a:off x="931857" y="3541873"/>
              <a:ext cx="1547686" cy="145933"/>
              <a:chOff x="931857" y="3541873"/>
              <a:chExt cx="1547686" cy="145933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931857" y="3541873"/>
                <a:ext cx="144000" cy="144000"/>
              </a:xfrm>
              <a:prstGeom prst="ellipse">
                <a:avLst/>
              </a:prstGeom>
              <a:solidFill>
                <a:schemeClr val="bg1">
                  <a:lumMod val="50000"/>
                  <a:alpha val="46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335543" y="3543806"/>
                <a:ext cx="144000" cy="144000"/>
              </a:xfrm>
              <a:prstGeom prst="ellipse">
                <a:avLst/>
              </a:prstGeom>
              <a:solidFill>
                <a:srgbClr val="0432FF">
                  <a:alpha val="46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24619" y="3167425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z=0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915508" y="3167425"/>
              <a:ext cx="4892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solidFill>
                    <a:srgbClr val="0432FF"/>
                  </a:solidFill>
                </a:rPr>
                <a:t>z&gt;0</a:t>
              </a:r>
              <a:endParaRPr lang="en-US" sz="16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81450" y="3001171"/>
            <a:ext cx="623166" cy="871892"/>
            <a:chOff x="5281450" y="3001171"/>
            <a:chExt cx="623166" cy="871892"/>
          </a:xfrm>
        </p:grpSpPr>
        <p:sp>
          <p:nvSpPr>
            <p:cNvPr id="3" name="Can 2"/>
            <p:cNvSpPr/>
            <p:nvPr/>
          </p:nvSpPr>
          <p:spPr>
            <a:xfrm rot="5400000">
              <a:off x="5118539" y="3510457"/>
              <a:ext cx="525517" cy="199696"/>
            </a:xfrm>
            <a:prstGeom prst="can">
              <a:avLst/>
            </a:prstGeom>
            <a:solidFill>
              <a:srgbClr val="FF0000">
                <a:alpha val="4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31410" y="3001171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z=0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2795" y="3113591"/>
            <a:ext cx="1637500" cy="1767871"/>
            <a:chOff x="3842795" y="3113591"/>
            <a:chExt cx="1637500" cy="1767871"/>
          </a:xfrm>
        </p:grpSpPr>
        <p:sp>
          <p:nvSpPr>
            <p:cNvPr id="39" name="TextBox 38"/>
            <p:cNvSpPr txBox="1"/>
            <p:nvPr/>
          </p:nvSpPr>
          <p:spPr>
            <a:xfrm>
              <a:off x="3848901" y="4296687"/>
              <a:ext cx="1631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Collision Point</a:t>
              </a:r>
            </a:p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(CP)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842795" y="3113591"/>
              <a:ext cx="0" cy="1759352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5434149" y="533898"/>
            <a:ext cx="3605348" cy="2198494"/>
            <a:chOff x="5421086" y="4204561"/>
            <a:chExt cx="3605348" cy="21984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819" y="5280076"/>
              <a:ext cx="1403371" cy="6731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421086" y="4204561"/>
              <a:ext cx="3605348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tx2"/>
                </a:buClr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A particle and a slice with generic z coordinates will collide at a different s coordinate,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Collision Point - CP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, given by: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421086" y="6015257"/>
              <a:ext cx="2717732" cy="3877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tx2"/>
                </a:buClr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(in </a:t>
              </a:r>
              <a:r>
                <a:rPr lang="en-US" sz="1600" dirty="0" err="1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sixtrack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jargon z is called </a:t>
              </a:r>
              <a:r>
                <a:rPr lang="en-US" sz="1600" dirty="0">
                  <a:solidFill>
                    <a:schemeClr val="tx2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s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)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synchro-beam method: transverse “generalized kicks”</a:t>
            </a:r>
          </a:p>
        </p:txBody>
      </p:sp>
    </p:spTree>
    <p:extLst>
      <p:ext uri="{BB962C8B-B14F-4D97-AF65-F5344CB8AC3E}">
        <p14:creationId xmlns:p14="http://schemas.microsoft.com/office/powerpoint/2010/main" val="77757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48148E-6 L 0.15729 -0.0009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16614 0.0018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/>
          <p:cNvSpPr txBox="1"/>
          <p:nvPr/>
        </p:nvSpPr>
        <p:spPr>
          <a:xfrm>
            <a:off x="5264332" y="521141"/>
            <a:ext cx="38796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proceed as follows:</a:t>
            </a:r>
          </a:p>
          <a:p>
            <a:pPr marL="342900" indent="-342900">
              <a:lnSpc>
                <a:spcPct val="120000"/>
              </a:lnSpc>
              <a:buClr>
                <a:schemeClr val="tx2"/>
              </a:buClr>
              <a:buAutoNum type="arabicPeriod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drift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the slice and the weak particle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from the IP to the CP</a:t>
            </a:r>
          </a:p>
          <a:p>
            <a:pPr marL="342900" indent="-342900">
              <a:lnSpc>
                <a:spcPct val="120000"/>
              </a:lnSpc>
              <a:buClr>
                <a:schemeClr val="tx2"/>
              </a:buClr>
              <a:buAutoNum type="arabicPeriod"/>
            </a:pP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667435" y="3034299"/>
            <a:ext cx="3012141" cy="158171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204" y="3264610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24619" y="3167425"/>
            <a:ext cx="551238" cy="518448"/>
            <a:chOff x="524619" y="3167425"/>
            <a:chExt cx="551238" cy="518448"/>
          </a:xfrm>
        </p:grpSpPr>
        <p:sp>
          <p:nvSpPr>
            <p:cNvPr id="9" name="Oval 8"/>
            <p:cNvSpPr/>
            <p:nvPr/>
          </p:nvSpPr>
          <p:spPr>
            <a:xfrm>
              <a:off x="931857" y="3541873"/>
              <a:ext cx="144000" cy="144000"/>
            </a:xfrm>
            <a:prstGeom prst="ellipse">
              <a:avLst/>
            </a:prstGeom>
            <a:solidFill>
              <a:schemeClr val="bg1">
                <a:lumMod val="50000"/>
                <a:alpha val="46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24619" y="3167425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>
                      <a:lumMod val="65000"/>
                    </a:schemeClr>
                  </a:solidFill>
                </a:rPr>
                <a:t>z=0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892358" y="4153306"/>
            <a:ext cx="587185" cy="763980"/>
            <a:chOff x="1892358" y="3543806"/>
            <a:chExt cx="587185" cy="763980"/>
          </a:xfrm>
        </p:grpSpPr>
        <p:sp>
          <p:nvSpPr>
            <p:cNvPr id="18" name="Oval 17"/>
            <p:cNvSpPr/>
            <p:nvPr/>
          </p:nvSpPr>
          <p:spPr>
            <a:xfrm>
              <a:off x="2335543" y="3543806"/>
              <a:ext cx="144000" cy="144000"/>
            </a:xfrm>
            <a:prstGeom prst="ellipse">
              <a:avLst/>
            </a:prstGeom>
            <a:solidFill>
              <a:srgbClr val="0432FF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92358" y="3723011"/>
              <a:ext cx="5608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z&gt;0</a:t>
              </a:r>
            </a:p>
            <a:p>
              <a:r>
                <a:rPr lang="en-US" sz="1600" b="1" dirty="0" err="1">
                  <a:solidFill>
                    <a:srgbClr val="0432FF"/>
                  </a:solidFill>
                </a:rPr>
                <a:t>p</a:t>
              </a:r>
              <a:r>
                <a:rPr lang="en-US" sz="1600" b="1" baseline="-25000" dirty="0" err="1">
                  <a:solidFill>
                    <a:srgbClr val="0432FF"/>
                  </a:solidFill>
                </a:rPr>
                <a:t>x</a:t>
              </a:r>
              <a:r>
                <a:rPr lang="en-US" sz="1600" b="1" dirty="0">
                  <a:solidFill>
                    <a:srgbClr val="0432FF"/>
                  </a:solidFill>
                </a:rPr>
                <a:t>&gt;0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281450" y="3001171"/>
            <a:ext cx="623166" cy="871892"/>
            <a:chOff x="5281450" y="3001171"/>
            <a:chExt cx="623166" cy="871892"/>
          </a:xfrm>
        </p:grpSpPr>
        <p:sp>
          <p:nvSpPr>
            <p:cNvPr id="3" name="Can 2"/>
            <p:cNvSpPr/>
            <p:nvPr/>
          </p:nvSpPr>
          <p:spPr>
            <a:xfrm rot="5400000">
              <a:off x="5118539" y="3510457"/>
              <a:ext cx="525517" cy="199696"/>
            </a:xfrm>
            <a:prstGeom prst="can">
              <a:avLst/>
            </a:prstGeom>
            <a:solidFill>
              <a:srgbClr val="FF0000">
                <a:alpha val="4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431410" y="3001171"/>
              <a:ext cx="4732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z=0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2795" y="3113591"/>
            <a:ext cx="1637500" cy="1767871"/>
            <a:chOff x="3842795" y="3113591"/>
            <a:chExt cx="1637500" cy="1767871"/>
          </a:xfrm>
        </p:grpSpPr>
        <p:sp>
          <p:nvSpPr>
            <p:cNvPr id="39" name="TextBox 38"/>
            <p:cNvSpPr txBox="1"/>
            <p:nvPr/>
          </p:nvSpPr>
          <p:spPr>
            <a:xfrm>
              <a:off x="3848901" y="4296687"/>
              <a:ext cx="1631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Collision Point</a:t>
              </a:r>
            </a:p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(CP)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842795" y="3113591"/>
              <a:ext cx="0" cy="1759352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37" y="1481351"/>
            <a:ext cx="2222500" cy="8382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5917475" y="2239712"/>
            <a:ext cx="327877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(a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particle and having an angle will probe the strong-beam electric field at a different </a:t>
            </a:r>
            <a:r>
              <a:rPr lang="en-US" sz="160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transverse coordinates)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63843" y="1535384"/>
            <a:ext cx="128015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en-US" sz="1600" dirty="0" err="1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w.r.t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. the slice centroid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264332" y="4082943"/>
            <a:ext cx="3879668" cy="1094895"/>
            <a:chOff x="4907282" y="4736089"/>
            <a:chExt cx="3879668" cy="1094895"/>
          </a:xfrm>
        </p:grpSpPr>
        <p:sp>
          <p:nvSpPr>
            <p:cNvPr id="46" name="TextBox 45"/>
            <p:cNvSpPr txBox="1"/>
            <p:nvPr/>
          </p:nvSpPr>
          <p:spPr>
            <a:xfrm>
              <a:off x="4907282" y="4736089"/>
              <a:ext cx="3879668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20000"/>
                </a:lnSpc>
                <a:buClr>
                  <a:schemeClr val="tx2"/>
                </a:buClr>
                <a:buFont typeface="+mj-lt"/>
                <a:buAutoNum type="arabicPeriod" startAt="2"/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We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apply the kick 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a the CP:</a:t>
              </a:r>
            </a:p>
            <a:p>
              <a:pPr marL="342900" indent="-342900">
                <a:lnSpc>
                  <a:spcPct val="120000"/>
                </a:lnSpc>
                <a:buClr>
                  <a:schemeClr val="tx2"/>
                </a:buClr>
                <a:buAutoNum type="arabicPeriod" startAt="2"/>
              </a:pPr>
              <a:endPara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  <a:p>
              <a:pPr>
                <a:lnSpc>
                  <a:spcPct val="120000"/>
                </a:lnSpc>
                <a:buClr>
                  <a:schemeClr val="tx2"/>
                </a:buClr>
              </a:pPr>
              <a:endPara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7" t="23650" r="277" b="52956"/>
            <a:stretch/>
          </p:blipFill>
          <p:spPr>
            <a:xfrm>
              <a:off x="5270109" y="5094513"/>
              <a:ext cx="1971487" cy="326569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" t="75514" r="-109" b="-553"/>
            <a:stretch/>
          </p:blipFill>
          <p:spPr>
            <a:xfrm>
              <a:off x="5270109" y="5481449"/>
              <a:ext cx="1971487" cy="34953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264332" y="5322545"/>
            <a:ext cx="3879668" cy="1327194"/>
            <a:chOff x="5264332" y="5322545"/>
            <a:chExt cx="3879668" cy="1327194"/>
          </a:xfrm>
        </p:grpSpPr>
        <p:sp>
          <p:nvSpPr>
            <p:cNvPr id="50" name="TextBox 49"/>
            <p:cNvSpPr txBox="1"/>
            <p:nvPr/>
          </p:nvSpPr>
          <p:spPr>
            <a:xfrm>
              <a:off x="5264332" y="5322545"/>
              <a:ext cx="3879668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20000"/>
                </a:lnSpc>
                <a:buClr>
                  <a:schemeClr val="tx2"/>
                </a:buClr>
                <a:buFont typeface="+mj-lt"/>
                <a:buAutoNum type="arabicPeriod" startAt="3"/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We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drift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the particles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back</a:t>
              </a:r>
              <a:r>
                <a:rPr lang="en-US" sz="1600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from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</a:t>
              </a: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the CP to the IP 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using the new angles:</a:t>
              </a:r>
            </a:p>
            <a:p>
              <a:pPr marL="342900" indent="-342900">
                <a:lnSpc>
                  <a:spcPct val="120000"/>
                </a:lnSpc>
                <a:buClr>
                  <a:schemeClr val="tx2"/>
                </a:buClr>
                <a:buAutoNum type="arabicPeriod" startAt="3"/>
              </a:pPr>
              <a:endPara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  <a:p>
              <a:pPr>
                <a:lnSpc>
                  <a:spcPct val="120000"/>
                </a:lnSpc>
                <a:buClr>
                  <a:schemeClr val="tx2"/>
                </a:buClr>
              </a:pPr>
              <a:endPara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  <p:grpSp>
          <p:nvGrpSpPr>
            <p:cNvPr id="51" name="Group 50"/>
            <p:cNvGrpSpPr>
              <a:grpSpLocks noChangeAspect="1"/>
            </p:cNvGrpSpPr>
            <p:nvPr/>
          </p:nvGrpSpPr>
          <p:grpSpPr>
            <a:xfrm>
              <a:off x="5452988" y="5955021"/>
              <a:ext cx="1971487" cy="694718"/>
              <a:chOff x="299678" y="4883218"/>
              <a:chExt cx="2044700" cy="720517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77" t="-2668" r="277" b="77629"/>
              <a:stretch/>
            </p:blipFill>
            <p:spPr>
              <a:xfrm>
                <a:off x="299678" y="4883218"/>
                <a:ext cx="2044700" cy="362515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54" t="49313" r="554" b="25648"/>
              <a:stretch/>
            </p:blipFill>
            <p:spPr>
              <a:xfrm>
                <a:off x="299678" y="5241220"/>
                <a:ext cx="2044700" cy="362515"/>
              </a:xfrm>
              <a:prstGeom prst="rect">
                <a:avLst/>
              </a:prstGeom>
            </p:spPr>
          </p:pic>
        </p:grpSp>
      </p:grpSp>
      <p:grpSp>
        <p:nvGrpSpPr>
          <p:cNvPr id="58" name="Group 57"/>
          <p:cNvGrpSpPr/>
          <p:nvPr/>
        </p:nvGrpSpPr>
        <p:grpSpPr>
          <a:xfrm>
            <a:off x="6583680" y="3190506"/>
            <a:ext cx="2455817" cy="3445425"/>
            <a:chOff x="6583680" y="3190506"/>
            <a:chExt cx="2455817" cy="3445425"/>
          </a:xfrm>
        </p:grpSpPr>
        <p:sp>
          <p:nvSpPr>
            <p:cNvPr id="55" name="Rectangle 54"/>
            <p:cNvSpPr/>
            <p:nvPr/>
          </p:nvSpPr>
          <p:spPr>
            <a:xfrm>
              <a:off x="7106194" y="5995851"/>
              <a:ext cx="248195" cy="6400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83680" y="3190506"/>
              <a:ext cx="2455817" cy="97872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buClr>
                  <a:schemeClr val="tx2"/>
                </a:buClr>
              </a:pPr>
              <a:r>
                <a:rPr lang="en-US" sz="1600" b="1" dirty="0">
                  <a:solidFill>
                    <a:srgbClr val="FF0000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Transverse kicks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need to be computed based on the shape of the strong beam</a:t>
              </a:r>
              <a:r>
                <a:rPr lang="mr-IN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…</a:t>
              </a:r>
              <a:endPara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167154" y="4450079"/>
              <a:ext cx="252549" cy="7097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/>
            <p:cNvCxnSpPr>
              <a:stCxn id="15" idx="2"/>
            </p:cNvCxnSpPr>
            <p:nvPr/>
          </p:nvCxnSpPr>
          <p:spPr>
            <a:xfrm flipH="1">
              <a:off x="7498081" y="4169235"/>
              <a:ext cx="313508" cy="62483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15" idx="2"/>
            </p:cNvCxnSpPr>
            <p:nvPr/>
          </p:nvCxnSpPr>
          <p:spPr>
            <a:xfrm flipH="1">
              <a:off x="7419703" y="4169235"/>
              <a:ext cx="391886" cy="20878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The synchro-beam method: transverse “generalized kicks”</a:t>
            </a:r>
          </a:p>
        </p:txBody>
      </p:sp>
    </p:spTree>
    <p:extLst>
      <p:ext uri="{BB962C8B-B14F-4D97-AF65-F5344CB8AC3E}">
        <p14:creationId xmlns:p14="http://schemas.microsoft.com/office/powerpoint/2010/main" val="237107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0.16614 0.001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16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0.15712 -0.1108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5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15399 -0.0004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Optics of the strong beam: </a:t>
            </a:r>
            <a:r>
              <a:rPr lang="en-US" sz="2400" b="1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 matrix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2599" y="799371"/>
            <a:ext cx="7114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shape of the strong beam is described by </a:t>
            </a:r>
            <a:r>
              <a:rPr lang="en-US" sz="1600" b="1" dirty="0">
                <a:solidFill>
                  <a:srgbClr val="FF0000"/>
                </a:solidFill>
              </a:rPr>
              <a:t>4D correlation matrix (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</a:rPr>
              <a:t>-matrix)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38205" y="6106682"/>
            <a:ext cx="2558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Convention:</a:t>
            </a:r>
          </a:p>
          <a:p>
            <a:r>
              <a:rPr lang="en-US" sz="1600" dirty="0">
                <a:solidFill>
                  <a:schemeClr val="tx2"/>
                </a:solidFill>
              </a:rPr>
              <a:t>1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x, 2p</a:t>
            </a:r>
            <a:r>
              <a:rPr lang="en-US" sz="1600" baseline="-25000" dirty="0">
                <a:solidFill>
                  <a:schemeClr val="tx2"/>
                </a:solidFill>
                <a:sym typeface="Wingdings"/>
              </a:rPr>
              <a:t>x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, 3y, 4p</a:t>
            </a:r>
            <a:r>
              <a:rPr lang="en-US" sz="1600" baseline="-25000" dirty="0">
                <a:solidFill>
                  <a:schemeClr val="tx2"/>
                </a:solidFill>
                <a:sym typeface="Wingdings"/>
              </a:rPr>
              <a:t>y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</a:t>
            </a:r>
            <a:endParaRPr lang="en-US" sz="1600" dirty="0">
              <a:solidFill>
                <a:schemeClr val="tx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56668" y="2712947"/>
            <a:ext cx="3004781" cy="3252376"/>
            <a:chOff x="5852612" y="2164307"/>
            <a:chExt cx="3004781" cy="3252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5550" y="2164307"/>
              <a:ext cx="2951843" cy="947382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2612" y="3108278"/>
              <a:ext cx="1803777" cy="230840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" y="2399907"/>
            <a:ext cx="2224708" cy="5784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5942" y="366485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Points having same phase space density lie on hyper-elliptic manifolds defined by the equation: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737" y="4392386"/>
            <a:ext cx="1862909" cy="49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059" y="1946367"/>
            <a:ext cx="1221873" cy="1478643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95942" y="151819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</a:t>
            </a:r>
            <a:r>
              <a:rPr lang="en-US" sz="1600" b="1" dirty="0">
                <a:solidFill>
                  <a:srgbClr val="FF0000"/>
                </a:solidFill>
              </a:rPr>
              <a:t>phase space distribution </a:t>
            </a:r>
            <a:r>
              <a:rPr lang="en-US" sz="1600" dirty="0">
                <a:solidFill>
                  <a:schemeClr val="tx2"/>
                </a:solidFill>
              </a:rPr>
              <a:t>can be written as</a:t>
            </a:r>
            <a:r>
              <a:rPr lang="en-US" dirty="0"/>
              <a:t>: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8205" y="1474285"/>
            <a:ext cx="39057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 contains all the information about the beam shape and divergence (including linear coupling) and </a:t>
            </a:r>
            <a:r>
              <a:rPr lang="en-US" sz="1600" b="1" dirty="0">
                <a:solidFill>
                  <a:srgbClr val="FF0000"/>
                </a:solidFill>
              </a:rPr>
              <a:t>can be transported </a:t>
            </a:r>
            <a:r>
              <a:rPr lang="en-US" sz="1600" dirty="0">
                <a:solidFill>
                  <a:schemeClr val="tx2"/>
                </a:solidFill>
              </a:rPr>
              <a:t>from the IP to the CP (assuming that we are in a drift):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38549" y="2493555"/>
            <a:ext cx="5704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with</a:t>
            </a:r>
          </a:p>
        </p:txBody>
      </p:sp>
    </p:spTree>
    <p:extLst>
      <p:ext uri="{BB962C8B-B14F-4D97-AF65-F5344CB8AC3E}">
        <p14:creationId xmlns:p14="http://schemas.microsoft.com/office/powerpoint/2010/main" val="321457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15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073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865615" y="1260350"/>
            <a:ext cx="7731786" cy="497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tx2"/>
                </a:solidFill>
              </a:rPr>
              <a:t>SixTrack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Beam-beam effects in </a:t>
            </a:r>
            <a:r>
              <a:rPr lang="en-US" dirty="0" err="1">
                <a:solidFill>
                  <a:schemeClr val="tx2"/>
                </a:solidFill>
              </a:rPr>
              <a:t>SixTrack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Review of the 6D beam-beam routines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Numerical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Transverse generalized kicks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Linear coupling treatment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Energy change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Performed tests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Overview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Boost/anti-boost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Linear coupling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What next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7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1763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780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792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0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55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130" y="5634432"/>
            <a:ext cx="2440296" cy="112708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6607811" y="2128603"/>
            <a:ext cx="853543" cy="1310184"/>
          </a:xfrm>
          <a:prstGeom prst="straightConnector1">
            <a:avLst/>
          </a:prstGeom>
          <a:ln w="28575">
            <a:solidFill>
              <a:schemeClr val="accent2">
                <a:lumMod val="75000"/>
                <a:alpha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V="1">
            <a:off x="6853901" y="3199153"/>
            <a:ext cx="853543" cy="1310184"/>
          </a:xfrm>
          <a:prstGeom prst="straightConnector1">
            <a:avLst/>
          </a:prstGeom>
          <a:ln w="28575">
            <a:solidFill>
              <a:schemeClr val="accent2">
                <a:lumMod val="75000"/>
                <a:alpha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20435" y="3424264"/>
            <a:ext cx="12057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>
            <a:spLocks noChangeAspect="1"/>
          </p:cNvSpPr>
          <p:nvPr/>
        </p:nvSpPr>
        <p:spPr>
          <a:xfrm rot="3398209">
            <a:off x="6489284" y="3180838"/>
            <a:ext cx="619366" cy="619366"/>
          </a:xfrm>
          <a:prstGeom prst="arc">
            <a:avLst>
              <a:gd name="adj1" fmla="val 17477522"/>
              <a:gd name="adj2" fmla="val 20759607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3973" y="3414664"/>
            <a:ext cx="2856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endParaRPr lang="en-US" sz="15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01" b="55208"/>
          <a:stretch/>
        </p:blipFill>
        <p:spPr>
          <a:xfrm>
            <a:off x="7518400" y="4199399"/>
            <a:ext cx="288628" cy="275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2" r="86301" b="-32"/>
          <a:stretch/>
        </p:blipFill>
        <p:spPr>
          <a:xfrm>
            <a:off x="7094498" y="2017059"/>
            <a:ext cx="288628" cy="2996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" y="5716892"/>
            <a:ext cx="1833181" cy="962167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508069" y="5848845"/>
            <a:ext cx="1698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Semi-axes in the </a:t>
            </a:r>
            <a:r>
              <a:rPr lang="en-US" sz="1600">
                <a:solidFill>
                  <a:schemeClr val="tx2"/>
                </a:solidFill>
              </a:rPr>
              <a:t>decoupled frame: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9"/>
          <a:stretch/>
        </p:blipFill>
        <p:spPr>
          <a:xfrm>
            <a:off x="6606177" y="3692435"/>
            <a:ext cx="432000" cy="33636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5"/>
          <a:stretch/>
        </p:blipFill>
        <p:spPr>
          <a:xfrm>
            <a:off x="6353630" y="2899957"/>
            <a:ext cx="432000" cy="36801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4C6E05DD-FDCB-A94F-A09B-A71939B569E6}"/>
              </a:ext>
            </a:extLst>
          </p:cNvPr>
          <p:cNvSpPr/>
          <p:nvPr/>
        </p:nvSpPr>
        <p:spPr>
          <a:xfrm>
            <a:off x="220569" y="5291498"/>
            <a:ext cx="6726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de-coupled frame need to be evaluated: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90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53" y="5875385"/>
            <a:ext cx="1936465" cy="54702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6607811" y="2128603"/>
            <a:ext cx="853543" cy="1310184"/>
          </a:xfrm>
          <a:prstGeom prst="straightConnector1">
            <a:avLst/>
          </a:prstGeom>
          <a:ln w="28575">
            <a:solidFill>
              <a:schemeClr val="accent2">
                <a:lumMod val="75000"/>
                <a:alpha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V="1">
            <a:off x="6853901" y="3199153"/>
            <a:ext cx="853543" cy="1310184"/>
          </a:xfrm>
          <a:prstGeom prst="straightConnector1">
            <a:avLst/>
          </a:prstGeom>
          <a:ln w="28575">
            <a:solidFill>
              <a:schemeClr val="accent2">
                <a:lumMod val="75000"/>
                <a:alpha val="6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20435" y="3424264"/>
            <a:ext cx="120575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c 16"/>
          <p:cNvSpPr>
            <a:spLocks noChangeAspect="1"/>
          </p:cNvSpPr>
          <p:nvPr/>
        </p:nvSpPr>
        <p:spPr>
          <a:xfrm rot="3398209">
            <a:off x="6489284" y="3180838"/>
            <a:ext cx="619366" cy="619366"/>
          </a:xfrm>
          <a:prstGeom prst="arc">
            <a:avLst>
              <a:gd name="adj1" fmla="val 17477522"/>
              <a:gd name="adj2" fmla="val 20759607"/>
            </a:avLst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083973" y="3414664"/>
            <a:ext cx="28565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Symbol" charset="2"/>
                <a:ea typeface="Symbol" charset="2"/>
                <a:cs typeface="Symbol" charset="2"/>
                <a:sym typeface="Wingdings"/>
              </a:rPr>
              <a:t>q</a:t>
            </a:r>
            <a:endParaRPr lang="en-US" sz="15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01" b="55208"/>
          <a:stretch/>
        </p:blipFill>
        <p:spPr>
          <a:xfrm>
            <a:off x="7518400" y="4199399"/>
            <a:ext cx="288628" cy="2757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2" r="86301" b="-32"/>
          <a:stretch/>
        </p:blipFill>
        <p:spPr>
          <a:xfrm>
            <a:off x="7094498" y="2017059"/>
            <a:ext cx="288628" cy="299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45" y="5562600"/>
            <a:ext cx="3812755" cy="1193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10" y="5716892"/>
            <a:ext cx="1833181" cy="962167"/>
          </a:xfrm>
          <a:prstGeom prst="rect">
            <a:avLst/>
          </a:prstGeom>
        </p:spPr>
      </p:pic>
      <p:grpSp>
        <p:nvGrpSpPr>
          <p:cNvPr id="31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32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1315449" y="535774"/>
            <a:ext cx="73015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In general, </a:t>
            </a:r>
            <a:r>
              <a:rPr lang="en-US" sz="1600" b="1" dirty="0">
                <a:solidFill>
                  <a:srgbClr val="FF0000"/>
                </a:solidFill>
              </a:rPr>
              <a:t>linear coupling </a:t>
            </a:r>
            <a:r>
              <a:rPr lang="en-US" sz="1600" dirty="0">
                <a:solidFill>
                  <a:schemeClr val="tx2"/>
                </a:solidFill>
              </a:rPr>
              <a:t>of the strong beam can be present: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the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decoupled frame can be obtained by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diagonalization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 of the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Coupling angle depends on the s-coordinate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9"/>
          <a:stretch/>
        </p:blipFill>
        <p:spPr>
          <a:xfrm>
            <a:off x="6606177" y="3692435"/>
            <a:ext cx="432000" cy="33636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5"/>
          <a:stretch/>
        </p:blipFill>
        <p:spPr>
          <a:xfrm>
            <a:off x="6353630" y="2899957"/>
            <a:ext cx="432000" cy="3680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83B353C-8D11-D347-AA4B-84A2A7B3E562}"/>
              </a:ext>
            </a:extLst>
          </p:cNvPr>
          <p:cNvSpPr/>
          <p:nvPr/>
        </p:nvSpPr>
        <p:spPr>
          <a:xfrm>
            <a:off x="220569" y="5291498"/>
            <a:ext cx="67266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sym typeface="Wingdings"/>
              </a:rPr>
              <a:t>Coupling angle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and </a:t>
            </a:r>
            <a:r>
              <a:rPr lang="en-US" sz="1600" b="1" dirty="0">
                <a:solidFill>
                  <a:srgbClr val="FF0000"/>
                </a:solidFill>
                <a:sym typeface="Wingdings"/>
              </a:rPr>
              <a:t>beam sizes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in the de-coupled frame need to be evaluated: 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4313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573171" y="596900"/>
            <a:ext cx="3443830" cy="3441700"/>
            <a:chOff x="4586515" y="1524000"/>
            <a:chExt cx="3812358" cy="3810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8" r="8149"/>
            <a:stretch/>
          </p:blipFill>
          <p:spPr>
            <a:xfrm>
              <a:off x="4586515" y="1524000"/>
              <a:ext cx="3812358" cy="3810000"/>
            </a:xfrm>
            <a:prstGeom prst="rect">
              <a:avLst/>
            </a:prstGeom>
          </p:spPr>
        </p:pic>
        <p:cxnSp>
          <p:nvCxnSpPr>
            <p:cNvPr id="40" name="Straight Arrow Connector 39"/>
            <p:cNvCxnSpPr/>
            <p:nvPr/>
          </p:nvCxnSpPr>
          <p:spPr>
            <a:xfrm flipV="1">
              <a:off x="6607811" y="2128603"/>
              <a:ext cx="853543" cy="131018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  <a:alpha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V="1">
              <a:off x="6853901" y="3199153"/>
              <a:ext cx="853543" cy="131018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  <a:alpha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20435" y="3424264"/>
              <a:ext cx="120575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/>
            <p:cNvSpPr>
              <a:spLocks noChangeAspect="1"/>
            </p:cNvSpPr>
            <p:nvPr/>
          </p:nvSpPr>
          <p:spPr>
            <a:xfrm rot="3398209">
              <a:off x="6489284" y="3180838"/>
              <a:ext cx="619366" cy="619366"/>
            </a:xfrm>
            <a:prstGeom prst="arc">
              <a:avLst>
                <a:gd name="adj1" fmla="val 17477522"/>
                <a:gd name="adj2" fmla="val 20759607"/>
              </a:avLst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083973" y="3414664"/>
              <a:ext cx="28565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Symbol" charset="2"/>
                  <a:ea typeface="Symbol" charset="2"/>
                  <a:cs typeface="Symbol" charset="2"/>
                  <a:sym typeface="Wingdings"/>
                </a:rPr>
                <a:t>q</a:t>
              </a:r>
              <a:endParaRPr lang="en-US" sz="1500" dirty="0">
                <a:latin typeface="Symbol" charset="2"/>
                <a:ea typeface="Symbol" charset="2"/>
                <a:cs typeface="Symbol" charset="2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301" b="55208"/>
            <a:stretch/>
          </p:blipFill>
          <p:spPr>
            <a:xfrm>
              <a:off x="7518400" y="4199399"/>
              <a:ext cx="288628" cy="27579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62" r="86301" b="-32"/>
            <a:stretch/>
          </p:blipFill>
          <p:spPr>
            <a:xfrm>
              <a:off x="7094498" y="2017059"/>
              <a:ext cx="288628" cy="299677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128215" y="601451"/>
            <a:ext cx="452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Once the coupling angle and the beam sizes in the decoupled plain are known, we proceed as follows: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575" y="1325351"/>
            <a:ext cx="4906825" cy="830997"/>
            <a:chOff x="198575" y="1325351"/>
            <a:chExt cx="4906825" cy="8309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00" y="1442066"/>
              <a:ext cx="2159000" cy="63094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8575" y="1325351"/>
              <a:ext cx="2821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1600" dirty="0">
                  <a:solidFill>
                    <a:schemeClr val="tx2"/>
                  </a:solidFill>
                </a:rPr>
                <a:t>We calculate the particle coordinates in the </a:t>
              </a:r>
              <a:r>
                <a:rPr lang="en-US" sz="1600" b="1" dirty="0">
                  <a:solidFill>
                    <a:srgbClr val="FF0000"/>
                  </a:solidFill>
                </a:rPr>
                <a:t>decoupled frame </a:t>
              </a:r>
              <a:r>
                <a:rPr lang="en-US" sz="1600" dirty="0">
                  <a:solidFill>
                    <a:schemeClr val="tx2"/>
                  </a:solidFill>
                </a:rPr>
                <a:t>at the </a:t>
              </a:r>
              <a:r>
                <a:rPr lang="en-US" sz="1600" b="1" dirty="0">
                  <a:solidFill>
                    <a:srgbClr val="FF0000"/>
                  </a:solidFill>
                </a:rPr>
                <a:t>CP</a:t>
              </a:r>
              <a:r>
                <a:rPr lang="en-US" sz="1600" dirty="0">
                  <a:solidFill>
                    <a:schemeClr val="tx2"/>
                  </a:solidFill>
                </a:rPr>
                <a:t>: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575" y="2185680"/>
            <a:ext cx="5163975" cy="1914866"/>
            <a:chOff x="198575" y="2185680"/>
            <a:chExt cx="5163975" cy="19148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0" y="2185680"/>
              <a:ext cx="2505050" cy="100202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98575" y="2328651"/>
              <a:ext cx="2846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US" sz="1600" dirty="0">
                  <a:solidFill>
                    <a:schemeClr val="tx2"/>
                  </a:solidFill>
                </a:rPr>
                <a:t>We calculate the </a:t>
              </a:r>
              <a:r>
                <a:rPr lang="en-US" sz="1600" b="1" dirty="0">
                  <a:solidFill>
                    <a:srgbClr val="FF0000"/>
                  </a:solidFill>
                </a:rPr>
                <a:t>kick</a:t>
              </a:r>
              <a:r>
                <a:rPr lang="en-US" sz="1600" dirty="0">
                  <a:solidFill>
                    <a:schemeClr val="tx2"/>
                  </a:solidFill>
                </a:rPr>
                <a:t> from the slide in the decoupled reference frame: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466036" y="3210774"/>
              <a:ext cx="3400604" cy="889772"/>
              <a:chOff x="1466036" y="3393654"/>
              <a:chExt cx="3400604" cy="8897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400" y="3742252"/>
                <a:ext cx="1348014" cy="541174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466036" y="3565631"/>
                <a:ext cx="859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</a:rPr>
                  <a:t>where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279555" y="3393654"/>
                <a:ext cx="2587085" cy="338554"/>
                <a:chOff x="1253395" y="3485094"/>
                <a:chExt cx="2587085" cy="338554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388" t="7934" r="52777" b="69808"/>
                <a:stretch/>
              </p:blipFill>
              <p:spPr>
                <a:xfrm>
                  <a:off x="1253395" y="3527469"/>
                  <a:ext cx="240125" cy="272868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1444476" y="3485094"/>
                  <a:ext cx="23960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2"/>
                      </a:solidFill>
                    </a:rPr>
                    <a:t>is the electric potential</a:t>
                  </a:r>
                </a:p>
              </p:txBody>
            </p:sp>
          </p:grpSp>
        </p:grpSp>
      </p:grpSp>
      <p:sp>
        <p:nvSpPr>
          <p:cNvPr id="50" name="TextBox 49"/>
          <p:cNvSpPr txBox="1"/>
          <p:nvPr/>
        </p:nvSpPr>
        <p:spPr>
          <a:xfrm>
            <a:off x="575932" y="4032108"/>
            <a:ext cx="5168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For Gaussian (uncoupled) beams, closed forms exist to evaluate these quantities.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9"/>
          <a:stretch/>
        </p:blipFill>
        <p:spPr>
          <a:xfrm>
            <a:off x="7259320" y="2490654"/>
            <a:ext cx="428400" cy="33356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5"/>
          <a:stretch/>
        </p:blipFill>
        <p:spPr>
          <a:xfrm>
            <a:off x="7124338" y="1802678"/>
            <a:ext cx="428400" cy="36494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97541" y="4598894"/>
            <a:ext cx="8458200" cy="2084294"/>
            <a:chOff x="497541" y="4598894"/>
            <a:chExt cx="8458200" cy="2084294"/>
          </a:xfrm>
        </p:grpSpPr>
        <p:sp>
          <p:nvSpPr>
            <p:cNvPr id="3" name="Rectangle 2"/>
            <p:cNvSpPr/>
            <p:nvPr/>
          </p:nvSpPr>
          <p:spPr>
            <a:xfrm>
              <a:off x="497541" y="4598894"/>
              <a:ext cx="8458200" cy="208429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907"/>
            <a:stretch/>
          </p:blipFill>
          <p:spPr>
            <a:xfrm>
              <a:off x="668106" y="4643330"/>
              <a:ext cx="8133348" cy="197262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4399933" y="4634040"/>
              <a:ext cx="17019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FF0000"/>
                  </a:solidFill>
                </a:rPr>
                <a:t>Bassetti</a:t>
              </a:r>
              <a:r>
                <a:rPr lang="en-US" sz="1600" b="1" dirty="0">
                  <a:solidFill>
                    <a:srgbClr val="FF0000"/>
                  </a:solidFill>
                </a:rPr>
                <a:t>-Erskine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AFA9A16D-8EEA-8441-9A0E-CD0B5E0B4224}"/>
              </a:ext>
            </a:extLst>
          </p:cNvPr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</p:spTree>
    <p:extLst>
      <p:ext uri="{BB962C8B-B14F-4D97-AF65-F5344CB8AC3E}">
        <p14:creationId xmlns:p14="http://schemas.microsoft.com/office/powerpoint/2010/main" val="199211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573171" y="596900"/>
            <a:ext cx="3443830" cy="3441700"/>
            <a:chOff x="4586515" y="1524000"/>
            <a:chExt cx="3812358" cy="3810000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8" r="8149"/>
            <a:stretch/>
          </p:blipFill>
          <p:spPr>
            <a:xfrm>
              <a:off x="4586515" y="1524000"/>
              <a:ext cx="3812358" cy="3810000"/>
            </a:xfrm>
            <a:prstGeom prst="rect">
              <a:avLst/>
            </a:prstGeom>
          </p:spPr>
        </p:pic>
        <p:cxnSp>
          <p:nvCxnSpPr>
            <p:cNvPr id="40" name="Straight Arrow Connector 39"/>
            <p:cNvCxnSpPr/>
            <p:nvPr/>
          </p:nvCxnSpPr>
          <p:spPr>
            <a:xfrm flipV="1">
              <a:off x="6607811" y="2128603"/>
              <a:ext cx="853543" cy="131018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  <a:alpha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 flipV="1">
              <a:off x="6853901" y="3199153"/>
              <a:ext cx="853543" cy="131018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  <a:alpha val="6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620435" y="3424264"/>
              <a:ext cx="1205753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Arc 42"/>
            <p:cNvSpPr>
              <a:spLocks noChangeAspect="1"/>
            </p:cNvSpPr>
            <p:nvPr/>
          </p:nvSpPr>
          <p:spPr>
            <a:xfrm rot="3398209">
              <a:off x="6489284" y="3180838"/>
              <a:ext cx="619366" cy="619366"/>
            </a:xfrm>
            <a:prstGeom prst="arc">
              <a:avLst>
                <a:gd name="adj1" fmla="val 17477522"/>
                <a:gd name="adj2" fmla="val 20759607"/>
              </a:avLst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083973" y="3414664"/>
              <a:ext cx="28565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Symbol" charset="2"/>
                  <a:ea typeface="Symbol" charset="2"/>
                  <a:cs typeface="Symbol" charset="2"/>
                  <a:sym typeface="Wingdings"/>
                </a:rPr>
                <a:t>q</a:t>
              </a:r>
              <a:endParaRPr lang="en-US" sz="1500" dirty="0">
                <a:latin typeface="Symbol" charset="2"/>
                <a:ea typeface="Symbol" charset="2"/>
                <a:cs typeface="Symbol" charset="2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301" b="55208"/>
            <a:stretch/>
          </p:blipFill>
          <p:spPr>
            <a:xfrm>
              <a:off x="7518400" y="4199399"/>
              <a:ext cx="288628" cy="275798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362" r="86301" b="-32"/>
            <a:stretch/>
          </p:blipFill>
          <p:spPr>
            <a:xfrm>
              <a:off x="7094498" y="2017059"/>
              <a:ext cx="288628" cy="299677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128215" y="601451"/>
            <a:ext cx="4523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Once the coupling angle and the beam sizes in the decoupled plain are known, we proceed as follows: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8575" y="1325351"/>
            <a:ext cx="4906825" cy="830997"/>
            <a:chOff x="198575" y="1325351"/>
            <a:chExt cx="4906825" cy="8309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400" y="1442066"/>
              <a:ext cx="2159000" cy="63094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98575" y="1325351"/>
              <a:ext cx="28214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1600" dirty="0">
                  <a:solidFill>
                    <a:schemeClr val="tx2"/>
                  </a:solidFill>
                </a:rPr>
                <a:t>We calculate the particle coordinates in the </a:t>
              </a:r>
              <a:r>
                <a:rPr lang="en-US" sz="1600" b="1" dirty="0">
                  <a:solidFill>
                    <a:srgbClr val="FF0000"/>
                  </a:solidFill>
                </a:rPr>
                <a:t>decoupled frame </a:t>
              </a:r>
              <a:r>
                <a:rPr lang="en-US" sz="1600" dirty="0">
                  <a:solidFill>
                    <a:schemeClr val="tx2"/>
                  </a:solidFill>
                </a:rPr>
                <a:t>at the </a:t>
              </a:r>
              <a:r>
                <a:rPr lang="en-US" sz="1600" b="1" dirty="0">
                  <a:solidFill>
                    <a:srgbClr val="FF0000"/>
                  </a:solidFill>
                </a:rPr>
                <a:t>CP</a:t>
              </a:r>
              <a:r>
                <a:rPr lang="en-US" sz="1600" dirty="0">
                  <a:solidFill>
                    <a:schemeClr val="tx2"/>
                  </a:solidFill>
                </a:rPr>
                <a:t>: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575" y="4936361"/>
            <a:ext cx="4929011" cy="683296"/>
            <a:chOff x="198575" y="4393024"/>
            <a:chExt cx="4929011" cy="68329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93185" y="4393024"/>
              <a:ext cx="1934401" cy="68329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98575" y="4436851"/>
              <a:ext cx="29230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r>
                <a:rPr lang="en-US" sz="1600" dirty="0">
                  <a:solidFill>
                    <a:schemeClr val="tx2"/>
                  </a:solidFill>
                </a:rPr>
                <a:t>We </a:t>
              </a:r>
              <a:r>
                <a:rPr lang="en-US" sz="1600" b="1" dirty="0">
                  <a:solidFill>
                    <a:srgbClr val="FF0000"/>
                  </a:solidFill>
                </a:rPr>
                <a:t>rotate the kicks </a:t>
              </a:r>
              <a:r>
                <a:rPr lang="en-US" sz="1600" dirty="0">
                  <a:solidFill>
                    <a:schemeClr val="tx2"/>
                  </a:solidFill>
                </a:rPr>
                <a:t>to de coupled reference frame  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98575" y="5734127"/>
            <a:ext cx="4670080" cy="1077218"/>
            <a:chOff x="198575" y="5323310"/>
            <a:chExt cx="4670080" cy="1077218"/>
          </a:xfrm>
        </p:grpSpPr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3109885" y="5405120"/>
              <a:ext cx="1758770" cy="619761"/>
              <a:chOff x="259035" y="4815477"/>
              <a:chExt cx="2044700" cy="72051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3934" b="51027"/>
              <a:stretch/>
            </p:blipFill>
            <p:spPr>
              <a:xfrm>
                <a:off x="259035" y="4815477"/>
                <a:ext cx="2044700" cy="362515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133" b="-172"/>
              <a:stretch/>
            </p:blipFill>
            <p:spPr>
              <a:xfrm>
                <a:off x="259035" y="5173480"/>
                <a:ext cx="2044700" cy="362515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98575" y="5323310"/>
              <a:ext cx="26944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4"/>
              </a:pPr>
              <a:r>
                <a:rPr lang="en-US" sz="1600" dirty="0">
                  <a:solidFill>
                    <a:schemeClr val="tx2"/>
                  </a:solidFill>
                </a:rPr>
                <a:t>We </a:t>
              </a:r>
              <a:r>
                <a:rPr lang="en-US" sz="1600" b="1" dirty="0">
                  <a:solidFill>
                    <a:srgbClr val="FF0000"/>
                  </a:solidFill>
                </a:rPr>
                <a:t>apply the kicks </a:t>
              </a:r>
              <a:r>
                <a:rPr lang="en-US" sz="1600" dirty="0">
                  <a:solidFill>
                    <a:schemeClr val="tx2"/>
                  </a:solidFill>
                </a:rPr>
                <a:t>to the transverse momenta and </a:t>
              </a:r>
              <a:r>
                <a:rPr lang="en-US" sz="1600" b="1" dirty="0">
                  <a:solidFill>
                    <a:srgbClr val="FF0000"/>
                  </a:solidFill>
                </a:rPr>
                <a:t>drift back </a:t>
              </a:r>
              <a:r>
                <a:rPr lang="en-US" sz="1600" dirty="0">
                  <a:solidFill>
                    <a:schemeClr val="tx2"/>
                  </a:solidFill>
                </a:rPr>
                <a:t>to the </a:t>
              </a:r>
              <a:r>
                <a:rPr lang="en-US" sz="1600" b="1" dirty="0">
                  <a:solidFill>
                    <a:srgbClr val="FF0000"/>
                  </a:solidFill>
                </a:rPr>
                <a:t>IP </a:t>
              </a:r>
              <a:r>
                <a:rPr lang="en-US" sz="1600" dirty="0">
                  <a:solidFill>
                    <a:schemeClr val="tx2"/>
                  </a:solidFill>
                </a:rPr>
                <a:t>(as explained before)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98575" y="2185680"/>
            <a:ext cx="5163975" cy="1914866"/>
            <a:chOff x="198575" y="2185680"/>
            <a:chExt cx="5163975" cy="191486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500" y="2185680"/>
              <a:ext cx="2505050" cy="100202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98575" y="2328651"/>
              <a:ext cx="28468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r>
                <a:rPr lang="en-US" sz="1600" dirty="0">
                  <a:solidFill>
                    <a:schemeClr val="tx2"/>
                  </a:solidFill>
                </a:rPr>
                <a:t>We calculate the </a:t>
              </a:r>
              <a:r>
                <a:rPr lang="en-US" sz="1600" b="1" dirty="0">
                  <a:solidFill>
                    <a:srgbClr val="FF0000"/>
                  </a:solidFill>
                </a:rPr>
                <a:t>kick</a:t>
              </a:r>
              <a:r>
                <a:rPr lang="en-US" sz="1600" dirty="0">
                  <a:solidFill>
                    <a:schemeClr val="tx2"/>
                  </a:solidFill>
                </a:rPr>
                <a:t> from the slide in the decoupled reference frame: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466036" y="3210774"/>
              <a:ext cx="3400604" cy="889772"/>
              <a:chOff x="1466036" y="3393654"/>
              <a:chExt cx="3400604" cy="88977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400" y="3742252"/>
                <a:ext cx="1348014" cy="541174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466036" y="3565631"/>
                <a:ext cx="85936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tx2"/>
                    </a:solidFill>
                  </a:rPr>
                  <a:t>where</a:t>
                </a: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279555" y="3393654"/>
                <a:ext cx="2587085" cy="338554"/>
                <a:chOff x="1253395" y="3485094"/>
                <a:chExt cx="2587085" cy="338554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388" t="7934" r="52777" b="69808"/>
                <a:stretch/>
              </p:blipFill>
              <p:spPr>
                <a:xfrm>
                  <a:off x="1253395" y="3527469"/>
                  <a:ext cx="240125" cy="272868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1444476" y="3485094"/>
                  <a:ext cx="239600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2"/>
                      </a:solidFill>
                    </a:rPr>
                    <a:t>is the electric potential</a:t>
                  </a:r>
                </a:p>
              </p:txBody>
            </p:sp>
          </p:grpSp>
        </p:grpSp>
      </p:grpSp>
      <p:sp>
        <p:nvSpPr>
          <p:cNvPr id="50" name="TextBox 49"/>
          <p:cNvSpPr txBox="1"/>
          <p:nvPr/>
        </p:nvSpPr>
        <p:spPr>
          <a:xfrm>
            <a:off x="575932" y="4032108"/>
            <a:ext cx="5168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For Gaussian (uncoupled) beams, closed forms exist to evaluate these quantities.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9"/>
          <a:stretch/>
        </p:blipFill>
        <p:spPr>
          <a:xfrm>
            <a:off x="7259320" y="2490654"/>
            <a:ext cx="428400" cy="33356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65"/>
          <a:stretch/>
        </p:blipFill>
        <p:spPr>
          <a:xfrm>
            <a:off x="7124338" y="1802678"/>
            <a:ext cx="428400" cy="364943"/>
          </a:xfrm>
          <a:prstGeom prst="rect">
            <a:avLst/>
          </a:prstGeom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749773" y="5773771"/>
            <a:ext cx="1764000" cy="660790"/>
            <a:chOff x="4747594" y="5713741"/>
            <a:chExt cx="1971487" cy="738518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7" t="-2668" r="277" b="77629"/>
            <a:stretch/>
          </p:blipFill>
          <p:spPr>
            <a:xfrm>
              <a:off x="4747594" y="5713741"/>
              <a:ext cx="1971487" cy="349534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4" t="49313" r="554" b="25648"/>
            <a:stretch/>
          </p:blipFill>
          <p:spPr>
            <a:xfrm>
              <a:off x="4747594" y="6102724"/>
              <a:ext cx="1971487" cy="349535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528E5EC2-BDC3-154B-942E-53FC12895992}"/>
              </a:ext>
            </a:extLst>
          </p:cNvPr>
          <p:cNvSpPr txBox="1"/>
          <p:nvPr/>
        </p:nvSpPr>
        <p:spPr>
          <a:xfrm rot="1184556">
            <a:off x="5979697" y="4737964"/>
            <a:ext cx="2731168" cy="107721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This map by itself is </a:t>
            </a:r>
            <a:r>
              <a:rPr lang="en-US" sz="1600" b="1" dirty="0">
                <a:solidFill>
                  <a:srgbClr val="FF0000"/>
                </a:solidFill>
              </a:rPr>
              <a:t>not symplectic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  <a:sym typeface="Wingdings" pitchFamily="2" charset="2"/>
              </a:rPr>
              <a:t> it becomes symplectic when longitudinal forces are also included [1]…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9030814-9935-BF42-9DA6-3EF348132B3D}"/>
              </a:ext>
            </a:extLst>
          </p:cNvPr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Transverse kicks - linear coupling of the strong beam</a:t>
            </a:r>
          </a:p>
        </p:txBody>
      </p:sp>
    </p:spTree>
    <p:extLst>
      <p:ext uri="{BB962C8B-B14F-4D97-AF65-F5344CB8AC3E}">
        <p14:creationId xmlns:p14="http://schemas.microsoft.com/office/powerpoint/2010/main" val="23335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 flipV="1">
            <a:off x="1667435" y="3034299"/>
            <a:ext cx="3012141" cy="158171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548284" y="969506"/>
            <a:ext cx="6054498" cy="5076000"/>
            <a:chOff x="548284" y="1883906"/>
            <a:chExt cx="6054498" cy="5076000"/>
          </a:xfrm>
        </p:grpSpPr>
        <p:grpSp>
          <p:nvGrpSpPr>
            <p:cNvPr id="2" name="Group 1"/>
            <p:cNvGrpSpPr/>
            <p:nvPr/>
          </p:nvGrpSpPr>
          <p:grpSpPr>
            <a:xfrm>
              <a:off x="548284" y="1883906"/>
              <a:ext cx="5878017" cy="5076000"/>
              <a:chOff x="548284" y="1883906"/>
              <a:chExt cx="5878017" cy="5076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548284" y="1883906"/>
                <a:ext cx="5878017" cy="5076000"/>
                <a:chOff x="733288" y="1169259"/>
                <a:chExt cx="5878017" cy="5083904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3312636" y="1169259"/>
                  <a:ext cx="43283" cy="5083904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733288" y="3817143"/>
                  <a:ext cx="5878017" cy="0"/>
                </a:xfrm>
                <a:prstGeom prst="straightConnector1">
                  <a:avLst/>
                </a:prstGeom>
                <a:ln w="28575">
                  <a:solidFill>
                    <a:schemeClr val="accent4">
                      <a:lumMod val="75000"/>
                    </a:schemeClr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3159701" y="6356639"/>
                <a:ext cx="17144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Boosted</a:t>
                </a:r>
              </a:p>
              <a:p>
                <a:r>
                  <a:rPr lang="en-US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reference frame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6228100" y="4568274"/>
              <a:ext cx="3746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4">
                      <a:lumMod val="75000"/>
                    </a:schemeClr>
                  </a:solidFill>
                </a:rPr>
                <a:t>S</a:t>
              </a:r>
              <a:r>
                <a:rPr lang="en-US" sz="1600" b="1" baseline="30000" dirty="0">
                  <a:solidFill>
                    <a:schemeClr val="accent4">
                      <a:lumMod val="75000"/>
                    </a:schemeClr>
                  </a:solidFill>
                </a:rPr>
                <a:t>*</a:t>
              </a:r>
            </a:p>
          </p:txBody>
        </p:sp>
      </p:grp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effect of the angle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88204" y="3264610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27868" y="3396222"/>
            <a:ext cx="587185" cy="763980"/>
            <a:chOff x="1892358" y="3543806"/>
            <a:chExt cx="587185" cy="763980"/>
          </a:xfrm>
        </p:grpSpPr>
        <p:sp>
          <p:nvSpPr>
            <p:cNvPr id="18" name="Oval 17"/>
            <p:cNvSpPr/>
            <p:nvPr/>
          </p:nvSpPr>
          <p:spPr>
            <a:xfrm>
              <a:off x="2335543" y="3543806"/>
              <a:ext cx="144000" cy="144000"/>
            </a:xfrm>
            <a:prstGeom prst="ellipse">
              <a:avLst/>
            </a:prstGeom>
            <a:solidFill>
              <a:srgbClr val="0432FF">
                <a:alpha val="4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892358" y="3723011"/>
              <a:ext cx="5608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0432FF"/>
                  </a:solidFill>
                </a:rPr>
                <a:t>z&gt;0</a:t>
              </a:r>
            </a:p>
            <a:p>
              <a:r>
                <a:rPr lang="en-US" sz="1600" b="1" dirty="0" err="1">
                  <a:solidFill>
                    <a:srgbClr val="0432FF"/>
                  </a:solidFill>
                </a:rPr>
                <a:t>p</a:t>
              </a:r>
              <a:r>
                <a:rPr lang="en-US" sz="1600" b="1" baseline="-25000" dirty="0" err="1">
                  <a:solidFill>
                    <a:srgbClr val="0432FF"/>
                  </a:solidFill>
                </a:rPr>
                <a:t>x</a:t>
              </a:r>
              <a:r>
                <a:rPr lang="en-US" sz="1600" b="1" dirty="0">
                  <a:solidFill>
                    <a:srgbClr val="0432FF"/>
                  </a:solidFill>
                </a:rPr>
                <a:t>&gt;0</a:t>
              </a:r>
            </a:p>
          </p:txBody>
        </p:sp>
      </p:grpSp>
      <p:sp>
        <p:nvSpPr>
          <p:cNvPr id="3" name="Can 2"/>
          <p:cNvSpPr/>
          <p:nvPr/>
        </p:nvSpPr>
        <p:spPr>
          <a:xfrm rot="5400000">
            <a:off x="3604371" y="3520290"/>
            <a:ext cx="525517" cy="199696"/>
          </a:xfrm>
          <a:prstGeom prst="can">
            <a:avLst/>
          </a:prstGeom>
          <a:solidFill>
            <a:srgbClr val="FF0000">
              <a:alpha val="4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842795" y="3113591"/>
            <a:ext cx="1637500" cy="1767871"/>
            <a:chOff x="3842795" y="3113591"/>
            <a:chExt cx="1637500" cy="1767871"/>
          </a:xfrm>
        </p:grpSpPr>
        <p:sp>
          <p:nvSpPr>
            <p:cNvPr id="39" name="TextBox 38"/>
            <p:cNvSpPr txBox="1"/>
            <p:nvPr/>
          </p:nvSpPr>
          <p:spPr>
            <a:xfrm>
              <a:off x="3848901" y="4296687"/>
              <a:ext cx="16313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Collision Point</a:t>
              </a:r>
            </a:p>
            <a:p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(CP)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3842795" y="3113591"/>
              <a:ext cx="0" cy="1759352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/>
          <p:cNvCxnSpPr/>
          <p:nvPr/>
        </p:nvCxnSpPr>
        <p:spPr>
          <a:xfrm flipV="1">
            <a:off x="3844413" y="2880852"/>
            <a:ext cx="0" cy="599767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3840480" y="3103880"/>
            <a:ext cx="695960" cy="38100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15082" y="3102444"/>
            <a:ext cx="282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v</a:t>
            </a:r>
            <a:endParaRPr lang="en-US" sz="1600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3825802" y="2696044"/>
            <a:ext cx="64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E</a:t>
            </a:r>
            <a:r>
              <a:rPr lang="en-US" sz="1600" baseline="-25000" dirty="0" err="1"/>
              <a:t>strong</a:t>
            </a:r>
            <a:endParaRPr lang="en-US" sz="1600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59" y="1050469"/>
            <a:ext cx="5507155" cy="668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74129" y="968826"/>
            <a:ext cx="3543300" cy="76744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445566" y="533535"/>
            <a:ext cx="490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longitudinal kick has </a:t>
            </a:r>
            <a:r>
              <a:rPr lang="en-US" sz="1600" b="1" dirty="0">
                <a:solidFill>
                  <a:srgbClr val="FF0000"/>
                </a:solidFill>
              </a:rPr>
              <a:t>two components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21356" y="1818996"/>
            <a:ext cx="3517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trajectory is, in general, not perpendicular to the transverse fields of the strong beam </a:t>
            </a:r>
            <a:r>
              <a:rPr lang="en-US" sz="1600" dirty="0">
                <a:solidFill>
                  <a:schemeClr val="tx2"/>
                </a:solidFill>
                <a:sym typeface="Wingdings"/>
              </a:rPr>
              <a:t> this introduces this term in the longitudinal kick </a:t>
            </a:r>
            <a:r>
              <a:rPr lang="en-US" sz="1600" dirty="0">
                <a:solidFill>
                  <a:schemeClr val="tx2"/>
                </a:solidFill>
              </a:rPr>
              <a:t>(see Hirata [1] for detailed explanation) 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3892312" y="2979614"/>
            <a:ext cx="215862" cy="37094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3841295" y="3325091"/>
            <a:ext cx="284438" cy="155714"/>
          </a:xfrm>
          <a:prstGeom prst="straightConnector1">
            <a:avLst/>
          </a:prstGeom>
          <a:ln w="28575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9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37" grpId="0"/>
      <p:bldP spid="41" grpId="0"/>
      <p:bldP spid="10" grpId="0" animBg="1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865615" y="1260350"/>
            <a:ext cx="7731786" cy="497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tx2"/>
                </a:solidFill>
              </a:rPr>
              <a:t>SixTrack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Beam-beam effects in </a:t>
            </a:r>
            <a:r>
              <a:rPr lang="en-US" dirty="0" err="1">
                <a:solidFill>
                  <a:schemeClr val="tx2"/>
                </a:solidFill>
              </a:rPr>
              <a:t>SixTrack</a:t>
            </a:r>
            <a:endParaRPr lang="en-US" dirty="0">
              <a:solidFill>
                <a:schemeClr val="tx2"/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Review of the 6D beam-beam routines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Numerical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Transverse generalized kicks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treatment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Energy change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Performed tests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Boost/anti-boost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What next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9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grad-phi effect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559" y="1050469"/>
            <a:ext cx="5507155" cy="668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16929" y="1008932"/>
            <a:ext cx="293914" cy="767443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2630" y="1831028"/>
            <a:ext cx="863902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</a:rPr>
              <a:t>Another component of the longitudinal kick arises from the fact that the transverse </a:t>
            </a:r>
            <a:r>
              <a:rPr lang="en-US" sz="1600" b="1" dirty="0">
                <a:solidFill>
                  <a:srgbClr val="FF0000"/>
                </a:solidFill>
              </a:rPr>
              <a:t>shape of the strong beam is changing along z </a:t>
            </a:r>
            <a:r>
              <a:rPr lang="en-US" sz="1600" dirty="0">
                <a:solidFill>
                  <a:schemeClr val="tx2"/>
                </a:solidFill>
              </a:rPr>
              <a:t>(hour-glass effect, “rotating” coupling angle)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electric potential depends on z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 gradient of the electric potential (i.e. the electric field) has a z component </a:t>
            </a:r>
          </a:p>
          <a:p>
            <a:pPr marL="742950" lvl="1" indent="-285750">
              <a:spcBef>
                <a:spcPts val="600"/>
              </a:spcBef>
              <a:buFont typeface="Wingdings" charset="2"/>
              <a:buChar char="à"/>
            </a:pPr>
            <a:r>
              <a:rPr lang="en-US" sz="1600" dirty="0">
                <a:solidFill>
                  <a:schemeClr val="tx2"/>
                </a:solidFill>
                <a:sym typeface="Wingdings"/>
              </a:rPr>
              <a:t>There is a z-kick, i.e. again a change in the particle energy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6535" y="3764789"/>
            <a:ext cx="86390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</a:rPr>
              <a:t>We need to evaluate the </a:t>
            </a:r>
            <a:r>
              <a:rPr lang="en-US" sz="1600" b="1" dirty="0">
                <a:solidFill>
                  <a:srgbClr val="FF0000"/>
                </a:solidFill>
              </a:rPr>
              <a:t>derivative </a:t>
            </a:r>
            <a:r>
              <a:rPr lang="en-US" sz="1600" b="1" dirty="0" err="1">
                <a:solidFill>
                  <a:srgbClr val="FF0000"/>
                </a:solidFill>
              </a:rPr>
              <a:t>w.r.t</a:t>
            </a:r>
            <a:r>
              <a:rPr lang="en-US" sz="1600" b="1" dirty="0">
                <a:solidFill>
                  <a:srgbClr val="FF0000"/>
                </a:solidFill>
              </a:rPr>
              <a:t>. z</a:t>
            </a:r>
            <a:r>
              <a:rPr lang="en-US" sz="1600" dirty="0">
                <a:solidFill>
                  <a:schemeClr val="tx2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of the electric potential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As we have written down most of the involved quantities as a function of the coordinate of the CP (capital-S) we just notice that: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45566" y="533535"/>
            <a:ext cx="4909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The longitudinal kick has </a:t>
            </a:r>
            <a:r>
              <a:rPr lang="en-US" sz="1600" b="1" dirty="0">
                <a:solidFill>
                  <a:srgbClr val="FF0000"/>
                </a:solidFill>
              </a:rPr>
              <a:t>two components</a:t>
            </a:r>
            <a:r>
              <a:rPr lang="en-US" sz="1600" dirty="0">
                <a:solidFill>
                  <a:schemeClr val="tx2"/>
                </a:solidFill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6008" y="4998905"/>
            <a:ext cx="8869600" cy="1328513"/>
            <a:chOff x="109114" y="4770305"/>
            <a:chExt cx="8869600" cy="1328513"/>
          </a:xfrm>
        </p:grpSpPr>
        <p:sp>
          <p:nvSpPr>
            <p:cNvPr id="20" name="Rectangle 19"/>
            <p:cNvSpPr/>
            <p:nvPr/>
          </p:nvSpPr>
          <p:spPr>
            <a:xfrm>
              <a:off x="109114" y="5437418"/>
              <a:ext cx="1698285" cy="6614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buClr>
                  <a:schemeClr val="tx2"/>
                </a:buClr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(in </a:t>
              </a:r>
              <a:r>
                <a:rPr lang="en-US" sz="1600" dirty="0" err="1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sixtrack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 jargon </a:t>
              </a:r>
            </a:p>
            <a:p>
              <a:pPr algn="ctr">
                <a:lnSpc>
                  <a:spcPct val="120000"/>
                </a:lnSpc>
                <a:buClr>
                  <a:schemeClr val="tx2"/>
                </a:buClr>
              </a:pP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z is called </a:t>
              </a:r>
              <a:r>
                <a:rPr lang="en-US" sz="1600" dirty="0">
                  <a:solidFill>
                    <a:schemeClr val="tx2"/>
                  </a:solidFill>
                  <a:latin typeface="Symbol" charset="2"/>
                  <a:ea typeface="Symbol" charset="2"/>
                  <a:cs typeface="Symbol" charset="2"/>
                  <a:sym typeface="Wingdings"/>
                </a:rPr>
                <a:t>s</a:t>
              </a:r>
              <a:r>
                <a:rPr lang="en-US" sz="1600" dirty="0">
                  <a:solidFill>
                    <a:schemeClr val="tx2"/>
                  </a:solidFill>
                  <a:latin typeface="Calibri" charset="0"/>
                  <a:ea typeface="Calibri" charset="0"/>
                  <a:cs typeface="Calibri" charset="0"/>
                  <a:sym typeface="Wingdings"/>
                </a:rPr>
                <a:t>)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8893" y="4770305"/>
              <a:ext cx="8769821" cy="679652"/>
              <a:chOff x="208893" y="4770305"/>
              <a:chExt cx="8769821" cy="67965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1373" y="4770305"/>
                <a:ext cx="1003794" cy="679652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6414" y="4771699"/>
                <a:ext cx="4882300" cy="676864"/>
              </a:xfrm>
              <a:prstGeom prst="rect">
                <a:avLst/>
              </a:prstGeom>
            </p:spPr>
          </p:pic>
          <p:sp>
            <p:nvSpPr>
              <p:cNvPr id="23" name="Right Arrow 22"/>
              <p:cNvSpPr/>
              <p:nvPr/>
            </p:nvSpPr>
            <p:spPr>
              <a:xfrm>
                <a:off x="3443367" y="4919297"/>
                <a:ext cx="484605" cy="38166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893" y="4773581"/>
                <a:ext cx="1403371" cy="673100"/>
              </a:xfrm>
              <a:prstGeom prst="rect">
                <a:avLst/>
              </a:prstGeom>
            </p:spPr>
          </p:pic>
          <p:sp>
            <p:nvSpPr>
              <p:cNvPr id="24" name="Right Arrow 23"/>
              <p:cNvSpPr/>
              <p:nvPr/>
            </p:nvSpPr>
            <p:spPr>
              <a:xfrm>
                <a:off x="1726626" y="4919297"/>
                <a:ext cx="484605" cy="38166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905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1" y="1970484"/>
            <a:ext cx="7339263" cy="560162"/>
          </a:xfrm>
          <a:prstGeom prst="rect">
            <a:avLst/>
          </a:prstGeom>
        </p:spPr>
      </p:pic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grad-phi effect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85653" y="3611845"/>
            <a:ext cx="7686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sym typeface="Wingdings"/>
              </a:rPr>
              <a:t>where: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4"/>
          <a:stretch/>
        </p:blipFill>
        <p:spPr>
          <a:xfrm>
            <a:off x="1728240" y="3218215"/>
            <a:ext cx="3037113" cy="12094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44" y="739314"/>
            <a:ext cx="4882300" cy="676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05" y="1443791"/>
            <a:ext cx="3176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Derivative rule for nested functions: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4"/>
          <a:stretch/>
        </p:blipFill>
        <p:spPr>
          <a:xfrm>
            <a:off x="4924630" y="3218215"/>
            <a:ext cx="3037113" cy="121327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1919360" y="2483812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685371" y="2483812"/>
            <a:ext cx="0" cy="403768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3720087" y="2483812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86098" y="2483812"/>
            <a:ext cx="0" cy="403768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5472687" y="2483812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154474" y="2483812"/>
            <a:ext cx="0" cy="403768"/>
          </a:xfrm>
          <a:prstGeom prst="straightConnector1">
            <a:avLst/>
          </a:prstGeom>
          <a:ln w="28575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7044813" y="2483812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7726600" y="2483812"/>
            <a:ext cx="0" cy="403768"/>
          </a:xfrm>
          <a:prstGeom prst="straightConnector1">
            <a:avLst/>
          </a:prstGeom>
          <a:ln w="28575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876926" y="2847471"/>
            <a:ext cx="5895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</a:rPr>
              <a:t>We need to evaluate these eight terms</a:t>
            </a:r>
            <a:r>
              <a:rPr lang="mr-IN" sz="1600" dirty="0">
                <a:solidFill>
                  <a:schemeClr val="accent6"/>
                </a:solidFill>
              </a:rPr>
              <a:t>…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" grpId="0"/>
      <p:bldP spid="4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5" y="634978"/>
            <a:ext cx="7339263" cy="5601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4" y="3043130"/>
            <a:ext cx="8133348" cy="3395633"/>
          </a:xfrm>
          <a:prstGeom prst="rect">
            <a:avLst/>
          </a:prstGeom>
        </p:spPr>
      </p:pic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grad-phi effect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14"/>
          <a:stretch/>
        </p:blipFill>
        <p:spPr>
          <a:xfrm>
            <a:off x="266210" y="1612231"/>
            <a:ext cx="2537997" cy="10106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54"/>
          <a:stretch/>
        </p:blipFill>
        <p:spPr>
          <a:xfrm>
            <a:off x="2743200" y="1625988"/>
            <a:ext cx="2715975" cy="1084982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2268276" y="1160338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069003" y="1160338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821603" y="1160338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393729" y="1160338"/>
            <a:ext cx="0" cy="403768"/>
          </a:xfrm>
          <a:prstGeom prst="straightConnector1">
            <a:avLst/>
          </a:prstGeom>
          <a:ln w="28575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61947" y="1752598"/>
            <a:ext cx="3121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For these four terms a closed forms exist for transverse Gaussian beams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6144" y="3033841"/>
            <a:ext cx="1701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/>
                </a:solidFill>
              </a:rPr>
              <a:t>Bassetti</a:t>
            </a:r>
            <a:r>
              <a:rPr lang="en-US" sz="1600" b="1" dirty="0">
                <a:solidFill>
                  <a:schemeClr val="tx2"/>
                </a:solidFill>
              </a:rPr>
              <a:t>-Erskine</a:t>
            </a:r>
          </a:p>
        </p:txBody>
      </p:sp>
    </p:spTree>
    <p:extLst>
      <p:ext uri="{BB962C8B-B14F-4D97-AF65-F5344CB8AC3E}">
        <p14:creationId xmlns:p14="http://schemas.microsoft.com/office/powerpoint/2010/main" val="54499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grad-phi effect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V="1">
            <a:off x="3038297" y="1196434"/>
            <a:ext cx="0" cy="403768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V="1">
            <a:off x="4839024" y="1196434"/>
            <a:ext cx="0" cy="403768"/>
          </a:xfrm>
          <a:prstGeom prst="straightConnector1">
            <a:avLst/>
          </a:prstGeom>
          <a:ln w="28575">
            <a:solidFill>
              <a:schemeClr val="accent2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62" y="2249911"/>
            <a:ext cx="4041670" cy="11013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0" y="2454447"/>
            <a:ext cx="2374600" cy="693947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3558004" y="2590138"/>
            <a:ext cx="596900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967" y="3814255"/>
            <a:ext cx="2723243" cy="10979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4694" y="4042621"/>
            <a:ext cx="1696453" cy="601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With some some goniometric trick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t="5100"/>
          <a:stretch/>
        </p:blipFill>
        <p:spPr>
          <a:xfrm>
            <a:off x="4769184" y="4138817"/>
            <a:ext cx="4254500" cy="90168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836689" y="3838084"/>
            <a:ext cx="3332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Where: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5" y="634978"/>
            <a:ext cx="7339263" cy="56016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FBA6AE5-4BDC-8744-AAB4-02B192AE4735}"/>
              </a:ext>
            </a:extLst>
          </p:cNvPr>
          <p:cNvSpPr txBox="1"/>
          <p:nvPr/>
        </p:nvSpPr>
        <p:spPr>
          <a:xfrm>
            <a:off x="2285085" y="1646035"/>
            <a:ext cx="3093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Terms coming from linear coupling</a:t>
            </a:r>
          </a:p>
        </p:txBody>
      </p:sp>
    </p:spTree>
    <p:extLst>
      <p:ext uri="{BB962C8B-B14F-4D97-AF65-F5344CB8AC3E}">
        <p14:creationId xmlns:p14="http://schemas.microsoft.com/office/powerpoint/2010/main" val="15732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9" name="Straight Connector 8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Energy change: grad-phi effect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587613" y="1112212"/>
            <a:ext cx="0" cy="403768"/>
          </a:xfrm>
          <a:prstGeom prst="straightConnector1">
            <a:avLst/>
          </a:prstGeom>
          <a:ln w="28575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195834" y="1136275"/>
            <a:ext cx="0" cy="403768"/>
          </a:xfrm>
          <a:prstGeom prst="straightConnector1">
            <a:avLst/>
          </a:prstGeom>
          <a:ln w="28575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35" y="634978"/>
            <a:ext cx="7339263" cy="56016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60" y="1972153"/>
            <a:ext cx="2440296" cy="11270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721" y="1945423"/>
            <a:ext cx="3497374" cy="1148698"/>
          </a:xfrm>
          <a:prstGeom prst="rect">
            <a:avLst/>
          </a:prstGeom>
        </p:spPr>
      </p:pic>
      <p:sp>
        <p:nvSpPr>
          <p:cNvPr id="42" name="Right Arrow 41"/>
          <p:cNvSpPr/>
          <p:nvPr/>
        </p:nvSpPr>
        <p:spPr>
          <a:xfrm>
            <a:off x="3630195" y="2319421"/>
            <a:ext cx="596900" cy="4699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601583" y="3693691"/>
            <a:ext cx="7760368" cy="2622885"/>
            <a:chOff x="637675" y="1672389"/>
            <a:chExt cx="7760368" cy="2622885"/>
          </a:xfrm>
        </p:grpSpPr>
        <p:grpSp>
          <p:nvGrpSpPr>
            <p:cNvPr id="45" name="Group 44"/>
            <p:cNvGrpSpPr/>
            <p:nvPr/>
          </p:nvGrpSpPr>
          <p:grpSpPr>
            <a:xfrm>
              <a:off x="637675" y="1672389"/>
              <a:ext cx="7760368" cy="2622885"/>
              <a:chOff x="264696" y="1925052"/>
              <a:chExt cx="7760368" cy="2622885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264696" y="1925052"/>
                <a:ext cx="7760368" cy="2622885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2707" y="2395723"/>
                <a:ext cx="3511439" cy="207400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14" y="3415846"/>
                <a:ext cx="2951843" cy="947382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726" y="2409339"/>
                <a:ext cx="1833181" cy="962167"/>
              </a:xfrm>
              <a:prstGeom prst="rect">
                <a:avLst/>
              </a:prstGeom>
            </p:spPr>
          </p:pic>
          <p:sp>
            <p:nvSpPr>
              <p:cNvPr id="51" name="Right Arrow 50"/>
              <p:cNvSpPr/>
              <p:nvPr/>
            </p:nvSpPr>
            <p:spPr>
              <a:xfrm>
                <a:off x="3629526" y="3051340"/>
                <a:ext cx="596900" cy="4699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661736" y="1752600"/>
              <a:ext cx="77363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Derivatives of R, T and W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FD68405-0BB9-724E-8895-FF7C3D16F40A}"/>
              </a:ext>
            </a:extLst>
          </p:cNvPr>
          <p:cNvSpPr txBox="1"/>
          <p:nvPr/>
        </p:nvSpPr>
        <p:spPr>
          <a:xfrm>
            <a:off x="5550798" y="1580721"/>
            <a:ext cx="33058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Terms coming from hourglass effect</a:t>
            </a:r>
          </a:p>
        </p:txBody>
      </p:sp>
    </p:spTree>
    <p:extLst>
      <p:ext uri="{BB962C8B-B14F-4D97-AF65-F5344CB8AC3E}">
        <p14:creationId xmlns:p14="http://schemas.microsoft.com/office/powerpoint/2010/main" val="272482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68" y="5108124"/>
            <a:ext cx="2723243" cy="1097908"/>
          </a:xfrm>
          <a:prstGeom prst="rect">
            <a:avLst/>
          </a:prstGeom>
        </p:spPr>
      </p:pic>
      <p:grpSp>
        <p:nvGrpSpPr>
          <p:cNvPr id="4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Handling the denominators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169242" y="1456729"/>
            <a:ext cx="7579651" cy="1127086"/>
            <a:chOff x="1169242" y="692893"/>
            <a:chExt cx="7579651" cy="11270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242" y="803221"/>
              <a:ext cx="1833181" cy="96216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278" y="959246"/>
              <a:ext cx="1936465" cy="54702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8597" y="692893"/>
              <a:ext cx="2440296" cy="1127086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5100"/>
          <a:stretch/>
        </p:blipFill>
        <p:spPr>
          <a:xfrm>
            <a:off x="4482196" y="3206063"/>
            <a:ext cx="4254500" cy="901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029" y="3082555"/>
            <a:ext cx="3497374" cy="114869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03220" y="3871162"/>
            <a:ext cx="605790" cy="377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805699" y="5867944"/>
            <a:ext cx="605790" cy="37719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95600" y="3360622"/>
            <a:ext cx="605790" cy="37719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846570" y="3593032"/>
            <a:ext cx="468630" cy="3124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673340" y="3642562"/>
            <a:ext cx="46863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51120" y="1944936"/>
            <a:ext cx="468630" cy="365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64" y="5088116"/>
            <a:ext cx="3807238" cy="11920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36871" y="519422"/>
            <a:ext cx="74461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We have all the pieces, but on the way </a:t>
            </a:r>
            <a:r>
              <a:rPr lang="en-US" sz="1700" b="1" dirty="0">
                <a:solidFill>
                  <a:srgbClr val="FF0000"/>
                </a:solidFill>
              </a:rPr>
              <a:t>we introduced some denominators </a:t>
            </a:r>
            <a:r>
              <a:rPr lang="en-US" sz="1700" dirty="0">
                <a:solidFill>
                  <a:schemeClr val="tx2"/>
                </a:solidFill>
              </a:rPr>
              <a:t>which can become zero!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 not handled in </a:t>
            </a:r>
            <a:r>
              <a:rPr lang="en-US" sz="1700" dirty="0" err="1">
                <a:solidFill>
                  <a:schemeClr val="tx2"/>
                </a:solidFill>
                <a:sym typeface="Wingdings"/>
              </a:rPr>
              <a:t>SixTrack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, properly treated </a:t>
            </a:r>
            <a:r>
              <a:rPr lang="en-US" sz="1700">
                <a:solidFill>
                  <a:schemeClr val="tx2"/>
                </a:solidFill>
                <a:sym typeface="Wingdings"/>
              </a:rPr>
              <a:t>in [4]</a:t>
            </a:r>
            <a:endParaRPr lang="en-US" sz="17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273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865615" y="1260350"/>
            <a:ext cx="7731786" cy="497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Beam-beam effects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 of the 6D beam-beam routines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Numerical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Transverse generalized kicks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treatment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Energy change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Performed tests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Overview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Boost/anti-boost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Linear coupling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What next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29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3568" y="1124744"/>
            <a:ext cx="7992888" cy="49069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800" dirty="0">
                <a:solidFill>
                  <a:schemeClr val="tx2"/>
                </a:solidFill>
              </a:rPr>
              <a:t>Very difficult to identify problems by using the full tracking simulations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2"/>
                </a:solidFill>
                <a:sym typeface="Wingdings"/>
              </a:rPr>
              <a:t>Need to test the single routine 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“on the bench”</a:t>
            </a:r>
          </a:p>
          <a:p>
            <a:pPr marL="685800" lvl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endParaRPr lang="en-US" sz="1800" dirty="0">
              <a:solidFill>
                <a:schemeClr val="tx2"/>
              </a:solidFill>
              <a:sym typeface="Wingdings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sz="1800" b="1" dirty="0">
                <a:solidFill>
                  <a:srgbClr val="FF0000"/>
                </a:solidFill>
                <a:sym typeface="Wingdings"/>
              </a:rPr>
              <a:t>Procedure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performed for each functional block: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2"/>
                </a:solidFill>
                <a:sym typeface="Wingdings"/>
              </a:rPr>
              <a:t>Built a 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C/python implementation</a:t>
            </a:r>
            <a:r>
              <a:rPr lang="en-US" sz="1800" b="1" dirty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from the equations in the document [5]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800" dirty="0">
                <a:solidFill>
                  <a:schemeClr val="tx2"/>
                </a:solidFill>
                <a:sym typeface="Wingdings"/>
              </a:rPr>
              <a:t>Extracted the 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corresponding </a:t>
            </a:r>
            <a:r>
              <a:rPr lang="en-US" sz="1800" b="1" dirty="0" err="1">
                <a:solidFill>
                  <a:srgbClr val="FF0000"/>
                </a:solidFill>
                <a:sym typeface="Wingdings"/>
              </a:rPr>
              <a:t>sixtrack</a:t>
            </a:r>
            <a:r>
              <a:rPr lang="en-US" sz="1800" b="1" dirty="0">
                <a:solidFill>
                  <a:srgbClr val="FF0000"/>
                </a:solidFill>
                <a:sym typeface="Wingdings"/>
              </a:rPr>
              <a:t> source code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and compiled as of a stand-alone python module (f2py)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r>
              <a:rPr lang="en-US" sz="1800" b="1" dirty="0">
                <a:solidFill>
                  <a:srgbClr val="FF0000"/>
                </a:solidFill>
                <a:sym typeface="Wingdings"/>
              </a:rPr>
              <a:t>“Stress test”</a:t>
            </a:r>
            <a:r>
              <a:rPr lang="en-US" sz="18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800" dirty="0">
                <a:solidFill>
                  <a:schemeClr val="tx2"/>
                </a:solidFill>
                <a:sym typeface="Wingdings"/>
              </a:rPr>
              <a:t>performed on the two: consistency checks, comparison against each other</a:t>
            </a:r>
          </a:p>
          <a:p>
            <a:pPr lvl="1">
              <a:spcBef>
                <a:spcPts val="600"/>
              </a:spcBef>
              <a:buClr>
                <a:schemeClr val="tx2"/>
              </a:buClr>
              <a:buFont typeface="Courier New" charset="0"/>
              <a:buChar char="o"/>
            </a:pPr>
            <a:endParaRPr lang="en-US" sz="1800" dirty="0">
              <a:solidFill>
                <a:schemeClr val="tx2"/>
              </a:solidFill>
              <a:sym typeface="Wingdings"/>
            </a:endParaRPr>
          </a:p>
          <a:p>
            <a:pPr marL="457200" lvl="1" indent="0">
              <a:buNone/>
            </a:pPr>
            <a:endParaRPr lang="en-US" sz="1800" dirty="0">
              <a:sym typeface="Wingdings"/>
            </a:endParaRPr>
          </a:p>
          <a:p>
            <a:endParaRPr lang="en-US" sz="2600" dirty="0"/>
          </a:p>
          <a:p>
            <a:endParaRPr lang="en-US" sz="2200" dirty="0">
              <a:sym typeface="Wingdings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4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Validation tests</a:t>
            </a:r>
          </a:p>
        </p:txBody>
      </p:sp>
    </p:spTree>
    <p:extLst>
      <p:ext uri="{BB962C8B-B14F-4D97-AF65-F5344CB8AC3E}">
        <p14:creationId xmlns:p14="http://schemas.microsoft.com/office/powerpoint/2010/main" val="3213953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5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Validation tests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941451"/>
              </p:ext>
            </p:extLst>
          </p:nvPr>
        </p:nvGraphicFramePr>
        <p:xfrm>
          <a:off x="323528" y="1196752"/>
          <a:ext cx="8568956" cy="4833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5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3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248">
                <a:tc>
                  <a:txBody>
                    <a:bodyPr/>
                    <a:lstStyle/>
                    <a:p>
                      <a:r>
                        <a:rPr lang="en-US" sz="1500" dirty="0"/>
                        <a:t>Part of the 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Tests performed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Outcome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8658">
                <a:tc>
                  <a:txBody>
                    <a:bodyPr/>
                    <a:lstStyle/>
                    <a:p>
                      <a:r>
                        <a:rPr lang="en-US" sz="1500" b="1" dirty="0"/>
                        <a:t>Boost/anti-boost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dirty="0"/>
                        <a:t>Comparison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Sixtrack</a:t>
                      </a:r>
                      <a:r>
                        <a:rPr lang="en-US" sz="1500" baseline="0" dirty="0"/>
                        <a:t> vs C/python routine</a:t>
                      </a:r>
                    </a:p>
                    <a:p>
                      <a:pPr marL="285750" indent="-285750">
                        <a:buFont typeface="Arial" charset="0"/>
                        <a:buChar char="•"/>
                      </a:pPr>
                      <a:r>
                        <a:rPr lang="en-US" sz="1500" baseline="0" dirty="0"/>
                        <a:t>Checked that the two cancel each other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</a:rPr>
                        <a:t>Bug</a:t>
                      </a:r>
                      <a:r>
                        <a:rPr lang="en-US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/>
                        <a:t>identified and 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</a:rPr>
                        <a:t>corrected</a:t>
                      </a:r>
                      <a:endParaRPr lang="en-US" sz="15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172">
                <a:tc>
                  <a:txBody>
                    <a:bodyPr/>
                    <a:lstStyle/>
                    <a:p>
                      <a:r>
                        <a:rPr lang="en-US" sz="1500" b="1" dirty="0"/>
                        <a:t>Beam</a:t>
                      </a:r>
                      <a:r>
                        <a:rPr lang="en-US" sz="1500" b="1" baseline="0" dirty="0"/>
                        <a:t>-beam forces</a:t>
                      </a:r>
                    </a:p>
                    <a:p>
                      <a:r>
                        <a:rPr lang="en-US" sz="1500" baseline="0" dirty="0"/>
                        <a:t>(with potential derivatives </a:t>
                      </a:r>
                      <a:r>
                        <a:rPr lang="en-US" sz="1500" baseline="0" dirty="0" err="1"/>
                        <a:t>w.r.t</a:t>
                      </a:r>
                      <a:r>
                        <a:rPr lang="en-US" sz="1500" baseline="0" dirty="0"/>
                        <a:t>. </a:t>
                      </a:r>
                      <a:r>
                        <a:rPr lang="en-US" sz="1500" baseline="0" dirty="0" err="1"/>
                        <a:t>sigmas</a:t>
                      </a:r>
                      <a:r>
                        <a:rPr lang="en-US" sz="1500" baseline="0" dirty="0"/>
                        <a:t>)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/>
                        <a:t>Comparison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sixtrack</a:t>
                      </a:r>
                      <a:r>
                        <a:rPr lang="en-US" sz="1500" baseline="0" dirty="0"/>
                        <a:t> vs C/python routine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aseline="0" dirty="0"/>
                        <a:t>Force compared against Finite Difference Poisson solver (</a:t>
                      </a:r>
                      <a:r>
                        <a:rPr lang="en-US" sz="1500" baseline="0" dirty="0" err="1"/>
                        <a:t>PyPIC</a:t>
                      </a:r>
                      <a:r>
                        <a:rPr lang="en-US" sz="1500" baseline="0" dirty="0"/>
                        <a:t>)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aseline="0" dirty="0"/>
                        <a:t>Other derivatives compared against numerical integration/derivation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</a:rPr>
                        <a:t>All checks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</a:rPr>
                        <a:t> passed</a:t>
                      </a:r>
                      <a:endParaRPr lang="en-US" sz="15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79516">
                <a:tc>
                  <a:txBody>
                    <a:bodyPr/>
                    <a:lstStyle/>
                    <a:p>
                      <a:r>
                        <a:rPr lang="en-US" sz="1500" b="1" dirty="0"/>
                        <a:t>Beam</a:t>
                      </a:r>
                      <a:r>
                        <a:rPr lang="en-US" sz="1500" b="1" baseline="0" dirty="0"/>
                        <a:t> shape propagation and coupling treatment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dirty="0"/>
                        <a:t>Comparison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baseline="0" dirty="0" err="1"/>
                        <a:t>Sixtrack</a:t>
                      </a:r>
                      <a:r>
                        <a:rPr lang="en-US" sz="1500" baseline="0" dirty="0"/>
                        <a:t> vs C/python routine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aseline="0" dirty="0"/>
                        <a:t>Comparison against MAD for a coupled beam line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aseline="0" dirty="0"/>
                        <a:t>Crosscheck with numerical derivation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endParaRPr lang="en-US" sz="15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</a:rPr>
                        <a:t>Bug</a:t>
                      </a:r>
                      <a:r>
                        <a:rPr lang="en-US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baseline="0" dirty="0"/>
                        <a:t>identified and 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</a:rPr>
                        <a:t>corrected</a:t>
                      </a:r>
                    </a:p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1" dirty="0">
                          <a:solidFill>
                            <a:srgbClr val="FF0000"/>
                          </a:solidFill>
                        </a:rPr>
                        <a:t>Vanishing</a:t>
                      </a:r>
                      <a:r>
                        <a:rPr lang="en-US" sz="1500" b="1" baseline="0" dirty="0">
                          <a:solidFill>
                            <a:srgbClr val="FF0000"/>
                          </a:solidFill>
                        </a:rPr>
                        <a:t> denominators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not treated correctly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sym typeface="Wingdings"/>
                        </a:rPr>
                        <a:t> 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  <a:sym typeface="Wingdings"/>
                        </a:rPr>
                        <a:t>c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</a:rPr>
                        <a:t>orrect treatment developed and implemented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 in the library, </a:t>
                      </a:r>
                      <a:r>
                        <a:rPr lang="en-US" sz="1500" b="1" baseline="0" dirty="0">
                          <a:solidFill>
                            <a:schemeClr val="accent2"/>
                          </a:solidFill>
                        </a:rPr>
                        <a:t>to be ported in </a:t>
                      </a:r>
                      <a:r>
                        <a:rPr lang="en-US" sz="1500" b="1" baseline="0" dirty="0" err="1">
                          <a:solidFill>
                            <a:schemeClr val="accent2"/>
                          </a:solidFill>
                        </a:rPr>
                        <a:t>SixTrack</a:t>
                      </a:r>
                      <a:endParaRPr lang="en-US" sz="15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112">
                <a:tc>
                  <a:txBody>
                    <a:bodyPr/>
                    <a:lstStyle/>
                    <a:p>
                      <a:r>
                        <a:rPr lang="en-US" sz="1500" b="1" dirty="0"/>
                        <a:t>Slicing</a:t>
                      </a:r>
                      <a:r>
                        <a:rPr lang="en-US" sz="1500" b="1" baseline="0" dirty="0"/>
                        <a:t> </a:t>
                      </a:r>
                    </a:p>
                    <a:p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Check against independent implementation </a:t>
                      </a:r>
                      <a:endParaRPr lang="en-US" sz="15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</a:rPr>
                        <a:t>Passed but precision is quite poor (1e-3)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112">
                <a:tc>
                  <a:txBody>
                    <a:bodyPr/>
                    <a:lstStyle/>
                    <a:p>
                      <a:r>
                        <a:rPr lang="en-US" sz="1500" b="1" dirty="0"/>
                        <a:t>Computation</a:t>
                      </a:r>
                      <a:r>
                        <a:rPr lang="en-US" sz="1500" b="1" baseline="0" dirty="0"/>
                        <a:t> of the kicks</a:t>
                      </a:r>
                      <a:endParaRPr lang="en-U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</a:rPr>
                        <a:t>Check against independent implementation </a:t>
                      </a:r>
                      <a:endParaRPr lang="en-US" sz="15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chemeClr val="tx1"/>
                        </a:buClr>
                        <a:buFont typeface="Arial" charset="0"/>
                        <a:buChar char="•"/>
                      </a:pPr>
                      <a:r>
                        <a:rPr lang="en-US" sz="1500" b="1" dirty="0">
                          <a:solidFill>
                            <a:srgbClr val="00B050"/>
                          </a:solidFill>
                        </a:rPr>
                        <a:t>All checks</a:t>
                      </a:r>
                      <a:r>
                        <a:rPr lang="en-US" sz="1500" b="1" baseline="0" dirty="0">
                          <a:solidFill>
                            <a:srgbClr val="00B050"/>
                          </a:solidFill>
                        </a:rPr>
                        <a:t> passed</a:t>
                      </a:r>
                      <a:endParaRPr lang="en-US" sz="15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AE7EA4B-9508-DB4C-8F10-50C3DB9E5F0F}"/>
              </a:ext>
            </a:extLst>
          </p:cNvPr>
          <p:cNvSpPr/>
          <p:nvPr/>
        </p:nvSpPr>
        <p:spPr>
          <a:xfrm>
            <a:off x="336884" y="1576136"/>
            <a:ext cx="8554453" cy="52938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FA91AD-C069-1A4A-AC34-E2F8DD26A3E3}"/>
              </a:ext>
            </a:extLst>
          </p:cNvPr>
          <p:cNvSpPr/>
          <p:nvPr/>
        </p:nvSpPr>
        <p:spPr>
          <a:xfrm>
            <a:off x="320842" y="3364831"/>
            <a:ext cx="8554453" cy="155608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C55E60-B925-F64E-BF20-CF7C1A65566A}"/>
              </a:ext>
            </a:extLst>
          </p:cNvPr>
          <p:cNvSpPr/>
          <p:nvPr/>
        </p:nvSpPr>
        <p:spPr>
          <a:xfrm>
            <a:off x="1299411" y="6211669"/>
            <a:ext cx="6545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buClr>
                <a:schemeClr val="tx2"/>
              </a:buClr>
            </a:pPr>
            <a:r>
              <a:rPr lang="en-US" b="1" dirty="0">
                <a:solidFill>
                  <a:srgbClr val="FF0000"/>
                </a:solidFill>
              </a:rPr>
              <a:t>In the following I comment only on these two parts…</a:t>
            </a:r>
          </a:p>
        </p:txBody>
      </p:sp>
    </p:spTree>
    <p:extLst>
      <p:ext uri="{BB962C8B-B14F-4D97-AF65-F5344CB8AC3E}">
        <p14:creationId xmlns:p14="http://schemas.microsoft.com/office/powerpoint/2010/main" val="386036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60771" b="-622"/>
          <a:stretch/>
        </p:blipFill>
        <p:spPr>
          <a:xfrm>
            <a:off x="839534" y="4455640"/>
            <a:ext cx="2748555" cy="771078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5680" y="5258643"/>
            <a:ext cx="540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TRACK(2)=(TRACK(2)+CALPHA*SPHI*H1)*CPHI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urier New" charset="0"/>
                <a:ea typeface="Courier New" charset="0"/>
                <a:cs typeface="Courier New" charset="0"/>
              </a:rPr>
              <a:t>TRACK(4)=(TRACK(4)+SALPHA*SPHI*H1)*CPHI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60592" y="5258643"/>
            <a:ext cx="540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TRACK(2)=(TRACK(2)*CPHI+CALPHA*TPHI*H1)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solidFill>
                  <a:schemeClr val="accent6">
                    <a:lumMod val="75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TRACK(4)=(TRACK(4)*CPHI+SALPHA*TPHI*H1)</a:t>
            </a:r>
          </a:p>
        </p:txBody>
      </p:sp>
      <p:sp>
        <p:nvSpPr>
          <p:cNvPr id="12" name="Content Placeholder 7"/>
          <p:cNvSpPr txBox="1">
            <a:spLocks/>
          </p:cNvSpPr>
          <p:nvPr/>
        </p:nvSpPr>
        <p:spPr>
          <a:xfrm>
            <a:off x="629572" y="5867752"/>
            <a:ext cx="8237701" cy="7920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/>
                </a:solidFill>
              </a:rPr>
              <a:t>Digging a bit we found out that the issue was already present in BBC (1996), on which the </a:t>
            </a:r>
            <a:r>
              <a:rPr lang="en-US" sz="1800" dirty="0" err="1">
                <a:solidFill>
                  <a:schemeClr val="tx2"/>
                </a:solidFill>
              </a:rPr>
              <a:t>Sixtrack</a:t>
            </a:r>
            <a:r>
              <a:rPr lang="en-US" sz="1800" dirty="0">
                <a:solidFill>
                  <a:schemeClr val="tx2"/>
                </a:solidFill>
              </a:rPr>
              <a:t> implementation is based, and quietly survived for &gt;20 years</a:t>
            </a:r>
            <a:endParaRPr lang="en-US" sz="2600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200" dirty="0">
              <a:sym typeface="Wingdings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pSp>
        <p:nvGrpSpPr>
          <p:cNvPr id="13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4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Boost/anti-boost</a:t>
            </a: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7BC6E221-EFA6-3440-BBE2-4AF0A85120D2}"/>
              </a:ext>
            </a:extLst>
          </p:cNvPr>
          <p:cNvSpPr txBox="1">
            <a:spLocks/>
          </p:cNvSpPr>
          <p:nvPr/>
        </p:nvSpPr>
        <p:spPr>
          <a:xfrm>
            <a:off x="3527884" y="1651670"/>
            <a:ext cx="1944216" cy="252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tx2"/>
                </a:solidFill>
              </a:rPr>
              <a:t>SixTrack</a:t>
            </a:r>
            <a:r>
              <a:rPr lang="en-US" sz="1700" b="1" dirty="0">
                <a:solidFill>
                  <a:schemeClr val="tx2"/>
                </a:solidFill>
              </a:rPr>
              <a:t> routine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6.5e-19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rgbClr val="FF0000"/>
                </a:solidFill>
              </a:rPr>
              <a:t>px</a:t>
            </a:r>
            <a:r>
              <a:rPr lang="en-US" sz="1700" dirty="0">
                <a:solidFill>
                  <a:srgbClr val="FF0000"/>
                </a:solidFill>
              </a:rPr>
              <a:t> 		0.065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4.3e-19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rgbClr val="FF0000"/>
                </a:solidFill>
              </a:rPr>
              <a:t>py</a:t>
            </a:r>
            <a:r>
              <a:rPr lang="en-US" sz="1700" dirty="0">
                <a:solidFill>
                  <a:srgbClr val="FF0000"/>
                </a:solidFill>
              </a:rPr>
              <a:t> 		0.027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sigma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0.0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delta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2.0e-17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700" dirty="0">
              <a:solidFill>
                <a:schemeClr val="accent6">
                  <a:lumMod val="75000"/>
                </a:schemeClr>
              </a:solidFill>
              <a:sym typeface="Wingdings"/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8C53EE77-1D25-5542-8A2E-AE3E45973AB1}"/>
              </a:ext>
            </a:extLst>
          </p:cNvPr>
          <p:cNvSpPr txBox="1">
            <a:spLocks/>
          </p:cNvSpPr>
          <p:nvPr/>
        </p:nvSpPr>
        <p:spPr>
          <a:xfrm>
            <a:off x="1079612" y="1651670"/>
            <a:ext cx="2088232" cy="252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tx2"/>
                </a:solidFill>
              </a:rPr>
              <a:t>Python test module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4.3e-19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accent6">
                    <a:lumMod val="75000"/>
                  </a:schemeClr>
                </a:solidFill>
              </a:rPr>
              <a:t>px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0.0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4.3e-19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accent6">
                    <a:lumMod val="75000"/>
                  </a:schemeClr>
                </a:solidFill>
              </a:rPr>
              <a:t>py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3.e3-17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sigma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0.0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delta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1e-16</a:t>
            </a:r>
          </a:p>
          <a:p>
            <a:pPr>
              <a:spcBef>
                <a:spcPts val="0"/>
              </a:spcBef>
            </a:pPr>
            <a:endParaRPr lang="en-US" sz="1700" dirty="0">
              <a:solidFill>
                <a:schemeClr val="accent6">
                  <a:lumMod val="75000"/>
                </a:schemeClr>
              </a:solidFill>
              <a:sym typeface="Wingdings"/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E403FE-F370-0443-A2B8-A9C41D42D579}"/>
              </a:ext>
            </a:extLst>
          </p:cNvPr>
          <p:cNvSpPr/>
          <p:nvPr/>
        </p:nvSpPr>
        <p:spPr>
          <a:xfrm>
            <a:off x="2145169" y="1308140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700" b="1" u="sng" dirty="0">
                <a:solidFill>
                  <a:schemeClr val="tx2"/>
                </a:solidFill>
              </a:rPr>
              <a:t>Error after boost + anti-boost (example)</a:t>
            </a: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3062BCC4-F0B2-894E-8CFC-6BB97D0A73E8}"/>
              </a:ext>
            </a:extLst>
          </p:cNvPr>
          <p:cNvSpPr txBox="1">
            <a:spLocks/>
          </p:cNvSpPr>
          <p:nvPr/>
        </p:nvSpPr>
        <p:spPr>
          <a:xfrm>
            <a:off x="5904148" y="1651670"/>
            <a:ext cx="2160240" cy="2520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tx2"/>
                </a:solidFill>
              </a:rPr>
              <a:t>SixTrack</a:t>
            </a:r>
            <a:r>
              <a:rPr lang="en-US" sz="1700" b="1" dirty="0">
                <a:solidFill>
                  <a:schemeClr val="tx2"/>
                </a:solidFill>
              </a:rPr>
              <a:t> corrected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6.5e-19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accent6">
                    <a:lumMod val="75000"/>
                  </a:schemeClr>
                </a:solidFill>
              </a:rPr>
              <a:t>px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cs-CZ" sz="1700" dirty="0">
                <a:solidFill>
                  <a:schemeClr val="accent6">
                    <a:lumMod val="75000"/>
                  </a:schemeClr>
                </a:solidFill>
              </a:rPr>
              <a:t>5.55e-17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4.3e-19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 err="1">
                <a:solidFill>
                  <a:schemeClr val="accent6">
                    <a:lumMod val="75000"/>
                  </a:schemeClr>
                </a:solidFill>
              </a:rPr>
              <a:t>py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	0.1e-19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sigma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0.0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700" b="1" dirty="0">
                <a:solidFill>
                  <a:schemeClr val="accent6">
                    <a:lumMod val="75000"/>
                  </a:schemeClr>
                </a:solidFill>
              </a:rPr>
              <a:t>delta</a:t>
            </a:r>
            <a:r>
              <a:rPr lang="en-US" sz="1700" dirty="0">
                <a:solidFill>
                  <a:schemeClr val="accent6">
                    <a:lumMod val="75000"/>
                  </a:schemeClr>
                </a:solidFill>
              </a:rPr>
              <a:t> 	2.0e-17</a:t>
            </a:r>
          </a:p>
          <a:p>
            <a:pPr marL="0" indent="0">
              <a:spcBef>
                <a:spcPts val="0"/>
              </a:spcBef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sz="1700" dirty="0">
              <a:solidFill>
                <a:schemeClr val="accent6">
                  <a:lumMod val="75000"/>
                </a:schemeClr>
              </a:solidFill>
              <a:sym typeface="Wingdings"/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 typeface="Wingdings" charset="2"/>
              <a:buNone/>
            </a:pPr>
            <a:endParaRPr lang="en-US" sz="17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CE67F3-5A34-6742-92E6-9250F23BA8D3}"/>
              </a:ext>
            </a:extLst>
          </p:cNvPr>
          <p:cNvSpPr/>
          <p:nvPr/>
        </p:nvSpPr>
        <p:spPr>
          <a:xfrm>
            <a:off x="629573" y="3765137"/>
            <a:ext cx="7744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Discrepancy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found between in the anti-boost between derived equations and </a:t>
            </a:r>
            <a:r>
              <a:rPr lang="en-US" dirty="0" err="1">
                <a:solidFill>
                  <a:schemeClr val="tx2"/>
                </a:solidFill>
              </a:rPr>
              <a:t>SixTrack</a:t>
            </a:r>
            <a:r>
              <a:rPr lang="en-US" dirty="0">
                <a:solidFill>
                  <a:schemeClr val="tx2"/>
                </a:solidFill>
              </a:rPr>
              <a:t> source code: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698640-675D-AC4D-8432-0324D6283009}"/>
              </a:ext>
            </a:extLst>
          </p:cNvPr>
          <p:cNvSpPr/>
          <p:nvPr/>
        </p:nvSpPr>
        <p:spPr>
          <a:xfrm>
            <a:off x="1296296" y="527759"/>
            <a:ext cx="767558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</a:pPr>
            <a:r>
              <a:rPr lang="en-US" dirty="0">
                <a:solidFill>
                  <a:schemeClr val="tx2"/>
                </a:solidFill>
              </a:rPr>
              <a:t>Boost and anti-boost </a:t>
            </a:r>
            <a:r>
              <a:rPr lang="en-US" b="1" dirty="0">
                <a:solidFill>
                  <a:srgbClr val="FF0000"/>
                </a:solidFill>
              </a:rPr>
              <a:t>should cancel each other exactly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à"/>
            </a:pPr>
            <a:r>
              <a:rPr lang="en-US" b="1" dirty="0">
                <a:solidFill>
                  <a:srgbClr val="FF0000"/>
                </a:solidFill>
              </a:rPr>
              <a:t>Problem identified</a:t>
            </a:r>
            <a:r>
              <a:rPr lang="en-US" dirty="0"/>
              <a:t> in the </a:t>
            </a:r>
            <a:r>
              <a:rPr lang="en-US" b="1" dirty="0" err="1">
                <a:solidFill>
                  <a:schemeClr val="tx2"/>
                </a:solidFill>
              </a:rPr>
              <a:t>Sixtrack</a:t>
            </a:r>
            <a:r>
              <a:rPr lang="en-US" b="1" dirty="0">
                <a:solidFill>
                  <a:schemeClr val="tx2"/>
                </a:solidFill>
              </a:rPr>
              <a:t>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391486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tx2"/>
                </a:solidFill>
                <a:latin typeface="Calibri" pitchFamily="34" charset="0"/>
              </a:rPr>
              <a:t>SixTrack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1238594" y="514391"/>
            <a:ext cx="7731786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b="1" dirty="0" err="1">
                <a:solidFill>
                  <a:srgbClr val="FF0000"/>
                </a:solidFill>
              </a:rPr>
              <a:t>SixTrack</a:t>
            </a:r>
            <a:r>
              <a:rPr lang="en-US" sz="1700" dirty="0">
                <a:solidFill>
                  <a:schemeClr val="tx2"/>
                </a:solidFill>
              </a:rPr>
              <a:t> is CERN’s workhorse for tracking studies in high energy rings (e.g. LHC, HL-LHC, FCC), extensively used for: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Dynamic Aperture </a:t>
            </a:r>
            <a:r>
              <a:rPr lang="en-US" sz="1700" dirty="0">
                <a:solidFill>
                  <a:schemeClr val="tx2"/>
                </a:solidFill>
              </a:rPr>
              <a:t>studies (evaluating the effect of magnetic imperfections and beam-beam)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Collimation</a:t>
            </a:r>
            <a:r>
              <a:rPr lang="en-US" sz="1700" dirty="0">
                <a:solidFill>
                  <a:schemeClr val="tx2"/>
                </a:solidFill>
              </a:rPr>
              <a:t> studies (loss maps, collimation efficiency, background at the experiments)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Study of </a:t>
            </a:r>
            <a:r>
              <a:rPr lang="en-US" sz="1700" b="1" dirty="0">
                <a:solidFill>
                  <a:srgbClr val="FF0000"/>
                </a:solidFill>
              </a:rPr>
              <a:t>failure scenarios </a:t>
            </a:r>
            <a:r>
              <a:rPr lang="en-US" sz="1700" dirty="0">
                <a:solidFill>
                  <a:schemeClr val="tx2"/>
                </a:solidFill>
              </a:rPr>
              <a:t>(e.g. for crab cavities)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It supports Linux, Windows, MAC in a </a:t>
            </a:r>
            <a:r>
              <a:rPr lang="en-US" sz="1700" b="1" dirty="0">
                <a:solidFill>
                  <a:srgbClr val="FF0000"/>
                </a:solidFill>
              </a:rPr>
              <a:t>numerically portable</a:t>
            </a:r>
            <a:r>
              <a:rPr lang="en-US" sz="1700" dirty="0">
                <a:solidFill>
                  <a:schemeClr val="tx2"/>
                </a:solidFill>
              </a:rPr>
              <a:t> way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It is integrated in the </a:t>
            </a:r>
            <a:r>
              <a:rPr lang="en-US" sz="1700" b="1" dirty="0" err="1">
                <a:solidFill>
                  <a:srgbClr val="FF0000"/>
                </a:solidFill>
              </a:rPr>
              <a:t>LHC@Home</a:t>
            </a:r>
            <a:r>
              <a:rPr lang="en-US" sz="1700" b="1" dirty="0">
                <a:solidFill>
                  <a:srgbClr val="FF0000"/>
                </a:solidFill>
              </a:rPr>
              <a:t> </a:t>
            </a:r>
            <a:r>
              <a:rPr lang="en-US" sz="1700" dirty="0">
                <a:solidFill>
                  <a:schemeClr val="tx2"/>
                </a:solidFill>
              </a:rPr>
              <a:t>volunteer computing platform, based on </a:t>
            </a:r>
            <a:r>
              <a:rPr lang="en-US" sz="1700" b="1" dirty="0">
                <a:solidFill>
                  <a:srgbClr val="FF0000"/>
                </a:solidFill>
              </a:rPr>
              <a:t>BOINC</a:t>
            </a:r>
            <a:r>
              <a:rPr lang="en-US" sz="1700" dirty="0">
                <a:solidFill>
                  <a:schemeClr val="tx2"/>
                </a:solidFill>
              </a:rPr>
              <a:t> (bits of tracking studies performed by volunteers on their pc)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73F4C0-9F1D-6C45-8C7D-C3C104845CD0}"/>
              </a:ext>
            </a:extLst>
          </p:cNvPr>
          <p:cNvSpPr/>
          <p:nvPr/>
        </p:nvSpPr>
        <p:spPr>
          <a:xfrm>
            <a:off x="388829" y="4772855"/>
            <a:ext cx="32533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http://sixtrack.web.cern.ch/SixTrack/</a:t>
            </a:r>
          </a:p>
          <a:p>
            <a:r>
              <a:rPr lang="en-US" sz="1600" dirty="0">
                <a:hlinkClick r:id="rId3"/>
              </a:rPr>
              <a:t>http://lhcathome.web.cern.ch</a:t>
            </a:r>
            <a:endParaRPr lang="en-US" sz="1600" dirty="0"/>
          </a:p>
          <a:p>
            <a:r>
              <a:rPr lang="en-US" sz="1600" dirty="0">
                <a:hlinkClick r:id="rId4"/>
              </a:rPr>
              <a:t>http://boinc.berkeley.edu</a:t>
            </a:r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7C0A39-E68F-1148-BEC7-4B3586417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944" y="3750197"/>
            <a:ext cx="4777193" cy="27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22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151112" y="686651"/>
            <a:ext cx="7992888" cy="360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</a:rPr>
              <a:t>Impact on </a:t>
            </a:r>
            <a:r>
              <a:rPr lang="en-US" sz="1800" b="1" dirty="0">
                <a:solidFill>
                  <a:srgbClr val="FF0000"/>
                </a:solidFill>
              </a:rPr>
              <a:t>realistic simulation study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2"/>
                </a:solidFill>
              </a:rPr>
              <a:t>assessed by D. Pellegrini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800" dirty="0">
                <a:solidFill>
                  <a:schemeClr val="tx2"/>
                </a:solidFill>
              </a:rPr>
              <a:t>Tune scans comparison with 2017 ATS optics show no dramatic change, but slightly worse DA</a:t>
            </a:r>
          </a:p>
          <a:p>
            <a:endParaRPr lang="en-US" sz="1800" dirty="0"/>
          </a:p>
          <a:p>
            <a:endParaRPr lang="en-US" sz="2600" dirty="0"/>
          </a:p>
          <a:p>
            <a:endParaRPr lang="en-US" sz="2200" dirty="0">
              <a:sym typeface="Wingdings"/>
            </a:endParaRP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10" y="2709280"/>
            <a:ext cx="4523242" cy="324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" y="2709280"/>
            <a:ext cx="4523242" cy="32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544" y="2267580"/>
            <a:ext cx="3816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Old version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04048" y="2267580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Corrected version</a:t>
            </a:r>
          </a:p>
        </p:txBody>
      </p:sp>
      <p:grpSp>
        <p:nvGrpSpPr>
          <p:cNvPr id="9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10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Boost/anti-boost</a:t>
            </a:r>
          </a:p>
        </p:txBody>
      </p:sp>
    </p:spTree>
    <p:extLst>
      <p:ext uri="{BB962C8B-B14F-4D97-AF65-F5344CB8AC3E}">
        <p14:creationId xmlns:p14="http://schemas.microsoft.com/office/powerpoint/2010/main" val="15364117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4392175-C744-434D-8B43-8D3A0FD49A91}"/>
              </a:ext>
            </a:extLst>
          </p:cNvPr>
          <p:cNvGrpSpPr>
            <a:grpSpLocks noChangeAspect="1"/>
          </p:cNvGrpSpPr>
          <p:nvPr/>
        </p:nvGrpSpPr>
        <p:grpSpPr>
          <a:xfrm>
            <a:off x="4315832" y="2553284"/>
            <a:ext cx="5040000" cy="3799386"/>
            <a:chOff x="1332000" y="1973077"/>
            <a:chExt cx="6480000" cy="488492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DF779-839D-1D40-A972-1D18AC3434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973077"/>
              <a:ext cx="6480000" cy="488492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66D691-868F-474B-913F-AA8080E991E6}"/>
                </a:ext>
              </a:extLst>
            </p:cNvPr>
            <p:cNvSpPr txBox="1"/>
            <p:nvPr/>
          </p:nvSpPr>
          <p:spPr>
            <a:xfrm>
              <a:off x="2796989" y="2460811"/>
              <a:ext cx="1488457" cy="672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Skew</a:t>
              </a:r>
            </a:p>
            <a:p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quadrupole</a:t>
              </a:r>
            </a:p>
          </p:txBody>
        </p:sp>
      </p:grpSp>
      <p:grpSp>
        <p:nvGrpSpPr>
          <p:cNvPr id="3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4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7" name="Straight Connector 6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-matrix propagation with linear coupling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5082" y="597243"/>
            <a:ext cx="7928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Library tested against MAD-X: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Built a simple line with a strong skew quadrupole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Entering with a de-coupled beam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Saves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600" dirty="0">
                <a:solidFill>
                  <a:schemeClr val="tx2"/>
                </a:solidFill>
              </a:rPr>
              <a:t>-matrix at regularly spaced markers for comparison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3EE4D4-A1C0-C744-B9AD-541C8158BB0E}"/>
              </a:ext>
            </a:extLst>
          </p:cNvPr>
          <p:cNvGrpSpPr>
            <a:grpSpLocks noChangeAspect="1"/>
          </p:cNvGrpSpPr>
          <p:nvPr/>
        </p:nvGrpSpPr>
        <p:grpSpPr>
          <a:xfrm>
            <a:off x="-216566" y="2553284"/>
            <a:ext cx="5040000" cy="3799386"/>
            <a:chOff x="1332000" y="1973077"/>
            <a:chExt cx="6480000" cy="488492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000" y="1973077"/>
              <a:ext cx="6480000" cy="488492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2796989" y="2460811"/>
              <a:ext cx="1488457" cy="6727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Skew</a:t>
              </a:r>
            </a:p>
            <a:p>
              <a:r>
                <a:rPr lang="en-US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quadrupole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403252" y="5281645"/>
            <a:ext cx="149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Dots:</a:t>
            </a:r>
            <a:r>
              <a:rPr lang="en-US" sz="1600" dirty="0">
                <a:solidFill>
                  <a:schemeClr val="tx2"/>
                </a:solidFill>
              </a:rPr>
              <a:t> MAD-X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Lines: </a:t>
            </a:r>
            <a:r>
              <a:rPr lang="en-US" sz="1600" dirty="0" err="1">
                <a:solidFill>
                  <a:schemeClr val="tx2"/>
                </a:solidFill>
              </a:rPr>
              <a:t>SixTrack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50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58" y="2467658"/>
            <a:ext cx="5348237" cy="4031749"/>
          </a:xfrm>
          <a:prstGeom prst="rect">
            <a:avLst/>
          </a:prstGeom>
        </p:spPr>
      </p:pic>
      <p:grpSp>
        <p:nvGrpSpPr>
          <p:cNvPr id="7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-matrix transformation to un-coupled frame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053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Verified against numerical diagonalization of the </a:t>
            </a:r>
            <a:r>
              <a:rPr lang="en-US" sz="1600" b="1" dirty="0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sz="1600" b="1" dirty="0">
                <a:solidFill>
                  <a:schemeClr val="tx2"/>
                </a:solidFill>
              </a:rPr>
              <a:t>-matrix: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Sign error in the computation of the coupling angle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3389057" y="4466776"/>
            <a:ext cx="290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Coupling angle [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deg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44" y="2825693"/>
            <a:ext cx="4824680" cy="36370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6" t="92680" r="45666" b="3199"/>
          <a:stretch/>
        </p:blipFill>
        <p:spPr>
          <a:xfrm>
            <a:off x="2352837" y="6250329"/>
            <a:ext cx="314325" cy="151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6" t="92680" r="45666" b="3199"/>
          <a:stretch/>
        </p:blipFill>
        <p:spPr>
          <a:xfrm>
            <a:off x="6913951" y="6250329"/>
            <a:ext cx="314325" cy="1510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21759" y="1519987"/>
            <a:ext cx="6100483" cy="1169551"/>
            <a:chOff x="1954306" y="1448271"/>
            <a:chExt cx="6100483" cy="1169551"/>
          </a:xfrm>
        </p:grpSpPr>
        <p:sp>
          <p:nvSpPr>
            <p:cNvPr id="5" name="Rectangle 4"/>
            <p:cNvSpPr/>
            <p:nvPr/>
          </p:nvSpPr>
          <p:spPr>
            <a:xfrm>
              <a:off x="4352365" y="1448271"/>
              <a:ext cx="3702424" cy="11695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if(abs(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).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gt.pieni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) then </a:t>
              </a:r>
            </a:p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1400" b="1" dirty="0" err="1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b="1" dirty="0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=(-1d0*</a:t>
              </a:r>
              <a:r>
                <a:rPr lang="en-US" sz="1400" b="1" dirty="0" err="1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sfac</a:t>
              </a:r>
              <a:r>
                <a:rPr lang="en-US" sz="1400" b="1" dirty="0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)*</a:t>
              </a:r>
              <a:r>
                <a:rPr lang="en-US" sz="1400" b="1" dirty="0" err="1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sqrt</a:t>
              </a:r>
              <a:r>
                <a:rPr lang="en-US" sz="1400" b="1" dirty="0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1400" b="1" dirty="0" err="1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b="1" dirty="0">
                  <a:solidFill>
                    <a:srgbClr val="FF0000"/>
                  </a:solidFill>
                  <a:latin typeface="Courier New" charset="0"/>
                  <a:ea typeface="Courier New" charset="0"/>
                  <a:cs typeface="Courier New" charset="0"/>
                </a:rPr>
                <a:t>) </a:t>
              </a:r>
            </a:p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else </a:t>
              </a:r>
            </a:p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=zero </a:t>
              </a:r>
            </a:p>
            <a:p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endif</a:t>
              </a:r>
              <a:endParaRPr lang="en-US" sz="1400" dirty="0">
                <a:latin typeface="Courier New" charset="0"/>
                <a:ea typeface="Courier New" charset="0"/>
                <a:cs typeface="Courier New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4306" y="1851489"/>
              <a:ext cx="2151529" cy="3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tx2"/>
                  </a:solidFill>
                </a:rPr>
                <a:t>Original source code: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74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283" y="2823159"/>
            <a:ext cx="4828041" cy="363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058" y="2467407"/>
            <a:ext cx="5348571" cy="403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3389057" y="4466776"/>
            <a:ext cx="29019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Coupling angle [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deg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]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6" t="92680" r="45666" b="3199"/>
          <a:stretch/>
        </p:blipFill>
        <p:spPr>
          <a:xfrm>
            <a:off x="2352837" y="6250329"/>
            <a:ext cx="314325" cy="1510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6" t="92680" r="45666" b="3199"/>
          <a:stretch/>
        </p:blipFill>
        <p:spPr>
          <a:xfrm>
            <a:off x="6913951" y="6250329"/>
            <a:ext cx="314325" cy="151040"/>
          </a:xfrm>
          <a:prstGeom prst="rect">
            <a:avLst/>
          </a:prstGeom>
        </p:spPr>
      </p:pic>
      <p:grpSp>
        <p:nvGrpSpPr>
          <p:cNvPr id="7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8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-matrix transformation to un-coupled frame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0539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</a:rPr>
              <a:t>Verified against numerical diagonalization of the </a:t>
            </a:r>
            <a:r>
              <a:rPr lang="en-US" sz="1600" b="1" dirty="0">
                <a:solidFill>
                  <a:schemeClr val="tx2"/>
                </a:solidFill>
                <a:latin typeface="Symbol" pitchFamily="2" charset="2"/>
              </a:rPr>
              <a:t>S</a:t>
            </a:r>
            <a:r>
              <a:rPr lang="en-US" sz="1600" b="1" dirty="0">
                <a:solidFill>
                  <a:schemeClr val="tx2"/>
                </a:solidFill>
              </a:rPr>
              <a:t>-matrix: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Sign error in the computation of the coupling angle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21759" y="1519987"/>
            <a:ext cx="6100483" cy="1169551"/>
            <a:chOff x="1954306" y="1448271"/>
            <a:chExt cx="6100483" cy="1169551"/>
          </a:xfrm>
        </p:grpSpPr>
        <p:sp>
          <p:nvSpPr>
            <p:cNvPr id="5" name="Rectangle 4"/>
            <p:cNvSpPr/>
            <p:nvPr/>
          </p:nvSpPr>
          <p:spPr>
            <a:xfrm>
              <a:off x="4352365" y="1448271"/>
              <a:ext cx="3702424" cy="11695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if(abs(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).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gt.pieni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) then </a:t>
              </a:r>
            </a:p>
            <a:p>
              <a:r>
                <a:rPr lang="en-US" sz="1400" dirty="0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1400" b="1" dirty="0" err="1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b="1" dirty="0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=(</a:t>
              </a:r>
              <a:r>
                <a:rPr lang="en-US" sz="1400" b="1" dirty="0" err="1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sfac</a:t>
              </a:r>
              <a:r>
                <a:rPr lang="en-US" sz="1400" b="1" dirty="0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)*</a:t>
              </a:r>
              <a:r>
                <a:rPr lang="en-US" sz="1400" b="1" dirty="0" err="1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sqrt</a:t>
              </a:r>
              <a:r>
                <a:rPr lang="en-US" sz="1400" b="1" dirty="0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(</a:t>
              </a:r>
              <a:r>
                <a:rPr lang="en-US" sz="1400" b="1" dirty="0" err="1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b="1" dirty="0">
                  <a:solidFill>
                    <a:schemeClr val="accent6"/>
                  </a:solidFill>
                  <a:latin typeface="Courier New" charset="0"/>
                  <a:ea typeface="Courier New" charset="0"/>
                  <a:cs typeface="Courier New" charset="0"/>
                </a:rPr>
                <a:t>) </a:t>
              </a:r>
            </a:p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else </a:t>
              </a:r>
            </a:p>
            <a:p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   </a:t>
              </a:r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sinth</a:t>
              </a:r>
              <a:r>
                <a:rPr lang="en-US" sz="1400" dirty="0">
                  <a:latin typeface="Courier New" charset="0"/>
                  <a:ea typeface="Courier New" charset="0"/>
                  <a:cs typeface="Courier New" charset="0"/>
                </a:rPr>
                <a:t>=zero </a:t>
              </a:r>
            </a:p>
            <a:p>
              <a:r>
                <a:rPr lang="en-US" sz="1400" dirty="0" err="1">
                  <a:latin typeface="Courier New" charset="0"/>
                  <a:ea typeface="Courier New" charset="0"/>
                  <a:cs typeface="Courier New" charset="0"/>
                </a:rPr>
                <a:t>endif</a:t>
              </a:r>
              <a:endParaRPr lang="en-US" sz="1400" dirty="0">
                <a:latin typeface="Courier New" charset="0"/>
                <a:ea typeface="Courier New" charset="0"/>
                <a:cs typeface="Courier New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54306" y="1851489"/>
              <a:ext cx="2151529" cy="335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2"/>
                  </a:solidFill>
                </a:rPr>
                <a:t>Corrected source code:</a:t>
              </a:r>
              <a:endParaRPr lang="en-US" sz="16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7879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4" y="2905076"/>
            <a:ext cx="4800000" cy="3600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7479" y="947221"/>
            <a:ext cx="34065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{'Sig_11_0': 2.1046670129999999e-05,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'Sig_12_0': 2.7725426699999999e-07,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'Sig_13_0': 5.9207071659999999e-06</a:t>
            </a: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'Sig_14_0': 1.2224001670000001e-07,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'Sig_22_0': 3.6622825020000002e-09,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'Sig_23_0': 7.4141336339999994e-08,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'Sig_24_0': 1.495491124e-09,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'Sig_33_0': 3.165637487e-06,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'Sig_34_0': 7.9058234540000002e-08,</a:t>
            </a:r>
            <a:br>
              <a:rPr lang="en-US" sz="1200" dirty="0">
                <a:latin typeface="Arial" charset="0"/>
                <a:ea typeface="Arial" charset="0"/>
                <a:cs typeface="Arial" charset="0"/>
              </a:rPr>
            </a:br>
            <a:r>
              <a:rPr lang="en-US" sz="1200" dirty="0">
                <a:solidFill>
                  <a:srgbClr val="24292E"/>
                </a:solidFill>
                <a:latin typeface="Arial" charset="0"/>
                <a:ea typeface="Arial" charset="0"/>
                <a:cs typeface="Arial" charset="0"/>
              </a:rPr>
              <a:t>'Sig_44_0': 2.040387648e-09}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165" y="2905076"/>
            <a:ext cx="4800000" cy="3600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486055"/>
            <a:ext cx="79408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</a:rPr>
              <a:t>More info at: </a:t>
            </a:r>
            <a:r>
              <a:rPr lang="en-US" sz="1400" dirty="0">
                <a:solidFill>
                  <a:schemeClr val="tx2"/>
                </a:solidFill>
              </a:rPr>
              <a:t>https://</a:t>
            </a:r>
            <a:r>
              <a:rPr lang="en-US" sz="1400" dirty="0" err="1">
                <a:solidFill>
                  <a:schemeClr val="tx2"/>
                </a:solidFill>
              </a:rPr>
              <a:t>github.com</a:t>
            </a:r>
            <a:r>
              <a:rPr lang="en-US" sz="1400" dirty="0">
                <a:solidFill>
                  <a:schemeClr val="tx2"/>
                </a:solidFill>
              </a:rPr>
              <a:t>/</a:t>
            </a:r>
            <a:r>
              <a:rPr lang="en-US" sz="1400" dirty="0" err="1">
                <a:solidFill>
                  <a:schemeClr val="tx2"/>
                </a:solidFill>
              </a:rPr>
              <a:t>SixTrack</a:t>
            </a:r>
            <a:r>
              <a:rPr lang="en-US" sz="1400" dirty="0">
                <a:solidFill>
                  <a:schemeClr val="tx2"/>
                </a:solidFill>
              </a:rPr>
              <a:t>/</a:t>
            </a:r>
            <a:r>
              <a:rPr lang="en-US" sz="1400" dirty="0" err="1">
                <a:solidFill>
                  <a:schemeClr val="tx2"/>
                </a:solidFill>
              </a:rPr>
              <a:t>SixTrack</a:t>
            </a:r>
            <a:r>
              <a:rPr lang="en-US" sz="1400" dirty="0">
                <a:solidFill>
                  <a:schemeClr val="tx2"/>
                </a:solidFill>
              </a:rPr>
              <a:t>/issues/267#issuecomment-307333656</a:t>
            </a:r>
          </a:p>
        </p:txBody>
      </p:sp>
      <p:grpSp>
        <p:nvGrpSpPr>
          <p:cNvPr id="8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-matrix transformation to un-coupled frame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1623" y="609599"/>
            <a:ext cx="204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Input sigma matrix: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088" y="2883334"/>
            <a:ext cx="2986087" cy="36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Original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60328" y="2883334"/>
            <a:ext cx="2986087" cy="367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Corrected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31813" y="1307431"/>
            <a:ext cx="4575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Checked using full </a:t>
            </a:r>
            <a:r>
              <a:rPr lang="en-US" b="1" dirty="0" err="1">
                <a:solidFill>
                  <a:srgbClr val="FF0000"/>
                </a:solidFill>
              </a:rPr>
              <a:t>SixTrack</a:t>
            </a:r>
            <a:r>
              <a:rPr lang="en-US" b="1" dirty="0">
                <a:solidFill>
                  <a:srgbClr val="FF0000"/>
                </a:solidFill>
              </a:rPr>
              <a:t> simulations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(numerical divergence of the computed kicks)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9F1DE5-9A3D-8245-B2DA-29481F049F9C}"/>
              </a:ext>
            </a:extLst>
          </p:cNvPr>
          <p:cNvSpPr/>
          <p:nvPr/>
        </p:nvSpPr>
        <p:spPr>
          <a:xfrm>
            <a:off x="7790040" y="6242178"/>
            <a:ext cx="104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K. </a:t>
            </a:r>
            <a:r>
              <a:rPr lang="en-US" sz="16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Sjobaek</a:t>
            </a:r>
            <a:endParaRPr lang="en-US" sz="16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5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865615" y="1260350"/>
            <a:ext cx="7731786" cy="497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Beam-beam effects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 of the 6D beam-beam routines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Numerical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Transverse generalized kicks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treatment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Energy change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Performed tests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Boost/anti-boost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What next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43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2ACF240-725E-8549-B962-6010F1C9B985}"/>
              </a:ext>
            </a:extLst>
          </p:cNvPr>
          <p:cNvSpPr txBox="1"/>
          <p:nvPr/>
        </p:nvSpPr>
        <p:spPr>
          <a:xfrm>
            <a:off x="1227221" y="533205"/>
            <a:ext cx="76641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We want to move from the monolithic structure of the </a:t>
            </a:r>
            <a:r>
              <a:rPr lang="en-US" sz="1700" dirty="0" err="1">
                <a:solidFill>
                  <a:schemeClr val="tx2"/>
                </a:solidFill>
              </a:rPr>
              <a:t>SixTrack</a:t>
            </a:r>
            <a:r>
              <a:rPr lang="en-US" sz="1700" dirty="0">
                <a:solidFill>
                  <a:schemeClr val="tx2"/>
                </a:solidFill>
              </a:rPr>
              <a:t> FORTRAN code into a much </a:t>
            </a:r>
            <a:r>
              <a:rPr lang="en-US" sz="1700" b="1" dirty="0">
                <a:solidFill>
                  <a:srgbClr val="FF0000"/>
                </a:solidFill>
              </a:rPr>
              <a:t>more flexible tool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The idea is to bring the knowledge from the </a:t>
            </a:r>
            <a:r>
              <a:rPr lang="en-US" sz="1700" dirty="0" err="1">
                <a:solidFill>
                  <a:schemeClr val="tx2"/>
                </a:solidFill>
              </a:rPr>
              <a:t>SixTrack</a:t>
            </a:r>
            <a:r>
              <a:rPr lang="en-US" sz="1700" dirty="0">
                <a:solidFill>
                  <a:schemeClr val="tx2"/>
                </a:solidFill>
              </a:rPr>
              <a:t> experience into a </a:t>
            </a:r>
            <a:r>
              <a:rPr lang="en-US" sz="1700" b="1" dirty="0">
                <a:solidFill>
                  <a:srgbClr val="FF0000"/>
                </a:solidFill>
              </a:rPr>
              <a:t>modern modular library </a:t>
            </a:r>
            <a:r>
              <a:rPr lang="en-US" sz="1700" dirty="0">
                <a:solidFill>
                  <a:schemeClr val="tx2"/>
                </a:solidFill>
              </a:rPr>
              <a:t>called </a:t>
            </a:r>
            <a:r>
              <a:rPr lang="en-US" sz="1700" b="1" dirty="0" err="1">
                <a:solidFill>
                  <a:srgbClr val="FF0000"/>
                </a:solidFill>
              </a:rPr>
              <a:t>SixTrackLib</a:t>
            </a:r>
            <a:r>
              <a:rPr lang="en-US" sz="1700" dirty="0">
                <a:solidFill>
                  <a:schemeClr val="tx2"/>
                </a:solidFill>
              </a:rPr>
              <a:t> aiming at: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Better integration </a:t>
            </a:r>
            <a:r>
              <a:rPr lang="en-US" sz="1700" dirty="0">
                <a:solidFill>
                  <a:schemeClr val="tx2"/>
                </a:solidFill>
              </a:rPr>
              <a:t>with other simulation and analysis tools (via a python interface)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Improving </a:t>
            </a:r>
            <a:r>
              <a:rPr lang="en-US" sz="1600" b="1" dirty="0">
                <a:solidFill>
                  <a:srgbClr val="FF0000"/>
                </a:solidFill>
              </a:rPr>
              <a:t>efficiency</a:t>
            </a:r>
            <a:r>
              <a:rPr lang="en-US" sz="1700" dirty="0">
                <a:solidFill>
                  <a:schemeClr val="tx2"/>
                </a:solidFill>
              </a:rPr>
              <a:t> of further </a:t>
            </a:r>
            <a:r>
              <a:rPr lang="en-US" sz="1700" b="1" dirty="0">
                <a:solidFill>
                  <a:srgbClr val="FF0000"/>
                </a:solidFill>
              </a:rPr>
              <a:t>development</a:t>
            </a:r>
            <a:r>
              <a:rPr lang="en-US" sz="1700" dirty="0">
                <a:solidFill>
                  <a:schemeClr val="tx2"/>
                </a:solidFill>
              </a:rPr>
              <a:t> and </a:t>
            </a:r>
            <a:r>
              <a:rPr lang="en-US" sz="1700" b="1" dirty="0">
                <a:solidFill>
                  <a:srgbClr val="FF0000"/>
                </a:solidFill>
              </a:rPr>
              <a:t>maintenance</a:t>
            </a:r>
            <a:r>
              <a:rPr lang="en-US" sz="1700" dirty="0">
                <a:solidFill>
                  <a:schemeClr val="tx2"/>
                </a:solidFill>
              </a:rPr>
              <a:t> 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Retaining </a:t>
            </a:r>
            <a:r>
              <a:rPr lang="en-US" sz="1700" dirty="0" err="1">
                <a:solidFill>
                  <a:schemeClr val="tx2"/>
                </a:solidFill>
              </a:rPr>
              <a:t>SixTrack</a:t>
            </a:r>
            <a:r>
              <a:rPr lang="en-US" sz="1700" dirty="0">
                <a:solidFill>
                  <a:schemeClr val="tx2"/>
                </a:solidFill>
              </a:rPr>
              <a:t> </a:t>
            </a:r>
            <a:r>
              <a:rPr lang="en-US" sz="1700" b="1" dirty="0">
                <a:solidFill>
                  <a:srgbClr val="FF0000"/>
                </a:solidFill>
              </a:rPr>
              <a:t>computational efficiency </a:t>
            </a:r>
            <a:r>
              <a:rPr lang="en-US" sz="1700" dirty="0">
                <a:solidFill>
                  <a:schemeClr val="tx2"/>
                </a:solidFill>
              </a:rPr>
              <a:t>(core routines written in C)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dirty="0">
                <a:solidFill>
                  <a:schemeClr val="tx2"/>
                </a:solidFill>
              </a:rPr>
              <a:t>Profiting of huge computing power offered by </a:t>
            </a:r>
            <a:r>
              <a:rPr lang="en-US" sz="1700" b="1" dirty="0">
                <a:solidFill>
                  <a:srgbClr val="FF0000"/>
                </a:solidFill>
              </a:rPr>
              <a:t>GPU computing </a:t>
            </a:r>
            <a:r>
              <a:rPr lang="en-US" sz="1700" dirty="0">
                <a:solidFill>
                  <a:schemeClr val="tx2"/>
                </a:solidFill>
              </a:rPr>
              <a:t>(via OpenCL)</a:t>
            </a:r>
          </a:p>
        </p:txBody>
      </p:sp>
      <p:grpSp>
        <p:nvGrpSpPr>
          <p:cNvPr id="6" name="Gruppo 23">
            <a:extLst>
              <a:ext uri="{FF2B5EF4-FFF2-40B4-BE49-F238E27FC236}">
                <a16:creationId xmlns:a16="http://schemas.microsoft.com/office/drawing/2014/main" id="{475E9336-C1F4-4F46-852A-B43771FA566A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B4140EB9-DFBD-7046-8DC5-8CB1AF3CE39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>
              <a:extLst>
                <a:ext uri="{FF2B5EF4-FFF2-40B4-BE49-F238E27FC236}">
                  <a16:creationId xmlns:a16="http://schemas.microsoft.com/office/drawing/2014/main" id="{57FD085A-BC1B-1843-A558-51FAF6FDB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12B9D0-B371-6E48-AA79-8981C507348A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C522FD-56F7-634C-B1E8-1D8ADE21ABB3}"/>
              </a:ext>
            </a:extLst>
          </p:cNvPr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next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65F30E-D3CC-4041-9A0A-52FA44DCEE17}"/>
              </a:ext>
            </a:extLst>
          </p:cNvPr>
          <p:cNvSpPr txBox="1"/>
          <p:nvPr/>
        </p:nvSpPr>
        <p:spPr>
          <a:xfrm>
            <a:off x="252662" y="3753860"/>
            <a:ext cx="49449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</a:rPr>
              <a:t>Thanking with </a:t>
            </a:r>
            <a:r>
              <a:rPr lang="en-US" sz="1700" b="1" dirty="0">
                <a:solidFill>
                  <a:srgbClr val="FF0000"/>
                </a:solidFill>
              </a:rPr>
              <a:t>beam-beam on GPU</a:t>
            </a:r>
            <a:r>
              <a:rPr lang="en-US" sz="1700" dirty="0">
                <a:solidFill>
                  <a:schemeClr val="tx2"/>
                </a:solidFill>
              </a:rPr>
              <a:t> already exploited for </a:t>
            </a:r>
            <a:r>
              <a:rPr lang="en-US" sz="1700" b="1" dirty="0">
                <a:solidFill>
                  <a:srgbClr val="FF0000"/>
                </a:solidFill>
              </a:rPr>
              <a:t>FCC studies </a:t>
            </a:r>
            <a:r>
              <a:rPr lang="en-US" sz="1700" dirty="0">
                <a:solidFill>
                  <a:schemeClr val="tx2"/>
                </a:solidFill>
              </a:rPr>
              <a:t>using a simplified model (linear map + head-on </a:t>
            </a:r>
            <a:r>
              <a:rPr lang="en-US" sz="1700">
                <a:solidFill>
                  <a:schemeClr val="tx2"/>
                </a:solidFill>
              </a:rPr>
              <a:t>kicks)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extremely promising </a:t>
            </a:r>
            <a:r>
              <a:rPr lang="en-US" sz="1700" dirty="0">
                <a:solidFill>
                  <a:schemeClr val="tx2"/>
                </a:solidFill>
              </a:rPr>
              <a:t>(more info on </a:t>
            </a:r>
            <a:r>
              <a:rPr lang="en-US" sz="1700" dirty="0">
                <a:solidFill>
                  <a:schemeClr val="tx2"/>
                </a:solidFill>
                <a:hlinkClick r:id="rId3"/>
              </a:rPr>
              <a:t>S. </a:t>
            </a:r>
            <a:r>
              <a:rPr lang="en-US" sz="1700" dirty="0" err="1">
                <a:solidFill>
                  <a:schemeClr val="tx2"/>
                </a:solidFill>
                <a:hlinkClick r:id="rId3"/>
              </a:rPr>
              <a:t>Furuseth’s</a:t>
            </a:r>
            <a:r>
              <a:rPr lang="en-US" sz="1700" dirty="0">
                <a:solidFill>
                  <a:schemeClr val="tx2"/>
                </a:solidFill>
                <a:hlinkClick r:id="rId3"/>
              </a:rPr>
              <a:t> thesis</a:t>
            </a:r>
            <a:r>
              <a:rPr lang="en-US" sz="1700" dirty="0">
                <a:solidFill>
                  <a:schemeClr val="tx2"/>
                </a:solidFill>
              </a:rPr>
              <a:t>)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FCCE18-7E9A-6C42-8A09-6CE096CAAA37}"/>
              </a:ext>
            </a:extLst>
          </p:cNvPr>
          <p:cNvSpPr txBox="1"/>
          <p:nvPr/>
        </p:nvSpPr>
        <p:spPr>
          <a:xfrm>
            <a:off x="252662" y="5100285"/>
            <a:ext cx="4852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0000"/>
                </a:solidFill>
              </a:rPr>
              <a:t>Next challenge </a:t>
            </a:r>
            <a:r>
              <a:rPr lang="en-US" sz="1700" dirty="0">
                <a:solidFill>
                  <a:schemeClr val="tx2"/>
                </a:solidFill>
              </a:rPr>
              <a:t>will be to keep a significant speed-up while tracking the </a:t>
            </a:r>
            <a:r>
              <a:rPr lang="en-US" sz="1700" b="1" dirty="0">
                <a:solidFill>
                  <a:srgbClr val="FF0000"/>
                </a:solidFill>
              </a:rPr>
              <a:t>full LHC lattice with all long-range and head-on encounters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Plan to have first pilot studies by the end of 2018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6C5FD0-6C3D-F448-926D-675D3397E98B}"/>
              </a:ext>
            </a:extLst>
          </p:cNvPr>
          <p:cNvGrpSpPr/>
          <p:nvPr/>
        </p:nvGrpSpPr>
        <p:grpSpPr>
          <a:xfrm>
            <a:off x="5309158" y="3405703"/>
            <a:ext cx="3594213" cy="3437681"/>
            <a:chOff x="5381345" y="3213192"/>
            <a:chExt cx="3594213" cy="34376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889595-A6E1-9640-BF60-4DA873CF9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81345" y="3213192"/>
              <a:ext cx="3594213" cy="343768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A9820A-187A-3846-9494-6714CF6B6665}"/>
                </a:ext>
              </a:extLst>
            </p:cNvPr>
            <p:cNvSpPr txBox="1"/>
            <p:nvPr/>
          </p:nvSpPr>
          <p:spPr>
            <a:xfrm>
              <a:off x="6605336" y="5757826"/>
              <a:ext cx="1812755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500" i="1" dirty="0"/>
                <a:t>S. </a:t>
              </a:r>
              <a:r>
                <a:rPr lang="en-US" sz="1500" i="1" dirty="0" err="1"/>
                <a:t>Furuseth</a:t>
              </a:r>
              <a:r>
                <a:rPr lang="en-US" sz="1500" i="1" dirty="0"/>
                <a:t>, X. </a:t>
              </a:r>
              <a:r>
                <a:rPr lang="en-US" sz="1500" i="1" dirty="0" err="1"/>
                <a:t>Buffat</a:t>
              </a:r>
              <a:endParaRPr lang="en-US" sz="15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99015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796090" y="3198168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518478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475581-AAC3-644C-97E6-B559514C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293608"/>
            <a:ext cx="7827806" cy="46530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A240E2-CEF9-2949-A3A4-52D5E6362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566" y="3944548"/>
            <a:ext cx="6874965" cy="3861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889595-A6E1-9640-BF60-4DA873CF9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87" y="3742582"/>
            <a:ext cx="3594213" cy="3437681"/>
          </a:xfrm>
          <a:prstGeom prst="rect">
            <a:avLst/>
          </a:prstGeom>
        </p:spPr>
      </p:pic>
      <p:grpSp>
        <p:nvGrpSpPr>
          <p:cNvPr id="6" name="Gruppo 23">
            <a:extLst>
              <a:ext uri="{FF2B5EF4-FFF2-40B4-BE49-F238E27FC236}">
                <a16:creationId xmlns:a16="http://schemas.microsoft.com/office/drawing/2014/main" id="{475E9336-C1F4-4F46-852A-B43771FA566A}"/>
              </a:ext>
            </a:extLst>
          </p:cNvPr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9" name="Straight Connector 6">
              <a:extLst>
                <a:ext uri="{FF2B5EF4-FFF2-40B4-BE49-F238E27FC236}">
                  <a16:creationId xmlns:a16="http://schemas.microsoft.com/office/drawing/2014/main" id="{B4140EB9-DFBD-7046-8DC5-8CB1AF3CE395}"/>
                </a:ext>
              </a:extLst>
            </p:cNvPr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2" descr="C:\Octavio\CERN\cern_logo_white.gif">
              <a:extLst>
                <a:ext uri="{FF2B5EF4-FFF2-40B4-BE49-F238E27FC236}">
                  <a16:creationId xmlns:a16="http://schemas.microsoft.com/office/drawing/2014/main" id="{57FD085A-BC1B-1843-A558-51FAF6FDB6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E12B9D0-B371-6E48-AA79-8981C507348A}"/>
                </a:ext>
              </a:extLst>
            </p:cNvPr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C522FD-56F7-634C-B1E8-1D8ADE21ABB3}"/>
              </a:ext>
            </a:extLst>
          </p:cNvPr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Next steps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ACF240-725E-8549-B962-6010F1C9B985}"/>
              </a:ext>
            </a:extLst>
          </p:cNvPr>
          <p:cNvSpPr txBox="1"/>
          <p:nvPr/>
        </p:nvSpPr>
        <p:spPr>
          <a:xfrm>
            <a:off x="1227221" y="569301"/>
            <a:ext cx="76641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We want to move from the monolithic FORTRAN structure of </a:t>
            </a:r>
            <a:r>
              <a:rPr lang="en-US" sz="1600" dirty="0" err="1">
                <a:solidFill>
                  <a:schemeClr val="tx2"/>
                </a:solidFill>
              </a:rPr>
              <a:t>SixTrack</a:t>
            </a:r>
            <a:r>
              <a:rPr lang="en-US" sz="1600" dirty="0">
                <a:solidFill>
                  <a:schemeClr val="tx2"/>
                </a:solidFill>
              </a:rPr>
              <a:t> into a much more flexible tool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The idea is to bring the knowledge from </a:t>
            </a:r>
            <a:r>
              <a:rPr lang="en-US" sz="1600" dirty="0" err="1">
                <a:solidFill>
                  <a:schemeClr val="tx2"/>
                </a:solidFill>
              </a:rPr>
              <a:t>SixTrack</a:t>
            </a:r>
            <a:r>
              <a:rPr lang="en-US" sz="1600" dirty="0">
                <a:solidFill>
                  <a:schemeClr val="tx2"/>
                </a:solidFill>
              </a:rPr>
              <a:t> experience into a modern modular library called </a:t>
            </a:r>
            <a:r>
              <a:rPr lang="en-US" sz="1600" dirty="0" err="1">
                <a:solidFill>
                  <a:schemeClr val="tx2"/>
                </a:solidFill>
              </a:rPr>
              <a:t>SixTrackLib</a:t>
            </a:r>
            <a:r>
              <a:rPr lang="en-US" sz="1600" dirty="0">
                <a:solidFill>
                  <a:schemeClr val="tx2"/>
                </a:solidFill>
              </a:rPr>
              <a:t> aiming at: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Better integration with other simulation and analysis tools (via a python interface)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While retaining </a:t>
            </a:r>
            <a:r>
              <a:rPr lang="en-US" sz="1600" dirty="0" err="1">
                <a:solidFill>
                  <a:schemeClr val="tx2"/>
                </a:solidFill>
              </a:rPr>
              <a:t>SixTrack</a:t>
            </a:r>
            <a:r>
              <a:rPr lang="en-US" sz="1600" dirty="0">
                <a:solidFill>
                  <a:schemeClr val="tx2"/>
                </a:solidFill>
              </a:rPr>
              <a:t> computational efficiency (core routines written in C)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Profiting of huge computing power offered GPU computers (via OpenCL)</a:t>
            </a:r>
          </a:p>
        </p:txBody>
      </p:sp>
    </p:spTree>
    <p:extLst>
      <p:ext uri="{BB962C8B-B14F-4D97-AF65-F5344CB8AC3E}">
        <p14:creationId xmlns:p14="http://schemas.microsoft.com/office/powerpoint/2010/main" val="27465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2">
            <a:extLst>
              <a:ext uri="{FF2B5EF4-FFF2-40B4-BE49-F238E27FC236}">
                <a16:creationId xmlns:a16="http://schemas.microsoft.com/office/drawing/2014/main" id="{550F21C3-242C-AC44-8A45-A5DB39413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" r="1843"/>
          <a:stretch/>
        </p:blipFill>
        <p:spPr>
          <a:xfrm>
            <a:off x="132349" y="1371601"/>
            <a:ext cx="4235116" cy="3120603"/>
          </a:xfrm>
        </p:spPr>
      </p:pic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Beam-beam in </a:t>
            </a:r>
            <a:r>
              <a:rPr lang="en-US" sz="2400" b="1" dirty="0" err="1">
                <a:solidFill>
                  <a:schemeClr val="tx2"/>
                </a:solidFill>
                <a:latin typeface="Calibri" pitchFamily="34" charset="0"/>
              </a:rPr>
              <a:t>SixTrack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481262" y="4860751"/>
            <a:ext cx="836194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In the past the </a:t>
            </a:r>
            <a:r>
              <a:rPr lang="en-US" sz="1700" b="1" dirty="0">
                <a:solidFill>
                  <a:srgbClr val="FF0000"/>
                </a:solidFill>
              </a:rPr>
              <a:t>optics of the strong beam </a:t>
            </a:r>
            <a:r>
              <a:rPr lang="en-US" sz="1700" dirty="0">
                <a:solidFill>
                  <a:schemeClr val="tx2"/>
                </a:solidFill>
              </a:rPr>
              <a:t>was computed from the optics of the weak beam assuming an </a:t>
            </a:r>
            <a:r>
              <a:rPr lang="en-US" sz="1700" b="1" dirty="0">
                <a:solidFill>
                  <a:srgbClr val="FF0000"/>
                </a:solidFill>
              </a:rPr>
              <a:t>anti-symmetry</a:t>
            </a:r>
            <a:r>
              <a:rPr lang="en-US" sz="1700" dirty="0">
                <a:solidFill>
                  <a:schemeClr val="tx2"/>
                </a:solidFill>
              </a:rPr>
              <a:t> conditions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An </a:t>
            </a:r>
            <a:r>
              <a:rPr lang="en-US" sz="1700" b="1" dirty="0">
                <a:solidFill>
                  <a:srgbClr val="FF0000"/>
                </a:solidFill>
              </a:rPr>
              <a:t>expert mode</a:t>
            </a:r>
            <a:r>
              <a:rPr lang="en-US" sz="1700" dirty="0">
                <a:solidFill>
                  <a:schemeClr val="tx2"/>
                </a:solidFill>
              </a:rPr>
              <a:t> was recently introduced to have </a:t>
            </a:r>
            <a:r>
              <a:rPr lang="en-US" sz="1700" b="1" dirty="0">
                <a:solidFill>
                  <a:srgbClr val="FF0000"/>
                </a:solidFill>
              </a:rPr>
              <a:t>fully independent optics and closed orbit </a:t>
            </a:r>
            <a:r>
              <a:rPr lang="en-US" sz="1700" dirty="0">
                <a:solidFill>
                  <a:schemeClr val="tx2"/>
                </a:solidFill>
              </a:rPr>
              <a:t>of the strong beam. Necessary for LHC and HL-LHC studies involving flat optics and/or crab cavities (details </a:t>
            </a:r>
            <a:r>
              <a:rPr lang="en-US" sz="1700" dirty="0">
                <a:solidFill>
                  <a:schemeClr val="tx2"/>
                </a:solidFill>
                <a:hlinkClick r:id="rId4"/>
              </a:rPr>
              <a:t>here</a:t>
            </a:r>
            <a:r>
              <a:rPr lang="en-US" sz="1700" dirty="0">
                <a:solidFill>
                  <a:schemeClr val="tx2"/>
                </a:solidFill>
              </a:rPr>
              <a:t>)</a:t>
            </a:r>
            <a:endParaRPr lang="en-US" sz="1700" b="1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F8B87A-C391-E548-9470-691549825EE1}"/>
              </a:ext>
            </a:extLst>
          </p:cNvPr>
          <p:cNvSpPr txBox="1"/>
          <p:nvPr/>
        </p:nvSpPr>
        <p:spPr>
          <a:xfrm>
            <a:off x="4411581" y="705854"/>
            <a:ext cx="4576009" cy="40626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Beam beam effects are simulated using the </a:t>
            </a:r>
            <a:r>
              <a:rPr lang="en-US" sz="1700" b="1" dirty="0">
                <a:solidFill>
                  <a:srgbClr val="FF0000"/>
                </a:solidFill>
              </a:rPr>
              <a:t>weak-strong </a:t>
            </a:r>
            <a:r>
              <a:rPr lang="en-US" sz="1700" dirty="0">
                <a:solidFill>
                  <a:schemeClr val="tx2"/>
                </a:solidFill>
              </a:rPr>
              <a:t>approach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The typical simulation includes both </a:t>
            </a:r>
            <a:r>
              <a:rPr lang="en-US" sz="1700" b="1" dirty="0">
                <a:solidFill>
                  <a:srgbClr val="FF0000"/>
                </a:solidFill>
              </a:rPr>
              <a:t>head-on</a:t>
            </a:r>
            <a:r>
              <a:rPr lang="en-US" sz="1700" dirty="0">
                <a:solidFill>
                  <a:schemeClr val="tx2"/>
                </a:solidFill>
              </a:rPr>
              <a:t> and </a:t>
            </a:r>
            <a:r>
              <a:rPr lang="en-US" sz="1700" b="1" dirty="0">
                <a:solidFill>
                  <a:srgbClr val="FF0000"/>
                </a:solidFill>
              </a:rPr>
              <a:t>long-range</a:t>
            </a:r>
            <a:r>
              <a:rPr lang="en-US" sz="1700" dirty="0">
                <a:solidFill>
                  <a:schemeClr val="tx2"/>
                </a:solidFill>
              </a:rPr>
              <a:t> beam-beam encounters: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Long-range</a:t>
            </a:r>
            <a:r>
              <a:rPr lang="en-US" sz="1700" dirty="0">
                <a:solidFill>
                  <a:schemeClr val="tx2"/>
                </a:solidFill>
              </a:rPr>
              <a:t> encounters are modeled with </a:t>
            </a:r>
            <a:r>
              <a:rPr lang="en-US" sz="1700" b="1" dirty="0">
                <a:solidFill>
                  <a:srgbClr val="FF0000"/>
                </a:solidFill>
              </a:rPr>
              <a:t>4D</a:t>
            </a:r>
            <a:r>
              <a:rPr lang="en-US" sz="1700" dirty="0">
                <a:solidFill>
                  <a:schemeClr val="tx2"/>
                </a:solidFill>
              </a:rPr>
              <a:t> beam-beam lenses (</a:t>
            </a:r>
            <a:r>
              <a:rPr lang="en-US" sz="1700" dirty="0" err="1">
                <a:solidFill>
                  <a:schemeClr val="tx2"/>
                </a:solidFill>
              </a:rPr>
              <a:t>Bassetti</a:t>
            </a:r>
            <a:r>
              <a:rPr lang="en-US" sz="1700" dirty="0">
                <a:solidFill>
                  <a:schemeClr val="tx2"/>
                </a:solidFill>
              </a:rPr>
              <a:t>-Erskine, only transverse kicks)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</a:rPr>
              <a:t>Head-on</a:t>
            </a:r>
            <a:r>
              <a:rPr lang="en-US" sz="1700" dirty="0">
                <a:solidFill>
                  <a:schemeClr val="tx2"/>
                </a:solidFill>
              </a:rPr>
              <a:t> encounters are simulated using the </a:t>
            </a:r>
            <a:r>
              <a:rPr lang="en-US" sz="1700" b="1" dirty="0">
                <a:solidFill>
                  <a:srgbClr val="FF0000"/>
                </a:solidFill>
              </a:rPr>
              <a:t>“6D” </a:t>
            </a:r>
            <a:r>
              <a:rPr lang="en-US" sz="1700" dirty="0">
                <a:solidFill>
                  <a:schemeClr val="tx2"/>
                </a:solidFill>
              </a:rPr>
              <a:t>modeling based on Hirata’s “Synchro-beam mapping”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 main topic of this talk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The effect of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linear coupling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of the strong beam can be taken into account in the simulation (never really tested/used)</a:t>
            </a:r>
            <a:endParaRPr lang="en-US" sz="1700" dirty="0">
              <a:solidFill>
                <a:schemeClr val="tx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96182-0310-0947-A657-C33A565B4258}"/>
              </a:ext>
            </a:extLst>
          </p:cNvPr>
          <p:cNvSpPr txBox="1"/>
          <p:nvPr/>
        </p:nvSpPr>
        <p:spPr>
          <a:xfrm>
            <a:off x="1251284" y="986592"/>
            <a:ext cx="2089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Example LHC DA study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989A5-2A15-DC4A-A46F-99B2079BA0FC}"/>
              </a:ext>
            </a:extLst>
          </p:cNvPr>
          <p:cNvSpPr txBox="1"/>
          <p:nvPr/>
        </p:nvSpPr>
        <p:spPr>
          <a:xfrm>
            <a:off x="2871536" y="4315330"/>
            <a:ext cx="13516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N. </a:t>
            </a:r>
            <a:r>
              <a:rPr lang="en-US" sz="1600" i="1" dirty="0" err="1">
                <a:solidFill>
                  <a:schemeClr val="tx2"/>
                </a:solidFill>
              </a:rPr>
              <a:t>Karastathis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18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Review of the 6D beam-beam routines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6D9D2EC-C55C-BC4D-89D3-B75E2AF52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345" y="4102763"/>
            <a:ext cx="4259181" cy="216568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en-US" sz="1400" i="1" dirty="0">
                <a:solidFill>
                  <a:schemeClr val="tx2"/>
                </a:solidFill>
              </a:rPr>
              <a:t>[1] </a:t>
            </a:r>
            <a:r>
              <a:rPr lang="en-US" sz="1400" i="1" dirty="0">
                <a:solidFill>
                  <a:schemeClr val="tx2"/>
                </a:solidFill>
                <a:hlinkClick r:id="rId3"/>
              </a:rPr>
              <a:t>A symplectic beam-beam </a:t>
            </a:r>
            <a:r>
              <a:rPr lang="en-US" sz="1400" i="1" dirty="0">
                <a:solidFill>
                  <a:schemeClr val="tx2"/>
                </a:solidFill>
                <a:hlinkClick r:id="rId4"/>
              </a:rPr>
              <a:t>interaction </a:t>
            </a:r>
            <a:r>
              <a:rPr lang="en-US" sz="1400" i="1" dirty="0">
                <a:solidFill>
                  <a:schemeClr val="tx2"/>
                </a:solidFill>
                <a:hlinkClick r:id="rId3"/>
              </a:rPr>
              <a:t>with energy change</a:t>
            </a:r>
            <a:r>
              <a:rPr lang="en-US" sz="1400" i="1" dirty="0">
                <a:solidFill>
                  <a:schemeClr val="tx2"/>
                </a:solidFill>
              </a:rPr>
              <a:t>, by K. Hirata, H. W. </a:t>
            </a:r>
            <a:r>
              <a:rPr lang="en-US" sz="1400" i="1" dirty="0" err="1">
                <a:solidFill>
                  <a:schemeClr val="tx2"/>
                </a:solidFill>
              </a:rPr>
              <a:t>Moshammer</a:t>
            </a:r>
            <a:r>
              <a:rPr lang="en-US" sz="1400" i="1" dirty="0">
                <a:solidFill>
                  <a:schemeClr val="tx2"/>
                </a:solidFill>
              </a:rPr>
              <a:t>, F. Ruggiero, 1992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en-US" sz="1400" i="1" dirty="0">
                <a:solidFill>
                  <a:schemeClr val="tx2"/>
                </a:solidFill>
              </a:rPr>
              <a:t>[2] </a:t>
            </a:r>
            <a:r>
              <a:rPr lang="en-US" sz="1400" i="1" dirty="0">
                <a:solidFill>
                  <a:schemeClr val="tx2"/>
                </a:solidFill>
                <a:hlinkClick r:id="rId3"/>
              </a:rPr>
              <a:t>Don't be afraid of beam-beam interactions with a large crossing angle</a:t>
            </a:r>
            <a:r>
              <a:rPr lang="en-US" sz="1400" i="1" dirty="0">
                <a:solidFill>
                  <a:schemeClr val="tx2"/>
                </a:solidFill>
              </a:rPr>
              <a:t>, by K. Hirata, 1993</a:t>
            </a:r>
            <a:endParaRPr lang="en-US" sz="1400" i="1" dirty="0">
              <a:solidFill>
                <a:schemeClr val="tx2"/>
              </a:solidFill>
              <a:hlinkClick r:id="rId3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None/>
            </a:pPr>
            <a:r>
              <a:rPr lang="en-US" sz="1400" i="1" dirty="0">
                <a:solidFill>
                  <a:schemeClr val="tx2"/>
                </a:solidFill>
              </a:rPr>
              <a:t>[3] </a:t>
            </a:r>
            <a:r>
              <a:rPr lang="en-US" sz="1400" i="1" dirty="0">
                <a:solidFill>
                  <a:schemeClr val="tx2"/>
                </a:solidFill>
                <a:hlinkClick r:id="rId3"/>
              </a:rPr>
              <a:t>6D Beam-Beam Kick including Coupled Motion</a:t>
            </a:r>
            <a:r>
              <a:rPr lang="en-US" sz="1400" i="1" dirty="0">
                <a:solidFill>
                  <a:schemeClr val="tx2"/>
                </a:solidFill>
              </a:rPr>
              <a:t>, by L.H.A. </a:t>
            </a:r>
            <a:r>
              <a:rPr lang="en-US" sz="1400" i="1" dirty="0" err="1">
                <a:solidFill>
                  <a:schemeClr val="tx2"/>
                </a:solidFill>
              </a:rPr>
              <a:t>Leunissen</a:t>
            </a:r>
            <a:r>
              <a:rPr lang="en-US" sz="1400" i="1" dirty="0">
                <a:solidFill>
                  <a:schemeClr val="tx2"/>
                </a:solidFill>
              </a:rPr>
              <a:t>, F. Schmidt, G. Ripken, 2001</a:t>
            </a:r>
          </a:p>
          <a:p>
            <a:pPr marL="0" indent="0">
              <a:buNone/>
            </a:pPr>
            <a:r>
              <a:rPr lang="en-US" sz="1400" i="1" dirty="0">
                <a:solidFill>
                  <a:schemeClr val="tx2"/>
                </a:solidFill>
              </a:rPr>
              <a:t>[4] </a:t>
            </a:r>
            <a:r>
              <a:rPr lang="en-US" sz="1400" i="1" dirty="0">
                <a:solidFill>
                  <a:schemeClr val="tx2"/>
                </a:solidFill>
                <a:hlinkClick r:id="rId5"/>
              </a:rPr>
              <a:t>6D beam-beam interaction step-by-step</a:t>
            </a:r>
            <a:r>
              <a:rPr lang="en-US" sz="1400" i="1" dirty="0">
                <a:solidFill>
                  <a:schemeClr val="tx2"/>
                </a:solidFill>
              </a:rPr>
              <a:t>, G. Iadarola, R. De Maria, Y. </a:t>
            </a:r>
            <a:r>
              <a:rPr lang="en-US" sz="1400" i="1" dirty="0" err="1">
                <a:solidFill>
                  <a:schemeClr val="tx2"/>
                </a:solidFill>
              </a:rPr>
              <a:t>Papaphilippou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0C5D7D-CE5E-C54D-A1B7-A49E9DB7A101}"/>
              </a:ext>
            </a:extLst>
          </p:cNvPr>
          <p:cNvSpPr/>
          <p:nvPr/>
        </p:nvSpPr>
        <p:spPr>
          <a:xfrm>
            <a:off x="1138734" y="530292"/>
            <a:ext cx="796917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Implementation </a:t>
            </a:r>
            <a:r>
              <a:rPr lang="en-US" sz="1700" b="1" dirty="0">
                <a:solidFill>
                  <a:srgbClr val="FF0000"/>
                </a:solidFill>
              </a:rPr>
              <a:t>based on Hirata’s BBC code </a:t>
            </a:r>
            <a:r>
              <a:rPr lang="en-US" sz="1700" dirty="0">
                <a:solidFill>
                  <a:schemeClr val="tx2"/>
                </a:solidFill>
              </a:rPr>
              <a:t>[1,2], later </a:t>
            </a:r>
            <a:r>
              <a:rPr lang="en-US" sz="1700" b="1" dirty="0">
                <a:solidFill>
                  <a:srgbClr val="FF0000"/>
                </a:solidFill>
              </a:rPr>
              <a:t>extended</a:t>
            </a:r>
            <a:r>
              <a:rPr lang="en-US" sz="1700" dirty="0">
                <a:solidFill>
                  <a:schemeClr val="tx2"/>
                </a:solidFill>
              </a:rPr>
              <a:t> by </a:t>
            </a:r>
            <a:r>
              <a:rPr lang="en-US" sz="1700" dirty="0" err="1">
                <a:solidFill>
                  <a:schemeClr val="tx2"/>
                </a:solidFill>
              </a:rPr>
              <a:t>Leunissen</a:t>
            </a:r>
            <a:r>
              <a:rPr lang="en-US" sz="1700" dirty="0">
                <a:solidFill>
                  <a:schemeClr val="tx2"/>
                </a:solidFill>
              </a:rPr>
              <a:t>, Schmidt and Ripken [3] to include the effect of </a:t>
            </a:r>
            <a:r>
              <a:rPr lang="en-US" sz="1700" b="1" dirty="0">
                <a:solidFill>
                  <a:srgbClr val="FF0000"/>
                </a:solidFill>
              </a:rPr>
              <a:t>linear coupling of the strong beam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Active work on core beam-beam routines stopped in the early 2000’s, and slowly the knowledge on the implementation details got a bit “forgotten” 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Wingdings" pitchFamily="2" charset="2"/>
              <a:buChar char="à"/>
            </a:pP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code review activity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recently launched, driven by needs of the HL-LHC upgrade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Code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structure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 and interface 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documented in </a:t>
            </a:r>
            <a:r>
              <a:rPr lang="en-US" sz="1700" b="1" dirty="0" err="1">
                <a:solidFill>
                  <a:srgbClr val="FF0000"/>
                </a:solidFill>
                <a:sym typeface="Wingdings" pitchFamily="2" charset="2"/>
              </a:rPr>
              <a:t>SixTrack</a:t>
            </a:r>
            <a:r>
              <a:rPr lang="en-US" sz="1700" b="1" dirty="0">
                <a:solidFill>
                  <a:srgbClr val="FF0000"/>
                </a:solidFill>
                <a:sym typeface="Wingdings" pitchFamily="2" charset="2"/>
              </a:rPr>
              <a:t> Wiki  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(mainly by J. </a:t>
            </a:r>
            <a:r>
              <a:rPr lang="en-US" sz="1700" dirty="0" err="1">
                <a:solidFill>
                  <a:schemeClr val="tx2"/>
                </a:solidFill>
                <a:sym typeface="Wingdings" pitchFamily="2" charset="2"/>
              </a:rPr>
              <a:t>Barranco</a:t>
            </a:r>
            <a:r>
              <a:rPr lang="en-US" sz="1700" dirty="0">
                <a:solidFill>
                  <a:schemeClr val="tx2"/>
                </a:solidFill>
                <a:sym typeface="Wingdings" pitchFamily="2" charset="2"/>
              </a:rPr>
              <a:t>)</a:t>
            </a:r>
            <a:endParaRPr lang="en-US" sz="1700" dirty="0">
              <a:solidFill>
                <a:schemeClr val="tx2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2"/>
                </a:solidFill>
              </a:rPr>
              <a:t>Invested some time in </a:t>
            </a:r>
            <a:r>
              <a:rPr lang="en-US" sz="1700" b="1" dirty="0">
                <a:solidFill>
                  <a:srgbClr val="FF0000"/>
                </a:solidFill>
              </a:rPr>
              <a:t>understanding and re-constructing the mathematical treatment</a:t>
            </a:r>
            <a:r>
              <a:rPr lang="en-US" sz="1700" dirty="0">
                <a:solidFill>
                  <a:schemeClr val="tx2"/>
                </a:solidFill>
              </a:rPr>
              <a:t> trying to use as little as possible the source code as a reference</a:t>
            </a:r>
          </a:p>
          <a:p>
            <a:pPr marL="742950" lvl="1" indent="-285750">
              <a:spcBef>
                <a:spcPts val="600"/>
              </a:spcBef>
              <a:buClr>
                <a:schemeClr val="tx2"/>
              </a:buClr>
              <a:buFont typeface="Courier New" panose="02070309020205020404" pitchFamily="49" charset="0"/>
              <a:buChar char="o"/>
            </a:pPr>
            <a:r>
              <a:rPr lang="en-US" sz="1700" b="1" dirty="0">
                <a:solidFill>
                  <a:srgbClr val="FF0000"/>
                </a:solidFill>
                <a:sym typeface="Wingdings"/>
              </a:rPr>
              <a:t>Parts not available in literature were re-derived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(mainly inverse Lorentz boost, and a large fraction of the coupling treatment) </a:t>
            </a:r>
            <a:r>
              <a:rPr lang="en-US" sz="1700" b="1" dirty="0">
                <a:solidFill>
                  <a:schemeClr val="tx2"/>
                </a:solidFill>
                <a:sym typeface="Wingdings" pitchFamily="2" charset="2"/>
              </a:rPr>
              <a:t>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prepared a </a:t>
            </a:r>
            <a:r>
              <a:rPr lang="en-US" sz="1700" b="1" dirty="0">
                <a:solidFill>
                  <a:srgbClr val="FF0000"/>
                </a:solidFill>
                <a:sym typeface="Wingdings"/>
              </a:rPr>
              <a:t>document</a:t>
            </a:r>
            <a:r>
              <a:rPr lang="en-US" sz="17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1700" dirty="0">
                <a:solidFill>
                  <a:schemeClr val="tx2"/>
                </a:solidFill>
                <a:sym typeface="Wingdings"/>
              </a:rPr>
              <a:t>including the full set of equations [4]</a:t>
            </a:r>
          </a:p>
        </p:txBody>
      </p:sp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4812E5C5-9336-9144-8FC9-18B7BCB2A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753" y="3910258"/>
            <a:ext cx="4278110" cy="27191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205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Outline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DB311-0CD6-4045-B7C4-BBBE690172D5}"/>
              </a:ext>
            </a:extLst>
          </p:cNvPr>
          <p:cNvSpPr txBox="1"/>
          <p:nvPr/>
        </p:nvSpPr>
        <p:spPr>
          <a:xfrm>
            <a:off x="865615" y="1260350"/>
            <a:ext cx="7731786" cy="49705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Introduction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Beam-beam effects in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SixTrack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Review of the 6D beam-beam routines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tx2"/>
                </a:solidFill>
              </a:rPr>
              <a:t>Numerical model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Transverse generalized kicks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Linear coupling treatment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</a:rPr>
              <a:t>Energy change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Performed tests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Overview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Boost/anti-boost</a:t>
            </a:r>
          </a:p>
          <a:p>
            <a:pPr marL="742950" lvl="1" indent="-28575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Linear coupling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What next</a:t>
            </a:r>
          </a:p>
          <a:p>
            <a:pPr marL="742950" lvl="1" indent="-285750">
              <a:spcBef>
                <a:spcPts val="600"/>
              </a:spcBef>
              <a:buFont typeface="Arial" charset="0"/>
              <a:buChar char="•"/>
            </a:pP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04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2953745" y="1016859"/>
            <a:ext cx="43283" cy="508390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748996" y="2891074"/>
            <a:ext cx="2471352" cy="1331962"/>
          </a:xfrm>
          <a:prstGeom prst="line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38034" y="3549993"/>
            <a:ext cx="5201979" cy="0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 dance 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of reference systems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2" name="Parallelogram 1"/>
          <p:cNvSpPr/>
          <p:nvPr/>
        </p:nvSpPr>
        <p:spPr>
          <a:xfrm>
            <a:off x="167640" y="3185160"/>
            <a:ext cx="5463540" cy="765810"/>
          </a:xfrm>
          <a:prstGeom prst="parallelogram">
            <a:avLst>
              <a:gd name="adj" fmla="val 186194"/>
            </a:avLst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/>
          <p:cNvSpPr/>
          <p:nvPr/>
        </p:nvSpPr>
        <p:spPr>
          <a:xfrm rot="5400000" flipH="1">
            <a:off x="464079" y="2806033"/>
            <a:ext cx="4987855" cy="1376037"/>
          </a:xfrm>
          <a:prstGeom prst="parallelogram">
            <a:avLst>
              <a:gd name="adj" fmla="val 56343"/>
            </a:avLst>
          </a:prstGeom>
          <a:solidFill>
            <a:schemeClr val="accent1"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/>
          <p:cNvSpPr/>
          <p:nvPr/>
        </p:nvSpPr>
        <p:spPr>
          <a:xfrm rot="21011018">
            <a:off x="169870" y="3319616"/>
            <a:ext cx="5553895" cy="511968"/>
          </a:xfrm>
          <a:prstGeom prst="parallelogram">
            <a:avLst>
              <a:gd name="adj" fmla="val 292839"/>
            </a:avLst>
          </a:prstGeom>
          <a:solidFill>
            <a:schemeClr val="accent2">
              <a:lumMod val="75000"/>
              <a:alpha val="3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953349" y="3212360"/>
            <a:ext cx="4001423" cy="68792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72313" y="416267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6167" y="353584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036563" y="680601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y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577004" y="2701249"/>
            <a:ext cx="3752080" cy="1373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1600581" y="2540977"/>
            <a:ext cx="3264115" cy="1767254"/>
          </a:xfrm>
          <a:prstGeom prst="line">
            <a:avLst/>
          </a:prstGeom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9901975">
            <a:off x="3739021" y="2537657"/>
            <a:ext cx="1066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432FF"/>
                </a:solidFill>
              </a:rPr>
              <a:t>Weak beam</a:t>
            </a:r>
            <a:endParaRPr lang="en-US" sz="1400" b="1" dirty="0">
              <a:solidFill>
                <a:srgbClr val="0432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20443124">
            <a:off x="4262036" y="2601566"/>
            <a:ext cx="113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Strong beam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0956388">
            <a:off x="161723" y="4197753"/>
            <a:ext cx="1262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cxnSp>
        <p:nvCxnSpPr>
          <p:cNvPr id="40" name="Curved Connector 39"/>
          <p:cNvCxnSpPr/>
          <p:nvPr/>
        </p:nvCxnSpPr>
        <p:spPr>
          <a:xfrm rot="10800000">
            <a:off x="3143253" y="3857626"/>
            <a:ext cx="671511" cy="385763"/>
          </a:xfrm>
          <a:prstGeom prst="curved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786890" y="4031147"/>
            <a:ext cx="330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10362" y="4597885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charset="2"/>
                <a:ea typeface="Symbol" charset="2"/>
                <a:cs typeface="Symbol" charset="2"/>
              </a:rPr>
              <a:t>2f</a:t>
            </a:r>
          </a:p>
        </p:txBody>
      </p:sp>
      <p:sp>
        <p:nvSpPr>
          <p:cNvPr id="60" name="Freeform 59"/>
          <p:cNvSpPr/>
          <p:nvPr/>
        </p:nvSpPr>
        <p:spPr>
          <a:xfrm>
            <a:off x="1314450" y="3829050"/>
            <a:ext cx="1042988" cy="814388"/>
          </a:xfrm>
          <a:custGeom>
            <a:avLst/>
            <a:gdLst>
              <a:gd name="connsiteX0" fmla="*/ 1042988 w 1042988"/>
              <a:gd name="connsiteY0" fmla="*/ 0 h 814388"/>
              <a:gd name="connsiteX1" fmla="*/ 300038 w 1042988"/>
              <a:gd name="connsiteY1" fmla="*/ 371475 h 814388"/>
              <a:gd name="connsiteX2" fmla="*/ 0 w 1042988"/>
              <a:gd name="connsiteY2" fmla="*/ 814388 h 814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2988" h="814388">
                <a:moveTo>
                  <a:pt x="1042988" y="0"/>
                </a:moveTo>
                <a:cubicBezTo>
                  <a:pt x="758428" y="117872"/>
                  <a:pt x="473869" y="235744"/>
                  <a:pt x="300038" y="371475"/>
                </a:cubicBezTo>
                <a:cubicBezTo>
                  <a:pt x="126207" y="507206"/>
                  <a:pt x="45244" y="721519"/>
                  <a:pt x="0" y="814388"/>
                </a:cubicBezTo>
              </a:path>
            </a:pathLst>
          </a:custGeom>
          <a:ln w="127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025189" y="551315"/>
            <a:ext cx="39944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assume that we are in the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reference system of the weak beam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The Interaction Point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(IP) is at s=0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crossing plane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is defined by our </a:t>
            </a:r>
            <a:r>
              <a:rPr lang="en-US" sz="1600" i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s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-axis and by the strong beam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12126" y="4011914"/>
            <a:ext cx="399448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call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 a</a:t>
            </a:r>
            <a:r>
              <a:rPr lang="en-US" sz="16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the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angle between the crossing plane and the </a:t>
            </a:r>
            <a:r>
              <a:rPr lang="en-US" sz="1600" b="1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x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-</a:t>
            </a:r>
            <a:r>
              <a:rPr lang="en-US" sz="1600" b="1" i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plane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call 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the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half crossing angle</a:t>
            </a:r>
            <a:endParaRPr lang="en-US" sz="1600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9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2" grpId="0"/>
      <p:bldP spid="34" grpId="0"/>
      <p:bldP spid="45" grpId="0"/>
      <p:bldP spid="47" grpId="0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o 23"/>
          <p:cNvGrpSpPr/>
          <p:nvPr/>
        </p:nvGrpSpPr>
        <p:grpSpPr>
          <a:xfrm>
            <a:off x="0" y="68882"/>
            <a:ext cx="9144000" cy="921718"/>
            <a:chOff x="0" y="68882"/>
            <a:chExt cx="9144000" cy="921718"/>
          </a:xfrm>
        </p:grpSpPr>
        <p:cxnSp>
          <p:nvCxnSpPr>
            <p:cNvPr id="26" name="Straight Connector 6"/>
            <p:cNvCxnSpPr/>
            <p:nvPr/>
          </p:nvCxnSpPr>
          <p:spPr>
            <a:xfrm>
              <a:off x="1143000" y="457200"/>
              <a:ext cx="80010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" descr="C:\Octavio\CERN\cern_logo_whit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9456" y="68882"/>
              <a:ext cx="952200" cy="921718"/>
            </a:xfrm>
            <a:prstGeom prst="rect">
              <a:avLst/>
            </a:prstGeom>
            <a:noFill/>
          </p:spPr>
        </p:pic>
        <p:cxnSp>
          <p:nvCxnSpPr>
            <p:cNvPr id="28" name="Straight Connector 27"/>
            <p:cNvCxnSpPr/>
            <p:nvPr/>
          </p:nvCxnSpPr>
          <p:spPr>
            <a:xfrm>
              <a:off x="0" y="457200"/>
              <a:ext cx="152400" cy="0"/>
            </a:xfrm>
            <a:prstGeom prst="line">
              <a:avLst/>
            </a:prstGeom>
            <a:ln w="34925" cap="rnd">
              <a:solidFill>
                <a:srgbClr val="4A7DBA"/>
              </a:solidFill>
              <a:round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Straight Arrow Connector 30"/>
          <p:cNvCxnSpPr/>
          <p:nvPr/>
        </p:nvCxnSpPr>
        <p:spPr>
          <a:xfrm>
            <a:off x="580888" y="3664743"/>
            <a:ext cx="5201979" cy="0"/>
          </a:xfrm>
          <a:prstGeom prst="straightConnector1">
            <a:avLst/>
          </a:prstGeom>
          <a:ln w="19050">
            <a:solidFill>
              <a:srgbClr val="0432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710277" y="2728913"/>
            <a:ext cx="5004723" cy="1880862"/>
          </a:xfrm>
          <a:prstGeom prst="line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160236" y="1016859"/>
            <a:ext cx="43283" cy="5083904"/>
          </a:xfrm>
          <a:prstGeom prst="straightConnector1">
            <a:avLst/>
          </a:prstGeom>
          <a:ln w="1905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 rot="599033">
            <a:off x="605415" y="1012161"/>
            <a:ext cx="5201979" cy="5076000"/>
            <a:chOff x="733288" y="1169259"/>
            <a:chExt cx="5201979" cy="5083904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733288" y="3817143"/>
              <a:ext cx="5201979" cy="0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3312636" y="1169259"/>
              <a:ext cx="43283" cy="5083904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TextBox 45"/>
          <p:cNvSpPr txBox="1"/>
          <p:nvPr/>
        </p:nvSpPr>
        <p:spPr>
          <a:xfrm>
            <a:off x="4767722" y="3337757"/>
            <a:ext cx="1066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0432FF"/>
                </a:solidFill>
              </a:rPr>
              <a:t>Weak beam</a:t>
            </a:r>
            <a:endParaRPr lang="en-US" sz="1400" b="1" dirty="0">
              <a:solidFill>
                <a:srgbClr val="0432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 rot="1211986">
            <a:off x="4630441" y="4090232"/>
            <a:ext cx="1131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Strong beam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6174" y="828675"/>
            <a:ext cx="171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accent6">
                    <a:lumMod val="50000"/>
                  </a:schemeClr>
                </a:solidFill>
              </a:rPr>
              <a:t>Barycentric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 reference frame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65911" y="3366923"/>
            <a:ext cx="365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accent6">
                    <a:lumMod val="50000"/>
                  </a:schemeClr>
                </a:solidFill>
              </a:rPr>
              <a:t>IP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18973" y="1183091"/>
            <a:ext cx="1418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50000"/>
                  </a:schemeClr>
                </a:solidFill>
              </a:rPr>
              <a:t>Crossing plane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3966" y="864822"/>
            <a:ext cx="3540034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look at the problem in the crossing plane</a:t>
            </a:r>
          </a:p>
          <a:p>
            <a:pPr marL="285750" indent="-285750">
              <a:lnSpc>
                <a:spcPct val="120000"/>
              </a:lnSpc>
              <a:buClr>
                <a:schemeClr val="tx2"/>
              </a:buClr>
              <a:buFont typeface="Arial" charset="0"/>
              <a:buChar char="•"/>
            </a:pP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We introduce the 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“</a:t>
            </a:r>
            <a:r>
              <a:rPr lang="en-US" sz="1600" b="1" dirty="0" err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barycentric</a:t>
            </a:r>
            <a:r>
              <a:rPr lang="en-US" sz="1600" b="1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” reference system 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in which the weak and the strong beam are at +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and -</a:t>
            </a:r>
            <a:r>
              <a:rPr lang="en-US" sz="1600" dirty="0">
                <a:solidFill>
                  <a:schemeClr val="tx2"/>
                </a:solidFill>
                <a:latin typeface="Symbol" charset="2"/>
                <a:ea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  <a:sym typeface="Wingdings"/>
              </a:rPr>
              <a:t> respectively</a:t>
            </a:r>
            <a:endParaRPr lang="en-US" sz="1600" b="1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09103" y="3578000"/>
            <a:ext cx="36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Symbol" charset="2"/>
                <a:ea typeface="Symbol" charset="2"/>
                <a:cs typeface="Symbol" charset="2"/>
              </a:rPr>
              <a:t>f</a:t>
            </a:r>
            <a:endParaRPr lang="en-US" dirty="0">
              <a:latin typeface="Symbol" charset="2"/>
              <a:ea typeface="Symbol" charset="2"/>
              <a:cs typeface="Symbol" charset="2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284643" y="3753854"/>
            <a:ext cx="478743" cy="366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47800" y="-4465"/>
            <a:ext cx="7551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tx2"/>
                </a:solidFill>
                <a:latin typeface="Calibri" pitchFamily="34" charset="0"/>
              </a:rPr>
              <a:t>A dance </a:t>
            </a:r>
            <a:r>
              <a:rPr lang="en-US" sz="2400" b="1">
                <a:solidFill>
                  <a:schemeClr val="tx2"/>
                </a:solidFill>
                <a:latin typeface="Calibri" pitchFamily="34" charset="0"/>
              </a:rPr>
              <a:t>of reference systems</a:t>
            </a:r>
            <a:endParaRPr lang="en-US" sz="2400" b="1" dirty="0">
              <a:solidFill>
                <a:schemeClr val="tx2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7794</TotalTime>
  <Words>3226</Words>
  <Application>Microsoft Macintosh PowerPoint</Application>
  <PresentationFormat>On-screen Show (4:3)</PresentationFormat>
  <Paragraphs>463</Paragraphs>
  <Slides>48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Mangal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Giovanni Iadarola</dc:creator>
  <cp:lastModifiedBy>Giovanni Iadarola</cp:lastModifiedBy>
  <cp:revision>347</cp:revision>
  <dcterms:created xsi:type="dcterms:W3CDTF">2017-08-04T16:12:38Z</dcterms:created>
  <dcterms:modified xsi:type="dcterms:W3CDTF">2018-02-07T14:36:15Z</dcterms:modified>
</cp:coreProperties>
</file>