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6" r:id="rId3"/>
    <p:sldId id="275" r:id="rId4"/>
    <p:sldId id="294" r:id="rId5"/>
    <p:sldId id="295" r:id="rId6"/>
    <p:sldId id="296" r:id="rId7"/>
    <p:sldId id="297" r:id="rId8"/>
    <p:sldId id="298" r:id="rId9"/>
    <p:sldId id="276" r:id="rId10"/>
    <p:sldId id="277" r:id="rId11"/>
    <p:sldId id="278" r:id="rId12"/>
    <p:sldId id="279" r:id="rId13"/>
    <p:sldId id="280" r:id="rId14"/>
    <p:sldId id="281" r:id="rId15"/>
    <p:sldId id="284" r:id="rId16"/>
    <p:sldId id="285" r:id="rId17"/>
    <p:sldId id="287" r:id="rId18"/>
    <p:sldId id="286" r:id="rId19"/>
    <p:sldId id="288" r:id="rId20"/>
    <p:sldId id="289" r:id="rId21"/>
    <p:sldId id="290" r:id="rId22"/>
    <p:sldId id="291" r:id="rId23"/>
    <p:sldId id="292" r:id="rId24"/>
    <p:sldId id="293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DDDDDD"/>
    <a:srgbClr val="DEDEDE"/>
    <a:srgbClr val="5F5F5F"/>
    <a:srgbClr val="FFC300"/>
    <a:srgbClr val="FFC000"/>
    <a:srgbClr val="7030A0"/>
    <a:srgbClr val="00B0F0"/>
    <a:srgbClr val="FF0000"/>
    <a:srgbClr val="007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8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i Hostettler" userId="e799d525b7e3f3a8" providerId="Windows Live" clId="Web-{5ACB16F3-193D-49CF-8D72-7871C12BFA1C}"/>
    <pc:docChg chg="modSld">
      <pc:chgData name="Michi Hostettler" userId="e799d525b7e3f3a8" providerId="Windows Live" clId="Web-{5ACB16F3-193D-49CF-8D72-7871C12BFA1C}" dt="2017-12-12T23:14:47.454" v="20"/>
      <pc:docMkLst>
        <pc:docMk/>
      </pc:docMkLst>
      <pc:sldChg chg="modSp">
        <pc:chgData name="Michi Hostettler" userId="e799d525b7e3f3a8" providerId="Windows Live" clId="Web-{5ACB16F3-193D-49CF-8D72-7871C12BFA1C}" dt="2017-12-12T22:57:59.538" v="17"/>
        <pc:sldMkLst>
          <pc:docMk/>
          <pc:sldMk cId="2506293973" sldId="259"/>
        </pc:sldMkLst>
        <pc:spChg chg="mod">
          <ac:chgData name="Michi Hostettler" userId="e799d525b7e3f3a8" providerId="Windows Live" clId="Web-{5ACB16F3-193D-49CF-8D72-7871C12BFA1C}" dt="2017-12-12T22:57:59.538" v="17"/>
          <ac:spMkLst>
            <pc:docMk/>
            <pc:sldMk cId="2506293973" sldId="259"/>
            <ac:spMk id="3" creationId="{00000000-0000-0000-0000-000000000000}"/>
          </ac:spMkLst>
        </pc:spChg>
      </pc:sldChg>
      <pc:sldChg chg="modSp">
        <pc:chgData name="Michi Hostettler" userId="e799d525b7e3f3a8" providerId="Windows Live" clId="Web-{5ACB16F3-193D-49CF-8D72-7871C12BFA1C}" dt="2017-12-12T22:56:55.036" v="13"/>
        <pc:sldMkLst>
          <pc:docMk/>
          <pc:sldMk cId="1007160005" sldId="271"/>
        </pc:sldMkLst>
        <pc:spChg chg="mod">
          <ac:chgData name="Michi Hostettler" userId="e799d525b7e3f3a8" providerId="Windows Live" clId="Web-{5ACB16F3-193D-49CF-8D72-7871C12BFA1C}" dt="2017-12-12T22:56:55.036" v="13"/>
          <ac:spMkLst>
            <pc:docMk/>
            <pc:sldMk cId="1007160005" sldId="271"/>
            <ac:spMk id="3" creationId="{00000000-0000-0000-0000-000000000000}"/>
          </ac:spMkLst>
        </pc:spChg>
      </pc:sldChg>
      <pc:sldChg chg="modSp delAnim modAnim">
        <pc:chgData name="Michi Hostettler" userId="e799d525b7e3f3a8" providerId="Windows Live" clId="Web-{5ACB16F3-193D-49CF-8D72-7871C12BFA1C}" dt="2017-12-12T22:56:39.848" v="9"/>
        <pc:sldMkLst>
          <pc:docMk/>
          <pc:sldMk cId="1039102797" sldId="276"/>
        </pc:sldMkLst>
        <pc:spChg chg="mod">
          <ac:chgData name="Michi Hostettler" userId="e799d525b7e3f3a8" providerId="Windows Live" clId="Web-{5ACB16F3-193D-49CF-8D72-7871C12BFA1C}" dt="2017-12-12T22:56:39.848" v="9"/>
          <ac:spMkLst>
            <pc:docMk/>
            <pc:sldMk cId="1039102797" sldId="276"/>
            <ac:spMk id="5" creationId="{00000000-0000-0000-0000-000000000000}"/>
          </ac:spMkLst>
        </pc:spChg>
      </pc:sldChg>
      <pc:sldChg chg="modSp">
        <pc:chgData name="Michi Hostettler" userId="e799d525b7e3f3a8" providerId="Windows Live" clId="Web-{5ACB16F3-193D-49CF-8D72-7871C12BFA1C}" dt="2017-12-12T23:14:47.454" v="20"/>
        <pc:sldMkLst>
          <pc:docMk/>
          <pc:sldMk cId="2497948628" sldId="281"/>
        </pc:sldMkLst>
        <pc:graphicFrameChg chg="mod modGraphic">
          <ac:chgData name="Michi Hostettler" userId="e799d525b7e3f3a8" providerId="Windows Live" clId="Web-{5ACB16F3-193D-49CF-8D72-7871C12BFA1C}" dt="2017-12-12T23:14:47.454" v="20"/>
          <ac:graphicFrameMkLst>
            <pc:docMk/>
            <pc:sldMk cId="2497948628" sldId="281"/>
            <ac:graphicFrameMk id="29" creationId="{00000000-0000-0000-0000-000000000000}"/>
          </ac:graphicFrameMkLst>
        </pc:graphicFrameChg>
      </pc:sldChg>
    </pc:docChg>
  </pc:docChgLst>
  <pc:docChgLst>
    <pc:chgData name="Michi Hostettler" userId="e799d525b7e3f3a8" providerId="Windows Live" clId="Web-{4EF8B598-A1CE-4A01-8A1B-CE82B86EF3B7}"/>
    <pc:docChg chg="modSld">
      <pc:chgData name="Michi Hostettler" userId="e799d525b7e3f3a8" providerId="Windows Live" clId="Web-{4EF8B598-A1CE-4A01-8A1B-CE82B86EF3B7}" dt="2017-12-12T22:18:32.149" v="14"/>
      <pc:docMkLst>
        <pc:docMk/>
      </pc:docMkLst>
      <pc:sldChg chg="modSp">
        <pc:chgData name="Michi Hostettler" userId="e799d525b7e3f3a8" providerId="Windows Live" clId="Web-{4EF8B598-A1CE-4A01-8A1B-CE82B86EF3B7}" dt="2017-12-12T22:18:32.149" v="14"/>
        <pc:sldMkLst>
          <pc:docMk/>
          <pc:sldMk cId="4108874978" sldId="264"/>
        </pc:sldMkLst>
        <pc:spChg chg="mod">
          <ac:chgData name="Michi Hostettler" userId="e799d525b7e3f3a8" providerId="Windows Live" clId="Web-{4EF8B598-A1CE-4A01-8A1B-CE82B86EF3B7}" dt="2017-12-12T22:18:32.149" v="14"/>
          <ac:spMkLst>
            <pc:docMk/>
            <pc:sldMk cId="4108874978" sldId="264"/>
            <ac:spMk id="3" creationId="{00000000-0000-0000-0000-000000000000}"/>
          </ac:spMkLst>
        </pc:spChg>
      </pc:sldChg>
      <pc:sldChg chg="modSp">
        <pc:chgData name="Michi Hostettler" userId="e799d525b7e3f3a8" providerId="Windows Live" clId="Web-{4EF8B598-A1CE-4A01-8A1B-CE82B86EF3B7}" dt="2017-12-12T22:17:50.851" v="10"/>
        <pc:sldMkLst>
          <pc:docMk/>
          <pc:sldMk cId="1007160005" sldId="271"/>
        </pc:sldMkLst>
        <pc:spChg chg="mod">
          <ac:chgData name="Michi Hostettler" userId="e799d525b7e3f3a8" providerId="Windows Live" clId="Web-{4EF8B598-A1CE-4A01-8A1B-CE82B86EF3B7}" dt="2017-12-12T22:17:50.851" v="10"/>
          <ac:spMkLst>
            <pc:docMk/>
            <pc:sldMk cId="1007160005" sldId="271"/>
            <ac:spMk id="3" creationId="{00000000-0000-0000-0000-000000000000}"/>
          </ac:spMkLst>
        </pc:spChg>
      </pc:sldChg>
    </pc:docChg>
  </pc:docChgLst>
  <pc:docChgLst>
    <pc:chgData name="Michi Hostettler" userId="e799d525b7e3f3a8" providerId="Windows Live" clId="Web-{458E13E4-2D93-474A-9A11-64247B47716B}"/>
    <pc:docChg chg="modSld">
      <pc:chgData name="Michi Hostettler" userId="e799d525b7e3f3a8" providerId="Windows Live" clId="Web-{458E13E4-2D93-474A-9A11-64247B47716B}" dt="2017-12-12T22:47:25.662" v="0"/>
      <pc:docMkLst>
        <pc:docMk/>
      </pc:docMkLst>
      <pc:sldChg chg="delAnim">
        <pc:chgData name="Michi Hostettler" userId="e799d525b7e3f3a8" providerId="Windows Live" clId="Web-{458E13E4-2D93-474A-9A11-64247B47716B}" dt="2017-12-12T22:47:25.662" v="0"/>
        <pc:sldMkLst>
          <pc:docMk/>
          <pc:sldMk cId="1039102797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0B779-DC6A-4F88-84E0-172D89F8FD91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7F601-F1F4-429E-BBB4-DE54526FE4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73" y="1770399"/>
            <a:ext cx="3360000" cy="33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66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C863-084B-4748-A45F-76DBA9E9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7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1"/>
          </a:xfrm>
        </p:spPr>
        <p:txBody>
          <a:bodyPr tIns="0" bIns="0" anchor="t"/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6830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933"/>
            </a:lvl3pPr>
            <a:lvl4pPr>
              <a:defRPr sz="2667"/>
            </a:lvl4pPr>
            <a:lvl5pPr>
              <a:defRPr sz="2667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C863-084B-4748-A45F-76DBA9E9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80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933" b="1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5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4267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3"/>
          </a:xfrm>
        </p:spPr>
        <p:txBody>
          <a:bodyPr lIns="45720" rIns="45720"/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 sz="1600"/>
            </a:lvl2pPr>
            <a:lvl3pPr>
              <a:buFontTx/>
              <a:buNone/>
              <a:defRPr sz="1333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C863-084B-4748-A45F-76DBA9E9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50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44444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65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C863-084B-4748-A45F-76DBA9E9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20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444446"/>
            <a:ext cx="1563273" cy="19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0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753867"/>
            <a:ext cx="3360000" cy="3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81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254" y="2406826"/>
            <a:ext cx="1629261" cy="204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87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C863-084B-4748-A45F-76DBA9E9D4F0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6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4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867"/>
            </a:lvl1pPr>
            <a:lvl2pPr>
              <a:buNone/>
              <a:defRPr sz="1600"/>
            </a:lvl2pPr>
            <a:lvl3pPr>
              <a:buNone/>
              <a:defRPr sz="1333"/>
            </a:lvl3pPr>
            <a:lvl4pPr>
              <a:buNone/>
              <a:defRPr sz="1200"/>
            </a:lvl4pPr>
            <a:lvl5pPr>
              <a:buNone/>
              <a:defRPr sz="12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893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C863-084B-4748-A45F-76DBA9E9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60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956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3467"/>
            </a:lvl1pPr>
            <a:lvl2pPr>
              <a:defRPr sz="2933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C863-084B-4748-A45F-76DBA9E9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9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2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07485" y="5101967"/>
            <a:ext cx="10974916" cy="596100"/>
          </a:xfrm>
        </p:spPr>
        <p:txBody>
          <a:bodyPr anchor="t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  <a:lvl2pPr>
              <a:buNone/>
              <a:defRPr sz="2667" b="1"/>
            </a:lvl2pPr>
            <a:lvl3pPr>
              <a:buNone/>
              <a:defRPr sz="2400" b="1"/>
            </a:lvl3pPr>
            <a:lvl4pPr>
              <a:buNone/>
              <a:defRPr sz="2133" b="1"/>
            </a:lvl4pPr>
            <a:lvl5pPr>
              <a:buNone/>
              <a:defRPr sz="2133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9" y="1269778"/>
            <a:ext cx="5389033" cy="3686655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BC863-084B-4748-A45F-76DBA9E9D4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2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531"/>
            <a:ext cx="12192000" cy="942936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4"/>
            <a:ext cx="10969139" cy="76505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090670"/>
            <a:ext cx="10972800" cy="450579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4BBC863-084B-4748-A45F-76DBA9E9D4F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10217"/>
            <a:ext cx="12192000" cy="9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6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</p:titleStyle>
    <p:bodyStyle>
      <a:lvl1pPr marL="658352" indent="-609585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206978" indent="-609585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456908" indent="-457189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847042" indent="-457189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200601" indent="-457189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267655" indent="-243834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667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60256" indent="-243834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52857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3108882" indent="-243834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ern.ch/agorzaws/train/blob/development/bin/mtrain.f" TargetMode="External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88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observed closed-orbit effects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5" y="1462210"/>
            <a:ext cx="6917275" cy="36938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10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861889" y="1564812"/>
            <a:ext cx="78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H</a:t>
            </a:r>
            <a:endParaRPr lang="en-GB" sz="3200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6059" y="3309122"/>
            <a:ext cx="78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V</a:t>
            </a:r>
            <a:endParaRPr lang="en-GB" sz="3200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0125" y="3794534"/>
            <a:ext cx="664314" cy="9065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70590" y="1425455"/>
            <a:ext cx="3408149" cy="1608911"/>
            <a:chOff x="8214500" y="1337568"/>
            <a:chExt cx="3724082" cy="1758056"/>
          </a:xfrm>
        </p:grpSpPr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64"/>
            <a:stretch/>
          </p:blipFill>
          <p:spPr>
            <a:xfrm>
              <a:off x="8214500" y="1391424"/>
              <a:ext cx="3724082" cy="166687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14500" y="1337568"/>
              <a:ext cx="3724082" cy="175805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6221754" y="4562597"/>
            <a:ext cx="13507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 smtClean="0"/>
              <a:t>LHC fill 5976</a:t>
            </a:r>
            <a:endParaRPr lang="en-GB" sz="12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7697618" y="3110292"/>
            <a:ext cx="4142284" cy="2288673"/>
            <a:chOff x="7822931" y="3190874"/>
            <a:chExt cx="4526270" cy="2500832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0608" y="3190874"/>
              <a:ext cx="4230917" cy="2305051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822931" y="5119984"/>
              <a:ext cx="4526270" cy="5717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/>
                <a:t>W. Herr, “Features and implications of different LHC crossing schemes”, LHC project report, 2003 </a:t>
              </a:r>
              <a:endParaRPr lang="en-GB" sz="1400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942791" y="5353070"/>
            <a:ext cx="6289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</a:rPr>
              <a:t>⇒ good qualitative agreement in the V (separation) plane</a:t>
            </a:r>
          </a:p>
        </p:txBody>
      </p:sp>
    </p:spTree>
    <p:extLst>
      <p:ext uri="{BB962C8B-B14F-4D97-AF65-F5344CB8AC3E}">
        <p14:creationId xmlns:p14="http://schemas.microsoft.com/office/powerpoint/2010/main" val="245399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simulations: the TRAIN code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30837"/>
            <a:ext cx="10972800" cy="396563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self-consistent simulation of beam-beam long-range effects</a:t>
            </a:r>
          </a:p>
          <a:p>
            <a:pPr lvl="1"/>
            <a:r>
              <a:rPr lang="en-GB" sz="2400" dirty="0" smtClean="0"/>
              <a:t>FOTRAN77 code from 1995 by F. C. Iselin, later used and improved by W. Herr, H. Grote, T. Pieloni, A</a:t>
            </a:r>
            <a:r>
              <a:rPr lang="en-GB" sz="2400" dirty="0"/>
              <a:t>. Gorzawski </a:t>
            </a:r>
            <a:r>
              <a:rPr lang="en-GB" sz="2400" dirty="0" smtClean="0"/>
              <a:t>…</a:t>
            </a:r>
          </a:p>
          <a:p>
            <a:pPr lvl="1"/>
            <a:r>
              <a:rPr lang="en-GB" sz="2400" dirty="0" smtClean="0"/>
              <a:t>orbit offsets, tunes, </a:t>
            </a:r>
            <a:r>
              <a:rPr lang="en-GB" sz="2400" dirty="0" err="1" smtClean="0"/>
              <a:t>chroma</a:t>
            </a:r>
            <a:r>
              <a:rPr lang="en-GB" sz="2400" dirty="0" smtClean="0"/>
              <a:t> due to beam-beam and PACMAN effects</a:t>
            </a:r>
          </a:p>
          <a:p>
            <a:endParaRPr lang="en-GB" sz="2800" dirty="0" smtClean="0"/>
          </a:p>
          <a:p>
            <a:r>
              <a:rPr lang="en-GB" sz="2800" dirty="0" smtClean="0"/>
              <a:t>“post-processor” for MAD-X using TWISS files and SECTORMAP output (1</a:t>
            </a:r>
            <a:r>
              <a:rPr lang="en-GB" sz="2800" baseline="30000" dirty="0" smtClean="0"/>
              <a:t>st</a:t>
            </a:r>
            <a:r>
              <a:rPr lang="en-GB" sz="2800" dirty="0" smtClean="0"/>
              <a:t> and 2</a:t>
            </a:r>
            <a:r>
              <a:rPr lang="en-GB" sz="2800" baseline="30000" dirty="0" smtClean="0"/>
              <a:t>nd</a:t>
            </a:r>
            <a:r>
              <a:rPr lang="en-GB" sz="2800" dirty="0" smtClean="0"/>
              <a:t> order transport maps)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70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recent improvements to TRAIN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6200"/>
            <a:ext cx="10972800" cy="4250267"/>
          </a:xfrm>
        </p:spPr>
        <p:txBody>
          <a:bodyPr>
            <a:normAutofit/>
          </a:bodyPr>
          <a:lstStyle/>
          <a:p>
            <a:r>
              <a:rPr lang="en-GB" sz="3600" dirty="0" smtClean="0"/>
              <a:t>MAD-X SECTORMAP generation</a:t>
            </a:r>
          </a:p>
          <a:p>
            <a:pPr lvl="1"/>
            <a:r>
              <a:rPr lang="en-GB" sz="2800" dirty="0" smtClean="0"/>
              <a:t>small (ancient) breaking change in MAD-X</a:t>
            </a:r>
          </a:p>
          <a:p>
            <a:pPr lvl="1"/>
            <a:r>
              <a:rPr lang="en-GB" sz="2800" dirty="0" smtClean="0"/>
              <a:t>disagreement between TRAIN and MAD-X TWISS</a:t>
            </a:r>
          </a:p>
          <a:p>
            <a:endParaRPr lang="en-GB" sz="2000" dirty="0" smtClean="0"/>
          </a:p>
          <a:p>
            <a:endParaRPr lang="en-GB" sz="1400" dirty="0" smtClean="0"/>
          </a:p>
          <a:p>
            <a:r>
              <a:rPr lang="en-GB" sz="3600" dirty="0" smtClean="0"/>
              <a:t>support for more than 15 LR encounters</a:t>
            </a:r>
          </a:p>
          <a:p>
            <a:pPr lvl="1"/>
            <a:r>
              <a:rPr lang="en-GB" sz="2800" dirty="0" smtClean="0"/>
              <a:t>design orbit separation beyond the separation dipole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MAD-X TWISS vs. TRAIN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84521"/>
            <a:ext cx="10972800" cy="1531088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discrepancy of up to few 100 um </a:t>
            </a:r>
            <a:r>
              <a:rPr lang="en-GB" sz="2400" b="1" dirty="0" smtClean="0">
                <a:solidFill>
                  <a:srgbClr val="C00000"/>
                </a:solidFill>
              </a:rPr>
              <a:t>between TRAIN and MAD-X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/>
              <a:t>for nominal </a:t>
            </a:r>
            <a:r>
              <a:rPr lang="en-GB" sz="2400" dirty="0" smtClean="0"/>
              <a:t>LHC</a:t>
            </a:r>
          </a:p>
          <a:p>
            <a:pPr lvl="1"/>
            <a:r>
              <a:rPr lang="en-GB" sz="2000" dirty="0" smtClean="0"/>
              <a:t>even with beam-beam effects OFF</a:t>
            </a:r>
          </a:p>
          <a:p>
            <a:r>
              <a:rPr lang="en-GB" sz="2400" dirty="0" smtClean="0"/>
              <a:t>own CO search based on the MAD-X SECTORMAP output: same result as TRAIN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13</a:t>
            </a:fld>
            <a:endParaRPr lang="en-GB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4" y="2467616"/>
            <a:ext cx="4523992" cy="323565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45" y="2467616"/>
            <a:ext cx="4389104" cy="3235654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92565"/>
              </p:ext>
            </p:extLst>
          </p:nvPr>
        </p:nvGraphicFramePr>
        <p:xfrm>
          <a:off x="9102620" y="2455326"/>
          <a:ext cx="2818165" cy="321564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38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873">
                <a:tc>
                  <a:txBody>
                    <a:bodyPr/>
                    <a:lstStyle/>
                    <a:p>
                      <a:pPr algn="ctr" fontAlgn="ctr"/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X [um]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PX [</a:t>
                      </a:r>
                      <a:r>
                        <a:rPr lang="en-GB" sz="1600" dirty="0" err="1" smtClean="0"/>
                        <a:t>urad</a:t>
                      </a:r>
                      <a:r>
                        <a:rPr lang="en-GB" sz="1600" dirty="0" smtClean="0"/>
                        <a:t>]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1" dirty="0" smtClean="0">
                          <a:effectLst/>
                        </a:rPr>
                        <a:t>MAD-X TWISS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IP1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IP5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150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1" dirty="0" smtClean="0">
                          <a:effectLst/>
                        </a:rPr>
                        <a:t>Own</a:t>
                      </a:r>
                      <a:r>
                        <a:rPr lang="en-GB" sz="1600" b="1" baseline="0" dirty="0" smtClean="0">
                          <a:effectLst/>
                        </a:rPr>
                        <a:t> Python code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 smtClean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IP1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-2.690072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2.610515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IP5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-3.587271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>
                          <a:effectLst/>
                        </a:rPr>
                        <a:t>145.338086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6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1" dirty="0" smtClean="0">
                          <a:effectLst/>
                        </a:rPr>
                        <a:t>TRAIN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IP1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-</a:t>
                      </a:r>
                      <a:r>
                        <a:rPr lang="en-GB" sz="1600" dirty="0" smtClean="0"/>
                        <a:t>2.690070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/>
                        <a:t>2.611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IP5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-</a:t>
                      </a:r>
                      <a:r>
                        <a:rPr lang="en-GB" sz="1600" dirty="0" smtClean="0"/>
                        <a:t>3.587270 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/>
                        <a:t>145.338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002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MAD-X TWISS vs. </a:t>
            </a:r>
            <a:r>
              <a:rPr lang="en-GB" dirty="0" smtClean="0"/>
              <a:t>TRAIN (II)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0643"/>
            <a:ext cx="10972800" cy="427086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tracked back to a breaking code change in ~2003</a:t>
            </a:r>
          </a:p>
          <a:p>
            <a:r>
              <a:rPr lang="en-GB" sz="2400" dirty="0" smtClean="0"/>
              <a:t>after fix: agreement up to ~1e-16m (floating point precision)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14</a:t>
            </a:fld>
            <a:endParaRPr lang="en-GB"/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3" y="2578417"/>
            <a:ext cx="4427685" cy="3136582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37" y="2500126"/>
            <a:ext cx="4221332" cy="32148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78089" y="2528617"/>
            <a:ext cx="503044" cy="19495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226672"/>
              </p:ext>
            </p:extLst>
          </p:nvPr>
        </p:nvGraphicFramePr>
        <p:xfrm>
          <a:off x="9123149" y="2532959"/>
          <a:ext cx="2818165" cy="321564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38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4873">
                <a:tc>
                  <a:txBody>
                    <a:bodyPr/>
                    <a:lstStyle/>
                    <a:p>
                      <a:pPr algn="ctr" fontAlgn="ctr"/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X [um]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PX [</a:t>
                      </a:r>
                      <a:r>
                        <a:rPr lang="en-GB" sz="1600" dirty="0" err="1" smtClean="0"/>
                        <a:t>urad</a:t>
                      </a:r>
                      <a:r>
                        <a:rPr lang="en-GB" sz="1600" dirty="0" smtClean="0"/>
                        <a:t>]</a:t>
                      </a:r>
                      <a:endParaRPr lang="en-GB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6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1" dirty="0" smtClean="0">
                          <a:effectLst/>
                        </a:rPr>
                        <a:t>MAD-X TWISS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IP1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IP5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150</a:t>
                      </a: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1" dirty="0" smtClean="0">
                          <a:effectLst/>
                        </a:rPr>
                        <a:t>Own</a:t>
                      </a:r>
                      <a:r>
                        <a:rPr lang="en-GB" sz="1600" b="1" baseline="0" dirty="0" smtClean="0">
                          <a:effectLst/>
                        </a:rPr>
                        <a:t> Python code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 smtClean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IP1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IP5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150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6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GB" sz="1600" b="1" dirty="0" smtClean="0">
                          <a:effectLst/>
                        </a:rPr>
                        <a:t>TRAIN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IP1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/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65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IP5</a:t>
                      </a:r>
                      <a:endParaRPr lang="en-GB" sz="1600" b="1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>
                          <a:effectLst/>
                        </a:rPr>
                        <a:t>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dirty="0" smtClean="0"/>
                        <a:t>150</a:t>
                      </a:r>
                      <a:endParaRPr lang="en-GB" sz="1600" dirty="0">
                        <a:effectLst/>
                      </a:endParaRPr>
                    </a:p>
                  </a:txBody>
                  <a:tcPr marL="38100" marR="38100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74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smtClean="0"/>
              <a:t>more than 15 long-range encounters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6194313" cy="427086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TRAIN was limited to 15 long-range encounters per IP-side</a:t>
            </a:r>
            <a:endParaRPr lang="en-GB" sz="1800" dirty="0" smtClean="0"/>
          </a:p>
          <a:p>
            <a:pPr lvl="1"/>
            <a:r>
              <a:rPr lang="en-GB" sz="2400" dirty="0" smtClean="0"/>
              <a:t>no design orbit separation</a:t>
            </a:r>
          </a:p>
          <a:p>
            <a:pPr lvl="2"/>
            <a:r>
              <a:rPr lang="en-GB" dirty="0" smtClean="0"/>
              <a:t>only valid from IP up to separation dipole </a:t>
            </a:r>
          </a:p>
          <a:p>
            <a:r>
              <a:rPr lang="en-GB" sz="2800" dirty="0" smtClean="0"/>
              <a:t>small effect for LHC design optics</a:t>
            </a:r>
          </a:p>
          <a:p>
            <a:pPr lvl="1"/>
            <a:r>
              <a:rPr lang="en-GB" dirty="0" smtClean="0"/>
              <a:t>large separation, small kicks …</a:t>
            </a:r>
          </a:p>
          <a:p>
            <a:r>
              <a:rPr lang="en-GB" sz="2800" dirty="0" smtClean="0"/>
              <a:t>discrepancy to emittance scans observed for 2017 “ATS” optics</a:t>
            </a:r>
          </a:p>
          <a:p>
            <a:pPr lvl="1"/>
            <a:r>
              <a:rPr lang="en-GB" dirty="0" smtClean="0"/>
              <a:t>most pronounced in CMS H (crossing)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15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7022808" y="1445710"/>
            <a:ext cx="4555931" cy="4022257"/>
            <a:chOff x="7022808" y="1445710"/>
            <a:chExt cx="4555931" cy="4022257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808" y="3461037"/>
              <a:ext cx="4555931" cy="20069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2808" y="1445710"/>
              <a:ext cx="4493863" cy="196250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445829" y="1489669"/>
              <a:ext cx="911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effectLst>
                    <a:glow rad="228600">
                      <a:schemeClr val="bg1">
                        <a:alpha val="82000"/>
                      </a:schemeClr>
                    </a:glow>
                  </a:effectLst>
                </a:rPr>
                <a:t>CMS H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45829" y="3495326"/>
              <a:ext cx="9111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C00000"/>
                  </a:solidFill>
                  <a:effectLst>
                    <a:glow rad="228600">
                      <a:schemeClr val="bg1">
                        <a:alpha val="82000"/>
                      </a:schemeClr>
                    </a:glow>
                  </a:effectLst>
                </a:rPr>
                <a:t>CMS </a:t>
              </a:r>
              <a:r>
                <a:rPr lang="en-GB" b="1" dirty="0" smtClean="0">
                  <a:solidFill>
                    <a:srgbClr val="C00000"/>
                  </a:solidFill>
                  <a:effectLst>
                    <a:glow rad="228600">
                      <a:schemeClr val="bg1">
                        <a:alpha val="82000"/>
                      </a:schemeClr>
                    </a:glow>
                  </a:effectLst>
                </a:rPr>
                <a:t>V</a:t>
              </a:r>
              <a:endParaRPr lang="en-GB" b="1" dirty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3" y="2463220"/>
            <a:ext cx="5150378" cy="332793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TRAIN with more than 15 long-range encounters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16</a:t>
            </a:fld>
            <a:endParaRPr lang="en-GB"/>
          </a:p>
        </p:txBody>
      </p:sp>
      <p:sp>
        <p:nvSpPr>
          <p:cNvPr id="7" name="AutoShape 2" descr="https://inspirehep.net/record/1315859/files/LHCSurveyOrientationPlot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326387" y="3157241"/>
            <a:ext cx="1511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ATS2017 @ 40cm CMS H right</a:t>
            </a:r>
            <a:endParaRPr lang="en-GB" sz="1400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61511" y="1155938"/>
            <a:ext cx="4351866" cy="12260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0000" indent="-2880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288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2880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2880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0" indent="-2880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7655" indent="-243834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6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256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2857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882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en-GB" sz="2000" b="1" dirty="0" smtClean="0">
                <a:solidFill>
                  <a:srgbClr val="C00000"/>
                </a:solidFill>
              </a:rPr>
              <a:t>beam-beam separation =</a:t>
            </a:r>
          </a:p>
          <a:p>
            <a:pPr>
              <a:buClr>
                <a:srgbClr val="C00000"/>
              </a:buClr>
              <a:buSzPct val="100000"/>
              <a:buFont typeface="Calibri" panose="020F0502020204030204" pitchFamily="34" charset="0"/>
              <a:buChar char="+"/>
            </a:pPr>
            <a:r>
              <a:rPr lang="en-GB" sz="2000" dirty="0" smtClean="0"/>
              <a:t>closed orbit (MAD-X TWISS)</a:t>
            </a:r>
          </a:p>
          <a:p>
            <a:pPr>
              <a:buClr>
                <a:srgbClr val="C00000"/>
              </a:buClr>
              <a:buSzPct val="100000"/>
              <a:buFont typeface="Calibri" panose="020F0502020204030204" pitchFamily="34" charset="0"/>
              <a:buChar char="+"/>
            </a:pPr>
            <a:r>
              <a:rPr lang="en-GB" sz="2000" dirty="0" smtClean="0"/>
              <a:t>design orbit (MAD-X SURVEY)</a:t>
            </a:r>
            <a:endParaRPr lang="en-GB" sz="14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7083231" y="1300618"/>
            <a:ext cx="4806422" cy="1964228"/>
            <a:chOff x="7083231" y="1300618"/>
            <a:chExt cx="4806422" cy="1964228"/>
          </a:xfrm>
        </p:grpSpPr>
        <p:grpSp>
          <p:nvGrpSpPr>
            <p:cNvPr id="55" name="Group 54"/>
            <p:cNvGrpSpPr/>
            <p:nvPr/>
          </p:nvGrpSpPr>
          <p:grpSpPr>
            <a:xfrm flipH="1">
              <a:off x="7083231" y="1515802"/>
              <a:ext cx="4025365" cy="1508915"/>
              <a:chOff x="7845182" y="3941831"/>
              <a:chExt cx="4025365" cy="1508915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8933895" y="5149753"/>
                <a:ext cx="1319894" cy="300993"/>
                <a:chOff x="7728857" y="4239490"/>
                <a:chExt cx="3853543" cy="878775"/>
              </a:xfrm>
            </p:grpSpPr>
            <p:sp>
              <p:nvSpPr>
                <p:cNvPr id="24" name="Freeform 23"/>
                <p:cNvSpPr/>
                <p:nvPr/>
              </p:nvSpPr>
              <p:spPr>
                <a:xfrm flipV="1">
                  <a:off x="7728857" y="4239490"/>
                  <a:ext cx="3853543" cy="860961"/>
                </a:xfrm>
                <a:custGeom>
                  <a:avLst/>
                  <a:gdLst>
                    <a:gd name="connsiteX0" fmla="*/ 0 w 3853543"/>
                    <a:gd name="connsiteY0" fmla="*/ 0 h 860961"/>
                    <a:gd name="connsiteX1" fmla="*/ 1092530 w 3853543"/>
                    <a:gd name="connsiteY1" fmla="*/ 0 h 860961"/>
                    <a:gd name="connsiteX2" fmla="*/ 1514104 w 3853543"/>
                    <a:gd name="connsiteY2" fmla="*/ 421574 h 860961"/>
                    <a:gd name="connsiteX3" fmla="*/ 1775361 w 3853543"/>
                    <a:gd name="connsiteY3" fmla="*/ 421574 h 860961"/>
                    <a:gd name="connsiteX4" fmla="*/ 2214748 w 3853543"/>
                    <a:gd name="connsiteY4" fmla="*/ 860961 h 860961"/>
                    <a:gd name="connsiteX5" fmla="*/ 3853543 w 3853543"/>
                    <a:gd name="connsiteY5" fmla="*/ 860961 h 86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53543" h="860961">
                      <a:moveTo>
                        <a:pt x="0" y="0"/>
                      </a:moveTo>
                      <a:lnTo>
                        <a:pt x="1092530" y="0"/>
                      </a:lnTo>
                      <a:lnTo>
                        <a:pt x="1514104" y="421574"/>
                      </a:lnTo>
                      <a:lnTo>
                        <a:pt x="1775361" y="421574"/>
                      </a:lnTo>
                      <a:lnTo>
                        <a:pt x="2214748" y="860961"/>
                      </a:lnTo>
                      <a:lnTo>
                        <a:pt x="3853543" y="860961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7728857" y="4257304"/>
                  <a:ext cx="3853543" cy="860961"/>
                </a:xfrm>
                <a:custGeom>
                  <a:avLst/>
                  <a:gdLst>
                    <a:gd name="connsiteX0" fmla="*/ 0 w 3853543"/>
                    <a:gd name="connsiteY0" fmla="*/ 0 h 860961"/>
                    <a:gd name="connsiteX1" fmla="*/ 1092530 w 3853543"/>
                    <a:gd name="connsiteY1" fmla="*/ 0 h 860961"/>
                    <a:gd name="connsiteX2" fmla="*/ 1514104 w 3853543"/>
                    <a:gd name="connsiteY2" fmla="*/ 421574 h 860961"/>
                    <a:gd name="connsiteX3" fmla="*/ 1775361 w 3853543"/>
                    <a:gd name="connsiteY3" fmla="*/ 421574 h 860961"/>
                    <a:gd name="connsiteX4" fmla="*/ 2214748 w 3853543"/>
                    <a:gd name="connsiteY4" fmla="*/ 860961 h 860961"/>
                    <a:gd name="connsiteX5" fmla="*/ 3853543 w 3853543"/>
                    <a:gd name="connsiteY5" fmla="*/ 860961 h 86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53543" h="860961">
                      <a:moveTo>
                        <a:pt x="0" y="0"/>
                      </a:moveTo>
                      <a:lnTo>
                        <a:pt x="1092530" y="0"/>
                      </a:lnTo>
                      <a:lnTo>
                        <a:pt x="1514104" y="421574"/>
                      </a:lnTo>
                      <a:lnTo>
                        <a:pt x="1775361" y="421574"/>
                      </a:lnTo>
                      <a:lnTo>
                        <a:pt x="2214748" y="860961"/>
                      </a:lnTo>
                      <a:lnTo>
                        <a:pt x="3853543" y="860961"/>
                      </a:lnTo>
                    </a:path>
                  </a:pathLst>
                </a:cu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8199912" y="4257304"/>
                  <a:ext cx="0" cy="843147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/>
                <p:cNvCxnSpPr/>
                <p:nvPr/>
              </p:nvCxnSpPr>
              <p:spPr>
                <a:xfrm flipV="1">
                  <a:off x="10911856" y="4257303"/>
                  <a:ext cx="0" cy="843147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/>
            </p:nvGrpSpPr>
            <p:grpSpPr>
              <a:xfrm rot="2959906" flipH="1">
                <a:off x="7278961" y="4508052"/>
                <a:ext cx="1471432" cy="338990"/>
                <a:chOff x="7668919" y="4382318"/>
                <a:chExt cx="3901142" cy="898753"/>
              </a:xfrm>
            </p:grpSpPr>
            <p:sp>
              <p:nvSpPr>
                <p:cNvPr id="35" name="Freeform 34"/>
                <p:cNvSpPr/>
                <p:nvPr/>
              </p:nvSpPr>
              <p:spPr>
                <a:xfrm flipV="1">
                  <a:off x="7668919" y="4382318"/>
                  <a:ext cx="3853540" cy="860964"/>
                </a:xfrm>
                <a:custGeom>
                  <a:avLst/>
                  <a:gdLst>
                    <a:gd name="connsiteX0" fmla="*/ 0 w 3853543"/>
                    <a:gd name="connsiteY0" fmla="*/ 0 h 860961"/>
                    <a:gd name="connsiteX1" fmla="*/ 1092530 w 3853543"/>
                    <a:gd name="connsiteY1" fmla="*/ 0 h 860961"/>
                    <a:gd name="connsiteX2" fmla="*/ 1514104 w 3853543"/>
                    <a:gd name="connsiteY2" fmla="*/ 421574 h 860961"/>
                    <a:gd name="connsiteX3" fmla="*/ 1775361 w 3853543"/>
                    <a:gd name="connsiteY3" fmla="*/ 421574 h 860961"/>
                    <a:gd name="connsiteX4" fmla="*/ 2214748 w 3853543"/>
                    <a:gd name="connsiteY4" fmla="*/ 860961 h 860961"/>
                    <a:gd name="connsiteX5" fmla="*/ 3853543 w 3853543"/>
                    <a:gd name="connsiteY5" fmla="*/ 860961 h 86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53543" h="860961">
                      <a:moveTo>
                        <a:pt x="0" y="0"/>
                      </a:moveTo>
                      <a:lnTo>
                        <a:pt x="1092530" y="0"/>
                      </a:lnTo>
                      <a:lnTo>
                        <a:pt x="1514104" y="421574"/>
                      </a:lnTo>
                      <a:lnTo>
                        <a:pt x="1775361" y="421574"/>
                      </a:lnTo>
                      <a:lnTo>
                        <a:pt x="2214748" y="860961"/>
                      </a:lnTo>
                      <a:lnTo>
                        <a:pt x="3853543" y="860961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7716521" y="4420108"/>
                  <a:ext cx="3853540" cy="860963"/>
                </a:xfrm>
                <a:custGeom>
                  <a:avLst/>
                  <a:gdLst>
                    <a:gd name="connsiteX0" fmla="*/ 0 w 3853543"/>
                    <a:gd name="connsiteY0" fmla="*/ 0 h 860961"/>
                    <a:gd name="connsiteX1" fmla="*/ 1092530 w 3853543"/>
                    <a:gd name="connsiteY1" fmla="*/ 0 h 860961"/>
                    <a:gd name="connsiteX2" fmla="*/ 1514104 w 3853543"/>
                    <a:gd name="connsiteY2" fmla="*/ 421574 h 860961"/>
                    <a:gd name="connsiteX3" fmla="*/ 1775361 w 3853543"/>
                    <a:gd name="connsiteY3" fmla="*/ 421574 h 860961"/>
                    <a:gd name="connsiteX4" fmla="*/ 2214748 w 3853543"/>
                    <a:gd name="connsiteY4" fmla="*/ 860961 h 860961"/>
                    <a:gd name="connsiteX5" fmla="*/ 3853543 w 3853543"/>
                    <a:gd name="connsiteY5" fmla="*/ 860961 h 86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53543" h="860961">
                      <a:moveTo>
                        <a:pt x="0" y="0"/>
                      </a:moveTo>
                      <a:lnTo>
                        <a:pt x="1092530" y="0"/>
                      </a:lnTo>
                      <a:lnTo>
                        <a:pt x="1514104" y="421574"/>
                      </a:lnTo>
                      <a:lnTo>
                        <a:pt x="1775361" y="421574"/>
                      </a:lnTo>
                      <a:lnTo>
                        <a:pt x="2214748" y="860961"/>
                      </a:lnTo>
                      <a:lnTo>
                        <a:pt x="3853543" y="860961"/>
                      </a:lnTo>
                    </a:path>
                  </a:pathLst>
                </a:cu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37" name="Straight Arrow Connector 36"/>
                <p:cNvCxnSpPr/>
                <p:nvPr/>
              </p:nvCxnSpPr>
              <p:spPr>
                <a:xfrm>
                  <a:off x="11025662" y="4428072"/>
                  <a:ext cx="0" cy="843149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/>
                <p:nvPr/>
              </p:nvCxnSpPr>
              <p:spPr>
                <a:xfrm flipV="1">
                  <a:off x="8159037" y="4396934"/>
                  <a:ext cx="0" cy="843149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oup 38"/>
              <p:cNvGrpSpPr/>
              <p:nvPr/>
            </p:nvGrpSpPr>
            <p:grpSpPr>
              <a:xfrm rot="8436893" flipH="1">
                <a:off x="10417072" y="4533923"/>
                <a:ext cx="1453475" cy="331455"/>
                <a:chOff x="7728857" y="4239490"/>
                <a:chExt cx="3853543" cy="878775"/>
              </a:xfrm>
            </p:grpSpPr>
            <p:sp>
              <p:nvSpPr>
                <p:cNvPr id="40" name="Freeform 39"/>
                <p:cNvSpPr/>
                <p:nvPr/>
              </p:nvSpPr>
              <p:spPr>
                <a:xfrm flipV="1">
                  <a:off x="7728857" y="4239490"/>
                  <a:ext cx="3853543" cy="860961"/>
                </a:xfrm>
                <a:custGeom>
                  <a:avLst/>
                  <a:gdLst>
                    <a:gd name="connsiteX0" fmla="*/ 0 w 3853543"/>
                    <a:gd name="connsiteY0" fmla="*/ 0 h 860961"/>
                    <a:gd name="connsiteX1" fmla="*/ 1092530 w 3853543"/>
                    <a:gd name="connsiteY1" fmla="*/ 0 h 860961"/>
                    <a:gd name="connsiteX2" fmla="*/ 1514104 w 3853543"/>
                    <a:gd name="connsiteY2" fmla="*/ 421574 h 860961"/>
                    <a:gd name="connsiteX3" fmla="*/ 1775361 w 3853543"/>
                    <a:gd name="connsiteY3" fmla="*/ 421574 h 860961"/>
                    <a:gd name="connsiteX4" fmla="*/ 2214748 w 3853543"/>
                    <a:gd name="connsiteY4" fmla="*/ 860961 h 860961"/>
                    <a:gd name="connsiteX5" fmla="*/ 3853543 w 3853543"/>
                    <a:gd name="connsiteY5" fmla="*/ 860961 h 86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53543" h="860961">
                      <a:moveTo>
                        <a:pt x="0" y="0"/>
                      </a:moveTo>
                      <a:lnTo>
                        <a:pt x="1092530" y="0"/>
                      </a:lnTo>
                      <a:lnTo>
                        <a:pt x="1514104" y="421574"/>
                      </a:lnTo>
                      <a:lnTo>
                        <a:pt x="1775361" y="421574"/>
                      </a:lnTo>
                      <a:lnTo>
                        <a:pt x="2214748" y="860961"/>
                      </a:lnTo>
                      <a:lnTo>
                        <a:pt x="3853543" y="860961"/>
                      </a:lnTo>
                    </a:path>
                  </a:pathLst>
                </a:cu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7728857" y="4257304"/>
                  <a:ext cx="3853543" cy="860961"/>
                </a:xfrm>
                <a:custGeom>
                  <a:avLst/>
                  <a:gdLst>
                    <a:gd name="connsiteX0" fmla="*/ 0 w 3853543"/>
                    <a:gd name="connsiteY0" fmla="*/ 0 h 860961"/>
                    <a:gd name="connsiteX1" fmla="*/ 1092530 w 3853543"/>
                    <a:gd name="connsiteY1" fmla="*/ 0 h 860961"/>
                    <a:gd name="connsiteX2" fmla="*/ 1514104 w 3853543"/>
                    <a:gd name="connsiteY2" fmla="*/ 421574 h 860961"/>
                    <a:gd name="connsiteX3" fmla="*/ 1775361 w 3853543"/>
                    <a:gd name="connsiteY3" fmla="*/ 421574 h 860961"/>
                    <a:gd name="connsiteX4" fmla="*/ 2214748 w 3853543"/>
                    <a:gd name="connsiteY4" fmla="*/ 860961 h 860961"/>
                    <a:gd name="connsiteX5" fmla="*/ 3853543 w 3853543"/>
                    <a:gd name="connsiteY5" fmla="*/ 860961 h 86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53543" h="860961">
                      <a:moveTo>
                        <a:pt x="0" y="0"/>
                      </a:moveTo>
                      <a:lnTo>
                        <a:pt x="1092530" y="0"/>
                      </a:lnTo>
                      <a:lnTo>
                        <a:pt x="1514104" y="421574"/>
                      </a:lnTo>
                      <a:lnTo>
                        <a:pt x="1775361" y="421574"/>
                      </a:lnTo>
                      <a:lnTo>
                        <a:pt x="2214748" y="860961"/>
                      </a:lnTo>
                      <a:lnTo>
                        <a:pt x="3853543" y="860961"/>
                      </a:lnTo>
                    </a:path>
                  </a:pathLst>
                </a:cu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8199912" y="4257304"/>
                  <a:ext cx="0" cy="843147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V="1">
                  <a:off x="10911856" y="4257303"/>
                  <a:ext cx="0" cy="843147"/>
                </a:xfrm>
                <a:prstGeom prst="straightConnector1">
                  <a:avLst/>
                </a:prstGeom>
                <a:ln w="57150">
                  <a:tailEnd type="triangle"/>
                </a:ln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5" name="TextBox 44"/>
            <p:cNvSpPr txBox="1"/>
            <p:nvPr/>
          </p:nvSpPr>
          <p:spPr>
            <a:xfrm>
              <a:off x="9076609" y="2417356"/>
              <a:ext cx="545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IP1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81253" y="1991889"/>
              <a:ext cx="545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IP2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369411" y="1963320"/>
              <a:ext cx="5451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C00000"/>
                  </a:solidFill>
                </a:rPr>
                <a:t>IP8</a:t>
              </a:r>
              <a:endParaRPr lang="en-GB" sz="12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9270809" y="2089848"/>
              <a:ext cx="701899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9270809" y="1457916"/>
              <a:ext cx="0" cy="623791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8930843" y="1300618"/>
              <a:ext cx="659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Z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583794" y="1740603"/>
              <a:ext cx="659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rgbClr val="00B050"/>
                  </a:solidFill>
                </a:rPr>
                <a:t>X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9224641" y="1374137"/>
              <a:ext cx="1075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00B050"/>
                  </a:solidFill>
                </a:rPr>
                <a:t>survey coordinates</a:t>
              </a:r>
              <a:endParaRPr lang="en-GB" sz="1200" dirty="0">
                <a:solidFill>
                  <a:srgbClr val="00B05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894688" y="2697989"/>
              <a:ext cx="659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/>
                  </a:solidFill>
                </a:rPr>
                <a:t>X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032825" y="2987847"/>
              <a:ext cx="16706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chemeClr val="accent6"/>
                  </a:solidFill>
                </a:rPr>
                <a:t>orbit coordinates</a:t>
              </a:r>
              <a:endParaRPr lang="en-GB" sz="1200" dirty="0">
                <a:solidFill>
                  <a:schemeClr val="accent6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112828" y="1651136"/>
              <a:ext cx="659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/>
                  </a:solidFill>
                </a:rPr>
                <a:t>X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1229706" y="1457916"/>
              <a:ext cx="659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accent6"/>
                  </a:solidFill>
                </a:rPr>
                <a:t>X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131211" y="5672462"/>
            <a:ext cx="6333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improved TRAIN code at: </a:t>
            </a:r>
            <a:r>
              <a:rPr lang="en-GB" sz="1200" dirty="0" smtClean="0">
                <a:hlinkClick r:id="rId3"/>
              </a:rPr>
              <a:t>https</a:t>
            </a:r>
            <a:r>
              <a:rPr lang="en-GB" sz="1200" dirty="0">
                <a:hlinkClick r:id="rId3"/>
              </a:rPr>
              <a:t>://</a:t>
            </a:r>
            <a:r>
              <a:rPr lang="en-GB" sz="1200" dirty="0" smtClean="0">
                <a:hlinkClick r:id="rId3"/>
              </a:rPr>
              <a:t>gitlab.cern.ch/agorzaws/train/blob/development/bin/mtrain.f</a:t>
            </a:r>
            <a:endParaRPr lang="en-GB" sz="1200" dirty="0" smtClean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143114" y="3988013"/>
                <a:ext cx="4149034" cy="1026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BBLR</m:t>
                          </m:r>
                        </m:sub>
                      </m:sSub>
                      <m:r>
                        <a:rPr lang="en-GB" sz="20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survey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GB" sz="20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sz="2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survey</m:t>
                              </m:r>
                            </m:sub>
                            <m:sup>
                              <m:r>
                                <a:rPr lang="en-GB" sz="20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r>
                  <a:rPr lang="en-GB" sz="20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sz="2000" i="1" dirty="0" smtClean="0">
                    <a:latin typeface="Cambria Math" panose="02040503050406030204" pitchFamily="18" charset="0"/>
                  </a:rPr>
                </a:br>
                <a:r>
                  <a:rPr lang="en-GB" sz="2000" i="1" dirty="0" smtClean="0">
                    <a:latin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5F5F5F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GB" sz="2000" i="1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GB" sz="2000" i="1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000" b="0" i="0" smtClean="0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</a:rPr>
                          <m:t>closed</m:t>
                        </m:r>
                        <m:r>
                          <a:rPr lang="en-GB" sz="2000" b="0" i="0" smtClean="0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rgbClr val="5F5F5F"/>
                            </a:solidFill>
                            <a:latin typeface="Cambria Math" panose="02040503050406030204" pitchFamily="18" charset="0"/>
                          </a:rPr>
                          <m:t>orbit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14" y="3988013"/>
                <a:ext cx="4149034" cy="1026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609600" y="5706208"/>
            <a:ext cx="2210260" cy="1661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9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5" y="2995686"/>
            <a:ext cx="4921662" cy="2804479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3" y="2943133"/>
            <a:ext cx="4826858" cy="28928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impact of </a:t>
            </a:r>
            <a:r>
              <a:rPr lang="en-GB" dirty="0" smtClean="0"/>
              <a:t>extra </a:t>
            </a:r>
            <a:r>
              <a:rPr lang="en-GB" dirty="0"/>
              <a:t>long-range encounters: </a:t>
            </a:r>
            <a:r>
              <a:rPr lang="en-GB" dirty="0" smtClean="0"/>
              <a:t>ATLAS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7777"/>
            <a:ext cx="10972800" cy="1755356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run the TRAIN simulation for 15 to 45 long-range encounters</a:t>
            </a:r>
          </a:p>
          <a:p>
            <a:r>
              <a:rPr lang="en-GB" sz="2800" dirty="0" smtClean="0"/>
              <a:t>small effect in ATLAS H</a:t>
            </a:r>
          </a:p>
          <a:p>
            <a:r>
              <a:rPr lang="en-GB" sz="2800" dirty="0"/>
              <a:t>~ no effect beyond </a:t>
            </a:r>
            <a:r>
              <a:rPr lang="en-GB" sz="2800" dirty="0" smtClean="0"/>
              <a:t>17 encounters </a:t>
            </a:r>
            <a:r>
              <a:rPr lang="en-GB" sz="2800" dirty="0"/>
              <a:t>in </a:t>
            </a:r>
            <a:r>
              <a:rPr lang="en-GB" sz="2800" dirty="0" smtClean="0"/>
              <a:t>ATLAS V</a:t>
            </a:r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17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434115" y="3044570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ATLAS H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2861" y="3140048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ATLAS </a:t>
            </a:r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V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4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impact of </a:t>
            </a:r>
            <a:r>
              <a:rPr lang="en-GB" dirty="0"/>
              <a:t>extra </a:t>
            </a:r>
            <a:r>
              <a:rPr lang="en-GB" dirty="0" smtClean="0"/>
              <a:t>long-range encounters: CMS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8925"/>
            <a:ext cx="10972800" cy="1193326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significant impact in CMS H </a:t>
            </a:r>
            <a:r>
              <a:rPr lang="en-GB" sz="2800" dirty="0" smtClean="0"/>
              <a:t>(crossing) plane</a:t>
            </a:r>
            <a:endParaRPr lang="en-GB" sz="1200" dirty="0" smtClean="0"/>
          </a:p>
          <a:p>
            <a:r>
              <a:rPr lang="en-GB" sz="2800" dirty="0" smtClean="0"/>
              <a:t>~ no effect beyond encounter 17 in CMS V</a:t>
            </a:r>
          </a:p>
          <a:p>
            <a:pPr marL="48767" indent="0">
              <a:buNone/>
            </a:pPr>
            <a:endParaRPr lang="en-GB" sz="2800" dirty="0" smtClean="0"/>
          </a:p>
          <a:p>
            <a:pPr lvl="1"/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18</a:t>
            </a:fld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44" y="2279403"/>
            <a:ext cx="4967092" cy="29344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9369" y="2414357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H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360" y="2362250"/>
            <a:ext cx="4418463" cy="27637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34377" y="2423784"/>
            <a:ext cx="84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</a:t>
            </a:r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V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9766" y="5348806"/>
            <a:ext cx="10928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" indent="0">
              <a:buNone/>
            </a:pPr>
            <a:r>
              <a:rPr lang="en-GB" sz="2800" b="1" dirty="0" smtClean="0">
                <a:solidFill>
                  <a:srgbClr val="C00000"/>
                </a:solidFill>
              </a:rPr>
              <a:t>⇒  the pattern with full long-range resembles the emittance scan results</a:t>
            </a:r>
            <a:endParaRPr lang="en-GB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2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to emittance scans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49" y="4939307"/>
            <a:ext cx="10972800" cy="692178"/>
          </a:xfrm>
        </p:spPr>
        <p:txBody>
          <a:bodyPr>
            <a:normAutofit/>
          </a:bodyPr>
          <a:lstStyle/>
          <a:p>
            <a:pPr marL="48767" indent="0">
              <a:buNone/>
            </a:pPr>
            <a:r>
              <a:rPr lang="en-GB" b="1" dirty="0"/>
              <a:t>⇒  </a:t>
            </a:r>
            <a:r>
              <a:rPr lang="en-GB" b="1" dirty="0" smtClean="0"/>
              <a:t>good agreement in both planes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19</a:t>
            </a:fld>
            <a:endParaRPr lang="en-GB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5" y="1381697"/>
            <a:ext cx="5430466" cy="317445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40" y="1381696"/>
            <a:ext cx="5517299" cy="31744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62490" y="1528599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H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10341" y="1528599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V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10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49253"/>
            <a:ext cx="9144000" cy="2486614"/>
          </a:xfrm>
        </p:spPr>
        <p:txBody>
          <a:bodyPr/>
          <a:lstStyle/>
          <a:p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beam-beam orbit effects</a:t>
            </a:r>
            <a:b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de-CH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LHC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095" y="3734759"/>
            <a:ext cx="11679810" cy="2082801"/>
          </a:xfrm>
        </p:spPr>
        <p:txBody>
          <a:bodyPr>
            <a:normAutofit/>
          </a:bodyPr>
          <a:lstStyle/>
          <a:p>
            <a:r>
              <a:rPr lang="en-GB" dirty="0" smtClean="0"/>
              <a:t>A</a:t>
            </a:r>
            <a:r>
              <a:rPr lang="en-GB" dirty="0"/>
              <a:t>. Gorzawski, </a:t>
            </a:r>
            <a:r>
              <a:rPr lang="en-GB" u="sng" dirty="0"/>
              <a:t>M. Hostettler</a:t>
            </a:r>
            <a:r>
              <a:rPr lang="en-GB" dirty="0"/>
              <a:t>, Y. Papaphilippou</a:t>
            </a:r>
            <a:r>
              <a:rPr lang="en-GB" dirty="0" smtClean="0"/>
              <a:t>, G. Papotti, </a:t>
            </a:r>
            <a:r>
              <a:rPr lang="en-GB" dirty="0"/>
              <a:t>T. Pieloni</a:t>
            </a:r>
          </a:p>
          <a:p>
            <a:endParaRPr lang="en-GB" dirty="0"/>
          </a:p>
          <a:p>
            <a:r>
              <a:rPr lang="en-GB" sz="2000" dirty="0" smtClean="0"/>
              <a:t>thanks </a:t>
            </a:r>
            <a:r>
              <a:rPr lang="en-GB" sz="2000" dirty="0"/>
              <a:t>to X. Buffat, K. </a:t>
            </a:r>
            <a:r>
              <a:rPr lang="en-GB" sz="2000" dirty="0" smtClean="0"/>
              <a:t>Fuchsberger, W</a:t>
            </a:r>
            <a:r>
              <a:rPr lang="en-GB" sz="2000" dirty="0"/>
              <a:t>. Herr, R. de Maria</a:t>
            </a:r>
            <a:r>
              <a:rPr lang="en-GB" sz="2000" dirty="0" smtClean="0"/>
              <a:t>, </a:t>
            </a:r>
            <a:r>
              <a:rPr lang="en-GB" sz="2000" dirty="0"/>
              <a:t>T. Persson, D. Pellegrini</a:t>
            </a:r>
            <a:r>
              <a:rPr lang="en-GB" sz="2000" dirty="0" smtClean="0"/>
              <a:t>, J. Wenninger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 smtClean="0"/>
              <a:t>the CMS experiment </a:t>
            </a:r>
            <a:r>
              <a:rPr lang="en-GB" sz="2000" dirty="0"/>
              <a:t>and the LHC shift crews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BC863-084B-4748-A45F-76DBA9E9D4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3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26" y="1378544"/>
            <a:ext cx="5264113" cy="3049437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7" y="1378544"/>
            <a:ext cx="5382586" cy="31236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to emittance scans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20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430509" y="1528926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IP5 H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66533" y="1528926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IP5 V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87986" y="4946007"/>
            <a:ext cx="10972800" cy="692178"/>
          </a:xfrm>
        </p:spPr>
        <p:txBody>
          <a:bodyPr>
            <a:normAutofit/>
          </a:bodyPr>
          <a:lstStyle/>
          <a:p>
            <a:pPr marL="48767" indent="0">
              <a:buNone/>
            </a:pPr>
            <a:r>
              <a:rPr lang="en-GB" b="1" dirty="0"/>
              <a:t>⇒  </a:t>
            </a:r>
            <a:r>
              <a:rPr lang="en-GB" b="1" dirty="0" smtClean="0"/>
              <a:t>good agreement in both planes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1677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053" y="2426698"/>
            <a:ext cx="4839375" cy="313416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79066"/>
            <a:ext cx="5115639" cy="3229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comparison: different 2017 filling patterns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21</a:t>
            </a:fld>
            <a:endParaRPr lang="en-GB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140643" y="1319752"/>
            <a:ext cx="9134574" cy="14705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58352" indent="-609585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206978" indent="-609585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456908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47042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00601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67655" indent="-243834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6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256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2857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882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7" indent="0">
              <a:buFont typeface="Arial"/>
              <a:buNone/>
            </a:pPr>
            <a:r>
              <a:rPr lang="en-GB" b="1" dirty="0" smtClean="0"/>
              <a:t>⇒  this also holds for different bunch filling patterns</a:t>
            </a:r>
          </a:p>
          <a:p>
            <a:pPr marL="48767" indent="0" algn="r">
              <a:buFont typeface="Arial"/>
              <a:buNone/>
            </a:pPr>
            <a:r>
              <a:rPr lang="en-GB" sz="2000" dirty="0" smtClean="0"/>
              <a:t>(e.g. “8b4e” – 8 bunches, 4 empty slots, repeat)</a:t>
            </a:r>
            <a:endParaRPr lang="en-GB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62490" y="2532224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H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02572" y="2532224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V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2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9" y="2482106"/>
            <a:ext cx="4982270" cy="3153215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040" y="2413059"/>
            <a:ext cx="4790841" cy="3184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comparison: different 2017 filling patterns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22</a:t>
            </a:fld>
            <a:endParaRPr lang="en-GB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140643" y="1319752"/>
            <a:ext cx="9134574" cy="147058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58352" indent="-609585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206978" indent="-609585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456908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47042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00601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67655" indent="-243834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6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256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2857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882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7" indent="0">
              <a:buFont typeface="Arial"/>
              <a:buNone/>
            </a:pPr>
            <a:r>
              <a:rPr lang="en-GB" b="1" dirty="0" smtClean="0"/>
              <a:t>⇒  this also holds for different bunch filling patterns</a:t>
            </a:r>
          </a:p>
          <a:p>
            <a:pPr marL="48767" indent="0" algn="r">
              <a:buFont typeface="Arial"/>
              <a:buNone/>
            </a:pPr>
            <a:r>
              <a:rPr lang="en-GB" sz="2000" dirty="0" smtClean="0"/>
              <a:t>(e.g. “8b4e” – 8 bunches, 4 empty slots, repeat)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56758" y="2536617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H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72813" y="2529684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V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13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13" y="3926851"/>
            <a:ext cx="4967771" cy="178579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66494" y="1958809"/>
            <a:ext cx="6191905" cy="3859040"/>
            <a:chOff x="166494" y="1958809"/>
            <a:chExt cx="6191905" cy="3859040"/>
          </a:xfrm>
        </p:grpSpPr>
        <p:pic>
          <p:nvPicPr>
            <p:cNvPr id="9" name="Content Placeholder 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94" y="1983089"/>
              <a:ext cx="6191905" cy="383476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316869" y="1958809"/>
              <a:ext cx="4123173" cy="3978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95513" y="3903129"/>
              <a:ext cx="4123173" cy="12603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comparison: </a:t>
            </a:r>
            <a:r>
              <a:rPr lang="en-GB" dirty="0" smtClean="0"/>
              <a:t>different (non-”ATS”) optics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23</a:t>
            </a:fld>
            <a:endParaRPr lang="en-GB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13" y="2246765"/>
            <a:ext cx="4967771" cy="17412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6918" y="2026176"/>
            <a:ext cx="4303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</a:rPr>
              <a:t>improved TRAIN, 45 long-range encounters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66647" y="4048019"/>
            <a:ext cx="23423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A. Gorzawski, IPAC 2017</a:t>
            </a:r>
            <a:endParaRPr lang="en-GB" sz="1400" b="1" dirty="0"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88798" y="1186351"/>
            <a:ext cx="11001178" cy="8119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58352" indent="-609585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206978" indent="-609585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456908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47042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00601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67655" indent="-243834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6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256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2857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882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767" indent="0">
              <a:buFont typeface="Arial"/>
              <a:buNone/>
            </a:pPr>
            <a:r>
              <a:rPr lang="en-GB" sz="2000" b="1" dirty="0" smtClean="0"/>
              <a:t>⇒  for “nominal” optics (e.g. 2015 LHC), </a:t>
            </a:r>
            <a:r>
              <a:rPr lang="en-GB" sz="2000" b="1" dirty="0" smtClean="0">
                <a:solidFill>
                  <a:srgbClr val="C00000"/>
                </a:solidFill>
              </a:rPr>
              <a:t>the impact of the additional long-range encounters is smaller</a:t>
            </a:r>
          </a:p>
          <a:p>
            <a:pPr marL="48767" indent="0">
              <a:buFont typeface="Arial"/>
              <a:buNone/>
            </a:pPr>
            <a:r>
              <a:rPr lang="en-GB" sz="2000" b="1" dirty="0"/>
              <a:t>	</a:t>
            </a:r>
            <a:r>
              <a:rPr lang="en-GB" sz="2000" b="1" dirty="0" smtClean="0"/>
              <a:t>(but considering them still improves the agreement with the measurement)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18130" y="2026176"/>
            <a:ext cx="4303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</a:rPr>
              <a:t>original TRAIN, 15 long-range encounters</a:t>
            </a:r>
            <a:endParaRPr lang="en-GB" sz="16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2348631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H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4048019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V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847156" y="3436568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H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47156" y="4004878"/>
            <a:ext cx="924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C00000"/>
                </a:solidFill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CMS V</a:t>
            </a:r>
            <a:endParaRPr lang="en-GB" b="1" dirty="0">
              <a:solidFill>
                <a:srgbClr val="C00000"/>
              </a:solidFill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021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7299"/>
            <a:ext cx="10972800" cy="47256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LHC bunches see different long-range beam-beam effects</a:t>
            </a:r>
          </a:p>
          <a:p>
            <a:pPr lvl="1"/>
            <a:r>
              <a:rPr lang="en-GB" dirty="0" smtClean="0"/>
              <a:t>“PACMAN” effects: closed orbits, tunes, </a:t>
            </a:r>
            <a:r>
              <a:rPr lang="en-GB" dirty="0" err="1" smtClean="0"/>
              <a:t>chromaticities</a:t>
            </a:r>
            <a:r>
              <a:rPr lang="en-GB" dirty="0" smtClean="0"/>
              <a:t>, …</a:t>
            </a:r>
          </a:p>
          <a:p>
            <a:pPr lvl="1"/>
            <a:endParaRPr lang="en-GB" sz="1000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observation through beam separation scans </a:t>
            </a:r>
            <a:r>
              <a:rPr lang="en-GB" dirty="0" smtClean="0"/>
              <a:t>(“emittance scans”)</a:t>
            </a:r>
          </a:p>
          <a:p>
            <a:pPr lvl="1"/>
            <a:r>
              <a:rPr lang="en-GB" dirty="0" smtClean="0"/>
              <a:t>done regularly since 2015 at the CMS experiment</a:t>
            </a:r>
          </a:p>
          <a:p>
            <a:pPr lvl="2"/>
            <a:r>
              <a:rPr lang="en-GB" dirty="0" smtClean="0"/>
              <a:t>scans at ATLAS foreseen for 2018</a:t>
            </a:r>
          </a:p>
          <a:p>
            <a:pPr lvl="1"/>
            <a:r>
              <a:rPr lang="en-GB" dirty="0" smtClean="0"/>
              <a:t>gives bunch-by-bunch emittances &amp; closed orbit differences</a:t>
            </a:r>
          </a:p>
          <a:p>
            <a:pPr lvl="1"/>
            <a:r>
              <a:rPr lang="en-GB" dirty="0" smtClean="0"/>
              <a:t>clear PACMAN beam-beam pattern </a:t>
            </a:r>
            <a:r>
              <a:rPr lang="en-GB" dirty="0" smtClean="0"/>
              <a:t>observed</a:t>
            </a:r>
            <a:endParaRPr lang="en-GB" dirty="0" smtClean="0"/>
          </a:p>
          <a:p>
            <a:pPr lvl="1"/>
            <a:endParaRPr lang="en-GB" sz="1100" dirty="0" smtClean="0"/>
          </a:p>
          <a:p>
            <a:r>
              <a:rPr lang="en-GB" dirty="0" smtClean="0">
                <a:solidFill>
                  <a:srgbClr val="C00000"/>
                </a:solidFill>
              </a:rPr>
              <a:t>TRAIN simulations explain the observed PACMAN </a:t>
            </a:r>
            <a:r>
              <a:rPr lang="en-GB" dirty="0" smtClean="0">
                <a:solidFill>
                  <a:srgbClr val="C00000"/>
                </a:solidFill>
              </a:rPr>
              <a:t>effects</a:t>
            </a:r>
            <a:endParaRPr lang="en-GB" dirty="0" smtClean="0">
              <a:solidFill>
                <a:srgbClr val="C00000"/>
              </a:solidFill>
            </a:endParaRPr>
          </a:p>
          <a:p>
            <a:pPr lvl="1"/>
            <a:r>
              <a:rPr lang="en-GB" dirty="0" smtClean="0"/>
              <a:t>simulation code improved on the way</a:t>
            </a:r>
          </a:p>
          <a:p>
            <a:pPr lvl="2"/>
            <a:r>
              <a:rPr lang="en-GB" dirty="0" smtClean="0"/>
              <a:t>old breaking change in MAD-X SECTORMAP generation identified</a:t>
            </a:r>
          </a:p>
          <a:p>
            <a:pPr lvl="2"/>
            <a:r>
              <a:rPr lang="en-GB" dirty="0" smtClean="0"/>
              <a:t>full beam-beam long-range encounters supported</a:t>
            </a:r>
          </a:p>
          <a:p>
            <a:pPr lvl="1"/>
            <a:r>
              <a:rPr lang="en-GB" dirty="0" smtClean="0"/>
              <a:t>improved code applicable to other (new) machines: HL-LHC, FCC-</a:t>
            </a:r>
            <a:r>
              <a:rPr lang="en-GB" dirty="0" err="1" smtClean="0"/>
              <a:t>hh</a:t>
            </a:r>
            <a:r>
              <a:rPr lang="en-GB" dirty="0" smtClean="0"/>
              <a:t>, … 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BBC863-084B-4748-A45F-76DBA9E9D4F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9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3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</a:p>
          <a:p>
            <a:pPr lvl="1"/>
            <a:r>
              <a:rPr lang="en-GB" dirty="0" smtClean="0"/>
              <a:t>the LHC and its operation</a:t>
            </a:r>
          </a:p>
          <a:p>
            <a:pPr lvl="1"/>
            <a:r>
              <a:rPr lang="en-GB" dirty="0" smtClean="0"/>
              <a:t>the cause of beam-beam orbit effects</a:t>
            </a:r>
          </a:p>
          <a:p>
            <a:r>
              <a:rPr lang="en-GB" dirty="0" smtClean="0"/>
              <a:t>observations</a:t>
            </a:r>
          </a:p>
          <a:p>
            <a:pPr lvl="1"/>
            <a:r>
              <a:rPr lang="en-GB" dirty="0" smtClean="0"/>
              <a:t>beam separation scans</a:t>
            </a:r>
          </a:p>
          <a:p>
            <a:r>
              <a:rPr lang="en-GB" dirty="0" smtClean="0"/>
              <a:t>simulations</a:t>
            </a:r>
          </a:p>
          <a:p>
            <a:pPr lvl="1"/>
            <a:r>
              <a:rPr lang="en-GB" dirty="0" smtClean="0"/>
              <a:t>the TRAIN code</a:t>
            </a:r>
          </a:p>
          <a:p>
            <a:r>
              <a:rPr lang="en-GB" dirty="0" smtClean="0"/>
              <a:t>compare simulations to observations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BBC863-084B-4748-A45F-76DBA9E9D4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5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Large Hadron Collider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607"/>
            <a:ext cx="7089913" cy="4270860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2-ring hadron collider </a:t>
            </a:r>
            <a:r>
              <a:rPr lang="en-GB" sz="2800" dirty="0" smtClean="0"/>
              <a:t>(mostly p-p)</a:t>
            </a:r>
          </a:p>
          <a:p>
            <a:pPr lvl="1"/>
            <a:r>
              <a:rPr lang="en-GB" sz="2400" dirty="0" smtClean="0"/>
              <a:t>4 experiments at “Interaction Points” (IPs):</a:t>
            </a:r>
          </a:p>
          <a:p>
            <a:pPr lvl="2"/>
            <a:r>
              <a:rPr lang="en-GB" sz="1800" dirty="0" smtClean="0"/>
              <a:t>IP1: ATLAS – high-luminosity</a:t>
            </a:r>
          </a:p>
          <a:p>
            <a:pPr lvl="2"/>
            <a:r>
              <a:rPr lang="en-GB" sz="1800" dirty="0" smtClean="0"/>
              <a:t>IP5</a:t>
            </a:r>
            <a:r>
              <a:rPr lang="en-GB" sz="1800" dirty="0"/>
              <a:t>: </a:t>
            </a:r>
            <a:r>
              <a:rPr lang="en-GB" sz="1800" dirty="0" smtClean="0"/>
              <a:t>CMS – high-luminosity</a:t>
            </a:r>
          </a:p>
          <a:p>
            <a:pPr lvl="2"/>
            <a:r>
              <a:rPr lang="en-GB" sz="1800" dirty="0" smtClean="0"/>
              <a:t>IP2: ALICE – levelled by separation (factor ~ </a:t>
            </a:r>
            <a:r>
              <a:rPr lang="en-GB" sz="1800" dirty="0" smtClean="0"/>
              <a:t>0.005)</a:t>
            </a:r>
            <a:endParaRPr lang="en-GB" sz="1800" dirty="0" smtClean="0"/>
          </a:p>
          <a:p>
            <a:pPr lvl="2"/>
            <a:r>
              <a:rPr lang="en-GB" sz="1800" dirty="0" smtClean="0"/>
              <a:t>IP8</a:t>
            </a:r>
            <a:r>
              <a:rPr lang="en-GB" sz="1800" dirty="0"/>
              <a:t>: </a:t>
            </a:r>
            <a:r>
              <a:rPr lang="en-GB" sz="1800" dirty="0" err="1" smtClean="0"/>
              <a:t>LHCb</a:t>
            </a:r>
            <a:r>
              <a:rPr lang="en-GB" sz="1800" dirty="0" smtClean="0"/>
              <a:t> – </a:t>
            </a:r>
            <a:r>
              <a:rPr lang="en-GB" sz="1800" dirty="0"/>
              <a:t>levelled by separation </a:t>
            </a:r>
            <a:r>
              <a:rPr lang="en-GB" sz="1800" dirty="0" smtClean="0"/>
              <a:t>(factor ~ 0.1)</a:t>
            </a:r>
          </a:p>
          <a:p>
            <a:pPr lvl="1"/>
            <a:r>
              <a:rPr lang="en-GB" dirty="0" smtClean="0"/>
              <a:t>beam parameters</a:t>
            </a:r>
          </a:p>
          <a:p>
            <a:pPr lvl="2"/>
            <a:r>
              <a:rPr lang="en-GB" sz="1800" dirty="0" smtClean="0"/>
              <a:t>top energy: 6.5 </a:t>
            </a:r>
            <a:r>
              <a:rPr lang="en-GB" sz="1800" dirty="0" err="1" smtClean="0"/>
              <a:t>TeV</a:t>
            </a:r>
            <a:r>
              <a:rPr lang="en-GB" sz="1800" dirty="0" smtClean="0"/>
              <a:t> / beam</a:t>
            </a:r>
          </a:p>
          <a:p>
            <a:pPr lvl="2"/>
            <a:r>
              <a:rPr lang="en-GB" sz="1800" dirty="0" smtClean="0"/>
              <a:t>bunch intensities of ~1.2 ∙ 10</a:t>
            </a:r>
            <a:r>
              <a:rPr lang="en-GB" sz="1800" baseline="30000" dirty="0" smtClean="0"/>
              <a:t>11 </a:t>
            </a:r>
            <a:r>
              <a:rPr lang="en-GB" sz="1800" dirty="0" smtClean="0"/>
              <a:t>ppb</a:t>
            </a:r>
            <a:endParaRPr lang="en-GB" sz="1800" baseline="30000" dirty="0" smtClean="0"/>
          </a:p>
          <a:p>
            <a:pPr lvl="2"/>
            <a:r>
              <a:rPr lang="en-GB" sz="1800" dirty="0" smtClean="0"/>
              <a:t>25 ns bunch spacing, ~2000 bunches</a:t>
            </a:r>
          </a:p>
          <a:p>
            <a:pPr lvl="2"/>
            <a:r>
              <a:rPr lang="en-GB" sz="1800" dirty="0" smtClean="0"/>
              <a:t>crossing angles of ~150 </a:t>
            </a:r>
            <a:r>
              <a:rPr lang="en-GB" sz="1800" dirty="0" err="1" smtClean="0"/>
              <a:t>urad</a:t>
            </a:r>
            <a:r>
              <a:rPr lang="en-GB" sz="1800" dirty="0" smtClean="0"/>
              <a:t> to avoid parasitic collisions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670" y="1758428"/>
            <a:ext cx="4176851" cy="303223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649ECC-9483-431F-944B-D364E189E50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82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LHC interaction regions</a:t>
            </a:r>
            <a:endParaRPr lang="en-GB" dirty="0"/>
          </a:p>
        </p:txBody>
      </p:sp>
      <p:pic>
        <p:nvPicPr>
          <p:cNvPr id="7" name="Content Placeholder 6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5"/>
          <a:stretch/>
        </p:blipFill>
        <p:spPr>
          <a:xfrm>
            <a:off x="605939" y="2735832"/>
            <a:ext cx="10972800" cy="228108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BBC863-084B-4748-A45F-76DBA9E9D4F0}" type="slidenum">
              <a:rPr lang="en-GB" smtClean="0"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042652" y="3876141"/>
            <a:ext cx="151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effectLst>
                  <a:glow rad="228600">
                    <a:schemeClr val="bg1">
                      <a:alpha val="85000"/>
                    </a:schemeClr>
                  </a:glow>
                </a:effectLst>
              </a:rPr>
              <a:t>inner triplet</a:t>
            </a:r>
            <a:endParaRPr lang="en-GB" b="1" dirty="0">
              <a:effectLst>
                <a:glow rad="2286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569" y="3954569"/>
            <a:ext cx="151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effectLst>
                  <a:glow rad="228600">
                    <a:schemeClr val="bg1">
                      <a:alpha val="85000"/>
                    </a:schemeClr>
                  </a:glow>
                </a:effectLst>
              </a:rPr>
              <a:t>Interaction Point (IP)</a:t>
            </a:r>
            <a:endParaRPr lang="en-GB" b="1" dirty="0">
              <a:effectLst>
                <a:glow rad="2286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9571" y="3584561"/>
            <a:ext cx="151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B050"/>
                </a:solidFill>
                <a:effectLst>
                  <a:glow rad="228600">
                    <a:schemeClr val="bg1">
                      <a:alpha val="85000"/>
                    </a:schemeClr>
                  </a:glow>
                </a:effectLst>
              </a:rPr>
              <a:t>separation dipole</a:t>
            </a:r>
            <a:endParaRPr lang="en-GB" b="1" dirty="0">
              <a:solidFill>
                <a:srgbClr val="00B050"/>
              </a:solidFill>
              <a:effectLst>
                <a:glow rad="228600">
                  <a:schemeClr val="bg1">
                    <a:alpha val="85000"/>
                  </a:schemeClr>
                </a:glo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55367" y="3954569"/>
            <a:ext cx="1637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effectLst>
                  <a:glow rad="228600">
                    <a:schemeClr val="bg1">
                      <a:alpha val="85000"/>
                    </a:schemeClr>
                  </a:glow>
                </a:effectLst>
              </a:rPr>
              <a:t>recombination dipole</a:t>
            </a:r>
            <a:endParaRPr lang="en-GB" b="1" dirty="0">
              <a:effectLst>
                <a:glow rad="228600">
                  <a:schemeClr val="bg1">
                    <a:alpha val="85000"/>
                  </a:schemeClr>
                </a:glo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803913" y="5269057"/>
            <a:ext cx="5216022" cy="369332"/>
            <a:chOff x="6803913" y="5269057"/>
            <a:chExt cx="5216022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7792437" y="5269057"/>
              <a:ext cx="33573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effectLst>
                    <a:glow rad="228600">
                      <a:schemeClr val="bg1">
                        <a:alpha val="85000"/>
                      </a:schemeClr>
                    </a:glow>
                  </a:effectLst>
                </a:rPr>
                <a:t>separate vacuum chambers</a:t>
              </a:r>
              <a:endParaRPr lang="en-GB" b="1" dirty="0">
                <a:effectLst>
                  <a:glow rad="228600">
                    <a:schemeClr val="bg1">
                      <a:alpha val="85000"/>
                    </a:schemeClr>
                  </a:glow>
                </a:effectLst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03913" y="5270482"/>
              <a:ext cx="4257377" cy="0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061290" y="5269057"/>
              <a:ext cx="95864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37977" y="5269057"/>
            <a:ext cx="6465936" cy="369332"/>
            <a:chOff x="337977" y="5269057"/>
            <a:chExt cx="6465936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530733" y="5269057"/>
              <a:ext cx="4788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C00000"/>
                  </a:solidFill>
                  <a:effectLst>
                    <a:glow rad="228600">
                      <a:schemeClr val="bg1">
                        <a:alpha val="85000"/>
                      </a:schemeClr>
                    </a:glow>
                  </a:effectLst>
                </a:rPr>
                <a:t>common vacuum chamber: 153m from the IP</a:t>
              </a:r>
              <a:endParaRPr lang="en-GB" b="1" dirty="0">
                <a:solidFill>
                  <a:srgbClr val="C00000"/>
                </a:solidFill>
                <a:effectLst>
                  <a:glow rad="228600">
                    <a:schemeClr val="bg1">
                      <a:alpha val="85000"/>
                    </a:schemeClr>
                  </a:glow>
                </a:effectLst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283110" y="5269057"/>
              <a:ext cx="5520803" cy="0"/>
            </a:xfrm>
            <a:prstGeom prst="line">
              <a:avLst/>
            </a:prstGeom>
            <a:ln w="381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37977" y="5269057"/>
              <a:ext cx="9451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ysDot"/>
              <a:headEnd type="non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0623898" y="4783113"/>
            <a:ext cx="1561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effectLst>
                  <a:glow rad="228600">
                    <a:schemeClr val="bg1">
                      <a:alpha val="82000"/>
                    </a:schemeClr>
                  </a:glow>
                </a:effectLst>
              </a:rPr>
              <a:t>LHC design report</a:t>
            </a:r>
            <a:endParaRPr lang="en-GB" sz="1400" dirty="0">
              <a:effectLst>
                <a:glow rad="228600">
                  <a:schemeClr val="bg1">
                    <a:alpha val="82000"/>
                  </a:schemeClr>
                </a:glow>
              </a:effectLst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609600" y="1364821"/>
            <a:ext cx="11122742" cy="17520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58352" indent="-609585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206978" indent="-609585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456908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47042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200601" indent="-457189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67655" indent="-243834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667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60256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2857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882" indent="-243834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rgbClr val="C00000"/>
                </a:solidFill>
              </a:rPr>
              <a:t>common vacuum chamber</a:t>
            </a:r>
            <a:r>
              <a:rPr lang="en-GB" sz="2800" dirty="0" smtClean="0"/>
              <a:t> around the Interaction Points</a:t>
            </a:r>
          </a:p>
          <a:p>
            <a:r>
              <a:rPr lang="en-GB" sz="2800" dirty="0" smtClean="0"/>
              <a:t>starting from </a:t>
            </a:r>
            <a:r>
              <a:rPr lang="en-GB" sz="2800" dirty="0" smtClean="0">
                <a:solidFill>
                  <a:srgbClr val="00B050"/>
                </a:solidFill>
              </a:rPr>
              <a:t>separation dipole </a:t>
            </a:r>
            <a:r>
              <a:rPr lang="en-GB" sz="2800" dirty="0" smtClean="0"/>
              <a:t>(59m from IP): design orbit separation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82198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crossing angle and long-range beam-beam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39055"/>
            <a:ext cx="8956295" cy="4224866"/>
          </a:xfrm>
        </p:spPr>
        <p:txBody>
          <a:bodyPr>
            <a:normAutofit fontScale="92500"/>
          </a:bodyPr>
          <a:lstStyle/>
          <a:p>
            <a:r>
              <a:rPr lang="en-GB" sz="2400" dirty="0" smtClean="0">
                <a:solidFill>
                  <a:srgbClr val="C00000"/>
                </a:solidFill>
              </a:rPr>
              <a:t>bunch spacing </a:t>
            </a:r>
            <a:r>
              <a:rPr lang="en-GB" sz="2400" dirty="0" smtClean="0"/>
              <a:t>(25ns = 7.5m) </a:t>
            </a:r>
            <a:r>
              <a:rPr lang="en-GB" sz="2400" b="1" dirty="0" smtClean="0">
                <a:solidFill>
                  <a:srgbClr val="C00000"/>
                </a:solidFill>
              </a:rPr>
              <a:t>&lt;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C00000"/>
                </a:solidFill>
              </a:rPr>
              <a:t>distance to separation dipole </a:t>
            </a:r>
            <a:r>
              <a:rPr lang="en-GB" sz="2400" dirty="0" smtClean="0"/>
              <a:t>(59m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 smtClean="0"/>
              <a:t>crossing angle to avoid parasitic collisions</a:t>
            </a:r>
          </a:p>
          <a:p>
            <a:pPr lvl="1"/>
            <a:r>
              <a:rPr lang="en-GB" sz="2000" dirty="0" smtClean="0"/>
              <a:t>2 x ~150 </a:t>
            </a:r>
            <a:r>
              <a:rPr lang="en-GB" sz="2000" dirty="0" err="1" smtClean="0"/>
              <a:t>urad</a:t>
            </a:r>
            <a:r>
              <a:rPr lang="en-GB" sz="2000" dirty="0" smtClean="0"/>
              <a:t> ≈ 9</a:t>
            </a:r>
            <a:r>
              <a:rPr lang="el-GR" sz="2000" dirty="0" smtClean="0"/>
              <a:t>σ</a:t>
            </a:r>
            <a:r>
              <a:rPr lang="en-GB" sz="2000" dirty="0" smtClean="0"/>
              <a:t> separation on the first</a:t>
            </a:r>
            <a:br>
              <a:rPr lang="en-GB" sz="2000" dirty="0" smtClean="0"/>
            </a:br>
            <a:r>
              <a:rPr lang="en-GB" sz="2000" dirty="0" smtClean="0"/>
              <a:t>encounter outside the nominal IP</a:t>
            </a:r>
          </a:p>
          <a:p>
            <a:pPr lvl="1"/>
            <a:r>
              <a:rPr lang="en-GB" sz="2000" dirty="0" smtClean="0"/>
              <a:t>vertical in ATLAS, horizontal in CMS</a:t>
            </a:r>
          </a:p>
          <a:p>
            <a:endParaRPr lang="en-GB" sz="2400" dirty="0" smtClean="0">
              <a:solidFill>
                <a:srgbClr val="00B050"/>
              </a:solidFill>
            </a:endParaRPr>
          </a:p>
          <a:p>
            <a:r>
              <a:rPr lang="en-GB" sz="2400" dirty="0" smtClean="0">
                <a:solidFill>
                  <a:srgbClr val="00B050"/>
                </a:solidFill>
              </a:rPr>
              <a:t>“long-range” beam-beam encounter </a:t>
            </a:r>
            <a:r>
              <a:rPr lang="en-GB" sz="2400" dirty="0" smtClean="0"/>
              <a:t>every</a:t>
            </a:r>
            <a:br>
              <a:rPr lang="en-GB" sz="2400" dirty="0" smtClean="0"/>
            </a:br>
            <a:r>
              <a:rPr lang="en-GB" sz="2400" dirty="0" smtClean="0"/>
              <a:t>25ns/2 = 12.5ns = 3.75m</a:t>
            </a:r>
          </a:p>
          <a:p>
            <a:pPr lvl="1">
              <a:tabLst>
                <a:tab pos="2241550" algn="l"/>
                <a:tab pos="2420938" algn="l"/>
              </a:tabLst>
            </a:pPr>
            <a:r>
              <a:rPr lang="en-GB" sz="2000" dirty="0"/>
              <a:t>up to the separation </a:t>
            </a:r>
            <a:r>
              <a:rPr lang="en-GB" sz="2000" dirty="0" smtClean="0"/>
              <a:t>dipole: </a:t>
            </a:r>
            <a:r>
              <a:rPr lang="en-GB" sz="2000" dirty="0" smtClean="0">
                <a:solidFill>
                  <a:srgbClr val="C00000"/>
                </a:solidFill>
              </a:rPr>
              <a:t>16 encounters</a:t>
            </a:r>
            <a:r>
              <a:rPr lang="en-GB" sz="2000" dirty="0">
                <a:solidFill>
                  <a:srgbClr val="C00000"/>
                </a:solidFill>
              </a:rPr>
              <a:t> </a:t>
            </a:r>
            <a:r>
              <a:rPr lang="en-GB" sz="2000" dirty="0" smtClean="0"/>
              <a:t>(no design orbit separation)</a:t>
            </a:r>
          </a:p>
          <a:p>
            <a:pPr lvl="1">
              <a:tabLst>
                <a:tab pos="2241550" algn="l"/>
              </a:tabLst>
            </a:pPr>
            <a:r>
              <a:rPr lang="en-GB" sz="2000" dirty="0" smtClean="0"/>
              <a:t>in </a:t>
            </a:r>
            <a:r>
              <a:rPr lang="en-GB" sz="2000" dirty="0"/>
              <a:t>the common beam </a:t>
            </a:r>
            <a:r>
              <a:rPr lang="en-GB" sz="2000" dirty="0" smtClean="0"/>
              <a:t>pipe:  41 encounters total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BBC863-084B-4748-A45F-76DBA9E9D4F0}" type="slidenum">
              <a:rPr lang="en-GB" smtClean="0"/>
              <a:t>6</a:t>
            </a:fld>
            <a:endParaRPr lang="en-GB"/>
          </a:p>
        </p:txBody>
      </p:sp>
      <p:grpSp>
        <p:nvGrpSpPr>
          <p:cNvPr id="32" name="Group 31"/>
          <p:cNvGrpSpPr/>
          <p:nvPr/>
        </p:nvGrpSpPr>
        <p:grpSpPr>
          <a:xfrm>
            <a:off x="7593342" y="2363066"/>
            <a:ext cx="4632524" cy="2055591"/>
            <a:chOff x="6608466" y="2300565"/>
            <a:chExt cx="4632524" cy="2055591"/>
          </a:xfrm>
        </p:grpSpPr>
        <p:grpSp>
          <p:nvGrpSpPr>
            <p:cNvPr id="7" name="Group 6"/>
            <p:cNvGrpSpPr/>
            <p:nvPr/>
          </p:nvGrpSpPr>
          <p:grpSpPr>
            <a:xfrm>
              <a:off x="6608466" y="2300565"/>
              <a:ext cx="3654775" cy="2055591"/>
              <a:chOff x="2517582" y="1288371"/>
              <a:chExt cx="3654775" cy="2055591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2752584" y="1475450"/>
                <a:ext cx="3207704" cy="1768412"/>
              </a:xfrm>
              <a:prstGeom prst="line">
                <a:avLst/>
              </a:prstGeom>
              <a:effectLst>
                <a:glow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729937" y="1467060"/>
                <a:ext cx="3212040" cy="1784760"/>
              </a:xfrm>
              <a:prstGeom prst="line">
                <a:avLst/>
              </a:prstGeom>
              <a:effectLst>
                <a:glow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 rot="1631605">
                <a:off x="2517582" y="1374918"/>
                <a:ext cx="423333" cy="184283"/>
              </a:xfrm>
              <a:prstGeom prst="ellipse">
                <a:avLst/>
              </a:prstGeom>
              <a:solidFill>
                <a:srgbClr val="0080FF"/>
              </a:solidFill>
              <a:ln w="28575" cmpd="sng">
                <a:solidFill>
                  <a:srgbClr val="008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Oval 10"/>
              <p:cNvSpPr/>
              <p:nvPr/>
            </p:nvSpPr>
            <p:spPr>
              <a:xfrm rot="1631605">
                <a:off x="3320764" y="1836369"/>
                <a:ext cx="423333" cy="153762"/>
              </a:xfrm>
              <a:prstGeom prst="ellipse">
                <a:avLst/>
              </a:prstGeom>
              <a:solidFill>
                <a:srgbClr val="0080FF"/>
              </a:solidFill>
              <a:ln w="28575" cmpd="sng">
                <a:solidFill>
                  <a:srgbClr val="008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/>
              <p:cNvSpPr/>
              <p:nvPr/>
            </p:nvSpPr>
            <p:spPr>
              <a:xfrm rot="1631605">
                <a:off x="5730311" y="3159679"/>
                <a:ext cx="423333" cy="184283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8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/>
              <p:cNvSpPr/>
              <p:nvPr/>
            </p:nvSpPr>
            <p:spPr>
              <a:xfrm rot="19968395" flipH="1">
                <a:off x="5749595" y="1384152"/>
                <a:ext cx="422762" cy="182595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/>
              <p:cNvSpPr/>
              <p:nvPr/>
            </p:nvSpPr>
            <p:spPr>
              <a:xfrm rot="19968395" flipH="1">
                <a:off x="4947498" y="1843337"/>
                <a:ext cx="422762" cy="148432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Oval 14"/>
              <p:cNvSpPr/>
              <p:nvPr/>
            </p:nvSpPr>
            <p:spPr>
              <a:xfrm rot="19968395" flipH="1">
                <a:off x="3343302" y="2727183"/>
                <a:ext cx="422762" cy="149152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Oval 15"/>
              <p:cNvSpPr/>
              <p:nvPr/>
            </p:nvSpPr>
            <p:spPr>
              <a:xfrm rot="19968395" flipH="1">
                <a:off x="2541203" y="3152565"/>
                <a:ext cx="422762" cy="182595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>
                <a:off x="2959628" y="1297642"/>
                <a:ext cx="616974" cy="355615"/>
              </a:xfrm>
              <a:prstGeom prst="straightConnector1">
                <a:avLst/>
              </a:prstGeom>
              <a:ln w="9525" cmpd="sng">
                <a:solidFill>
                  <a:srgbClr val="0080FF"/>
                </a:solidFill>
                <a:tailEnd type="arrow"/>
              </a:ln>
              <a:effectLst>
                <a:glow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H="1">
                <a:off x="5084360" y="1288371"/>
                <a:ext cx="694506" cy="357377"/>
              </a:xfrm>
              <a:prstGeom prst="straightConnector1">
                <a:avLst/>
              </a:prstGeom>
              <a:ln w="9525" cmpd="sng">
                <a:solidFill>
                  <a:srgbClr val="FF0000"/>
                </a:solidFill>
                <a:tailEnd type="arrow"/>
              </a:ln>
              <a:effectLst>
                <a:glow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 rot="1631605">
                <a:off x="4920154" y="2728455"/>
                <a:ext cx="423333" cy="153762"/>
              </a:xfrm>
              <a:prstGeom prst="ellipse">
                <a:avLst/>
              </a:prstGeom>
              <a:solidFill>
                <a:srgbClr val="0080FF"/>
              </a:solidFill>
              <a:ln w="28575" cmpd="sng">
                <a:solidFill>
                  <a:srgbClr val="008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 rot="19968395" flipH="1">
                <a:off x="4146978" y="2305180"/>
                <a:ext cx="422762" cy="105312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 rot="1631605">
                <a:off x="4123946" y="2315722"/>
                <a:ext cx="423333" cy="87436"/>
              </a:xfrm>
              <a:prstGeom prst="ellipse">
                <a:avLst/>
              </a:prstGeom>
              <a:solidFill>
                <a:srgbClr val="FFFFFF"/>
              </a:solidFill>
              <a:ln w="28575" cmpd="sng">
                <a:solidFill>
                  <a:srgbClr val="008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948687" y="3324006"/>
              <a:ext cx="1079142" cy="728737"/>
              <a:chOff x="3857803" y="2308820"/>
              <a:chExt cx="1079142" cy="72873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3857803" y="2514337"/>
                <a:ext cx="10791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B0F0"/>
                    </a:solidFill>
                  </a:rPr>
                  <a:t>head-on</a:t>
                </a:r>
              </a:p>
              <a:p>
                <a:pPr algn="ctr"/>
                <a:r>
                  <a:rPr lang="en-US" sz="1400" b="1" dirty="0" smtClean="0">
                    <a:solidFill>
                      <a:srgbClr val="00B0F0"/>
                    </a:solidFill>
                  </a:rPr>
                  <a:t>beam-beam</a:t>
                </a:r>
                <a:endParaRPr lang="en-US" sz="1400" b="1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 rot="1631605">
                <a:off x="4123945" y="2315722"/>
                <a:ext cx="423333" cy="87436"/>
              </a:xfrm>
              <a:prstGeom prst="ellipse">
                <a:avLst/>
              </a:prstGeom>
              <a:solidFill>
                <a:srgbClr val="0080FF"/>
              </a:solidFill>
              <a:ln w="28575" cmpd="sng">
                <a:solidFill>
                  <a:srgbClr val="008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/>
              <p:cNvSpPr/>
              <p:nvPr/>
            </p:nvSpPr>
            <p:spPr>
              <a:xfrm rot="19968395" flipH="1">
                <a:off x="4146337" y="2308820"/>
                <a:ext cx="422762" cy="105312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9821194" y="2396347"/>
              <a:ext cx="1419796" cy="1959809"/>
              <a:chOff x="5730310" y="1384153"/>
              <a:chExt cx="1419796" cy="195980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964624" y="2083875"/>
                <a:ext cx="11854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rgbClr val="00B050"/>
                    </a:solidFill>
                  </a:rPr>
                  <a:t>long-range beam-beam</a:t>
                </a:r>
                <a:endParaRPr lang="en-US" sz="1400" b="1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6018880" y="1653257"/>
                <a:ext cx="2746" cy="1419875"/>
              </a:xfrm>
              <a:prstGeom prst="straightConnector1">
                <a:avLst/>
              </a:prstGeom>
              <a:ln w="28575" cmpd="sng">
                <a:solidFill>
                  <a:srgbClr val="00B050"/>
                </a:solidFill>
                <a:headEnd type="arrow"/>
                <a:tailEnd type="arrow"/>
              </a:ln>
              <a:effectLst>
                <a:glow>
                  <a:schemeClr val="accent1">
                    <a:tint val="30000"/>
                    <a:shade val="95000"/>
                    <a:satMod val="300000"/>
                    <a:alpha val="50000"/>
                  </a:schemeClr>
                </a:glo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 rot="19968395" flipH="1">
                <a:off x="5748906" y="1384153"/>
                <a:ext cx="422762" cy="182595"/>
              </a:xfrm>
              <a:prstGeom prst="ellipse">
                <a:avLst/>
              </a:prstGeom>
              <a:solidFill>
                <a:srgbClr val="FF0000"/>
              </a:solidFill>
              <a:ln w="28575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Oval 29"/>
              <p:cNvSpPr/>
              <p:nvPr/>
            </p:nvSpPr>
            <p:spPr>
              <a:xfrm rot="1631605">
                <a:off x="5730310" y="3159679"/>
                <a:ext cx="423333" cy="184283"/>
              </a:xfrm>
              <a:prstGeom prst="ellipse">
                <a:avLst/>
              </a:prstGeom>
              <a:solidFill>
                <a:srgbClr val="0080FF"/>
              </a:solidFill>
              <a:ln w="28575" cmpd="sng">
                <a:solidFill>
                  <a:srgbClr val="008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Oval 30"/>
            <p:cNvSpPr/>
            <p:nvPr/>
          </p:nvSpPr>
          <p:spPr>
            <a:xfrm rot="19968395" flipH="1">
              <a:off x="8235442" y="3317147"/>
              <a:ext cx="422762" cy="109404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774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“PACMAN”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90670"/>
            <a:ext cx="6464408" cy="4505797"/>
          </a:xfrm>
        </p:spPr>
        <p:txBody>
          <a:bodyPr/>
          <a:lstStyle/>
          <a:p>
            <a:r>
              <a:rPr lang="en-GB" sz="2800" dirty="0" smtClean="0"/>
              <a:t>LHC filled </a:t>
            </a:r>
            <a:r>
              <a:rPr lang="en-GB" sz="2800" dirty="0"/>
              <a:t>with several “</a:t>
            </a:r>
            <a:r>
              <a:rPr lang="en-GB" sz="2800" dirty="0">
                <a:solidFill>
                  <a:srgbClr val="00B050"/>
                </a:solidFill>
              </a:rPr>
              <a:t>bunch </a:t>
            </a:r>
            <a:r>
              <a:rPr lang="en-GB" sz="2800" dirty="0" smtClean="0">
                <a:solidFill>
                  <a:srgbClr val="00B050"/>
                </a:solidFill>
              </a:rPr>
              <a:t>trains</a:t>
            </a:r>
            <a:r>
              <a:rPr lang="en-GB" sz="2800" dirty="0" smtClean="0"/>
              <a:t>” </a:t>
            </a:r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gaps </a:t>
            </a:r>
            <a:r>
              <a:rPr lang="en-GB" dirty="0" smtClean="0"/>
              <a:t>between trains (&gt; 8 </a:t>
            </a:r>
            <a:r>
              <a:rPr lang="en-GB" dirty="0"/>
              <a:t>bunch slots)</a:t>
            </a:r>
          </a:p>
          <a:p>
            <a:pPr lvl="1"/>
            <a:endParaRPr lang="en-GB" sz="1600" dirty="0"/>
          </a:p>
          <a:p>
            <a:r>
              <a:rPr lang="en-GB" sz="2933" dirty="0" smtClean="0"/>
              <a:t>“PACMAN” effect:</a:t>
            </a:r>
          </a:p>
          <a:p>
            <a:pPr lvl="1"/>
            <a:r>
              <a:rPr lang="en-GB" b="1" dirty="0" smtClean="0">
                <a:solidFill>
                  <a:srgbClr val="C00000"/>
                </a:solidFill>
              </a:rPr>
              <a:t>bunches </a:t>
            </a:r>
            <a:r>
              <a:rPr lang="en-GB" b="1" dirty="0">
                <a:solidFill>
                  <a:srgbClr val="C00000"/>
                </a:solidFill>
              </a:rPr>
              <a:t>next to the gaps </a:t>
            </a:r>
            <a:r>
              <a:rPr lang="en-GB" b="1" dirty="0" smtClean="0">
                <a:solidFill>
                  <a:srgbClr val="C00000"/>
                </a:solidFill>
              </a:rPr>
              <a:t>have</a:t>
            </a:r>
            <a:br>
              <a:rPr lang="en-GB" b="1" dirty="0" smtClean="0">
                <a:solidFill>
                  <a:srgbClr val="C00000"/>
                </a:solidFill>
              </a:rPr>
            </a:br>
            <a:r>
              <a:rPr lang="en-GB" b="1" dirty="0" smtClean="0">
                <a:solidFill>
                  <a:srgbClr val="C00000"/>
                </a:solidFill>
              </a:rPr>
              <a:t>less </a:t>
            </a:r>
            <a:r>
              <a:rPr lang="en-GB" b="1" dirty="0">
                <a:solidFill>
                  <a:srgbClr val="C00000"/>
                </a:solidFill>
              </a:rPr>
              <a:t>long-range encounters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BBC863-084B-4748-A45F-76DBA9E9D4F0}" type="slidenum">
              <a:rPr lang="en-GB" smtClean="0"/>
              <a:t>7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101016" y="1325607"/>
            <a:ext cx="4915473" cy="2150519"/>
            <a:chOff x="7101016" y="1325607"/>
            <a:chExt cx="4915473" cy="2150519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1016" y="1325607"/>
              <a:ext cx="4915473" cy="2150519"/>
            </a:xfrm>
            <a:prstGeom prst="rect">
              <a:avLst/>
            </a:prstGeom>
          </p:spPr>
        </p:pic>
        <p:sp>
          <p:nvSpPr>
            <p:cNvPr id="9" name="Right Brace 8"/>
            <p:cNvSpPr/>
            <p:nvPr/>
          </p:nvSpPr>
          <p:spPr>
            <a:xfrm rot="16200000">
              <a:off x="8353170" y="1540475"/>
              <a:ext cx="156519" cy="205946"/>
            </a:xfrm>
            <a:prstGeom prst="rightBrac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62224" y="1361333"/>
              <a:ext cx="8474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50"/>
                  </a:solidFill>
                </a:rPr>
                <a:t>trains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933939" y="1565188"/>
              <a:ext cx="0" cy="15652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715633" y="1565188"/>
              <a:ext cx="218306" cy="15652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933939" y="1565188"/>
              <a:ext cx="218306" cy="129139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678564" y="1347507"/>
              <a:ext cx="700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F0"/>
                  </a:solidFill>
                </a:rPr>
                <a:t>gaps</a:t>
              </a:r>
              <a:endParaRPr lang="en-GB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10741" y="3574982"/>
            <a:ext cx="3825664" cy="2321959"/>
            <a:chOff x="7810741" y="3574982"/>
            <a:chExt cx="3825664" cy="2321959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0741" y="3574982"/>
              <a:ext cx="3825664" cy="232195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783596" y="4397797"/>
              <a:ext cx="869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50"/>
                  </a:solidFill>
                </a:rPr>
                <a:t>batch of 3 trains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9550513" y="4597461"/>
              <a:ext cx="8621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F0"/>
                  </a:solidFill>
                </a:rPr>
                <a:t>long gap</a:t>
              </a:r>
              <a:endParaRPr lang="en-GB" b="1" dirty="0">
                <a:solidFill>
                  <a:srgbClr val="00B0F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0032261" y="4048942"/>
              <a:ext cx="997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F0"/>
                  </a:solidFill>
                  <a:effectLst>
                    <a:glow rad="228600">
                      <a:schemeClr val="bg1">
                        <a:alpha val="86000"/>
                      </a:schemeClr>
                    </a:glow>
                  </a:effectLst>
                </a:rPr>
                <a:t>short gaps</a:t>
              </a:r>
              <a:endParaRPr lang="en-GB" b="1" dirty="0">
                <a:solidFill>
                  <a:srgbClr val="00B0F0"/>
                </a:solidFill>
                <a:effectLst>
                  <a:glow rad="228600">
                    <a:schemeClr val="bg1">
                      <a:alpha val="86000"/>
                    </a:schemeClr>
                  </a:glow>
                </a:effectLst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10496365" y="4048942"/>
              <a:ext cx="9978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solidFill>
                    <a:srgbClr val="00B0F0"/>
                  </a:solidFill>
                  <a:effectLst>
                    <a:glow rad="228600">
                      <a:schemeClr val="bg1">
                        <a:alpha val="86000"/>
                      </a:schemeClr>
                    </a:glow>
                  </a:effectLst>
                </a:rPr>
                <a:t>short gaps</a:t>
              </a:r>
              <a:endParaRPr lang="en-GB" b="1" dirty="0">
                <a:solidFill>
                  <a:srgbClr val="00B0F0"/>
                </a:solidFill>
                <a:effectLst>
                  <a:glow rad="228600">
                    <a:schemeClr val="bg1">
                      <a:alpha val="86000"/>
                    </a:schemeClr>
                  </a:glo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03307" y="3949908"/>
            <a:ext cx="4609978" cy="1731240"/>
            <a:chOff x="1603307" y="3949908"/>
            <a:chExt cx="4609978" cy="1731240"/>
          </a:xfrm>
        </p:grpSpPr>
        <p:grpSp>
          <p:nvGrpSpPr>
            <p:cNvPr id="21" name="Group 20"/>
            <p:cNvGrpSpPr/>
            <p:nvPr/>
          </p:nvGrpSpPr>
          <p:grpSpPr>
            <a:xfrm>
              <a:off x="1603307" y="3949908"/>
              <a:ext cx="4609978" cy="1731240"/>
              <a:chOff x="6608466" y="2300565"/>
              <a:chExt cx="3636926" cy="2046789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6608466" y="2300565"/>
                <a:ext cx="3442706" cy="2046789"/>
                <a:chOff x="2517582" y="1288371"/>
                <a:chExt cx="3442706" cy="2046789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2752584" y="1475450"/>
                  <a:ext cx="3207704" cy="1768412"/>
                </a:xfrm>
                <a:prstGeom prst="line">
                  <a:avLst/>
                </a:prstGeom>
                <a:effectLst>
                  <a:glow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>
                  <a:off x="2729937" y="1467060"/>
                  <a:ext cx="3212040" cy="1784760"/>
                </a:xfrm>
                <a:prstGeom prst="line">
                  <a:avLst/>
                </a:prstGeom>
                <a:effectLst>
                  <a:glow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/>
                <p:cNvSpPr/>
                <p:nvPr/>
              </p:nvSpPr>
              <p:spPr>
                <a:xfrm rot="1200000">
                  <a:off x="2517582" y="1374918"/>
                  <a:ext cx="423333" cy="184282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80FF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1200000">
                  <a:off x="3320764" y="1836369"/>
                  <a:ext cx="423333" cy="153762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0080FF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20400000" flipH="1">
                  <a:off x="4947498" y="1843337"/>
                  <a:ext cx="422762" cy="148433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FF0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 rot="20400000" flipH="1">
                  <a:off x="3343302" y="2727182"/>
                  <a:ext cx="422762" cy="149153"/>
                </a:xfrm>
                <a:prstGeom prst="ellipse">
                  <a:avLst/>
                </a:prstGeom>
                <a:solidFill>
                  <a:srgbClr val="FF0000"/>
                </a:solidFill>
                <a:ln w="28575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 rot="20400000" flipH="1">
                  <a:off x="2541203" y="3152565"/>
                  <a:ext cx="422762" cy="182595"/>
                </a:xfrm>
                <a:prstGeom prst="ellipse">
                  <a:avLst/>
                </a:prstGeom>
                <a:solidFill>
                  <a:srgbClr val="FF0000"/>
                </a:solidFill>
                <a:ln w="28575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42" name="Straight Arrow Connector 41"/>
                <p:cNvCxnSpPr/>
                <p:nvPr/>
              </p:nvCxnSpPr>
              <p:spPr>
                <a:xfrm>
                  <a:off x="2959628" y="1297642"/>
                  <a:ext cx="616974" cy="355615"/>
                </a:xfrm>
                <a:prstGeom prst="straightConnector1">
                  <a:avLst/>
                </a:prstGeom>
                <a:ln w="9525" cmpd="sng">
                  <a:solidFill>
                    <a:srgbClr val="0080FF"/>
                  </a:solidFill>
                  <a:tailEnd type="arrow"/>
                </a:ln>
                <a:effectLst>
                  <a:glow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/>
                <p:nvPr/>
              </p:nvCxnSpPr>
              <p:spPr>
                <a:xfrm flipH="1">
                  <a:off x="5084360" y="1288371"/>
                  <a:ext cx="694506" cy="357377"/>
                </a:xfrm>
                <a:prstGeom prst="straightConnector1">
                  <a:avLst/>
                </a:prstGeom>
                <a:ln w="9525" cmpd="sng">
                  <a:solidFill>
                    <a:srgbClr val="FF0000"/>
                  </a:solidFill>
                  <a:tailEnd type="arrow"/>
                </a:ln>
                <a:effectLst>
                  <a:glow>
                    <a:schemeClr val="accent1">
                      <a:tint val="30000"/>
                      <a:shade val="95000"/>
                      <a:satMod val="300000"/>
                      <a:alpha val="50000"/>
                    </a:schemeClr>
                  </a:glo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43"/>
                <p:cNvSpPr/>
                <p:nvPr/>
              </p:nvSpPr>
              <p:spPr>
                <a:xfrm rot="1200000">
                  <a:off x="4920154" y="2728455"/>
                  <a:ext cx="423333" cy="153762"/>
                </a:xfrm>
                <a:prstGeom prst="ellipse">
                  <a:avLst/>
                </a:prstGeom>
                <a:solidFill>
                  <a:srgbClr val="0080FF"/>
                </a:solidFill>
                <a:ln w="28575" cmpd="sng">
                  <a:solidFill>
                    <a:srgbClr val="008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9727848" y="2404302"/>
                <a:ext cx="517544" cy="1896666"/>
                <a:chOff x="5636964" y="1392108"/>
                <a:chExt cx="517544" cy="1896666"/>
              </a:xfrm>
            </p:grpSpPr>
            <p:sp>
              <p:nvSpPr>
                <p:cNvPr id="28" name="Oval 27"/>
                <p:cNvSpPr/>
                <p:nvPr/>
              </p:nvSpPr>
              <p:spPr>
                <a:xfrm rot="20400000" flipH="1">
                  <a:off x="5731746" y="1392108"/>
                  <a:ext cx="422762" cy="182595"/>
                </a:xfrm>
                <a:prstGeom prst="ellipse">
                  <a:avLst/>
                </a:prstGeom>
                <a:solidFill>
                  <a:schemeClr val="bg1"/>
                </a:solidFill>
                <a:ln w="28575" cmpd="sng">
                  <a:solidFill>
                    <a:srgbClr val="FF0000"/>
                  </a:solidFill>
                  <a:prstDash val="sysDot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 rot="1200000">
                  <a:off x="5636964" y="3104490"/>
                  <a:ext cx="423333" cy="184284"/>
                </a:xfrm>
                <a:prstGeom prst="ellipse">
                  <a:avLst/>
                </a:prstGeom>
                <a:solidFill>
                  <a:srgbClr val="0080FF"/>
                </a:solidFill>
                <a:ln w="28575" cmpd="sng">
                  <a:solidFill>
                    <a:srgbClr val="008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7" name="Oval 46"/>
            <p:cNvSpPr/>
            <p:nvPr/>
          </p:nvSpPr>
          <p:spPr>
            <a:xfrm rot="1200000">
              <a:off x="3634320" y="4791409"/>
              <a:ext cx="536595" cy="130057"/>
            </a:xfrm>
            <a:prstGeom prst="ellipse">
              <a:avLst/>
            </a:prstGeom>
            <a:solidFill>
              <a:srgbClr val="0080FF"/>
            </a:solidFill>
            <a:ln w="28575" cmpd="sng">
              <a:solidFill>
                <a:srgbClr val="008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 rot="20400000" flipH="1">
              <a:off x="3638095" y="4798917"/>
              <a:ext cx="535871" cy="125549"/>
            </a:xfrm>
            <a:prstGeom prst="ellipse">
              <a:avLst/>
            </a:prstGeom>
            <a:solidFill>
              <a:srgbClr val="FF0000"/>
            </a:solidFill>
            <a:ln w="28575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54056" y="4485316"/>
              <a:ext cx="11854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C00000"/>
                  </a:solidFill>
                </a:rPr>
                <a:t>missed</a:t>
              </a:r>
            </a:p>
            <a:p>
              <a:pPr algn="ctr"/>
              <a:r>
                <a:rPr lang="en-US" sz="1400" b="1" dirty="0" smtClean="0"/>
                <a:t>long-range encounter</a:t>
              </a:r>
              <a:endParaRPr lang="en-US" sz="1400" b="1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4986448" y="4552052"/>
              <a:ext cx="0" cy="619555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arrow"/>
              <a:tailEnd type="arrow"/>
            </a:ln>
            <a:effectLst>
              <a:glow>
                <a:schemeClr val="accent1">
                  <a:tint val="30000"/>
                  <a:shade val="95000"/>
                  <a:satMod val="300000"/>
                  <a:alpha val="50000"/>
                </a:schemeClr>
              </a:glo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03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of PACMAN effects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4BBC863-084B-4748-A45F-76DBA9E9D4F0}" type="slidenum">
              <a:rPr lang="en-GB" smtClean="0"/>
              <a:t>8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9700" y="1176728"/>
            <a:ext cx="6473252" cy="476687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bunch-to-bunch differences in</a:t>
            </a:r>
          </a:p>
          <a:p>
            <a:pPr lvl="1"/>
            <a:r>
              <a:rPr lang="en-GB" dirty="0" smtClean="0"/>
              <a:t>closed orbit (few um)</a:t>
            </a:r>
          </a:p>
          <a:p>
            <a:pPr lvl="1"/>
            <a:r>
              <a:rPr lang="en-GB" dirty="0" smtClean="0"/>
              <a:t>tune (few 10</a:t>
            </a:r>
            <a:r>
              <a:rPr lang="en-GB" baseline="30000" dirty="0" smtClean="0"/>
              <a:t>-3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chromaticity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not correctable by orbit steering or DC wire</a:t>
            </a:r>
          </a:p>
          <a:p>
            <a:pPr lvl="1"/>
            <a:r>
              <a:rPr lang="en-GB" dirty="0" smtClean="0"/>
              <a:t>would need to act on individual bunches</a:t>
            </a:r>
          </a:p>
          <a:p>
            <a:pPr lvl="1"/>
            <a:r>
              <a:rPr lang="en-GB" dirty="0" smtClean="0"/>
              <a:t>partial self-compensation by H/V alternating crossing at symmetric IPs (ATLAS and CMS in LHC)</a:t>
            </a:r>
          </a:p>
          <a:p>
            <a:endParaRPr lang="en-GB" dirty="0" smtClean="0"/>
          </a:p>
          <a:p>
            <a:r>
              <a:rPr lang="en-GB" dirty="0" smtClean="0"/>
              <a:t>must be kept well under control</a:t>
            </a:r>
          </a:p>
          <a:p>
            <a:pPr lvl="1"/>
            <a:r>
              <a:rPr lang="en-GB" dirty="0" smtClean="0"/>
              <a:t>avoid differences in lifetime</a:t>
            </a:r>
          </a:p>
          <a:p>
            <a:pPr lvl="1"/>
            <a:r>
              <a:rPr lang="en-GB" dirty="0" smtClean="0"/>
              <a:t>avoid instabilities &amp; resonances (e.g. tune)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910341" y="1450378"/>
            <a:ext cx="4945175" cy="3847211"/>
            <a:chOff x="6910341" y="1450378"/>
            <a:chExt cx="4945175" cy="3847211"/>
          </a:xfrm>
        </p:grpSpPr>
        <p:pic>
          <p:nvPicPr>
            <p:cNvPr id="9" name="Content Placeholder 6" descr="Screen Clippi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0341" y="1450378"/>
              <a:ext cx="4945175" cy="332399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576674" y="4774369"/>
              <a:ext cx="4142284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 smtClean="0"/>
                <a:t>W. Herr, “Features and implications of different LHC crossing schemes”, LHC project report, 2003 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7174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observations: emittance scans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LHC beam-beam orbit effects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michi.hostettler@cern.ch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3E383F-B4F8-4DC5-A51E-57E36D5FFA9E}" type="slidenum">
              <a:rPr lang="en-GB" smtClean="0"/>
              <a:t>9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325607"/>
            <a:ext cx="6422913" cy="4270860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beam separation scans</a:t>
            </a:r>
          </a:p>
          <a:p>
            <a:pPr lvl="1"/>
            <a:r>
              <a:rPr lang="en-GB" dirty="0" smtClean="0"/>
              <a:t>~3 </a:t>
            </a:r>
            <a:r>
              <a:rPr lang="el-GR" dirty="0" smtClean="0"/>
              <a:t>σ</a:t>
            </a:r>
            <a:r>
              <a:rPr lang="en-GB" dirty="0" smtClean="0"/>
              <a:t> separation, &lt; 5 minutes</a:t>
            </a:r>
          </a:p>
          <a:p>
            <a:pPr lvl="1"/>
            <a:r>
              <a:rPr lang="en-GB" sz="2400" dirty="0" smtClean="0"/>
              <a:t>regularly done </a:t>
            </a:r>
            <a:r>
              <a:rPr lang="en-GB" dirty="0" smtClean="0"/>
              <a:t>at CMS </a:t>
            </a:r>
            <a:r>
              <a:rPr lang="en-GB" sz="2400" dirty="0" smtClean="0"/>
              <a:t>since 2015</a:t>
            </a:r>
          </a:p>
          <a:p>
            <a:pPr lvl="2"/>
            <a:r>
              <a:rPr lang="en-GB" dirty="0" smtClean="0"/>
              <a:t>ATLAS scans foreseen in 2018</a:t>
            </a:r>
          </a:p>
          <a:p>
            <a:pPr lvl="1"/>
            <a:r>
              <a:rPr lang="en-GB" sz="2400" dirty="0" smtClean="0"/>
              <a:t>bunch-by-bunch luminosity available</a:t>
            </a:r>
          </a:p>
          <a:p>
            <a:endParaRPr lang="en-GB" sz="1800" dirty="0" smtClean="0"/>
          </a:p>
          <a:p>
            <a:r>
              <a:rPr lang="en-GB" sz="2800" dirty="0" smtClean="0"/>
              <a:t>fit parameters </a:t>
            </a:r>
            <a:r>
              <a:rPr lang="en-GB" sz="2800" b="1" dirty="0" smtClean="0"/>
              <a:t>per bunch</a:t>
            </a:r>
            <a:r>
              <a:rPr lang="en-GB" sz="2800" dirty="0" smtClean="0"/>
              <a:t>: </a:t>
            </a:r>
            <a:r>
              <a:rPr lang="el-GR" sz="2800" dirty="0" smtClean="0">
                <a:solidFill>
                  <a:srgbClr val="00B050"/>
                </a:solidFill>
              </a:rPr>
              <a:t>Σ</a:t>
            </a:r>
            <a:r>
              <a:rPr lang="en-GB" sz="2800" dirty="0" smtClean="0"/>
              <a:t>, </a:t>
            </a:r>
            <a:r>
              <a:rPr lang="en-GB" sz="2800" dirty="0" smtClean="0">
                <a:solidFill>
                  <a:srgbClr val="00B0F0"/>
                </a:solidFill>
              </a:rPr>
              <a:t>L</a:t>
            </a:r>
            <a:r>
              <a:rPr lang="en-GB" sz="2800" baseline="-25000" dirty="0" smtClean="0">
                <a:solidFill>
                  <a:srgbClr val="00B0F0"/>
                </a:solidFill>
              </a:rPr>
              <a:t>0</a:t>
            </a:r>
            <a:r>
              <a:rPr lang="en-GB" sz="2800" dirty="0" smtClean="0"/>
              <a:t>, </a:t>
            </a:r>
            <a:r>
              <a:rPr lang="en-GB" sz="2800" dirty="0" smtClean="0">
                <a:solidFill>
                  <a:srgbClr val="FF9900"/>
                </a:solidFill>
              </a:rPr>
              <a:t>s</a:t>
            </a:r>
            <a:endParaRPr lang="en-GB" sz="2800" baseline="-25000" dirty="0">
              <a:solidFill>
                <a:srgbClr val="FF9900"/>
              </a:solidFill>
            </a:endParaRPr>
          </a:p>
          <a:p>
            <a:pPr lvl="1"/>
            <a:r>
              <a:rPr lang="el-GR" sz="2400" dirty="0" smtClean="0">
                <a:solidFill>
                  <a:srgbClr val="00B050"/>
                </a:solidFill>
              </a:rPr>
              <a:t>Σ</a:t>
            </a:r>
            <a:r>
              <a:rPr lang="en-GB" sz="2400" dirty="0" smtClean="0">
                <a:solidFill>
                  <a:srgbClr val="00B050"/>
                </a:solidFill>
              </a:rPr>
              <a:t>: convoluted beam width – </a:t>
            </a:r>
            <a:r>
              <a:rPr lang="en-GB" sz="2400" b="1" dirty="0" smtClean="0">
                <a:solidFill>
                  <a:srgbClr val="00B050"/>
                </a:solidFill>
              </a:rPr>
              <a:t>emittance</a:t>
            </a:r>
          </a:p>
          <a:p>
            <a:pPr lvl="1"/>
            <a:r>
              <a:rPr lang="en-GB" sz="2400" dirty="0" smtClean="0">
                <a:solidFill>
                  <a:srgbClr val="00B0F0"/>
                </a:solidFill>
              </a:rPr>
              <a:t>L</a:t>
            </a:r>
            <a:r>
              <a:rPr lang="en-GB" sz="2400" baseline="-25000" dirty="0" smtClean="0">
                <a:solidFill>
                  <a:srgbClr val="00B0F0"/>
                </a:solidFill>
              </a:rPr>
              <a:t>0</a:t>
            </a:r>
            <a:r>
              <a:rPr lang="en-GB" sz="2400" dirty="0" smtClean="0">
                <a:solidFill>
                  <a:srgbClr val="00B0F0"/>
                </a:solidFill>
              </a:rPr>
              <a:t>: peak luminosity</a:t>
            </a:r>
            <a:endParaRPr lang="en-GB" sz="2400" dirty="0">
              <a:solidFill>
                <a:srgbClr val="00B0F0"/>
              </a:solidFill>
            </a:endParaRPr>
          </a:p>
          <a:p>
            <a:pPr lvl="1"/>
            <a:r>
              <a:rPr lang="en-GB" sz="2400" dirty="0" smtClean="0">
                <a:solidFill>
                  <a:srgbClr val="FF9900"/>
                </a:solidFill>
              </a:rPr>
              <a:t>s: closed orbit separation – </a:t>
            </a:r>
            <a:r>
              <a:rPr lang="en-GB" sz="2400" b="1" dirty="0" smtClean="0">
                <a:solidFill>
                  <a:srgbClr val="FF9900"/>
                </a:solidFill>
              </a:rPr>
              <a:t>LRBB orbit</a:t>
            </a:r>
          </a:p>
        </p:txBody>
      </p:sp>
      <p:pic>
        <p:nvPicPr>
          <p:cNvPr id="9" name="Content Placeholder 6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1" y="1280706"/>
            <a:ext cx="4800864" cy="21891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03913" y="3565002"/>
            <a:ext cx="4898146" cy="2211711"/>
            <a:chOff x="6803913" y="3565002"/>
            <a:chExt cx="4898146" cy="2211711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3913" y="3569339"/>
              <a:ext cx="4898146" cy="2207374"/>
            </a:xfrm>
            <a:prstGeom prst="rect">
              <a:avLst/>
            </a:prstGeom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8924925" y="4371975"/>
              <a:ext cx="1504950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diamond" w="med" len="med"/>
              <a:tailEnd type="diamond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9513733" y="4371975"/>
              <a:ext cx="3273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>
                  <a:solidFill>
                    <a:srgbClr val="00B050"/>
                  </a:solidFill>
                </a:rPr>
                <a:t>Σ</a:t>
              </a:r>
              <a:endParaRPr lang="en-GB" dirty="0">
                <a:solidFill>
                  <a:srgbClr val="00B05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9382125" y="3810000"/>
              <a:ext cx="590550" cy="0"/>
            </a:xfrm>
            <a:prstGeom prst="straightConnector1">
              <a:avLst/>
            </a:prstGeom>
            <a:ln w="38100">
              <a:solidFill>
                <a:srgbClr val="FF9900"/>
              </a:solidFill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9957369" y="3602534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FF9900"/>
                  </a:solidFill>
                </a:rPr>
                <a:t>s</a:t>
              </a:r>
              <a:endParaRPr lang="en-GB" sz="2000" baseline="-25000" dirty="0" smtClean="0">
                <a:solidFill>
                  <a:srgbClr val="FF9900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9677400" y="3565002"/>
              <a:ext cx="4848" cy="50482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302778" y="3786310"/>
              <a:ext cx="421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smtClean="0">
                  <a:solidFill>
                    <a:srgbClr val="00B0F0"/>
                  </a:solidFill>
                </a:rPr>
                <a:t>L</a:t>
              </a:r>
              <a:r>
                <a:rPr lang="en-GB" sz="2000" baseline="-25000" dirty="0" smtClean="0">
                  <a:solidFill>
                    <a:srgbClr val="00B0F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5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Theme2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BDD0FA3D-2264-42B7-9583-911190F079A5}" vid="{3D691E75-D796-4483-BECA-B732A6DEE5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22677</TotalTime>
  <Words>1310</Words>
  <Application>Microsoft Office PowerPoint</Application>
  <PresentationFormat>Widescreen</PresentationFormat>
  <Paragraphs>314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Cambria Math</vt:lpstr>
      <vt:lpstr>Theme2</vt:lpstr>
      <vt:lpstr>PowerPoint Presentation</vt:lpstr>
      <vt:lpstr>beam-beam orbit effects in the LHC</vt:lpstr>
      <vt:lpstr>overview</vt:lpstr>
      <vt:lpstr>the Large Hadron Collider</vt:lpstr>
      <vt:lpstr>LHC interaction regions</vt:lpstr>
      <vt:lpstr>crossing angle and long-range beam-beam</vt:lpstr>
      <vt:lpstr>“PACMAN” effects</vt:lpstr>
      <vt:lpstr>impact of PACMAN effects</vt:lpstr>
      <vt:lpstr>observations: emittance scans</vt:lpstr>
      <vt:lpstr>observed closed-orbit effects</vt:lpstr>
      <vt:lpstr>simulations: the TRAIN code</vt:lpstr>
      <vt:lpstr>recent improvements to TRAIN</vt:lpstr>
      <vt:lpstr>MAD-X TWISS vs. TRAIN</vt:lpstr>
      <vt:lpstr>MAD-X TWISS vs. TRAIN (II)</vt:lpstr>
      <vt:lpstr>more than 15 long-range encounters ?</vt:lpstr>
      <vt:lpstr>TRAIN with more than 15 long-range encounters</vt:lpstr>
      <vt:lpstr>impact of extra long-range encounters: ATLAS</vt:lpstr>
      <vt:lpstr>impact of extra long-range encounters: CMS</vt:lpstr>
      <vt:lpstr>comparison to emittance scans</vt:lpstr>
      <vt:lpstr>comparison to emittance scans</vt:lpstr>
      <vt:lpstr>comparison: different 2017 filling patterns</vt:lpstr>
      <vt:lpstr>comparison: different 2017 filling patterns</vt:lpstr>
      <vt:lpstr>comparison: different (non-”ATS”) optics</vt:lpstr>
      <vt:lpstr>conclusions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Michi Hostettler</dc:creator>
  <cp:lastModifiedBy>Michi Hostettler</cp:lastModifiedBy>
  <cp:revision>208</cp:revision>
  <dcterms:created xsi:type="dcterms:W3CDTF">2017-12-05T10:06:45Z</dcterms:created>
  <dcterms:modified xsi:type="dcterms:W3CDTF">2018-01-31T11:11:22Z</dcterms:modified>
</cp:coreProperties>
</file>