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77" r:id="rId6"/>
    <p:sldId id="257" r:id="rId7"/>
    <p:sldId id="258" r:id="rId8"/>
    <p:sldId id="264" r:id="rId9"/>
    <p:sldId id="265" r:id="rId10"/>
    <p:sldId id="284" r:id="rId11"/>
    <p:sldId id="290" r:id="rId12"/>
    <p:sldId id="278" r:id="rId13"/>
    <p:sldId id="286" r:id="rId14"/>
    <p:sldId id="287" r:id="rId15"/>
    <p:sldId id="288" r:id="rId16"/>
    <p:sldId id="289" r:id="rId17"/>
    <p:sldId id="279" r:id="rId18"/>
    <p:sldId id="281" r:id="rId19"/>
    <p:sldId id="28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6"/>
  </p:normalViewPr>
  <p:slideViewPr>
    <p:cSldViewPr snapToGrid="0" snapToObjects="1">
      <p:cViewPr varScale="1">
        <p:scale>
          <a:sx n="59" d="100"/>
          <a:sy n="59" d="100"/>
        </p:scale>
        <p:origin x="5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1914862"/>
            <a:ext cx="4741984" cy="1882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Bunch Replacement in the </a:t>
            </a:r>
            <a:r>
              <a:rPr lang="en-US" dirty="0" err="1" smtClean="0"/>
              <a:t>eRHIC</a:t>
            </a:r>
            <a:r>
              <a:rPr lang="en-US" dirty="0" smtClean="0"/>
              <a:t> Electron Storage 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098665"/>
            <a:ext cx="4741984" cy="13124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Christoph Montag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4" y="1825625"/>
            <a:ext cx="7029531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Emittance </a:t>
            </a:r>
            <a:r>
              <a:rPr lang="en-US" dirty="0"/>
              <a:t>E</a:t>
            </a:r>
            <a:r>
              <a:rPr lang="en-US" dirty="0" smtClean="0"/>
              <a:t>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0553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Blue beam serves as reference to subtract IBS effects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26 accumulative bunch replacements simulated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8" y="2168434"/>
            <a:ext cx="641386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Growth </a:t>
            </a:r>
            <a:r>
              <a:rPr lang="en-US" dirty="0"/>
              <a:t>R</a:t>
            </a:r>
            <a:r>
              <a:rPr lang="en-US" dirty="0" smtClean="0"/>
              <a:t>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81451"/>
            <a:ext cx="7886700" cy="10955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Effects from IBS are eliminated by subtracting Yellow and Blue growth rates</a:t>
            </a:r>
          </a:p>
          <a:p>
            <a:r>
              <a:rPr lang="en-US" dirty="0" smtClean="0"/>
              <a:t>Difference between measured growth rates and calculated growth rates </a:t>
            </a:r>
            <a:r>
              <a:rPr lang="en-US" dirty="0" smtClean="0">
                <a:solidFill>
                  <a:srgbClr val="FF0000"/>
                </a:solidFill>
              </a:rPr>
              <a:t>cannot be explained by </a:t>
            </a:r>
            <a:r>
              <a:rPr lang="en-US" dirty="0" err="1" smtClean="0">
                <a:solidFill>
                  <a:srgbClr val="FF0000"/>
                </a:solidFill>
              </a:rPr>
              <a:t>filamentation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1690689"/>
            <a:ext cx="6792686" cy="31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537" y="-103867"/>
            <a:ext cx="3299323" cy="68884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Accumulation vs. Instant </a:t>
            </a:r>
            <a:r>
              <a:rPr lang="en-US" dirty="0"/>
              <a:t>R</a:t>
            </a:r>
            <a:r>
              <a:rPr lang="en-US" dirty="0" smtClean="0"/>
              <a:t>eplacement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7657503" cy="823912"/>
          </a:xfrm>
        </p:spPr>
        <p:txBody>
          <a:bodyPr/>
          <a:lstStyle/>
          <a:p>
            <a:r>
              <a:rPr lang="en-US" dirty="0" smtClean="0"/>
              <a:t>Tracking results                    Analytical results        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2" y="2620962"/>
            <a:ext cx="3429000" cy="24003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966652" y="5264331"/>
            <a:ext cx="7549890" cy="10240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Accumulation yields slower emittance growth than instant replacement</a:t>
            </a:r>
          </a:p>
          <a:p>
            <a:r>
              <a:rPr lang="en-US" dirty="0" smtClean="0"/>
              <a:t>Growth rates from tracking exceed analytical growth rates from </a:t>
            </a:r>
            <a:r>
              <a:rPr lang="en-US" dirty="0" err="1" smtClean="0"/>
              <a:t>filamentation</a:t>
            </a:r>
            <a:r>
              <a:rPr lang="en-US" dirty="0" smtClean="0"/>
              <a:t> by far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45" y="2644525"/>
            <a:ext cx="3429000" cy="2400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Crossing </a:t>
            </a:r>
            <a:r>
              <a:rPr lang="en-US" dirty="0"/>
              <a:t>E</a:t>
            </a:r>
            <a:r>
              <a:rPr lang="en-US" dirty="0" smtClean="0"/>
              <a:t>ffects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9842" y="1681163"/>
                <a:ext cx="3868340" cy="421018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Electron bunch is injected with 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spirals towards the bucket center due to synchrotron motion and radiation damping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9842" y="1681163"/>
                <a:ext cx="3868340" cy="4210186"/>
              </a:xfrm>
              <a:blipFill>
                <a:blip r:embed="rId2"/>
                <a:stretch>
                  <a:fillRect l="-2362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5" y="1681163"/>
            <a:ext cx="1949479" cy="19699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14931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Large longitudinal oscillation amplitudes and finite crab cavity wavelength result in large transverse offsets</a:t>
            </a:r>
          </a:p>
          <a:p>
            <a:r>
              <a:rPr lang="en-US" sz="1600" dirty="0" smtClean="0"/>
              <a:t>(figure courtesy Y. </a:t>
            </a:r>
            <a:r>
              <a:rPr lang="en-US" sz="1600" dirty="0" err="1" smtClean="0"/>
              <a:t>Hao</a:t>
            </a:r>
            <a:r>
              <a:rPr lang="en-US" sz="1600" dirty="0" smtClean="0"/>
              <a:t>)</a:t>
            </a:r>
            <a:endParaRPr lang="en-US" sz="1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455344"/>
            <a:ext cx="3887788" cy="282748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with Crab </a:t>
            </a:r>
            <a:r>
              <a:rPr lang="en-US" dirty="0"/>
              <a:t>C</a:t>
            </a:r>
            <a:r>
              <a:rPr lang="en-US" dirty="0" smtClean="0"/>
              <a:t>rossing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8109209" cy="487365"/>
          </a:xfrm>
        </p:spPr>
        <p:txBody>
          <a:bodyPr/>
          <a:lstStyle/>
          <a:p>
            <a:r>
              <a:rPr lang="en-US" dirty="0" smtClean="0"/>
              <a:t>Crab crossing                           Head-on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3" y="2139950"/>
            <a:ext cx="4346349" cy="3042444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9842" y="5595149"/>
            <a:ext cx="7886699" cy="716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Crab crossing growth rates agree with head-on rates within a small </a:t>
            </a:r>
            <a:r>
              <a:rPr lang="en-US" dirty="0" smtClean="0"/>
              <a:t>factor</a:t>
            </a:r>
            <a:r>
              <a:rPr lang="en-US" dirty="0" smtClean="0"/>
              <a:t>; discrepancies very sensitive to tunes</a:t>
            </a:r>
            <a:endParaRPr 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2" y="2149476"/>
            <a:ext cx="4332740" cy="30329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experiments and simulations yield higher emittance growth rates than expected from </a:t>
            </a:r>
            <a:r>
              <a:rPr lang="en-US" dirty="0" err="1" smtClean="0"/>
              <a:t>filamentation</a:t>
            </a:r>
            <a:endParaRPr lang="en-US" dirty="0" smtClean="0"/>
          </a:p>
          <a:p>
            <a:r>
              <a:rPr lang="en-US" dirty="0" smtClean="0"/>
              <a:t>Observed growth rates are still acceptable for </a:t>
            </a:r>
            <a:r>
              <a:rPr lang="en-US" dirty="0" err="1" smtClean="0"/>
              <a:t>eRHIC</a:t>
            </a:r>
            <a:endParaRPr lang="en-US" dirty="0" smtClean="0"/>
          </a:p>
          <a:p>
            <a:r>
              <a:rPr lang="en-US" dirty="0" smtClean="0"/>
              <a:t>With crab crossing, emittance growth rates are very sensitive to tunes, but </a:t>
            </a:r>
            <a:r>
              <a:rPr lang="en-US" smtClean="0"/>
              <a:t>still acceptable</a:t>
            </a:r>
            <a:endParaRPr lang="en-US" dirty="0" smtClean="0"/>
          </a:p>
          <a:p>
            <a:r>
              <a:rPr lang="en-US" dirty="0" smtClean="0"/>
              <a:t>Effect of crab crossing needs better understanding, and eventually strong-strong studies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1417"/>
                <a:ext cx="7886700" cy="46355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High-luminosity electron-ion collider based on existing RHIC facility</a:t>
                </a:r>
              </a:p>
              <a:p>
                <a:r>
                  <a:rPr lang="en-US" dirty="0" smtClean="0"/>
                  <a:t>Electron-proton luminosities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Center-of-mass energy 30-140GeV</a:t>
                </a:r>
              </a:p>
              <a:p>
                <a:r>
                  <a:rPr lang="en-US" dirty="0" smtClean="0"/>
                  <a:t>Arbitrary spin patterns (up-down) in both beams</a:t>
                </a:r>
              </a:p>
              <a:p>
                <a:r>
                  <a:rPr lang="en-US" dirty="0" smtClean="0"/>
                  <a:t>22mrad full crossing angle</a:t>
                </a:r>
              </a:p>
              <a:p>
                <a:r>
                  <a:rPr lang="en-US" dirty="0" smtClean="0"/>
                  <a:t>Crab cavities</a:t>
                </a:r>
              </a:p>
              <a:p>
                <a:r>
                  <a:rPr lang="en-US" dirty="0" smtClean="0"/>
                  <a:t>Flat beams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1417"/>
                <a:ext cx="7886700" cy="4635546"/>
              </a:xfrm>
              <a:blipFill>
                <a:blip r:embed="rId2"/>
                <a:stretch>
                  <a:fillRect l="-1391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63290" cy="4351338"/>
          </a:xfrm>
        </p:spPr>
        <p:txBody>
          <a:bodyPr/>
          <a:lstStyle/>
          <a:p>
            <a:r>
              <a:rPr lang="en-US" dirty="0" smtClean="0"/>
              <a:t>Install a 5-18GeV electron storage ring in existing RHIC tunnel</a:t>
            </a:r>
          </a:p>
          <a:p>
            <a:r>
              <a:rPr lang="en-US" dirty="0" smtClean="0"/>
              <a:t>3.8km circumference</a:t>
            </a:r>
          </a:p>
          <a:p>
            <a:r>
              <a:rPr lang="en-US" dirty="0" smtClean="0"/>
              <a:t>381m tunnel curvature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48" y="1825624"/>
            <a:ext cx="4709366" cy="28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e-Au and e-p Energy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674620" cy="4351338"/>
          </a:xfrm>
        </p:spPr>
        <p:txBody>
          <a:bodyPr/>
          <a:lstStyle/>
          <a:p>
            <a:r>
              <a:rPr lang="en-US" dirty="0" smtClean="0"/>
              <a:t>Large center-of-mass energy range</a:t>
            </a:r>
          </a:p>
          <a:p>
            <a:r>
              <a:rPr lang="en-US" dirty="0" smtClean="0"/>
              <a:t>Discrete number of individual beam energies (</a:t>
            </a:r>
            <a:r>
              <a:rPr lang="el-GR" dirty="0" smtClean="0"/>
              <a:t>γ</a:t>
            </a:r>
            <a:r>
              <a:rPr lang="en-US" dirty="0" smtClean="0"/>
              <a:t>’s)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5" y="1690689"/>
            <a:ext cx="4147896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103"/>
            <a:ext cx="7886700" cy="42715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Ramping would destroy electron polarization</a:t>
            </a:r>
          </a:p>
          <a:p>
            <a:pPr marL="0" indent="0">
              <a:buNone/>
            </a:pPr>
            <a:r>
              <a:rPr lang="en-US" dirty="0"/>
              <a:t>Electrons self-polarize at store due to synchrotron </a:t>
            </a:r>
            <a:r>
              <a:rPr lang="en-US" dirty="0" smtClean="0"/>
              <a:t>radiation (</a:t>
            </a:r>
            <a:r>
              <a:rPr lang="en-US" dirty="0" err="1" smtClean="0"/>
              <a:t>Sokolov-Ternov</a:t>
            </a:r>
            <a:r>
              <a:rPr lang="en-US" dirty="0" smtClean="0"/>
              <a:t> effect):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Self-polarization is not viable</a:t>
            </a:r>
            <a:r>
              <a:rPr lang="en-US" dirty="0"/>
              <a:t> except at highest energies</a:t>
            </a:r>
          </a:p>
          <a:p>
            <a:pPr marL="0" indent="0">
              <a:buNone/>
            </a:pPr>
            <a:r>
              <a:rPr lang="en-US" dirty="0"/>
              <a:t>Need a </a:t>
            </a:r>
            <a:r>
              <a:rPr lang="en-US" dirty="0">
                <a:solidFill>
                  <a:srgbClr val="FF0000"/>
                </a:solidFill>
              </a:rPr>
              <a:t>full-energy polarized injector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90" y="2412581"/>
            <a:ext cx="4117371" cy="2613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0" y="3534147"/>
            <a:ext cx="3253402" cy="710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2" y="2430314"/>
            <a:ext cx="3291530" cy="7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365126"/>
            <a:ext cx="9017876" cy="1325563"/>
          </a:xfrm>
        </p:spPr>
        <p:txBody>
          <a:bodyPr/>
          <a:lstStyle/>
          <a:p>
            <a:r>
              <a:rPr lang="en-US" dirty="0" smtClean="0"/>
              <a:t>Fully Flexible </a:t>
            </a: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S</a:t>
            </a:r>
            <a:r>
              <a:rPr lang="en-US" dirty="0" smtClean="0"/>
              <a:t>pin </a:t>
            </a:r>
            <a:r>
              <a:rPr lang="en-US" dirty="0"/>
              <a:t>P</a:t>
            </a:r>
            <a:r>
              <a:rPr lang="en-US" dirty="0" smtClean="0"/>
              <a:t>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12" y="1698024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Electron spin patterns with </a:t>
            </a:r>
            <a:r>
              <a:rPr lang="en-US" dirty="0">
                <a:solidFill>
                  <a:srgbClr val="FF0000"/>
                </a:solidFill>
              </a:rPr>
              <a:t>alternating polarization</a:t>
            </a:r>
            <a:r>
              <a:rPr lang="en-US" dirty="0"/>
              <a:t> (as in RHIC proton fills) are required for single-spin physics</a:t>
            </a:r>
          </a:p>
          <a:p>
            <a:r>
              <a:rPr lang="en-US" dirty="0"/>
              <a:t>Such fill patterns can </a:t>
            </a:r>
            <a:r>
              <a:rPr lang="en-US" dirty="0" smtClean="0"/>
              <a:t>be </a:t>
            </a:r>
            <a:r>
              <a:rPr lang="en-US" dirty="0"/>
              <a:t>generated by a </a:t>
            </a:r>
            <a:r>
              <a:rPr lang="en-US" dirty="0">
                <a:solidFill>
                  <a:srgbClr val="FF0000"/>
                </a:solidFill>
              </a:rPr>
              <a:t>full-energy polarized injector</a:t>
            </a:r>
          </a:p>
          <a:p>
            <a:r>
              <a:rPr lang="en-US" dirty="0"/>
              <a:t>Bunches with the “wrong” (unnatural) polarization direction will slowly flip into the “right” (natural) orientation. Time scale given by </a:t>
            </a:r>
            <a:r>
              <a:rPr lang="en-US" dirty="0" err="1"/>
              <a:t>Sokolov-Ternov</a:t>
            </a:r>
            <a:r>
              <a:rPr lang="en-US" dirty="0"/>
              <a:t> self-polarization time</a:t>
            </a:r>
          </a:p>
          <a:p>
            <a:r>
              <a:rPr lang="en-US" dirty="0">
                <a:solidFill>
                  <a:srgbClr val="FF0000"/>
                </a:solidFill>
              </a:rPr>
              <a:t>Bunch-by-bunch replacement</a:t>
            </a:r>
            <a:r>
              <a:rPr lang="en-US" dirty="0"/>
              <a:t> at 1Hz (330 bunches in 5.5 minutes) yields sufficient polarization even at full energy where</a:t>
            </a:r>
            <a:r>
              <a:rPr lang="en-US" sz="3100" dirty="0">
                <a:latin typeface="Symbol" panose="05050102010706020507" pitchFamily="18" charset="2"/>
              </a:rPr>
              <a:t> </a:t>
            </a:r>
            <a:r>
              <a:rPr lang="en-US" sz="3100" dirty="0" smtClean="0">
                <a:latin typeface="Symbol" panose="05050102010706020507" pitchFamily="18" charset="2"/>
              </a:rPr>
              <a:t>t </a:t>
            </a:r>
            <a:r>
              <a:rPr lang="en-US" dirty="0" smtClean="0"/>
              <a:t>= 26min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good intensity lifetime </a:t>
            </a:r>
            <a:r>
              <a:rPr lang="en-US" dirty="0" smtClean="0"/>
              <a:t>(&gt; 1h</a:t>
            </a:r>
            <a:r>
              <a:rPr lang="en-US" dirty="0"/>
              <a:t>) to </a:t>
            </a:r>
            <a:r>
              <a:rPr lang="en-US" dirty="0" smtClean="0"/>
              <a:t>minimize the beam-beam </a:t>
            </a:r>
            <a:r>
              <a:rPr lang="en-US" dirty="0"/>
              <a:t>effect of electron bunch replacement on proton bunches, and fast kickers that only effect one bunch in the </a:t>
            </a:r>
            <a:r>
              <a:rPr lang="en-US" dirty="0" smtClean="0"/>
              <a:t>fill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50nC bunches require accumulation in electron storage ring – injector limited to ~10nC </a:t>
            </a:r>
          </a:p>
          <a:p>
            <a:r>
              <a:rPr lang="en-US" dirty="0" smtClean="0"/>
              <a:t>Bunch replacement has to happen in collision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Accumulation in longitudinal phase-space </a:t>
            </a:r>
            <a:r>
              <a:rPr lang="en-US" dirty="0" smtClean="0"/>
              <a:t>to avoid synchrotron radiation background issues in dispersion-free IR</a:t>
            </a:r>
          </a:p>
          <a:p>
            <a:r>
              <a:rPr lang="en-US" dirty="0" smtClean="0"/>
              <a:t>Each replacement will cause transient beam-beam effects on the proton beam, resulting in emittance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Instantaneous change of electron bunch intensity modifies Twiss functions at the IP: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Resulting emittance increase after </a:t>
            </a:r>
            <a:r>
              <a:rPr lang="en-US" dirty="0" err="1" smtClean="0"/>
              <a:t>filamentation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2305" y="1290591"/>
            <a:ext cx="1497507" cy="4298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0187" y="3803197"/>
            <a:ext cx="982792" cy="37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Using e-lens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38205"/>
            <a:ext cx="7886700" cy="938757"/>
          </a:xfrm>
        </p:spPr>
        <p:txBody>
          <a:bodyPr/>
          <a:lstStyle/>
          <a:p>
            <a:r>
              <a:rPr lang="en-US" dirty="0" smtClean="0"/>
              <a:t>Stepwise increase of the electron lens intensity to simulate </a:t>
            </a:r>
            <a:r>
              <a:rPr lang="en-US" dirty="0" err="1" smtClean="0"/>
              <a:t>eRHIC</a:t>
            </a:r>
            <a:r>
              <a:rPr lang="en-US" dirty="0" smtClean="0"/>
              <a:t> electron beam accumulation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46997"/>
            <a:ext cx="7886700" cy="30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521DA-18F2-4D08-91A2-673D3F84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C6AF34-0139-4D8A-964A-98ACF3F70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479BC-2EE2-4E76-A3B2-B9BD8B21575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617</TotalTime>
  <Words>497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Office Theme</vt:lpstr>
      <vt:lpstr>Bunch Replacement in the eRHIC Electron Storage Ring</vt:lpstr>
      <vt:lpstr>eRHIC</vt:lpstr>
      <vt:lpstr>eRHIC Concept</vt:lpstr>
      <vt:lpstr>e-Au and e-p Energy Combinations</vt:lpstr>
      <vt:lpstr>Polarization</vt:lpstr>
      <vt:lpstr>Fully Flexible Electron Spin Patterns</vt:lpstr>
      <vt:lpstr>Bunch Replacement</vt:lpstr>
      <vt:lpstr>Analytical Prediction</vt:lpstr>
      <vt:lpstr>Experiments Using e-lens</vt:lpstr>
      <vt:lpstr>Experimental Parameters</vt:lpstr>
      <vt:lpstr>Measured Emittance Evolution</vt:lpstr>
      <vt:lpstr>Measured Growth Rates</vt:lpstr>
      <vt:lpstr>Simulation Parameters</vt:lpstr>
      <vt:lpstr>Accumulation vs. Instant Replacement</vt:lpstr>
      <vt:lpstr>Crab Crossing Effects</vt:lpstr>
      <vt:lpstr>Simulations with Crab Crossing</vt:lpstr>
      <vt:lpstr>Summary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Storage Ring Design</dc:title>
  <dc:creator>Montag, Christoph</dc:creator>
  <cp:lastModifiedBy>Montag, Christoph</cp:lastModifiedBy>
  <cp:revision>106</cp:revision>
  <dcterms:created xsi:type="dcterms:W3CDTF">2017-03-23T15:00:56Z</dcterms:created>
  <dcterms:modified xsi:type="dcterms:W3CDTF">2018-02-01T17:11:07Z</dcterms:modified>
</cp:coreProperties>
</file>