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5" r:id="rId2"/>
    <p:sldId id="396" r:id="rId3"/>
    <p:sldId id="397" r:id="rId4"/>
    <p:sldId id="398" r:id="rId5"/>
    <p:sldId id="399" r:id="rId6"/>
    <p:sldId id="404" r:id="rId7"/>
    <p:sldId id="393" r:id="rId8"/>
    <p:sldId id="392" r:id="rId9"/>
    <p:sldId id="394" r:id="rId10"/>
    <p:sldId id="401" r:id="rId11"/>
    <p:sldId id="403" r:id="rId12"/>
    <p:sldId id="405" r:id="rId13"/>
    <p:sldId id="407" r:id="rId14"/>
    <p:sldId id="408" r:id="rId15"/>
    <p:sldId id="409" r:id="rId16"/>
    <p:sldId id="410" r:id="rId17"/>
    <p:sldId id="411" r:id="rId18"/>
    <p:sldId id="416" r:id="rId19"/>
    <p:sldId id="417" r:id="rId20"/>
    <p:sldId id="418" r:id="rId21"/>
    <p:sldId id="421" r:id="rId22"/>
    <p:sldId id="423" r:id="rId23"/>
    <p:sldId id="424" r:id="rId24"/>
    <p:sldId id="425" r:id="rId25"/>
    <p:sldId id="422" r:id="rId26"/>
    <p:sldId id="412" r:id="rId27"/>
    <p:sldId id="413" r:id="rId28"/>
    <p:sldId id="414" r:id="rId2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0000"/>
    <a:srgbClr val="333399"/>
    <a:srgbClr val="DAFF9F"/>
    <a:srgbClr val="F0F8A6"/>
    <a:srgbClr val="66FF99"/>
    <a:srgbClr val="CF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728" autoAdjust="0"/>
  </p:normalViewPr>
  <p:slideViewPr>
    <p:cSldViewPr>
      <p:cViewPr varScale="1">
        <p:scale>
          <a:sx n="124" d="100"/>
          <a:sy n="124" d="100"/>
        </p:scale>
        <p:origin x="15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0D095406-50E4-44B0-895B-2AF88EF98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2B795-B2D9-4781-9CFC-5049030AB0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0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F687-248E-4520-BDA2-43E9C649B14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9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2C41-8491-4669-9C2B-46A461AC4B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2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F687-248E-4520-BDA2-43E9C649B14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58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8F687-248E-4520-BDA2-43E9C649B14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4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095406-50E4-44B0-895B-2AF88EF98F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2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69111-E42F-4710-A385-623804F6E8A4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641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506F-B64C-4263-ACD7-A438BFCCE0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2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506F-B64C-4263-ACD7-A438BFCCE0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4C2D7-EE72-47FF-BFFB-1342A95B2E8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66275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9F83-6A86-4FA0-8A20-78EE310713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5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5D60-957A-432C-8B53-88D8725F872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55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5D60-957A-432C-8B53-88D8725F872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7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A456-65F6-4B6C-A43D-E470BD833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6B8F-D256-4657-B887-8632C3D32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7CFB-66FF-4C5C-B31A-A267C0B35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5769864" y="3154680"/>
            <a:ext cx="6537962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189037"/>
            <a:ext cx="8229600" cy="534924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3000" baseline="0">
                <a:solidFill>
                  <a:srgbClr val="005872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A7C0-AA9B-4B79-9C1C-D2376154F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C572-AB19-45CA-BB9D-5DFA54AB2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3790-2EFC-424C-AD33-498BB40FA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506F-C0B6-4981-AB15-6040868CF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AC93-86EF-4F93-9F5A-4A3789139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C1118-EA5C-433D-BE25-18D55EFDB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0A09-9DB5-4597-A9C3-692E4405D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6DA4-B3EE-4821-B9A2-FD6B8464A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33B4294C-787E-4AE0-B9FB-C1FC6C35E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ab/abstract/10.1103/PhysRevSTAB.18.1210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abstract/10.1103/PhysRevSTAB.18.121001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(null)"/><Relationship Id="rId2" Type="http://schemas.openxmlformats.org/officeDocument/2006/relationships/image" Target="../media/image35.(null)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(null)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ab/abstract/10.1103/PhysRevSTAB.16.1110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18" y="439146"/>
            <a:ext cx="9067800" cy="1246149"/>
          </a:xfrm>
        </p:spPr>
        <p:txBody>
          <a:bodyPr>
            <a:noAutofit/>
          </a:bodyPr>
          <a:lstStyle/>
          <a:p>
            <a:r>
              <a:rPr lang="en-US" sz="3000" b="1" dirty="0"/>
              <a:t>Achromatic Telescopic Squeezing (ATS) scheme in the context of long-range beam-beam compensation techniques</a:t>
            </a:r>
            <a:endParaRPr lang="en-GB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18" y="2362200"/>
            <a:ext cx="8961582" cy="2438400"/>
          </a:xfrm>
        </p:spPr>
        <p:txBody>
          <a:bodyPr/>
          <a:lstStyle/>
          <a:p>
            <a:r>
              <a:rPr lang="en-US" sz="2800" dirty="0" smtClean="0"/>
              <a:t>S. Fartoukh, CERN, Beams Department</a:t>
            </a:r>
          </a:p>
          <a:p>
            <a:pPr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/>
              <a:t>w</a:t>
            </a:r>
            <a:r>
              <a:rPr lang="en-US" sz="2000" i="1" dirty="0" smtClean="0"/>
              <a:t>ith contributions from several LHC teams: Operation, </a:t>
            </a:r>
          </a:p>
          <a:p>
            <a:pPr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/>
              <a:t>Optics-Measurement-and-Correction, </a:t>
            </a:r>
            <a:r>
              <a:rPr lang="en-US" sz="2000" i="1" dirty="0"/>
              <a:t>Collimation, </a:t>
            </a:r>
            <a:r>
              <a:rPr lang="en-US" sz="2000" i="1" dirty="0" smtClean="0"/>
              <a:t>Lumi</a:t>
            </a:r>
            <a:r>
              <a:rPr lang="en-US" sz="2000" i="1" dirty="0"/>
              <a:t>, Beam-beam </a:t>
            </a:r>
            <a:r>
              <a:rPr lang="en-US" sz="2000" i="1" dirty="0" smtClean="0"/>
              <a:t>..</a:t>
            </a:r>
          </a:p>
          <a:p>
            <a:pPr>
              <a:spcBef>
                <a:spcPts val="12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i="1" dirty="0"/>
          </a:p>
          <a:p>
            <a:r>
              <a:rPr lang="en-US" sz="2800" dirty="0"/>
              <a:t>Beam-beam Workshop </a:t>
            </a:r>
            <a:r>
              <a:rPr lang="en-US" sz="2800" dirty="0" smtClean="0"/>
              <a:t>2018</a:t>
            </a:r>
            <a:endParaRPr lang="en-GB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AA456-65F6-4B6C-A43D-E470BD8330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44025"/>
                <a:ext cx="8936182" cy="51757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600" dirty="0" smtClean="0"/>
                  <a:t>The by-products comes </a:t>
                </a:r>
                <a:r>
                  <a:rPr lang="en-US" sz="2600" dirty="0">
                    <a:sym typeface="Wingdings" panose="05000000000000000000" pitchFamily="2" charset="2"/>
                  </a:rPr>
                  <a:t>from the  </a:t>
                </a:r>
                <a:r>
                  <a:rPr lang="en-US" sz="2600" b="1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(controlled) </a:t>
                </a:r>
                <a:r>
                  <a:rPr lang="en-US" sz="2600" b="1" dirty="0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sz="2600" b="1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-beating induced</a:t>
                </a:r>
                <a:r>
                  <a:rPr lang="en-US" sz="2600" dirty="0">
                    <a:sym typeface="Wingdings" panose="05000000000000000000" pitchFamily="2" charset="2"/>
                  </a:rPr>
                  <a:t> in the IR1/5 adjacent arcs, and from the </a:t>
                </a:r>
                <a:r>
                  <a:rPr lang="en-US" sz="2600" b="1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phasing</a:t>
                </a:r>
                <a:r>
                  <a:rPr lang="en-US" sz="2600" dirty="0">
                    <a:sym typeface="Wingdings" panose="05000000000000000000" pitchFamily="2" charset="2"/>
                  </a:rPr>
                  <a:t> of these arcs w.r.t the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triplet.</a:t>
                </a:r>
                <a:endParaRPr lang="en-US" sz="11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Q</a:t>
                </a:r>
                <a:r>
                  <a:rPr lang="en-US" sz="2600" dirty="0">
                    <a:sym typeface="Wingdings" panose="05000000000000000000" pitchFamily="2" charset="2"/>
                  </a:rPr>
                  <a:t>’ correction at constant sextupole strength: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𝑀𝑆</m:t>
                        </m:r>
                      </m:sub>
                    </m:sSub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1/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endParaRPr lang="en-US" baseline="30000" dirty="0">
                  <a:sym typeface="Wingdings" panose="05000000000000000000" pitchFamily="2" charset="2"/>
                </a:endParaRPr>
              </a:p>
              <a:p>
                <a:pPr marL="3429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no </a:t>
                </a:r>
                <a:r>
                  <a:rPr lang="en-US" sz="1900" dirty="0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sz="1900" baseline="30000" dirty="0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*</a:t>
                </a:r>
                <a:r>
                  <a:rPr lang="en-US" sz="1900" dirty="0">
                    <a:solidFill>
                      <a:srgbClr val="00B0F0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limits from Q’ </a:t>
                </a:r>
                <a:r>
                  <a:rPr lang="en-US" sz="19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correct-ability</a:t>
                </a:r>
                <a:endParaRPr lang="en-US" sz="1100" dirty="0">
                  <a:solidFill>
                    <a:srgbClr val="00B0F0"/>
                  </a:solidFill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Very </a:t>
                </a:r>
                <a:r>
                  <a:rPr lang="en-US" sz="2600" dirty="0">
                    <a:sym typeface="Wingdings" panose="05000000000000000000" pitchFamily="2" charset="2"/>
                  </a:rPr>
                  <a:t>clean compensation of chromatic aberrations, such as off-momentum </a:t>
                </a:r>
                <a:r>
                  <a:rPr lang="en-US" sz="26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b</a:t>
                </a:r>
                <a:r>
                  <a:rPr lang="en-US" sz="2600" dirty="0">
                    <a:sym typeface="Wingdings" panose="05000000000000000000" pitchFamily="2" charset="2"/>
                  </a:rPr>
                  <a:t>- beating, non-linear chromaticity, spurious dispersion from crossing angle </a:t>
                </a:r>
              </a:p>
              <a:p>
                <a:pPr marL="685800" lvl="2" indent="0">
                  <a:buNone/>
                </a:pP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preservation of off-momentum triplet aperture, IR7 hierarchy preservation over the RF bucket (no degradation of TCP/TCS retraction), control of chromatic tune spread (Q”, Q’’’,..), other exotic effects avoided like strong </a:t>
                </a:r>
                <a:r>
                  <a:rPr lang="en-US" sz="1900" dirty="0" err="1">
                    <a:solidFill>
                      <a:srgbClr val="00B0F0"/>
                    </a:solidFill>
                    <a:sym typeface="Wingdings" panose="05000000000000000000" pitchFamily="2" charset="2"/>
                  </a:rPr>
                  <a:t>pacman</a:t>
                </a: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effect on Q</a:t>
                </a:r>
                <a:r>
                  <a:rPr lang="en-US" sz="19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’</a:t>
                </a:r>
                <a:endParaRPr lang="en-US" sz="1100" dirty="0">
                  <a:solidFill>
                    <a:srgbClr val="00B0F0"/>
                  </a:solidFill>
                  <a:sym typeface="Wingdings" panose="05000000000000000000" pitchFamily="2" charset="2"/>
                </a:endParaRPr>
              </a:p>
              <a:p>
                <a:pPr marL="642938" lvl="1" indent="-257175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Lattice octupoles (MO) </a:t>
                </a:r>
                <a:r>
                  <a:rPr lang="en-US" sz="2600" dirty="0">
                    <a:sym typeface="Wingdings" panose="05000000000000000000" pitchFamily="2" charset="2"/>
                  </a:rPr>
                  <a:t>boosted at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cst </a:t>
                </a:r>
                <a:r>
                  <a:rPr lang="en-US" sz="2600" dirty="0">
                    <a:sym typeface="Wingdings" panose="05000000000000000000" pitchFamily="2" charset="2"/>
                  </a:rPr>
                  <a:t>strength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385763" lvl="1" indent="0">
                  <a:buNone/>
                </a:pPr>
                <a:r>
                  <a:rPr lang="en-US" sz="2600" dirty="0">
                    <a:sym typeface="Wingdings" panose="05000000000000000000" pitchFamily="2" charset="2"/>
                  </a:rPr>
                  <a:t>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spread</m:t>
                        </m:r>
                      </m:sub>
                    </m:sSub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sSubSup>
                      <m:sSub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𝑀𝑂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1/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p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600" baseline="30000" dirty="0"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More Landau damping to cope with impedance/intensity increase,</a:t>
                </a:r>
              </a:p>
              <a:p>
                <a:pPr marL="685800" lvl="2" indent="0">
                  <a:buNone/>
                </a:pPr>
                <a:r>
                  <a:rPr lang="en-US" sz="1900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 Using the octupoles in SB for BBLR mitigation  X-angle reach</a:t>
                </a:r>
              </a:p>
              <a:p>
                <a:pPr marL="642938" lvl="1" indent="-257175">
                  <a:buFont typeface="Wingdings" panose="05000000000000000000" pitchFamily="2" charset="2"/>
                  <a:buChar char="v"/>
                </a:pPr>
                <a:endParaRPr lang="en-US" sz="15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44025"/>
                <a:ext cx="8936182" cy="5175775"/>
              </a:xfrm>
              <a:blipFill rotWithShape="0">
                <a:blip r:embed="rId2"/>
                <a:stretch>
                  <a:fillRect l="-887" t="-2353" b="-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  <a:latin typeface="+mj-lt"/>
              </a:rPr>
              <a:t>By-products (a summary)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206917"/>
            <a:ext cx="9144000" cy="461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.. Some illustration: 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Chromatic corrections (Q’): </a:t>
            </a:r>
            <a:r>
              <a:rPr lang="en-US" sz="2400" b="1" u="sng" dirty="0" smtClean="0">
                <a:solidFill>
                  <a:srgbClr val="5BC1E6"/>
                </a:solidFill>
                <a:effectLst/>
              </a:rPr>
              <a:t>No </a:t>
            </a:r>
            <a:r>
              <a:rPr lang="en-US" sz="2400" b="1" u="sng" dirty="0" smtClean="0">
                <a:solidFill>
                  <a:srgbClr val="5BC1E6"/>
                </a:solidFill>
                <a:effectLst/>
                <a:latin typeface="Symbol" panose="05050102010706020507" pitchFamily="18" charset="2"/>
              </a:rPr>
              <a:t>b</a:t>
            </a:r>
            <a:r>
              <a:rPr lang="en-US" sz="2400" b="1" u="sng" baseline="30000" dirty="0" smtClean="0">
                <a:solidFill>
                  <a:srgbClr val="5BC1E6"/>
                </a:solidFill>
                <a:effectLst/>
              </a:rPr>
              <a:t>*</a:t>
            </a:r>
            <a:r>
              <a:rPr lang="en-US" sz="2400" b="1" u="sng" dirty="0" smtClean="0">
                <a:solidFill>
                  <a:srgbClr val="5BC1E6"/>
                </a:solidFill>
                <a:effectLst/>
              </a:rPr>
              <a:t> limits</a:t>
            </a:r>
          </a:p>
        </p:txBody>
      </p:sp>
      <p:pic>
        <p:nvPicPr>
          <p:cNvPr id="27" name="Picture 12" descr="s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98347"/>
            <a:ext cx="6858000" cy="35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76200" y="4979554"/>
            <a:ext cx="906780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Only 25% of the RS circuits participates to the chromatic correction </a:t>
            </a:r>
            <a:r>
              <a:rPr lang="en-US" sz="1800" b="1" dirty="0" smtClean="0">
                <a:solidFill>
                  <a:srgbClr val="5BC1E6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during the pre-squeeze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686300" y="1456421"/>
            <a:ext cx="0" cy="3252123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4800600" y="2037157"/>
            <a:ext cx="32004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latin typeface="Symbol" pitchFamily="18" charset="2"/>
              </a:rPr>
              <a:t>b</a:t>
            </a:r>
            <a:r>
              <a:rPr lang="en-US" sz="1600" b="1" baseline="30000" dirty="0" smtClean="0"/>
              <a:t>*</a:t>
            </a:r>
            <a:r>
              <a:rPr lang="en-US" sz="1600" b="1" dirty="0"/>
              <a:t>:</a:t>
            </a:r>
            <a:r>
              <a:rPr lang="en-US" sz="1600" b="1" dirty="0" smtClean="0"/>
              <a:t> </a:t>
            </a:r>
            <a:r>
              <a:rPr lang="en-US" sz="1600" b="1" dirty="0"/>
              <a:t>40 </a:t>
            </a:r>
            <a:r>
              <a:rPr lang="en-US" sz="1600" b="1" dirty="0" smtClean="0"/>
              <a:t>cm </a:t>
            </a:r>
            <a:r>
              <a:rPr lang="en-US" sz="1600" b="1" dirty="0" smtClean="0">
                <a:sym typeface="Wingdings" panose="05000000000000000000" pitchFamily="2" charset="2"/>
              </a:rPr>
              <a:t> 10 cm</a:t>
            </a:r>
            <a:endParaRPr lang="en-US" sz="1600" b="1" dirty="0"/>
          </a:p>
          <a:p>
            <a:pPr algn="ctr"/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During the telescopic part, the chromatic correction is achieved by the </a:t>
            </a:r>
            <a:r>
              <a:rPr lang="en-US" sz="14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-beating!</a:t>
            </a: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2857500" y="2327525"/>
            <a:ext cx="120015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Symbol" pitchFamily="18" charset="2"/>
              </a:rPr>
              <a:t>b</a:t>
            </a:r>
            <a:r>
              <a:rPr lang="en-US" sz="1600" b="1" baseline="30000" dirty="0"/>
              <a:t>*</a:t>
            </a:r>
            <a:r>
              <a:rPr lang="en-US" sz="1600" b="1" dirty="0"/>
              <a:t>&gt; 40 cm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1143000" y="914400"/>
            <a:ext cx="6858000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600" u="sng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360219" y="972474"/>
            <a:ext cx="8432800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Calibri" panose="020F0502020204030204" pitchFamily="34" charset="0"/>
              </a:rPr>
              <a:t>Typical sextupole settings [A] for the 32  families available per beam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(from MD in 2011 @ 3.5 TeV)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76200" y="5372055"/>
            <a:ext cx="906780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  All sextupole then kept ~ constant </a:t>
            </a:r>
            <a:r>
              <a:rPr lang="en-US" sz="1800" b="1" dirty="0" smtClean="0">
                <a:solidFill>
                  <a:srgbClr val="5BC1E6"/>
                </a:solidFill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during the tele-squeeze</a:t>
            </a:r>
            <a:endParaRPr lang="en-US" sz="1800" b="1" dirty="0">
              <a:solidFill>
                <a:srgbClr val="5BC1E6"/>
              </a:solidFill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" y="2171034"/>
            <a:ext cx="4353750" cy="307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02" y="2171034"/>
            <a:ext cx="4353750" cy="307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915"/>
            <a:ext cx="8988700" cy="62448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</a:rPr>
              <a:t>’s at the MO’s </a:t>
            </a:r>
            <a:r>
              <a:rPr lang="en-US" sz="2800" dirty="0" smtClean="0">
                <a:solidFill>
                  <a:schemeClr val="tx1"/>
                </a:solidFill>
              </a:rPr>
              <a:t>vs. telescopic index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2057" y="3857804"/>
            <a:ext cx="189936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Telescopic squeeze </a:t>
            </a:r>
          </a:p>
          <a:p>
            <a:pPr algn="ctr"/>
            <a:r>
              <a:rPr lang="en-US" sz="1400" dirty="0"/>
              <a:t> (× 4x, × 4y)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2071885"/>
            <a:ext cx="975851" cy="2769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Strong OD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1" y="2368586"/>
            <a:ext cx="9906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Strong OF</a:t>
            </a:r>
            <a:endParaRPr lang="en-GB" sz="1200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7794027" y="2507086"/>
            <a:ext cx="359374" cy="21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7533096" y="2210385"/>
            <a:ext cx="620304" cy="532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50521" y="3776112"/>
            <a:ext cx="150567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86652" y="3661028"/>
            <a:ext cx="890347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Weak OF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586653" y="3990538"/>
            <a:ext cx="890346" cy="2769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Weak OD</a:t>
            </a:r>
            <a:endParaRPr lang="en-GB" sz="1200" dirty="0"/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>
            <a:off x="6476999" y="4129038"/>
            <a:ext cx="475378" cy="411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3"/>
          </p:cNvCxnSpPr>
          <p:nvPr/>
        </p:nvCxnSpPr>
        <p:spPr>
          <a:xfrm>
            <a:off x="6476999" y="3799528"/>
            <a:ext cx="739348" cy="741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7933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B0F0"/>
                </a:solidFill>
              </a:rPr>
              <a:t>BBLR mitigation with octupoles</a:t>
            </a:r>
            <a:endParaRPr lang="en-GB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84358" y="1334727"/>
                <a:ext cx="8150042" cy="7002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b="1" u="sng" dirty="0" smtClean="0"/>
                  <a:t>Two </a:t>
                </a:r>
                <a:r>
                  <a:rPr lang="en-US" sz="2000" b="1" u="sng" dirty="0"/>
                  <a:t>categories </a:t>
                </a:r>
                <a:r>
                  <a:rPr lang="en-US" sz="2000" dirty="0"/>
                  <a:t>of octupoles in s81/12/45/56: the “</a:t>
                </a:r>
                <a:r>
                  <a:rPr lang="en-US" sz="2000" b="1" dirty="0"/>
                  <a:t>strong</a:t>
                </a:r>
                <a:r>
                  <a:rPr lang="en-US" sz="2000" dirty="0"/>
                  <a:t>” (with increased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) and </a:t>
                </a:r>
                <a:r>
                  <a:rPr lang="en-US" sz="2000" dirty="0"/>
                  <a:t>the “</a:t>
                </a:r>
                <a:r>
                  <a:rPr lang="en-US" sz="2000" b="1" dirty="0"/>
                  <a:t>weak</a:t>
                </a:r>
                <a:r>
                  <a:rPr lang="en-US" sz="2000" dirty="0"/>
                  <a:t>” (with decreased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) </a:t>
                </a:r>
                <a:endParaRPr lang="en-GB" sz="2000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58" y="1334727"/>
                <a:ext cx="8150042" cy="700269"/>
              </a:xfrm>
              <a:prstGeom prst="rect">
                <a:avLst/>
              </a:prstGeom>
              <a:blipFill rotWithShape="0">
                <a:blip r:embed="rId5"/>
                <a:stretch>
                  <a:fillRect l="-1047" t="-5217" r="-374" b="-1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963221"/>
              </p:ext>
            </p:extLst>
          </p:nvPr>
        </p:nvGraphicFramePr>
        <p:xfrm>
          <a:off x="125962" y="5440045"/>
          <a:ext cx="8736776" cy="126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8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1/2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“Strong“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OF.b1/OD.b2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Weak OF.b1/OD.b2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Strong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OD.b1/OF.b2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Weak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OD.b1/OF.b2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Sector 45 (81)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22.R4(8),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26.R4(8), 30.R4(8), 34.R4(8),</a:t>
                      </a:r>
                    </a:p>
                    <a:p>
                      <a:pPr algn="ctr"/>
                      <a:r>
                        <a:rPr lang="en-US" sz="900" dirty="0" smtClean="0"/>
                        <a:t>30.L5(1), 26.L5(1), 22.L5(1)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24.R4(8),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28.R4(8), 32.R4(8),</a:t>
                      </a:r>
                    </a:p>
                    <a:p>
                      <a:pPr algn="ctr"/>
                      <a:r>
                        <a:rPr lang="en-US" sz="900" dirty="0" smtClean="0"/>
                        <a:t> 32.L5(1),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28.L5(1), 24.L5(1)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25.R4(8), 29.R4(8),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33.R4(8), 31.L5(1)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31.R4(8), 33.L5(1),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29.L5(1), 25.L5(1)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Sector 56 (12)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31.R5(1), 33.L6(2), </a:t>
                      </a:r>
                    </a:p>
                    <a:p>
                      <a:pPr algn="ctr"/>
                      <a:r>
                        <a:rPr lang="en-US" sz="900" dirty="0" smtClean="0"/>
                        <a:t>29.L6(2), 25.L6(2)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25.R5(1), 29.R5(1), </a:t>
                      </a:r>
                    </a:p>
                    <a:p>
                      <a:pPr algn="ctr"/>
                      <a:r>
                        <a:rPr lang="en-US" sz="900" dirty="0" smtClean="0"/>
                        <a:t>33.R5(1), 31.L6(2)</a:t>
                      </a:r>
                      <a:endParaRPr lang="en-GB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22.R5(1),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26.R5(1), 30.R5(1), 34.R5(1),</a:t>
                      </a:r>
                    </a:p>
                    <a:p>
                      <a:pPr algn="ctr"/>
                      <a:r>
                        <a:rPr lang="en-US" sz="900" dirty="0" smtClean="0"/>
                        <a:t>30.L6(2), 26.L6(2), 22.L6(2)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24.R5(1),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28.R5(1), 32.R5(1),</a:t>
                      </a:r>
                    </a:p>
                    <a:p>
                      <a:pPr algn="ctr"/>
                      <a:r>
                        <a:rPr lang="en-US" sz="900" dirty="0" smtClean="0"/>
                        <a:t> 32.L6(2),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28.L6(2), 24.L6(2)</a:t>
                      </a:r>
                      <a:endParaRPr lang="en-GB" sz="9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GB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7+4 = 11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6+4 =10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4+7 =11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4+6=10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3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63254"/>
            <a:ext cx="4582895" cy="324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3254"/>
            <a:ext cx="4582895" cy="324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0362" y="5381559"/>
            <a:ext cx="8883275" cy="7080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A </a:t>
            </a:r>
            <a:r>
              <a:rPr lang="en-US" sz="2000" dirty="0">
                <a:sym typeface="Wingdings" panose="05000000000000000000" pitchFamily="2" charset="2"/>
              </a:rPr>
              <a:t>clean </a:t>
            </a:r>
            <a:r>
              <a:rPr lang="en-US" sz="2000" dirty="0" smtClean="0">
                <a:sym typeface="Wingdings" panose="05000000000000000000" pitchFamily="2" charset="2"/>
              </a:rPr>
              <a:t>mitigation </a:t>
            </a:r>
            <a:r>
              <a:rPr lang="en-US" sz="2000" dirty="0">
                <a:sym typeface="Wingdings" panose="05000000000000000000" pitchFamily="2" charset="2"/>
              </a:rPr>
              <a:t>of the </a:t>
            </a:r>
            <a:r>
              <a:rPr lang="en-US" sz="2000" dirty="0" smtClean="0">
                <a:sym typeface="Wingdings" panose="05000000000000000000" pitchFamily="2" charset="2"/>
              </a:rPr>
              <a:t>BBLR effects </a:t>
            </a:r>
            <a:r>
              <a:rPr lang="en-US" sz="2000" dirty="0">
                <a:sym typeface="Wingdings" panose="05000000000000000000" pitchFamily="2" charset="2"/>
              </a:rPr>
              <a:t>is a priori within reach for both  the octupole </a:t>
            </a:r>
            <a:r>
              <a:rPr lang="en-US" sz="2000" u="sng" dirty="0">
                <a:solidFill>
                  <a:srgbClr val="00B0F0"/>
                </a:solidFill>
                <a:sym typeface="Wingdings" panose="05000000000000000000" pitchFamily="2" charset="2"/>
              </a:rPr>
              <a:t>tune spread</a:t>
            </a:r>
            <a:r>
              <a:rPr lang="en-US" sz="2000" dirty="0">
                <a:sym typeface="Wingdings" panose="05000000000000000000" pitchFamily="2" charset="2"/>
              </a:rPr>
              <a:t> and the </a:t>
            </a:r>
            <a:r>
              <a:rPr lang="en-US" sz="2000" dirty="0">
                <a:solidFill>
                  <a:srgbClr val="00B0F0"/>
                </a:solidFill>
                <a:sym typeface="Wingdings" panose="05000000000000000000" pitchFamily="2" charset="2"/>
              </a:rPr>
              <a:t>(</a:t>
            </a:r>
            <a:r>
              <a:rPr lang="en-US" sz="2000" u="sng" dirty="0">
                <a:solidFill>
                  <a:srgbClr val="00B0F0"/>
                </a:solidFill>
                <a:sym typeface="Wingdings" panose="05000000000000000000" pitchFamily="2" charset="2"/>
              </a:rPr>
              <a:t>4,0), (0,4) and (2,±2) driving terms</a:t>
            </a:r>
            <a:endParaRPr lang="en-GB" sz="2000" u="sng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65496" y="2621159"/>
            <a:ext cx="150567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91487" y="2114644"/>
            <a:ext cx="9268" cy="159402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2603" y="2114644"/>
            <a:ext cx="9268" cy="159402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04451" y="2114644"/>
            <a:ext cx="9268" cy="159402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04080" y="3606142"/>
            <a:ext cx="2539313" cy="926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27663" y="2039966"/>
            <a:ext cx="1" cy="804117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21833" y="2039967"/>
            <a:ext cx="0" cy="87168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19985" y="2111335"/>
            <a:ext cx="0" cy="80032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39919" y="2724904"/>
            <a:ext cx="1343798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22862" y="2039966"/>
            <a:ext cx="0" cy="135206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11888" y="3233321"/>
            <a:ext cx="1571829" cy="1196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03747" y="3245287"/>
            <a:ext cx="0" cy="377273"/>
          </a:xfrm>
          <a:prstGeom prst="straightConnector1">
            <a:avLst/>
          </a:prstGeom>
          <a:ln>
            <a:solidFill>
              <a:srgbClr val="00B0F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03747" y="2715998"/>
            <a:ext cx="0" cy="529289"/>
          </a:xfrm>
          <a:prstGeom prst="straightConnector1">
            <a:avLst/>
          </a:prstGeom>
          <a:ln>
            <a:solidFill>
              <a:srgbClr val="00B0F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245860" y="2840284"/>
            <a:ext cx="89814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Mathematica1" panose="05000502060100000001" pitchFamily="2" charset="2"/>
              </a:rPr>
              <a:t>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dirty="0"/>
              <a:t>/2 + </a:t>
            </a:r>
            <a:r>
              <a:rPr lang="en-US" sz="1400" dirty="0">
                <a:latin typeface="Symbol" panose="05050102010706020507" pitchFamily="18" charset="2"/>
              </a:rPr>
              <a:t>e</a:t>
            </a:r>
            <a:endParaRPr lang="en-GB" sz="1400" dirty="0">
              <a:latin typeface="Symbol" panose="05050102010706020507" pitchFamily="18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48813" y="3296524"/>
            <a:ext cx="84189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ym typeface="Mathematica1" panose="05000502060100000001" pitchFamily="2" charset="2"/>
              </a:rPr>
              <a:t></a:t>
            </a:r>
            <a:r>
              <a:rPr lang="en-US" sz="1400" dirty="0"/>
              <a:t> </a:t>
            </a:r>
            <a:r>
              <a:rPr lang="en-US" sz="1400" dirty="0">
                <a:latin typeface="Symbol" panose="05050102010706020507" pitchFamily="18" charset="2"/>
              </a:rPr>
              <a:t>p</a:t>
            </a:r>
            <a:r>
              <a:rPr lang="en-US" sz="1400" dirty="0"/>
              <a:t>/2 - </a:t>
            </a:r>
            <a:r>
              <a:rPr lang="en-US" sz="1400" dirty="0">
                <a:latin typeface="Symbol" panose="05050102010706020507" pitchFamily="18" charset="2"/>
              </a:rPr>
              <a:t>e</a:t>
            </a:r>
            <a:endParaRPr lang="en-GB" sz="1400" dirty="0">
              <a:latin typeface="Symbol" panose="05050102010706020507" pitchFamily="18" charset="2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29225" y="-33178"/>
            <a:ext cx="8988700" cy="62448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Phases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at the MO’s </a:t>
            </a:r>
            <a:r>
              <a:rPr lang="en-US" sz="2800" dirty="0" smtClean="0">
                <a:solidFill>
                  <a:schemeClr val="tx1"/>
                </a:solidFill>
              </a:rPr>
              <a:t>vs. telescopic index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4413" y="762000"/>
            <a:ext cx="9033387" cy="8332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As for the strong sextupoles (participating to the IT chromatic correction), </a:t>
            </a:r>
            <a:r>
              <a:rPr lang="en-US" sz="1800" dirty="0">
                <a:solidFill>
                  <a:srgbClr val="00B0F0"/>
                </a:solidFill>
              </a:rPr>
              <a:t>all the strong OF (resp. OD) are located at an H phase (resp. V phase) very close to </a:t>
            </a:r>
            <a:r>
              <a:rPr lang="en-US" sz="1800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en-US" sz="1800" dirty="0">
                <a:solidFill>
                  <a:srgbClr val="00B0F0"/>
                </a:solidFill>
              </a:rPr>
              <a:t>/2+ </a:t>
            </a:r>
            <a:r>
              <a:rPr lang="en-US" sz="1800" dirty="0" err="1">
                <a:solidFill>
                  <a:srgbClr val="00B0F0"/>
                </a:solidFill>
              </a:rPr>
              <a:t>k</a:t>
            </a:r>
            <a:r>
              <a:rPr lang="en-US" sz="1800" dirty="0" err="1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en-US" sz="1800" dirty="0">
                <a:solidFill>
                  <a:srgbClr val="00B0F0"/>
                </a:solidFill>
              </a:rPr>
              <a:t> w.r.t. the IP</a:t>
            </a:r>
            <a:r>
              <a:rPr lang="en-US" sz="1800" dirty="0"/>
              <a:t>, so </a:t>
            </a:r>
            <a:r>
              <a:rPr lang="en-US" sz="1800" dirty="0">
                <a:latin typeface="Symbol" panose="05050102010706020507" pitchFamily="18" charset="2"/>
              </a:rPr>
              <a:t>p</a:t>
            </a:r>
            <a:r>
              <a:rPr lang="en-US" sz="1800" dirty="0"/>
              <a:t> w.r.t. the triplet and the LR beam-beam </a:t>
            </a:r>
            <a:r>
              <a:rPr lang="en-US" sz="1800" dirty="0" smtClean="0"/>
              <a:t>encounters.</a:t>
            </a:r>
            <a:endParaRPr lang="en-GB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691740" y="2827447"/>
            <a:ext cx="189936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Telescopic squeeze </a:t>
            </a:r>
          </a:p>
          <a:p>
            <a:pPr algn="ctr"/>
            <a:r>
              <a:rPr lang="en-US" sz="1400" dirty="0"/>
              <a:t> (× 4x, × 4y)</a:t>
            </a:r>
            <a:endParaRPr lang="en-GB" sz="1400" dirty="0"/>
          </a:p>
        </p:txBody>
      </p:sp>
      <p:sp>
        <p:nvSpPr>
          <p:cNvPr id="4" name="5-Point Star 3"/>
          <p:cNvSpPr/>
          <p:nvPr/>
        </p:nvSpPr>
        <p:spPr bwMode="auto">
          <a:xfrm>
            <a:off x="7601688" y="1763254"/>
            <a:ext cx="261914" cy="16748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7295859" y="1768254"/>
            <a:ext cx="261914" cy="16748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6373554" y="1763254"/>
            <a:ext cx="261914" cy="16748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6067725" y="1768254"/>
            <a:ext cx="261914" cy="16748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40303" y="1514184"/>
            <a:ext cx="5045504" cy="3790009"/>
            <a:chOff x="180601" y="909781"/>
            <a:chExt cx="5045504" cy="37900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5" y="1690527"/>
              <a:ext cx="4216883" cy="2799542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80601" y="909781"/>
              <a:ext cx="5045504" cy="3790009"/>
              <a:chOff x="180601" y="909781"/>
              <a:chExt cx="5045504" cy="379000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447032" y="4392013"/>
                <a:ext cx="1623398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 smtClean="0"/>
                  <a:t>Tele-index </a:t>
                </a:r>
                <a:r>
                  <a:rPr lang="en-US" sz="1400" b="0" i="1" dirty="0" err="1" smtClean="0">
                    <a:sym typeface="Wingdings" panose="05000000000000000000" pitchFamily="2" charset="2"/>
                  </a:rPr>
                  <a:t>r</a:t>
                </a:r>
                <a:r>
                  <a:rPr lang="en-US" sz="1400" b="0" i="1" baseline="-25000" dirty="0" err="1" smtClean="0">
                    <a:sym typeface="Wingdings" panose="05000000000000000000" pitchFamily="2" charset="2"/>
                  </a:rPr>
                  <a:t>tele</a:t>
                </a:r>
                <a:endParaRPr lang="en-GB" sz="1400" b="0" i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601" y="909781"/>
                <a:ext cx="4532862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MO tune spread amplification at </a:t>
                </a:r>
              </a:p>
              <a:p>
                <a:pPr algn="ctr"/>
                <a:r>
                  <a:rPr lang="en-US" sz="1600" dirty="0" smtClean="0"/>
                  <a:t>constant strength during the Tele-Squeeze</a:t>
                </a:r>
                <a:endParaRPr lang="en-GB" sz="1600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1294245" y="3459390"/>
                <a:ext cx="0" cy="842856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38412" y="2386161"/>
                <a:ext cx="3347499" cy="1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398983" y="2948937"/>
                <a:ext cx="1827122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&gt; 400% for a tele-index of 4</a:t>
                </a:r>
              </a:p>
              <a:p>
                <a:pPr algn="ctr"/>
                <a:r>
                  <a:rPr lang="en-US" sz="1000" b="1" dirty="0" smtClean="0"/>
                  <a:t> (typical HL-LHC)</a:t>
                </a:r>
                <a:endParaRPr lang="en-GB" sz="1000" b="1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306992" y="3643462"/>
                <a:ext cx="1247488" cy="0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3352863" y="2318558"/>
                <a:ext cx="9237" cy="2022763"/>
              </a:xfrm>
              <a:prstGeom prst="line">
                <a:avLst/>
              </a:prstGeom>
              <a:ln w="12700"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74541" y="2759821"/>
                <a:ext cx="1803714" cy="40011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~ 60 % for a tele-index of 2</a:t>
                </a:r>
              </a:p>
              <a:p>
                <a:pPr algn="ctr"/>
                <a:r>
                  <a:rPr lang="en-US" sz="1000" b="1" dirty="0" smtClean="0"/>
                  <a:t> (very reasonable for LHC)</a:t>
                </a:r>
                <a:endParaRPr lang="en-GB" sz="10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398982" y="2325202"/>
                <a:ext cx="1007026" cy="623735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063384" y="3148992"/>
                <a:ext cx="203805" cy="4944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80" y="2316907"/>
            <a:ext cx="4027420" cy="294637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943180" y="1371600"/>
            <a:ext cx="404584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large tele-index (&gt;3), the MO’s are so efficient that they can </a:t>
            </a:r>
            <a:r>
              <a:rPr lang="en-US" sz="1600" b="1" dirty="0" smtClean="0">
                <a:solidFill>
                  <a:srgbClr val="5BC1E6"/>
                </a:solidFill>
              </a:rPr>
              <a:t>mitigate</a:t>
            </a:r>
          </a:p>
          <a:p>
            <a:r>
              <a:rPr lang="en-US" sz="1600" b="1" dirty="0" smtClean="0">
                <a:solidFill>
                  <a:srgbClr val="5BC1E6"/>
                </a:solidFill>
              </a:rPr>
              <a:t>the long-range Beam-Beam effect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23821" y="5139060"/>
            <a:ext cx="39439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 smtClean="0"/>
              <a:t>Simulated MO scan with 150 </a:t>
            </a:r>
            <a:r>
              <a:rPr lang="en-US" sz="1200" b="0" i="1" dirty="0" smtClean="0">
                <a:latin typeface="Symbol" panose="05050102010706020507" pitchFamily="18" charset="2"/>
              </a:rPr>
              <a:t>m</a:t>
            </a:r>
            <a:r>
              <a:rPr lang="en-US" sz="1200" b="0" i="1" dirty="0" smtClean="0"/>
              <a:t>rad X-angle</a:t>
            </a:r>
          </a:p>
          <a:p>
            <a:pPr algn="ctr"/>
            <a:r>
              <a:rPr lang="en-US" sz="1200" b="0" i="1" dirty="0" smtClean="0"/>
              <a:t> </a:t>
            </a:r>
            <a:r>
              <a:rPr lang="en-US" sz="1200" b="0" i="1" dirty="0" err="1" smtClean="0"/>
              <a:t>N</a:t>
            </a:r>
            <a:r>
              <a:rPr lang="en-US" sz="1200" b="0" i="1" baseline="-25000" dirty="0" err="1" smtClean="0"/>
              <a:t>b</a:t>
            </a:r>
            <a:r>
              <a:rPr lang="en-US" sz="1200" b="0" i="1" dirty="0" smtClean="0"/>
              <a:t>=1.2E11, </a:t>
            </a:r>
            <a:r>
              <a:rPr lang="en-US" sz="1200" b="0" i="1" dirty="0" smtClean="0">
                <a:latin typeface="Symbol" panose="05050102010706020507" pitchFamily="18" charset="2"/>
              </a:rPr>
              <a:t>ge</a:t>
            </a:r>
            <a:r>
              <a:rPr lang="en-US" sz="1200" b="0" i="1" dirty="0" smtClean="0"/>
              <a:t>=2.5 </a:t>
            </a:r>
            <a:r>
              <a:rPr lang="en-US" sz="1200" b="0" i="1" dirty="0" smtClean="0">
                <a:latin typeface="Symbol" panose="05050102010706020507" pitchFamily="18" charset="2"/>
              </a:rPr>
              <a:t>m</a:t>
            </a:r>
            <a:r>
              <a:rPr lang="en-US" sz="1200" b="0" i="1" dirty="0" smtClean="0"/>
              <a:t>m, and </a:t>
            </a:r>
            <a:r>
              <a:rPr lang="en-US" sz="1200" b="0" i="1" dirty="0" err="1">
                <a:sym typeface="Wingdings" panose="05000000000000000000" pitchFamily="2" charset="2"/>
              </a:rPr>
              <a:t>r</a:t>
            </a:r>
            <a:r>
              <a:rPr lang="en-US" sz="1200" b="0" i="1" baseline="-25000" dirty="0" err="1">
                <a:sym typeface="Wingdings" panose="05000000000000000000" pitchFamily="2" charset="2"/>
              </a:rPr>
              <a:t>tele</a:t>
            </a:r>
            <a:r>
              <a:rPr lang="en-US" sz="1200" b="0" i="1" baseline="-25000" dirty="0">
                <a:sym typeface="Wingdings" panose="05000000000000000000" pitchFamily="2" charset="2"/>
              </a:rPr>
              <a:t> </a:t>
            </a:r>
            <a:r>
              <a:rPr lang="en-US" sz="1200" b="0" i="1" dirty="0" smtClean="0">
                <a:sym typeface="Wingdings" panose="05000000000000000000" pitchFamily="2" charset="2"/>
              </a:rPr>
              <a:t>~ 3</a:t>
            </a:r>
            <a:r>
              <a:rPr lang="en-US" sz="1200" b="0" i="1" dirty="0">
                <a:sym typeface="Wingdings" panose="05000000000000000000" pitchFamily="2" charset="2"/>
              </a:rPr>
              <a:t> </a:t>
            </a:r>
            <a:r>
              <a:rPr lang="en-US" sz="1200" b="0" i="1" dirty="0" smtClean="0"/>
              <a:t>(from 1 m to 35 cm)</a:t>
            </a:r>
            <a:endParaRPr lang="en-GB" sz="1200" b="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4785" y="2371805"/>
                <a:ext cx="2306722" cy="3450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err="1" smtClean="0">
                    <a:latin typeface="Symbol" panose="05050102010706020507" pitchFamily="18" charset="2"/>
                    <a:ea typeface="Cambria Math" panose="02040503050406030204" pitchFamily="18" charset="0"/>
                    <a:sym typeface="Mathematica1" panose="05000502060100000001" pitchFamily="2" charset="2"/>
                  </a:rPr>
                  <a:t>D</a:t>
                </a:r>
                <a:r>
                  <a:rPr lang="en-GB" sz="1600" dirty="0" err="1" smtClean="0">
                    <a:ea typeface="Cambria Math" panose="02040503050406030204" pitchFamily="18" charset="0"/>
                    <a:sym typeface="Mathematica1" panose="05000502060100000001" pitchFamily="2" charset="2"/>
                  </a:rPr>
                  <a:t>Q</a:t>
                </a:r>
                <a:r>
                  <a:rPr lang="en-GB" sz="1600" baseline="-25000" dirty="0" err="1" smtClean="0">
                    <a:ea typeface="Cambria Math" panose="02040503050406030204" pitchFamily="18" charset="0"/>
                    <a:sym typeface="Mathematica1" panose="05000502060100000001" pitchFamily="2" charset="2"/>
                  </a:rPr>
                  <a:t>spread</a:t>
                </a:r>
                <a:r>
                  <a:rPr lang="en-GB" sz="1600" dirty="0" smtClean="0">
                    <a:ea typeface="Cambria Math" panose="02040503050406030204" pitchFamily="18" charset="0"/>
                    <a:sym typeface="Mathematica1" panose="05000502060100000001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∝</m:t>
                    </m:r>
                    <m:sSubSup>
                      <m:sSubSupPr>
                        <m:ctrlP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𝑀𝑂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600" dirty="0" smtClean="0"/>
                  <a:t> </a:t>
                </a:r>
                <a14:m>
                  <m:oMath xmlns:m="http://schemas.openxmlformats.org/officeDocument/2006/math">
                    <m:r>
                      <a:rPr lang="en-GB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∝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1/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∗2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85" y="2371805"/>
                <a:ext cx="2306722" cy="345031"/>
              </a:xfrm>
              <a:prstGeom prst="rect">
                <a:avLst/>
              </a:prstGeom>
              <a:blipFill rotWithShape="0">
                <a:blip r:embed="rId5"/>
                <a:stretch>
                  <a:fillRect l="-1587" t="-5263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70258" cy="58494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Guidance from </a:t>
            </a:r>
            <a:r>
              <a:rPr lang="en-US" sz="2800" b="1" dirty="0" smtClean="0"/>
              <a:t>simulations</a:t>
            </a:r>
            <a:r>
              <a:rPr lang="en-US" sz="2800" dirty="0" smtClean="0"/>
              <a:t> for </a:t>
            </a:r>
            <a:r>
              <a:rPr lang="en-US" sz="2800" b="1" dirty="0" smtClean="0"/>
              <a:t>MD preparation</a:t>
            </a:r>
            <a:endParaRPr lang="en-GB" sz="2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A506F-C0B6-4981-AB15-6040868CFC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4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88491"/>
            <a:ext cx="6121400" cy="45910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73645" y="5334000"/>
            <a:ext cx="7776210" cy="7626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smtClean="0">
                <a:sym typeface="Wingdings" panose="05000000000000000000" pitchFamily="2" charset="2"/>
              </a:rPr>
              <a:t> </a:t>
            </a:r>
            <a:r>
              <a:rPr lang="en-US" sz="2100" dirty="0" smtClean="0"/>
              <a:t>Significant </a:t>
            </a:r>
            <a:r>
              <a:rPr lang="en-US" sz="2400" dirty="0">
                <a:solidFill>
                  <a:srgbClr val="00B0F0"/>
                </a:solidFill>
              </a:rPr>
              <a:t>reduction</a:t>
            </a:r>
            <a:r>
              <a:rPr lang="en-US" sz="2100" dirty="0"/>
              <a:t> of </a:t>
            </a:r>
            <a:r>
              <a:rPr lang="en-US" sz="2100" dirty="0" smtClean="0"/>
              <a:t>the crossing angle </a:t>
            </a:r>
            <a:r>
              <a:rPr lang="en-US" sz="2100" dirty="0"/>
              <a:t>going from positive to negative </a:t>
            </a:r>
            <a:r>
              <a:rPr lang="en-US" sz="2100" dirty="0" smtClean="0"/>
              <a:t>octupole polarity.</a:t>
            </a:r>
            <a:endParaRPr lang="en-US" sz="2100" dirty="0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193905" y="4800600"/>
            <a:ext cx="1625600" cy="24622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Thanks </a:t>
            </a:r>
            <a:r>
              <a:rPr lang="en-US" altLang="en-US" dirty="0" smtClean="0"/>
              <a:t>to D. Pellegrini</a:t>
            </a:r>
            <a:endParaRPr lang="en-US" alt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1020" y="0"/>
            <a:ext cx="8561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MD Optics choice: tele-index of 3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b="0" dirty="0" smtClean="0">
                <a:sym typeface="Wingdings" panose="05000000000000000000" pitchFamily="2" charset="2"/>
              </a:rPr>
              <a:t>(stopping the pre-squeeze @ 1 m, and reaching </a:t>
            </a:r>
            <a:r>
              <a:rPr lang="en-US" sz="20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b="0" baseline="30000" dirty="0" smtClean="0">
                <a:sym typeface="Wingdings" panose="05000000000000000000" pitchFamily="2" charset="2"/>
              </a:rPr>
              <a:t>*</a:t>
            </a:r>
            <a:r>
              <a:rPr lang="en-US" sz="2000" b="0" dirty="0" smtClean="0">
                <a:sym typeface="Wingdings" panose="05000000000000000000" pitchFamily="2" charset="2"/>
              </a:rPr>
              <a:t>=35 cm telescopically)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4915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0" y="2242370"/>
            <a:ext cx="8149570" cy="391735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38588"/>
            <a:ext cx="9144000" cy="122181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cs typeface="Times New Roman" pitchFamily="18" charset="0"/>
                <a:sym typeface="Wingdings" pitchFamily="2" charset="2"/>
              </a:rPr>
              <a:t>MD results</a:t>
            </a:r>
          </a:p>
          <a:p>
            <a:pPr marL="0" indent="0">
              <a:buNone/>
              <a:defRPr/>
            </a:pPr>
            <a:r>
              <a:rPr lang="en-US" sz="2100" b="0" kern="0" dirty="0" smtClean="0">
                <a:cs typeface="Times New Roman" pitchFamily="18" charset="0"/>
                <a:sym typeface="Wingdings" pitchFamily="2" charset="2"/>
              </a:rPr>
              <a:t> Preparation and validation for high intensity of this special telescopic optics to reach this beautiful result in the end of 2017 !</a:t>
            </a:r>
          </a:p>
          <a:p>
            <a:pPr>
              <a:buFont typeface="Wingdings" panose="05000000000000000000" pitchFamily="2" charset="2"/>
              <a:buChar char="à"/>
              <a:defRPr/>
            </a:pPr>
            <a:endParaRPr lang="en-US" sz="2100" b="0" kern="0" dirty="0" smtClean="0"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  <a:defRPr/>
            </a:pPr>
            <a:endParaRPr lang="en-US" sz="2100" b="0" kern="0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096000" y="6083240"/>
            <a:ext cx="2218167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 A. Poyet, G. Sterbini, and LHC Beam-Beam team</a:t>
            </a:r>
            <a:endParaRPr lang="en-US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6600" y="1584025"/>
                <a:ext cx="1828800" cy="57284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89B5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GB" sz="1800" i="1"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584025"/>
                <a:ext cx="1828800" cy="5728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89B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415374" y="5289138"/>
            <a:ext cx="13083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Burn-off limit</a:t>
            </a:r>
          </a:p>
          <a:p>
            <a:pPr algn="ctr"/>
            <a:r>
              <a:rPr lang="en-US" sz="1400" dirty="0" smtClean="0"/>
              <a:t>@ 80 </a:t>
            </a:r>
            <a:r>
              <a:rPr lang="en-US" sz="1400" dirty="0" err="1" smtClean="0"/>
              <a:t>mb</a:t>
            </a:r>
            <a:endParaRPr lang="en-GB" sz="1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99" y="990600"/>
            <a:ext cx="7913801" cy="3868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72" y="4288666"/>
            <a:ext cx="3853626" cy="1883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9982" y="4350790"/>
            <a:ext cx="11430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dirty="0"/>
              <a:t>Zoom</a:t>
            </a:r>
            <a:endParaRPr lang="en-GB" sz="27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6199"/>
            <a:ext cx="9070257" cy="74580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en-US" sz="2100" kern="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u="sng" kern="0" dirty="0" smtClean="0">
                <a:cs typeface="Times New Roman" pitchFamily="18" charset="0"/>
                <a:sym typeface="Wingdings" pitchFamily="2" charset="2"/>
              </a:rPr>
              <a:t>X-angle reach: </a:t>
            </a:r>
            <a:r>
              <a:rPr lang="en-US" sz="2100" b="0" kern="0" dirty="0" smtClean="0">
                <a:cs typeface="Times New Roman" pitchFamily="18" charset="0"/>
                <a:sym typeface="Wingdings" pitchFamily="2" charset="2"/>
              </a:rPr>
              <a:t>starting </a:t>
            </a:r>
            <a:r>
              <a:rPr lang="en-US" sz="2100" b="0" kern="0" dirty="0">
                <a:cs typeface="Times New Roman" pitchFamily="18" charset="0"/>
                <a:sym typeface="Wingdings" pitchFamily="2" charset="2"/>
              </a:rPr>
              <a:t>with MO&lt;0 in another </a:t>
            </a:r>
            <a:r>
              <a:rPr lang="en-US" sz="2100" b="0" kern="0" dirty="0" smtClean="0">
                <a:cs typeface="Times New Roman" pitchFamily="18" charset="0"/>
                <a:sym typeface="Wingdings" pitchFamily="2" charset="2"/>
              </a:rPr>
              <a:t>fill, </a:t>
            </a:r>
            <a:r>
              <a:rPr lang="en-US" sz="2100" b="0" kern="0" dirty="0">
                <a:cs typeface="Times New Roman" pitchFamily="18" charset="0"/>
                <a:sym typeface="Wingdings" pitchFamily="2" charset="2"/>
              </a:rPr>
              <a:t>the life time improved by reducing the X-angle ! Up to 20 </a:t>
            </a:r>
            <a:r>
              <a:rPr lang="en-US" sz="2100" b="0" kern="0" dirty="0"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sz="2100" b="0" kern="0" dirty="0">
                <a:cs typeface="Times New Roman" pitchFamily="18" charset="0"/>
                <a:sym typeface="Wingdings" pitchFamily="2" charset="2"/>
              </a:rPr>
              <a:t>rad (10%) could be gained in </a:t>
            </a:r>
            <a:r>
              <a:rPr lang="en-US" sz="2100" b="0" kern="0" dirty="0" smtClean="0">
                <a:cs typeface="Times New Roman" pitchFamily="18" charset="0"/>
                <a:sym typeface="Wingdings" pitchFamily="2" charset="2"/>
              </a:rPr>
              <a:t>X-angle</a:t>
            </a:r>
            <a:endParaRPr lang="en-US" sz="2100" kern="0" dirty="0"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  <a:defRPr/>
            </a:pPr>
            <a:endParaRPr lang="en-US" sz="21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270934" y="5638800"/>
            <a:ext cx="2492066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 A. Poyet, G. Sterbini, and LHC Beam-Beam team</a:t>
            </a:r>
            <a:endParaRPr lang="en-US" alt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685800"/>
            <a:ext cx="8825494" cy="2612604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800" b="1" dirty="0" smtClean="0"/>
              <a:t>Motivation: </a:t>
            </a:r>
            <a:r>
              <a:rPr lang="en-US" altLang="en-US" sz="2800" dirty="0" smtClean="0"/>
              <a:t>Flat optics (not flat beams!)  means</a:t>
            </a:r>
          </a:p>
          <a:p>
            <a:pPr marL="342900" lvl="1" indent="0">
              <a:buNone/>
            </a:pPr>
            <a:endParaRPr lang="en-US" altLang="en-US" dirty="0" smtClean="0"/>
          </a:p>
          <a:p>
            <a:pPr marL="342900" lvl="1" indent="0">
              <a:buNone/>
            </a:pPr>
            <a:endParaRPr lang="en-US" altLang="en-US" sz="1200" i="1" baseline="-25000" dirty="0"/>
          </a:p>
          <a:p>
            <a:pPr marL="0" indent="0">
              <a:buNone/>
            </a:pPr>
            <a:r>
              <a:rPr lang="en-US" altLang="en-US" sz="1950" dirty="0" smtClean="0"/>
              <a:t> .. with the crossing  </a:t>
            </a:r>
            <a:r>
              <a:rPr lang="en-US" altLang="en-US" sz="1950" dirty="0"/>
              <a:t>plane </a:t>
            </a:r>
            <a:r>
              <a:rPr lang="en-US" altLang="en-US" sz="1950" dirty="0" smtClean="0"/>
              <a:t>corresponding to the </a:t>
            </a:r>
            <a:r>
              <a:rPr lang="en-US" altLang="en-US" sz="1950" dirty="0"/>
              <a:t>plane of largest </a:t>
            </a:r>
            <a:r>
              <a:rPr lang="en-US" altLang="en-US" sz="1950" dirty="0">
                <a:latin typeface="Symbol" panose="05050102010706020507" pitchFamily="18" charset="2"/>
              </a:rPr>
              <a:t>b</a:t>
            </a:r>
            <a:r>
              <a:rPr lang="en-US" altLang="en-US" sz="1950" baseline="30000" dirty="0"/>
              <a:t>*</a:t>
            </a:r>
            <a:r>
              <a:rPr lang="en-US" altLang="en-US" sz="1950" dirty="0"/>
              <a:t> (i.e. smallest </a:t>
            </a:r>
            <a:r>
              <a:rPr lang="en-US" altLang="en-US" sz="1950" dirty="0">
                <a:latin typeface="Symbol" panose="05050102010706020507" pitchFamily="18" charset="2"/>
              </a:rPr>
              <a:t>b</a:t>
            </a:r>
            <a:r>
              <a:rPr lang="en-US" altLang="en-US" sz="1950" dirty="0"/>
              <a:t> in the triplet</a:t>
            </a:r>
            <a:r>
              <a:rPr lang="en-US" altLang="en-US" sz="1950" dirty="0" smtClean="0"/>
              <a:t>). </a:t>
            </a:r>
            <a:endParaRPr lang="en-US" altLang="en-US" sz="1950" dirty="0"/>
          </a:p>
          <a:p>
            <a:pPr lvl="1" indent="-400050">
              <a:buFontTx/>
              <a:buAutoNum type="arabicPeriod"/>
            </a:pPr>
            <a:r>
              <a:rPr lang="en-US" altLang="en-US" sz="1800" b="1" dirty="0"/>
              <a:t>To </a:t>
            </a:r>
            <a:r>
              <a:rPr lang="en-US" altLang="en-US" sz="1800" b="1" dirty="0" smtClean="0"/>
              <a:t>preserve/gain </a:t>
            </a:r>
            <a:r>
              <a:rPr lang="en-US" altLang="en-US" sz="1800" b="1" dirty="0"/>
              <a:t>aperture in the triplet </a:t>
            </a:r>
            <a:r>
              <a:rPr lang="en-US" altLang="en-US" sz="1800" dirty="0"/>
              <a:t>(smaller X-angle </a:t>
            </a:r>
            <a:r>
              <a:rPr lang="en-US" altLang="en-US" sz="1800" dirty="0" smtClean="0"/>
              <a:t>requested)</a:t>
            </a:r>
          </a:p>
          <a:p>
            <a:pPr lvl="1" indent="-400050">
              <a:buFontTx/>
              <a:buAutoNum type="arabicPeriod"/>
            </a:pPr>
            <a:r>
              <a:rPr lang="en-US" altLang="en-US" sz="1800" b="1" dirty="0" smtClean="0"/>
              <a:t>To maximize the luminosity </a:t>
            </a:r>
            <a:r>
              <a:rPr lang="en-US" altLang="en-US" sz="1800" dirty="0" smtClean="0"/>
              <a:t>via a mitigation of the geometric </a:t>
            </a:r>
            <a:r>
              <a:rPr lang="en-US" altLang="en-US" sz="1800" dirty="0"/>
              <a:t>loss </a:t>
            </a:r>
            <a:r>
              <a:rPr lang="en-US" altLang="en-US" sz="1800" dirty="0" smtClean="0"/>
              <a:t>factor</a:t>
            </a:r>
            <a:endParaRPr lang="en-US" altLang="en-US" sz="1800" dirty="0"/>
          </a:p>
          <a:p>
            <a:pPr lvl="1" indent="-400050">
              <a:buFontTx/>
              <a:buAutoNum type="arabicPeriod"/>
            </a:pPr>
            <a:endParaRPr lang="en-US" altLang="en-US" sz="1500" dirty="0"/>
          </a:p>
          <a:p>
            <a:pPr lvl="1" indent="-400050">
              <a:buFontTx/>
              <a:buAutoNum type="arabicPeriod"/>
            </a:pPr>
            <a:endParaRPr lang="en-US" altLang="en-US" sz="1500" dirty="0"/>
          </a:p>
          <a:p>
            <a:pPr lvl="1" indent="-400050">
              <a:buFontTx/>
              <a:buAutoNum type="arabicPeriod"/>
            </a:pPr>
            <a:endParaRPr lang="en-US" altLang="en-US" sz="1500" dirty="0"/>
          </a:p>
          <a:p>
            <a:pPr lvl="1" indent="-400050">
              <a:buFontTx/>
              <a:buAutoNum type="arabicPeriod"/>
            </a:pPr>
            <a:endParaRPr lang="en-US" altLang="en-US" sz="1500" dirty="0"/>
          </a:p>
          <a:p>
            <a:pPr lvl="1" indent="-400050">
              <a:buFontTx/>
              <a:buAutoNum type="arabicPeriod"/>
            </a:pPr>
            <a:endParaRPr lang="en-US" altLang="en-US" sz="1500" dirty="0"/>
          </a:p>
          <a:p>
            <a:pPr marL="457200" indent="-457200">
              <a:buNone/>
            </a:pPr>
            <a:endParaRPr lang="en-US" altLang="en-US" sz="675" dirty="0"/>
          </a:p>
          <a:p>
            <a:pPr marL="457200" indent="-457200">
              <a:buNone/>
            </a:pPr>
            <a:endParaRPr lang="en-US" altLang="en-US" sz="2700" dirty="0"/>
          </a:p>
          <a:p>
            <a:pPr lvl="1" indent="-400050">
              <a:buNone/>
            </a:pPr>
            <a:endParaRPr lang="en-US" altLang="en-US" sz="2400" i="1" baseline="-25000" dirty="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9622"/>
              </p:ext>
            </p:extLst>
          </p:nvPr>
        </p:nvGraphicFramePr>
        <p:xfrm>
          <a:off x="2755496" y="4518542"/>
          <a:ext cx="4406144" cy="34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4" imgW="3670200" imgH="304560" progId="Equation.3">
                  <p:embed/>
                </p:oleObj>
              </mc:Choice>
              <mc:Fallback>
                <p:oleObj name="Equation" r:id="rId4" imgW="36702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496" y="4518542"/>
                        <a:ext cx="4406144" cy="34528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3266"/>
              </p:ext>
            </p:extLst>
          </p:nvPr>
        </p:nvGraphicFramePr>
        <p:xfrm>
          <a:off x="76200" y="3627438"/>
          <a:ext cx="25781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6" imgW="1904760" imgH="761760" progId="Equation.3">
                  <p:embed/>
                </p:oleObj>
              </mc:Choice>
              <mc:Fallback>
                <p:oleObj name="Equation" r:id="rId6" imgW="19047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627438"/>
                        <a:ext cx="2578100" cy="973137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35069" y="3379801"/>
            <a:ext cx="442657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200" dirty="0"/>
              <a:t>Luminosity calculated for head-on colliding round beams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209799" y="3566231"/>
            <a:ext cx="519218" cy="150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5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735069" y="4205824"/>
            <a:ext cx="616662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200" dirty="0"/>
              <a:t>r.m.s. bunch length (7.5 cm nominally but 9-10 cm in practice for various reasons)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2362200" y="4187130"/>
            <a:ext cx="366818" cy="159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5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735068" y="3716358"/>
            <a:ext cx="616662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Full normalized X-angle </a:t>
            </a:r>
            <a:r>
              <a:rPr lang="en-US" altLang="en-US" sz="1200" dirty="0" smtClean="0"/>
              <a:t>(</a:t>
            </a:r>
            <a:r>
              <a:rPr lang="en-US" altLang="en-US" sz="1200" dirty="0"/>
              <a:t>9-10 </a:t>
            </a:r>
            <a:r>
              <a:rPr lang="en-US" altLang="en-US" sz="1200" dirty="0">
                <a:latin typeface="Symbol" panose="05050102010706020507" pitchFamily="18" charset="2"/>
              </a:rPr>
              <a:t>s </a:t>
            </a:r>
            <a:r>
              <a:rPr lang="en-US" altLang="en-US" sz="1200" dirty="0"/>
              <a:t>for LHC, up to 12.5 </a:t>
            </a:r>
            <a:r>
              <a:rPr lang="en-US" altLang="en-US" sz="1200" dirty="0">
                <a:latin typeface="Symbol" panose="05050102010706020507" pitchFamily="18" charset="2"/>
              </a:rPr>
              <a:t>s </a:t>
            </a:r>
            <a:r>
              <a:rPr lang="en-US" altLang="en-US" sz="1200" dirty="0"/>
              <a:t>for HL-LHC with more current and longer triplet with more LR’s</a:t>
            </a:r>
            <a:r>
              <a:rPr lang="en-US" altLang="en-US" sz="1200" dirty="0">
                <a:latin typeface="Symbol" panose="05050102010706020507" pitchFamily="18" charset="2"/>
              </a:rPr>
              <a:t> </a:t>
            </a:r>
            <a:r>
              <a:rPr lang="en-US" altLang="en-US" sz="1200" dirty="0"/>
              <a:t>)</a:t>
            </a:r>
            <a:r>
              <a:rPr lang="en-US" altLang="en-US" sz="750" dirty="0"/>
              <a:t> 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2294239" y="4448773"/>
            <a:ext cx="446290" cy="209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50"/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85734"/>
              </p:ext>
            </p:extLst>
          </p:nvPr>
        </p:nvGraphicFramePr>
        <p:xfrm>
          <a:off x="366584" y="1212783"/>
          <a:ext cx="8433224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8" imgW="4952880" imgH="266400" progId="Equation.3">
                  <p:embed/>
                </p:oleObj>
              </mc:Choice>
              <mc:Fallback>
                <p:oleObj name="Equation" r:id="rId8" imgW="4952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84" y="1212783"/>
                        <a:ext cx="8433224" cy="442913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2057400" y="3923671"/>
            <a:ext cx="671618" cy="1817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5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8475"/>
              </p:ext>
            </p:extLst>
          </p:nvPr>
        </p:nvGraphicFramePr>
        <p:xfrm>
          <a:off x="310462" y="4989657"/>
          <a:ext cx="3493875" cy="2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10" imgW="2908080" imgH="253800" progId="Equation.3">
                  <p:embed/>
                </p:oleObj>
              </mc:Choice>
              <mc:Fallback>
                <p:oleObj name="Equation" r:id="rId10" imgW="290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62" y="4989657"/>
                        <a:ext cx="3493875" cy="2893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19"/>
          <p:cNvSpPr>
            <a:spLocks noChangeShapeType="1"/>
          </p:cNvSpPr>
          <p:nvPr/>
        </p:nvSpPr>
        <p:spPr bwMode="auto">
          <a:xfrm flipV="1">
            <a:off x="1524000" y="4502427"/>
            <a:ext cx="120309" cy="487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7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B0F0"/>
                </a:solidFill>
                <a:latin typeface="+mj-lt"/>
              </a:rPr>
              <a:t>Flat optics and wire compensation</a:t>
            </a:r>
            <a:endParaRPr lang="en-GB" sz="4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5410200"/>
            <a:ext cx="894229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b="0" dirty="0" smtClean="0">
                <a:sym typeface="Wingdings" panose="05000000000000000000" pitchFamily="2" charset="2"/>
              </a:rPr>
              <a:t> Increasing the </a:t>
            </a:r>
            <a:r>
              <a:rPr lang="en-US" sz="20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b="0" dirty="0" smtClean="0">
                <a:sym typeface="Wingdings" panose="05000000000000000000" pitchFamily="2" charset="2"/>
              </a:rPr>
              <a:t>* aspect ratio</a:t>
            </a:r>
            <a:r>
              <a:rPr lang="en-US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 could in principle </a:t>
            </a:r>
            <a:r>
              <a:rPr lang="en-US" sz="2000" b="0" dirty="0" smtClean="0">
                <a:sym typeface="Wingdings" panose="05000000000000000000" pitchFamily="2" charset="2"/>
              </a:rPr>
              <a:t>rapidly mitigate the geometric luminosity loss w/o need of crab-cavities.</a:t>
            </a:r>
            <a:endParaRPr lang="en-US" sz="2000" b="0" dirty="0">
              <a:sym typeface="Wingdings" panose="05000000000000000000" pitchFamily="2" charset="2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b="0" dirty="0" smtClean="0">
                <a:sym typeface="Wingdings" panose="05000000000000000000" pitchFamily="2" charset="2"/>
              </a:rPr>
              <a:t> But </a:t>
            </a:r>
            <a:r>
              <a:rPr lang="en-US" sz="2000" b="0" dirty="0">
                <a:sym typeface="Wingdings" panose="05000000000000000000" pitchFamily="2" charset="2"/>
              </a:rPr>
              <a:t>w/o dedicated action, the </a:t>
            </a:r>
            <a:r>
              <a:rPr lang="en-US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normalized </a:t>
            </a:r>
            <a:r>
              <a:rPr lang="en-US" sz="2000" b="0" dirty="0">
                <a:solidFill>
                  <a:srgbClr val="FF0000"/>
                </a:solidFill>
                <a:sym typeface="Wingdings" panose="05000000000000000000" pitchFamily="2" charset="2"/>
              </a:rPr>
              <a:t>X-angle should unfortunately </a:t>
            </a:r>
            <a:r>
              <a:rPr lang="en-US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increase </a:t>
            </a:r>
            <a:r>
              <a:rPr lang="en-US" sz="2000" b="0" dirty="0">
                <a:solidFill>
                  <a:srgbClr val="FF0000"/>
                </a:solidFill>
                <a:sym typeface="Wingdings" panose="05000000000000000000" pitchFamily="2" charset="2"/>
              </a:rPr>
              <a:t>as </a:t>
            </a:r>
            <a:r>
              <a:rPr lang="en-US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well together </a:t>
            </a:r>
            <a:r>
              <a:rPr lang="en-US" sz="2000" b="0" dirty="0">
                <a:solidFill>
                  <a:srgbClr val="FF0000"/>
                </a:solidFill>
                <a:sym typeface="Wingdings" panose="05000000000000000000" pitchFamily="2" charset="2"/>
              </a:rPr>
              <a:t>with the </a:t>
            </a:r>
            <a:r>
              <a:rPr lang="en-US" sz="2000" b="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000" b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* </a:t>
            </a:r>
            <a:r>
              <a:rPr lang="en-US" sz="2000" b="0" dirty="0">
                <a:solidFill>
                  <a:srgbClr val="FF0000"/>
                </a:solidFill>
                <a:sym typeface="Wingdings" panose="05000000000000000000" pitchFamily="2" charset="2"/>
              </a:rPr>
              <a:t>aspect ratio </a:t>
            </a:r>
            <a:r>
              <a:rPr lang="en-US" sz="2000" b="0" dirty="0">
                <a:sym typeface="Wingdings" panose="05000000000000000000" pitchFamily="2" charset="2"/>
              </a:rPr>
              <a:t>…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947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0" grpId="0" animBg="1"/>
      <p:bldP spid="5131" grpId="0" animBg="1"/>
      <p:bldP spid="5134" grpId="0" animBg="1"/>
      <p:bldP spid="5135" grpId="0" animBg="1"/>
      <p:bldP spid="5139" grpId="0" animBg="1"/>
      <p:bldP spid="5142" grpId="0" animBg="1"/>
      <p:bldP spid="2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752246"/>
            <a:ext cx="4301408" cy="3600000"/>
          </a:xfrm>
          <a:prstGeom prst="rect">
            <a:avLst/>
          </a:prstGeom>
        </p:spPr>
      </p:pic>
      <p:pic>
        <p:nvPicPr>
          <p:cNvPr id="19" name="Picture 18" descr="01b_2fplifetra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19" y="1752246"/>
            <a:ext cx="4301408" cy="3600000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-18473" y="1"/>
            <a:ext cx="9144000" cy="1752600"/>
          </a:xfrm>
        </p:spPr>
        <p:txBody>
          <a:bodyPr>
            <a:noAutofit/>
          </a:bodyPr>
          <a:lstStyle/>
          <a:p>
            <a:r>
              <a:rPr lang="en-US" sz="2200" b="1" u="sng" dirty="0"/>
              <a:t>Flat optics </a:t>
            </a:r>
            <a:r>
              <a:rPr lang="en-US" sz="2200" b="1" u="sng" dirty="0" smtClean="0"/>
              <a:t>example</a:t>
            </a:r>
            <a:r>
              <a:rPr lang="en-US" sz="2200" b="1" dirty="0" smtClean="0"/>
              <a:t>: </a:t>
            </a:r>
            <a:r>
              <a:rPr lang="en-US" sz="2200" b="1" dirty="0" smtClean="0">
                <a:solidFill>
                  <a:srgbClr val="FF0000"/>
                </a:solidFill>
              </a:rPr>
              <a:t>HL-LHC </a:t>
            </a:r>
            <a:r>
              <a:rPr lang="en-US" sz="2200" b="1" dirty="0">
                <a:solidFill>
                  <a:srgbClr val="FF0000"/>
                </a:solidFill>
              </a:rPr>
              <a:t>plan B for 10</a:t>
            </a:r>
            <a:r>
              <a:rPr lang="en-US" sz="2200" b="1" baseline="30000" dirty="0">
                <a:solidFill>
                  <a:srgbClr val="FF0000"/>
                </a:solidFill>
              </a:rPr>
              <a:t>35</a:t>
            </a:r>
            <a:r>
              <a:rPr lang="en-US" sz="2200" b="1" dirty="0">
                <a:solidFill>
                  <a:srgbClr val="FF0000"/>
                </a:solidFill>
              </a:rPr>
              <a:t> virtual luminosity w/o </a:t>
            </a:r>
            <a:r>
              <a:rPr lang="en-US" sz="2200" b="1" dirty="0" smtClean="0">
                <a:solidFill>
                  <a:srgbClr val="FF0000"/>
                </a:solidFill>
              </a:rPr>
              <a:t>crab-cavities but BBLR wire  </a:t>
            </a:r>
            <a:r>
              <a:rPr lang="en-US" sz="2200" dirty="0" smtClean="0"/>
              <a:t>(</a:t>
            </a:r>
            <a:r>
              <a:rPr lang="en-GB" sz="2200" b="1" i="1" dirty="0" smtClean="0">
                <a:hlinkClick r:id="rId4"/>
              </a:rPr>
              <a:t>PRSTAB </a:t>
            </a:r>
            <a:r>
              <a:rPr lang="en-GB" sz="2200" b="1" i="1" dirty="0">
                <a:hlinkClick r:id="rId4"/>
              </a:rPr>
              <a:t>18-121001, 2015</a:t>
            </a:r>
            <a:r>
              <a:rPr lang="en-GB" sz="22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/>
          </a:p>
          <a:p>
            <a:pPr marL="0" indent="-5715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=40/10 cm at IP1&amp;5 (i.e. </a:t>
            </a:r>
            <a:r>
              <a:rPr lang="en-US" sz="2000" i="1" dirty="0" smtClean="0"/>
              <a:t>r=4</a:t>
            </a:r>
            <a:r>
              <a:rPr lang="en-US" sz="2000" dirty="0" smtClean="0"/>
              <a:t>), </a:t>
            </a:r>
            <a:r>
              <a:rPr lang="en-US" sz="2000" dirty="0" smtClean="0">
                <a:latin typeface="Symbol" panose="05050102010706020507" pitchFamily="18" charset="2"/>
              </a:rPr>
              <a:t>Q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=300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rad, i.e. about halved vs. baseline but still  10.5 </a:t>
            </a:r>
            <a:r>
              <a:rPr lang="en-US" sz="2000" dirty="0" smtClean="0">
                <a:latin typeface="Symbol" panose="05050102010706020507" pitchFamily="18" charset="2"/>
              </a:rPr>
              <a:t>s </a:t>
            </a:r>
            <a:r>
              <a:rPr lang="en-US" sz="2000" dirty="0" smtClean="0"/>
              <a:t>at </a:t>
            </a:r>
            <a:r>
              <a:rPr lang="en-US" sz="2000" dirty="0" smtClean="0">
                <a:latin typeface="Symbol" panose="05050102010706020507" pitchFamily="18" charset="2"/>
              </a:rPr>
              <a:t>b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=40 cm in the X-plane, ho collision at full current in 3 IPs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099" y="5373469"/>
            <a:ext cx="451542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/>
              <a:t>A ``monster’’ before </a:t>
            </a:r>
            <a:r>
              <a:rPr lang="en-US" sz="1200" b="0" i="1" dirty="0" smtClean="0"/>
              <a:t>correction (</a:t>
            </a:r>
            <a:r>
              <a:rPr lang="en-US" sz="1200" b="0" i="1" dirty="0" err="1" smtClean="0">
                <a:latin typeface="Symbol" panose="05050102010706020507" pitchFamily="18" charset="2"/>
              </a:rPr>
              <a:t>D</a:t>
            </a:r>
            <a:r>
              <a:rPr lang="en-US" sz="1200" b="0" i="1" dirty="0" err="1" smtClean="0"/>
              <a:t>Q</a:t>
            </a:r>
            <a:r>
              <a:rPr lang="en-US" sz="1200" b="0" i="1" baseline="-25000" dirty="0" err="1" smtClean="0"/>
              <a:t>ho</a:t>
            </a:r>
            <a:r>
              <a:rPr lang="en-US" sz="1200" b="0" i="1" dirty="0" smtClean="0"/>
              <a:t>=0.025</a:t>
            </a:r>
            <a:r>
              <a:rPr lang="en-US" sz="1200" b="0" i="1" dirty="0"/>
              <a:t>, </a:t>
            </a:r>
            <a:r>
              <a:rPr lang="en-US" sz="1200" i="1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1200" i="1" dirty="0">
                <a:solidFill>
                  <a:srgbClr val="0000FF"/>
                </a:solidFill>
              </a:rPr>
              <a:t>Q</a:t>
            </a:r>
            <a:r>
              <a:rPr lang="en-US" sz="1200" i="1" baseline="-25000" dirty="0">
                <a:solidFill>
                  <a:srgbClr val="0000FF"/>
                </a:solidFill>
              </a:rPr>
              <a:t>LR</a:t>
            </a:r>
            <a:r>
              <a:rPr lang="en-US" sz="1200" i="1" dirty="0">
                <a:solidFill>
                  <a:srgbClr val="0000FF"/>
                </a:solidFill>
              </a:rPr>
              <a:t>=0.015</a:t>
            </a:r>
            <a:r>
              <a:rPr lang="en-US" sz="1200" b="0" i="1" dirty="0" smtClean="0"/>
              <a:t>)</a:t>
            </a:r>
          </a:p>
          <a:p>
            <a:pPr algn="ctr"/>
            <a:r>
              <a:rPr lang="en-US" sz="1200" b="0" i="1" dirty="0" smtClean="0"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Contrary to round optics, no </a:t>
            </a:r>
            <a:r>
              <a:rPr lang="en-US" sz="1200" i="1" dirty="0">
                <a:solidFill>
                  <a:srgbClr val="0000FF"/>
                </a:solidFill>
                <a:sym typeface="Wingdings" panose="05000000000000000000" pitchFamily="2" charset="2"/>
              </a:rPr>
              <a:t>self-compensation between IR1 and IR5 </a:t>
            </a:r>
            <a:r>
              <a:rPr lang="en-US" sz="12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for b2 (tune shift), b6 (“wings”), b10</a:t>
            </a:r>
            <a:r>
              <a:rPr lang="en-US" sz="1200" i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200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…</a:t>
            </a:r>
            <a:endParaRPr lang="en-US" sz="1200" i="1" dirty="0" smtClean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199" y="5481935"/>
            <a:ext cx="44958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/>
              <a:t>A regular HO footprint after correction (</a:t>
            </a:r>
            <a:r>
              <a:rPr lang="en-US" sz="1200" b="0" i="1" dirty="0" err="1">
                <a:latin typeface="Symbol" panose="05050102010706020507" pitchFamily="18" charset="2"/>
              </a:rPr>
              <a:t>D</a:t>
            </a:r>
            <a:r>
              <a:rPr lang="en-US" sz="1200" b="0" i="1" dirty="0" err="1"/>
              <a:t>Q</a:t>
            </a:r>
            <a:r>
              <a:rPr lang="en-US" sz="1200" b="0" i="1" baseline="-25000" dirty="0" err="1"/>
              <a:t>ho</a:t>
            </a:r>
            <a:r>
              <a:rPr lang="en-US" sz="1200" b="0" i="1" dirty="0"/>
              <a:t>=0.025, </a:t>
            </a:r>
            <a:r>
              <a:rPr lang="en-US" sz="1200" b="0" i="1" dirty="0">
                <a:latin typeface="Symbol" panose="05050102010706020507" pitchFamily="18" charset="2"/>
              </a:rPr>
              <a:t>D</a:t>
            </a:r>
            <a:r>
              <a:rPr lang="en-US" sz="1200" b="0" i="1" dirty="0"/>
              <a:t>Q</a:t>
            </a:r>
            <a:r>
              <a:rPr lang="en-US" sz="1200" b="0" i="1" baseline="-25000" dirty="0"/>
              <a:t>LR</a:t>
            </a:r>
            <a:r>
              <a:rPr lang="en-US" sz="1200" b="0" i="1" dirty="0"/>
              <a:t>=0.0)</a:t>
            </a:r>
          </a:p>
          <a:p>
            <a:pPr algn="ctr"/>
            <a:r>
              <a:rPr lang="en-US" sz="1200" i="1" u="sng" dirty="0">
                <a:solidFill>
                  <a:srgbClr val="0000FF"/>
                </a:solidFill>
              </a:rPr>
              <a:t>with wire installed at optimal position  </a:t>
            </a:r>
            <a:r>
              <a:rPr lang="en-US" sz="1200" b="0" i="1" dirty="0"/>
              <a:t>(see later)</a:t>
            </a:r>
            <a:endParaRPr lang="en-GB" sz="1200" b="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324600" y="5967296"/>
            <a:ext cx="2590800" cy="24622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 S. Valishev and D. Shatilov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9641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0800" cy="49344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Contents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9143999" cy="3979592"/>
          </a:xfrm>
        </p:spPr>
        <p:txBody>
          <a:bodyPr>
            <a:normAutofit fontScale="85000" lnSpcReduction="20000"/>
          </a:bodyPr>
          <a:lstStyle/>
          <a:p>
            <a:r>
              <a:rPr lang="en-US" sz="2700" b="1" dirty="0"/>
              <a:t>ATS motivations </a:t>
            </a:r>
            <a:r>
              <a:rPr lang="en-US" sz="2700" dirty="0"/>
              <a:t>and basic principles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b="1" dirty="0"/>
              <a:t>Effective construction</a:t>
            </a:r>
            <a:r>
              <a:rPr lang="en-US" sz="2700" dirty="0"/>
              <a:t> of ATS optics and summary of </a:t>
            </a:r>
            <a:r>
              <a:rPr lang="en-US" sz="2700" b="1" dirty="0"/>
              <a:t>by-products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b="1" dirty="0"/>
              <a:t>BBLR mitigation with </a:t>
            </a:r>
            <a:r>
              <a:rPr lang="en-US" sz="2700" b="1" dirty="0" smtClean="0"/>
              <a:t>octupoles </a:t>
            </a:r>
            <a:r>
              <a:rPr lang="en-US" sz="2700" dirty="0"/>
              <a:t>for telescopic </a:t>
            </a:r>
            <a:r>
              <a:rPr lang="en-US" sz="2700" dirty="0" smtClean="0"/>
              <a:t>optics with highlights from </a:t>
            </a:r>
            <a:r>
              <a:rPr lang="en-US" sz="2700" b="1" dirty="0" smtClean="0"/>
              <a:t>MD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b="1" dirty="0"/>
              <a:t>BBLR compensation with wires </a:t>
            </a:r>
            <a:r>
              <a:rPr lang="en-US" sz="2700" dirty="0"/>
              <a:t>with </a:t>
            </a:r>
            <a:r>
              <a:rPr lang="en-US" sz="2700" dirty="0" smtClean="0"/>
              <a:t>emphasize on </a:t>
            </a:r>
            <a:r>
              <a:rPr lang="en-US" sz="2700" dirty="0"/>
              <a:t>flat optics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Summary and outlook</a:t>
            </a:r>
          </a:p>
          <a:p>
            <a:endParaRPr lang="en-US" sz="2700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36" y="609600"/>
            <a:ext cx="3648364" cy="343176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-18473" y="1"/>
            <a:ext cx="9144000" cy="760820"/>
          </a:xfrm>
        </p:spPr>
        <p:txBody>
          <a:bodyPr>
            <a:noAutofit/>
          </a:bodyPr>
          <a:lstStyle/>
          <a:p>
            <a:r>
              <a:rPr lang="en-US" sz="2200" b="1" u="sng" dirty="0" smtClean="0"/>
              <a:t>The “magic” of the BBLR compensation with wires</a:t>
            </a:r>
            <a:r>
              <a:rPr lang="en-US" sz="2200" dirty="0" smtClean="0"/>
              <a:t>.. that “simple mitigation” with octupoles cannot provide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2093315"/>
            <a:ext cx="61747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 ~ 2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2093315"/>
            <a:ext cx="77532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 ~ 1/2</a:t>
            </a:r>
            <a:endParaRPr lang="en-GB" sz="14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4203102" y="4139410"/>
            <a:ext cx="4922426" cy="19823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sz="1500" b="0" kern="0" dirty="0" smtClean="0">
                <a:sym typeface="Wingdings" panose="05000000000000000000" pitchFamily="2" charset="2"/>
              </a:rPr>
              <a:t>The choice of </a:t>
            </a:r>
            <a:r>
              <a:rPr lang="en-US" sz="1500" kern="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 </a:t>
            </a: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aspect ratio </a:t>
            </a:r>
            <a:r>
              <a:rPr lang="en-US" sz="1500" b="0" kern="0" dirty="0" smtClean="0">
                <a:sym typeface="Wingdings" panose="05000000000000000000" pitchFamily="2" charset="2"/>
              </a:rPr>
              <a:t>at the wires is crucial.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500" b="0" kern="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500" b="0" kern="0" baseline="-25000" dirty="0" err="1" smtClean="0">
                <a:sym typeface="Wingdings" panose="05000000000000000000" pitchFamily="2" charset="2"/>
              </a:rPr>
              <a:t>x</a:t>
            </a:r>
            <a:r>
              <a:rPr lang="en-US" sz="1500" b="0" kern="0" dirty="0" smtClean="0">
                <a:sym typeface="Wingdings" panose="05000000000000000000" pitchFamily="2" charset="2"/>
              </a:rPr>
              <a:t>/</a:t>
            </a:r>
            <a:r>
              <a:rPr lang="en-US" sz="1500" b="0" kern="0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500" b="0" kern="0" baseline="-25000" dirty="0" smtClean="0">
                <a:sym typeface="Wingdings" panose="05000000000000000000" pitchFamily="2" charset="2"/>
              </a:rPr>
              <a:t>y</a:t>
            </a:r>
            <a:r>
              <a:rPr lang="en-US" sz="1500" b="0" kern="0" dirty="0" smtClean="0">
                <a:sym typeface="Wingdings" panose="05000000000000000000" pitchFamily="2" charset="2"/>
              </a:rPr>
              <a:t> = 1 is a very poor compromise with only 1 wire/IR (although thought optimal for many years).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With 2 wires/IR, symmetric left/right @ </a:t>
            </a:r>
            <a:r>
              <a:rPr lang="en-US" sz="1500" kern="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500" kern="0" baseline="-250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x</a:t>
            </a: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/</a:t>
            </a:r>
            <a:r>
              <a:rPr lang="en-US" sz="1500" kern="0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500" kern="0" baseline="-25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y </a:t>
            </a: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~ 2 and ½ </a:t>
            </a:r>
            <a:r>
              <a:rPr lang="en-US" sz="1500" b="0" kern="0" dirty="0" smtClean="0">
                <a:sym typeface="Wingdings" panose="05000000000000000000" pitchFamily="2" charset="2"/>
              </a:rPr>
              <a:t>(thank to the LHC-like optics anti-symmetry), </a:t>
            </a: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the compensation is optimal for all driving terms (see details in </a:t>
            </a:r>
            <a:r>
              <a:rPr lang="en-GB" sz="1500" i="1" dirty="0">
                <a:hlinkClick r:id="rId3"/>
              </a:rPr>
              <a:t>PRSTAB 18-121001, </a:t>
            </a:r>
            <a:r>
              <a:rPr lang="en-GB" sz="1500" i="1" dirty="0" smtClean="0">
                <a:hlinkClick r:id="rId3"/>
              </a:rPr>
              <a:t>2015</a:t>
            </a:r>
            <a:r>
              <a:rPr lang="en-US" sz="1500" kern="0" dirty="0" smtClean="0">
                <a:solidFill>
                  <a:srgbClr val="0000FF"/>
                </a:solidFill>
                <a:sym typeface="Wingdings" panose="05000000000000000000" pitchFamily="2" charset="2"/>
              </a:rPr>
              <a:t>)!</a:t>
            </a:r>
          </a:p>
        </p:txBody>
      </p:sp>
      <p:sp>
        <p:nvSpPr>
          <p:cNvPr id="22" name="Content Placeholder 5"/>
          <p:cNvSpPr txBox="1">
            <a:spLocks/>
          </p:cNvSpPr>
          <p:nvPr/>
        </p:nvSpPr>
        <p:spPr bwMode="auto">
          <a:xfrm>
            <a:off x="0" y="4067944"/>
            <a:ext cx="4203101" cy="2053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lnSpc>
                <a:spcPct val="110000"/>
              </a:lnSpc>
              <a:buFontTx/>
              <a:buAutoNum type="arabicParenR"/>
            </a:pPr>
            <a:r>
              <a:rPr lang="en-US" sz="1200" b="0" kern="0" dirty="0" smtClean="0"/>
              <a:t>With LR encounters taking place at </a:t>
            </a:r>
            <a:r>
              <a:rPr lang="en-US" sz="1200" b="1" u="sng" kern="0" dirty="0" smtClean="0"/>
              <a:t>non uniform normalized beam-beam separation</a:t>
            </a:r>
            <a:r>
              <a:rPr lang="en-US" sz="1200" b="0" kern="0" dirty="0" smtClean="0"/>
              <a:t>, can we compensate all RDT’s with only 1 or 2 wires?</a:t>
            </a:r>
          </a:p>
          <a:p>
            <a:pPr marL="514350" indent="-514350" algn="just">
              <a:buFontTx/>
              <a:buAutoNum type="arabicParenR"/>
            </a:pPr>
            <a:r>
              <a:rPr lang="en-US" sz="1200" b="0" kern="0" dirty="0" smtClean="0"/>
              <a:t>If yes, can we build an </a:t>
            </a:r>
            <a:r>
              <a:rPr lang="en-US" sz="1200" b="1" u="sng" kern="0" dirty="0" smtClean="0"/>
              <a:t>automatic tool for setting generation</a:t>
            </a:r>
            <a:r>
              <a:rPr lang="en-US" sz="1200" b="0" kern="0" dirty="0" smtClean="0"/>
              <a:t> (transverse wire position and current) working for arbitrary optics (flat or round) and crossing angle ?</a:t>
            </a:r>
          </a:p>
          <a:p>
            <a:pPr marL="514350" indent="-514350" algn="just">
              <a:buFontTx/>
              <a:buAutoNum type="arabicParenR"/>
            </a:pPr>
            <a:r>
              <a:rPr lang="en-US" sz="1200" b="0" kern="0" dirty="0" smtClean="0"/>
              <a:t>Are there any preferences  (based on beam dynamics criteria) where to install the wire, i.e. at </a:t>
            </a:r>
            <a:r>
              <a:rPr lang="en-US" sz="1200" b="1" u="sng" kern="0" dirty="0" smtClean="0"/>
              <a:t>which </a:t>
            </a:r>
            <a:r>
              <a:rPr lang="en-US" sz="1200" b="1" u="sng" kern="0" dirty="0" smtClean="0">
                <a:latin typeface="Symbol" panose="05050102010706020507" pitchFamily="18" charset="2"/>
              </a:rPr>
              <a:t>b</a:t>
            </a:r>
            <a:r>
              <a:rPr lang="en-US" sz="1200" b="1" u="sng" kern="0" dirty="0" smtClean="0"/>
              <a:t>-function aspect ratio </a:t>
            </a:r>
            <a:r>
              <a:rPr lang="en-US" sz="1200" b="0" kern="0" dirty="0" smtClean="0"/>
              <a:t>? Is </a:t>
            </a:r>
            <a:r>
              <a:rPr lang="en-US" sz="1200" b="0" kern="0" dirty="0" smtClean="0">
                <a:ea typeface="Cambria Math" panose="02040503050406030204" pitchFamily="18" charset="0"/>
              </a:rPr>
              <a:t>an aspect ratio of </a:t>
            </a:r>
            <a:r>
              <a:rPr lang="en-US" sz="1200" b="0" kern="0" baseline="-25000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kern="0" dirty="0" smtClean="0">
                <a:ea typeface="Cambria Math" panose="02040503050406030204" pitchFamily="18" charset="0"/>
              </a:rPr>
              <a:t>1</a:t>
            </a:r>
            <a:r>
              <a:rPr lang="en-US" sz="1200" b="0" kern="0" dirty="0" smtClean="0"/>
              <a:t> really the optimal choice?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0" y="859475"/>
            <a:ext cx="3739245" cy="3109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778254"/>
            <a:ext cx="338105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Normalized beam-beam separation at LR encounters</a:t>
            </a:r>
          </a:p>
          <a:p>
            <a:pPr algn="ctr"/>
            <a:r>
              <a:rPr lang="en-US" i="1" dirty="0" smtClean="0"/>
              <a:t> for typical LHC collision optics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215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  <p:bldP spid="2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6095" y="348678"/>
            <a:ext cx="3198875" cy="199016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500" b="1" dirty="0" smtClean="0"/>
              <a:t>Assuming two wires/IR and with optics anti-symmetry, </a:t>
            </a:r>
            <a:r>
              <a:rPr lang="en-US" sz="1500" b="1" u="sng" dirty="0" smtClean="0"/>
              <a:t>a priori</a:t>
            </a:r>
            <a:r>
              <a:rPr lang="en-US" sz="1500" b="1" dirty="0" smtClean="0"/>
              <a:t> only 2 (+2) RDTs can be corrected.</a:t>
            </a:r>
          </a:p>
          <a:p>
            <a:pPr algn="just">
              <a:lnSpc>
                <a:spcPct val="100000"/>
              </a:lnSpc>
            </a:pPr>
            <a:r>
              <a:rPr lang="en-US" sz="1500" b="1" dirty="0" smtClean="0"/>
              <a:t>But actually much more can be achieved by a proper choice of the </a:t>
            </a:r>
            <a:r>
              <a:rPr lang="en-US" sz="1500" b="1" dirty="0" smtClean="0">
                <a:latin typeface="Symbol" panose="05050102010706020507" pitchFamily="18" charset="2"/>
              </a:rPr>
              <a:t>b</a:t>
            </a:r>
            <a:r>
              <a:rPr lang="en-US" sz="1500" b="1" dirty="0" smtClean="0"/>
              <a:t> aspect ratio at the wire.</a:t>
            </a:r>
          </a:p>
          <a:p>
            <a:pPr>
              <a:lnSpc>
                <a:spcPct val="100000"/>
              </a:lnSpc>
            </a:pPr>
            <a:endParaRPr lang="en-US" sz="1200" b="1" dirty="0" smtClean="0"/>
          </a:p>
          <a:p>
            <a:pPr>
              <a:lnSpc>
                <a:spcPct val="100000"/>
              </a:lnSpc>
            </a:pP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65320" y="2994660"/>
            <a:ext cx="106680" cy="386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23" y="175305"/>
            <a:ext cx="5817877" cy="630169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242560" y="228645"/>
            <a:ext cx="15240" cy="62483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46620" y="228645"/>
            <a:ext cx="15240" cy="62483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61867" y="6301741"/>
            <a:ext cx="0" cy="23622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1092" y="6537960"/>
            <a:ext cx="1800493" cy="2769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From 1rst to 3rd order</a:t>
            </a:r>
            <a:endParaRPr lang="en-GB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46200" y="6536471"/>
            <a:ext cx="1742785" cy="2769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From 4th to 8th order</a:t>
            </a:r>
            <a:endParaRPr lang="en-GB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227327" y="6301742"/>
            <a:ext cx="0" cy="23622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151627" y="6301741"/>
            <a:ext cx="0" cy="236220"/>
          </a:xfrm>
          <a:prstGeom prst="straightConnector1">
            <a:avLst/>
          </a:prstGeom>
          <a:ln w="476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5977" y="6534983"/>
            <a:ext cx="1827744" cy="2769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From 9th to 10th order</a:t>
            </a:r>
            <a:endParaRPr lang="en-GB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192780" y="2087837"/>
            <a:ext cx="595122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92780" y="4198577"/>
            <a:ext cx="595122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07280" y="936361"/>
            <a:ext cx="3062263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Correction (04)-(40)-(60)-(06)</a:t>
            </a:r>
            <a:endParaRPr lang="en-GB" sz="1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76200" y="1676400"/>
            <a:ext cx="8686800" cy="4301042"/>
            <a:chOff x="76200" y="1676400"/>
            <a:chExt cx="8686800" cy="430104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3073145" y="1676400"/>
              <a:ext cx="577325" cy="2133600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3073145" y="1687798"/>
              <a:ext cx="1700778" cy="2122202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3073145" y="1704911"/>
              <a:ext cx="2519935" cy="2078726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3080237" y="1724484"/>
              <a:ext cx="3682506" cy="2069477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3073145" y="1696524"/>
              <a:ext cx="4508755" cy="2102043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3072499" y="1711437"/>
              <a:ext cx="5613655" cy="2082470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6200" y="3783637"/>
              <a:ext cx="3004037" cy="7848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0" dirty="0" smtClean="0"/>
                <a:t>Regardless of the correction type </a:t>
              </a:r>
              <a:r>
                <a:rPr lang="en-US" sz="1500" dirty="0" smtClean="0">
                  <a:solidFill>
                    <a:srgbClr val="FF0000"/>
                  </a:solidFill>
                </a:rPr>
                <a:t>all the RDTs are vanishing at </a:t>
              </a:r>
            </a:p>
            <a:p>
              <a:pPr algn="ctr"/>
              <a:r>
                <a:rPr lang="en-US" sz="15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500" baseline="-25000" dirty="0" err="1" smtClean="0">
                  <a:solidFill>
                    <a:srgbClr val="FF0000"/>
                  </a:solidFill>
                </a:rPr>
                <a:t>w</a:t>
              </a:r>
              <a:r>
                <a:rPr lang="en-US" sz="1500" dirty="0" smtClean="0">
                  <a:solidFill>
                    <a:srgbClr val="FF0000"/>
                  </a:solidFill>
                </a:rPr>
                <a:t> ~ 2 and </a:t>
              </a:r>
              <a:r>
                <a:rPr lang="en-US" sz="1500" dirty="0" err="1" smtClean="0">
                  <a:solidFill>
                    <a:srgbClr val="FF0000"/>
                  </a:solidFill>
                </a:rPr>
                <a:t>r</a:t>
              </a:r>
              <a:r>
                <a:rPr lang="en-US" sz="1500" baseline="-25000" dirty="0" err="1" smtClean="0">
                  <a:solidFill>
                    <a:srgbClr val="FF0000"/>
                  </a:solidFill>
                </a:rPr>
                <a:t>w</a:t>
              </a:r>
              <a:r>
                <a:rPr lang="en-US" sz="1500" dirty="0" smtClean="0">
                  <a:solidFill>
                    <a:srgbClr val="FF0000"/>
                  </a:solidFill>
                </a:rPr>
                <a:t> ~1/2</a:t>
              </a:r>
              <a:endParaRPr lang="en-GB" sz="1500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3072499" y="4572000"/>
              <a:ext cx="549610" cy="1371600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072499" y="4568467"/>
              <a:ext cx="1653318" cy="1344971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3080237" y="4555907"/>
              <a:ext cx="2558563" cy="1387693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3072499" y="4568467"/>
              <a:ext cx="3690244" cy="1408975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061724" y="4568467"/>
              <a:ext cx="4558276" cy="1352272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072499" y="4563807"/>
              <a:ext cx="5690501" cy="1389775"/>
            </a:xfrm>
            <a:prstGeom prst="straightConnector1">
              <a:avLst/>
            </a:prstGeom>
            <a:solidFill>
              <a:srgbClr val="FAFA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4800111" y="2966892"/>
            <a:ext cx="327659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Correction (04)-(40)-(28)-(82)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087875" y="5030078"/>
            <a:ext cx="2293620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Correction (22)-(55)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247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83"/>
            <a:ext cx="6553200" cy="446117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800" b="1" dirty="0" smtClean="0"/>
              <a:t>Machine Development at the LHC: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pPr marL="342900" lvl="1" indent="0">
              <a:buNone/>
            </a:pPr>
            <a:endParaRPr lang="en-US" altLang="en-US" dirty="0" smtClean="0"/>
          </a:p>
          <a:p>
            <a:pPr marL="342900" lvl="1" indent="0">
              <a:buNone/>
            </a:pPr>
            <a:endParaRPr lang="en-US" altLang="en-US" sz="1200" i="1" baseline="-25000" dirty="0" smtClean="0"/>
          </a:p>
          <a:p>
            <a:pPr marL="0" indent="0">
              <a:buNone/>
            </a:pPr>
            <a:r>
              <a:rPr lang="en-US" altLang="en-US" sz="1950" dirty="0" smtClean="0"/>
              <a:t> </a:t>
            </a:r>
            <a:endParaRPr lang="en-US" altLang="en-US" sz="1800" dirty="0" smtClean="0"/>
          </a:p>
          <a:p>
            <a:pPr lvl="1" indent="-400050">
              <a:buFontTx/>
              <a:buAutoNum type="arabicPeriod"/>
            </a:pPr>
            <a:endParaRPr lang="en-US" altLang="en-US" sz="1500" dirty="0" smtClean="0"/>
          </a:p>
          <a:p>
            <a:pPr lvl="1" indent="-400050">
              <a:buFontTx/>
              <a:buAutoNum type="arabicPeriod"/>
            </a:pPr>
            <a:endParaRPr lang="en-US" altLang="en-US" sz="1500" dirty="0" smtClean="0"/>
          </a:p>
          <a:p>
            <a:pPr lvl="1" indent="-400050">
              <a:buFontTx/>
              <a:buAutoNum type="arabicPeriod"/>
            </a:pPr>
            <a:endParaRPr lang="en-US" altLang="en-US" sz="1500" dirty="0" smtClean="0"/>
          </a:p>
          <a:p>
            <a:pPr lvl="1" indent="-400050">
              <a:buFontTx/>
              <a:buAutoNum type="arabicPeriod"/>
            </a:pPr>
            <a:endParaRPr lang="en-US" altLang="en-US" sz="1500" dirty="0" smtClean="0"/>
          </a:p>
          <a:p>
            <a:pPr lvl="1" indent="-400050">
              <a:buFontTx/>
              <a:buAutoNum type="arabicPeriod"/>
            </a:pPr>
            <a:endParaRPr lang="en-US" altLang="en-US" sz="1500" dirty="0" smtClean="0"/>
          </a:p>
          <a:p>
            <a:pPr marL="457200" indent="-457200">
              <a:buNone/>
            </a:pPr>
            <a:endParaRPr lang="en-US" altLang="en-US" sz="675" dirty="0" smtClean="0"/>
          </a:p>
          <a:p>
            <a:pPr marL="457200" indent="-457200">
              <a:buNone/>
            </a:pPr>
            <a:endParaRPr lang="en-US" altLang="en-US" sz="2700" dirty="0" smtClean="0"/>
          </a:p>
          <a:p>
            <a:pPr lvl="1" indent="-400050">
              <a:buNone/>
            </a:pPr>
            <a:endParaRPr lang="en-US" altLang="en-US" sz="2400" i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066800"/>
            <a:ext cx="4999597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3881191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Pre-squeezed stopped at 60/60 cm </a:t>
            </a:r>
            <a:r>
              <a:rPr lang="en-US" sz="1400" b="0" dirty="0" smtClean="0"/>
              <a:t>followed</a:t>
            </a:r>
          </a:p>
          <a:p>
            <a:r>
              <a:rPr lang="en-US" sz="1400" b="0" dirty="0"/>
              <a:t>b</a:t>
            </a:r>
            <a:r>
              <a:rPr lang="en-US" sz="1400" b="0" dirty="0" smtClean="0"/>
              <a:t>y </a:t>
            </a:r>
            <a:r>
              <a:rPr lang="en-US" sz="1400" dirty="0" smtClean="0">
                <a:solidFill>
                  <a:srgbClr val="00B0F0"/>
                </a:solidFill>
              </a:rPr>
              <a:t>two tele-squeeze segments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0" dirty="0" smtClean="0"/>
              <a:t>To reach </a:t>
            </a:r>
            <a:r>
              <a:rPr lang="en-US" sz="1400" dirty="0" smtClean="0"/>
              <a:t>60/15 cm at IP1 and 15/60 at IP5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0" dirty="0" smtClean="0"/>
              <a:t>Then </a:t>
            </a:r>
            <a:r>
              <a:rPr lang="en-US" sz="1400" dirty="0" smtClean="0"/>
              <a:t>30/12 cm at IP1 and 12/30 cm at IP5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42459"/>
            <a:ext cx="4374273" cy="34868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33582" y="5715000"/>
            <a:ext cx="474097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Optics measurement and correction at (60/15)-(15/60)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00B0F0"/>
                </a:solidFill>
              </a:rPr>
              <a:t>20% level in H and 10% level in V !</a:t>
            </a: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422621" y="5399247"/>
            <a:ext cx="2625469" cy="24622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T. Persson and OMC team</a:t>
            </a:r>
            <a:endParaRPr lang="en-US" alt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610734" y="778852"/>
            <a:ext cx="4449204" cy="12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0" kern="0" dirty="0" smtClean="0">
                <a:sym typeface="Wingdings" panose="05000000000000000000" pitchFamily="2" charset="2"/>
              </a:rPr>
              <a:t> </a:t>
            </a:r>
            <a:r>
              <a:rPr lang="en-US" altLang="en-US" sz="1800" b="1" kern="0" dirty="0" smtClean="0">
                <a:solidFill>
                  <a:srgbClr val="00B0F0"/>
                </a:solidFill>
                <a:sym typeface="Wingdings" panose="05000000000000000000" pitchFamily="2" charset="2"/>
              </a:rPr>
              <a:t>First flat optics MD took place end of the 2017 with small intensity beams</a:t>
            </a:r>
            <a:r>
              <a:rPr lang="en-US" altLang="en-US" sz="1800" b="0" kern="0" dirty="0" smtClean="0">
                <a:sym typeface="Wingdings" panose="05000000000000000000" pitchFamily="2" charset="2"/>
              </a:rPr>
              <a:t>,  for optics measurements and correction, with already very encouraging results.</a:t>
            </a:r>
            <a:endParaRPr lang="en-US" altLang="en-US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8838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23" y="2302186"/>
            <a:ext cx="4428777" cy="3240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084"/>
            <a:ext cx="9144000" cy="2198205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b="1" dirty="0" smtClean="0"/>
              <a:t>More to come in 2018: </a:t>
            </a:r>
            <a:r>
              <a:rPr lang="en-US" altLang="en-US" sz="24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X-angle reach with flat optics ??</a:t>
            </a:r>
          </a:p>
          <a:p>
            <a:pPr marL="0" indent="0">
              <a:buNone/>
            </a:pP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ym typeface="Wingdings" panose="05000000000000000000" pitchFamily="2" charset="2"/>
              </a:rPr>
              <a:t>I</a:t>
            </a:r>
            <a:r>
              <a:rPr lang="en-US" altLang="en-US" sz="2000" dirty="0" smtClean="0">
                <a:sym typeface="Wingdings" panose="05000000000000000000" pitchFamily="2" charset="2"/>
              </a:rPr>
              <a:t>n the range of 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12-13 </a:t>
            </a:r>
            <a:r>
              <a:rPr lang="en-US" altLang="en-US" sz="2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for a </a:t>
            </a:r>
            <a:r>
              <a:rPr lang="en-US" altLang="en-US" sz="2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altLang="en-US" sz="2000" b="1" baseline="30000" dirty="0" smtClean="0">
                <a:sym typeface="Wingdings" panose="05000000000000000000" pitchFamily="2" charset="2"/>
              </a:rPr>
              <a:t>*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 aspect ratio of 4 and for LHC type beams</a:t>
            </a:r>
            <a:r>
              <a:rPr lang="en-US" altLang="en-US" sz="2000" dirty="0" smtClean="0">
                <a:sym typeface="Wingdings" panose="05000000000000000000" pitchFamily="2" charset="2"/>
              </a:rPr>
              <a:t> (up to 15 </a:t>
            </a:r>
            <a:r>
              <a:rPr lang="en-US" altLang="en-US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en-US" sz="2000" dirty="0" smtClean="0">
                <a:sym typeface="Wingdings" panose="05000000000000000000" pitchFamily="2" charset="2"/>
              </a:rPr>
              <a:t> for HL-LHC beams), 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compared to ~9 </a:t>
            </a:r>
            <a:r>
              <a:rPr lang="en-US" altLang="en-US" sz="2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en-US" sz="2000" b="1" dirty="0" smtClean="0">
                <a:sym typeface="Wingdings" panose="05000000000000000000" pitchFamily="2" charset="2"/>
              </a:rPr>
              <a:t> in LHC for round optics </a:t>
            </a:r>
            <a:r>
              <a:rPr lang="en-US" altLang="en-US" sz="2000" dirty="0" smtClean="0">
                <a:sym typeface="Wingdings" panose="05000000000000000000" pitchFamily="2" charset="2"/>
              </a:rPr>
              <a:t>(self-compensation of the BBLR spread between IR1 and IR5 for round optics)</a:t>
            </a:r>
          </a:p>
          <a:p>
            <a:pPr marL="0" indent="0">
              <a:buNone/>
            </a:pPr>
            <a:r>
              <a:rPr lang="en-US" altLang="en-US" sz="200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Is </a:t>
            </a:r>
            <a:r>
              <a:rPr lang="en-US" altLang="en-US" sz="2000" b="1" dirty="0">
                <a:solidFill>
                  <a:srgbClr val="00B0F0"/>
                </a:solidFill>
                <a:sym typeface="Wingdings" panose="05000000000000000000" pitchFamily="2" charset="2"/>
              </a:rPr>
              <a:t>the </a:t>
            </a:r>
            <a:r>
              <a:rPr lang="en-US" altLang="en-US" sz="2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mitigation with octupole enough to reach the 10 </a:t>
            </a:r>
            <a:r>
              <a:rPr lang="en-US" altLang="en-US" sz="2000" b="1" dirty="0" smtClean="0">
                <a:solidFill>
                  <a:srgbClr val="00B0F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en-US" sz="2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 level for flat optics, or will we effectively need the wires??</a:t>
            </a:r>
            <a:endParaRPr lang="en-US" altLang="en-US" sz="2700" b="1" dirty="0">
              <a:solidFill>
                <a:srgbClr val="00B0F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489"/>
            <a:ext cx="4428777" cy="32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311" y="5221069"/>
            <a:ext cx="297228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(60/15)-(15/65) flat optics </a:t>
            </a:r>
            <a:r>
              <a:rPr lang="en-US" sz="1200" b="1" dirty="0" smtClean="0">
                <a:solidFill>
                  <a:srgbClr val="00B0F0"/>
                </a:solidFill>
              </a:rPr>
              <a:t>@ 150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B0F0"/>
                </a:solidFill>
              </a:rPr>
              <a:t>rad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1200" b="1" dirty="0" smtClean="0">
                <a:solidFill>
                  <a:srgbClr val="00B0F0"/>
                </a:solidFill>
              </a:rPr>
              <a:t>12.2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smtClean="0">
                <a:solidFill>
                  <a:srgbClr val="00B0F0"/>
                </a:solidFill>
              </a:rPr>
              <a:t> @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ge</a:t>
            </a:r>
            <a:r>
              <a:rPr lang="en-US" sz="1200" b="1" dirty="0" smtClean="0">
                <a:solidFill>
                  <a:srgbClr val="00B0F0"/>
                </a:solidFill>
              </a:rPr>
              <a:t>=2.5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B0F0"/>
                </a:solidFill>
              </a:rPr>
              <a:t>m and 6.5 TeV</a:t>
            </a:r>
          </a:p>
          <a:p>
            <a:pPr algn="ctr"/>
            <a:r>
              <a:rPr lang="en-US" sz="1200" b="1" dirty="0" smtClean="0"/>
              <a:t>Note </a:t>
            </a:r>
            <a:r>
              <a:rPr lang="en-US" sz="1200" b="1" dirty="0" smtClean="0">
                <a:latin typeface="Symbol" panose="05050102010706020507" pitchFamily="18" charset="2"/>
              </a:rPr>
              <a:t>D</a:t>
            </a:r>
            <a:r>
              <a:rPr lang="en-US" sz="1200" b="1" dirty="0" smtClean="0"/>
              <a:t>Q</a:t>
            </a:r>
            <a:r>
              <a:rPr lang="en-US" sz="1200" b="1" baseline="-25000" dirty="0" smtClean="0"/>
              <a:t>LR</a:t>
            </a:r>
            <a:r>
              <a:rPr lang="en-US" sz="1200" b="1" dirty="0" smtClean="0"/>
              <a:t> ~ - 0.007 along the diagonal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91512" y="5221069"/>
            <a:ext cx="29819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(60/15)-(15/65) flat optics </a:t>
            </a:r>
            <a:r>
              <a:rPr lang="en-US" sz="1200" b="1" dirty="0" smtClean="0">
                <a:solidFill>
                  <a:srgbClr val="00B0F0"/>
                </a:solidFill>
              </a:rPr>
              <a:t>@ 125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B0F0"/>
                </a:solidFill>
              </a:rPr>
              <a:t>rad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1200" b="1" dirty="0" smtClean="0">
                <a:solidFill>
                  <a:srgbClr val="00B0F0"/>
                </a:solidFill>
              </a:rPr>
              <a:t>10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smtClean="0">
                <a:solidFill>
                  <a:srgbClr val="00B0F0"/>
                </a:solidFill>
              </a:rPr>
              <a:t> @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ge</a:t>
            </a:r>
            <a:r>
              <a:rPr lang="en-US" sz="1200" b="1" dirty="0" smtClean="0">
                <a:solidFill>
                  <a:srgbClr val="00B0F0"/>
                </a:solidFill>
              </a:rPr>
              <a:t>=2.5 </a:t>
            </a:r>
            <a:r>
              <a:rPr lang="en-US" sz="1200" b="1" dirty="0" smtClean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rgbClr val="00B0F0"/>
                </a:solidFill>
              </a:rPr>
              <a:t>m and 6.5 TeV</a:t>
            </a:r>
          </a:p>
          <a:p>
            <a:pPr algn="ctr"/>
            <a:r>
              <a:rPr lang="en-US" sz="1200" b="1" dirty="0" smtClean="0"/>
              <a:t>Note </a:t>
            </a:r>
            <a:r>
              <a:rPr lang="en-US" sz="1200" b="1" dirty="0" smtClean="0">
                <a:latin typeface="Symbol" panose="05050102010706020507" pitchFamily="18" charset="2"/>
              </a:rPr>
              <a:t>D</a:t>
            </a:r>
            <a:r>
              <a:rPr lang="en-US" sz="1200" b="1" dirty="0" smtClean="0"/>
              <a:t>Q</a:t>
            </a:r>
            <a:r>
              <a:rPr lang="en-US" sz="1200" b="1" baseline="-25000" dirty="0" smtClean="0"/>
              <a:t>LR</a:t>
            </a:r>
            <a:r>
              <a:rPr lang="en-US" sz="1200" b="1" dirty="0" smtClean="0"/>
              <a:t> ~ - 0.010 along the diagonal</a:t>
            </a:r>
            <a:endParaRPr lang="en-GB" sz="1200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86200" y="2494800"/>
            <a:ext cx="0" cy="2534400"/>
          </a:xfrm>
          <a:prstGeom prst="straightConnector1">
            <a:avLst/>
          </a:prstGeom>
          <a:solidFill>
            <a:srgbClr val="FAFAA4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57233" y="3597712"/>
            <a:ext cx="98616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/>
              <a:t>Q</a:t>
            </a:r>
            <a:r>
              <a:rPr lang="en-US" sz="1400" dirty="0" smtClean="0"/>
              <a:t>=0.025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610600" y="2514600"/>
            <a:ext cx="0" cy="2534400"/>
          </a:xfrm>
          <a:prstGeom prst="straightConnector1">
            <a:avLst/>
          </a:prstGeom>
          <a:solidFill>
            <a:srgbClr val="FAFAA4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005433" y="3617512"/>
            <a:ext cx="986167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/>
              <a:t>Q</a:t>
            </a:r>
            <a:r>
              <a:rPr lang="en-US" sz="1400" dirty="0" smtClean="0"/>
              <a:t>=0.025</a:t>
            </a:r>
            <a:endParaRPr lang="en-GB" sz="1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" y="5943600"/>
            <a:ext cx="8610600" cy="73866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0" dirty="0" smtClean="0"/>
              <a:t>The MO are still very efficient on the BBLR spread but not on  tune shift (typically </a:t>
            </a:r>
            <a:r>
              <a:rPr lang="en-US" sz="1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solidFill>
                  <a:srgbClr val="00B0F0"/>
                </a:solidFill>
              </a:rPr>
              <a:t>Q</a:t>
            </a:r>
            <a:r>
              <a:rPr lang="en-US" sz="1400" baseline="-25000" dirty="0" smtClean="0">
                <a:solidFill>
                  <a:srgbClr val="00B0F0"/>
                </a:solidFill>
              </a:rPr>
              <a:t>LR</a:t>
            </a:r>
            <a:r>
              <a:rPr lang="en-US" sz="1400" dirty="0" smtClean="0">
                <a:solidFill>
                  <a:srgbClr val="00B0F0"/>
                </a:solidFill>
              </a:rPr>
              <a:t> ~ - 0.01 along the diagonal @ 1.25E11 /bunch)</a:t>
            </a:r>
            <a:r>
              <a:rPr lang="en-US" sz="1400" b="0" dirty="0" smtClean="0"/>
              <a:t>, which is also changing from bunch to bunch (</a:t>
            </a:r>
            <a:r>
              <a:rPr lang="en-US" sz="1400" b="0" dirty="0" err="1" smtClean="0"/>
              <a:t>pacman</a:t>
            </a:r>
            <a:r>
              <a:rPr lang="en-US" sz="1400" b="0" dirty="0" smtClean="0"/>
              <a:t> effect)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b="0" dirty="0" smtClean="0"/>
              <a:t>Also, </a:t>
            </a:r>
            <a:r>
              <a:rPr lang="en-US" sz="1400" dirty="0" smtClean="0">
                <a:solidFill>
                  <a:srgbClr val="00B0F0"/>
                </a:solidFill>
              </a:rPr>
              <a:t>the footprint wings (b6-like effects) are left uncorrected !</a:t>
            </a:r>
          </a:p>
        </p:txBody>
      </p:sp>
    </p:spTree>
    <p:extLst>
      <p:ext uri="{BB962C8B-B14F-4D97-AF65-F5344CB8AC3E}">
        <p14:creationId xmlns:p14="http://schemas.microsoft.com/office/powerpoint/2010/main" val="24581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1084"/>
            <a:ext cx="9067800" cy="83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/>
            <a:r>
              <a:rPr lang="en-US" altLang="en-US" sz="2600" b="1" kern="0" dirty="0" smtClean="0"/>
              <a:t>Preliminary results with LHC flat optics (60/15)</a:t>
            </a:r>
          </a:p>
          <a:p>
            <a:pPr marL="0" indent="0">
              <a:buNone/>
            </a:pPr>
            <a:r>
              <a:rPr lang="en-US" altLang="en-US" sz="1500" kern="0" dirty="0"/>
              <a:t> </a:t>
            </a:r>
            <a:r>
              <a:rPr lang="en-US" altLang="en-US" sz="1500" kern="0" dirty="0" smtClean="0"/>
              <a:t>        </a:t>
            </a:r>
            <a:r>
              <a:rPr lang="en-US" altLang="en-US" sz="1900" kern="0" dirty="0" smtClean="0"/>
              <a:t>(full study done by N. Karastathis)</a:t>
            </a:r>
            <a:endParaRPr lang="en-US" altLang="en-US" sz="1900" b="1" kern="0" dirty="0" smtClean="0"/>
          </a:p>
          <a:p>
            <a:pPr marL="0" indent="0">
              <a:buFontTx/>
              <a:buNone/>
            </a:pPr>
            <a:endParaRPr lang="en-US" altLang="en-US" sz="1500" b="0" kern="0" dirty="0" smtClean="0"/>
          </a:p>
          <a:p>
            <a:pPr lvl="1" indent="-400050">
              <a:buFontTx/>
              <a:buAutoNum type="arabicPeriod"/>
            </a:pPr>
            <a:endParaRPr lang="en-US" altLang="en-US" sz="1500" b="0" kern="0" dirty="0" smtClean="0"/>
          </a:p>
          <a:p>
            <a:pPr lvl="1" indent="-400050">
              <a:buFontTx/>
              <a:buAutoNum type="arabicPeriod"/>
            </a:pPr>
            <a:endParaRPr lang="en-US" altLang="en-US" sz="1500" b="0" kern="0" dirty="0" smtClean="0"/>
          </a:p>
          <a:p>
            <a:pPr marL="457200" indent="-457200">
              <a:buFontTx/>
              <a:buNone/>
            </a:pPr>
            <a:endParaRPr lang="en-US" altLang="en-US" sz="675" b="0" kern="0" dirty="0" smtClean="0"/>
          </a:p>
          <a:p>
            <a:pPr marL="457200" indent="-457200">
              <a:buFontTx/>
              <a:buNone/>
            </a:pPr>
            <a:endParaRPr lang="en-US" altLang="en-US" sz="2700" b="0" kern="0" dirty="0" smtClean="0"/>
          </a:p>
          <a:p>
            <a:pPr lvl="1" indent="-400050">
              <a:buFontTx/>
              <a:buNone/>
            </a:pPr>
            <a:endParaRPr lang="en-US" altLang="en-US" sz="2400" b="0" i="1" kern="0" baseline="-25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A56ABF5-715C-4544-85D0-8F0DB691776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0" y="792612"/>
            <a:ext cx="3671999" cy="306000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4856A3C-C7E8-C84C-88DF-C35A261BFC61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468000"/>
            <a:ext cx="3671999" cy="30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6A8FF-F99B-5248-BCEF-1B5F2AD41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01" y="3798000"/>
            <a:ext cx="3671999" cy="306000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1" y="3798000"/>
            <a:ext cx="3671999" cy="3060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4343400" y="2286000"/>
            <a:ext cx="1066800" cy="0"/>
          </a:xfrm>
          <a:prstGeom prst="straightConnector1">
            <a:avLst/>
          </a:prstGeom>
          <a:solidFill>
            <a:srgbClr val="FAFA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014448" y="1748135"/>
            <a:ext cx="172470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WP optimization</a:t>
            </a:r>
          </a:p>
          <a:p>
            <a:pPr algn="ctr"/>
            <a:r>
              <a:rPr lang="en-US" sz="1200" dirty="0" smtClean="0"/>
              <a:t>@ MO=0 and 1.25E11</a:t>
            </a:r>
            <a:endParaRPr lang="en-GB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934200" y="3429000"/>
            <a:ext cx="0" cy="457200"/>
          </a:xfrm>
          <a:prstGeom prst="straightConnector1">
            <a:avLst/>
          </a:prstGeom>
          <a:solidFill>
            <a:srgbClr val="FAFA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30786" y="3430988"/>
            <a:ext cx="154561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Octupole to - 550A</a:t>
            </a:r>
          </a:p>
          <a:p>
            <a:pPr algn="ctr"/>
            <a:r>
              <a:rPr lang="en-US" sz="1200" dirty="0" smtClean="0"/>
              <a:t>(only small gain)</a:t>
            </a:r>
            <a:endParaRPr lang="en-GB" sz="1200" dirty="0"/>
          </a:p>
        </p:txBody>
      </p:sp>
      <p:cxnSp>
        <p:nvCxnSpPr>
          <p:cNvPr id="20" name="Straight Arrow Connector 19"/>
          <p:cNvCxnSpPr>
            <a:stCxn id="10" idx="1"/>
          </p:cNvCxnSpPr>
          <p:nvPr/>
        </p:nvCxnSpPr>
        <p:spPr bwMode="auto">
          <a:xfrm flipH="1">
            <a:off x="4089597" y="5328000"/>
            <a:ext cx="1230004" cy="0"/>
          </a:xfrm>
          <a:prstGeom prst="straightConnector1">
            <a:avLst/>
          </a:prstGeom>
          <a:solidFill>
            <a:srgbClr val="FAFA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581400" y="4790134"/>
            <a:ext cx="230268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X-angle reach vs. intensity</a:t>
            </a:r>
            <a:endParaRPr lang="en-GB" sz="1200" dirty="0" smtClean="0"/>
          </a:p>
          <a:p>
            <a:pPr algn="ctr"/>
            <a:r>
              <a:rPr lang="en-US" sz="1200" dirty="0" smtClean="0"/>
              <a:t>with new WP and MO@-550A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143000" y="2356200"/>
            <a:ext cx="2438400" cy="0"/>
          </a:xfrm>
          <a:prstGeom prst="line">
            <a:avLst/>
          </a:prstGeom>
          <a:solidFill>
            <a:srgbClr val="FAFAA4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3463" y="2216196"/>
            <a:ext cx="136287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150 </a:t>
            </a:r>
            <a:r>
              <a:rPr lang="en-US" sz="800" dirty="0" smtClean="0">
                <a:latin typeface="Symbol" panose="05050102010706020507" pitchFamily="18" charset="2"/>
              </a:rPr>
              <a:t>m</a:t>
            </a:r>
            <a:r>
              <a:rPr lang="en-US" sz="800" dirty="0" smtClean="0"/>
              <a:t>rad (12.2 </a:t>
            </a:r>
            <a:r>
              <a:rPr lang="en-US" sz="800" dirty="0" smtClean="0">
                <a:latin typeface="Symbol" panose="05050102010706020507" pitchFamily="18" charset="2"/>
              </a:rPr>
              <a:t>s</a:t>
            </a:r>
            <a:r>
              <a:rPr lang="en-US" sz="800" dirty="0" smtClean="0"/>
              <a:t>)</a:t>
            </a:r>
          </a:p>
          <a:p>
            <a:pPr algn="ctr"/>
            <a:r>
              <a:rPr lang="en-US" sz="800" dirty="0"/>
              <a:t>c</a:t>
            </a:r>
            <a:r>
              <a:rPr lang="en-US" sz="800" dirty="0" smtClean="0"/>
              <a:t>hallenging @ 1.25E11 !</a:t>
            </a:r>
            <a:endParaRPr lang="en-GB" sz="8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143000" y="5715000"/>
            <a:ext cx="2438400" cy="0"/>
          </a:xfrm>
          <a:prstGeom prst="line">
            <a:avLst/>
          </a:prstGeom>
          <a:solidFill>
            <a:srgbClr val="FAFAA4"/>
          </a:solidFill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2316" y="5545723"/>
            <a:ext cx="155788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125 </a:t>
            </a:r>
            <a:r>
              <a:rPr lang="en-US" sz="800" dirty="0" smtClean="0">
                <a:latin typeface="Symbol" panose="05050102010706020507" pitchFamily="18" charset="2"/>
              </a:rPr>
              <a:t>m</a:t>
            </a:r>
            <a:r>
              <a:rPr lang="en-US" sz="800" dirty="0" smtClean="0"/>
              <a:t>rad (10.0 </a:t>
            </a:r>
            <a:r>
              <a:rPr lang="en-US" sz="800" dirty="0" smtClean="0">
                <a:latin typeface="Symbol" panose="05050102010706020507" pitchFamily="18" charset="2"/>
              </a:rPr>
              <a:t>s</a:t>
            </a:r>
            <a:r>
              <a:rPr lang="en-US" sz="800" dirty="0" smtClean="0"/>
              <a:t>)</a:t>
            </a:r>
          </a:p>
          <a:p>
            <a:pPr algn="ctr"/>
            <a:r>
              <a:rPr lang="en-US" sz="800" dirty="0"/>
              <a:t>s</a:t>
            </a:r>
            <a:r>
              <a:rPr lang="en-US" sz="800" dirty="0" smtClean="0"/>
              <a:t>hould be easy @ 1.25E11 !</a:t>
            </a:r>
            <a:endParaRPr lang="en-GB" sz="800" dirty="0"/>
          </a:p>
        </p:txBody>
      </p:sp>
      <p:sp>
        <p:nvSpPr>
          <p:cNvPr id="28" name="Oval 27"/>
          <p:cNvSpPr/>
          <p:nvPr/>
        </p:nvSpPr>
        <p:spPr bwMode="auto">
          <a:xfrm>
            <a:off x="3100689" y="3810000"/>
            <a:ext cx="988908" cy="316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543800" y="3962400"/>
            <a:ext cx="685800" cy="316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819400" y="2216196"/>
            <a:ext cx="0" cy="1371204"/>
          </a:xfrm>
          <a:prstGeom prst="line">
            <a:avLst/>
          </a:prstGeom>
          <a:solidFill>
            <a:srgbClr val="FAFAA4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819400" y="5350271"/>
            <a:ext cx="0" cy="1371204"/>
          </a:xfrm>
          <a:prstGeom prst="line">
            <a:avLst/>
          </a:prstGeom>
          <a:solidFill>
            <a:srgbClr val="FAFAA4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223622" y="1870705"/>
            <a:ext cx="659155" cy="24622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(.31/.32)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 bwMode="auto">
          <a:xfrm>
            <a:off x="6629400" y="1746600"/>
            <a:ext cx="76200" cy="8220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9998524">
            <a:off x="1283391" y="3300021"/>
            <a:ext cx="780961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Pacman bunches </a:t>
            </a:r>
            <a:r>
              <a:rPr lang="en-US" sz="3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remains to be </a:t>
            </a:r>
            <a:r>
              <a:rPr lang="en-US" sz="3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checked</a:t>
            </a:r>
            <a:endParaRPr lang="en-US" sz="3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36" y="9236"/>
            <a:ext cx="6257636" cy="6397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Summary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9144000" cy="52546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ATS scheme is not only the key for low </a:t>
            </a:r>
            <a:r>
              <a:rPr lang="en-US" sz="2600" dirty="0" smtClean="0">
                <a:latin typeface="Symbol" panose="05050102010706020507" pitchFamily="18" charset="2"/>
              </a:rPr>
              <a:t>b</a:t>
            </a:r>
            <a:r>
              <a:rPr lang="en-US" sz="2600" dirty="0" smtClean="0"/>
              <a:t>* collision optics at the (HL-)LHC, but it also opens a new world of applications, in particular: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buFontTx/>
              <a:buChar char="-"/>
            </a:pPr>
            <a:r>
              <a:rPr lang="en-US" sz="2600" dirty="0" smtClean="0"/>
              <a:t>The </a:t>
            </a:r>
            <a:r>
              <a:rPr lang="en-US" sz="2600" b="1" dirty="0" smtClean="0">
                <a:solidFill>
                  <a:srgbClr val="00B0F0"/>
                </a:solidFill>
              </a:rPr>
              <a:t>possible mitigation of the BBLR effects with the arc Landau octupoles </a:t>
            </a:r>
            <a:r>
              <a:rPr lang="en-US" sz="2600" dirty="0" smtClean="0"/>
              <a:t>and therefore some reduction of the X-angle and gain in performance </a:t>
            </a:r>
            <a:r>
              <a:rPr lang="en-US" sz="26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LHC Run III</a:t>
            </a:r>
          </a:p>
          <a:p>
            <a:pPr>
              <a:buFontTx/>
              <a:buChar char="-"/>
            </a:pPr>
            <a:endParaRPr lang="en-US" sz="1500" b="1" dirty="0" smtClean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n-US" sz="2600" dirty="0" smtClean="0"/>
              <a:t>The feasibility of </a:t>
            </a:r>
            <a:r>
              <a:rPr lang="en-US" sz="2600" b="1" dirty="0" smtClean="0">
                <a:solidFill>
                  <a:srgbClr val="00B0F0"/>
                </a:solidFill>
              </a:rPr>
              <a:t>flat optics </a:t>
            </a:r>
            <a:r>
              <a:rPr lang="en-US" sz="2600" dirty="0" smtClean="0"/>
              <a:t>with even smaller </a:t>
            </a:r>
            <a:r>
              <a:rPr lang="en-US" sz="2600" dirty="0" smtClean="0">
                <a:latin typeface="Symbol" panose="05050102010706020507" pitchFamily="18" charset="2"/>
              </a:rPr>
              <a:t>b</a:t>
            </a:r>
            <a:r>
              <a:rPr lang="en-US" sz="2600" baseline="30000" dirty="0" smtClean="0"/>
              <a:t>*</a:t>
            </a:r>
            <a:r>
              <a:rPr lang="en-US" sz="2600" dirty="0" smtClean="0"/>
              <a:t> in one of the two transverse planes, which a priori needs the </a:t>
            </a:r>
            <a:r>
              <a:rPr lang="en-US" sz="2600" b="1" dirty="0" smtClean="0">
                <a:solidFill>
                  <a:srgbClr val="00B0F0"/>
                </a:solidFill>
              </a:rPr>
              <a:t>cleanest possible BBLR compensation </a:t>
            </a:r>
            <a:r>
              <a:rPr lang="en-US" sz="2600" dirty="0" smtClean="0"/>
              <a:t>(wires, TBC) to fully exploit their potential </a:t>
            </a:r>
            <a:r>
              <a:rPr lang="en-US" sz="26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HL-LHC Plan B</a:t>
            </a:r>
            <a:endParaRPr lang="en-GB" sz="2600" b="1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66" y="3594761"/>
            <a:ext cx="3430800" cy="244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8" y="3598361"/>
            <a:ext cx="3347964" cy="244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667" y="1229287"/>
            <a:ext cx="3375742" cy="247864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4" y="1287329"/>
            <a:ext cx="3432341" cy="2442947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4560930" y="1046492"/>
            <a:ext cx="0" cy="485064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5479" y="572014"/>
            <a:ext cx="1770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B0F0"/>
                </a:solidFill>
              </a:rPr>
              <a:t>2016</a:t>
            </a:r>
          </a:p>
          <a:p>
            <a:pPr algn="ctr"/>
            <a:r>
              <a:rPr lang="en-US" sz="1200" b="0" dirty="0" smtClean="0"/>
              <a:t>(150 </a:t>
            </a:r>
            <a:r>
              <a:rPr lang="en-US" sz="1200" b="0" dirty="0" smtClean="0">
                <a:latin typeface="Symbol" panose="05050102010706020507" pitchFamily="18" charset="2"/>
              </a:rPr>
              <a:t>m</a:t>
            </a:r>
            <a:r>
              <a:rPr lang="en-US" sz="1200" b="0" dirty="0" smtClean="0"/>
              <a:t>rad @ </a:t>
            </a:r>
            <a:r>
              <a:rPr lang="en-US" sz="1200" b="0" dirty="0" smtClean="0">
                <a:latin typeface="Symbol" panose="05050102010706020507" pitchFamily="18" charset="2"/>
              </a:rPr>
              <a:t>b</a:t>
            </a:r>
            <a:r>
              <a:rPr lang="en-US" sz="1200" b="0" baseline="30000" dirty="0" smtClean="0"/>
              <a:t>*</a:t>
            </a:r>
            <a:r>
              <a:rPr lang="en-US" sz="1200" b="0" dirty="0" smtClean="0"/>
              <a:t>=40 cm)</a:t>
            </a:r>
            <a:endParaRPr lang="en-US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455576" y="590432"/>
            <a:ext cx="2959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B0F0"/>
                </a:solidFill>
              </a:rPr>
              <a:t>2017</a:t>
            </a:r>
          </a:p>
          <a:p>
            <a:pPr algn="ctr"/>
            <a:r>
              <a:rPr lang="en-US" sz="1200" b="0" dirty="0" smtClean="0"/>
              <a:t>(with X-angle levelling: 150</a:t>
            </a:r>
            <a:r>
              <a:rPr lang="en-US" sz="1200" b="0" dirty="0" smtClean="0">
                <a:sym typeface="Wingdings" panose="05000000000000000000" pitchFamily="2" charset="2"/>
              </a:rPr>
              <a:t> 120 </a:t>
            </a:r>
            <a:r>
              <a:rPr lang="en-US" sz="12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1200" b="0" dirty="0" smtClean="0">
                <a:sym typeface="Wingdings" panose="05000000000000000000" pitchFamily="2" charset="2"/>
              </a:rPr>
              <a:t>rad</a:t>
            </a:r>
            <a:r>
              <a:rPr lang="en-US" sz="1200" b="0" dirty="0" smtClean="0"/>
              <a:t>)</a:t>
            </a:r>
            <a:endParaRPr lang="en-US" sz="12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2570778" y="159809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80013" y="38382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20714" y="14644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65150" y="383826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4924" y="6023242"/>
            <a:ext cx="301255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Beam Stabilization @ ~2.3h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29666" y="6015365"/>
            <a:ext cx="305233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/>
              <a:t>Beam Stabilization @ ~1.6h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128" y="12938"/>
            <a:ext cx="9201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time: </a:t>
            </a:r>
            <a:r>
              <a:rPr lang="en-US" sz="2600" dirty="0" smtClean="0"/>
              <a:t>effective cross section in Stable Beam (all fills)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3119" y="1736465"/>
            <a:ext cx="1012114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X-angle steps</a:t>
            </a:r>
            <a:endParaRPr lang="en-GB" sz="10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59551" y="1980516"/>
            <a:ext cx="533713" cy="477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70267" y="1998319"/>
            <a:ext cx="322996" cy="54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93263" y="1991578"/>
            <a:ext cx="85225" cy="308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518468" y="1998319"/>
            <a:ext cx="74796" cy="54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9327" y="1243670"/>
            <a:ext cx="175347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Further X-step tried out for a couple of fills only</a:t>
            </a:r>
            <a:endParaRPr lang="en-GB" sz="1000" b="1" dirty="0"/>
          </a:p>
        </p:txBody>
      </p:sp>
      <p:sp>
        <p:nvSpPr>
          <p:cNvPr id="39" name="Right Brace 38"/>
          <p:cNvSpPr/>
          <p:nvPr/>
        </p:nvSpPr>
        <p:spPr>
          <a:xfrm rot="16200000">
            <a:off x="7273757" y="1502306"/>
            <a:ext cx="207641" cy="5775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553200" y="6390037"/>
            <a:ext cx="2555283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 G. Iadarola, N</a:t>
            </a:r>
            <a:r>
              <a:rPr lang="en-US" altLang="en-US" dirty="0"/>
              <a:t>. </a:t>
            </a:r>
            <a:r>
              <a:rPr lang="en-US" altLang="en-US" dirty="0" smtClean="0"/>
              <a:t>Karastathis</a:t>
            </a:r>
          </a:p>
          <a:p>
            <a:r>
              <a:rPr lang="en-US" altLang="en-US" dirty="0" smtClean="0"/>
              <a:t> and Lumi team</a:t>
            </a:r>
            <a:endParaRPr lang="en-US" alt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533354"/>
          </a:xfrm>
        </p:spPr>
        <p:txBody>
          <a:bodyPr/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X-angle steps in 2017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946"/>
            <a:ext cx="9144000" cy="4266108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5669325" y="5803785"/>
            <a:ext cx="2796495" cy="24622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Courtesy of  N</a:t>
            </a:r>
            <a:r>
              <a:rPr lang="en-US" altLang="en-US" dirty="0"/>
              <a:t>. </a:t>
            </a:r>
            <a:r>
              <a:rPr lang="en-US" altLang="en-US" dirty="0" smtClean="0"/>
              <a:t>Karastathis and Lumi team</a:t>
            </a:r>
            <a:endParaRPr lang="en-US" alt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9600" cy="5143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ATS Motivations</a:t>
            </a:r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>
                <a:cs typeface="Times New Roman" pitchFamily="18" charset="0"/>
              </a:rPr>
              <a:t>Lower </a:t>
            </a:r>
            <a:r>
              <a:rPr lang="en-US" sz="3400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3400" baseline="30000" dirty="0">
                <a:cs typeface="Times New Roman" pitchFamily="18" charset="0"/>
              </a:rPr>
              <a:t>*</a:t>
            </a:r>
            <a:r>
              <a:rPr lang="en-US" sz="3400" dirty="0">
                <a:cs typeface="Times New Roman" pitchFamily="18" charset="0"/>
              </a:rPr>
              <a:t> need magnets of larger aperture, </a:t>
            </a:r>
            <a:r>
              <a:rPr lang="en-US" sz="3400" dirty="0" smtClean="0">
                <a:cs typeface="Times New Roman" pitchFamily="18" charset="0"/>
              </a:rPr>
              <a:t>and new HW </a:t>
            </a:r>
            <a:r>
              <a:rPr lang="en-US" sz="3400" dirty="0">
                <a:cs typeface="Times New Roman" pitchFamily="18" charset="0"/>
              </a:rPr>
              <a:t>or sophistication (crab-cavity, flat </a:t>
            </a:r>
            <a:r>
              <a:rPr lang="en-US" sz="3400" dirty="0" smtClean="0">
                <a:cs typeface="Times New Roman" pitchFamily="18" charset="0"/>
              </a:rPr>
              <a:t>optics) </a:t>
            </a:r>
            <a:r>
              <a:rPr lang="en-US" sz="3400" dirty="0">
                <a:cs typeface="Times New Roman" pitchFamily="18" charset="0"/>
              </a:rPr>
              <a:t>to “profit from the low </a:t>
            </a:r>
            <a:r>
              <a:rPr lang="en-US" sz="3400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3400" baseline="30000" dirty="0" smtClean="0">
                <a:cs typeface="Times New Roman" pitchFamily="18" charset="0"/>
              </a:rPr>
              <a:t>*</a:t>
            </a:r>
            <a:r>
              <a:rPr lang="en-US" sz="3400" dirty="0" smtClean="0">
                <a:cs typeface="Times New Roman" pitchFamily="18" charset="0"/>
              </a:rPr>
              <a:t>”.</a:t>
            </a:r>
            <a:endParaRPr lang="en-US" sz="3400" dirty="0"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3400" b="1" dirty="0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3400" b="1" dirty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HL-LHC </a:t>
            </a:r>
            <a:r>
              <a:rPr lang="en-US" sz="3400" b="1" dirty="0" smtClean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Project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3333FF"/>
              </a:solidFill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3400" dirty="0">
                <a:cs typeface="Times New Roman" pitchFamily="18" charset="0"/>
                <a:sym typeface="Wingdings" pitchFamily="2" charset="2"/>
              </a:rPr>
              <a:t>But this does not tell how to produce the </a:t>
            </a:r>
            <a:r>
              <a:rPr lang="en-US" sz="3400" dirty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3400" baseline="30000" dirty="0">
                <a:cs typeface="Times New Roman" pitchFamily="18" charset="0"/>
              </a:rPr>
              <a:t>*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400" b="1" dirty="0">
                <a:solidFill>
                  <a:srgbClr val="3333FF"/>
                </a:solidFill>
                <a:cs typeface="Times New Roman" pitchFamily="18" charset="0"/>
                <a:sym typeface="Wingdings" pitchFamily="2" charset="2"/>
              </a:rPr>
              <a:t> the ATS scheme </a:t>
            </a:r>
            <a:r>
              <a:rPr lang="en-US" sz="2900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GB" sz="2900" dirty="0" smtClean="0">
                <a:hlinkClick r:id="rId2"/>
              </a:rPr>
              <a:t>PRSTAB 18-111002, 2013</a:t>
            </a:r>
            <a:r>
              <a:rPr lang="en-GB" sz="2900" dirty="0" smtClean="0"/>
              <a:t>) </a:t>
            </a:r>
            <a:r>
              <a:rPr lang="en-US" sz="3400" dirty="0" smtClean="0">
                <a:cs typeface="Times New Roman" pitchFamily="18" charset="0"/>
                <a:sym typeface="Wingdings" pitchFamily="2" charset="2"/>
              </a:rPr>
              <a:t>which </a:t>
            </a:r>
            <a:r>
              <a:rPr lang="en-US" sz="3400" dirty="0">
                <a:cs typeface="Times New Roman" pitchFamily="18" charset="0"/>
                <a:sym typeface="Wingdings" pitchFamily="2" charset="2"/>
              </a:rPr>
              <a:t>solves </a:t>
            </a:r>
            <a:r>
              <a:rPr lang="en-US" sz="3400" b="1" u="sng" dirty="0">
                <a:cs typeface="Times New Roman" pitchFamily="18" charset="0"/>
                <a:sym typeface="Wingdings" pitchFamily="2" charset="2"/>
              </a:rPr>
              <a:t>many optics limitations coming from the overall ring</a:t>
            </a:r>
            <a:r>
              <a:rPr lang="en-US" sz="3400" dirty="0">
                <a:cs typeface="Times New Roman" pitchFamily="18" charset="0"/>
                <a:sym typeface="Wingdings" pitchFamily="2" charset="2"/>
              </a:rPr>
              <a:t>:</a:t>
            </a:r>
            <a:endParaRPr lang="en-US" sz="3400" b="1" baseline="30000" dirty="0">
              <a:cs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3225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 </a:t>
            </a: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1.  </a:t>
            </a:r>
            <a:r>
              <a:rPr lang="en-US" sz="2900" b="1" u="sng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Optics matchability</a:t>
            </a: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>
                <a:cs typeface="Times New Roman" pitchFamily="18" charset="0"/>
                <a:sym typeface="Wingdings" pitchFamily="2" charset="2"/>
              </a:rPr>
              <a:t>to the arcs: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900" dirty="0">
                <a:cs typeface="Times New Roman" pitchFamily="18" charset="0"/>
                <a:sym typeface="Wingdings" pitchFamily="2" charset="2"/>
              </a:rPr>
              <a:t> Some IR quads going to 0 T/m, others to max. field (200T/m)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2900" dirty="0">
                <a:cs typeface="Times New Roman" pitchFamily="18" charset="0"/>
                <a:sym typeface="Wingdings" pitchFamily="2" charset="2"/>
              </a:rPr>
              <a:t> Simply the matching section becomes too short at some point!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2. </a:t>
            </a:r>
            <a:r>
              <a:rPr lang="en-US" sz="2900" b="1" u="sng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Correctability of the chromatic aberrations induced</a:t>
            </a:r>
            <a:r>
              <a:rPr lang="en-US" sz="2900" dirty="0"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9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900" dirty="0">
                <a:cs typeface="Times New Roman" pitchFamily="18" charset="0"/>
                <a:sym typeface="Wingdings" pitchFamily="2" charset="2"/>
              </a:rPr>
              <a:t>not only Q’, but also Q’’, Q’’’,…, and off-momentum b-beating.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2900" dirty="0">
                <a:cs typeface="Times New Roman" pitchFamily="18" charset="0"/>
                <a:sym typeface="Wingdings" pitchFamily="2" charset="2"/>
              </a:rPr>
              <a:t> Arc sextupole strength (&lt;600A</a:t>
            </a:r>
            <a:r>
              <a:rPr lang="en-US" sz="29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US" sz="29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710336"/>
            <a:ext cx="4572000" cy="3776064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5143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  <a:cs typeface="Times New Roman" pitchFamily="18" charset="0"/>
              </a:rPr>
              <a:t>Basic principles</a:t>
            </a:r>
            <a:r>
              <a:rPr lang="en-US" b="1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473" y="941386"/>
            <a:ext cx="5041745" cy="5230813"/>
          </a:xfrm>
          <a:prstGeom prst="rect">
            <a:avLst/>
          </a:prstGeom>
        </p:spPr>
        <p:txBody>
          <a:bodyPr vert="horz" lIns="68580" tIns="0" rIns="68580" bIns="0" rtlCol="0">
            <a:noAutofit/>
          </a:bodyPr>
          <a:lstStyle>
            <a:lvl1pPr marL="228600" indent="-2286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89B5"/>
              </a:buClr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rgbClr val="0089B5"/>
              </a:buClr>
              <a:buSzPct val="95000"/>
              <a:buFont typeface="Arial"/>
              <a:buChar char="•"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89B5"/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90000"/>
              <a:buFont typeface="Arial"/>
              <a:buChar char="•"/>
              <a:defRPr sz="2800" kern="1200" baseline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st="63500" dir="2700000" algn="tl" rotWithShape="0">
                    <a:schemeClr val="bg1">
                      <a:lumMod val="75000"/>
                      <a:alpha val="5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How: </a:t>
            </a:r>
            <a:r>
              <a:rPr lang="en-US" sz="1800" u="sng" dirty="0">
                <a:effectLst/>
              </a:rPr>
              <a:t>a squeeze in two steps</a:t>
            </a:r>
          </a:p>
          <a:p>
            <a:pPr marL="0" indent="0">
              <a:buNone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1.	</a:t>
            </a:r>
            <a:r>
              <a:rPr lang="en-US" sz="1800" u="sng" dirty="0" smtClean="0">
                <a:solidFill>
                  <a:srgbClr val="0070C0"/>
                </a:solidFill>
                <a:effectLst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u="sng" dirty="0">
                <a:solidFill>
                  <a:srgbClr val="0070C0"/>
                </a:solidFill>
                <a:effectLst/>
                <a:cs typeface="Times New Roman" pitchFamily="18" charset="0"/>
                <a:sym typeface="Wingdings" pitchFamily="2" charset="2"/>
              </a:rPr>
              <a:t>Pre-squeeze</a:t>
            </a:r>
            <a:r>
              <a:rPr lang="en-US" sz="1800" dirty="0">
                <a:effectLst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r>
              <a:rPr lang="en-US" sz="1800" b="0" dirty="0" smtClean="0">
                <a:effectLst/>
                <a:cs typeface="Times New Roman" pitchFamily="18" charset="0"/>
                <a:sym typeface="Wingdings" pitchFamily="2" charset="2"/>
              </a:rPr>
              <a:t>An 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“almost” standard squeeze</a:t>
            </a:r>
            <a:r>
              <a:rPr lang="en-US" sz="1800" b="0" dirty="0" smtClean="0">
                <a:effectLst/>
                <a:cs typeface="Times New Roman" pitchFamily="18" charset="0"/>
                <a:sym typeface="Wingdings" pitchFamily="2" charset="2"/>
              </a:rPr>
              <a:t>,</a:t>
            </a:r>
            <a:endParaRPr lang="en-US" sz="1800" b="0" dirty="0">
              <a:effectLst/>
              <a:cs typeface="Times New Roman" pitchFamily="18" charset="0"/>
              <a:sym typeface="Wingdings" pitchFamily="2" charset="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rgbClr val="00B0F0"/>
                </a:solidFill>
                <a:effectLst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acting on the matching quads of IR1 and IR5 with new matching constraints on the left/right IR phase,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rgbClr val="00B0F0"/>
                </a:solidFill>
                <a:effectLst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till reaching some limits on matching quads (or sextupoles)</a:t>
            </a:r>
          </a:p>
          <a:p>
            <a:pPr marL="342900" indent="-342900">
              <a:buAutoNum type="arabicPeriod" startAt="2"/>
            </a:pPr>
            <a:r>
              <a:rPr lang="en-US" sz="1800" u="sng" dirty="0" smtClean="0">
                <a:solidFill>
                  <a:srgbClr val="0070C0"/>
                </a:solidFill>
                <a:effectLst/>
                <a:cs typeface="Times New Roman" pitchFamily="18" charset="0"/>
                <a:sym typeface="Wingdings" pitchFamily="2" charset="2"/>
              </a:rPr>
              <a:t>The Tele-Squeeze</a:t>
            </a:r>
            <a:r>
              <a:rPr lang="en-US" sz="1800" dirty="0" smtClean="0">
                <a:effectLst/>
                <a:cs typeface="Times New Roman" pitchFamily="18" charset="0"/>
                <a:sym typeface="Wingdings" pitchFamily="2" charset="2"/>
              </a:rPr>
              <a:t>: </a:t>
            </a:r>
          </a:p>
          <a:p>
            <a:pPr marL="0" indent="0">
              <a:buNone/>
            </a:pPr>
            <a:r>
              <a:rPr lang="en-US" sz="1800" b="0" dirty="0" smtClean="0">
                <a:effectLst/>
                <a:cs typeface="Times New Roman" pitchFamily="18" charset="0"/>
                <a:sym typeface="Wingdings" pitchFamily="2" charset="2"/>
              </a:rPr>
              <a:t>A 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further reduction of </a:t>
            </a:r>
            <a:r>
              <a:rPr lang="en-US" sz="1800" b="0" dirty="0">
                <a:effectLst/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1800" b="0" baseline="30000" dirty="0" smtClean="0">
                <a:effectLst/>
                <a:cs typeface="Times New Roman" pitchFamily="18" charset="0"/>
                <a:sym typeface="Wingdings" pitchFamily="2" charset="2"/>
              </a:rPr>
              <a:t>*</a:t>
            </a:r>
            <a:r>
              <a:rPr lang="en-US" sz="1800" b="0" dirty="0" smtClean="0">
                <a:effectLst/>
                <a:cs typeface="Times New Roman" pitchFamily="18" charset="0"/>
                <a:sym typeface="Wingdings" pitchFamily="2" charset="2"/>
              </a:rPr>
              <a:t>,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00B0F0"/>
                </a:solidFill>
                <a:effectLst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800" b="0" dirty="0" smtClean="0">
                <a:effectLst/>
                <a:cs typeface="Times New Roman" pitchFamily="18" charset="0"/>
                <a:sym typeface="Wingdings" pitchFamily="2" charset="2"/>
              </a:rPr>
              <a:t>Acting only on 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IR2/8 for squeezing IR1 and IR4/6 for IR5,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rgbClr val="00B0F0"/>
                </a:solidFill>
                <a:effectLst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800" b="0" dirty="0">
                <a:effectLst/>
                <a:cs typeface="Times New Roman" pitchFamily="18" charset="0"/>
                <a:sym typeface="Wingdings" pitchFamily="2" charset="2"/>
              </a:rPr>
              <a:t> Inducing </a:t>
            </a:r>
            <a:r>
              <a:rPr lang="en-US" sz="1800" b="0" dirty="0">
                <a:solidFill>
                  <a:srgbClr val="FF0000"/>
                </a:solidFill>
                <a:effectLst/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1800" b="0" dirty="0">
                <a:solidFill>
                  <a:srgbClr val="FF0000"/>
                </a:solidFill>
                <a:effectLst/>
                <a:cs typeface="Times New Roman" pitchFamily="18" charset="0"/>
                <a:sym typeface="Wingdings" pitchFamily="2" charset="2"/>
              </a:rPr>
              <a:t>-beating bumps in s81/12/45/56 to boost the sextupole efficiency, but also the octupoles (see later).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1" y="1931454"/>
            <a:ext cx="4612633" cy="2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66" y="1910352"/>
            <a:ext cx="4612632" cy="2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90800" y="2203479"/>
            <a:ext cx="117512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600" dirty="0">
                <a:sym typeface="Wingdings" panose="05000000000000000000" pitchFamily="2" charset="2"/>
              </a:rPr>
              <a:t>*= 40 cm</a:t>
            </a:r>
            <a:endParaRPr lang="en-US" sz="1600" dirty="0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0" y="0"/>
            <a:ext cx="9122898" cy="925012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50" b="1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Un-precedent </a:t>
            </a:r>
            <a:r>
              <a:rPr 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400" baseline="30000" dirty="0">
                <a:sym typeface="Wingdings" panose="05000000000000000000" pitchFamily="2" charset="2"/>
              </a:rPr>
              <a:t>* </a:t>
            </a:r>
            <a:r>
              <a:rPr lang="en-US" sz="2400" dirty="0">
                <a:sym typeface="Wingdings" panose="05000000000000000000" pitchFamily="2" charset="2"/>
              </a:rPr>
              <a:t> w/o chromatic limit (see later)  can now be reached based on a kind of </a:t>
            </a:r>
            <a:r>
              <a:rPr lang="en-US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generalized squeeze involving 50% of the ring</a:t>
            </a:r>
            <a:endParaRPr lang="en-US" sz="2400" b="1" baseline="30000" dirty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2175405"/>
            <a:ext cx="121068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600" dirty="0">
                <a:sym typeface="Wingdings" panose="05000000000000000000" pitchFamily="2" charset="2"/>
              </a:rPr>
              <a:t>*= 10 cm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35829" y="1228244"/>
            <a:ext cx="6748873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dirty="0"/>
              <a:t>Beam sizes [mm] @ 7 TeV from IR8 to IR2 for typical ATS  “pre-squeezed” optics (left) and “telescopic” collision optics (right)</a:t>
            </a: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980592"/>
              </p:ext>
            </p:extLst>
          </p:nvPr>
        </p:nvGraphicFramePr>
        <p:xfrm>
          <a:off x="1969002" y="5206823"/>
          <a:ext cx="4824489" cy="79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5" imgW="3136680" imgH="507960" progId="Equation.3">
                  <p:embed/>
                </p:oleObj>
              </mc:Choice>
              <mc:Fallback>
                <p:oleObj name="Equation" r:id="rId5" imgW="3136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002" y="5206823"/>
                        <a:ext cx="4824489" cy="790951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80815" y="4620819"/>
            <a:ext cx="33528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new IR is sort of 8 km long 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08672" y="4527243"/>
            <a:ext cx="2467766" cy="0"/>
          </a:xfrm>
          <a:prstGeom prst="straightConnector1">
            <a:avLst/>
          </a:prstGeom>
          <a:ln w="41275">
            <a:solidFill>
              <a:srgbClr val="00B0F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04B2-1541-5046-B6F2-22AF565857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693" y="905913"/>
            <a:ext cx="7402512" cy="5410200"/>
          </a:xfrm>
          <a:noFill/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174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First demonstration with beam in 2011 (.. already with 30 cm </a:t>
            </a:r>
            <a:r>
              <a:rPr lang="en-US" sz="2200" dirty="0" smtClean="0">
                <a:latin typeface="Symbol" panose="05050102010706020507" pitchFamily="18" charset="2"/>
                <a:cs typeface="Times New Roman" pitchFamily="18" charset="0"/>
              </a:rPr>
              <a:t>b</a:t>
            </a:r>
            <a:r>
              <a:rPr lang="en-US" sz="2200" baseline="30000" dirty="0" smtClean="0">
                <a:cs typeface="Times New Roman" pitchFamily="18" charset="0"/>
              </a:rPr>
              <a:t>*</a:t>
            </a:r>
            <a:r>
              <a:rPr lang="en-US" sz="2200" dirty="0" smtClean="0">
                <a:cs typeface="Times New Roman" pitchFamily="18" charset="0"/>
              </a:rPr>
              <a:t> !)</a:t>
            </a:r>
          </a:p>
          <a:p>
            <a:r>
              <a:rPr lang="en-US" sz="2200" dirty="0" smtClean="0"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200" u="sng" dirty="0" smtClean="0">
                <a:latin typeface="Calibri" panose="020F0502020204030204" pitchFamily="34" charset="0"/>
                <a:cs typeface="Times New Roman" pitchFamily="18" charset="0"/>
              </a:rPr>
              <a:t>Telescopic </a:t>
            </a:r>
            <a:r>
              <a:rPr lang="en-US" sz="2200" u="sng" dirty="0">
                <a:latin typeface="Calibri" panose="020F0502020204030204" pitchFamily="34" charset="0"/>
                <a:cs typeface="Times New Roman" pitchFamily="18" charset="0"/>
              </a:rPr>
              <a:t>principle (×4) demonstrated in IR1</a:t>
            </a:r>
          </a:p>
        </p:txBody>
      </p:sp>
      <p:sp>
        <p:nvSpPr>
          <p:cNvPr id="16391" name="Oval 9"/>
          <p:cNvSpPr>
            <a:spLocks noChangeArrowheads="1"/>
          </p:cNvSpPr>
          <p:nvPr/>
        </p:nvSpPr>
        <p:spPr bwMode="auto">
          <a:xfrm>
            <a:off x="6012160" y="3429000"/>
            <a:ext cx="1946275" cy="1006475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096000" y="5808528"/>
            <a:ext cx="2819400" cy="24622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Thanks </a:t>
            </a:r>
            <a:r>
              <a:rPr lang="en-US" altLang="en-US" dirty="0" smtClean="0"/>
              <a:t>to </a:t>
            </a:r>
            <a:r>
              <a:rPr lang="en-US" altLang="en-US" dirty="0"/>
              <a:t>G. Vanbavinckhove</a:t>
            </a:r>
            <a:r>
              <a:rPr lang="en-US" altLang="en-US" dirty="0" smtClean="0"/>
              <a:t> &amp; </a:t>
            </a:r>
            <a:r>
              <a:rPr lang="en-US" altLang="en-US" dirty="0"/>
              <a:t>OMC </a:t>
            </a:r>
            <a:r>
              <a:rPr lang="en-US" altLang="en-US" dirty="0" smtClean="0"/>
              <a:t>team 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9" y="304800"/>
            <a:ext cx="885177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2"/>
          <p:cNvSpPr txBox="1">
            <a:spLocks noChangeArrowheads="1"/>
          </p:cNvSpPr>
          <p:nvPr/>
        </p:nvSpPr>
        <p:spPr bwMode="auto">
          <a:xfrm>
            <a:off x="228600" y="65976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 dirty="0"/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1860360" y="685391"/>
            <a:ext cx="665958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u="sng" dirty="0" smtClean="0">
                <a:latin typeface="Times New Roman" pitchFamily="18" charset="0"/>
              </a:rPr>
              <a:t>The </a:t>
            </a:r>
            <a:r>
              <a:rPr lang="en-US" sz="2000" u="sng" dirty="0">
                <a:latin typeface="Times New Roman" pitchFamily="18" charset="0"/>
              </a:rPr>
              <a:t>magic lies in the choice of the betatron phases</a:t>
            </a:r>
          </a:p>
          <a:p>
            <a:pPr algn="ctr" eaLnBrk="1" hangingPunct="1"/>
            <a:r>
              <a:rPr lang="en-US" sz="2000" b="0" dirty="0" smtClean="0">
                <a:latin typeface="Times New Roman" pitchFamily="18" charset="0"/>
              </a:rPr>
              <a:t>Zoom </a:t>
            </a:r>
            <a:r>
              <a:rPr lang="en-US" sz="2000" b="0" dirty="0">
                <a:latin typeface="Times New Roman" pitchFamily="18" charset="0"/>
              </a:rPr>
              <a:t>in arc45: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Pre-Squeeze to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=40/40 cm (round optics)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6304800" y="3866749"/>
            <a:ext cx="477000" cy="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>
            <a:off x="6304800" y="2446800"/>
            <a:ext cx="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4716000" y="2446800"/>
            <a:ext cx="23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4054800" y="38687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4343400" y="1908935"/>
            <a:ext cx="1752600" cy="46166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strong SD’s (every other FODO cells)</a:t>
            </a: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6571507" y="1816602"/>
            <a:ext cx="1773242" cy="55399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</a:rPr>
              <a:t>(Q11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 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1.25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baseline="-25000" dirty="0">
              <a:latin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Symbol" pitchFamily="18" charset="2"/>
              <a:buChar char="Û"/>
            </a:pP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V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449850" y="3310540"/>
            <a:ext cx="1740300" cy="40011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strong SF’s</a:t>
            </a:r>
          </a:p>
          <a:p>
            <a:pPr algn="ctr" eaLnBrk="1" hangingPunct="1"/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(every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other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FODOcells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6584076" y="3233596"/>
            <a:ext cx="1816523" cy="55399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Symbol" pitchFamily="18" charset="2"/>
              </a:rPr>
              <a:t>Dm</a:t>
            </a:r>
            <a:r>
              <a:rPr lang="en-US" baseline="-25000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(Q10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0.75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- 1/2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dirty="0">
              <a:latin typeface="Symbol" pitchFamily="18" charset="2"/>
              <a:sym typeface="Wingdings" pitchFamily="2" charset="2"/>
            </a:endParaRPr>
          </a:p>
          <a:p>
            <a:pPr algn="ctr"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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H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8400" y="3953337"/>
            <a:ext cx="2614800" cy="144000"/>
            <a:chOff x="3818400" y="3505200"/>
            <a:chExt cx="2614800" cy="144000"/>
          </a:xfrm>
        </p:grpSpPr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62000" y="2523000"/>
            <a:ext cx="2614800" cy="144000"/>
            <a:chOff x="3818400" y="3505200"/>
            <a:chExt cx="2614800" cy="144000"/>
          </a:xfrm>
          <a:solidFill>
            <a:srgbClr val="FF0000"/>
          </a:solidFill>
        </p:grpSpPr>
        <p:sp>
          <p:nvSpPr>
            <p:cNvPr id="69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0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4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400" y="5715000"/>
            <a:ext cx="101822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IR4</a:t>
            </a:r>
          </a:p>
          <a:p>
            <a:pPr algn="ctr"/>
            <a:r>
              <a:rPr lang="en-US" dirty="0" smtClean="0"/>
              <a:t>(RF insertion)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6248400" y="5715000"/>
            <a:ext cx="113204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IR5</a:t>
            </a:r>
          </a:p>
          <a:p>
            <a:pPr algn="ctr"/>
            <a:r>
              <a:rPr lang="en-US" dirty="0" smtClean="0"/>
              <a:t>(CMS insertion)</a:t>
            </a:r>
            <a:endParaRPr lang="en-GB" dirty="0"/>
          </a:p>
        </p:txBody>
      </p:sp>
      <p:sp>
        <p:nvSpPr>
          <p:cNvPr id="54" name="TextBox 38"/>
          <p:cNvSpPr txBox="1">
            <a:spLocks noChangeArrowheads="1"/>
          </p:cNvSpPr>
          <p:nvPr/>
        </p:nvSpPr>
        <p:spPr bwMode="auto">
          <a:xfrm>
            <a:off x="39757" y="4793824"/>
            <a:ext cx="2551043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en-US" sz="1200" dirty="0">
                <a:latin typeface="Symbol" pitchFamily="18" charset="2"/>
                <a:cs typeface="Times New Roman" pitchFamily="18" charset="0"/>
              </a:rPr>
              <a:t>  </a:t>
            </a:r>
            <a:r>
              <a:rPr lang="en-US" sz="1200" dirty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/2 phase  in the arc 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sextupole 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families 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one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for triplet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correction</a:t>
            </a:r>
          </a:p>
          <a:p>
            <a:r>
              <a:rPr lang="en-US" sz="1200" dirty="0" smtClean="0">
                <a:latin typeface="Symbol" pitchFamily="18" charset="2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/2 </a:t>
            </a:r>
            <a:r>
              <a:rPr lang="en-US" sz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the left/right side of the </a:t>
            </a:r>
            <a:r>
              <a:rPr lang="en-US" sz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endParaRPr lang="en-US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65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B0F0"/>
                </a:solidFill>
              </a:rPr>
              <a:t>Effective Construction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98" grpId="0" animBg="1"/>
      <p:bldP spid="99" grpId="0" animBg="1"/>
      <p:bldP spid="100" grpId="0" animBg="1"/>
      <p:bldP spid="101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304800"/>
            <a:ext cx="885177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2"/>
          <p:cNvSpPr txBox="1">
            <a:spLocks noChangeArrowheads="1"/>
          </p:cNvSpPr>
          <p:nvPr/>
        </p:nvSpPr>
        <p:spPr bwMode="auto">
          <a:xfrm>
            <a:off x="228600" y="65976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 dirty="0"/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2161322" y="654658"/>
            <a:ext cx="6002156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dirty="0" smtClean="0">
                <a:latin typeface="Times New Roman" pitchFamily="18" charset="0"/>
              </a:rPr>
              <a:t>Zoom </a:t>
            </a:r>
            <a:r>
              <a:rPr lang="en-US" sz="2000" b="0" dirty="0">
                <a:latin typeface="Times New Roman" pitchFamily="18" charset="0"/>
              </a:rPr>
              <a:t>in arc45: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Squeeze to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=10/10 cm (round optics)</a:t>
            </a: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 Tele index of 4H×4V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6304800" y="3866749"/>
            <a:ext cx="477000" cy="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>
            <a:off x="6304800" y="2446800"/>
            <a:ext cx="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4716000" y="2446800"/>
            <a:ext cx="23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4054800" y="38687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4343400" y="1908935"/>
            <a:ext cx="1752600" cy="46166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strong SD’s (every other FODO cells)</a:t>
            </a: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6571507" y="1816602"/>
            <a:ext cx="1773242" cy="55399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</a:rPr>
              <a:t>(Q11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 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1.25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baseline="-25000" dirty="0">
              <a:latin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Symbol" pitchFamily="18" charset="2"/>
              <a:buChar char="Û"/>
            </a:pP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V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449850" y="3310540"/>
            <a:ext cx="1740300" cy="40011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strong SF’s</a:t>
            </a:r>
          </a:p>
          <a:p>
            <a:pPr algn="ctr" eaLnBrk="1" hangingPunct="1"/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(every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other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FODOcells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6608121" y="3233596"/>
            <a:ext cx="1768433" cy="55399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Symbol" pitchFamily="18" charset="2"/>
              </a:rPr>
              <a:t>Dm</a:t>
            </a:r>
            <a:r>
              <a:rPr lang="en-US" baseline="-25000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(Q10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0.75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- 1/2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dirty="0">
              <a:latin typeface="Symbol" pitchFamily="18" charset="2"/>
              <a:sym typeface="Wingdings" pitchFamily="2" charset="2"/>
            </a:endParaRPr>
          </a:p>
          <a:p>
            <a:pPr algn="ctr"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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H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8400" y="3953337"/>
            <a:ext cx="2614800" cy="144000"/>
            <a:chOff x="3818400" y="3505200"/>
            <a:chExt cx="2614800" cy="144000"/>
          </a:xfrm>
        </p:grpSpPr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62000" y="2523000"/>
            <a:ext cx="2614800" cy="144000"/>
            <a:chOff x="3818400" y="3505200"/>
            <a:chExt cx="2614800" cy="144000"/>
          </a:xfrm>
          <a:solidFill>
            <a:srgbClr val="FF0000"/>
          </a:solidFill>
        </p:grpSpPr>
        <p:sp>
          <p:nvSpPr>
            <p:cNvPr id="69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0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4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819400" y="5715000"/>
            <a:ext cx="101822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IR4</a:t>
            </a:r>
          </a:p>
          <a:p>
            <a:pPr algn="ctr"/>
            <a:r>
              <a:rPr lang="en-US" dirty="0" smtClean="0"/>
              <a:t>(RF insertion)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6248400" y="5715000"/>
            <a:ext cx="113204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IR5</a:t>
            </a:r>
          </a:p>
          <a:p>
            <a:pPr algn="ctr"/>
            <a:r>
              <a:rPr lang="en-US" dirty="0" smtClean="0"/>
              <a:t>(CMS insertion)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12750" y="3151327"/>
                <a:ext cx="2373021" cy="474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Sextupole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" y="3151327"/>
                <a:ext cx="2373021" cy="474425"/>
              </a:xfrm>
              <a:prstGeom prst="rect">
                <a:avLst/>
              </a:prstGeom>
              <a:blipFill rotWithShape="0">
                <a:blip r:embed="rId3"/>
                <a:stretch>
                  <a:fillRect b="-125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3"/>
          </p:cNvCxnSpPr>
          <p:nvPr/>
        </p:nvCxnSpPr>
        <p:spPr>
          <a:xfrm>
            <a:off x="2785771" y="3388540"/>
            <a:ext cx="1015046" cy="89713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19400" y="3397549"/>
            <a:ext cx="1106554" cy="8234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9" y="322800"/>
            <a:ext cx="8851771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2"/>
          <p:cNvSpPr txBox="1">
            <a:spLocks noChangeArrowheads="1"/>
          </p:cNvSpPr>
          <p:nvPr/>
        </p:nvSpPr>
        <p:spPr bwMode="auto">
          <a:xfrm>
            <a:off x="228600" y="65976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 dirty="0"/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6304800" y="3866749"/>
            <a:ext cx="477000" cy="1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>
            <a:off x="6304800" y="2446800"/>
            <a:ext cx="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4716000" y="2446800"/>
            <a:ext cx="235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4054800" y="38687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4343400" y="1908935"/>
            <a:ext cx="1752600" cy="46166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latin typeface="Symbol" pitchFamily="18" charset="2"/>
              </a:rPr>
              <a:t> </a:t>
            </a:r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strong SD’s (every other FODO cells)</a:t>
            </a: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6571507" y="1816602"/>
            <a:ext cx="1773242" cy="55399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</a:rPr>
              <a:t>(Q11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 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1.25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y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baseline="-25000" dirty="0">
              <a:latin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Symbol" pitchFamily="18" charset="2"/>
              <a:buChar char="Û"/>
            </a:pP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V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3449850" y="3310540"/>
            <a:ext cx="1740300" cy="40011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Symbol" pitchFamily="18" charset="2"/>
              </a:rPr>
              <a:t>Dm</a:t>
            </a:r>
            <a:r>
              <a:rPr lang="en-US" baseline="-25000" dirty="0">
                <a:latin typeface="Times New Roman" pitchFamily="18" charset="0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p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between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strong SF’s</a:t>
            </a:r>
          </a:p>
          <a:p>
            <a:pPr algn="ctr" eaLnBrk="1" hangingPunct="1"/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(every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other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FODOcells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)</a:t>
            </a:r>
            <a:endParaRPr lang="en-US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" name="Text Box 10"/>
          <p:cNvSpPr txBox="1">
            <a:spLocks noChangeArrowheads="1"/>
          </p:cNvSpPr>
          <p:nvPr/>
        </p:nvSpPr>
        <p:spPr bwMode="auto">
          <a:xfrm>
            <a:off x="6608121" y="3233596"/>
            <a:ext cx="1768433" cy="55399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latin typeface="Symbol" pitchFamily="18" charset="2"/>
              </a:rPr>
              <a:t>Dm</a:t>
            </a:r>
            <a:r>
              <a:rPr lang="en-US" baseline="-25000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(Q10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IP )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0.75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×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p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+ 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</a:t>
            </a:r>
          </a:p>
          <a:p>
            <a:pPr algn="ctr" eaLnBrk="1" hangingPunct="1"/>
            <a:r>
              <a:rPr lang="en-US" b="0" dirty="0">
                <a:latin typeface="Times New Roman" pitchFamily="18" charset="0"/>
                <a:sym typeface="Symbol" pitchFamily="18" charset="2"/>
              </a:rPr>
              <a:t>with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e</a:t>
            </a:r>
            <a:r>
              <a:rPr lang="en-US" baseline="-25000" dirty="0">
                <a:latin typeface="Times New Roman" pitchFamily="18" charset="0"/>
                <a:sym typeface="Wingdings" pitchFamily="2" charset="2"/>
              </a:rPr>
              <a:t>x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~ - 1/2 tan</a:t>
            </a:r>
            <a:r>
              <a:rPr lang="en-US" baseline="30000" dirty="0">
                <a:latin typeface="Times New Roman" pitchFamily="18" charset="0"/>
                <a:sym typeface="Symbol" pitchFamily="18" charset="2"/>
              </a:rPr>
              <a:t>-1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/</a:t>
            </a:r>
            <a:r>
              <a:rPr lang="en-US" dirty="0">
                <a:latin typeface="Symbol" pitchFamily="18" charset="2"/>
                <a:sym typeface="Symbol" pitchFamily="18" charset="2"/>
              </a:rPr>
              <a:t>b</a:t>
            </a:r>
            <a:r>
              <a:rPr lang="en-US" baseline="-25000" dirty="0">
                <a:latin typeface="Times New Roman" pitchFamily="18" charset="0"/>
                <a:sym typeface="Symbol" pitchFamily="18" charset="2"/>
              </a:rPr>
              <a:t>max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)</a:t>
            </a:r>
            <a:endParaRPr lang="en-US" dirty="0">
              <a:latin typeface="Symbol" pitchFamily="18" charset="2"/>
              <a:sym typeface="Wingdings" pitchFamily="2" charset="2"/>
            </a:endParaRPr>
          </a:p>
          <a:p>
            <a:pPr algn="ctr" eaLnBrk="1" hangingPunct="1"/>
            <a:r>
              <a:rPr lang="en-US" dirty="0">
                <a:latin typeface="Symbol" pitchFamily="18" charset="2"/>
                <a:sym typeface="Symbol" pitchFamily="18" charset="2"/>
              </a:rPr>
              <a:t>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(b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arc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*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)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H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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8400" y="3953337"/>
            <a:ext cx="2614800" cy="144000"/>
            <a:chOff x="3818400" y="3505200"/>
            <a:chExt cx="2614800" cy="144000"/>
          </a:xfrm>
        </p:grpSpPr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49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62000" y="2523000"/>
            <a:ext cx="2614800" cy="144000"/>
            <a:chOff x="3818400" y="3505200"/>
            <a:chExt cx="2614800" cy="144000"/>
          </a:xfrm>
          <a:solidFill>
            <a:srgbClr val="FF0000"/>
          </a:solidFill>
        </p:grpSpPr>
        <p:sp>
          <p:nvSpPr>
            <p:cNvPr id="69" name="AutoShape 23"/>
            <p:cNvSpPr>
              <a:spLocks noChangeArrowheads="1"/>
            </p:cNvSpPr>
            <p:nvPr/>
          </p:nvSpPr>
          <p:spPr bwMode="auto">
            <a:xfrm>
              <a:off x="3818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0" name="AutoShape 23"/>
            <p:cNvSpPr>
              <a:spLocks noChangeArrowheads="1"/>
            </p:cNvSpPr>
            <p:nvPr/>
          </p:nvSpPr>
          <p:spPr bwMode="auto">
            <a:xfrm>
              <a:off x="403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auto">
            <a:xfrm>
              <a:off x="4248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AutoShape 23"/>
            <p:cNvSpPr>
              <a:spLocks noChangeArrowheads="1"/>
            </p:cNvSpPr>
            <p:nvPr/>
          </p:nvSpPr>
          <p:spPr bwMode="auto">
            <a:xfrm>
              <a:off x="448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4" name="AutoShape 23"/>
            <p:cNvSpPr>
              <a:spLocks noChangeArrowheads="1"/>
            </p:cNvSpPr>
            <p:nvPr/>
          </p:nvSpPr>
          <p:spPr bwMode="auto">
            <a:xfrm>
              <a:off x="47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AutoShape 23"/>
            <p:cNvSpPr>
              <a:spLocks noChangeArrowheads="1"/>
            </p:cNvSpPr>
            <p:nvPr/>
          </p:nvSpPr>
          <p:spPr bwMode="auto">
            <a:xfrm>
              <a:off x="4935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AutoShape 23"/>
            <p:cNvSpPr>
              <a:spLocks noChangeArrowheads="1"/>
            </p:cNvSpPr>
            <p:nvPr/>
          </p:nvSpPr>
          <p:spPr bwMode="auto">
            <a:xfrm>
              <a:off x="51624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auto">
            <a:xfrm>
              <a:off x="53928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8" name="AutoShape 23"/>
            <p:cNvSpPr>
              <a:spLocks noChangeArrowheads="1"/>
            </p:cNvSpPr>
            <p:nvPr/>
          </p:nvSpPr>
          <p:spPr bwMode="auto">
            <a:xfrm>
              <a:off x="5616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9" name="AutoShape 23"/>
            <p:cNvSpPr>
              <a:spLocks noChangeArrowheads="1"/>
            </p:cNvSpPr>
            <p:nvPr/>
          </p:nvSpPr>
          <p:spPr bwMode="auto">
            <a:xfrm>
              <a:off x="58320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0" name="AutoShape 23"/>
            <p:cNvSpPr>
              <a:spLocks noChangeArrowheads="1"/>
            </p:cNvSpPr>
            <p:nvPr/>
          </p:nvSpPr>
          <p:spPr bwMode="auto">
            <a:xfrm>
              <a:off x="60516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1" name="AutoShape 23"/>
            <p:cNvSpPr>
              <a:spLocks noChangeArrowheads="1"/>
            </p:cNvSpPr>
            <p:nvPr/>
          </p:nvSpPr>
          <p:spPr bwMode="auto">
            <a:xfrm>
              <a:off x="6289200" y="3505200"/>
              <a:ext cx="144000" cy="144000"/>
            </a:xfrm>
            <a:prstGeom prst="star8">
              <a:avLst>
                <a:gd name="adj" fmla="val 3825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2819400" y="5715000"/>
            <a:ext cx="101822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IR4</a:t>
            </a:r>
          </a:p>
          <a:p>
            <a:pPr algn="ctr"/>
            <a:r>
              <a:rPr lang="en-US" dirty="0" smtClean="0"/>
              <a:t>(RF insertion)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6248400" y="5715000"/>
            <a:ext cx="113204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IR5</a:t>
            </a:r>
          </a:p>
          <a:p>
            <a:pPr algn="ctr"/>
            <a:r>
              <a:rPr lang="en-US" dirty="0" smtClean="0"/>
              <a:t>(CMS insertion)</a:t>
            </a:r>
            <a:endParaRPr lang="en-GB" dirty="0"/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2373816" y="680273"/>
            <a:ext cx="5577168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0" dirty="0" smtClean="0">
                <a:latin typeface="Times New Roman" pitchFamily="18" charset="0"/>
              </a:rPr>
              <a:t>Zoom </a:t>
            </a:r>
            <a:r>
              <a:rPr lang="en-US" sz="2000" b="0" dirty="0">
                <a:latin typeface="Times New Roman" pitchFamily="18" charset="0"/>
              </a:rPr>
              <a:t>in arc45: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Squeeze to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=20/5 cm (flat optics)</a:t>
            </a: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sym typeface="Wingdings" panose="05000000000000000000" pitchFamily="2" charset="2"/>
              </a:rPr>
              <a:t> Tele index of 2H×8V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12750" y="3151327"/>
                <a:ext cx="2373021" cy="47442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Sextupole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" y="3151327"/>
                <a:ext cx="2373021" cy="474425"/>
              </a:xfrm>
              <a:prstGeom prst="rect">
                <a:avLst/>
              </a:prstGeom>
              <a:blipFill rotWithShape="0">
                <a:blip r:embed="rId3"/>
                <a:stretch>
                  <a:fillRect b="-125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2785771" y="3388540"/>
            <a:ext cx="1051857" cy="16406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5" idx="3"/>
          </p:cNvCxnSpPr>
          <p:nvPr/>
        </p:nvCxnSpPr>
        <p:spPr>
          <a:xfrm flipV="1">
            <a:off x="2785771" y="2761681"/>
            <a:ext cx="1032629" cy="62685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S. Fartoukh, 2018 Beam-Beam workshop, Berkeley, 5-7th Feb.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7C0-AA9B-4B79-9C1C-D2376154F8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AA4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AFAA4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63833</TotalTime>
  <Words>2832</Words>
  <Application>Microsoft Office PowerPoint</Application>
  <PresentationFormat>On-screen Show (4:3)</PresentationFormat>
  <Paragraphs>404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Mathematica1</vt:lpstr>
      <vt:lpstr>Symbol</vt:lpstr>
      <vt:lpstr>Times New Roman</vt:lpstr>
      <vt:lpstr>Wingdings</vt:lpstr>
      <vt:lpstr>Default Design</vt:lpstr>
      <vt:lpstr>Equation</vt:lpstr>
      <vt:lpstr>Achromatic Telescopic Squeezing (ATS) scheme in the context of long-range beam-beam compensation techniques</vt:lpstr>
      <vt:lpstr>Contents</vt:lpstr>
      <vt:lpstr>ATS Motivations </vt:lpstr>
      <vt:lpstr>Basic principles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b’s at the MO’s vs. telescopic index</vt:lpstr>
      <vt:lpstr>Phases at the MO’s vs. telescopic index</vt:lpstr>
      <vt:lpstr>Guidance from simulations for MD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Spare</vt:lpstr>
      <vt:lpstr>PowerPoint Presentation</vt:lpstr>
      <vt:lpstr>X-angle steps in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Stephane Fartoukh</dc:creator>
  <cp:lastModifiedBy>Stephane Fartoukh</cp:lastModifiedBy>
  <cp:revision>1072</cp:revision>
  <cp:lastPrinted>2018-02-02T16:49:34Z</cp:lastPrinted>
  <dcterms:created xsi:type="dcterms:W3CDTF">1601-01-01T00:00:00Z</dcterms:created>
  <dcterms:modified xsi:type="dcterms:W3CDTF">2018-02-02T17:32:24Z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