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9" r:id="rId2"/>
    <p:sldId id="407" r:id="rId3"/>
    <p:sldId id="421" r:id="rId4"/>
    <p:sldId id="392" r:id="rId5"/>
    <p:sldId id="391" r:id="rId6"/>
    <p:sldId id="422" r:id="rId7"/>
    <p:sldId id="423" r:id="rId8"/>
    <p:sldId id="398" r:id="rId9"/>
    <p:sldId id="399" r:id="rId10"/>
    <p:sldId id="390" r:id="rId11"/>
    <p:sldId id="393" r:id="rId12"/>
    <p:sldId id="401" r:id="rId13"/>
    <p:sldId id="400" r:id="rId14"/>
    <p:sldId id="403" r:id="rId15"/>
    <p:sldId id="414" r:id="rId16"/>
    <p:sldId id="412" r:id="rId17"/>
    <p:sldId id="411" r:id="rId18"/>
    <p:sldId id="416" r:id="rId19"/>
    <p:sldId id="417" r:id="rId20"/>
    <p:sldId id="413" r:id="rId21"/>
    <p:sldId id="415" r:id="rId22"/>
    <p:sldId id="419" r:id="rId23"/>
    <p:sldId id="404" r:id="rId24"/>
    <p:sldId id="395" r:id="rId25"/>
    <p:sldId id="405" r:id="rId26"/>
    <p:sldId id="396" r:id="rId27"/>
    <p:sldId id="408" r:id="rId28"/>
  </p:sldIdLst>
  <p:sldSz cx="9144000" cy="6858000" type="letter"/>
  <p:notesSz cx="6996113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95E3FF"/>
    <a:srgbClr val="C709E7"/>
    <a:srgbClr val="660066"/>
    <a:srgbClr val="00CCFF"/>
    <a:srgbClr val="66FF99"/>
    <a:srgbClr val="979CC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50000" autoAdjust="0"/>
  </p:normalViewPr>
  <p:slideViewPr>
    <p:cSldViewPr>
      <p:cViewPr>
        <p:scale>
          <a:sx n="136" d="100"/>
          <a:sy n="136" d="100"/>
        </p:scale>
        <p:origin x="5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216" y="-102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2088" y="8894763"/>
            <a:ext cx="407987" cy="273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54211750-1945-4D95-9AE5-0FE85D06ADC5}" type="slidenum">
              <a:rPr lang="en-US" altLang="en-US" sz="1000" b="0">
                <a:latin typeface="Arial" charset="0"/>
              </a:rPr>
              <a:pPr algn="r" defTabSz="1243013"/>
              <a:t>‹#›</a:t>
            </a:fld>
            <a:endParaRPr lang="en-US" altLang="en-US" sz="10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0075"/>
            <a:ext cx="5126037" cy="41751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394" tIns="60075" rIns="123394" bIns="60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9150" cy="34702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9688" y="8815388"/>
            <a:ext cx="560387" cy="4365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C23853DE-02C5-4ADA-B96B-56490AE668EC}" type="slidenum">
              <a:rPr lang="en-US" altLang="en-US" sz="2100" b="0">
                <a:latin typeface="Arial" charset="0"/>
              </a:rPr>
              <a:pPr algn="r" defTabSz="1243013"/>
              <a:t>‹#›</a:t>
            </a:fld>
            <a:endParaRPr lang="en-US" altLang="en-US" sz="21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25975" cy="3470275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Rui</a:t>
            </a:r>
            <a:r>
              <a:rPr lang="en-US" dirty="0" smtClean="0"/>
              <a:t>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A.V. </a:t>
            </a:r>
            <a:r>
              <a:rPr lang="en-US" baseline="0" dirty="0" err="1" smtClean="0"/>
              <a:t>Fedotov</a:t>
            </a:r>
            <a:r>
              <a:rPr lang="en-US" baseline="0" dirty="0" smtClean="0"/>
              <a:t>, IBS for Ion Distribution Under Electron cooling, Proceedings of PAC2005, Knoxville, Tennessee, U.S.A., 2005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implemented in </a:t>
            </a:r>
            <a:r>
              <a:rPr lang="en-US" baseline="0" dirty="0" err="1" smtClean="0"/>
              <a:t>betacool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25975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recently pointed out again by </a:t>
            </a:r>
            <a:r>
              <a:rPr lang="en-US" baseline="0" dirty="0" err="1" smtClean="0"/>
              <a:t>Hao</a:t>
            </a:r>
            <a:r>
              <a:rPr lang="en-US" baseline="0" dirty="0" smtClean="0"/>
              <a:t> et al, in the context of the RHIC. This is a scheme that has to be studied.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463"/>
            <a:ext cx="2185987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17463"/>
            <a:ext cx="641032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7463"/>
            <a:ext cx="8748712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7463"/>
            <a:ext cx="8748712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7463"/>
            <a:ext cx="8748712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 dirty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 descr="new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500">
                <a:solidFill>
                  <a:schemeClr val="bg1"/>
                </a:solidFill>
                <a:latin typeface="Arial" charset="0"/>
              </a:rPr>
              <a:t>Page </a:t>
            </a:r>
            <a:fld id="{5A108416-1CDF-485E-9FA4-68F3F505CFB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5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/>
        </p:nvSpPr>
        <p:spPr bwMode="auto">
          <a:xfrm>
            <a:off x="4251325" y="65611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12" name="Text Box 44"/>
          <p:cNvSpPr txBox="1">
            <a:spLocks noChangeArrowheads="1"/>
          </p:cNvSpPr>
          <p:nvPr userDrawn="1"/>
        </p:nvSpPr>
        <p:spPr bwMode="auto">
          <a:xfrm>
            <a:off x="5105401" y="6629400"/>
            <a:ext cx="2285999" cy="166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 dirty="0" smtClean="0">
                <a:latin typeface="Times" pitchFamily="18" charset="0"/>
              </a:rPr>
              <a:t>Y.</a:t>
            </a:r>
            <a:r>
              <a:rPr lang="en-US" sz="800" b="0" baseline="0" dirty="0" smtClean="0">
                <a:latin typeface="Times" pitchFamily="18" charset="0"/>
              </a:rPr>
              <a:t> Roblin, </a:t>
            </a:r>
            <a:r>
              <a:rPr lang="en-US" sz="800" b="0" baseline="0" dirty="0" smtClean="0">
                <a:latin typeface="Times" pitchFamily="18" charset="0"/>
              </a:rPr>
              <a:t>Beam-Beam workshop, Feb 5-7 2018</a:t>
            </a:r>
            <a:endParaRPr lang="en-US" sz="800" b="0" dirty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57200" y="4267200"/>
            <a:ext cx="8118475" cy="9541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Yves </a:t>
            </a:r>
            <a:r>
              <a:rPr lang="en-US" altLang="en-US" sz="2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Roblin</a:t>
            </a:r>
            <a:br>
              <a:rPr lang="en-US" altLang="en-US" sz="2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altLang="en-US" sz="2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Jefferson Lab</a:t>
            </a:r>
            <a:endParaRPr lang="en-US" altLang="en-US" sz="2800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1014413" y="1065213"/>
            <a:ext cx="7067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/>
            <a:endParaRPr lang="en-US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77850" indent="-5778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457200" y="5334000"/>
            <a:ext cx="8118475" cy="9541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en-US" sz="1600" dirty="0" smtClean="0">
                <a:latin typeface="Arial" charset="0"/>
              </a:rPr>
              <a:t>Beam Beam effects in circular colliders</a:t>
            </a:r>
            <a:endParaRPr lang="en-US" altLang="en-US" sz="1600" dirty="0">
              <a:latin typeface="Arial" charset="0"/>
            </a:endParaRPr>
          </a:p>
          <a:p>
            <a:pPr algn="r"/>
            <a:r>
              <a:rPr lang="en-US" altLang="en-US" sz="1600" dirty="0" smtClean="0">
                <a:latin typeface="Arial" charset="0"/>
              </a:rPr>
              <a:t>Berkeley</a:t>
            </a:r>
            <a:endParaRPr lang="en-US" altLang="en-US" sz="1600" dirty="0">
              <a:latin typeface="Arial" charset="0"/>
            </a:endParaRPr>
          </a:p>
          <a:p>
            <a:pPr algn="r"/>
            <a:r>
              <a:rPr lang="en-US" altLang="en-US" sz="1600" dirty="0" smtClean="0">
                <a:latin typeface="Arial" charset="0"/>
              </a:rPr>
              <a:t>Feb 5-7</a:t>
            </a:r>
            <a:r>
              <a:rPr lang="en-US" altLang="en-US" sz="1600" dirty="0" smtClean="0">
                <a:latin typeface="Arial" charset="0"/>
              </a:rPr>
              <a:t>, 2018</a:t>
            </a:r>
            <a:endParaRPr lang="en-US" altLang="en-US" sz="1600" dirty="0">
              <a:latin typeface="Arial" charset="0"/>
            </a:endParaRPr>
          </a:p>
          <a:p>
            <a:pPr algn="l"/>
            <a:endParaRPr lang="en-US" altLang="en-US" sz="800" dirty="0">
              <a:latin typeface="Arial" charset="0"/>
            </a:endParaRPr>
          </a:p>
        </p:txBody>
      </p:sp>
      <p:sp>
        <p:nvSpPr>
          <p:cNvPr id="2089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458200" cy="1470025"/>
          </a:xfrm>
          <a:noFill/>
          <a:ln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Beam Beam effects for JLEIC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651" y="1616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Ion ring dynamic aperture scan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2" y="1159163"/>
            <a:ext cx="3243220" cy="2498437"/>
          </a:xfrm>
          <a:prstGeom prst="rect">
            <a:avLst/>
          </a:prstGeom>
        </p:spPr>
      </p:pic>
      <p:pic>
        <p:nvPicPr>
          <p:cNvPr id="11" name="Picture 6" descr="C:\MEIC R&amp;D Meeting\20170608\mmyDAno0p506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7" y="4038600"/>
            <a:ext cx="3004509" cy="23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51" y="990600"/>
            <a:ext cx="4239976" cy="32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12851" y="4523085"/>
            <a:ext cx="4097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adequate aperture for choice of working</a:t>
            </a:r>
          </a:p>
          <a:p>
            <a:r>
              <a:rPr lang="en-US" sz="1600" dirty="0" smtClean="0">
                <a:latin typeface="+mn-lt"/>
              </a:rPr>
              <a:t>Point. 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91" y="3547646"/>
            <a:ext cx="1887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Tune footprint</a:t>
            </a:r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Weak-strong scan e- ring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5867651" cy="4525963"/>
          </a:xfrm>
        </p:spPr>
      </p:pic>
      <p:sp>
        <p:nvSpPr>
          <p:cNvPr id="5" name="5-Point Star 4"/>
          <p:cNvSpPr/>
          <p:nvPr/>
        </p:nvSpPr>
        <p:spPr bwMode="auto">
          <a:xfrm>
            <a:off x="2743200" y="3733800"/>
            <a:ext cx="304800" cy="228600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464230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choice </a:t>
            </a:r>
            <a:r>
              <a:rPr lang="en-US" smtClean="0"/>
              <a:t>of working point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3962400"/>
            <a:ext cx="1600200" cy="150183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4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Mad-x PTC versus ELEGANT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905952"/>
              </p:ext>
            </p:extLst>
          </p:nvPr>
        </p:nvGraphicFramePr>
        <p:xfrm>
          <a:off x="373063" y="1447800"/>
          <a:ext cx="83359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27"/>
                <a:gridCol w="1389327"/>
                <a:gridCol w="1389327"/>
                <a:gridCol w="1389327"/>
                <a:gridCol w="1389327"/>
                <a:gridCol w="13893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-16.49/-14.55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7.16</a:t>
                      </a:r>
                      <a:r>
                        <a:rPr lang="en-US" sz="1400" dirty="0" smtClean="0"/>
                        <a:t>/6.89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-0.72/-0.62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-291.5/-305.5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-2.99/-2.14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0/-0.027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0.149/0.107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0/-0.0094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0/-0.00418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0.629/0.673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-0.795/-0.785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0.0615/0.093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-12.74/-12.91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931789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Tracking with ELEGANT and extracting coefficients (first number)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Calculating coefficients with MAD-X PTC (second number)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T511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T521 T522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T531 T532 T533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T541 T542 T543 T544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T551 T552 T553 T554 T555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1600" dirty="0" smtClean="0"/>
              <a:t>T561 T562 T564 T564 T565 T566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3063" y="1138622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for T5xx coefficients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4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working point choices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Ion ring : </a:t>
            </a:r>
            <a:r>
              <a:rPr lang="en-US" dirty="0" smtClean="0"/>
              <a:t>0.23/0.16, </a:t>
            </a:r>
            <a:r>
              <a:rPr lang="en-US" dirty="0" smtClean="0"/>
              <a:t>e- ring </a:t>
            </a:r>
            <a:r>
              <a:rPr lang="en-US" dirty="0" smtClean="0"/>
              <a:t>0.53/0.567</a:t>
            </a:r>
            <a:endParaRPr lang="en-US" dirty="0"/>
          </a:p>
          <a:p>
            <a:r>
              <a:rPr lang="en-US" dirty="0" smtClean="0"/>
              <a:t>Initial study with strong-strong </a:t>
            </a:r>
            <a:r>
              <a:rPr lang="en-US" dirty="0" smtClean="0"/>
              <a:t>and non </a:t>
            </a:r>
            <a:r>
              <a:rPr lang="en-US" dirty="0" smtClean="0"/>
              <a:t>linear optics show adequate </a:t>
            </a:r>
            <a:r>
              <a:rPr lang="en-US" dirty="0" smtClean="0"/>
              <a:t>behavior</a:t>
            </a:r>
            <a:endParaRPr lang="en-US" dirty="0"/>
          </a:p>
          <a:p>
            <a:r>
              <a:rPr lang="en-US" dirty="0" smtClean="0"/>
              <a:t>Choice of damping decrement in electron ring is important. Currently transverse damping is 11000 turns. May need to lower this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Crabbing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JLEIC crossing angle is 50 </a:t>
            </a:r>
            <a:r>
              <a:rPr lang="en-US" dirty="0" err="1" smtClean="0"/>
              <a:t>mrad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Crabbing was modeled as thin kicks using two 952 </a:t>
            </a:r>
            <a:r>
              <a:rPr lang="en-US" dirty="0" err="1" smtClean="0"/>
              <a:t>Mhz</a:t>
            </a:r>
            <a:r>
              <a:rPr lang="en-US" dirty="0" smtClean="0"/>
              <a:t> cavities , 90 degrees away from the IP</a:t>
            </a:r>
          </a:p>
          <a:p>
            <a:endParaRPr lang="en-US" dirty="0"/>
          </a:p>
          <a:p>
            <a:r>
              <a:rPr lang="en-US" dirty="0" smtClean="0"/>
              <a:t>So far, assume ”perfect” crabbing cavities</a:t>
            </a:r>
          </a:p>
          <a:p>
            <a:endParaRPr lang="en-US" dirty="0"/>
          </a:p>
          <a:p>
            <a:r>
              <a:rPr lang="en-US" dirty="0" smtClean="0"/>
              <a:t>The real implementation has more than two cavities per side (between 7 and 10)</a:t>
            </a:r>
          </a:p>
        </p:txBody>
      </p:sp>
    </p:spTree>
    <p:extLst>
      <p:ext uri="{BB962C8B-B14F-4D97-AF65-F5344CB8AC3E}">
        <p14:creationId xmlns:p14="http://schemas.microsoft.com/office/powerpoint/2010/main" val="12552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B79BD5-3911-4982-BA95-4A96E775A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2" y="917118"/>
            <a:ext cx="5040118" cy="40844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E6C99-5994-4A0E-9B30-BF50438E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07" y="-16463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Crab cavity for JLEIC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4E50D-DBE5-4156-A95D-ABA48B3DD7E1}"/>
              </a:ext>
            </a:extLst>
          </p:cNvPr>
          <p:cNvSpPr txBox="1"/>
          <p:nvPr/>
        </p:nvSpPr>
        <p:spPr>
          <a:xfrm>
            <a:off x="4118794" y="5290227"/>
            <a:ext cx="448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</a:t>
            </a:r>
            <a:r>
              <a:rPr lang="en-US" sz="1800" dirty="0"/>
              <a:t>ctric field in the fundamental mode of a 3-Cell RFD with coaxial couplers</a:t>
            </a:r>
            <a:r>
              <a:rPr lang="en-US" sz="2400" dirty="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34311C9-F973-4ABD-8AD4-F23D3AB64A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4172" y="1731555"/>
          <a:ext cx="3894623" cy="39776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227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/>
                      <a:endParaRPr 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Squashed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Elliptical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Single-Cell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RFD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Multi-Cell RFD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Unit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952.6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Aperture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LOM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697.6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757, 862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LOM Mode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Monopole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 –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Dipole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HOM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1033.1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1411.5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1335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900" b="0" i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900" b="0" i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endParaRPr lang="en-US" sz="900" b="0" i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2.29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5.89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900" b="0" i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endParaRPr lang="en-US" sz="900" b="0" i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7.46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13.6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11.33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mT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/(MV/m)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]</a:t>
                      </a:r>
                      <a:r>
                        <a:rPr lang="en-US" sz="900" b="0" i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49.4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Ω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Ω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9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s</a:t>
                      </a:r>
                      <a:endParaRPr lang="en-US" sz="900" b="0" i="1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1.7×10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8.3×10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4.34×10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Total </a:t>
                      </a:r>
                      <a:r>
                        <a:rPr lang="en-US" sz="900" b="1" i="1" baseline="0" dirty="0" err="1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900" b="1" i="1" baseline="-25000" dirty="0" err="1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900" b="1" i="0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900" b="1" i="1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e/p</a:t>
                      </a:r>
                      <a:r>
                        <a:rPr lang="en-US" sz="900" b="1" i="0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(per beam per side)</a:t>
                      </a:r>
                      <a:endParaRPr lang="en-US" sz="900" b="1" i="1" baseline="0" dirty="0">
                        <a:solidFill>
                          <a:srgbClr val="FF990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2.81</a:t>
                      </a:r>
                      <a:r>
                        <a:rPr lang="en-US" sz="900" b="1" baseline="0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/ 20.8</a:t>
                      </a:r>
                      <a:endParaRPr lang="en-US" sz="900" b="1" dirty="0">
                        <a:solidFill>
                          <a:srgbClr val="FF990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99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MV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900" b="1" i="1" baseline="-250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900" b="1" i="0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(per cavity)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MV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No.</a:t>
                      </a:r>
                      <a:r>
                        <a:rPr lang="en-US" sz="900" b="1" baseline="0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of cavities (</a:t>
                      </a:r>
                      <a:r>
                        <a:rPr lang="en-US" sz="900" b="1" i="1" baseline="0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900" b="1" baseline="0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900" b="1" i="1" baseline="0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900" b="1" baseline="0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  <a:endParaRPr lang="en-US" sz="900" b="1" dirty="0">
                        <a:solidFill>
                          <a:srgbClr val="1D4F9F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2 / 14</a:t>
                      </a:r>
                      <a:endParaRPr lang="en-US" sz="900" b="1" baseline="30000" dirty="0">
                        <a:solidFill>
                          <a:srgbClr val="1D4F9F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4 / 25</a:t>
                      </a:r>
                      <a:endParaRPr lang="en-US" sz="900" b="1" baseline="30000" dirty="0">
                        <a:solidFill>
                          <a:srgbClr val="1D4F9F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1D4F9F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 / 7</a:t>
                      </a:r>
                      <a:endParaRPr lang="en-US" sz="900" b="1" baseline="30000" dirty="0">
                        <a:solidFill>
                          <a:srgbClr val="1D4F9F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900" b="0" i="1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endParaRPr lang="en-US" sz="900" b="0" i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MV/m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1" i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900" b="1" i="1" baseline="-250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endParaRPr lang="en-US" sz="900" b="1" i="1" baseline="30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mT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9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9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900" b="0" i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res</a:t>
                      </a:r>
                      <a:r>
                        <a:rPr lang="en-US" sz="9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9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=10 n</a:t>
                      </a:r>
                      <a:r>
                        <a:rPr lang="el-GR" sz="9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9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&amp; 2.0 K]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lang="el-G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Ω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en-US" sz="900" b="0" i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900" b="0" i="1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diss</a:t>
                      </a:r>
                      <a:r>
                        <a:rPr lang="en-US" sz="9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(per cavity)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813447"/>
            <a:ext cx="249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</a:t>
            </a:r>
            <a:r>
              <a:rPr lang="en-US" sz="1400" smtClean="0"/>
              <a:t>Salvador Sosa, ODU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421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vs proton sync. tune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259388" y="1277034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Crabbing is on</a:t>
            </a:r>
          </a:p>
        </p:txBody>
      </p:sp>
    </p:spTree>
    <p:extLst>
      <p:ext uri="{BB962C8B-B14F-4D97-AF65-F5344CB8AC3E}">
        <p14:creationId xmlns:p14="http://schemas.microsoft.com/office/powerpoint/2010/main" val="20735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sizes for vs=0.035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20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sizes for vs=0.045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444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sizes for vs=0.054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  <p:extLst>
      <p:ext uri="{BB962C8B-B14F-4D97-AF65-F5344CB8AC3E}">
        <p14:creationId xmlns:p14="http://schemas.microsoft.com/office/powerpoint/2010/main" val="1256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1143000"/>
            <a:ext cx="8229600" cy="4876800"/>
          </a:xfrm>
        </p:spPr>
        <p:txBody>
          <a:bodyPr/>
          <a:lstStyle/>
          <a:p>
            <a:r>
              <a:rPr lang="en-US" dirty="0" smtClean="0"/>
              <a:t>JLEIC parameter range </a:t>
            </a:r>
          </a:p>
          <a:p>
            <a:endParaRPr lang="en-US" dirty="0"/>
          </a:p>
          <a:p>
            <a:r>
              <a:rPr lang="en-US" dirty="0" smtClean="0"/>
              <a:t>Optimization strategy for beam beam effects</a:t>
            </a:r>
          </a:p>
          <a:p>
            <a:endParaRPr lang="en-US" dirty="0"/>
          </a:p>
          <a:p>
            <a:r>
              <a:rPr lang="en-US" dirty="0" smtClean="0"/>
              <a:t>Aperture scans, dynamic apertures, initial studies</a:t>
            </a:r>
          </a:p>
          <a:p>
            <a:endParaRPr lang="en-US" dirty="0"/>
          </a:p>
          <a:p>
            <a:r>
              <a:rPr lang="en-US" dirty="0" smtClean="0"/>
              <a:t>Incorporating non linear maps</a:t>
            </a:r>
          </a:p>
          <a:p>
            <a:endParaRPr lang="en-US" dirty="0"/>
          </a:p>
          <a:p>
            <a:r>
              <a:rPr lang="en-US" dirty="0" smtClean="0"/>
              <a:t>Other effects (crabbing, cooling, gear changing)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96913"/>
            <a:ext cx="6034617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crabbing frequency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983828"/>
            <a:ext cx="270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Pic noise contribution?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990837"/>
                <a:ext cx="2813142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1" i="1" smtClean="0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1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mr-IN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mr-IN" sz="20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mr-IN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</m:func>
                        </m:num>
                        <m:den>
                          <m:r>
                            <a:rPr lang="en-US" sz="2000" b="1" i="1" smtClean="0">
                              <a:latin typeface="Cambria Math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𝒇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𝒄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𝑰𝑷</m:t>
                                  </m:r>
                                </m:sub>
                              </m:sSub>
                            </m:e>
                          </m:rad>
                          <m:func>
                            <m:func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∆</m:t>
                                  </m:r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837"/>
                <a:ext cx="2813142" cy="821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4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decrement in e-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we have </a:t>
            </a:r>
            <a:r>
              <a:rPr lang="en-US" dirty="0" err="1" smtClean="0"/>
              <a:t>tx</a:t>
            </a:r>
            <a:r>
              <a:rPr lang="en-US" dirty="0" smtClean="0"/>
              <a:t>=ty=11400,tz=5700 (turns)</a:t>
            </a:r>
          </a:p>
          <a:p>
            <a:endParaRPr lang="en-US" dirty="0"/>
          </a:p>
          <a:p>
            <a:r>
              <a:rPr lang="en-US" dirty="0" smtClean="0"/>
              <a:t>What is the optimal damping decrement one needs to use to have an optimal lattice ?</a:t>
            </a:r>
          </a:p>
          <a:p>
            <a:endParaRPr lang="en-US" dirty="0"/>
          </a:p>
          <a:p>
            <a:r>
              <a:rPr lang="en-US" dirty="0" smtClean="0"/>
              <a:t>Can we push up the beam-beam parameter by optimizing the damping decrement ?</a:t>
            </a:r>
          </a:p>
          <a:p>
            <a:endParaRPr lang="en-US" dirty="0" smtClean="0"/>
          </a:p>
          <a:p>
            <a:r>
              <a:rPr lang="en-US" dirty="0" smtClean="0"/>
              <a:t>In practice, it requires a lattice redesign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decrement and crabbing amplitude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202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cooling the ion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JLEIC has bunch by bunch cooling in the ion </a:t>
            </a:r>
            <a:r>
              <a:rPr lang="en-US" dirty="0" smtClean="0"/>
              <a:t>ring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leads to non-</a:t>
            </a:r>
            <a:r>
              <a:rPr lang="en-US" dirty="0" err="1" smtClean="0"/>
              <a:t>gaussian</a:t>
            </a:r>
            <a:r>
              <a:rPr lang="en-US" dirty="0" smtClean="0"/>
              <a:t> </a:t>
            </a:r>
            <a:r>
              <a:rPr lang="en-US" dirty="0" smtClean="0"/>
              <a:t>beams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for careful self-consistent calculations</a:t>
            </a:r>
          </a:p>
          <a:p>
            <a:endParaRPr lang="en-US" dirty="0"/>
          </a:p>
          <a:p>
            <a:r>
              <a:rPr lang="en-US" dirty="0" smtClean="0"/>
              <a:t>Assumption: Time scale is different from beam-beam (much longer), so we will initialize the beam beam simulations using the cooling </a:t>
            </a:r>
            <a:r>
              <a:rPr lang="en-US" dirty="0" smtClean="0"/>
              <a:t>distributions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3399"/>
                </a:solidFill>
              </a:rPr>
              <a:t>Dense Core of Ion Beam After e-Cooling</a:t>
            </a:r>
            <a:endParaRPr lang="en-US" sz="3200" dirty="0">
              <a:solidFill>
                <a:srgbClr val="333399"/>
              </a:solidFill>
            </a:endParaRPr>
          </a:p>
        </p:txBody>
      </p:sp>
      <p:pic>
        <p:nvPicPr>
          <p:cNvPr id="5" name="Picture 4" descr="Screen Shot 2015-04-09 at 12.2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1" y="1071714"/>
            <a:ext cx="4056279" cy="3347886"/>
          </a:xfrm>
          <a:prstGeom prst="rect">
            <a:avLst/>
          </a:prstGeom>
        </p:spPr>
      </p:pic>
      <p:pic>
        <p:nvPicPr>
          <p:cNvPr id="9" name="Picture 8" descr="Screen Shot 2015-04-09 at 12.29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" y="1043819"/>
            <a:ext cx="4308842" cy="3528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4" y="4592198"/>
            <a:ext cx="9222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The dense core of the ion beam  formed after strong electron cooling  can induce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strong nonlinear beam-beam force on the electron bunch and shortening luminosity lifetime.</a:t>
            </a:r>
          </a:p>
          <a:p>
            <a:endParaRPr lang="en-US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60" y="5691849"/>
            <a:ext cx="85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Figures from : A.V </a:t>
            </a:r>
            <a:r>
              <a:rPr lang="en-US" sz="1400" dirty="0" err="1" smtClean="0">
                <a:latin typeface="+mn-lt"/>
              </a:rPr>
              <a:t>Fedotov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et al, IBS for Ion Distribution Under Electron Cooling, PAC2005, Knoxville, Tennessee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1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"/>
    </mc:Choice>
    <mc:Fallback xmlns="">
      <p:transition spd="slow" advTm="78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1143000"/>
            <a:ext cx="8229600" cy="5181600"/>
          </a:xfrm>
        </p:spPr>
        <p:txBody>
          <a:bodyPr/>
          <a:lstStyle/>
          <a:p>
            <a:r>
              <a:rPr lang="en-US" dirty="0" smtClean="0"/>
              <a:t>Baseline for JLEIC is to use chicanes/bypass lines.</a:t>
            </a:r>
          </a:p>
          <a:p>
            <a:r>
              <a:rPr lang="en-US" dirty="0" smtClean="0"/>
              <a:t>In some kinematics, the discrepancy between e- beam and ion beam is significant (up to 25 cm </a:t>
            </a:r>
            <a:r>
              <a:rPr lang="en-US" dirty="0" err="1" smtClean="0"/>
              <a:t>pathlength</a:t>
            </a:r>
            <a:r>
              <a:rPr lang="en-US" dirty="0" smtClean="0"/>
              <a:t> shift)</a:t>
            </a:r>
          </a:p>
          <a:p>
            <a:endParaRPr lang="en-US" dirty="0"/>
          </a:p>
          <a:p>
            <a:r>
              <a:rPr lang="en-US" dirty="0" smtClean="0"/>
              <a:t>Investigate the possibility to use ”gear changing”:</a:t>
            </a:r>
          </a:p>
          <a:p>
            <a:pPr lvl="1"/>
            <a:r>
              <a:rPr lang="en-US" dirty="0" smtClean="0"/>
              <a:t>Combination of chicanes and harmonic number changes between </a:t>
            </a:r>
            <a:r>
              <a:rPr lang="en-US" dirty="0" smtClean="0"/>
              <a:t>rings</a:t>
            </a:r>
            <a:endParaRPr lang="en-US" dirty="0" smtClean="0"/>
          </a:p>
          <a:p>
            <a:pPr lvl="1"/>
            <a:r>
              <a:rPr lang="en-US" dirty="0" smtClean="0"/>
              <a:t>Leads to significant dynamical effects in beams.</a:t>
            </a:r>
          </a:p>
          <a:p>
            <a:pPr lvl="1"/>
            <a:r>
              <a:rPr lang="en-US" dirty="0" smtClean="0"/>
              <a:t>We are developing simulation code to test it (GHOST)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12264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399"/>
                </a:solidFill>
              </a:rPr>
              <a:t>Coupled Bunch Beam-Beam Instability due to “Switching Gear”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4" name="Content Placeholder 3" descr="Screen Shot 2015-04-09 at 12.14.3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>
            <a:fillRect/>
          </a:stretch>
        </p:blipFill>
        <p:spPr>
          <a:xfrm>
            <a:off x="179010" y="1417638"/>
            <a:ext cx="5711371" cy="3141034"/>
          </a:xfrm>
        </p:spPr>
      </p:pic>
      <p:pic>
        <p:nvPicPr>
          <p:cNvPr id="5" name="Picture 4" descr="Screen Shot 2015-04-09 at 12.15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81" y="3484033"/>
            <a:ext cx="3198083" cy="2767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8" y="4889791"/>
            <a:ext cx="5921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We need to address the challenge of</a:t>
            </a:r>
          </a:p>
          <a:p>
            <a:r>
              <a:rPr lang="en-US" sz="2000" dirty="0">
                <a:solidFill>
                  <a:srgbClr val="008000"/>
                </a:solidFill>
                <a:latin typeface="+mn-lt"/>
              </a:rPr>
              <a:t>c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oupled bunch beam-beam instability if we use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bunch harmonics for synchronization. </a:t>
            </a:r>
          </a:p>
        </p:txBody>
      </p:sp>
    </p:spTree>
    <p:extLst>
      <p:ext uri="{BB962C8B-B14F-4D97-AF65-F5344CB8AC3E}">
        <p14:creationId xmlns:p14="http://schemas.microsoft.com/office/powerpoint/2010/main" val="17738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25"/>
    </mc:Choice>
    <mc:Fallback xmlns="">
      <p:transition spd="slow" advTm="7182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4" y="1219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JLEIC </a:t>
            </a:r>
            <a:r>
              <a:rPr lang="en-US" dirty="0" smtClean="0"/>
              <a:t>beam-beam studies </a:t>
            </a:r>
            <a:r>
              <a:rPr lang="en-US" dirty="0" smtClean="0"/>
              <a:t>ongoing</a:t>
            </a:r>
          </a:p>
          <a:p>
            <a:pPr lvl="1"/>
            <a:r>
              <a:rPr lang="en-US" dirty="0" smtClean="0"/>
              <a:t>Initial choice of working point</a:t>
            </a:r>
          </a:p>
          <a:p>
            <a:pPr lvl="1"/>
            <a:r>
              <a:rPr lang="en-US" dirty="0" smtClean="0"/>
              <a:t>Crabbing studies in progress</a:t>
            </a:r>
          </a:p>
          <a:p>
            <a:pPr lvl="1"/>
            <a:r>
              <a:rPr lang="en-US" dirty="0" smtClean="0"/>
              <a:t>Lattices optimizations in progress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Initial studies indicate that one can reach the design luminosity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Code development for gear changing (GHOST) in progress.</a:t>
            </a:r>
          </a:p>
        </p:txBody>
      </p:sp>
    </p:spTree>
    <p:extLst>
      <p:ext uri="{BB962C8B-B14F-4D97-AF65-F5344CB8AC3E}">
        <p14:creationId xmlns:p14="http://schemas.microsoft.com/office/powerpoint/2010/main" val="14980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54"/>
            <a:ext cx="8179324" cy="61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007427" y="0"/>
            <a:ext cx="7313613" cy="684908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JLEIC Luminosity 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141322" name="Group 10"/>
          <p:cNvGraphicFramePr>
            <a:graphicFrameLocks noGrp="1"/>
          </p:cNvGraphicFramePr>
          <p:nvPr>
            <p:extLst/>
          </p:nvPr>
        </p:nvGraphicFramePr>
        <p:xfrm>
          <a:off x="173038" y="4870450"/>
          <a:ext cx="8812212" cy="1484313"/>
        </p:xfrm>
        <a:graphic>
          <a:graphicData uri="http://schemas.openxmlformats.org/drawingml/2006/table">
            <a:tbl>
              <a:tblPr/>
              <a:tblGrid>
                <a:gridCol w="1866430">
                  <a:extLst>
                    <a:ext uri="{9D8B030D-6E8A-4147-A177-3AD203B41FA5}"/>
                  </a:extLst>
                </a:gridCol>
                <a:gridCol w="1603763">
                  <a:extLst>
                    <a:ext uri="{9D8B030D-6E8A-4147-A177-3AD203B41FA5}"/>
                  </a:extLst>
                </a:gridCol>
                <a:gridCol w="1622304">
                  <a:extLst>
                    <a:ext uri="{9D8B030D-6E8A-4147-A177-3AD203B41FA5}"/>
                  </a:extLst>
                </a:gridCol>
                <a:gridCol w="3719715">
                  <a:extLst>
                    <a:ext uri="{9D8B030D-6E8A-4147-A177-3AD203B41FA5}"/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s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(GeV)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(GeV)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luminosity limitation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charge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radiation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/>
          <a:lstStyle/>
          <a:p>
            <a:fld id="{410D451F-9B7F-8144-A541-E9E65ECBB2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711738"/>
            <a:ext cx="7498080" cy="39684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16672" y="2308548"/>
            <a:ext cx="6132317" cy="369332"/>
            <a:chOff x="1936193" y="2226638"/>
            <a:chExt cx="6132317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36193" y="2589745"/>
              <a:ext cx="6132317" cy="6225"/>
            </a:xfrm>
            <a:prstGeom prst="line">
              <a:avLst/>
            </a:prstGeom>
            <a:ln>
              <a:solidFill>
                <a:srgbClr val="33FF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370660" y="2226638"/>
              <a:ext cx="569387" cy="369332"/>
            </a:xfrm>
            <a:prstGeom prst="rect">
              <a:avLst/>
            </a:prstGeom>
            <a:solidFill>
              <a:srgbClr val="33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34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88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2946"/>
            <a:ext cx="9144000" cy="6858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JLEIC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200" y="1568788"/>
          <a:ext cx="8991600" cy="39471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762000"/>
                <a:gridCol w="914400"/>
                <a:gridCol w="990600"/>
                <a:gridCol w="914400"/>
                <a:gridCol w="914400"/>
                <a:gridCol w="996295"/>
                <a:gridCol w="984905"/>
              </a:tblGrid>
              <a:tr h="4507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 energy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21.9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low)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44.7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medium)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63.3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high)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Beam energy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GeV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Collision frequency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MHz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476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476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476/4=119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Particles per bunch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Beam current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A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Polarization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/>
                        <a:t>%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75%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Bunch length, RMS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Norm. </a:t>
                      </a:r>
                      <a:r>
                        <a:rPr lang="en-US" sz="1400" dirty="0" err="1" smtClean="0"/>
                        <a:t>emittance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ver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/>
                        <a:t>μ</a:t>
                      </a:r>
                      <a:r>
                        <a:rPr lang="en-US" sz="1400"/>
                        <a:t>m 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0.3/0.3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24/24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0.5/0.1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54/10.8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0.9/0.18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432/86.4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Horizontal &amp; vertical β*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8/8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13.5/13.5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6/1.2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5.1/1.0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10.5/2.1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4/0.8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Ver. </a:t>
                      </a:r>
                      <a:r>
                        <a:rPr lang="en-US" sz="1400" dirty="0"/>
                        <a:t>beam-beam </a:t>
                      </a:r>
                      <a:r>
                        <a:rPr lang="en-US" sz="1400" dirty="0" smtClean="0"/>
                        <a:t>parameter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0.092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0.008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0.034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Laslett</a:t>
                      </a:r>
                      <a:r>
                        <a:rPr lang="en-US" sz="1400" dirty="0"/>
                        <a:t> tune-shift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Detector </a:t>
                      </a:r>
                      <a:r>
                        <a:rPr lang="en-US" sz="1400" dirty="0" smtClean="0"/>
                        <a:t>space, up/down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Hourglass(HG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smtClean="0"/>
                        <a:t>reduction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Luminosity/IP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smtClean="0"/>
                        <a:t>w/HG, </a:t>
                      </a:r>
                      <a:r>
                        <a:rPr lang="en-US" sz="1400" b="1" dirty="0"/>
                        <a:t>10</a:t>
                      </a:r>
                      <a:r>
                        <a:rPr lang="en-US" sz="1400" b="1" baseline="30000" dirty="0"/>
                        <a:t>33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2.5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21.4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2560" y="1584026"/>
            <a:ext cx="91440" cy="393192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79920" y="1584026"/>
            <a:ext cx="91440" cy="3947158"/>
          </a:xfrm>
          <a:prstGeom prst="rect">
            <a:avLst/>
          </a:prstGeom>
          <a:solidFill>
            <a:srgbClr val="FFFFFF"/>
          </a:solidFill>
          <a:ln>
            <a:solidFill>
              <a:srgbClr val="FEC6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/>
          <a:lstStyle/>
          <a:p>
            <a:fld id="{410D451F-9B7F-8144-A541-E9E65ECBB2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beam challenges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244" y="9144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Large crossing angle with crabbing , </a:t>
                </a:r>
                <a:r>
                  <a:rPr lang="en-US" dirty="0" err="1" smtClean="0"/>
                  <a:t>synchrobetatron</a:t>
                </a:r>
                <a:r>
                  <a:rPr lang="en-US" dirty="0" smtClean="0"/>
                  <a:t> effects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Strong longitudinal focusing in the proton ring</a:t>
                </a:r>
              </a:p>
              <a:p>
                <a:endParaRPr lang="en-US" dirty="0"/>
              </a:p>
              <a:p>
                <a:r>
                  <a:rPr lang="en-US" dirty="0" smtClean="0"/>
                  <a:t>Beam-beam parameter nearing 0.1 for electrons implying tight control of the damping decrement</a:t>
                </a:r>
              </a:p>
              <a:p>
                <a:endParaRPr lang="en-US" dirty="0"/>
              </a:p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𝜷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at interaction leading to strong chromatic corrections and dynamic aperture restrictions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Strong cooling in the ion ring leads to non-</a:t>
                </a:r>
                <a:r>
                  <a:rPr lang="en-US" dirty="0" err="1" smtClean="0"/>
                  <a:t>gaussian</a:t>
                </a:r>
                <a:r>
                  <a:rPr lang="en-US" dirty="0" smtClean="0"/>
                  <a:t> beams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244" y="914400"/>
                <a:ext cx="8229600" cy="4525963"/>
              </a:xfrm>
              <a:blipFill rotWithShape="0">
                <a:blip r:embed="rId2"/>
                <a:stretch>
                  <a:fillRect l="-1037" t="-943" b="-2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dynamic aperture scans for both e- and ion rings, select zones with adequate dynamic aperture</a:t>
            </a:r>
          </a:p>
          <a:p>
            <a:r>
              <a:rPr lang="en-US" dirty="0" smtClean="0"/>
              <a:t>Perform a weak-strong scan with linear optics</a:t>
            </a:r>
          </a:p>
          <a:p>
            <a:r>
              <a:rPr lang="en-US" dirty="0" smtClean="0"/>
              <a:t>Study stability of working point under various beam-beam conditions</a:t>
            </a:r>
          </a:p>
          <a:p>
            <a:r>
              <a:rPr lang="en-US" dirty="0" smtClean="0"/>
              <a:t>Perform strong-strong simulations around the candidate working points</a:t>
            </a:r>
          </a:p>
          <a:p>
            <a:r>
              <a:rPr lang="en-US" dirty="0" smtClean="0"/>
              <a:t>Produce a </a:t>
            </a:r>
            <a:r>
              <a:rPr lang="en-US" dirty="0" err="1" smtClean="0"/>
              <a:t>fma</a:t>
            </a:r>
            <a:r>
              <a:rPr lang="en-US" dirty="0" smtClean="0"/>
              <a:t> map around the candidate working points</a:t>
            </a:r>
          </a:p>
          <a:p>
            <a:r>
              <a:rPr lang="en-US" dirty="0" smtClean="0"/>
              <a:t>Refine/identify issues, eventually correct lattice </a:t>
            </a:r>
            <a:r>
              <a:rPr lang="en-US" dirty="0" err="1" smtClean="0"/>
              <a:t>aberations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6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 (</a:t>
            </a:r>
            <a:r>
              <a:rPr lang="en-US" dirty="0" err="1" smtClean="0"/>
              <a:t>cont</a:t>
            </a:r>
            <a:r>
              <a:rPr lang="en-US" dirty="0" smtClean="0"/>
              <a:t>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magnet errors, generate a set of perturbed lattices</a:t>
            </a:r>
          </a:p>
          <a:p>
            <a:r>
              <a:rPr lang="en-US" dirty="0" smtClean="0"/>
              <a:t>Extract one turn map to high order </a:t>
            </a:r>
          </a:p>
          <a:p>
            <a:pPr lvl="1"/>
            <a:r>
              <a:rPr lang="en-US" dirty="0" smtClean="0"/>
              <a:t>Using ELEGANT by tracking</a:t>
            </a:r>
          </a:p>
          <a:p>
            <a:pPr lvl="1"/>
            <a:r>
              <a:rPr lang="en-US" dirty="0" smtClean="0"/>
              <a:t>Using MAD-X PTC via Lie Algebra/DA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Cosy</a:t>
            </a:r>
            <a:r>
              <a:rPr lang="en-US" dirty="0" smtClean="0"/>
              <a:t>-infinity </a:t>
            </a:r>
          </a:p>
          <a:p>
            <a:r>
              <a:rPr lang="en-US" dirty="0" smtClean="0"/>
              <a:t>Beam Beam 3D supports up to fourth order.</a:t>
            </a:r>
            <a:endParaRPr lang="en-US" dirty="0"/>
          </a:p>
          <a:p>
            <a:r>
              <a:rPr lang="en-US" dirty="0" smtClean="0"/>
              <a:t>Perform frequency map analysis with BB3D, refine working points</a:t>
            </a:r>
          </a:p>
          <a:p>
            <a:r>
              <a:rPr lang="en-US" dirty="0" smtClean="0"/>
              <a:t>Study running with two </a:t>
            </a:r>
            <a:r>
              <a:rPr lang="en-US" dirty="0" smtClean="0"/>
              <a:t>IP’s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 Vugraph 2004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Lab Vugraph 2004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Lab Vugraph 2004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 Vugraph 2004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 Vugraph 2004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AS12talk [Repaired]" id="{A9BC3FA6-6C3D-244D-8DED-5A94A3B44370}" vid="{EDEFCA25-2C5C-674A-A6A1-F31E485239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whiteslidesjlab</Template>
  <TotalTime>14378</TotalTime>
  <Pages>1</Pages>
  <Words>1184</Words>
  <Application>Microsoft Macintosh PowerPoint</Application>
  <PresentationFormat>Letter Paper (8.5x11 in)</PresentationFormat>
  <Paragraphs>361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Cambria Math</vt:lpstr>
      <vt:lpstr>Century Schoolbook</vt:lpstr>
      <vt:lpstr>Symbol</vt:lpstr>
      <vt:lpstr>Times</vt:lpstr>
      <vt:lpstr>Times New Roman</vt:lpstr>
      <vt:lpstr>Wingdings</vt:lpstr>
      <vt:lpstr>Arial</vt:lpstr>
      <vt:lpstr>JLab Vugraph 2004 Template</vt:lpstr>
      <vt:lpstr> Beam Beam effects for JLEIC</vt:lpstr>
      <vt:lpstr>Introduction </vt:lpstr>
      <vt:lpstr>PowerPoint Presentation</vt:lpstr>
      <vt:lpstr>JLEIC Luminosity </vt:lpstr>
      <vt:lpstr>JLEIC Parameters</vt:lpstr>
      <vt:lpstr>PowerPoint Presentation</vt:lpstr>
      <vt:lpstr>Beam beam challenges</vt:lpstr>
      <vt:lpstr>Optimization strategy</vt:lpstr>
      <vt:lpstr>Optimization strategy (cont) </vt:lpstr>
      <vt:lpstr>Ion ring dynamic aperture scan</vt:lpstr>
      <vt:lpstr>Weak-strong scan e- ring</vt:lpstr>
      <vt:lpstr>Mad-x PTC versus ELEGANT</vt:lpstr>
      <vt:lpstr>Initial working point choices </vt:lpstr>
      <vt:lpstr>Crabbing studies</vt:lpstr>
      <vt:lpstr>Crab cavity for JLEIC</vt:lpstr>
      <vt:lpstr>Luminosity vs proton sync. tune</vt:lpstr>
      <vt:lpstr>Beam sizes for vs=0.035</vt:lpstr>
      <vt:lpstr>Beam sizes for vs=0.045</vt:lpstr>
      <vt:lpstr>Beam sizes for vs=0.054</vt:lpstr>
      <vt:lpstr>Effect of crabbing frequency</vt:lpstr>
      <vt:lpstr>Damping decrement in e- ring</vt:lpstr>
      <vt:lpstr>Damping decrement and crabbing amplitude</vt:lpstr>
      <vt:lpstr>Effect of cooling the ion beam</vt:lpstr>
      <vt:lpstr>Dense Core of Ion Beam After e-Cooling</vt:lpstr>
      <vt:lpstr>Ring Synchronization</vt:lpstr>
      <vt:lpstr>Coupled Bunch Beam-Beam Instability due to “Switching Gear”</vt:lpstr>
      <vt:lpstr>Conclusions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CEBAF in Hall B after the 12GeV upgrade</dc:title>
  <dc:subject>BESAC</dc:subject>
  <dc:creator>Microsoft Office User</dc:creator>
  <cp:keywords>Presentation Generic</cp:keywords>
  <dc:description/>
  <cp:lastModifiedBy>Microsoft Office User</cp:lastModifiedBy>
  <cp:revision>62</cp:revision>
  <cp:lastPrinted>2018-02-03T23:11:24Z</cp:lastPrinted>
  <dcterms:created xsi:type="dcterms:W3CDTF">2017-09-25T14:02:08Z</dcterms:created>
  <dcterms:modified xsi:type="dcterms:W3CDTF">2018-02-04T00:03:23Z</dcterms:modified>
</cp:coreProperties>
</file>