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25"/>
  </p:notesMasterIdLst>
  <p:handoutMasterIdLst>
    <p:handoutMasterId r:id="rId26"/>
  </p:handoutMasterIdLst>
  <p:sldIdLst>
    <p:sldId id="294" r:id="rId2"/>
    <p:sldId id="591" r:id="rId3"/>
    <p:sldId id="602" r:id="rId4"/>
    <p:sldId id="607" r:id="rId5"/>
    <p:sldId id="592" r:id="rId6"/>
    <p:sldId id="613" r:id="rId7"/>
    <p:sldId id="611" r:id="rId8"/>
    <p:sldId id="608" r:id="rId9"/>
    <p:sldId id="612" r:id="rId10"/>
    <p:sldId id="598" r:id="rId11"/>
    <p:sldId id="604" r:id="rId12"/>
    <p:sldId id="600" r:id="rId13"/>
    <p:sldId id="605" r:id="rId14"/>
    <p:sldId id="601" r:id="rId15"/>
    <p:sldId id="606" r:id="rId16"/>
    <p:sldId id="618" r:id="rId17"/>
    <p:sldId id="554" r:id="rId18"/>
    <p:sldId id="614" r:id="rId19"/>
    <p:sldId id="617" r:id="rId20"/>
    <p:sldId id="506" r:id="rId21"/>
    <p:sldId id="616" r:id="rId22"/>
    <p:sldId id="597" r:id="rId23"/>
    <p:sldId id="599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33A"/>
    <a:srgbClr val="004C97"/>
    <a:srgbClr val="282DF8"/>
    <a:srgbClr val="000000"/>
    <a:srgbClr val="4E4E4E"/>
    <a:srgbClr val="404040"/>
    <a:srgbClr val="FF00FF"/>
    <a:srgbClr val="50504E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0" autoAdjust="0"/>
    <p:restoredTop sz="90596"/>
  </p:normalViewPr>
  <p:slideViewPr>
    <p:cSldViewPr snapToGrid="0" snapToObjects="1" showGuides="1">
      <p:cViewPr>
        <p:scale>
          <a:sx n="98" d="100"/>
          <a:sy n="98" d="100"/>
        </p:scale>
        <p:origin x="1432" y="16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566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4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7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30251-CFD9-4DF9-8696-9BD2046DEA13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2661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30251-CFD9-4DF9-8696-9BD2046DEA13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7471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964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851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382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Dig up email from Wolfram et 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99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30251-CFD9-4DF9-8696-9BD2046DEA13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9459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29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02/06/2018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Shiltsev-Valishev | Landau e-Lens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02/06/2018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Shiltsev-Valishev | Landau e-Lens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02/06/2018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Shiltsev-Valishev | Landau e-Lens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02/06/2018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Shiltsev-Valishev | Landau e-Lens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02/06/2018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Shiltsev-Valishev | Landau e-Lens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02/06/2018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Shiltsev-Valishev | Landau e-Lens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02/06/2018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Shiltsev-Valishev | Landau e-Lens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1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02/06/2018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994420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Shiltsev-Valishev | Landau e-Lens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5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emf"/><Relationship Id="rId11" Type="http://schemas.openxmlformats.org/officeDocument/2006/relationships/image" Target="../media/image42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1.emf"/><Relationship Id="rId4" Type="http://schemas.openxmlformats.org/officeDocument/2006/relationships/image" Target="../media/image38.emf"/><Relationship Id="rId9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png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9087" y="5130613"/>
            <a:ext cx="8499231" cy="1390219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Vladimir Shiltsev, Yuri </a:t>
            </a:r>
            <a:r>
              <a:rPr lang="en-US" dirty="0" err="1"/>
              <a:t>Alexahin</a:t>
            </a:r>
            <a:r>
              <a:rPr lang="en-US" dirty="0"/>
              <a:t>, Alexei </a:t>
            </a:r>
            <a:r>
              <a:rPr lang="en-US" dirty="0" err="1"/>
              <a:t>Burov</a:t>
            </a:r>
            <a:r>
              <a:rPr lang="en-US" dirty="0"/>
              <a:t>, </a:t>
            </a:r>
            <a:r>
              <a:rPr lang="en-US" u="sng" dirty="0"/>
              <a:t>Sasha </a:t>
            </a:r>
            <a:r>
              <a:rPr lang="en-US" u="sng" dirty="0" err="1"/>
              <a:t>Valishev</a:t>
            </a:r>
            <a:endParaRPr lang="en-US" u="sng" dirty="0"/>
          </a:p>
          <a:p>
            <a:r>
              <a:rPr lang="en-US" dirty="0" err="1"/>
              <a:t>Fermilab</a:t>
            </a:r>
            <a:endParaRPr lang="en-US" dirty="0"/>
          </a:p>
          <a:p>
            <a:r>
              <a:rPr lang="en-US" dirty="0"/>
              <a:t>2018 Beam-Beam Workshop, LBNL, February 2018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9087" y="3956916"/>
            <a:ext cx="8994913" cy="100304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Landau Damping Using Electron Lenses in Future Circular Colliders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ea typeface="Geneva" pitchFamily="12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7961DD8D-676D-41BA-9FCC-BE7EBCE8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37563"/>
            <a:ext cx="8229600" cy="609600"/>
          </a:xfrm>
        </p:spPr>
        <p:txBody>
          <a:bodyPr/>
          <a:lstStyle/>
          <a:p>
            <a:r>
              <a:rPr lang="en-US" altLang="en-US" sz="2800" b="1" dirty="0">
                <a:latin typeface="Helvetica" pitchFamily="2" charset="0"/>
              </a:rPr>
              <a:t>E-Lens as a Perfect Landau Element</a:t>
            </a:r>
            <a:endParaRPr lang="en-US" altLang="en-US" sz="2800" dirty="0">
              <a:latin typeface="Helvetica" pitchFamily="2" charset="0"/>
            </a:endParaRPr>
          </a:p>
        </p:txBody>
      </p:sp>
      <p:sp>
        <p:nvSpPr>
          <p:cNvPr id="21506" name="Slide Number Placeholder 3">
            <a:extLst>
              <a:ext uri="{FF2B5EF4-FFF2-40B4-BE49-F238E27FC236}">
                <a16:creationId xmlns:a16="http://schemas.microsoft.com/office/drawing/2014/main" id="{3A897C3F-E87D-4E56-8356-2140D101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EEDA79B-57EC-45A5-97EA-9297D0E4BC88}" type="slidenum"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10</a:t>
            </a:fld>
            <a:endParaRPr lang="en-US" altLang="en-US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Rectangle 5">
            <a:extLst>
              <a:ext uri="{FF2B5EF4-FFF2-40B4-BE49-F238E27FC236}">
                <a16:creationId xmlns:a16="http://schemas.microsoft.com/office/drawing/2014/main" id="{1777D4FC-8B3E-4340-A99A-2EDBF1A1E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BEE05495-C9BC-4896-B446-8C2ECB153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1509" name="Rectangle 7">
            <a:extLst>
              <a:ext uri="{FF2B5EF4-FFF2-40B4-BE49-F238E27FC236}">
                <a16:creationId xmlns:a16="http://schemas.microsoft.com/office/drawing/2014/main" id="{4FB97894-C1EE-4033-A350-BED412DC6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1510" name="Rectangle 9">
            <a:extLst>
              <a:ext uri="{FF2B5EF4-FFF2-40B4-BE49-F238E27FC236}">
                <a16:creationId xmlns:a16="http://schemas.microsoft.com/office/drawing/2014/main" id="{34144932-0FDF-490F-9389-04D7544A3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1511" name="Rectangle 24">
            <a:extLst>
              <a:ext uri="{FF2B5EF4-FFF2-40B4-BE49-F238E27FC236}">
                <a16:creationId xmlns:a16="http://schemas.microsoft.com/office/drawing/2014/main" id="{07D41556-3F5F-4D8A-901C-24C43E29A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1512" name="Rectangle 26">
            <a:extLst>
              <a:ext uri="{FF2B5EF4-FFF2-40B4-BE49-F238E27FC236}">
                <a16:creationId xmlns:a16="http://schemas.microsoft.com/office/drawing/2014/main" id="{76DDD2E7-57E4-4037-A787-E30FF610C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1513" name="Rectangle 8">
            <a:extLst>
              <a:ext uri="{FF2B5EF4-FFF2-40B4-BE49-F238E27FC236}">
                <a16:creationId xmlns:a16="http://schemas.microsoft.com/office/drawing/2014/main" id="{DB706FA3-CDB4-4F4B-8A5D-196CC51E9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1514" name="Rectangle 10">
            <a:extLst>
              <a:ext uri="{FF2B5EF4-FFF2-40B4-BE49-F238E27FC236}">
                <a16:creationId xmlns:a16="http://schemas.microsoft.com/office/drawing/2014/main" id="{5FC64438-425E-4B1B-BBC3-A465988CB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1515" name="Rectangle 12">
            <a:extLst>
              <a:ext uri="{FF2B5EF4-FFF2-40B4-BE49-F238E27FC236}">
                <a16:creationId xmlns:a16="http://schemas.microsoft.com/office/drawing/2014/main" id="{36CEBAF3-959F-4DAA-8623-CACCEC45F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1517" name="TextBox 1">
            <a:extLst>
              <a:ext uri="{FF2B5EF4-FFF2-40B4-BE49-F238E27FC236}">
                <a16:creationId xmlns:a16="http://schemas.microsoft.com/office/drawing/2014/main" id="{A6D0F995-B0AF-4824-8B52-6BCC2FB7D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85800"/>
            <a:ext cx="638651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en-US" sz="2000"/>
              <a:t>E-Lens can deliver nonlinearity just where it is needed: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EDAA5B-FBA3-4CAF-8CEC-1B56B08CE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02/06/2018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1C80D5-22F0-4784-96C5-65A8BB971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Shiltsev-Valishev | Landau e-Lens</a:t>
            </a:r>
            <a:endParaRPr lang="en-US" b="1"/>
          </a:p>
        </p:txBody>
      </p:sp>
      <p:pic>
        <p:nvPicPr>
          <p:cNvPr id="21518" name="Picture 3">
            <a:extLst>
              <a:ext uri="{FF2B5EF4-FFF2-40B4-BE49-F238E27FC236}">
                <a16:creationId xmlns:a16="http://schemas.microsoft.com/office/drawing/2014/main" id="{37F4341F-FFA7-491B-896A-8A77CEB4A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45" y="1199801"/>
            <a:ext cx="6871855" cy="554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27B4E8-7F0C-488F-BB95-5F88DE7A4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1" y="5836711"/>
            <a:ext cx="3472294" cy="919689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graphicFrame>
        <p:nvGraphicFramePr>
          <p:cNvPr id="21519" name="Object 6">
            <a:extLst>
              <a:ext uri="{FF2B5EF4-FFF2-40B4-BE49-F238E27FC236}">
                <a16:creationId xmlns:a16="http://schemas.microsoft.com/office/drawing/2014/main" id="{6BEAB308-1420-4DEF-B9B8-8BEA269B41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030773"/>
              </p:ext>
            </p:extLst>
          </p:nvPr>
        </p:nvGraphicFramePr>
        <p:xfrm>
          <a:off x="1982787" y="2047009"/>
          <a:ext cx="7651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5" imgW="393700" imgH="469900" progId="Equation.DSMT4">
                  <p:embed/>
                </p:oleObj>
              </mc:Choice>
              <mc:Fallback>
                <p:oleObj name="Equation" r:id="rId5" imgW="393700" imgH="469900" progId="Equation.DSMT4">
                  <p:embed/>
                  <p:pic>
                    <p:nvPicPr>
                      <p:cNvPr id="21519" name="Object 6">
                        <a:extLst>
                          <a:ext uri="{FF2B5EF4-FFF2-40B4-BE49-F238E27FC236}">
                            <a16:creationId xmlns:a16="http://schemas.microsoft.com/office/drawing/2014/main" id="{6BEAB308-1420-4DEF-B9B8-8BEA269B41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787" y="2047009"/>
                        <a:ext cx="765175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737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228599" y="152400"/>
            <a:ext cx="8669215" cy="609600"/>
          </a:xfrm>
        </p:spPr>
        <p:txBody>
          <a:bodyPr/>
          <a:lstStyle/>
          <a:p>
            <a:r>
              <a:rPr lang="en-US" altLang="en-US" sz="2800" b="1" dirty="0">
                <a:latin typeface="Helvetica" pitchFamily="2" charset="0"/>
                <a:ea typeface="ＭＳ Ｐゴシック" panose="020B0600070205080204" pitchFamily="34" charset="-128"/>
              </a:rPr>
              <a:t>Stability Diagram with e-lens</a:t>
            </a:r>
            <a:endParaRPr lang="en-US" altLang="en-US" sz="2800" dirty="0"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4E99F52-BAB9-4F03-AB4F-82229D71A628}" type="slidenum"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11</a:t>
            </a:fld>
            <a:endParaRPr lang="en-US" altLang="en-US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5367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5368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536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537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5372" name="TextBox 18"/>
          <p:cNvSpPr txBox="1">
            <a:spLocks noChangeArrowheads="1"/>
          </p:cNvSpPr>
          <p:nvPr/>
        </p:nvSpPr>
        <p:spPr bwMode="auto">
          <a:xfrm>
            <a:off x="304800" y="990600"/>
            <a:ext cx="8458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pic>
        <p:nvPicPr>
          <p:cNvPr id="1537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73149"/>
            <a:ext cx="7226300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TextBox 5"/>
          <p:cNvSpPr txBox="1">
            <a:spLocks noChangeArrowheads="1"/>
          </p:cNvSpPr>
          <p:nvPr/>
        </p:nvSpPr>
        <p:spPr bwMode="auto">
          <a:xfrm>
            <a:off x="1844675" y="5973788"/>
            <a:ext cx="39164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/>
              <a:t>In the units of max </a:t>
            </a:r>
            <a:r>
              <a:rPr lang="en-US" altLang="en-US" sz="1800" dirty="0" err="1"/>
              <a:t>betatron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tuneshift</a:t>
            </a:r>
            <a:endParaRPr lang="en-US" altLang="en-US" sz="1800" dirty="0"/>
          </a:p>
        </p:txBody>
      </p:sp>
      <p:graphicFrame>
        <p:nvGraphicFramePr>
          <p:cNvPr id="15376" name="Object 6"/>
          <p:cNvGraphicFramePr>
            <a:graphicFrameLocks noChangeAspect="1"/>
          </p:cNvGraphicFramePr>
          <p:nvPr>
            <p:extLst/>
          </p:nvPr>
        </p:nvGraphicFramePr>
        <p:xfrm>
          <a:off x="746125" y="1292367"/>
          <a:ext cx="10985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Equation" r:id="rId5" imgW="596900" imgH="241300" progId="Equation.DSMT4">
                  <p:embed/>
                </p:oleObj>
              </mc:Choice>
              <mc:Fallback>
                <p:oleObj name="Equation" r:id="rId5" imgW="596900" imgH="241300" progId="Equation.DSMT4">
                  <p:embed/>
                  <p:pic>
                    <p:nvPicPr>
                      <p:cNvPr id="1537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1292367"/>
                        <a:ext cx="109855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02/06/2018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Shiltsev-Valishev | Landau e-Lens</a:t>
            </a:r>
            <a:endParaRPr lang="en-US" b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5159918-9117-436F-8E1D-CEB17A7D4F56}"/>
              </a:ext>
            </a:extLst>
          </p:cNvPr>
          <p:cNvCxnSpPr>
            <a:cxnSpLocks/>
          </p:cNvCxnSpPr>
          <p:nvPr/>
        </p:nvCxnSpPr>
        <p:spPr>
          <a:xfrm flipH="1" flipV="1">
            <a:off x="4146551" y="1867694"/>
            <a:ext cx="2420504" cy="151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4AC1C37-27D9-4D13-8FE1-8F7C6DE144E6}"/>
              </a:ext>
            </a:extLst>
          </p:cNvPr>
          <p:cNvCxnSpPr>
            <a:cxnSpLocks/>
          </p:cNvCxnSpPr>
          <p:nvPr/>
        </p:nvCxnSpPr>
        <p:spPr>
          <a:xfrm flipH="1">
            <a:off x="6307283" y="2648287"/>
            <a:ext cx="519544" cy="2890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40887D3-7CB1-48B3-A2BB-B0EA8903B6B5}"/>
              </a:ext>
            </a:extLst>
          </p:cNvPr>
          <p:cNvSpPr txBox="1"/>
          <p:nvPr/>
        </p:nvSpPr>
        <p:spPr>
          <a:xfrm>
            <a:off x="6605564" y="586119"/>
            <a:ext cx="2386036" cy="2031325"/>
          </a:xfrm>
          <a:prstGeom prst="rect">
            <a:avLst/>
          </a:prstGeom>
          <a:noFill/>
          <a:ln>
            <a:solidFill>
              <a:schemeClr val="accent6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Note high</a:t>
            </a:r>
            <a:r>
              <a:rPr lang="ru-RU" sz="1800" dirty="0"/>
              <a:t> </a:t>
            </a:r>
            <a:r>
              <a:rPr lang="en-US" sz="1800" dirty="0"/>
              <a:t>ratio of </a:t>
            </a:r>
            <a:r>
              <a:rPr lang="en-US" sz="1800" dirty="0" err="1"/>
              <a:t>Im</a:t>
            </a:r>
            <a:r>
              <a:rPr lang="en-US" sz="1800" dirty="0"/>
              <a:t>/Re (~1/3) compared to octupoles (~1/10) = sign of higher efficiency of e-lens which acts on the core rather than on the tails</a:t>
            </a:r>
          </a:p>
        </p:txBody>
      </p:sp>
    </p:spTree>
    <p:extLst>
      <p:ext uri="{BB962C8B-B14F-4D97-AF65-F5344CB8AC3E}">
        <p14:creationId xmlns:p14="http://schemas.microsoft.com/office/powerpoint/2010/main" val="33806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07BDCFD7-F442-4E11-909A-42FE26F96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>
                <a:latin typeface="Helvetica" pitchFamily="2" charset="0"/>
              </a:rPr>
              <a:t>E-Lens Stability Diagrams for Different Sizes</a:t>
            </a:r>
            <a:endParaRPr lang="en-US" altLang="en-US" sz="2800" dirty="0">
              <a:latin typeface="Helvetica" pitchFamily="2" charset="0"/>
            </a:endParaRPr>
          </a:p>
        </p:txBody>
      </p:sp>
      <p:sp>
        <p:nvSpPr>
          <p:cNvPr id="23554" name="Slide Number Placeholder 3">
            <a:extLst>
              <a:ext uri="{FF2B5EF4-FFF2-40B4-BE49-F238E27FC236}">
                <a16:creationId xmlns:a16="http://schemas.microsoft.com/office/drawing/2014/main" id="{5FF28005-FB78-44AD-9EC2-2F9ED393F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5C3AB21-B1D1-474F-8DFD-BB7DCB2DB07B}" type="slidenum"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12</a:t>
            </a:fld>
            <a:endParaRPr lang="en-US" altLang="en-US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Rectangle 5">
            <a:extLst>
              <a:ext uri="{FF2B5EF4-FFF2-40B4-BE49-F238E27FC236}">
                <a16:creationId xmlns:a16="http://schemas.microsoft.com/office/drawing/2014/main" id="{EAEDE0DD-5DA3-4618-8753-5E6950ECF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3556" name="Rectangle 5">
            <a:extLst>
              <a:ext uri="{FF2B5EF4-FFF2-40B4-BE49-F238E27FC236}">
                <a16:creationId xmlns:a16="http://schemas.microsoft.com/office/drawing/2014/main" id="{20A7B55A-D1A4-4617-8079-9B7CDF1C3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3557" name="Rectangle 7">
            <a:extLst>
              <a:ext uri="{FF2B5EF4-FFF2-40B4-BE49-F238E27FC236}">
                <a16:creationId xmlns:a16="http://schemas.microsoft.com/office/drawing/2014/main" id="{554D2F61-4572-418C-8A09-3543AFFB9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3558" name="Rectangle 9">
            <a:extLst>
              <a:ext uri="{FF2B5EF4-FFF2-40B4-BE49-F238E27FC236}">
                <a16:creationId xmlns:a16="http://schemas.microsoft.com/office/drawing/2014/main" id="{0014F410-F32A-4369-8BBA-DEC777E21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3559" name="Rectangle 24">
            <a:extLst>
              <a:ext uri="{FF2B5EF4-FFF2-40B4-BE49-F238E27FC236}">
                <a16:creationId xmlns:a16="http://schemas.microsoft.com/office/drawing/2014/main" id="{EADAE010-75B7-446D-B750-C12670EF8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3560" name="Rectangle 26">
            <a:extLst>
              <a:ext uri="{FF2B5EF4-FFF2-40B4-BE49-F238E27FC236}">
                <a16:creationId xmlns:a16="http://schemas.microsoft.com/office/drawing/2014/main" id="{892DEBA0-F297-4ACD-BADF-5166561A9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3561" name="Rectangle 8">
            <a:extLst>
              <a:ext uri="{FF2B5EF4-FFF2-40B4-BE49-F238E27FC236}">
                <a16:creationId xmlns:a16="http://schemas.microsoft.com/office/drawing/2014/main" id="{248575D4-EB85-4FDC-8402-0E39EA4E5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3562" name="Rectangle 10">
            <a:extLst>
              <a:ext uri="{FF2B5EF4-FFF2-40B4-BE49-F238E27FC236}">
                <a16:creationId xmlns:a16="http://schemas.microsoft.com/office/drawing/2014/main" id="{4105153B-21BB-431B-AF36-3ACC0B1D5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3563" name="Rectangle 12">
            <a:extLst>
              <a:ext uri="{FF2B5EF4-FFF2-40B4-BE49-F238E27FC236}">
                <a16:creationId xmlns:a16="http://schemas.microsoft.com/office/drawing/2014/main" id="{6850AB66-4A84-457D-8A1C-4F96B100B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3564" name="TextBox 18">
            <a:extLst>
              <a:ext uri="{FF2B5EF4-FFF2-40B4-BE49-F238E27FC236}">
                <a16:creationId xmlns:a16="http://schemas.microsoft.com/office/drawing/2014/main" id="{1702EF3E-90F4-4BA6-9A4F-6DCC3B8E8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90600"/>
            <a:ext cx="89916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3565" name="Rectangle 21">
            <a:extLst>
              <a:ext uri="{FF2B5EF4-FFF2-40B4-BE49-F238E27FC236}">
                <a16:creationId xmlns:a16="http://schemas.microsoft.com/office/drawing/2014/main" id="{C3C96FD6-7C88-498E-BFDD-AD65458D9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5538" y="6550025"/>
            <a:ext cx="398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00"/>
                </a:solidFill>
                <a:latin typeface="Brush Script MT" panose="03060802040406070304" pitchFamily="66" charset="0"/>
                <a:cs typeface="Arial" panose="020B0604020202020204" pitchFamily="34" charset="0"/>
              </a:rPr>
              <a:t>AB</a:t>
            </a:r>
          </a:p>
        </p:txBody>
      </p:sp>
      <p:pic>
        <p:nvPicPr>
          <p:cNvPr id="23566" name="Picture 1">
            <a:extLst>
              <a:ext uri="{FF2B5EF4-FFF2-40B4-BE49-F238E27FC236}">
                <a16:creationId xmlns:a16="http://schemas.microsoft.com/office/drawing/2014/main" id="{F9E7E5DE-6297-4616-ADC0-B29AC4D11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14400"/>
            <a:ext cx="89122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7" name="TextBox 2">
            <a:extLst>
              <a:ext uri="{FF2B5EF4-FFF2-40B4-BE49-F238E27FC236}">
                <a16:creationId xmlns:a16="http://schemas.microsoft.com/office/drawing/2014/main" id="{A81414C4-D5C9-4B8C-B63B-6D59B0349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943600"/>
            <a:ext cx="6407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SDs for various lens sizes with the same max current density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2E8D34-51C4-455D-B967-8B100792E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02/06/2018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448541-38FF-4D82-8E58-B9932AF31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Shiltsev-Valishev | Landau e-Lens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05370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6450" y="618852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/>
              <a:t>Shiltsev-Valishev | Landau e-Lens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600" y="6188520"/>
            <a:ext cx="447675" cy="241300"/>
          </a:xfrm>
        </p:spPr>
        <p:txBody>
          <a:bodyPr/>
          <a:lstStyle/>
          <a:p>
            <a:fld id="{BBFB9D8C-2882-41F9-92E5-94261C5AF937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114300" y="827314"/>
            <a:ext cx="8915400" cy="5945123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261" y="5286450"/>
            <a:ext cx="4511253" cy="130240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4355125" y="862714"/>
            <a:ext cx="23251" cy="5560969"/>
          </a:xfrm>
          <a:prstGeom prst="straightConnector1">
            <a:avLst/>
          </a:prstGeom>
          <a:ln>
            <a:solidFill>
              <a:srgbClr val="000000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306286" y="6448880"/>
            <a:ext cx="5881364" cy="3340"/>
          </a:xfrm>
          <a:prstGeom prst="straightConnector1">
            <a:avLst/>
          </a:prstGeom>
          <a:ln>
            <a:solidFill>
              <a:srgbClr val="000000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938" y="1265342"/>
            <a:ext cx="2750788" cy="508966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e-lens</a:t>
            </a:r>
            <a:r>
              <a:rPr lang="en-US" dirty="0"/>
              <a:t> </a:t>
            </a:r>
            <a:r>
              <a:rPr lang="en-US" sz="2400" i="1" dirty="0" err="1"/>
              <a:t>dQ</a:t>
            </a:r>
            <a:r>
              <a:rPr lang="en-US" sz="2400" i="1" dirty="0"/>
              <a:t>=0.01</a:t>
            </a:r>
          </a:p>
          <a:p>
            <a:pPr marL="0" indent="0">
              <a:buNone/>
            </a:pPr>
            <a:r>
              <a:rPr lang="en-US" sz="1600" dirty="0"/>
              <a:t>(can be further increased)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514874" y="-40023"/>
            <a:ext cx="432287" cy="21542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359912" y="3650605"/>
            <a:ext cx="91186" cy="157296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405505" y="2278899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1.0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415181" y="3834773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0.6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21763" y="4237030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0.5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17995" y="4598312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0.4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415182" y="5013988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0.3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919101" y="2060956"/>
            <a:ext cx="890783" cy="55257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2"/>
          <p:cNvSpPr txBox="1">
            <a:spLocks/>
          </p:cNvSpPr>
          <p:nvPr/>
        </p:nvSpPr>
        <p:spPr>
          <a:xfrm>
            <a:off x="5715418" y="3650515"/>
            <a:ext cx="2143649" cy="50896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003087"/>
                </a:solidFill>
                <a:latin typeface="Georgia" panose="02040502050405020303" pitchFamily="18" charset="0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rgbClr val="404040"/>
                </a:solidFill>
                <a:latin typeface="Georgia" panose="02040502050405020303" pitchFamily="18" charset="0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rgbClr val="404040"/>
                </a:solidFill>
                <a:latin typeface="Georgia" panose="02040502050405020303" pitchFamily="18" charset="0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rgbClr val="404040"/>
                </a:solidFill>
                <a:latin typeface="Georgia" panose="02040502050405020303" pitchFamily="18" charset="0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en-US" u="sng" dirty="0">
                <a:solidFill>
                  <a:srgbClr val="000000"/>
                </a:solidFill>
              </a:rPr>
              <a:t>Octupoles</a:t>
            </a:r>
            <a:r>
              <a:rPr lang="en-US" b="0" u="sng" dirty="0">
                <a:solidFill>
                  <a:srgbClr val="000000"/>
                </a:solidFill>
              </a:rPr>
              <a:t>:</a:t>
            </a:r>
          </a:p>
          <a:p>
            <a:pPr marL="0" indent="0" algn="r">
              <a:buFont typeface="Arial" pitchFamily="34" charset="0"/>
              <a:buNone/>
            </a:pPr>
            <a:r>
              <a:rPr lang="en-US" b="0" dirty="0">
                <a:solidFill>
                  <a:srgbClr val="150AFA"/>
                </a:solidFill>
              </a:rPr>
              <a:t>3646</a:t>
            </a:r>
          </a:p>
          <a:p>
            <a:pPr marL="0" indent="0" algn="r">
              <a:buFont typeface="Arial" pitchFamily="34" charset="0"/>
              <a:buNone/>
            </a:pPr>
            <a:r>
              <a:rPr lang="en-US" b="0" dirty="0">
                <a:solidFill>
                  <a:schemeClr val="accent3">
                    <a:lumMod val="50000"/>
                  </a:schemeClr>
                </a:solidFill>
              </a:rPr>
              <a:t>1848</a:t>
            </a:r>
          </a:p>
          <a:p>
            <a:pPr marL="0" indent="0" algn="r">
              <a:buFont typeface="Arial" pitchFamily="34" charset="0"/>
              <a:buNone/>
            </a:pPr>
            <a:r>
              <a:rPr lang="en-US" b="0" dirty="0">
                <a:solidFill>
                  <a:srgbClr val="000000"/>
                </a:solidFill>
              </a:rPr>
              <a:t>814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5022152" y="4632591"/>
            <a:ext cx="1818431" cy="1255658"/>
          </a:xfrm>
          <a:prstGeom prst="straightConnector1">
            <a:avLst/>
          </a:prstGeom>
          <a:ln w="9525">
            <a:solidFill>
              <a:srgbClr val="150AF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4820306" y="5193937"/>
            <a:ext cx="2040545" cy="927907"/>
          </a:xfrm>
          <a:prstGeom prst="straightConnector1">
            <a:avLst/>
          </a:prstGeom>
          <a:ln w="127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4654666" y="5597696"/>
            <a:ext cx="2413010" cy="697977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Content Placeholder 2"/>
          <p:cNvSpPr txBox="1">
            <a:spLocks/>
          </p:cNvSpPr>
          <p:nvPr/>
        </p:nvSpPr>
        <p:spPr>
          <a:xfrm>
            <a:off x="275042" y="4601503"/>
            <a:ext cx="2955839" cy="73138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003087"/>
                </a:solidFill>
                <a:latin typeface="Georgia" panose="02040502050405020303" pitchFamily="18" charset="0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rgbClr val="404040"/>
                </a:solidFill>
                <a:latin typeface="Georgia" panose="02040502050405020303" pitchFamily="18" charset="0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rgbClr val="404040"/>
                </a:solidFill>
                <a:latin typeface="Georgia" panose="02040502050405020303" pitchFamily="18" charset="0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rgbClr val="404040"/>
                </a:solidFill>
                <a:latin typeface="Georgia" panose="02040502050405020303" pitchFamily="18" charset="0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>
                <a:solidFill>
                  <a:srgbClr val="150AFA"/>
                </a:solidFill>
              </a:rPr>
              <a:t>Impedance model </a:t>
            </a:r>
            <a:r>
              <a:rPr lang="en-US" sz="2000" dirty="0">
                <a:solidFill>
                  <a:srgbClr val="150AFA"/>
                </a:solidFill>
              </a:rPr>
              <a:t>w/o collimators (FCC2016)</a:t>
            </a:r>
            <a:endParaRPr lang="en-US" sz="2400" dirty="0">
              <a:solidFill>
                <a:srgbClr val="150AFA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299648" y="5925362"/>
            <a:ext cx="126872" cy="116941"/>
          </a:xfrm>
          <a:prstGeom prst="ellipse">
            <a:avLst/>
          </a:prstGeom>
          <a:solidFill>
            <a:srgbClr val="150AFA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2978072" y="5273607"/>
            <a:ext cx="1278398" cy="625155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9" name="Picture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6776649" y="4956795"/>
            <a:ext cx="2733675" cy="257175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4412682" y="3461799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0.7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360731" y="2487629"/>
            <a:ext cx="91186" cy="1572960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4422104" y="3057815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0.8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22104" y="2688411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0.9</a:t>
            </a: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361367" y="951866"/>
            <a:ext cx="91186" cy="1572960"/>
          </a:xfrm>
          <a:prstGeom prst="rect">
            <a:avLst/>
          </a:prstGeom>
        </p:spPr>
      </p:pic>
      <p:sp>
        <p:nvSpPr>
          <p:cNvPr id="42" name="Freeform: Shape 41"/>
          <p:cNvSpPr/>
          <p:nvPr/>
        </p:nvSpPr>
        <p:spPr>
          <a:xfrm>
            <a:off x="1106910" y="1333246"/>
            <a:ext cx="6578404" cy="5114488"/>
          </a:xfrm>
          <a:custGeom>
            <a:avLst/>
            <a:gdLst>
              <a:gd name="connsiteX0" fmla="*/ 0 w 4474029"/>
              <a:gd name="connsiteY0" fmla="*/ 4243829 h 4255521"/>
              <a:gd name="connsiteX1" fmla="*/ 315686 w 4474029"/>
              <a:gd name="connsiteY1" fmla="*/ 4232944 h 4255521"/>
              <a:gd name="connsiteX2" fmla="*/ 653143 w 4474029"/>
              <a:gd name="connsiteY2" fmla="*/ 4222058 h 4255521"/>
              <a:gd name="connsiteX3" fmla="*/ 783772 w 4474029"/>
              <a:gd name="connsiteY3" fmla="*/ 4178515 h 4255521"/>
              <a:gd name="connsiteX4" fmla="*/ 1066800 w 4474029"/>
              <a:gd name="connsiteY4" fmla="*/ 4069658 h 4255521"/>
              <a:gd name="connsiteX5" fmla="*/ 1262743 w 4474029"/>
              <a:gd name="connsiteY5" fmla="*/ 3753972 h 4255521"/>
              <a:gd name="connsiteX6" fmla="*/ 1415143 w 4474029"/>
              <a:gd name="connsiteY6" fmla="*/ 3144372 h 4255521"/>
              <a:gd name="connsiteX7" fmla="*/ 1589314 w 4474029"/>
              <a:gd name="connsiteY7" fmla="*/ 2295286 h 4255521"/>
              <a:gd name="connsiteX8" fmla="*/ 1817914 w 4474029"/>
              <a:gd name="connsiteY8" fmla="*/ 1304686 h 4255521"/>
              <a:gd name="connsiteX9" fmla="*/ 1915886 w 4474029"/>
              <a:gd name="connsiteY9" fmla="*/ 912801 h 4255521"/>
              <a:gd name="connsiteX10" fmla="*/ 2057400 w 4474029"/>
              <a:gd name="connsiteY10" fmla="*/ 390286 h 4255521"/>
              <a:gd name="connsiteX11" fmla="*/ 2209800 w 4474029"/>
              <a:gd name="connsiteY11" fmla="*/ 74601 h 4255521"/>
              <a:gd name="connsiteX12" fmla="*/ 2275114 w 4474029"/>
              <a:gd name="connsiteY12" fmla="*/ 20172 h 4255521"/>
              <a:gd name="connsiteX13" fmla="*/ 2351314 w 4474029"/>
              <a:gd name="connsiteY13" fmla="*/ 9286 h 4255521"/>
              <a:gd name="connsiteX14" fmla="*/ 2449286 w 4474029"/>
              <a:gd name="connsiteY14" fmla="*/ 9286 h 4255521"/>
              <a:gd name="connsiteX15" fmla="*/ 2536372 w 4474029"/>
              <a:gd name="connsiteY15" fmla="*/ 129029 h 4255521"/>
              <a:gd name="connsiteX16" fmla="*/ 2699657 w 4474029"/>
              <a:gd name="connsiteY16" fmla="*/ 412058 h 4255521"/>
              <a:gd name="connsiteX17" fmla="*/ 2786743 w 4474029"/>
              <a:gd name="connsiteY17" fmla="*/ 760401 h 4255521"/>
              <a:gd name="connsiteX18" fmla="*/ 3015343 w 4474029"/>
              <a:gd name="connsiteY18" fmla="*/ 1631258 h 4255521"/>
              <a:gd name="connsiteX19" fmla="*/ 3309257 w 4474029"/>
              <a:gd name="connsiteY19" fmla="*/ 2937544 h 4255521"/>
              <a:gd name="connsiteX20" fmla="*/ 3483429 w 4474029"/>
              <a:gd name="connsiteY20" fmla="*/ 3470944 h 4255521"/>
              <a:gd name="connsiteX21" fmla="*/ 3614057 w 4474029"/>
              <a:gd name="connsiteY21" fmla="*/ 3830172 h 4255521"/>
              <a:gd name="connsiteX22" fmla="*/ 3788229 w 4474029"/>
              <a:gd name="connsiteY22" fmla="*/ 4145858 h 4255521"/>
              <a:gd name="connsiteX23" fmla="*/ 3907972 w 4474029"/>
              <a:gd name="connsiteY23" fmla="*/ 4222058 h 4255521"/>
              <a:gd name="connsiteX24" fmla="*/ 4049486 w 4474029"/>
              <a:gd name="connsiteY24" fmla="*/ 4243829 h 4255521"/>
              <a:gd name="connsiteX25" fmla="*/ 4288972 w 4474029"/>
              <a:gd name="connsiteY25" fmla="*/ 4254715 h 4255521"/>
              <a:gd name="connsiteX26" fmla="*/ 4430486 w 4474029"/>
              <a:gd name="connsiteY26" fmla="*/ 4254715 h 4255521"/>
              <a:gd name="connsiteX27" fmla="*/ 4474029 w 4474029"/>
              <a:gd name="connsiteY27" fmla="*/ 4254715 h 425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474029" h="4255521">
                <a:moveTo>
                  <a:pt x="0" y="4243829"/>
                </a:moveTo>
                <a:lnTo>
                  <a:pt x="315686" y="4232944"/>
                </a:lnTo>
                <a:cubicBezTo>
                  <a:pt x="424543" y="4229316"/>
                  <a:pt x="575129" y="4231129"/>
                  <a:pt x="653143" y="4222058"/>
                </a:cubicBezTo>
                <a:cubicBezTo>
                  <a:pt x="731157" y="4212986"/>
                  <a:pt x="714829" y="4203915"/>
                  <a:pt x="783772" y="4178515"/>
                </a:cubicBezTo>
                <a:cubicBezTo>
                  <a:pt x="852715" y="4153115"/>
                  <a:pt x="986972" y="4140415"/>
                  <a:pt x="1066800" y="4069658"/>
                </a:cubicBezTo>
                <a:cubicBezTo>
                  <a:pt x="1146628" y="3998901"/>
                  <a:pt x="1204686" y="3908186"/>
                  <a:pt x="1262743" y="3753972"/>
                </a:cubicBezTo>
                <a:cubicBezTo>
                  <a:pt x="1320800" y="3599758"/>
                  <a:pt x="1360715" y="3387486"/>
                  <a:pt x="1415143" y="3144372"/>
                </a:cubicBezTo>
                <a:cubicBezTo>
                  <a:pt x="1469572" y="2901258"/>
                  <a:pt x="1522186" y="2601900"/>
                  <a:pt x="1589314" y="2295286"/>
                </a:cubicBezTo>
                <a:cubicBezTo>
                  <a:pt x="1656443" y="1988672"/>
                  <a:pt x="1763485" y="1535100"/>
                  <a:pt x="1817914" y="1304686"/>
                </a:cubicBezTo>
                <a:cubicBezTo>
                  <a:pt x="1872343" y="1074272"/>
                  <a:pt x="1875972" y="1065201"/>
                  <a:pt x="1915886" y="912801"/>
                </a:cubicBezTo>
                <a:cubicBezTo>
                  <a:pt x="1955800" y="760401"/>
                  <a:pt x="2008414" y="529986"/>
                  <a:pt x="2057400" y="390286"/>
                </a:cubicBezTo>
                <a:cubicBezTo>
                  <a:pt x="2106386" y="250586"/>
                  <a:pt x="2173514" y="136287"/>
                  <a:pt x="2209800" y="74601"/>
                </a:cubicBezTo>
                <a:cubicBezTo>
                  <a:pt x="2246086" y="12915"/>
                  <a:pt x="2251528" y="31058"/>
                  <a:pt x="2275114" y="20172"/>
                </a:cubicBezTo>
                <a:cubicBezTo>
                  <a:pt x="2298700" y="9286"/>
                  <a:pt x="2322285" y="11100"/>
                  <a:pt x="2351314" y="9286"/>
                </a:cubicBezTo>
                <a:cubicBezTo>
                  <a:pt x="2380343" y="7472"/>
                  <a:pt x="2418443" y="-10671"/>
                  <a:pt x="2449286" y="9286"/>
                </a:cubicBezTo>
                <a:cubicBezTo>
                  <a:pt x="2480129" y="29243"/>
                  <a:pt x="2494644" y="61900"/>
                  <a:pt x="2536372" y="129029"/>
                </a:cubicBezTo>
                <a:cubicBezTo>
                  <a:pt x="2578100" y="196158"/>
                  <a:pt x="2657928" y="306829"/>
                  <a:pt x="2699657" y="412058"/>
                </a:cubicBezTo>
                <a:cubicBezTo>
                  <a:pt x="2741386" y="517287"/>
                  <a:pt x="2734129" y="557201"/>
                  <a:pt x="2786743" y="760401"/>
                </a:cubicBezTo>
                <a:cubicBezTo>
                  <a:pt x="2839357" y="963601"/>
                  <a:pt x="2928257" y="1268401"/>
                  <a:pt x="3015343" y="1631258"/>
                </a:cubicBezTo>
                <a:cubicBezTo>
                  <a:pt x="3102429" y="1994115"/>
                  <a:pt x="3231243" y="2630930"/>
                  <a:pt x="3309257" y="2937544"/>
                </a:cubicBezTo>
                <a:cubicBezTo>
                  <a:pt x="3387271" y="3244158"/>
                  <a:pt x="3432629" y="3322173"/>
                  <a:pt x="3483429" y="3470944"/>
                </a:cubicBezTo>
                <a:cubicBezTo>
                  <a:pt x="3534229" y="3619715"/>
                  <a:pt x="3563257" y="3717686"/>
                  <a:pt x="3614057" y="3830172"/>
                </a:cubicBezTo>
                <a:cubicBezTo>
                  <a:pt x="3664857" y="3942658"/>
                  <a:pt x="3739243" y="4080544"/>
                  <a:pt x="3788229" y="4145858"/>
                </a:cubicBezTo>
                <a:cubicBezTo>
                  <a:pt x="3837215" y="4211172"/>
                  <a:pt x="3864429" y="4205729"/>
                  <a:pt x="3907972" y="4222058"/>
                </a:cubicBezTo>
                <a:cubicBezTo>
                  <a:pt x="3951515" y="4238387"/>
                  <a:pt x="3985986" y="4238386"/>
                  <a:pt x="4049486" y="4243829"/>
                </a:cubicBezTo>
                <a:cubicBezTo>
                  <a:pt x="4112986" y="4249272"/>
                  <a:pt x="4225472" y="4252901"/>
                  <a:pt x="4288972" y="4254715"/>
                </a:cubicBezTo>
                <a:cubicBezTo>
                  <a:pt x="4352472" y="4256529"/>
                  <a:pt x="4430486" y="4254715"/>
                  <a:pt x="4430486" y="4254715"/>
                </a:cubicBezTo>
                <a:lnTo>
                  <a:pt x="4474029" y="4254715"/>
                </a:lnTo>
              </a:path>
            </a:pathLst>
          </a:custGeom>
          <a:noFill/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4393758" y="1496995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1.3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386067" y="1897105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1.2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772660" y="1137250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1.4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747997" y="735647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1.5</a:t>
            </a:r>
          </a:p>
        </p:txBody>
      </p:sp>
      <p:sp>
        <p:nvSpPr>
          <p:cNvPr id="92" name="Content Placeholder 2"/>
          <p:cNvSpPr txBox="1">
            <a:spLocks/>
          </p:cNvSpPr>
          <p:nvPr/>
        </p:nvSpPr>
        <p:spPr>
          <a:xfrm>
            <a:off x="147541" y="2629213"/>
            <a:ext cx="3412087" cy="73138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003087"/>
                </a:solidFill>
                <a:latin typeface="Georgia" panose="02040502050405020303" pitchFamily="18" charset="0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rgbClr val="404040"/>
                </a:solidFill>
                <a:latin typeface="Georgia" panose="02040502050405020303" pitchFamily="18" charset="0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rgbClr val="404040"/>
                </a:solidFill>
                <a:latin typeface="Georgia" panose="02040502050405020303" pitchFamily="18" charset="0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rgbClr val="404040"/>
                </a:solidFill>
                <a:latin typeface="Georgia" panose="02040502050405020303" pitchFamily="18" charset="0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Impedance model 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est.</a:t>
            </a:r>
            <a:r>
              <a:rPr lang="en-US" sz="2000" dirty="0">
                <a:solidFill>
                  <a:srgbClr val="000000"/>
                </a:solidFill>
              </a:rPr>
              <a:t> with collimators (scaled LHC)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3" name="Rectangle: Rounded Corners 92"/>
          <p:cNvSpPr/>
          <p:nvPr/>
        </p:nvSpPr>
        <p:spPr>
          <a:xfrm>
            <a:off x="4223491" y="2008655"/>
            <a:ext cx="243955" cy="3151907"/>
          </a:xfrm>
          <a:prstGeom prst="roundRect">
            <a:avLst/>
          </a:prstGeom>
          <a:solidFill>
            <a:schemeClr val="tx1">
              <a:lumMod val="60000"/>
              <a:lumOff val="40000"/>
              <a:alpha val="23000"/>
            </a:schemeClr>
          </a:solidFill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2853284" y="3339259"/>
            <a:ext cx="1304390" cy="580224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2048" y="842547"/>
            <a:ext cx="2640893" cy="237430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644B91-7D8F-4691-B23F-38BECE11C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02/06/2018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3328" y="6497246"/>
            <a:ext cx="2047121" cy="3411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75963CC-7D80-FC4C-AB41-D36D753C4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FCC Stability Diagram</a:t>
            </a:r>
          </a:p>
        </p:txBody>
      </p:sp>
    </p:spTree>
    <p:extLst>
      <p:ext uri="{BB962C8B-B14F-4D97-AF65-F5344CB8AC3E}">
        <p14:creationId xmlns:p14="http://schemas.microsoft.com/office/powerpoint/2010/main" val="292696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D5B64D4E-6DB5-4926-A91E-83AD96BC6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609600"/>
          </a:xfrm>
        </p:spPr>
        <p:txBody>
          <a:bodyPr/>
          <a:lstStyle/>
          <a:p>
            <a:r>
              <a:rPr lang="en-US" altLang="en-US" sz="2800" b="1" dirty="0">
                <a:latin typeface="Helvetica" pitchFamily="2" charset="0"/>
              </a:rPr>
              <a:t>Possible e-Lens </a:t>
            </a:r>
            <a:r>
              <a:rPr lang="en-US" altLang="en-US" sz="2800" dirty="0">
                <a:latin typeface="Helvetica" pitchFamily="2" charset="0"/>
              </a:rPr>
              <a:t>P</a:t>
            </a:r>
            <a:r>
              <a:rPr lang="en-US" altLang="en-US" sz="2800" b="1" dirty="0">
                <a:latin typeface="Helvetica" pitchFamily="2" charset="0"/>
              </a:rPr>
              <a:t>arameters</a:t>
            </a:r>
            <a:endParaRPr lang="en-US" altLang="en-US" sz="2800" dirty="0">
              <a:latin typeface="Helvetica" pitchFamily="2" charset="0"/>
            </a:endParaRPr>
          </a:p>
        </p:txBody>
      </p:sp>
      <p:sp>
        <p:nvSpPr>
          <p:cNvPr id="24578" name="Slide Number Placeholder 3">
            <a:extLst>
              <a:ext uri="{FF2B5EF4-FFF2-40B4-BE49-F238E27FC236}">
                <a16:creationId xmlns:a16="http://schemas.microsoft.com/office/drawing/2014/main" id="{4387AD24-3C4C-4B22-A816-5CFDED9C1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1FF5933-F1A5-49AA-9F91-B5D206E32E8C}" type="slidenum"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14</a:t>
            </a:fld>
            <a:endParaRPr lang="en-US" altLang="en-US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Rectangle 5">
            <a:extLst>
              <a:ext uri="{FF2B5EF4-FFF2-40B4-BE49-F238E27FC236}">
                <a16:creationId xmlns:a16="http://schemas.microsoft.com/office/drawing/2014/main" id="{BF0171C8-8C32-493C-A031-CFF7F139E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4580" name="Rectangle 5">
            <a:extLst>
              <a:ext uri="{FF2B5EF4-FFF2-40B4-BE49-F238E27FC236}">
                <a16:creationId xmlns:a16="http://schemas.microsoft.com/office/drawing/2014/main" id="{C09954E9-6E36-4907-BEA0-A5F885781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4581" name="Rectangle 7">
            <a:extLst>
              <a:ext uri="{FF2B5EF4-FFF2-40B4-BE49-F238E27FC236}">
                <a16:creationId xmlns:a16="http://schemas.microsoft.com/office/drawing/2014/main" id="{AD2A9DB8-D691-40D3-A03B-4D27F51DF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4582" name="Rectangle 9">
            <a:extLst>
              <a:ext uri="{FF2B5EF4-FFF2-40B4-BE49-F238E27FC236}">
                <a16:creationId xmlns:a16="http://schemas.microsoft.com/office/drawing/2014/main" id="{E8DF775A-55CD-4099-80E4-16ED6A554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4583" name="Rectangle 24">
            <a:extLst>
              <a:ext uri="{FF2B5EF4-FFF2-40B4-BE49-F238E27FC236}">
                <a16:creationId xmlns:a16="http://schemas.microsoft.com/office/drawing/2014/main" id="{8FF40EAA-B95C-4DC2-A8E3-82CD5972B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4584" name="Rectangle 26">
            <a:extLst>
              <a:ext uri="{FF2B5EF4-FFF2-40B4-BE49-F238E27FC236}">
                <a16:creationId xmlns:a16="http://schemas.microsoft.com/office/drawing/2014/main" id="{87DCE3D9-37CE-40F1-A805-E63603F18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4585" name="Rectangle 8">
            <a:extLst>
              <a:ext uri="{FF2B5EF4-FFF2-40B4-BE49-F238E27FC236}">
                <a16:creationId xmlns:a16="http://schemas.microsoft.com/office/drawing/2014/main" id="{35052588-8238-4A1E-A5D3-2C0902330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4586" name="Rectangle 10">
            <a:extLst>
              <a:ext uri="{FF2B5EF4-FFF2-40B4-BE49-F238E27FC236}">
                <a16:creationId xmlns:a16="http://schemas.microsoft.com/office/drawing/2014/main" id="{B39C8DDA-B60E-4CDC-BA3B-611A1700D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4587" name="Rectangle 12">
            <a:extLst>
              <a:ext uri="{FF2B5EF4-FFF2-40B4-BE49-F238E27FC236}">
                <a16:creationId xmlns:a16="http://schemas.microsoft.com/office/drawing/2014/main" id="{B5757CD9-A173-4DC7-9FA0-A0CA9A49B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AD106DF-504D-4F01-9026-36D9BA9D9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978020"/>
              </p:ext>
            </p:extLst>
          </p:nvPr>
        </p:nvGraphicFramePr>
        <p:xfrm>
          <a:off x="2133600" y="990600"/>
          <a:ext cx="5257800" cy="3667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3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824">
                <a:tc>
                  <a:txBody>
                    <a:bodyPr/>
                    <a:lstStyle/>
                    <a:p>
                      <a:r>
                        <a:rPr lang="en-US" sz="1800" dirty="0"/>
                        <a:t>Length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 m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717">
                <a:tc>
                  <a:txBody>
                    <a:bodyPr/>
                    <a:lstStyle/>
                    <a:p>
                      <a:r>
                        <a:rPr lang="en-US" sz="2000" dirty="0"/>
                        <a:t>Beta-function at e-lens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1.5 km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717">
                <a:tc>
                  <a:txBody>
                    <a:bodyPr/>
                    <a:lstStyle/>
                    <a:p>
                      <a:r>
                        <a:rPr lang="en-US" sz="2000" dirty="0"/>
                        <a:t>Electron current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0.7 A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717">
                <a:tc>
                  <a:txBody>
                    <a:bodyPr/>
                    <a:lstStyle/>
                    <a:p>
                      <a:r>
                        <a:rPr lang="en-US" sz="2000" dirty="0"/>
                        <a:t>Electron energy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 kV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717">
                <a:tc>
                  <a:txBody>
                    <a:bodyPr/>
                    <a:lstStyle/>
                    <a:p>
                      <a:r>
                        <a:rPr lang="en-US" sz="2000" dirty="0"/>
                        <a:t>E-lens rms radius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0.25 mm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717">
                <a:tc>
                  <a:txBody>
                    <a:bodyPr/>
                    <a:lstStyle/>
                    <a:p>
                      <a:r>
                        <a:rPr lang="en-US" sz="2000" dirty="0"/>
                        <a:t>Fields in main/gun solenoids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6.5 T / 0.2 T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717">
                <a:tc>
                  <a:txBody>
                    <a:bodyPr/>
                    <a:lstStyle/>
                    <a:p>
                      <a:r>
                        <a:rPr lang="en-US" sz="2000" dirty="0"/>
                        <a:t>Max tune shift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0.01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4615" name="TextBox 4">
            <a:extLst>
              <a:ext uri="{FF2B5EF4-FFF2-40B4-BE49-F238E27FC236}">
                <a16:creationId xmlns:a16="http://schemas.microsoft.com/office/drawing/2014/main" id="{425BD836-6D18-481E-9E36-7CC0CCF74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105400"/>
            <a:ext cx="7007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E-Lens parameters for the proton emittance 2.2 microns, at 50 TeV</a:t>
            </a:r>
          </a:p>
          <a:p>
            <a:endParaRPr lang="en-US" altLang="en-US" sz="1800"/>
          </a:p>
          <a:p>
            <a:r>
              <a:rPr lang="en-US" altLang="en-US" sz="1800"/>
              <a:t>At the injection, the same tune shift is achieved at lower e-current.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047460-A4DA-4624-8314-6AF4255EE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02/06/2018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A6346-54CB-42A9-9BCB-303AC5899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Shiltsev-Valishev | Landau e-Lens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120636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68" y="76200"/>
            <a:ext cx="8991600" cy="565918"/>
          </a:xfrm>
        </p:spPr>
        <p:txBody>
          <a:bodyPr/>
          <a:lstStyle/>
          <a:p>
            <a:pPr algn="ctr"/>
            <a:r>
              <a:rPr lang="en-US" sz="2800" dirty="0"/>
              <a:t>Effect of Stabilizing Elements on Dynamic Aperture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Shiltsev-Valishev | Landau e-Lens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535" y="1558554"/>
            <a:ext cx="4680465" cy="39172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00" y="1574049"/>
            <a:ext cx="4329135" cy="398466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7159" y="5537285"/>
            <a:ext cx="9158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200" dirty="0"/>
              <a:t>   </a:t>
            </a:r>
            <a:r>
              <a:rPr lang="en-US" sz="1200" dirty="0"/>
              <a:t>Energy 7TeV, no collisions, HL-LHC optics Version 1.0 with multipole errors (1 seed), Chromaticity = 3</a:t>
            </a:r>
          </a:p>
          <a:p>
            <a:r>
              <a:rPr lang="en-US" sz="1200" dirty="0"/>
              <a:t>	- For simulation with octupoles, current increased to -2000 A to create tune spread of </a:t>
            </a:r>
            <a:r>
              <a:rPr lang="en-US" sz="1200" dirty="0">
                <a:solidFill>
                  <a:srgbClr val="FF0000"/>
                </a:solidFill>
              </a:rPr>
              <a:t>0.005 at 2.5 sigma</a:t>
            </a:r>
          </a:p>
          <a:p>
            <a:r>
              <a:rPr lang="en-US" sz="1200" dirty="0"/>
              <a:t>	- Single electron lens at IR4 – the location of Hollow Electron Beam Collimator, Electron beam size matched to size of 	   proton  beam 	(sigma=0.28 mm). Current of EL corresponds to tune spread of </a:t>
            </a:r>
            <a:r>
              <a:rPr lang="en-US" sz="1200" dirty="0">
                <a:solidFill>
                  <a:srgbClr val="FF0000"/>
                </a:solidFill>
              </a:rPr>
              <a:t>0.005 at 2.5 sigma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4894746" y="916776"/>
            <a:ext cx="2627586" cy="65727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003087"/>
                </a:solidFill>
                <a:latin typeface="Georgia" panose="02040502050405020303" pitchFamily="18" charset="0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rgbClr val="404040"/>
                </a:solidFill>
                <a:latin typeface="Georgia" panose="02040502050405020303" pitchFamily="18" charset="0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rgbClr val="404040"/>
                </a:solidFill>
                <a:latin typeface="Georgia" panose="02040502050405020303" pitchFamily="18" charset="0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rgbClr val="404040"/>
                </a:solidFill>
                <a:latin typeface="Georgia" panose="02040502050405020303" pitchFamily="18" charset="0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err="1"/>
              <a:t>DA</a:t>
            </a:r>
            <a:r>
              <a:rPr lang="en-US" sz="2400" baseline="-25000" dirty="0" err="1"/>
              <a:t>min</a:t>
            </a:r>
            <a:r>
              <a:rPr lang="en-US" sz="2400" dirty="0"/>
              <a:t> = 3.7 </a:t>
            </a:r>
            <a:r>
              <a:rPr lang="el-GR" sz="2400" dirty="0"/>
              <a:t>σ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330" y="916776"/>
            <a:ext cx="4543416" cy="65727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HL-LHC with octupoles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B1BF31E-38B9-4047-8D59-D469457C0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02/06/2018</a:t>
            </a:r>
          </a:p>
        </p:txBody>
      </p:sp>
    </p:spTree>
    <p:extLst>
      <p:ext uri="{BB962C8B-B14F-4D97-AF65-F5344CB8AC3E}">
        <p14:creationId xmlns:p14="http://schemas.microsoft.com/office/powerpoint/2010/main" val="2741191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68" y="76200"/>
            <a:ext cx="8991600" cy="565918"/>
          </a:xfrm>
        </p:spPr>
        <p:txBody>
          <a:bodyPr/>
          <a:lstStyle/>
          <a:p>
            <a:pPr algn="ctr"/>
            <a:r>
              <a:rPr lang="en-US" sz="2800" dirty="0"/>
              <a:t>Effect of Stabilizing Elements on Dynamic Aperture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Shiltsev-Valishev | Landau e-Lens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10" y="1574049"/>
            <a:ext cx="4175762" cy="38601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7159" y="5537285"/>
            <a:ext cx="9158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200" dirty="0"/>
              <a:t>   </a:t>
            </a:r>
            <a:r>
              <a:rPr lang="en-US" sz="1200" dirty="0"/>
              <a:t>Energy 7TeV, no collisions, HL-LHC optics Version 1.0 with multipole errors (1 seed), Chromaticity = 3</a:t>
            </a:r>
          </a:p>
          <a:p>
            <a:r>
              <a:rPr lang="en-US" sz="1200" dirty="0"/>
              <a:t>	- For simulation with octupoles, current increased to -2000A to create tune spread of </a:t>
            </a:r>
            <a:r>
              <a:rPr lang="en-US" sz="1200" dirty="0">
                <a:solidFill>
                  <a:srgbClr val="FF0000"/>
                </a:solidFill>
              </a:rPr>
              <a:t>0.005 at 2.5 sigma</a:t>
            </a:r>
          </a:p>
          <a:p>
            <a:r>
              <a:rPr lang="en-US" sz="1200" dirty="0"/>
              <a:t>	- Single electron lens at IR4 – the location of Hollow Electron Beam Collimator, Electron beam size matched to size of 	   proton  beam 	(sigma=0.28 mm). Current of EL corresponds to tune spread of </a:t>
            </a:r>
            <a:r>
              <a:rPr lang="en-US" sz="1200" dirty="0">
                <a:solidFill>
                  <a:srgbClr val="FF0000"/>
                </a:solidFill>
              </a:rPr>
              <a:t>0.005 at 2.5 sigma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4436350" y="916776"/>
            <a:ext cx="2627586" cy="65727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003087"/>
                </a:solidFill>
                <a:latin typeface="Georgia" panose="02040502050405020303" pitchFamily="18" charset="0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rgbClr val="404040"/>
                </a:solidFill>
                <a:latin typeface="Georgia" panose="02040502050405020303" pitchFamily="18" charset="0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rgbClr val="404040"/>
                </a:solidFill>
                <a:latin typeface="Georgia" panose="02040502050405020303" pitchFamily="18" charset="0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rgbClr val="404040"/>
                </a:solidFill>
                <a:latin typeface="Georgia" panose="02040502050405020303" pitchFamily="18" charset="0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err="1"/>
              <a:t>DA</a:t>
            </a:r>
            <a:r>
              <a:rPr lang="en-US" sz="2400" baseline="-25000" dirty="0" err="1"/>
              <a:t>min</a:t>
            </a:r>
            <a:r>
              <a:rPr lang="en-US" sz="2400" dirty="0"/>
              <a:t> = 8.0 </a:t>
            </a:r>
            <a:r>
              <a:rPr lang="el-GR" sz="2400" dirty="0"/>
              <a:t>σ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330" y="916776"/>
            <a:ext cx="3897923" cy="65727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HL-LHC with E-Lens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B1BF31E-38B9-4047-8D59-D469457C0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02/06/2018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56D1C3-8625-5F4E-8824-14AD06952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459" y="1574049"/>
            <a:ext cx="4612185" cy="386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70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51" y="105172"/>
            <a:ext cx="8915400" cy="641739"/>
          </a:xfrm>
        </p:spPr>
        <p:txBody>
          <a:bodyPr/>
          <a:lstStyle/>
          <a:p>
            <a:r>
              <a:rPr lang="en-US" sz="2800" dirty="0"/>
              <a:t>Landau lens test at RHIC?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02/06/2018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Shiltsev-Valishev | Landau e-Lens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1362" y="1443803"/>
            <a:ext cx="8672513" cy="5051096"/>
          </a:xfrm>
        </p:spPr>
        <p:txBody>
          <a:bodyPr/>
          <a:lstStyle/>
          <a:p>
            <a:r>
              <a:rPr lang="en-US" sz="2000" dirty="0"/>
              <a:t>Two Gaussian lenses operational in RHIC</a:t>
            </a:r>
          </a:p>
          <a:p>
            <a:r>
              <a:rPr lang="en-US" sz="2000" dirty="0"/>
              <a:t>Questions that can be answered:</a:t>
            </a:r>
          </a:p>
          <a:p>
            <a:pPr lvl="1"/>
            <a:r>
              <a:rPr lang="en-US" sz="2000" dirty="0"/>
              <a:t>Predicted SD vs. measurement</a:t>
            </a:r>
          </a:p>
          <a:p>
            <a:pPr lvl="1"/>
            <a:r>
              <a:rPr lang="en-US" sz="2000" dirty="0"/>
              <a:t>Effects of imperfections in implementation</a:t>
            </a:r>
          </a:p>
          <a:p>
            <a:pPr lvl="1"/>
            <a:r>
              <a:rPr lang="en-US" sz="2000" dirty="0"/>
              <a:t>Is E-Lens different from head-on beam-beam?</a:t>
            </a:r>
          </a:p>
          <a:p>
            <a:r>
              <a:rPr lang="en-US" sz="2000" dirty="0"/>
              <a:t>RHIC beams are generally stable, the 2 possible ways to make the beam unstable are </a:t>
            </a:r>
          </a:p>
          <a:p>
            <a:pPr lvl="1"/>
            <a:r>
              <a:rPr lang="en-US" sz="2000" dirty="0"/>
              <a:t>Injection damper</a:t>
            </a:r>
          </a:p>
          <a:p>
            <a:pPr lvl="1"/>
            <a:r>
              <a:rPr lang="en-US" sz="2000" dirty="0"/>
              <a:t>Chromaticity</a:t>
            </a:r>
          </a:p>
          <a:p>
            <a:r>
              <a:rPr lang="en-US" sz="2000" dirty="0"/>
              <a:t>Store is preferred due to better alignment. A likely experiment (</a:t>
            </a:r>
            <a:r>
              <a:rPr lang="en-US" sz="2000" dirty="0" err="1"/>
              <a:t>W.Fischer</a:t>
            </a:r>
            <a:r>
              <a:rPr lang="en-US" sz="2000" dirty="0"/>
              <a:t>)</a:t>
            </a:r>
          </a:p>
          <a:p>
            <a:pPr marL="914400" lvl="1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000" dirty="0"/>
              <a:t>ramp to store</a:t>
            </a:r>
          </a:p>
          <a:p>
            <a:pPr marL="914400" lvl="1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000" dirty="0"/>
              <a:t>align hadron beam with electron beam at given current</a:t>
            </a:r>
          </a:p>
          <a:p>
            <a:pPr marL="914400" lvl="1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000" dirty="0"/>
              <a:t>lower chromaticity until beam becomes unstable</a:t>
            </a:r>
          </a:p>
          <a:p>
            <a:pPr marL="914400" lvl="1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000" dirty="0"/>
              <a:t>repeat with: new ramp, lower electron beam current</a:t>
            </a:r>
            <a:endParaRPr lang="en-US" dirty="0"/>
          </a:p>
        </p:txBody>
      </p:sp>
      <p:pic>
        <p:nvPicPr>
          <p:cNvPr id="23" name="Picture 22" descr="Untitled.tiff">
            <a:extLst>
              <a:ext uri="{FF2B5EF4-FFF2-40B4-BE49-F238E27FC236}">
                <a16:creationId xmlns:a16="http://schemas.microsoft.com/office/drawing/2014/main" id="{24EB658A-DC0F-8A45-BC1E-C0BEE5AEC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614" y="206139"/>
            <a:ext cx="4156237" cy="122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59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50" y="22529"/>
            <a:ext cx="8371072" cy="676182"/>
          </a:xfrm>
        </p:spPr>
        <p:txBody>
          <a:bodyPr>
            <a:noAutofit/>
          </a:bodyPr>
          <a:lstStyle/>
          <a:p>
            <a:r>
              <a:rPr lang="en-US" sz="2800" dirty="0"/>
              <a:t>Landau Lens test at IOTA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Shiltsev-Valishev | Landau e-Lens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AA062-F72A-D54C-921F-996C411C598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48" y="1506795"/>
            <a:ext cx="8331125" cy="466360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5" name="Rectangle 14"/>
          <p:cNvSpPr/>
          <p:nvPr/>
        </p:nvSpPr>
        <p:spPr>
          <a:xfrm rot="19574346">
            <a:off x="3562645" y="3410033"/>
            <a:ext cx="417989" cy="49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18257141">
            <a:off x="6400921" y="3196671"/>
            <a:ext cx="49047" cy="467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19451068">
            <a:off x="6353325" y="4864039"/>
            <a:ext cx="338241" cy="157264"/>
          </a:xfrm>
          <a:prstGeom prst="rect">
            <a:avLst/>
          </a:prstGeom>
          <a:solidFill>
            <a:srgbClr val="BD1F2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16445663">
            <a:off x="6528515" y="4750532"/>
            <a:ext cx="268672" cy="4793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17811646" flipH="1">
            <a:off x="6282257" y="4883438"/>
            <a:ext cx="48635" cy="24050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77423" y="5309489"/>
            <a:ext cx="847077" cy="134474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496242" y="3473227"/>
            <a:ext cx="1706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accent2">
                    <a:lumMod val="75000"/>
                  </a:schemeClr>
                </a:solidFill>
              </a:rPr>
              <a:t>Non-linear lenses for IO</a:t>
            </a:r>
            <a:endParaRPr lang="ru-RU" sz="1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46328" y="4385801"/>
            <a:ext cx="1469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C00000"/>
                </a:solidFill>
              </a:rPr>
              <a:t>Electron Lens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84820" y="5375738"/>
            <a:ext cx="2611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000099"/>
                </a:solidFill>
              </a:rPr>
              <a:t>osc</a:t>
            </a:r>
            <a:endParaRPr lang="ru-RU" i="1" dirty="0">
              <a:solidFill>
                <a:srgbClr val="000099"/>
              </a:solidFill>
            </a:endParaRP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 flipV="1">
            <a:off x="4266859" y="5485493"/>
            <a:ext cx="596560" cy="114444"/>
          </a:xfrm>
          <a:prstGeom prst="straightConnector1">
            <a:avLst/>
          </a:prstGeom>
          <a:ln w="6350">
            <a:solidFill>
              <a:srgbClr val="000099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>
            <a:off x="6145658" y="4675403"/>
            <a:ext cx="303099" cy="210047"/>
          </a:xfrm>
          <a:prstGeom prst="straightConnector1">
            <a:avLst/>
          </a:prstGeom>
          <a:ln w="635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  <a:stCxn id="22" idx="1"/>
          </p:cNvCxnSpPr>
          <p:nvPr/>
        </p:nvCxnSpPr>
        <p:spPr>
          <a:xfrm flipH="1" flipV="1">
            <a:off x="3855027" y="3473227"/>
            <a:ext cx="641215" cy="138500"/>
          </a:xfrm>
          <a:prstGeom prst="straightConnector1">
            <a:avLst/>
          </a:prstGeom>
          <a:ln w="6350">
            <a:solidFill>
              <a:schemeClr val="accent2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 flipV="1">
            <a:off x="6145658" y="3509334"/>
            <a:ext cx="279181" cy="105889"/>
          </a:xfrm>
          <a:prstGeom prst="straightConnector1">
            <a:avLst/>
          </a:prstGeom>
          <a:ln w="6350">
            <a:solidFill>
              <a:schemeClr val="accent2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02/06/2018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28240" y="1066800"/>
            <a:ext cx="4392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40 м, </a:t>
            </a:r>
            <a:r>
              <a:rPr lang="en-US" sz="2000" i="1" dirty="0">
                <a:solidFill>
                  <a:srgbClr val="006600"/>
                </a:solidFill>
              </a:rPr>
              <a:t>e-</a:t>
            </a:r>
            <a:r>
              <a:rPr lang="en-US" sz="2000" dirty="0">
                <a:solidFill>
                  <a:srgbClr val="006600"/>
                </a:solidFill>
              </a:rPr>
              <a:t> 150 </a:t>
            </a:r>
            <a:r>
              <a:rPr lang="ru-RU" sz="2000" dirty="0">
                <a:solidFill>
                  <a:srgbClr val="006600"/>
                </a:solidFill>
              </a:rPr>
              <a:t>М</a:t>
            </a:r>
            <a:r>
              <a:rPr lang="en-US" sz="2000" dirty="0">
                <a:solidFill>
                  <a:srgbClr val="006600"/>
                </a:solidFill>
              </a:rPr>
              <a:t>eV/c 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p+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70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М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eV/c</a:t>
            </a:r>
          </a:p>
        </p:txBody>
      </p:sp>
    </p:spTree>
    <p:extLst>
      <p:ext uri="{BB962C8B-B14F-4D97-AF65-F5344CB8AC3E}">
        <p14:creationId xmlns:p14="http://schemas.microsoft.com/office/powerpoint/2010/main" val="3256684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823960" cy="641739"/>
          </a:xfrm>
        </p:spPr>
        <p:txBody>
          <a:bodyPr/>
          <a:lstStyle/>
          <a:p>
            <a:r>
              <a:rPr lang="en-US" sz="2800" dirty="0"/>
              <a:t>IOTA Electron Lens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29686"/>
            <a:ext cx="8672513" cy="4987867"/>
          </a:xfrm>
        </p:spPr>
        <p:txBody>
          <a:bodyPr/>
          <a:lstStyle/>
          <a:p>
            <a:r>
              <a:rPr lang="en-US" dirty="0"/>
              <a:t>Capitalize on the </a:t>
            </a:r>
            <a:r>
              <a:rPr lang="en-US" dirty="0" err="1"/>
              <a:t>Tevatron</a:t>
            </a:r>
            <a:r>
              <a:rPr lang="en-US" dirty="0"/>
              <a:t> and RHIC experience, LARP work</a:t>
            </a:r>
          </a:p>
          <a:p>
            <a:r>
              <a:rPr lang="en-US" dirty="0"/>
              <a:t>Re-use </a:t>
            </a:r>
            <a:r>
              <a:rPr lang="en-US" dirty="0" err="1"/>
              <a:t>Tevatron</a:t>
            </a:r>
            <a:r>
              <a:rPr lang="en-US" dirty="0"/>
              <a:t> Electron Lens components:</a:t>
            </a:r>
          </a:p>
          <a:p>
            <a:pPr lvl="1"/>
            <a:r>
              <a:rPr lang="en-US" dirty="0"/>
              <a:t>Removed TEL-2 gun &amp; collector from </a:t>
            </a:r>
            <a:r>
              <a:rPr lang="en-US" dirty="0" err="1"/>
              <a:t>Tev</a:t>
            </a:r>
            <a:r>
              <a:rPr lang="en-US" dirty="0"/>
              <a:t> tunnel</a:t>
            </a:r>
          </a:p>
          <a:p>
            <a:pPr lvl="1"/>
            <a:r>
              <a:rPr lang="en-US" dirty="0"/>
              <a:t>Refurbishment in progress</a:t>
            </a:r>
          </a:p>
          <a:p>
            <a:r>
              <a:rPr lang="en-US" dirty="0">
                <a:solidFill>
                  <a:schemeClr val="accent6"/>
                </a:solidFill>
              </a:rPr>
              <a:t>Computer modeling for IOTA e-Lens in progress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02/06/2018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Shiltsev-Valishev | Landau e-Lens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0" y="5833849"/>
            <a:ext cx="2379520" cy="394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reen Shot 2015-12-03 at 10.04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8" y="3024845"/>
            <a:ext cx="4469334" cy="3008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581DB4-A3AE-4630-8678-51DD8A6B9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433" y="2937753"/>
            <a:ext cx="5891170" cy="392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8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EF2A79-4D22-4794-9B63-51427C894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50537"/>
            <a:ext cx="8672513" cy="5059363"/>
          </a:xfrm>
        </p:spPr>
        <p:txBody>
          <a:bodyPr/>
          <a:lstStyle/>
          <a:p>
            <a:r>
              <a:rPr lang="en-US" dirty="0"/>
              <a:t>This talk mostly follows recent PRL article: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C92405-6C7C-47D2-8DC5-191E1845E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9015"/>
            <a:ext cx="8686800" cy="427877"/>
          </a:xfrm>
        </p:spPr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7C5A-A1BA-49C4-A1B9-9CBB24B093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02/06/2018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5FACF-5F5A-4A1F-9D4C-C68FC7D44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Shiltsev-Valishev | Landau e-Lens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70BE5-4967-4777-976D-FD2943F8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2E4C0-36B1-4F07-8219-33F31E80D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096270"/>
            <a:ext cx="8820150" cy="1152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F88F8E-FC19-4BC3-AEA6-86C6AB7F9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479230"/>
            <a:ext cx="8616123" cy="4262268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88941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0567"/>
            <a:ext cx="8686800" cy="641739"/>
          </a:xfrm>
        </p:spPr>
        <p:txBody>
          <a:bodyPr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02/06/2018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Shiltsev-Valishev | Landau e-Lens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42" y="785611"/>
            <a:ext cx="8862116" cy="6072389"/>
          </a:xfrm>
          <a:solidFill>
            <a:schemeClr val="bg2"/>
          </a:solidFill>
        </p:spPr>
        <p:txBody>
          <a:bodyPr/>
          <a:lstStyle/>
          <a:p>
            <a:pPr>
              <a:spcBef>
                <a:spcPts val="1176"/>
              </a:spcBef>
            </a:pPr>
            <a:r>
              <a:rPr lang="en-US" altLang="en-US" dirty="0"/>
              <a:t>Higher the energy of hadron beams, the harder to maintain coherent stability with octupoles (</a:t>
            </a:r>
            <a:r>
              <a:rPr lang="en-US" altLang="en-US" dirty="0" err="1"/>
              <a:t>eg</a:t>
            </a:r>
            <a:r>
              <a:rPr lang="en-US" altLang="en-US" dirty="0"/>
              <a:t> </a:t>
            </a:r>
            <a:r>
              <a:rPr lang="en-US" altLang="en-US" i="1" dirty="0"/>
              <a:t>O</a:t>
            </a:r>
            <a:r>
              <a:rPr lang="en-US" altLang="en-US" dirty="0"/>
              <a:t>(10</a:t>
            </a:r>
            <a:r>
              <a:rPr lang="en-US" altLang="en-US" baseline="30000" dirty="0"/>
              <a:t>4</a:t>
            </a:r>
            <a:r>
              <a:rPr lang="en-US" altLang="en-US" dirty="0"/>
              <a:t>) in FCC-</a:t>
            </a:r>
            <a:r>
              <a:rPr lang="en-US" altLang="en-US" dirty="0" err="1"/>
              <a:t>hh</a:t>
            </a:r>
            <a:r>
              <a:rPr lang="en-US" altLang="en-US" dirty="0"/>
              <a:t>)</a:t>
            </a:r>
          </a:p>
          <a:p>
            <a:pPr>
              <a:spcBef>
                <a:spcPts val="1176"/>
              </a:spcBef>
            </a:pPr>
            <a:r>
              <a:rPr lang="en-US" altLang="en-US" dirty="0"/>
              <a:t>A “standard technology”, few meters long e-lens would do the job of ~</a:t>
            </a:r>
            <a:r>
              <a:rPr lang="en-US" altLang="en-US" dirty="0">
                <a:solidFill>
                  <a:srgbClr val="FF0000"/>
                </a:solidFill>
              </a:rPr>
              <a:t>20 000 </a:t>
            </a:r>
            <a:r>
              <a:rPr lang="en-US" altLang="en-US" dirty="0"/>
              <a:t>LHC-type octupoles for the LHC or FCC.</a:t>
            </a:r>
          </a:p>
          <a:p>
            <a:pPr>
              <a:spcBef>
                <a:spcPts val="1176"/>
              </a:spcBef>
            </a:pPr>
            <a:r>
              <a:rPr lang="en-US" altLang="en-US" dirty="0"/>
              <a:t>E-lens SD is core-based, so it is robust, little effect on DA </a:t>
            </a:r>
          </a:p>
          <a:p>
            <a:pPr lvl="1">
              <a:spcBef>
                <a:spcPts val="1176"/>
              </a:spcBef>
            </a:pPr>
            <a:r>
              <a:rPr lang="en-US" altLang="en-US" sz="2000" dirty="0"/>
              <a:t>Contrary to octupoles</a:t>
            </a:r>
          </a:p>
          <a:p>
            <a:pPr>
              <a:spcBef>
                <a:spcPts val="1176"/>
              </a:spcBef>
            </a:pPr>
            <a:r>
              <a:rPr lang="en-US" altLang="en-US" dirty="0"/>
              <a:t>E-Lens can be bunch-dependent</a:t>
            </a:r>
          </a:p>
          <a:p>
            <a:pPr>
              <a:spcBef>
                <a:spcPts val="1176"/>
              </a:spcBef>
            </a:pPr>
            <a:r>
              <a:rPr lang="en-US" altLang="en-US" dirty="0"/>
              <a:t>A problem of SD collapse can be fully excluded</a:t>
            </a:r>
          </a:p>
          <a:p>
            <a:pPr lvl="1">
              <a:spcBef>
                <a:spcPts val="1176"/>
              </a:spcBef>
            </a:pPr>
            <a:r>
              <a:rPr lang="en-US" altLang="en-US" sz="2000" dirty="0"/>
              <a:t>E.g. like those due to LR beam-beam in the LHC squeeze</a:t>
            </a:r>
          </a:p>
          <a:p>
            <a:pPr>
              <a:spcBef>
                <a:spcPts val="1176"/>
              </a:spcBef>
            </a:pPr>
            <a:r>
              <a:rPr lang="en-US" altLang="en-US" dirty="0"/>
              <a:t>Experimental studies would be very interesting</a:t>
            </a:r>
          </a:p>
          <a:p>
            <a:pPr lvl="1">
              <a:spcBef>
                <a:spcPts val="1176"/>
              </a:spcBef>
            </a:pPr>
            <a:r>
              <a:rPr lang="en-US" altLang="en-US" sz="2000" dirty="0"/>
              <a:t>RHIC, or IOTA</a:t>
            </a:r>
          </a:p>
        </p:txBody>
      </p:sp>
    </p:spTree>
    <p:extLst>
      <p:ext uri="{BB962C8B-B14F-4D97-AF65-F5344CB8AC3E}">
        <p14:creationId xmlns:p14="http://schemas.microsoft.com/office/powerpoint/2010/main" val="1397012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261FB-7025-4E45-A88B-B4F41C429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6A430-90B1-42D7-BEA8-50AE99B85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F2C60-E329-45DC-B22B-9B6F5A9B7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02/06/2018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D991A-345F-48DD-9475-809BA2100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Shiltsev-Valishev | Landau e-Lens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B9304-642B-4983-BA0F-05D7AD689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014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1B86E349-B491-489F-A44A-37F5AC8C5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609600"/>
          </a:xfrm>
        </p:spPr>
        <p:txBody>
          <a:bodyPr/>
          <a:lstStyle/>
          <a:p>
            <a:r>
              <a:rPr lang="en-US" altLang="en-US" b="1" u="sng">
                <a:solidFill>
                  <a:srgbClr val="35F52B"/>
                </a:solidFill>
                <a:latin typeface="Tiger Expert" charset="0"/>
              </a:rPr>
              <a:t>RF Quads ?</a:t>
            </a:r>
            <a:endParaRPr lang="en-US" altLang="en-US">
              <a:latin typeface="Mathematica7Mono" pitchFamily="2" charset="0"/>
            </a:endParaRPr>
          </a:p>
        </p:txBody>
      </p:sp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EDC75046-B3BE-4BA4-A425-B3069238A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4066FEE-AA2C-41F3-8309-8C28F07E7B70}" type="slidenum"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22</a:t>
            </a:fld>
            <a:endParaRPr lang="en-US" altLang="en-US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Rectangle 5">
            <a:extLst>
              <a:ext uri="{FF2B5EF4-FFF2-40B4-BE49-F238E27FC236}">
                <a16:creationId xmlns:a16="http://schemas.microsoft.com/office/drawing/2014/main" id="{5F632AB3-FA56-45AB-B998-4D45586B8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0484" name="Rectangle 5">
            <a:extLst>
              <a:ext uri="{FF2B5EF4-FFF2-40B4-BE49-F238E27FC236}">
                <a16:creationId xmlns:a16="http://schemas.microsoft.com/office/drawing/2014/main" id="{F855E6A0-6CB1-446F-A27D-1EFAFB1A9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0485" name="Rectangle 7">
            <a:extLst>
              <a:ext uri="{FF2B5EF4-FFF2-40B4-BE49-F238E27FC236}">
                <a16:creationId xmlns:a16="http://schemas.microsoft.com/office/drawing/2014/main" id="{570648B3-4697-44A3-BCD2-42079B25F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0486" name="Rectangle 9">
            <a:extLst>
              <a:ext uri="{FF2B5EF4-FFF2-40B4-BE49-F238E27FC236}">
                <a16:creationId xmlns:a16="http://schemas.microsoft.com/office/drawing/2014/main" id="{58478D8D-3D00-4CF0-A95A-E39C3D08D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0487" name="Rectangle 24">
            <a:extLst>
              <a:ext uri="{FF2B5EF4-FFF2-40B4-BE49-F238E27FC236}">
                <a16:creationId xmlns:a16="http://schemas.microsoft.com/office/drawing/2014/main" id="{532A5595-DA31-4220-ACD6-51E5CE56D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0488" name="Rectangle 26">
            <a:extLst>
              <a:ext uri="{FF2B5EF4-FFF2-40B4-BE49-F238E27FC236}">
                <a16:creationId xmlns:a16="http://schemas.microsoft.com/office/drawing/2014/main" id="{71158A30-7274-4AA5-BA7A-F7FA9ACCE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0489" name="Rectangle 8">
            <a:extLst>
              <a:ext uri="{FF2B5EF4-FFF2-40B4-BE49-F238E27FC236}">
                <a16:creationId xmlns:a16="http://schemas.microsoft.com/office/drawing/2014/main" id="{3ED2F7A3-850F-4AA8-A264-44A8E7F65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0490" name="Rectangle 10">
            <a:extLst>
              <a:ext uri="{FF2B5EF4-FFF2-40B4-BE49-F238E27FC236}">
                <a16:creationId xmlns:a16="http://schemas.microsoft.com/office/drawing/2014/main" id="{465BE6A3-2964-4846-B982-0500D823D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0491" name="Rectangle 12">
            <a:extLst>
              <a:ext uri="{FF2B5EF4-FFF2-40B4-BE49-F238E27FC236}">
                <a16:creationId xmlns:a16="http://schemas.microsoft.com/office/drawing/2014/main" id="{549340D5-6282-471B-9AF8-DFD437939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0493" name="TextBox 2">
            <a:extLst>
              <a:ext uri="{FF2B5EF4-FFF2-40B4-BE49-F238E27FC236}">
                <a16:creationId xmlns:a16="http://schemas.microsoft.com/office/drawing/2014/main" id="{64967FF6-02F4-4D03-978D-39313F657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81534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dirty="0"/>
              <a:t>RF Quads (A. </a:t>
            </a:r>
            <a:r>
              <a:rPr lang="en-US" altLang="en-US" sz="2000" dirty="0" err="1"/>
              <a:t>Grudiev</a:t>
            </a:r>
            <a:r>
              <a:rPr lang="en-US" altLang="en-US" sz="2000" dirty="0"/>
              <a:t> et al.) are novel interesting Landau elements.</a:t>
            </a:r>
          </a:p>
          <a:p>
            <a:endParaRPr lang="en-US" altLang="en-US" sz="2000" dirty="0"/>
          </a:p>
          <a:p>
            <a:r>
              <a:rPr lang="en-US" altLang="en-US" sz="2000" dirty="0"/>
              <a:t>There are serious beam-lifetime and DA concerns related to </a:t>
            </a:r>
            <a:r>
              <a:rPr lang="en-US" altLang="en-US" sz="2000" dirty="0" err="1"/>
              <a:t>synchrobetatron</a:t>
            </a:r>
            <a:r>
              <a:rPr lang="en-US" altLang="en-US" sz="2000" dirty="0"/>
              <a:t> coupling induced by the RFQ</a:t>
            </a:r>
          </a:p>
          <a:p>
            <a:endParaRPr lang="en-US" altLang="en-US" sz="2000" dirty="0"/>
          </a:p>
          <a:p>
            <a:r>
              <a:rPr lang="en-US" altLang="en-US" sz="2000" dirty="0"/>
              <a:t>Their effectiveness of the RFQ is sensitive to </a:t>
            </a:r>
          </a:p>
          <a:p>
            <a:r>
              <a:rPr lang="en-US" altLang="en-US" sz="2000" dirty="0"/>
              <a:t>predictability and reproducibility of the longitudinal tails of the bunches.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/>
              <a:t>An ideal Landau element would be independent on the distribution tails.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93C160-6D0A-4B8B-BF55-D0F4446E7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02/06/2018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F91BFA-519F-493A-825F-F30718ACF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Shiltsev-Valishev | Landau e-Lens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002157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75FFB7D6-E461-4057-B84C-D05BD4389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>
                <a:solidFill>
                  <a:srgbClr val="35F52B"/>
                </a:solidFill>
                <a:latin typeface="Tiger Expert" charset="0"/>
              </a:rPr>
              <a:t>Stability Diagram, weak head-tail, No SC</a:t>
            </a:r>
            <a:endParaRPr lang="en-US" altLang="en-US" dirty="0">
              <a:latin typeface="Mathematica7Mono" pitchFamily="2" charset="0"/>
            </a:endParaRPr>
          </a:p>
        </p:txBody>
      </p:sp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BBC1C8AC-1877-4A78-9952-48591E809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BF22A2E-C7A7-4B0F-9268-F0E9EF301DAA}" type="slidenum"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23</a:t>
            </a:fld>
            <a:endParaRPr lang="en-US" altLang="en-US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Rectangle 5">
            <a:extLst>
              <a:ext uri="{FF2B5EF4-FFF2-40B4-BE49-F238E27FC236}">
                <a16:creationId xmlns:a16="http://schemas.microsoft.com/office/drawing/2014/main" id="{6E2A611B-B830-4F69-86FE-44959E879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AA1E5F71-EA5C-4D21-918B-168F33DF8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2533" name="Rectangle 7">
            <a:extLst>
              <a:ext uri="{FF2B5EF4-FFF2-40B4-BE49-F238E27FC236}">
                <a16:creationId xmlns:a16="http://schemas.microsoft.com/office/drawing/2014/main" id="{09D0B1C2-CCFD-4CEE-AAD2-ADC044637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2534" name="Rectangle 9">
            <a:extLst>
              <a:ext uri="{FF2B5EF4-FFF2-40B4-BE49-F238E27FC236}">
                <a16:creationId xmlns:a16="http://schemas.microsoft.com/office/drawing/2014/main" id="{DBEFE1B9-6683-4DA5-AD1D-0FC7A6830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2535" name="Rectangle 24">
            <a:extLst>
              <a:ext uri="{FF2B5EF4-FFF2-40B4-BE49-F238E27FC236}">
                <a16:creationId xmlns:a16="http://schemas.microsoft.com/office/drawing/2014/main" id="{65FFFA8D-5394-458F-95DF-137A59BC7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2536" name="Rectangle 26">
            <a:extLst>
              <a:ext uri="{FF2B5EF4-FFF2-40B4-BE49-F238E27FC236}">
                <a16:creationId xmlns:a16="http://schemas.microsoft.com/office/drawing/2014/main" id="{20BD79BD-D232-4745-965E-A736D86F5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2537" name="Rectangle 8">
            <a:extLst>
              <a:ext uri="{FF2B5EF4-FFF2-40B4-BE49-F238E27FC236}">
                <a16:creationId xmlns:a16="http://schemas.microsoft.com/office/drawing/2014/main" id="{D21DE5AF-82D3-4E78-96E3-3B7B13CF3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2538" name="Rectangle 10">
            <a:extLst>
              <a:ext uri="{FF2B5EF4-FFF2-40B4-BE49-F238E27FC236}">
                <a16:creationId xmlns:a16="http://schemas.microsoft.com/office/drawing/2014/main" id="{5573C634-069B-45D0-896F-B6706B863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2539" name="Rectangle 12">
            <a:extLst>
              <a:ext uri="{FF2B5EF4-FFF2-40B4-BE49-F238E27FC236}">
                <a16:creationId xmlns:a16="http://schemas.microsoft.com/office/drawing/2014/main" id="{0C237E08-4256-43C0-87DA-DFBE83107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2540" name="TextBox 18">
            <a:extLst>
              <a:ext uri="{FF2B5EF4-FFF2-40B4-BE49-F238E27FC236}">
                <a16:creationId xmlns:a16="http://schemas.microsoft.com/office/drawing/2014/main" id="{6CABA6B6-8CC0-4A70-881C-DB1CEA246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47700"/>
            <a:ext cx="89916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cs typeface="Arial" panose="020B0604020202020204" pitchFamily="34" charset="0"/>
              </a:rPr>
              <a:t>Stability diagram (SD) is defined as a map of real axes   </a:t>
            </a:r>
            <a:r>
              <a:rPr lang="en-US" altLang="en-US" sz="1800" dirty="0">
                <a:cs typeface="Arial" panose="020B0604020202020204" pitchFamily="34" charset="0"/>
                <a:sym typeface="Mathematica1" pitchFamily="2" charset="2"/>
              </a:rPr>
              <a:t>   on the complex plane      :</a:t>
            </a:r>
            <a:r>
              <a:rPr lang="en-US" altLang="en-US" sz="1800" dirty="0">
                <a:cs typeface="Arial" panose="020B0604020202020204" pitchFamily="34" charset="0"/>
              </a:rPr>
              <a:t>  </a:t>
            </a:r>
          </a:p>
          <a:p>
            <a:pPr eaLnBrk="1" hangingPunct="1"/>
            <a:endParaRPr lang="en-US" altLang="en-US" sz="1800" dirty="0">
              <a:cs typeface="Arial" panose="020B0604020202020204" pitchFamily="34" charset="0"/>
            </a:endParaRPr>
          </a:p>
          <a:p>
            <a:pPr eaLnBrk="1" hangingPunct="1"/>
            <a:endParaRPr lang="en-US" altLang="en-US" sz="1800" dirty="0">
              <a:cs typeface="Arial" panose="020B0604020202020204" pitchFamily="34" charset="0"/>
            </a:endParaRPr>
          </a:p>
          <a:p>
            <a:pPr eaLnBrk="1" hangingPunct="1"/>
            <a:endParaRPr lang="en-US" altLang="en-US" sz="1800" dirty="0">
              <a:cs typeface="Arial" panose="020B0604020202020204" pitchFamily="34" charset="0"/>
            </a:endParaRPr>
          </a:p>
          <a:p>
            <a:pPr eaLnBrk="1" hangingPunct="1"/>
            <a:endParaRPr lang="en-US" altLang="en-US" sz="1800" dirty="0">
              <a:cs typeface="Arial" panose="020B0604020202020204" pitchFamily="34" charset="0"/>
            </a:endParaRPr>
          </a:p>
          <a:p>
            <a:pPr eaLnBrk="1" hangingPunct="1"/>
            <a:endParaRPr lang="en-US" altLang="en-US" sz="1800" dirty="0">
              <a:cs typeface="Arial" panose="020B0604020202020204" pitchFamily="34" charset="0"/>
            </a:endParaRPr>
          </a:p>
          <a:p>
            <a:pPr eaLnBrk="1" hangingPunct="1"/>
            <a:endParaRPr lang="en-US" altLang="en-US" sz="1800" dirty="0">
              <a:cs typeface="Arial" panose="020B0604020202020204" pitchFamily="34" charset="0"/>
            </a:endParaRPr>
          </a:p>
          <a:p>
            <a:pPr eaLnBrk="1" hangingPunct="1"/>
            <a:endParaRPr lang="en-US" altLang="en-US" sz="1800" dirty="0">
              <a:cs typeface="Arial" panose="020B0604020202020204" pitchFamily="34" charset="0"/>
            </a:endParaRPr>
          </a:p>
          <a:p>
            <a:pPr eaLnBrk="1" hangingPunct="1"/>
            <a:endParaRPr lang="en-US" altLang="en-US" sz="1800" dirty="0">
              <a:cs typeface="Arial" panose="020B0604020202020204" pitchFamily="34" charset="0"/>
            </a:endParaRPr>
          </a:p>
          <a:p>
            <a:pPr eaLnBrk="1" hangingPunct="1"/>
            <a:endParaRPr lang="en-US" altLang="en-US" sz="1800" dirty="0">
              <a:cs typeface="Arial" panose="020B0604020202020204" pitchFamily="34" charset="0"/>
            </a:endParaRPr>
          </a:p>
          <a:p>
            <a:pPr eaLnBrk="1" hangingPunct="1"/>
            <a:endParaRPr lang="en-US" altLang="en-US" sz="1800" dirty="0">
              <a:cs typeface="Arial" panose="020B0604020202020204" pitchFamily="34" charset="0"/>
            </a:endParaRPr>
          </a:p>
          <a:p>
            <a:pPr eaLnBrk="1" hangingPunct="1"/>
            <a:endParaRPr lang="en-US" altLang="en-US" sz="1800" dirty="0">
              <a:cs typeface="Arial" panose="020B0604020202020204" pitchFamily="34" charset="0"/>
            </a:endParaRPr>
          </a:p>
          <a:p>
            <a:pPr eaLnBrk="1" hangingPunct="1"/>
            <a:endParaRPr lang="en-US" altLang="en-US" sz="1800" dirty="0">
              <a:cs typeface="Arial" panose="020B0604020202020204" pitchFamily="34" charset="0"/>
            </a:endParaRPr>
          </a:p>
          <a:p>
            <a:pPr eaLnBrk="1" hangingPunct="1"/>
            <a:endParaRPr lang="en-US" altLang="en-US" sz="1800" dirty="0">
              <a:cs typeface="Arial" panose="020B0604020202020204" pitchFamily="34" charset="0"/>
            </a:endParaRPr>
          </a:p>
          <a:p>
            <a:pPr eaLnBrk="1" hangingPunct="1"/>
            <a:endParaRPr lang="en-US" altLang="en-US" sz="1800" dirty="0">
              <a:cs typeface="Arial" panose="020B0604020202020204" pitchFamily="34" charset="0"/>
            </a:endParaRPr>
          </a:p>
          <a:p>
            <a:pPr eaLnBrk="1" hangingPunct="1"/>
            <a:endParaRPr lang="en-US" altLang="en-US" sz="1800" dirty="0">
              <a:cs typeface="Arial" panose="020B0604020202020204" pitchFamily="34" charset="0"/>
            </a:endParaRPr>
          </a:p>
          <a:p>
            <a:pPr eaLnBrk="1" hangingPunct="1"/>
            <a:endParaRPr lang="en-US" altLang="en-US" sz="1800" dirty="0">
              <a:cs typeface="Arial" panose="020B0604020202020204" pitchFamily="34" charset="0"/>
            </a:endParaRPr>
          </a:p>
          <a:p>
            <a:pPr eaLnBrk="1" hangingPunct="1"/>
            <a:endParaRPr lang="en-US" altLang="en-US" sz="1800" dirty="0">
              <a:cs typeface="Arial" panose="020B0604020202020204" pitchFamily="34" charset="0"/>
            </a:endParaRPr>
          </a:p>
          <a:p>
            <a:pPr eaLnBrk="1" hangingPunct="1"/>
            <a:endParaRPr lang="en-US" altLang="en-US" sz="1800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800" dirty="0">
                <a:cs typeface="Arial" panose="020B0604020202020204" pitchFamily="34" charset="0"/>
              </a:rPr>
              <a:t>To be stable, the coherent tune shift has to be below the SD. </a:t>
            </a:r>
          </a:p>
        </p:txBody>
      </p:sp>
      <p:graphicFrame>
        <p:nvGraphicFramePr>
          <p:cNvPr id="22541" name="Object 5">
            <a:extLst>
              <a:ext uri="{FF2B5EF4-FFF2-40B4-BE49-F238E27FC236}">
                <a16:creationId xmlns:a16="http://schemas.microsoft.com/office/drawing/2014/main" id="{1AF14818-8218-4C90-965D-C146AF38BF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609154"/>
              </p:ext>
            </p:extLst>
          </p:nvPr>
        </p:nvGraphicFramePr>
        <p:xfrm>
          <a:off x="1252538" y="1676400"/>
          <a:ext cx="31115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2" name="Equation" r:id="rId3" imgW="1739900" imgH="533400" progId="Equation.DSMT4">
                  <p:embed/>
                </p:oleObj>
              </mc:Choice>
              <mc:Fallback>
                <p:oleObj name="Equation" r:id="rId3" imgW="1739900" imgH="533400" progId="Equation.DSMT4">
                  <p:embed/>
                  <p:pic>
                    <p:nvPicPr>
                      <p:cNvPr id="22541" name="Object 5">
                        <a:extLst>
                          <a:ext uri="{FF2B5EF4-FFF2-40B4-BE49-F238E27FC236}">
                            <a16:creationId xmlns:a16="http://schemas.microsoft.com/office/drawing/2014/main" id="{1AF14818-8218-4C90-965D-C146AF38BF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538" y="1676400"/>
                        <a:ext cx="3111500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3" name="Object 6">
            <a:extLst>
              <a:ext uri="{FF2B5EF4-FFF2-40B4-BE49-F238E27FC236}">
                <a16:creationId xmlns:a16="http://schemas.microsoft.com/office/drawing/2014/main" id="{B00BDBC0-4289-463F-91D1-E0FBBCC001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023759"/>
              </p:ext>
            </p:extLst>
          </p:nvPr>
        </p:nvGraphicFramePr>
        <p:xfrm>
          <a:off x="5378450" y="1828800"/>
          <a:ext cx="15557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3" name="Equation" r:id="rId5" imgW="800100" imgH="266700" progId="Equation.DSMT4">
                  <p:embed/>
                </p:oleObj>
              </mc:Choice>
              <mc:Fallback>
                <p:oleObj name="Equation" r:id="rId5" imgW="800100" imgH="266700" progId="Equation.DSMT4">
                  <p:embed/>
                  <p:pic>
                    <p:nvPicPr>
                      <p:cNvPr id="22543" name="Object 6">
                        <a:extLst>
                          <a:ext uri="{FF2B5EF4-FFF2-40B4-BE49-F238E27FC236}">
                            <a16:creationId xmlns:a16="http://schemas.microsoft.com/office/drawing/2014/main" id="{B00BDBC0-4289-463F-91D1-E0FBBCC001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1828800"/>
                        <a:ext cx="15557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4" name="Object 6">
            <a:extLst>
              <a:ext uri="{FF2B5EF4-FFF2-40B4-BE49-F238E27FC236}">
                <a16:creationId xmlns:a16="http://schemas.microsoft.com/office/drawing/2014/main" id="{423EFBF6-E878-4147-9142-8924265663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128849"/>
              </p:ext>
            </p:extLst>
          </p:nvPr>
        </p:nvGraphicFramePr>
        <p:xfrm>
          <a:off x="5791200" y="1066800"/>
          <a:ext cx="177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4" name="Equation" r:id="rId7" imgW="127000" imgH="139700" progId="Equation.DSMT4">
                  <p:embed/>
                </p:oleObj>
              </mc:Choice>
              <mc:Fallback>
                <p:oleObj name="Equation" r:id="rId7" imgW="127000" imgH="139700" progId="Equation.DSMT4">
                  <p:embed/>
                  <p:pic>
                    <p:nvPicPr>
                      <p:cNvPr id="22544" name="Object 6">
                        <a:extLst>
                          <a:ext uri="{FF2B5EF4-FFF2-40B4-BE49-F238E27FC236}">
                            <a16:creationId xmlns:a16="http://schemas.microsoft.com/office/drawing/2014/main" id="{423EFBF6-E878-4147-9142-8924265663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066800"/>
                        <a:ext cx="1778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5" name="Object 6">
            <a:extLst>
              <a:ext uri="{FF2B5EF4-FFF2-40B4-BE49-F238E27FC236}">
                <a16:creationId xmlns:a16="http://schemas.microsoft.com/office/drawing/2014/main" id="{F7A4B867-0242-4D0C-8A64-734618EDFE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231379"/>
              </p:ext>
            </p:extLst>
          </p:nvPr>
        </p:nvGraphicFramePr>
        <p:xfrm>
          <a:off x="8270875" y="1030288"/>
          <a:ext cx="303213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5" name="Equation" r:id="rId9" imgW="215900" imgH="203200" progId="Equation.DSMT4">
                  <p:embed/>
                </p:oleObj>
              </mc:Choice>
              <mc:Fallback>
                <p:oleObj name="Equation" r:id="rId9" imgW="215900" imgH="203200" progId="Equation.DSMT4">
                  <p:embed/>
                  <p:pic>
                    <p:nvPicPr>
                      <p:cNvPr id="22545" name="Object 6">
                        <a:extLst>
                          <a:ext uri="{FF2B5EF4-FFF2-40B4-BE49-F238E27FC236}">
                            <a16:creationId xmlns:a16="http://schemas.microsoft.com/office/drawing/2014/main" id="{F7A4B867-0242-4D0C-8A64-734618EDFE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75" y="1030288"/>
                        <a:ext cx="303213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46" name="Picture 2">
            <a:extLst>
              <a:ext uri="{FF2B5EF4-FFF2-40B4-BE49-F238E27FC236}">
                <a16:creationId xmlns:a16="http://schemas.microsoft.com/office/drawing/2014/main" id="{52C2F98D-210F-4161-93AC-40AEA91F9D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6600"/>
            <a:ext cx="67373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E83CDB-436F-4D18-B2BF-BD9A031D0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02/06/2018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5EF3D3-C260-4022-8E8C-7C4B43C23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Shiltsev-Valishev | Landau e-Lens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40004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OctEl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73947"/>
            <a:ext cx="6367613" cy="488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Electron Lenses for Landau Damping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02/06/2018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Shiltsev-Valishev | Landau e-Lens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215" y="984855"/>
            <a:ext cx="3273785" cy="517069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(the concept, circa 2006)</a:t>
            </a:r>
          </a:p>
          <a:p>
            <a:r>
              <a:rPr lang="en-US" sz="2000" dirty="0"/>
              <a:t>Landau damping needs incoherent betatron frequency spread </a:t>
            </a:r>
            <a:endParaRPr lang="ru-RU" sz="2000" dirty="0"/>
          </a:p>
          <a:p>
            <a:r>
              <a:rPr lang="en-US" sz="2000" dirty="0"/>
              <a:t>Two issues with octupoles </a:t>
            </a:r>
            <a:r>
              <a:rPr lang="ru-RU" sz="2000" dirty="0"/>
              <a:t>– </a:t>
            </a:r>
            <a:r>
              <a:rPr lang="en-US" sz="2000" dirty="0"/>
              <a:t>required strength</a:t>
            </a:r>
            <a:r>
              <a:rPr lang="ru-RU" sz="2000" dirty="0"/>
              <a:t> </a:t>
            </a:r>
            <a:r>
              <a:rPr lang="en-US" sz="2000" dirty="0"/>
              <a:t>grows </a:t>
            </a:r>
            <a:r>
              <a:rPr lang="en-US" sz="2000" dirty="0" err="1"/>
              <a:t>approx</a:t>
            </a:r>
            <a:r>
              <a:rPr lang="en-US" sz="2000" dirty="0"/>
              <a:t> as </a:t>
            </a:r>
            <a:r>
              <a:rPr lang="en-US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~E</a:t>
            </a:r>
            <a:r>
              <a:rPr lang="en-US" sz="2000" b="1" i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0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dirty="0"/>
              <a:t> leads to Dynamic Aperture degradation</a:t>
            </a:r>
          </a:p>
          <a:p>
            <a:r>
              <a:rPr lang="en-US" sz="2000" dirty="0"/>
              <a:t>(Gaussian) electron lens ~</a:t>
            </a:r>
            <a:r>
              <a:rPr lang="ru-RU" sz="2000" dirty="0"/>
              <a:t>2 </a:t>
            </a:r>
            <a:r>
              <a:rPr lang="en-US" sz="2000" dirty="0"/>
              <a:t>m</a:t>
            </a:r>
            <a:r>
              <a:rPr lang="ru-RU" sz="2000" dirty="0"/>
              <a:t> </a:t>
            </a:r>
            <a:r>
              <a:rPr lang="en-US" sz="2000" dirty="0"/>
              <a:t>and</a:t>
            </a:r>
            <a:r>
              <a:rPr lang="ru-RU" sz="2000" dirty="0"/>
              <a:t> 2 А – </a:t>
            </a:r>
            <a:r>
              <a:rPr lang="en-US" sz="2000" dirty="0"/>
              <a:t>would give</a:t>
            </a:r>
            <a:r>
              <a:rPr lang="ru-RU" sz="2000" dirty="0"/>
              <a:t> </a:t>
            </a:r>
            <a:r>
              <a:rPr lang="en-US" sz="2000" dirty="0"/>
              <a:t>enough stabilization even for the 50 </a:t>
            </a:r>
            <a:r>
              <a:rPr lang="en-US" sz="2000" dirty="0" err="1"/>
              <a:t>TeV</a:t>
            </a:r>
            <a:r>
              <a:rPr lang="en-US" sz="2000" dirty="0"/>
              <a:t> FCC</a:t>
            </a:r>
            <a:r>
              <a:rPr lang="ru-RU" sz="2000" dirty="0"/>
              <a:t> </a:t>
            </a:r>
            <a:r>
              <a:rPr lang="en-US" sz="2000" dirty="0"/>
              <a:t>without detrimental effects on particles with larger</a:t>
            </a:r>
            <a:r>
              <a:rPr lang="ru-RU" sz="2000" dirty="0"/>
              <a:t> </a:t>
            </a:r>
            <a:r>
              <a:rPr lang="en-US" sz="2000" dirty="0"/>
              <a:t>amplitudes </a:t>
            </a:r>
            <a:r>
              <a:rPr lang="en-US" sz="2000" i="1" dirty="0"/>
              <a:t>A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114800" y="1075397"/>
            <a:ext cx="4673614" cy="5720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Tx/>
              <a:buNone/>
            </a:pPr>
            <a:r>
              <a:rPr lang="en-US" sz="20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Betatron</a:t>
            </a:r>
            <a:r>
              <a:rPr lang="en-US" sz="20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frequency shift 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versus amplitude </a:t>
            </a:r>
            <a:endParaRPr lang="en-US" sz="20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03FA23-FEB4-4AD1-89F7-77760D0D0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626" y="6170349"/>
            <a:ext cx="3895293" cy="54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6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7D174-9267-4C6B-BE61-2FBD376A5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Let’s Start with Octupoles : Stability Diagram (SD)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F6C0F60-59E5-430F-BA92-9A49A7BAE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2926" y="1064780"/>
            <a:ext cx="6991350" cy="161925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26F5D-E228-4320-876A-52C6771D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02/06/2018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0B92B-8BEC-45E4-873C-F73956548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Shiltsev-Valishev | Landau e-Lens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2D5EF-36BD-473E-8369-CE5672E74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ACB593-3F0C-466C-B7C1-8668A5278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602" y="2795589"/>
            <a:ext cx="5622515" cy="33142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EEB569-3938-4392-AF41-91EE25E2F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887" y="6221414"/>
            <a:ext cx="4769427" cy="4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72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3AF5A774-B6C6-4185-B0C8-126307ADD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53" y="148655"/>
            <a:ext cx="8229600" cy="388938"/>
          </a:xfrm>
        </p:spPr>
        <p:txBody>
          <a:bodyPr/>
          <a:lstStyle/>
          <a:p>
            <a:r>
              <a:rPr lang="en-US" altLang="en-US" sz="2800" dirty="0">
                <a:latin typeface="+mn-lt"/>
              </a:rPr>
              <a:t>Worrisome FCC Impedance Estimates</a:t>
            </a:r>
          </a:p>
        </p:txBody>
      </p:sp>
      <p:sp>
        <p:nvSpPr>
          <p:cNvPr id="15362" name="Slide Number Placeholder 3">
            <a:extLst>
              <a:ext uri="{FF2B5EF4-FFF2-40B4-BE49-F238E27FC236}">
                <a16:creationId xmlns:a16="http://schemas.microsoft.com/office/drawing/2014/main" id="{CFE62E26-A5D1-4B1C-9EC2-5259C6144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3EC8E30-96D2-42F4-8286-01A81A5A269D}" type="slidenum">
              <a:rPr lang="en-US" altLang="en-US" sz="12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5</a:t>
            </a:fld>
            <a:endParaRPr lang="en-US" altLang="en-US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4B060A45-6F33-4901-83B2-E8B48D3E8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6B231737-D422-4435-A9C5-61E84936B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5365" name="Rectangle 7">
            <a:extLst>
              <a:ext uri="{FF2B5EF4-FFF2-40B4-BE49-F238E27FC236}">
                <a16:creationId xmlns:a16="http://schemas.microsoft.com/office/drawing/2014/main" id="{D812BF59-0F32-4D7A-A49C-4D917FD83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5366" name="Rectangle 9">
            <a:extLst>
              <a:ext uri="{FF2B5EF4-FFF2-40B4-BE49-F238E27FC236}">
                <a16:creationId xmlns:a16="http://schemas.microsoft.com/office/drawing/2014/main" id="{35FA4534-398A-40AD-844F-B4919C86A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5367" name="Rectangle 24">
            <a:extLst>
              <a:ext uri="{FF2B5EF4-FFF2-40B4-BE49-F238E27FC236}">
                <a16:creationId xmlns:a16="http://schemas.microsoft.com/office/drawing/2014/main" id="{9E968849-59D5-4F31-B80F-F5DB07AA6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5368" name="Rectangle 26">
            <a:extLst>
              <a:ext uri="{FF2B5EF4-FFF2-40B4-BE49-F238E27FC236}">
                <a16:creationId xmlns:a16="http://schemas.microsoft.com/office/drawing/2014/main" id="{F87EF5DC-2590-45B1-A9FF-E6D7E65F6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5369" name="Rectangle 8">
            <a:extLst>
              <a:ext uri="{FF2B5EF4-FFF2-40B4-BE49-F238E27FC236}">
                <a16:creationId xmlns:a16="http://schemas.microsoft.com/office/drawing/2014/main" id="{04542A74-773D-4E47-8D7A-82D376B85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5370" name="Rectangle 10">
            <a:extLst>
              <a:ext uri="{FF2B5EF4-FFF2-40B4-BE49-F238E27FC236}">
                <a16:creationId xmlns:a16="http://schemas.microsoft.com/office/drawing/2014/main" id="{52253EE4-9B92-4BC4-A645-2F9E3F0A0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5371" name="Rectangle 12">
            <a:extLst>
              <a:ext uri="{FF2B5EF4-FFF2-40B4-BE49-F238E27FC236}">
                <a16:creationId xmlns:a16="http://schemas.microsoft.com/office/drawing/2014/main" id="{11600766-1CFE-4E96-B0C2-5BD880DDD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pic>
        <p:nvPicPr>
          <p:cNvPr id="15373" name="Picture 1" descr="Zydip_3p3TeV_without_HOMs.png">
            <a:extLst>
              <a:ext uri="{FF2B5EF4-FFF2-40B4-BE49-F238E27FC236}">
                <a16:creationId xmlns:a16="http://schemas.microsoft.com/office/drawing/2014/main" id="{D8208E73-7C75-4CF6-ACA7-4FA3AFD37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" y="1602655"/>
            <a:ext cx="45704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" descr="Zydip_50TeV_without_HOMs.png">
            <a:extLst>
              <a:ext uri="{FF2B5EF4-FFF2-40B4-BE49-F238E27FC236}">
                <a16:creationId xmlns:a16="http://schemas.microsoft.com/office/drawing/2014/main" id="{0B4E0326-7753-4FF9-9649-20441F85F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057" y="1593341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TextBox 3">
            <a:extLst>
              <a:ext uri="{FF2B5EF4-FFF2-40B4-BE49-F238E27FC236}">
                <a16:creationId xmlns:a16="http://schemas.microsoft.com/office/drawing/2014/main" id="{C73064E3-1C49-4D88-8D99-A2D43991A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006755"/>
            <a:ext cx="501808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On top of that: </a:t>
            </a:r>
          </a:p>
          <a:p>
            <a:pPr algn="ctr"/>
            <a:r>
              <a:rPr lang="en-US" altLang="en-US" sz="2000" dirty="0"/>
              <a:t>CC HOM (the most dangerous)</a:t>
            </a:r>
          </a:p>
          <a:p>
            <a:pPr algn="ctr"/>
            <a:endParaRPr lang="en-US" altLang="en-US" sz="1800" dirty="0"/>
          </a:p>
          <a:p>
            <a:pPr algn="ctr"/>
            <a:r>
              <a:rPr lang="en-US" altLang="en-US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f=1.3GHz, Q=2.3 ×10</a:t>
            </a:r>
            <a:r>
              <a:rPr lang="en-US" altLang="en-US" sz="1800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altLang="en-US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1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altLang="en-US" sz="1800" baseline="-25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en-US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3.7 / 65 </a:t>
            </a:r>
            <a:r>
              <a:rPr lang="en-US" altLang="en-US" sz="1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MOhm</a:t>
            </a:r>
            <a:r>
              <a:rPr lang="en-US" altLang="en-US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/m  </a:t>
            </a:r>
            <a:r>
              <a:rPr lang="en-US" altLang="en-US" sz="1800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E9C2F7-7418-466E-9A4B-B2C76E9FF3EE}"/>
              </a:ext>
            </a:extLst>
          </p:cNvPr>
          <p:cNvSpPr txBox="1"/>
          <p:nvPr/>
        </p:nvSpPr>
        <p:spPr>
          <a:xfrm>
            <a:off x="6881813" y="1165912"/>
            <a:ext cx="22463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 dirty="0">
                <a:latin typeface="+mn-lt"/>
                <a:ea typeface="ＭＳ Ｐゴシック" charset="0"/>
                <a:cs typeface="ＭＳ Ｐゴシック" charset="0"/>
              </a:rPr>
              <a:t>by Sergey Arsenyev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91E620-C14B-4F11-9CDD-666CE0F3A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02/06/2018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506F83-4F82-4BED-AB8C-0B5F1BC76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Shiltsev-Valishev | Landau e-Lens</a:t>
            </a:r>
            <a:endParaRPr lang="en-US" b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77D027-6682-4241-9536-76BEDC2B6BC7}"/>
              </a:ext>
            </a:extLst>
          </p:cNvPr>
          <p:cNvSpPr txBox="1"/>
          <p:nvPr/>
        </p:nvSpPr>
        <p:spPr>
          <a:xfrm>
            <a:off x="539895" y="636279"/>
            <a:ext cx="706969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latin typeface="+mn-lt"/>
                <a:ea typeface="ＭＳ Ｐゴシック" charset="0"/>
                <a:cs typeface="ＭＳ Ｐゴシック" charset="0"/>
              </a:rPr>
              <a:t>Current is high, aperture is small, collimators are close, 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  <a:latin typeface="+mn-lt"/>
                <a:ea typeface="ＭＳ Ｐゴシック" charset="0"/>
                <a:cs typeface="ＭＳ Ｐゴシック" charset="0"/>
              </a:rPr>
              <a:t>electron cloud with SR uncertain</a:t>
            </a:r>
          </a:p>
        </p:txBody>
      </p:sp>
    </p:spTree>
    <p:extLst>
      <p:ext uri="{BB962C8B-B14F-4D97-AF65-F5344CB8AC3E}">
        <p14:creationId xmlns:p14="http://schemas.microsoft.com/office/powerpoint/2010/main" val="1289829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3AE38-0305-4CFB-A3C0-9F0D15C81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3665"/>
            <a:ext cx="8686800" cy="466082"/>
          </a:xfrm>
        </p:spPr>
        <p:txBody>
          <a:bodyPr/>
          <a:lstStyle/>
          <a:p>
            <a:r>
              <a:rPr lang="en-US" sz="2800" dirty="0"/>
              <a:t>So, the Concern is VERY Real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43BAF-3085-497E-AE9F-5BC54D50C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933135"/>
            <a:ext cx="3678382" cy="49878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the FCC beams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A469B-EECD-4BB6-AA62-EA56DF272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02/06/2018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9980-0051-490A-B4A0-E7278D36D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Shiltsev-Valishev | Landau e-Lens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F267D-2083-48D7-9D79-7A49332C9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F2AAFAD7-D8B5-49B1-8DCB-21FC8B8D0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4" y="1579418"/>
            <a:ext cx="3964839" cy="457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8D3E73-4249-4880-BE43-4DF1EF400BA2}"/>
              </a:ext>
            </a:extLst>
          </p:cNvPr>
          <p:cNvSpPr txBox="1"/>
          <p:nvPr/>
        </p:nvSpPr>
        <p:spPr>
          <a:xfrm>
            <a:off x="26988" y="6161380"/>
            <a:ext cx="3723201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latin typeface="+mn-lt"/>
                <a:ea typeface="ＭＳ Ｐゴシック" charset="0"/>
                <a:cs typeface="ＭＳ Ｐゴシック" charset="0"/>
              </a:rPr>
              <a:t>https://</a:t>
            </a:r>
            <a:r>
              <a:rPr lang="en-US" sz="1600" i="1" dirty="0" err="1">
                <a:latin typeface="+mn-lt"/>
                <a:ea typeface="ＭＳ Ｐゴシック" charset="0"/>
                <a:cs typeface="ＭＳ Ｐゴシック" charset="0"/>
              </a:rPr>
              <a:t>impedance.web.cern.ch</a:t>
            </a:r>
            <a:r>
              <a:rPr lang="en-US" sz="1600" i="1" dirty="0">
                <a:latin typeface="+mn-lt"/>
                <a:ea typeface="ＭＳ Ｐゴシック" charset="0"/>
                <a:cs typeface="ＭＳ Ｐゴシック" charset="0"/>
              </a:rPr>
              <a:t>/impedance/</a:t>
            </a:r>
            <a:r>
              <a:rPr lang="en-US" sz="1600" i="1" dirty="0" err="1">
                <a:latin typeface="+mn-lt"/>
                <a:ea typeface="ＭＳ Ｐゴシック" charset="0"/>
                <a:cs typeface="ＭＳ Ｐゴシック" charset="0"/>
              </a:rPr>
              <a:t>fcchbeam_dynamics_parameters.html</a:t>
            </a:r>
            <a:endParaRPr lang="en-US" sz="1600" i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1A43BC1-D8D3-487F-AC6A-8087D395584D}"/>
              </a:ext>
            </a:extLst>
          </p:cNvPr>
          <p:cNvSpPr txBox="1">
            <a:spLocks/>
          </p:cNvSpPr>
          <p:nvPr/>
        </p:nvSpPr>
        <p:spPr>
          <a:xfrm>
            <a:off x="4418210" y="933135"/>
            <a:ext cx="4653054" cy="70334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growth rates are (approx.):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F295926-039D-410A-B8F6-4CC6D81950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237097"/>
              </p:ext>
            </p:extLst>
          </p:nvPr>
        </p:nvGraphicFramePr>
        <p:xfrm>
          <a:off x="4172888" y="1645798"/>
          <a:ext cx="4815248" cy="3657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1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7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281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Injection, 3.3TeV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Top, 50 </a:t>
                      </a:r>
                      <a:r>
                        <a:rPr lang="en-US" sz="2400" dirty="0" err="1"/>
                        <a:t>TeV</a:t>
                      </a:r>
                      <a:endParaRPr lang="en-US" sz="24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damping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56">
                <a:tc>
                  <a:txBody>
                    <a:bodyPr/>
                    <a:lstStyle/>
                    <a:p>
                      <a:r>
                        <a:rPr lang="en-US" sz="2400" dirty="0"/>
                        <a:t>CB, low-f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100 turns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500 turns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damper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281">
                <a:tc>
                  <a:txBody>
                    <a:bodyPr/>
                    <a:lstStyle/>
                    <a:p>
                      <a:r>
                        <a:rPr lang="en-US" sz="2400" dirty="0"/>
                        <a:t>CB, HOM 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</a:t>
                      </a:r>
                      <a:r>
                        <a:rPr lang="en-US" sz="2400" baseline="30000" dirty="0"/>
                        <a:t>5</a:t>
                      </a:r>
                      <a:r>
                        <a:rPr lang="en-US" sz="2400" dirty="0"/>
                        <a:t> turns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10</a:t>
                      </a:r>
                      <a:r>
                        <a:rPr lang="en-US" sz="2400" baseline="30000" dirty="0"/>
                        <a:t>5</a:t>
                      </a:r>
                      <a:r>
                        <a:rPr lang="en-US" sz="2400" dirty="0"/>
                        <a:t> turns</a:t>
                      </a:r>
                    </a:p>
                    <a:p>
                      <a:endParaRPr lang="en-US" sz="24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Landau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56">
                <a:tc>
                  <a:txBody>
                    <a:bodyPr/>
                    <a:lstStyle/>
                    <a:p>
                      <a:r>
                        <a:rPr lang="en-US" sz="2400" dirty="0"/>
                        <a:t>SB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5000</a:t>
                      </a:r>
                      <a:r>
                        <a:rPr lang="en-US" sz="2400" baseline="0" dirty="0"/>
                        <a:t> turns</a:t>
                      </a:r>
                      <a:endParaRPr lang="en-US" sz="24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5000 turns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Landau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7">
            <a:extLst>
              <a:ext uri="{FF2B5EF4-FFF2-40B4-BE49-F238E27FC236}">
                <a16:creationId xmlns:a16="http://schemas.microsoft.com/office/drawing/2014/main" id="{9223D286-AFBE-4849-9242-07BA19950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8464" y="5540160"/>
            <a:ext cx="25378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/>
              <a:t>CB = coupled-bunch   </a:t>
            </a:r>
          </a:p>
          <a:p>
            <a:r>
              <a:rPr lang="en-US" altLang="en-US" sz="1800" dirty="0"/>
              <a:t>SB = single-bunch</a:t>
            </a:r>
          </a:p>
        </p:txBody>
      </p:sp>
    </p:spTree>
    <p:extLst>
      <p:ext uri="{BB962C8B-B14F-4D97-AF65-F5344CB8AC3E}">
        <p14:creationId xmlns:p14="http://schemas.microsoft.com/office/powerpoint/2010/main" val="517737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9">
            <a:extLst>
              <a:ext uri="{FF2B5EF4-FFF2-40B4-BE49-F238E27FC236}">
                <a16:creationId xmlns:a16="http://schemas.microsoft.com/office/drawing/2014/main" id="{CA2A19CD-7A7A-4961-A56B-08603A0F1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9" y="3464831"/>
            <a:ext cx="434340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5">
            <a:extLst>
              <a:ext uri="{FF2B5EF4-FFF2-40B4-BE49-F238E27FC236}">
                <a16:creationId xmlns:a16="http://schemas.microsoft.com/office/drawing/2014/main" id="{F9DECC72-8932-45C0-BA74-4BCAF4EC8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8436" name="Rectangle 5">
            <a:extLst>
              <a:ext uri="{FF2B5EF4-FFF2-40B4-BE49-F238E27FC236}">
                <a16:creationId xmlns:a16="http://schemas.microsoft.com/office/drawing/2014/main" id="{90E45EE6-E78C-4739-AB1B-D929F7D93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8437" name="Rectangle 7">
            <a:extLst>
              <a:ext uri="{FF2B5EF4-FFF2-40B4-BE49-F238E27FC236}">
                <a16:creationId xmlns:a16="http://schemas.microsoft.com/office/drawing/2014/main" id="{21A6AF6E-6208-482A-9C31-0EE2D4F1F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8438" name="Rectangle 9">
            <a:extLst>
              <a:ext uri="{FF2B5EF4-FFF2-40B4-BE49-F238E27FC236}">
                <a16:creationId xmlns:a16="http://schemas.microsoft.com/office/drawing/2014/main" id="{C1E858F5-0AE6-4BB9-A8EC-A0087CE82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8439" name="Rectangle 24">
            <a:extLst>
              <a:ext uri="{FF2B5EF4-FFF2-40B4-BE49-F238E27FC236}">
                <a16:creationId xmlns:a16="http://schemas.microsoft.com/office/drawing/2014/main" id="{F1879E66-2809-425B-92AB-105B97BFE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8440" name="Rectangle 26">
            <a:extLst>
              <a:ext uri="{FF2B5EF4-FFF2-40B4-BE49-F238E27FC236}">
                <a16:creationId xmlns:a16="http://schemas.microsoft.com/office/drawing/2014/main" id="{CBC56714-CD0E-4717-ABB1-6C384EFEA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8441" name="Rectangle 8">
            <a:extLst>
              <a:ext uri="{FF2B5EF4-FFF2-40B4-BE49-F238E27FC236}">
                <a16:creationId xmlns:a16="http://schemas.microsoft.com/office/drawing/2014/main" id="{6C9082A2-A14A-477E-B889-E2F065BBD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8442" name="Rectangle 10">
            <a:extLst>
              <a:ext uri="{FF2B5EF4-FFF2-40B4-BE49-F238E27FC236}">
                <a16:creationId xmlns:a16="http://schemas.microsoft.com/office/drawing/2014/main" id="{65DC1927-5474-4D26-AF99-36C877DB7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8443" name="Rectangle 12">
            <a:extLst>
              <a:ext uri="{FF2B5EF4-FFF2-40B4-BE49-F238E27FC236}">
                <a16:creationId xmlns:a16="http://schemas.microsoft.com/office/drawing/2014/main" id="{23DA20F9-079E-4675-AF49-DFD1A9DCC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8444" name="Rectangle 21">
            <a:extLst>
              <a:ext uri="{FF2B5EF4-FFF2-40B4-BE49-F238E27FC236}">
                <a16:creationId xmlns:a16="http://schemas.microsoft.com/office/drawing/2014/main" id="{B2D57D29-7CC1-45B8-AEC7-6EB3726A0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5538" y="6550025"/>
            <a:ext cx="398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00"/>
                </a:solidFill>
                <a:latin typeface="Brush Script MT" panose="03060802040406070304" pitchFamily="66" charset="0"/>
                <a:cs typeface="Arial" panose="020B0604020202020204" pitchFamily="34" charset="0"/>
              </a:rPr>
              <a:t>AB</a:t>
            </a:r>
          </a:p>
        </p:txBody>
      </p:sp>
      <p:graphicFrame>
        <p:nvGraphicFramePr>
          <p:cNvPr id="18445" name="Object 6">
            <a:extLst>
              <a:ext uri="{FF2B5EF4-FFF2-40B4-BE49-F238E27FC236}">
                <a16:creationId xmlns:a16="http://schemas.microsoft.com/office/drawing/2014/main" id="{FEFFC531-7592-4EB7-867E-322585FFB6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347397"/>
              </p:ext>
            </p:extLst>
          </p:nvPr>
        </p:nvGraphicFramePr>
        <p:xfrm>
          <a:off x="1870075" y="577397"/>
          <a:ext cx="4602030" cy="138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0" name="Equation" r:id="rId4" imgW="2032000" imgH="596900" progId="Equation.DSMT4">
                  <p:embed/>
                </p:oleObj>
              </mc:Choice>
              <mc:Fallback>
                <p:oleObj name="Equation" r:id="rId4" imgW="2032000" imgH="596900" progId="Equation.DSMT4">
                  <p:embed/>
                  <p:pic>
                    <p:nvPicPr>
                      <p:cNvPr id="18445" name="Object 6">
                        <a:extLst>
                          <a:ext uri="{FF2B5EF4-FFF2-40B4-BE49-F238E27FC236}">
                            <a16:creationId xmlns:a16="http://schemas.microsoft.com/office/drawing/2014/main" id="{FEFFC531-7592-4EB7-867E-322585FFB6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577397"/>
                        <a:ext cx="4602030" cy="138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6" name="TextBox 1">
            <a:extLst>
              <a:ext uri="{FF2B5EF4-FFF2-40B4-BE49-F238E27FC236}">
                <a16:creationId xmlns:a16="http://schemas.microsoft.com/office/drawing/2014/main" id="{3A2155BE-EA7E-4EE6-BEE7-13B9A446D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6568" y="2134817"/>
            <a:ext cx="115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/>
              <a:t>at 50 </a:t>
            </a:r>
            <a:r>
              <a:rPr lang="en-US" altLang="en-US" sz="1800" dirty="0" err="1"/>
              <a:t>TeV</a:t>
            </a:r>
            <a:endParaRPr lang="en-US" altLang="en-US" sz="1800" dirty="0"/>
          </a:p>
        </p:txBody>
      </p:sp>
      <p:graphicFrame>
        <p:nvGraphicFramePr>
          <p:cNvPr id="18447" name="Object 6">
            <a:extLst>
              <a:ext uri="{FF2B5EF4-FFF2-40B4-BE49-F238E27FC236}">
                <a16:creationId xmlns:a16="http://schemas.microsoft.com/office/drawing/2014/main" id="{2A7566BD-363C-4E32-8ACE-F4E20F078E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820019"/>
              </p:ext>
            </p:extLst>
          </p:nvPr>
        </p:nvGraphicFramePr>
        <p:xfrm>
          <a:off x="2306349" y="1976561"/>
          <a:ext cx="4016296" cy="711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" name="Equation" r:id="rId6" imgW="1473200" imgH="254000" progId="Equation.DSMT4">
                  <p:embed/>
                </p:oleObj>
              </mc:Choice>
              <mc:Fallback>
                <p:oleObj name="Equation" r:id="rId6" imgW="1473200" imgH="254000" progId="Equation.DSMT4">
                  <p:embed/>
                  <p:pic>
                    <p:nvPicPr>
                      <p:cNvPr id="18447" name="Object 6">
                        <a:extLst>
                          <a:ext uri="{FF2B5EF4-FFF2-40B4-BE49-F238E27FC236}">
                            <a16:creationId xmlns:a16="http://schemas.microsoft.com/office/drawing/2014/main" id="{2A7566BD-363C-4E32-8ACE-F4E20F078E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349" y="1976561"/>
                        <a:ext cx="4016296" cy="711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8" name="Picture 2" descr="Zydip_50TeV_without_HOMs.png">
            <a:extLst>
              <a:ext uri="{FF2B5EF4-FFF2-40B4-BE49-F238E27FC236}">
                <a16:creationId xmlns:a16="http://schemas.microsoft.com/office/drawing/2014/main" id="{5E354AC9-E44F-4293-857E-C026E42D1E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802" y="2743881"/>
            <a:ext cx="4637087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9" name="TextBox 2">
            <a:extLst>
              <a:ext uri="{FF2B5EF4-FFF2-40B4-BE49-F238E27FC236}">
                <a16:creationId xmlns:a16="http://schemas.microsoft.com/office/drawing/2014/main" id="{E323B788-187B-4192-9948-659AFA894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57200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chemeClr val="bg1"/>
                </a:solidFill>
              </a:rPr>
              <a:t>LHC</a:t>
            </a:r>
          </a:p>
        </p:txBody>
      </p:sp>
      <p:sp>
        <p:nvSpPr>
          <p:cNvPr id="18450" name="TextBox 19">
            <a:extLst>
              <a:ext uri="{FF2B5EF4-FFF2-40B4-BE49-F238E27FC236}">
                <a16:creationId xmlns:a16="http://schemas.microsoft.com/office/drawing/2014/main" id="{559C7085-2179-424D-952B-D81DD6ADB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886200"/>
            <a:ext cx="658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chemeClr val="bg1"/>
                </a:solidFill>
              </a:rPr>
              <a:t>FCC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02A646-1FC6-4C25-A782-DA3FEB75ABB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76400" y="4572000"/>
            <a:ext cx="0" cy="1981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47EA7B-140A-4269-9B41-71930A31F1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229600" y="4495800"/>
            <a:ext cx="0" cy="1981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401C28-347F-4ED9-9927-D6093A692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02/06/2018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E178A4-ED7F-4FC1-B5C8-A1BDF49A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Shiltsev-Valishev | Landau e-Lens</a:t>
            </a:r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65FCD-F90C-4686-B9F2-7B3C4E14F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0496CD2-B45A-42A8-8088-7CE30C0B3B75}"/>
              </a:ext>
            </a:extLst>
          </p:cNvPr>
          <p:cNvSpPr txBox="1">
            <a:spLocks/>
          </p:cNvSpPr>
          <p:nvPr/>
        </p:nvSpPr>
        <p:spPr>
          <a:xfrm>
            <a:off x="134649" y="-64342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/>
              <a:t>Number of Octupoles to Ensure Stability</a:t>
            </a:r>
          </a:p>
        </p:txBody>
      </p:sp>
    </p:spTree>
    <p:extLst>
      <p:ext uri="{BB962C8B-B14F-4D97-AF65-F5344CB8AC3E}">
        <p14:creationId xmlns:p14="http://schemas.microsoft.com/office/powerpoint/2010/main" val="2178103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FA539-CC0D-41DC-BC2D-D089A0AD8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So the problem 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E407A-FEA7-4E09-BC72-BE2EB9B37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2302827"/>
          </a:xfrm>
        </p:spPr>
        <p:txBody>
          <a:bodyPr/>
          <a:lstStyle/>
          <a:p>
            <a:r>
              <a:rPr lang="en-US" dirty="0"/>
              <a:t>Impedances grow</a:t>
            </a:r>
          </a:p>
          <a:p>
            <a:r>
              <a:rPr lang="en-US" dirty="0"/>
              <a:t>DA concerns grow</a:t>
            </a:r>
          </a:p>
          <a:p>
            <a:r>
              <a:rPr lang="en-US" dirty="0"/>
              <a:t>Spread diminishes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1C0BD-33A2-4C6A-956F-02D8D81BB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02/06/2018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2CC81-C237-4158-BA91-72E4F660C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Shiltsev-Valishev | Landau e-Lens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7298A-79B3-41A6-B556-D1796B23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3037F4-329C-4DBF-B4BD-3EFD8EB2E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513" y="2500631"/>
            <a:ext cx="4381500" cy="6477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BACACE9-5ED8-4420-AD9B-908B18107C66}"/>
              </a:ext>
            </a:extLst>
          </p:cNvPr>
          <p:cNvSpPr txBox="1">
            <a:spLocks/>
          </p:cNvSpPr>
          <p:nvPr/>
        </p:nvSpPr>
        <p:spPr>
          <a:xfrm>
            <a:off x="381000" y="3903743"/>
            <a:ext cx="8672513" cy="230282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C00000"/>
                </a:solidFill>
              </a:rPr>
              <a:t>Tevatron</a:t>
            </a:r>
            <a:r>
              <a:rPr lang="en-US" dirty="0"/>
              <a:t> – 1 </a:t>
            </a:r>
            <a:r>
              <a:rPr lang="en-US" dirty="0" err="1"/>
              <a:t>TeV</a:t>
            </a:r>
            <a:r>
              <a:rPr lang="en-US" dirty="0"/>
              <a:t> beams – 35 SC octupoles (1m, 50 A)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</a:rPr>
              <a:t>LHC</a:t>
            </a:r>
            <a:r>
              <a:rPr lang="en-US" dirty="0"/>
              <a:t> – 7 </a:t>
            </a:r>
            <a:r>
              <a:rPr lang="en-US" dirty="0" err="1"/>
              <a:t>TeV</a:t>
            </a:r>
            <a:r>
              <a:rPr lang="en-US" dirty="0"/>
              <a:t> beams – 336 SC octupoles (0.32 m, 550A)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</a:rPr>
              <a:t>FCC</a:t>
            </a:r>
            <a:r>
              <a:rPr lang="en-US" dirty="0"/>
              <a:t> – 50 </a:t>
            </a:r>
            <a:r>
              <a:rPr lang="en-US" dirty="0" err="1"/>
              <a:t>TeV</a:t>
            </a:r>
            <a:r>
              <a:rPr lang="en-US" dirty="0"/>
              <a:t> beams – 12,000 “LHC-type” octupoles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40EA135-9921-4337-AC18-183A0C75DB89}"/>
              </a:ext>
            </a:extLst>
          </p:cNvPr>
          <p:cNvSpPr txBox="1">
            <a:spLocks/>
          </p:cNvSpPr>
          <p:nvPr/>
        </p:nvSpPr>
        <p:spPr>
          <a:xfrm>
            <a:off x="636588" y="3167619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b="0" dirty="0">
                <a:solidFill>
                  <a:srgbClr val="C00000"/>
                </a:solidFill>
              </a:rPr>
              <a:t>As the result:</a:t>
            </a:r>
          </a:p>
        </p:txBody>
      </p:sp>
    </p:spTree>
    <p:extLst>
      <p:ext uri="{BB962C8B-B14F-4D97-AF65-F5344CB8AC3E}">
        <p14:creationId xmlns:p14="http://schemas.microsoft.com/office/powerpoint/2010/main" val="2949233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5DF8C433-E2B1-4458-99C1-A40E36DEF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7254"/>
            <a:ext cx="8229600" cy="388938"/>
          </a:xfrm>
        </p:spPr>
        <p:txBody>
          <a:bodyPr/>
          <a:lstStyle/>
          <a:p>
            <a:r>
              <a:rPr lang="en-US" altLang="en-US" sz="2800" dirty="0">
                <a:latin typeface="Helvetica" pitchFamily="2" charset="0"/>
              </a:rPr>
              <a:t>All that</a:t>
            </a:r>
            <a:r>
              <a:rPr lang="en-US" altLang="en-US" sz="2800" b="1" dirty="0">
                <a:latin typeface="Helvetica" pitchFamily="2" charset="0"/>
              </a:rPr>
              <a:t> makes octupoles unsuitable</a:t>
            </a:r>
            <a:endParaRPr lang="en-US" altLang="en-US" sz="2800" dirty="0">
              <a:latin typeface="Helvetica" pitchFamily="2" charset="0"/>
            </a:endParaRPr>
          </a:p>
        </p:txBody>
      </p:sp>
      <p:sp>
        <p:nvSpPr>
          <p:cNvPr id="19458" name="Rectangle 5">
            <a:extLst>
              <a:ext uri="{FF2B5EF4-FFF2-40B4-BE49-F238E27FC236}">
                <a16:creationId xmlns:a16="http://schemas.microsoft.com/office/drawing/2014/main" id="{A37A2717-DE2D-4242-BF77-6AB9A53EA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9459" name="Rectangle 5">
            <a:extLst>
              <a:ext uri="{FF2B5EF4-FFF2-40B4-BE49-F238E27FC236}">
                <a16:creationId xmlns:a16="http://schemas.microsoft.com/office/drawing/2014/main" id="{A8DC167B-1643-4F75-B28D-CB3969221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9460" name="Rectangle 7">
            <a:extLst>
              <a:ext uri="{FF2B5EF4-FFF2-40B4-BE49-F238E27FC236}">
                <a16:creationId xmlns:a16="http://schemas.microsoft.com/office/drawing/2014/main" id="{79417FF4-1D7B-4CC2-9B6F-9E51BE393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9461" name="Rectangle 9">
            <a:extLst>
              <a:ext uri="{FF2B5EF4-FFF2-40B4-BE49-F238E27FC236}">
                <a16:creationId xmlns:a16="http://schemas.microsoft.com/office/drawing/2014/main" id="{8CD66A9B-E7F7-45C2-B41B-D2BA57B93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9462" name="Rectangle 24">
            <a:extLst>
              <a:ext uri="{FF2B5EF4-FFF2-40B4-BE49-F238E27FC236}">
                <a16:creationId xmlns:a16="http://schemas.microsoft.com/office/drawing/2014/main" id="{84800DB3-E045-4D34-A478-5D6353E52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9463" name="Rectangle 26">
            <a:extLst>
              <a:ext uri="{FF2B5EF4-FFF2-40B4-BE49-F238E27FC236}">
                <a16:creationId xmlns:a16="http://schemas.microsoft.com/office/drawing/2014/main" id="{7B1415E3-0556-458E-B3A2-E056B1DB0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9464" name="Rectangle 8">
            <a:extLst>
              <a:ext uri="{FF2B5EF4-FFF2-40B4-BE49-F238E27FC236}">
                <a16:creationId xmlns:a16="http://schemas.microsoft.com/office/drawing/2014/main" id="{6420BFDC-98E3-4257-9E8A-217F337A1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9465" name="Rectangle 10">
            <a:extLst>
              <a:ext uri="{FF2B5EF4-FFF2-40B4-BE49-F238E27FC236}">
                <a16:creationId xmlns:a16="http://schemas.microsoft.com/office/drawing/2014/main" id="{C17F1628-BD85-4D2B-89CE-5D9AF652E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9466" name="Rectangle 12">
            <a:extLst>
              <a:ext uri="{FF2B5EF4-FFF2-40B4-BE49-F238E27FC236}">
                <a16:creationId xmlns:a16="http://schemas.microsoft.com/office/drawing/2014/main" id="{82FE16A9-1BC5-4097-BE84-ECF26E318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9468" name="TextBox 1">
            <a:extLst>
              <a:ext uri="{FF2B5EF4-FFF2-40B4-BE49-F238E27FC236}">
                <a16:creationId xmlns:a16="http://schemas.microsoft.com/office/drawing/2014/main" id="{F472E137-49D2-48FA-AB4A-BC0AD7CD6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518" y="2115271"/>
            <a:ext cx="7288504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133A"/>
                </a:solidFill>
              </a:rPr>
              <a:t>Too many are needed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133A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133A"/>
                </a:solidFill>
              </a:rPr>
              <a:t>Unreliable: tail-sensitive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133A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133A"/>
                </a:solidFill>
              </a:rPr>
              <a:t>Stability diagram collapse problem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133A"/>
                </a:solidFill>
              </a:rPr>
              <a:t>Experienced recently in the LHC (interplay of LR beam-beam and octupoles during  the squeeze)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133A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133A"/>
                </a:solidFill>
              </a:rPr>
              <a:t>Cannot vary along the beam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133A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133A"/>
                </a:solidFill>
              </a:rPr>
              <a:t>Dynamic aperture problems</a:t>
            </a:r>
            <a:endParaRPr lang="en-US" altLang="en-US" sz="1800" dirty="0">
              <a:solidFill>
                <a:srgbClr val="00133A"/>
              </a:solidFill>
            </a:endParaRPr>
          </a:p>
        </p:txBody>
      </p:sp>
      <p:sp>
        <p:nvSpPr>
          <p:cNvPr id="19469" name="TextBox 2">
            <a:extLst>
              <a:ext uri="{FF2B5EF4-FFF2-40B4-BE49-F238E27FC236}">
                <a16:creationId xmlns:a16="http://schemas.microsoft.com/office/drawing/2014/main" id="{1EF0CB3D-1A72-4C51-BB6A-C32AE140B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8156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Octupoles provide too little non-linearity where it is needed </a:t>
            </a:r>
          </a:p>
          <a:p>
            <a:pPr algn="ctr"/>
            <a:r>
              <a:rPr lang="en-US" altLang="en-US"/>
              <a:t>and too high where it is detrimental 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E9CA68-DEDE-408C-852A-3BBBE371C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02/06/2018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BEFA6F-9154-4DDD-B08A-B18E09DC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Shiltsev-Valishev | Landau e-Lens</a:t>
            </a:r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80BAEE-4948-435E-BC78-7AFCA514F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67612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67540</TotalTime>
  <Words>1159</Words>
  <Application>Microsoft Macintosh PowerPoint</Application>
  <PresentationFormat>On-screen Show (4:3)</PresentationFormat>
  <Paragraphs>295</Paragraphs>
  <Slides>23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Brush Script MT</vt:lpstr>
      <vt:lpstr>MS PGothic</vt:lpstr>
      <vt:lpstr>MS PGothic</vt:lpstr>
      <vt:lpstr>Arial</vt:lpstr>
      <vt:lpstr>Calibri</vt:lpstr>
      <vt:lpstr>Geneva</vt:lpstr>
      <vt:lpstr>Georgia</vt:lpstr>
      <vt:lpstr>Helvetica</vt:lpstr>
      <vt:lpstr>Mathematica1</vt:lpstr>
      <vt:lpstr>Mathematica7Mono</vt:lpstr>
      <vt:lpstr>Tiger Expert</vt:lpstr>
      <vt:lpstr>Fermilab_PPT_090815</vt:lpstr>
      <vt:lpstr>Equation</vt:lpstr>
      <vt:lpstr>PowerPoint Presentation</vt:lpstr>
      <vt:lpstr>Disclaimer</vt:lpstr>
      <vt:lpstr>Electron Lenses for Landau Damping </vt:lpstr>
      <vt:lpstr>Let’s Start with Octupoles : Stability Diagram (SD)</vt:lpstr>
      <vt:lpstr>Worrisome FCC Impedance Estimates</vt:lpstr>
      <vt:lpstr>So, the Concern is VERY Real</vt:lpstr>
      <vt:lpstr>PowerPoint Presentation</vt:lpstr>
      <vt:lpstr>So the problem is:</vt:lpstr>
      <vt:lpstr>All that makes octupoles unsuitable</vt:lpstr>
      <vt:lpstr>E-Lens as a Perfect Landau Element</vt:lpstr>
      <vt:lpstr>Stability Diagram with e-lens</vt:lpstr>
      <vt:lpstr>E-Lens Stability Diagrams for Different Sizes</vt:lpstr>
      <vt:lpstr>FCC Stability Diagram</vt:lpstr>
      <vt:lpstr>Possible e-Lens Parameters</vt:lpstr>
      <vt:lpstr>Effect of Stabilizing Elements on Dynamic Aperture</vt:lpstr>
      <vt:lpstr>Effect of Stabilizing Elements on Dynamic Aperture</vt:lpstr>
      <vt:lpstr>Landau lens test at RHIC?</vt:lpstr>
      <vt:lpstr>Landau Lens test at IOTA</vt:lpstr>
      <vt:lpstr>IOTA Electron Lens</vt:lpstr>
      <vt:lpstr>Summary</vt:lpstr>
      <vt:lpstr>BACK UP SLIDES</vt:lpstr>
      <vt:lpstr>RF Quads ?</vt:lpstr>
      <vt:lpstr>Stability Diagram, weak head-tail, No SC</vt:lpstr>
    </vt:vector>
  </TitlesOfParts>
  <Company>Sandbox Studio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E. Convery x4390 14804N</dc:creator>
  <cp:lastModifiedBy>Alexander A Valishev</cp:lastModifiedBy>
  <cp:revision>718</cp:revision>
  <cp:lastPrinted>2016-10-28T16:05:17Z</cp:lastPrinted>
  <dcterms:created xsi:type="dcterms:W3CDTF">2016-02-24T19:03:22Z</dcterms:created>
  <dcterms:modified xsi:type="dcterms:W3CDTF">2018-02-06T00:12:38Z</dcterms:modified>
</cp:coreProperties>
</file>