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7" r:id="rId4"/>
    <p:sldId id="264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8" r:id="rId14"/>
    <p:sldId id="269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>
        <p:scale>
          <a:sx n="100" d="100"/>
          <a:sy n="100" d="100"/>
        </p:scale>
        <p:origin x="-275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eadtails.da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Nominal</c:v>
          </c:tx>
          <c:xVal>
            <c:numRef>
              <c:f>headtails!$E$1:$E$16</c:f>
              <c:numCache>
                <c:formatCode>General</c:formatCode>
                <c:ptCount val="16"/>
                <c:pt idx="0">
                  <c:v>0.2</c:v>
                </c:pt>
                <c:pt idx="1">
                  <c:v>0.22</c:v>
                </c:pt>
                <c:pt idx="2">
                  <c:v>0.24</c:v>
                </c:pt>
                <c:pt idx="3">
                  <c:v>0.26</c:v>
                </c:pt>
                <c:pt idx="4">
                  <c:v>0.28000000000000003</c:v>
                </c:pt>
                <c:pt idx="5">
                  <c:v>0.3</c:v>
                </c:pt>
                <c:pt idx="6">
                  <c:v>0.32</c:v>
                </c:pt>
                <c:pt idx="7">
                  <c:v>0.34</c:v>
                </c:pt>
                <c:pt idx="8">
                  <c:v>0.36</c:v>
                </c:pt>
                <c:pt idx="9">
                  <c:v>0.38</c:v>
                </c:pt>
                <c:pt idx="10">
                  <c:v>0.4</c:v>
                </c:pt>
                <c:pt idx="11">
                  <c:v>0.42</c:v>
                </c:pt>
                <c:pt idx="12">
                  <c:v>0.44</c:v>
                </c:pt>
                <c:pt idx="13">
                  <c:v>0.46</c:v>
                </c:pt>
                <c:pt idx="14">
                  <c:v>0.48</c:v>
                </c:pt>
                <c:pt idx="15">
                  <c:v>0.5</c:v>
                </c:pt>
              </c:numCache>
            </c:numRef>
          </c:xVal>
          <c:yVal>
            <c:numRef>
              <c:f>headtails!$D$1:$D$16</c:f>
              <c:numCache>
                <c:formatCode>General</c:formatCode>
                <c:ptCount val="16"/>
                <c:pt idx="0">
                  <c:v>2.3502927380000004E-14</c:v>
                </c:pt>
                <c:pt idx="1">
                  <c:v>2.84385078E-14</c:v>
                </c:pt>
                <c:pt idx="2">
                  <c:v>3.3844107960000003E-14</c:v>
                </c:pt>
                <c:pt idx="3">
                  <c:v>3.9719727860000008E-14</c:v>
                </c:pt>
                <c:pt idx="4">
                  <c:v>4.6065367500000004E-14</c:v>
                </c:pt>
                <c:pt idx="5">
                  <c:v>5.2881474660000001E-14</c:v>
                </c:pt>
                <c:pt idx="6">
                  <c:v>6.0167303040000004E-14</c:v>
                </c:pt>
                <c:pt idx="7">
                  <c:v>6.7923151160000009E-14</c:v>
                </c:pt>
                <c:pt idx="8">
                  <c:v>7.6149317540000002E-14</c:v>
                </c:pt>
                <c:pt idx="9">
                  <c:v>8.484505588E-14</c:v>
                </c:pt>
                <c:pt idx="10">
                  <c:v>9.4011411000000013E-14</c:v>
                </c:pt>
                <c:pt idx="11">
                  <c:v>1.0364778586E-13</c:v>
                </c:pt>
                <c:pt idx="12">
                  <c:v>1.1375373268E-13</c:v>
                </c:pt>
                <c:pt idx="13">
                  <c:v>1.2433029628000001E-13</c:v>
                </c:pt>
                <c:pt idx="14">
                  <c:v>1.3537673036000001E-13</c:v>
                </c:pt>
                <c:pt idx="15">
                  <c:v>1.4689258714E-13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9A-4846-9ECF-902459C474AC}"/>
            </c:ext>
          </c:extLst>
        </c:ser>
        <c:ser>
          <c:idx val="1"/>
          <c:order val="1"/>
          <c:tx>
            <c:v>HL</c:v>
          </c:tx>
          <c:xVal>
            <c:numRef>
              <c:f>headtails!$E$17:$E$32</c:f>
              <c:numCache>
                <c:formatCode>General</c:formatCode>
                <c:ptCount val="16"/>
                <c:pt idx="0">
                  <c:v>0.2</c:v>
                </c:pt>
                <c:pt idx="1">
                  <c:v>0.22</c:v>
                </c:pt>
                <c:pt idx="2">
                  <c:v>0.24</c:v>
                </c:pt>
                <c:pt idx="3">
                  <c:v>0.26</c:v>
                </c:pt>
                <c:pt idx="4">
                  <c:v>0.28000000000000003</c:v>
                </c:pt>
                <c:pt idx="5">
                  <c:v>0.3</c:v>
                </c:pt>
                <c:pt idx="6">
                  <c:v>0.32</c:v>
                </c:pt>
                <c:pt idx="7">
                  <c:v>0.34</c:v>
                </c:pt>
                <c:pt idx="8">
                  <c:v>0.36</c:v>
                </c:pt>
                <c:pt idx="9">
                  <c:v>0.38</c:v>
                </c:pt>
                <c:pt idx="10">
                  <c:v>0.4</c:v>
                </c:pt>
                <c:pt idx="11">
                  <c:v>0.42</c:v>
                </c:pt>
                <c:pt idx="12">
                  <c:v>0.44</c:v>
                </c:pt>
                <c:pt idx="13">
                  <c:v>0.46</c:v>
                </c:pt>
                <c:pt idx="14">
                  <c:v>0.48</c:v>
                </c:pt>
                <c:pt idx="15">
                  <c:v>0.5</c:v>
                </c:pt>
              </c:numCache>
            </c:numRef>
          </c:xVal>
          <c:yVal>
            <c:numRef>
              <c:f>headtails!$D$17:$D$32</c:f>
              <c:numCache>
                <c:formatCode>General</c:formatCode>
                <c:ptCount val="16"/>
                <c:pt idx="0">
                  <c:v>1.8219571159999999E-14</c:v>
                </c:pt>
                <c:pt idx="1">
                  <c:v>2.2045776630000003E-14</c:v>
                </c:pt>
                <c:pt idx="2">
                  <c:v>2.6236101870000006E-14</c:v>
                </c:pt>
                <c:pt idx="3">
                  <c:v>3.0791069290000002E-14</c:v>
                </c:pt>
                <c:pt idx="4">
                  <c:v>3.5710305740000005E-14</c:v>
                </c:pt>
                <c:pt idx="5">
                  <c:v>4.0993885849999997E-14</c:v>
                </c:pt>
                <c:pt idx="6">
                  <c:v>4.6642108140000006E-14</c:v>
                </c:pt>
                <c:pt idx="7">
                  <c:v>5.2654524830000003E-14</c:v>
                </c:pt>
                <c:pt idx="8">
                  <c:v>5.9031359809999995E-14</c:v>
                </c:pt>
                <c:pt idx="9">
                  <c:v>6.5772613080000009E-14</c:v>
                </c:pt>
                <c:pt idx="10">
                  <c:v>7.2878284639999994E-14</c:v>
                </c:pt>
                <c:pt idx="11">
                  <c:v>8.0348150600000004E-14</c:v>
                </c:pt>
                <c:pt idx="12">
                  <c:v>8.8182808000000008E-14</c:v>
                </c:pt>
                <c:pt idx="13">
                  <c:v>9.6380913500000005E-14</c:v>
                </c:pt>
                <c:pt idx="14">
                  <c:v>1.04944706E-13</c:v>
                </c:pt>
                <c:pt idx="15">
                  <c:v>1.138719466E-13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9A-4846-9ECF-902459C47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793512"/>
        <c:axId val="183114056"/>
      </c:scatterChart>
      <c:valAx>
        <c:axId val="182793512"/>
        <c:scaling>
          <c:orientation val="minMax"/>
          <c:min val="0.2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83114056"/>
        <c:crosses val="autoZero"/>
        <c:crossBetween val="midCat"/>
      </c:valAx>
      <c:valAx>
        <c:axId val="18311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8279351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2724017212500656"/>
          <c:y val="0.30466487892298727"/>
          <c:w val="0.16351726499234098"/>
          <c:h val="0.3714896038239545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3F1C5-4FFB-43B4-9DEE-ECFEE2A9961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0A91A-A384-40EE-B64B-C70F84B4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68AA877-08D3-4F0A-AFD4-076F1429B17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79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D638-59EA-495B-B6A4-5093D7C38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0C2C1-84BA-4AE4-80A8-E66551853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56C42-4FEA-4E96-B5F6-29A7F2B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A4CF-9F43-4240-9FDB-7CF95DA5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DFB9-E404-46A2-8E5D-4E85003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0A26-4F4D-43B4-A31E-9BD56350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D4CF6-FD44-4254-8403-72D05B05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9858-C19A-442E-BBD5-4D15BD73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CCA8-116F-47B1-A844-5343034E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879C-0F10-4801-BC9D-F351011F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B075CD-2936-480A-9A87-294D89EA4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783B6-B7FD-48DE-9C37-02B88FFC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E2A30-0614-45E0-B867-BF19C209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E6E9D-F5C7-476C-9FEA-8454CD48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D4A1-8BC1-4E18-8C3E-A31A3FCC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A04A-488D-4BD8-BE66-88AF2DEC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E95B-B5A1-4AEF-B9D4-5CD49C78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9C1AC-A4DD-4BA1-B71D-E8E85AEB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F3195-46D9-4C3D-8D74-3BC6A038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Beam-Beam Effects in Circular Colliders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B4EED-6AFD-468E-8137-4D71D566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6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363B-B0C2-47B1-BC24-CBA191F6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A5EBA-EA99-48D0-BD36-CA40C6D8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4DCD8-9B41-4A65-985E-F441BE4D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3FCEF-DD7F-411D-80A1-D9A91DF2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F8F1-0E98-45DA-9F14-E71CAA50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16CF-29E4-4534-9CDE-2BE9D18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DD24-404C-4D4E-B4A2-C1117958F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E33DD-F584-4A1E-B6AE-701BC2E8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1F61F-536B-4541-978C-0D36260F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C4E2E-6757-45BC-8570-5683C762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363D7-B959-4C67-83BD-C1D177AB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C603-A0E1-43A4-8F33-BA974CCE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8EA1B-195C-4387-B991-AD854573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88A7E-CDD5-473F-910A-C42141C8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6E17A-9500-4C69-810C-F13E3C099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83587-BEEE-4F55-AE19-B9B0EA54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E490F-2DE6-49F5-A207-E0D976CB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0F189-5F03-459C-A405-1B370222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A5CF1-1BDA-439F-9284-541303D0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D69A-5FD2-4C21-AA16-DD44A3F2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4B075-50F3-49CF-87CD-3E361889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B7D69-959D-4BC5-B4DA-607EEE06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BF40A-AE4D-4E6B-936E-7BCC78BE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C256B-E122-49F6-B3F4-E108636D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D58D9-2826-43AC-A43F-CA43FB50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F8975-ED7E-4C43-986E-5B0B16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4343-7DC8-493C-A9A3-F6DF7091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C7E4-147E-4343-831D-D591F9FFD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68155-967E-4FFE-A292-C66E4C843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09EFF-D249-4739-A029-F74A8DAD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526FA-D5B2-408E-AB1D-B2485964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31A79-B025-4DCC-B6A7-481D7E74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2FB3-C259-421B-9998-52CAED4D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627BE-BA83-422E-8935-069677A86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EA872-1E92-468B-8451-6256172BC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71ADB-EAC0-4A07-BB1A-A4183C65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28758-CBC6-49AC-BAB0-2D39CE09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B0B31-6B95-431A-A30E-9349C195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1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9C8CE-AE20-4819-9327-76858F73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DB41-87A9-41CB-8283-A1EE944ED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4542-B592-4B27-B083-C032A8966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E465-EA33-4840-BB63-B8BF77870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Beam-Beam Effects in Circular Colliders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68C4-2651-499C-99E3-EF7DD1E79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AB10-D624-46F1-B231-6DC68276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6FB1-C059-4B0C-90DA-BED03CD57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Beam-Beam Simulations for the </a:t>
            </a:r>
            <a:r>
              <a:rPr lang="en-US" dirty="0" err="1"/>
              <a:t>LHeC</a:t>
            </a:r>
            <a:r>
              <a:rPr lang="en-US" dirty="0"/>
              <a:t>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09995-3E42-4300-864C-6D00F9F6D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Edward </a:t>
            </a:r>
            <a:r>
              <a:rPr lang="en-US" dirty="0" err="1"/>
              <a:t>Nissen</a:t>
            </a:r>
            <a:endParaRPr lang="en-US" dirty="0"/>
          </a:p>
          <a:p>
            <a:r>
              <a:rPr lang="en-US" dirty="0"/>
              <a:t>Beam-Beam Effects in Circular Colliders Workshop</a:t>
            </a:r>
          </a:p>
          <a:p>
            <a:r>
              <a:rPr lang="en-US" dirty="0"/>
              <a:t>2/6/2018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B8778-9096-49E2-ABBE-07ECFCB7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37"/>
            <a:ext cx="1524000" cy="1521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8D1AC-DAAA-4D91-9B39-7B51B5CA0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66" y="36071"/>
            <a:ext cx="2611646" cy="1521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83C7D-A783-4117-8792-789F590EC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27" y="20636"/>
            <a:ext cx="4934673" cy="15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 </a:t>
            </a:r>
            <a:r>
              <a:rPr lang="en-US" dirty="0" err="1"/>
              <a:t>Linac</a:t>
            </a:r>
            <a:r>
              <a:rPr lang="en-US" dirty="0"/>
              <a:t> (kicker correction system)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5771965" y="3645026"/>
            <a:ext cx="3661033" cy="18377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Assuming a circular arc, with a depth of 56 m </a:t>
            </a:r>
          </a:p>
          <a:p>
            <a:r>
              <a:rPr lang="en-US" dirty="0"/>
              <a:t> Using numbers from FONT1 latency is 65ns and voltage is 350 volts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909646" y="2456892"/>
            <a:ext cx="2712292" cy="27543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2805757" y="3803417"/>
            <a:ext cx="3290245" cy="150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621939" y="3753037"/>
            <a:ext cx="1" cy="16238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9647" y="3753037"/>
            <a:ext cx="1" cy="16238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26682" y="4088312"/>
            <a:ext cx="183620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1km radius is sufficient to allow for feedback within the same turn in each arc by cutting across</a:t>
            </a:r>
            <a:endParaRPr lang="en-GB" sz="1350" dirty="0"/>
          </a:p>
        </p:txBody>
      </p:sp>
      <p:cxnSp>
        <p:nvCxnSpPr>
          <p:cNvPr id="14" name="Straight Connector 13"/>
          <p:cNvCxnSpPr>
            <a:endCxn id="6" idx="0"/>
          </p:cNvCxnSpPr>
          <p:nvPr/>
        </p:nvCxnSpPr>
        <p:spPr>
          <a:xfrm flipH="1" flipV="1">
            <a:off x="4265792" y="2456893"/>
            <a:ext cx="1356147" cy="1377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67634" y="3834045"/>
            <a:ext cx="2754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933982" y="2132857"/>
          <a:ext cx="3286496" cy="1362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 err="1">
                          <a:effectLst/>
                        </a:rPr>
                        <a:t>n</a:t>
                      </a:r>
                      <a:r>
                        <a:rPr lang="en-GB" sz="1500" u="none" strike="noStrike" baseline="-25000" dirty="0" err="1">
                          <a:effectLst/>
                        </a:rPr>
                        <a:t>kicks</a:t>
                      </a:r>
                      <a:endParaRPr lang="en-GB" sz="15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u="none" strike="noStrike" dirty="0">
                          <a:effectLst/>
                        </a:rPr>
                        <a:t>Δ</a:t>
                      </a:r>
                      <a:r>
                        <a:rPr lang="en-GB" sz="1500" u="none" strike="noStrike" dirty="0">
                          <a:effectLst/>
                        </a:rPr>
                        <a:t>t (nanoseconds)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u="none" strike="noStrike">
                          <a:effectLst/>
                        </a:rPr>
                        <a:t>Δ</a:t>
                      </a:r>
                      <a:r>
                        <a:rPr lang="en-GB" sz="1500" u="none" strike="noStrike">
                          <a:effectLst/>
                        </a:rPr>
                        <a:t>s (meters)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3434.351419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1029.592654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effectLst/>
                        </a:rPr>
                        <a:t>2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148.7120948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44.58276442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endCxn id="6" idx="0"/>
          </p:cNvCxnSpPr>
          <p:nvPr/>
        </p:nvCxnSpPr>
        <p:spPr>
          <a:xfrm flipV="1">
            <a:off x="2867633" y="2456893"/>
            <a:ext cx="1398159" cy="1377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1BC26D4-EE33-402C-8CE7-4DD182EB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265EBE8-E073-4C1F-9C01-C89FFC8D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D9BF4AB-EB21-4702-B6D6-B780F2D5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 </a:t>
            </a:r>
            <a:r>
              <a:rPr lang="en-US" dirty="0" err="1"/>
              <a:t>Linac</a:t>
            </a:r>
            <a:r>
              <a:rPr lang="en-US" dirty="0"/>
              <a:t> (kicker parameters)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9588"/>
              </p:ext>
            </p:extLst>
          </p:nvPr>
        </p:nvGraphicFramePr>
        <p:xfrm>
          <a:off x="972929" y="1591519"/>
          <a:ext cx="10087836" cy="3538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0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34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Voltage</a:t>
                      </a:r>
                      <a:r>
                        <a:rPr lang="en-GB" sz="2400" u="none" strike="noStrike" baseline="0" dirty="0">
                          <a:effectLst/>
                        </a:rPr>
                        <a:t>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350     kicks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energy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max kick </a:t>
                      </a:r>
                      <a:r>
                        <a:rPr lang="el-GR" sz="2400" u="none" strike="noStrike" dirty="0">
                          <a:effectLst/>
                        </a:rPr>
                        <a:t>μ</a:t>
                      </a:r>
                      <a:r>
                        <a:rPr lang="en-GB" sz="2400" u="none" strike="noStrike" dirty="0">
                          <a:effectLst/>
                        </a:rPr>
                        <a:t>rad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beta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geometric </a:t>
                      </a:r>
                      <a:r>
                        <a:rPr lang="en-GB" sz="2400" u="none" strike="noStrike" dirty="0" err="1">
                          <a:effectLst/>
                        </a:rPr>
                        <a:t>emittance</a:t>
                      </a:r>
                      <a:r>
                        <a:rPr lang="en-GB" sz="2400" u="none" strike="noStrike" dirty="0">
                          <a:effectLst/>
                        </a:rPr>
                        <a:t> (nm)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σ</a:t>
                      </a:r>
                      <a:r>
                        <a:rPr lang="en-GB" sz="2400" u="none" strike="noStrike" baseline="-25000" dirty="0">
                          <a:effectLst/>
                        </a:rPr>
                        <a:t>px</a:t>
                      </a:r>
                      <a:r>
                        <a:rPr lang="en-GB" sz="2400" u="none" strike="noStrike" dirty="0">
                          <a:effectLst/>
                        </a:rPr>
                        <a:t> (</a:t>
                      </a:r>
                      <a:r>
                        <a:rPr lang="el-GR" sz="2400" u="none" strike="noStrike" dirty="0">
                          <a:effectLst/>
                        </a:rPr>
                        <a:t>μ</a:t>
                      </a:r>
                      <a:r>
                        <a:rPr lang="en-US" sz="2400" u="none" strike="noStrike" dirty="0">
                          <a:effectLst/>
                        </a:rPr>
                        <a:t>r)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max offset </a:t>
                      </a:r>
                      <a:r>
                        <a:rPr lang="el-GR" sz="2400" u="none" strike="noStrike" dirty="0">
                          <a:effectLst/>
                        </a:rPr>
                        <a:t>σ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10.5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1.3333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2.43321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4.9328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0.540603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20.5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0.6829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1.24631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3.5303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0.386893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30.5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0.4590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83.7691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5.7886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0.158594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40.5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0.3457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63.0856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3.5521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0.194636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50.5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0.2772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50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50.5935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3.1810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0.174303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0.2333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50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42.5830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2.9183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0.159909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482" y="5489309"/>
            <a:ext cx="615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one set of kicks at the opposite side, a 1</a:t>
            </a:r>
            <a:r>
              <a:rPr lang="el-GR" sz="2000" dirty="0"/>
              <a:t>σ</a:t>
            </a:r>
            <a:r>
              <a:rPr lang="en-US" sz="2000" dirty="0"/>
              <a:t> offset can be corrected with a voltage of ~4400V</a:t>
            </a:r>
            <a:endParaRPr lang="en-GB" sz="20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622AD-E80D-4BBE-BEBB-38DDBFCE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7D2227-9F2B-4D83-8DB7-769BDD44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E7B7BAB-55C1-458C-8609-5AC8D890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Beam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beam </a:t>
            </a:r>
            <a:r>
              <a:rPr lang="en-US" dirty="0" err="1"/>
              <a:t>beam</a:t>
            </a:r>
            <a:r>
              <a:rPr lang="en-US" dirty="0"/>
              <a:t> interaction is modeled using Guinea-Pig</a:t>
            </a:r>
          </a:p>
          <a:p>
            <a:r>
              <a:rPr lang="en-US" dirty="0"/>
              <a:t>This is combined with a linear 1-turn map of the LHC for the protons, and a new beam for the electrons.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AE08F2-AA71-4615-9E71-42203777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DD65D99-CDBA-40F9-A98A-6346013C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6E2F24-B625-4822-9F83-1E640280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Emittance Growth from Transverse Offsets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61203" r="32273" b="5620"/>
          <a:stretch/>
        </p:blipFill>
        <p:spPr bwMode="auto">
          <a:xfrm>
            <a:off x="2953215" y="1325563"/>
            <a:ext cx="6282397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F566CC-03E9-42DA-86E4-AA662C99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38FE035-1530-47BD-B01D-91522CD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958213-DAC3-4C1A-AB8D-F5FAC2D8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Predicting the Emittance Growth Rate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2465" y="1690688"/>
                <a:ext cx="8226854" cy="3111506"/>
              </a:xfrm>
            </p:spPr>
            <p:txBody>
              <a:bodyPr/>
              <a:lstStyle/>
              <a:p>
                <a:r>
                  <a:rPr lang="en-US" dirty="0"/>
                  <a:t>If we assume that the kicks given to the beam constitute a change to the momentum only, i.e. ∆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x</a:t>
                </a:r>
                <a:r>
                  <a:rPr lang="en-US" dirty="0"/>
                  <a:t> then we can determine an approximate growth rate.</a:t>
                </a:r>
              </a:p>
              <a:p>
                <a:pPr marL="3657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&lt;∆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𝑗𝑖𝑡𝑡𝑒𝑟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pPr marL="36576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2465" y="1690688"/>
                <a:ext cx="8226854" cy="3111506"/>
              </a:xfrm>
              <a:blipFill>
                <a:blip r:embed="rId2"/>
                <a:stretch>
                  <a:fillRect l="-1333" t="-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421950"/>
            <a:ext cx="8226854" cy="18153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next step is to determine &lt;∆p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&gt;.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DF5212A-B070-456A-8651-64D262C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116572-2F2D-4430-86DA-5086DCF7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2AD872-A619-4951-AB1C-97DAA0B2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2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Predicting </a:t>
            </a:r>
            <a:r>
              <a:rPr lang="en-US" dirty="0" err="1"/>
              <a:t>Emittance</a:t>
            </a:r>
            <a:r>
              <a:rPr lang="en-US" dirty="0"/>
              <a:t> Growth Rates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3552" y="1340769"/>
                <a:ext cx="8144502" cy="468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We can use the round beam approximation of the </a:t>
                </a:r>
                <a:r>
                  <a:rPr lang="en-US" sz="1600" dirty="0" err="1"/>
                  <a:t>Basetti</a:t>
                </a:r>
                <a:r>
                  <a:rPr lang="en-US" sz="1600" dirty="0"/>
                  <a:t>-Erskine formula,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US" sz="1600" dirty="0"/>
                  <a:t>With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  <a:p>
                <a:r>
                  <a:rPr lang="en-US" sz="1600" dirty="0"/>
                  <a:t>To solve,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&lt;∆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&gt;=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sup>
                                      </m:s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340769"/>
                <a:ext cx="8144502" cy="4683911"/>
              </a:xfrm>
              <a:prstGeom prst="rect">
                <a:avLst/>
              </a:prstGeom>
              <a:blipFill>
                <a:blip r:embed="rId2"/>
                <a:stretch>
                  <a:fillRect l="-449" t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2063552" y="4790116"/>
            <a:ext cx="8144502" cy="8711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Now we need to determine X(z)</a:t>
            </a:r>
            <a:endParaRPr lang="en-GB" sz="24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333C72F-0144-45E1-ACA7-77E18AD1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954640D-799C-4880-A37C-3A2B365E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B54FA2-B5F4-4BF7-91A4-E0C09606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Predicting Emittance Growth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path through the proton beam can be tracked using Guinea-Pig, and can also be calculated directly using a numerical solver and the </a:t>
            </a:r>
            <a:r>
              <a:rPr lang="en-US" dirty="0" err="1"/>
              <a:t>Basetti</a:t>
            </a:r>
            <a:r>
              <a:rPr lang="en-US" dirty="0"/>
              <a:t>-Erskine formula. </a:t>
            </a:r>
          </a:p>
          <a:p>
            <a:r>
              <a:rPr lang="en-US" dirty="0"/>
              <a:t>Other approximations can be used to try to create an analytic formula for the growth rate. </a:t>
            </a:r>
          </a:p>
          <a:p>
            <a:r>
              <a:rPr lang="en-US" dirty="0"/>
              <a:t>One </a:t>
            </a:r>
            <a:r>
              <a:rPr lang="en-US" dirty="0" err="1"/>
              <a:t>ansatz</a:t>
            </a:r>
            <a:r>
              <a:rPr lang="en-US" dirty="0"/>
              <a:t> tested is,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23593" y="5486623"/>
                <a:ext cx="1911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3" y="5486623"/>
                <a:ext cx="191148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2271" y="5249282"/>
                <a:ext cx="1524713" cy="84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271" y="5249282"/>
                <a:ext cx="1524713" cy="844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91625" y="5247457"/>
                <a:ext cx="1931875" cy="84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25" y="5247457"/>
                <a:ext cx="1931875" cy="840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94420FD-08FF-447E-8465-2CFDFCD2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6F5019F-C640-41CE-B897-17955B7A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2C5A45-BF05-466C-9572-11BD8706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Through Proton Beam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04" y="1878236"/>
            <a:ext cx="5687219" cy="3561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76120" y="3501008"/>
            <a:ext cx="176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(m)</a:t>
            </a:r>
          </a:p>
        </p:txBody>
      </p:sp>
      <p:sp>
        <p:nvSpPr>
          <p:cNvPr id="7" name="TextBox 5"/>
          <p:cNvSpPr txBox="1"/>
          <p:nvPr/>
        </p:nvSpPr>
        <p:spPr>
          <a:xfrm rot="16200000">
            <a:off x="4589096" y="2415626"/>
            <a:ext cx="1367790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(m)</a:t>
            </a:r>
            <a:endParaRPr lang="en-US" sz="12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024" y="4839976"/>
            <a:ext cx="412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dotted line is the path calculated with Guinea-Pig. The red line is the path integrated directly, and the green is the ansatz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9C51047-A24D-4D8B-805C-AE48A147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A366E86-9B40-48D3-B06E-C8658E13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248CE5-6BC5-4156-9FD5-BCDFC798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Growth Rates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45" y="1340768"/>
            <a:ext cx="6899571" cy="3670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3767" y="4864795"/>
            <a:ext cx="69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376788" y="241605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Δε</a:t>
            </a:r>
            <a:r>
              <a:rPr lang="en-US" baseline="-25000" dirty="0"/>
              <a:t>n</a:t>
            </a:r>
            <a:r>
              <a:rPr lang="en-US" dirty="0"/>
              <a:t> (m)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305" y="2411596"/>
            <a:ext cx="1813317" cy="36933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3.66x10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32305" y="1403484"/>
            <a:ext cx="1813317" cy="36933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5.28x10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02718" y="2993509"/>
            <a:ext cx="1813317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3.08x10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826473" y="1954399"/>
            <a:ext cx="1813317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3.81x10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11624" y="523412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predicted by Guinea-Pig</a:t>
            </a:r>
          </a:p>
          <a:p>
            <a:endParaRPr lang="en-US" dirty="0"/>
          </a:p>
          <a:p>
            <a:r>
              <a:rPr lang="en-US" dirty="0"/>
              <a:t>Rate Predicted by </a:t>
            </a:r>
            <a:r>
              <a:rPr lang="en-US" dirty="0" err="1"/>
              <a:t>Ansatz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88088" y="522920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Simulation Rate</a:t>
            </a:r>
          </a:p>
          <a:p>
            <a:endParaRPr lang="en-US" dirty="0"/>
          </a:p>
          <a:p>
            <a:r>
              <a:rPr lang="en-US" dirty="0"/>
              <a:t>Rate Predicted by Integration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75520" y="5373216"/>
            <a:ext cx="70833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75520" y="5949280"/>
            <a:ext cx="7083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9750" y="5949280"/>
            <a:ext cx="708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9750" y="5373216"/>
            <a:ext cx="7083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F5D71B6-0078-470F-9F03-BA5F7349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DE5C5DF-8C90-4D3E-BBA5-59165FC8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D037955-EAAC-43C0-95CC-AF19D293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7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3528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Emittance Growth Rates and Correction Tolerances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85384"/>
              </p:ext>
            </p:extLst>
          </p:nvPr>
        </p:nvGraphicFramePr>
        <p:xfrm>
          <a:off x="1703512" y="2060848"/>
          <a:ext cx="87925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 Growth Rate (m/s)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Doubling time 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Ɛ0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Jitter tolerance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Simulations Average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effectLst/>
                        </a:rPr>
                        <a:t>1.01667E-08 x</a:t>
                      </a:r>
                      <a:r>
                        <a:rPr lang="en-GB" sz="1800" u="none" strike="noStrike" baseline="0" dirty="0">
                          <a:effectLst/>
                        </a:rPr>
                        <a:t>(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jitter</a:t>
                      </a:r>
                      <a:r>
                        <a:rPr lang="en-US" sz="1800" u="none" strike="noStrike" baseline="0" dirty="0">
                          <a:effectLst/>
                        </a:rPr>
                        <a:t>/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r>
                        <a:rPr lang="en-US" sz="1800" u="none" strike="noStrike" baseline="0" dirty="0">
                          <a:effectLst/>
                        </a:rPr>
                        <a:t>)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86400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0.00000375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6.53%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Guinea-Pig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effectLst/>
                        </a:rPr>
                        <a:t>1.46667E-08</a:t>
                      </a:r>
                      <a:r>
                        <a:rPr lang="en-GB" sz="1800" u="none" strike="noStrike" baseline="0" dirty="0">
                          <a:effectLst/>
                        </a:rPr>
                        <a:t> x(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jitter</a:t>
                      </a:r>
                      <a:r>
                        <a:rPr lang="en-US" sz="1800" u="none" strike="noStrike" baseline="0" dirty="0">
                          <a:effectLst/>
                        </a:rPr>
                        <a:t>/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r>
                        <a:rPr lang="en-US" sz="1800" u="none" strike="noStrike" baseline="0" dirty="0">
                          <a:effectLst/>
                        </a:rPr>
                        <a:t>)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86400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0.00000375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5.44%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sz="1400" dirty="0"/>
                        <a:t>Numerically Integrated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8.55556E-09 x</a:t>
                      </a:r>
                      <a:r>
                        <a:rPr lang="en-GB" sz="1800" u="none" strike="noStrike" baseline="0" dirty="0">
                          <a:effectLst/>
                        </a:rPr>
                        <a:t>(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jitter</a:t>
                      </a:r>
                      <a:r>
                        <a:rPr lang="en-US" sz="1800" u="none" strike="noStrike" baseline="0" dirty="0">
                          <a:effectLst/>
                        </a:rPr>
                        <a:t>/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r>
                        <a:rPr lang="en-US" sz="1800" u="none" strike="noStrike" baseline="0" dirty="0">
                          <a:effectLst/>
                        </a:rPr>
                        <a:t>)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endParaRPr lang="en-GB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86400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0.00000375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7.12%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 err="1"/>
                        <a:t>Ansatz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1.05833E-08 x</a:t>
                      </a:r>
                      <a:r>
                        <a:rPr lang="en-GB" sz="1800" u="none" strike="noStrike" baseline="0" dirty="0">
                          <a:effectLst/>
                        </a:rPr>
                        <a:t>(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jitter</a:t>
                      </a:r>
                      <a:r>
                        <a:rPr lang="en-US" sz="1800" u="none" strike="noStrike" baseline="0" dirty="0">
                          <a:effectLst/>
                        </a:rPr>
                        <a:t>/</a:t>
                      </a:r>
                      <a:r>
                        <a:rPr lang="el-GR" sz="1800" u="none" strike="noStrike" baseline="0" dirty="0">
                          <a:effectLst/>
                        </a:rPr>
                        <a:t>σ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r>
                        <a:rPr lang="en-US" sz="1800" u="none" strike="noStrike" baseline="0" dirty="0">
                          <a:effectLst/>
                        </a:rPr>
                        <a:t>)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endParaRPr lang="en-GB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86400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0.00000375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6.40%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3974BF6-BAC7-4435-8D94-CB2A225C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83845C-08D7-44C2-80AF-8E8A23F4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D932FF-32CB-4F79-847B-3FCA4248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BE5D-F3CA-41D2-A35E-A0292505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8039-7391-4096-9E32-7CA458907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and code background</a:t>
            </a:r>
          </a:p>
          <a:p>
            <a:r>
              <a:rPr lang="en-US" sz="4000" dirty="0"/>
              <a:t>Effects on the spent electron beam</a:t>
            </a:r>
          </a:p>
          <a:p>
            <a:r>
              <a:rPr lang="en-US" sz="4000" dirty="0"/>
              <a:t>Effects on the recirculated proton beam</a:t>
            </a:r>
          </a:p>
          <a:p>
            <a:r>
              <a:rPr lang="en-US" sz="4000" dirty="0"/>
              <a:t>Potential analytical treatments for the proton beam</a:t>
            </a:r>
          </a:p>
          <a:p>
            <a:r>
              <a:rPr lang="en-US" sz="4000" dirty="0"/>
              <a:t>Conclusions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3197508-2273-4CEB-96A7-BF057490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3AC42CE-38E0-4617-BBF6-C9420020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7940DA-A8C9-4BB2-83D2-79B9F56C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8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 Rate with Charge (</a:t>
            </a:r>
            <a:r>
              <a:rPr lang="en-US" dirty="0" err="1"/>
              <a:t>LHeC</a:t>
            </a:r>
            <a:r>
              <a:rPr lang="en-US" dirty="0"/>
              <a:t>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981897"/>
              </p:ext>
            </p:extLst>
          </p:nvPr>
        </p:nvGraphicFramePr>
        <p:xfrm>
          <a:off x="1820636" y="1645724"/>
          <a:ext cx="8019780" cy="382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5115" y="5470942"/>
            <a:ext cx="282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Bunch population (x10</a:t>
            </a:r>
            <a:r>
              <a:rPr lang="en-US" baseline="30000" dirty="0"/>
              <a:t>10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46273" y="2960568"/>
            <a:ext cx="243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Δϵ</a:t>
            </a:r>
            <a:r>
              <a:rPr lang="en-US" sz="2000" dirty="0"/>
              <a:t>/turn (m)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66035" y="5960386"/>
            <a:ext cx="331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Calculated for a 20%</a:t>
            </a:r>
            <a:r>
              <a:rPr lang="el-GR" dirty="0"/>
              <a:t>σ</a:t>
            </a:r>
            <a:r>
              <a:rPr lang="en-US" dirty="0"/>
              <a:t> offset jitter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CC97D72-5C18-4940-A6BA-87FC48E1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AED143-5C40-4582-8ED1-6F34BFCE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C88948-E75E-4B6E-BFF4-847C80D6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364"/>
            <a:ext cx="10515600" cy="1325563"/>
          </a:xfrm>
        </p:spPr>
        <p:txBody>
          <a:bodyPr/>
          <a:lstStyle/>
          <a:p>
            <a:r>
              <a:rPr lang="en-US" dirty="0"/>
              <a:t>Other Possibilities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1756792"/>
          </a:xfrm>
        </p:spPr>
        <p:txBody>
          <a:bodyPr/>
          <a:lstStyle/>
          <a:p>
            <a:r>
              <a:rPr lang="en-US" dirty="0"/>
              <a:t>FCC is modeled using the 100km FCC-</a:t>
            </a:r>
            <a:r>
              <a:rPr lang="en-US" dirty="0" err="1"/>
              <a:t>hh</a:t>
            </a:r>
            <a:r>
              <a:rPr lang="en-US" dirty="0"/>
              <a:t> design with 25 ns bunch spacing</a:t>
            </a:r>
          </a:p>
          <a:p>
            <a:r>
              <a:rPr lang="en-US" dirty="0"/>
              <a:t>Electron beam is the </a:t>
            </a:r>
            <a:r>
              <a:rPr lang="en-US" dirty="0" err="1"/>
              <a:t>LHeC</a:t>
            </a:r>
            <a:r>
              <a:rPr lang="en-US" dirty="0"/>
              <a:t> </a:t>
            </a:r>
            <a:r>
              <a:rPr lang="en-US" dirty="0" err="1"/>
              <a:t>linac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07569" y="2780929"/>
          <a:ext cx="7560841" cy="3139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 rowSpan="2" gridSpan="2"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Nominal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Ultimate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gridSpan="2" vMerge="1"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Proton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Electron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Proton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Electron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Energy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err="1">
                          <a:effectLst/>
                        </a:rPr>
                        <a:t>GeV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50000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60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50000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β*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1100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109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9.692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ϵ</a:t>
                      </a:r>
                      <a:r>
                        <a:rPr lang="en-GB" sz="2000" u="none" strike="noStrike" baseline="-25000" dirty="0" err="1">
                          <a:effectLst/>
                        </a:rPr>
                        <a:t>x,yn</a:t>
                      </a:r>
                      <a:endParaRPr lang="en-GB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μ</a:t>
                      </a:r>
                      <a:r>
                        <a:rPr lang="en-GB" sz="2000" u="none" strike="noStrike" dirty="0">
                          <a:effectLst/>
                        </a:rPr>
                        <a:t>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2.2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0.7333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z</a:t>
                      </a:r>
                      <a:endParaRPr lang="en-GB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Particle number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10¹¹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0.03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0.03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 Tune Shift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.000164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.000426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0.382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69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844825"/>
            <a:ext cx="4104456" cy="276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384032" y="1916832"/>
            <a:ext cx="360040" cy="270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132856"/>
            <a:ext cx="407814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7528" y="2132856"/>
            <a:ext cx="288032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Multipass</a:t>
            </a:r>
            <a:r>
              <a:rPr lang="en-US" dirty="0"/>
              <a:t> Emittance Growth FCC-he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11624" y="14847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Nominal Parameters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464152" y="14847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Ultimate Parameters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87688" y="44371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Turn Number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608168" y="44371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Turn Number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011235" y="30643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Δϵ</a:t>
            </a:r>
            <a:r>
              <a:rPr lang="en-US" baseline="-25000" dirty="0" err="1"/>
              <a:t>xn</a:t>
            </a:r>
            <a:r>
              <a:rPr lang="en-US" dirty="0"/>
              <a:t> (x10</a:t>
            </a:r>
            <a:r>
              <a:rPr lang="en-US" baseline="30000" dirty="0"/>
              <a:t>-11</a:t>
            </a:r>
            <a:r>
              <a:rPr lang="en-US" dirty="0"/>
              <a:t>)(m)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50715" y="3024275"/>
            <a:ext cx="202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Δϵ</a:t>
            </a:r>
            <a:r>
              <a:rPr lang="en-US" baseline="-25000" dirty="0" err="1"/>
              <a:t>xn</a:t>
            </a:r>
            <a:r>
              <a:rPr lang="en-US" dirty="0"/>
              <a:t> (x10</a:t>
            </a:r>
            <a:r>
              <a:rPr lang="en-US" baseline="30000" dirty="0"/>
              <a:t>-10</a:t>
            </a:r>
            <a:r>
              <a:rPr lang="en-US" dirty="0"/>
              <a:t>)(m)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16080" y="48064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 rate            1.249x10</a:t>
            </a:r>
            <a:r>
              <a:rPr lang="en-US" baseline="30000" dirty="0"/>
              <a:t>-14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16080" y="50758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calculated rate 8.212x10</a:t>
            </a:r>
            <a:r>
              <a:rPr lang="en-US" baseline="30000" dirty="0"/>
              <a:t>-15</a:t>
            </a:r>
            <a:endParaRPr lang="en-GB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51584" y="47971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 rate            9.470x10</a:t>
            </a:r>
            <a:r>
              <a:rPr lang="en-US" baseline="30000" dirty="0"/>
              <a:t>-14</a:t>
            </a:r>
            <a:endParaRPr lang="en-GB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51584" y="50666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calculated rate 4.046x10</a:t>
            </a:r>
            <a:r>
              <a:rPr lang="en-US" baseline="30000" dirty="0"/>
              <a:t>-14</a:t>
            </a:r>
            <a:endParaRPr lang="en-GB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1584" y="54359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Δϵ</a:t>
            </a:r>
            <a:r>
              <a:rPr lang="en-US" baseline="-25000" dirty="0" err="1"/>
              <a:t>xn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t=7.095x10</a:t>
            </a:r>
            <a:r>
              <a:rPr lang="en-US" baseline="30000" dirty="0"/>
              <a:t>-9</a:t>
            </a:r>
            <a:r>
              <a:rPr lang="en-US" dirty="0"/>
              <a:t>(</a:t>
            </a:r>
            <a:r>
              <a:rPr lang="el-GR" dirty="0"/>
              <a:t>σ</a:t>
            </a:r>
            <a:r>
              <a:rPr lang="en-US" baseline="-25000" dirty="0"/>
              <a:t>jitter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l-GR" dirty="0"/>
              <a:t>²</a:t>
            </a:r>
            <a:r>
              <a:rPr lang="en-US" dirty="0"/>
              <a:t>m/s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888088" y="5445224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Δϵ</a:t>
            </a:r>
            <a:r>
              <a:rPr lang="en-US" baseline="-25000" dirty="0" err="1"/>
              <a:t>xn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t=9.36102x10</a:t>
            </a:r>
            <a:r>
              <a:rPr lang="en-US" baseline="30000" dirty="0"/>
              <a:t>-10</a:t>
            </a:r>
            <a:r>
              <a:rPr lang="en-US" dirty="0"/>
              <a:t>(</a:t>
            </a:r>
            <a:r>
              <a:rPr lang="el-GR" dirty="0"/>
              <a:t>σ</a:t>
            </a:r>
            <a:r>
              <a:rPr lang="en-US" baseline="-25000" dirty="0"/>
              <a:t>jitter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l-GR" dirty="0"/>
              <a:t>²</a:t>
            </a:r>
            <a:r>
              <a:rPr lang="en-US" dirty="0"/>
              <a:t>m/s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51584" y="5805264"/>
            <a:ext cx="384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Doubling time 1 day </a:t>
            </a:r>
            <a:r>
              <a:rPr lang="el-GR" dirty="0"/>
              <a:t>σ</a:t>
            </a:r>
            <a:r>
              <a:rPr lang="en-US" baseline="-25000" dirty="0"/>
              <a:t>jitter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=5.99%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888088" y="5805264"/>
            <a:ext cx="384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Doubling time 1 day </a:t>
            </a:r>
            <a:r>
              <a:rPr lang="el-GR" dirty="0"/>
              <a:t>σ</a:t>
            </a:r>
            <a:r>
              <a:rPr lang="en-US" baseline="-25000" dirty="0"/>
              <a:t>jitter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=9.5%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47528" y="348126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47528" y="299695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47528" y="2564905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847528" y="213285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6040" y="35532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56040" y="312122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56040" y="276118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456040" y="232913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456040" y="196909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1899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Assumptions for an Analytical 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pproach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One beam’s position an be considered constant (Reference beam) while the other is colliding with it (colliding beam). (i.e. weak-strong)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Both beams are round transversely (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</a:t>
            </a:r>
            <a:r>
              <a:rPr lang="en-US" sz="28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</a:t>
            </a:r>
            <a:r>
              <a:rPr lang="en-US" sz="28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They have Gaussian profiles (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Basetti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-Erskine an be used)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 calculating the kick on the stationary (or ”Rest”) beam, the colliding beam an be modeled as a Gaussian disk of charge acting on a line of charge at the centroid. </a:t>
            </a:r>
          </a:p>
        </p:txBody>
      </p:sp>
      <p:sp>
        <p:nvSpPr>
          <p:cNvPr id="109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CAF137-4CDE-4F82-B374-4605C0A7E7D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04D95-B579-4757-B4FD-30C21D27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26CFF-AE23-4C82-8563-423B3114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1046E-4C1D-4D9D-83C7-99FA2559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5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Determining Angular Spread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1825560"/>
            <a:ext cx="10515240" cy="640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take the differential equation for the beams,</a:t>
            </a:r>
          </a:p>
        </p:txBody>
      </p:sp>
      <p:sp>
        <p:nvSpPr>
          <p:cNvPr id="112" name="CustomShape 3"/>
          <p:cNvSpPr/>
          <p:nvPr/>
        </p:nvSpPr>
        <p:spPr>
          <a:xfrm>
            <a:off x="838080" y="3197160"/>
            <a:ext cx="105152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using the Beam-beam disruption parameter,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838080" y="4568760"/>
            <a:ext cx="105152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can reduce it to,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5"/>
          <p:cNvPicPr/>
          <p:nvPr/>
        </p:nvPicPr>
        <p:blipFill>
          <a:blip r:embed="rId2"/>
          <a:stretch/>
        </p:blipFill>
        <p:spPr>
          <a:xfrm>
            <a:off x="3260880" y="2421720"/>
            <a:ext cx="4351320" cy="736200"/>
          </a:xfrm>
          <a:prstGeom prst="rect">
            <a:avLst/>
          </a:prstGeom>
          <a:ln>
            <a:noFill/>
          </a:ln>
        </p:spPr>
      </p:pic>
      <p:pic>
        <p:nvPicPr>
          <p:cNvPr id="115" name="Picture 6"/>
          <p:cNvPicPr/>
          <p:nvPr/>
        </p:nvPicPr>
        <p:blipFill>
          <a:blip r:embed="rId3"/>
          <a:stretch/>
        </p:blipFill>
        <p:spPr>
          <a:xfrm>
            <a:off x="3603240" y="3754440"/>
            <a:ext cx="2284200" cy="690840"/>
          </a:xfrm>
          <a:prstGeom prst="rect">
            <a:avLst/>
          </a:prstGeom>
          <a:ln>
            <a:noFill/>
          </a:ln>
        </p:spPr>
      </p:pic>
      <p:pic>
        <p:nvPicPr>
          <p:cNvPr id="116" name="Picture 7"/>
          <p:cNvPicPr/>
          <p:nvPr/>
        </p:nvPicPr>
        <p:blipFill>
          <a:blip r:embed="rId4"/>
          <a:stretch/>
        </p:blipFill>
        <p:spPr>
          <a:xfrm>
            <a:off x="3445920" y="5209200"/>
            <a:ext cx="3045600" cy="681840"/>
          </a:xfrm>
          <a:prstGeom prst="rect">
            <a:avLst/>
          </a:prstGeom>
          <a:ln>
            <a:noFill/>
          </a:ln>
        </p:spPr>
      </p:pic>
      <p:sp>
        <p:nvSpPr>
          <p:cNvPr id="117" name="CustomShape 5"/>
          <p:cNvSpPr/>
          <p:nvPr/>
        </p:nvSpPr>
        <p:spPr>
          <a:xfrm>
            <a:off x="1109160" y="5940360"/>
            <a:ext cx="9218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Note: the subscripts refer to which beam “sees” the given factor. D</a:t>
            </a:r>
            <a:r>
              <a:rPr lang="en-US" sz="18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the disruption parameter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experienced by the colliding beam.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TextShape 8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C0D89DC-F5EC-4302-B024-4CF05A48EC33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E1831-1C68-4712-9982-44A54412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4DF08-EA05-4A6E-A068-F2E46A2B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E73CD-41F9-44EB-88AB-A1F08B3D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63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Determining Angular Spread (cont’d)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 casting the equations of motion in D-coordinates the angular spread can be calculated with,</a:t>
            </a: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 N(D</a:t>
            </a:r>
            <a:r>
              <a:rPr lang="en-US" sz="28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is a dimensionless factor determined by D</a:t>
            </a:r>
            <a:r>
              <a:rPr lang="en-US" sz="28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For non-hourglass beams it becomes,</a:t>
            </a:r>
          </a:p>
        </p:txBody>
      </p:sp>
      <p:pic>
        <p:nvPicPr>
          <p:cNvPr id="123" name="Picture 3"/>
          <p:cNvPicPr/>
          <p:nvPr/>
        </p:nvPicPr>
        <p:blipFill>
          <a:blip r:embed="rId2"/>
          <a:stretch/>
        </p:blipFill>
        <p:spPr>
          <a:xfrm>
            <a:off x="3759120" y="2667965"/>
            <a:ext cx="3885212" cy="1028515"/>
          </a:xfrm>
          <a:prstGeom prst="rect">
            <a:avLst/>
          </a:prstGeom>
          <a:ln>
            <a:noFill/>
          </a:ln>
        </p:spPr>
      </p:pic>
      <p:pic>
        <p:nvPicPr>
          <p:cNvPr id="124" name="Picture 4"/>
          <p:cNvPicPr/>
          <p:nvPr/>
        </p:nvPicPr>
        <p:blipFill>
          <a:blip r:embed="rId3"/>
          <a:stretch/>
        </p:blipFill>
        <p:spPr>
          <a:xfrm>
            <a:off x="3550319" y="4815068"/>
            <a:ext cx="4872243" cy="1361452"/>
          </a:xfrm>
          <a:prstGeom prst="rect">
            <a:avLst/>
          </a:prstGeom>
          <a:ln>
            <a:noFill/>
          </a:ln>
        </p:spPr>
      </p:pic>
      <p:sp>
        <p:nvSpPr>
          <p:cNvPr id="12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3FFEE6E-5278-4304-9358-9F89010C3E3B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47C11-8D3C-4C5F-B913-76CBEB7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1909C-343E-4F22-B7B2-7C2460BE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3BE17-01EE-40C1-B0E6-52B3CAF6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3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Determining Angular Spread (cont’d)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we want to compensate for the overall angular kick given to the reference beam we subtract it out,</a:t>
            </a:r>
          </a:p>
        </p:txBody>
      </p:sp>
      <p:pic>
        <p:nvPicPr>
          <p:cNvPr id="130" name="Picture 3"/>
          <p:cNvPicPr/>
          <p:nvPr/>
        </p:nvPicPr>
        <p:blipFill>
          <a:blip r:embed="rId2"/>
          <a:stretch/>
        </p:blipFill>
        <p:spPr>
          <a:xfrm>
            <a:off x="3600359" y="2801073"/>
            <a:ext cx="4890157" cy="1366287"/>
          </a:xfrm>
          <a:prstGeom prst="rect">
            <a:avLst/>
          </a:prstGeom>
          <a:ln>
            <a:noFill/>
          </a:ln>
        </p:spPr>
      </p:pic>
      <p:pic>
        <p:nvPicPr>
          <p:cNvPr id="131" name="Picture 4"/>
          <p:cNvPicPr/>
          <p:nvPr/>
        </p:nvPicPr>
        <p:blipFill>
          <a:blip r:embed="rId3"/>
          <a:stretch/>
        </p:blipFill>
        <p:spPr>
          <a:xfrm>
            <a:off x="3728519" y="4466159"/>
            <a:ext cx="4620631" cy="1541101"/>
          </a:xfrm>
          <a:prstGeom prst="rect">
            <a:avLst/>
          </a:prstGeom>
          <a:ln>
            <a:noFill/>
          </a:ln>
        </p:spPr>
      </p:pic>
      <p:sp>
        <p:nvSpPr>
          <p:cNvPr id="134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A01DA2F-5E99-4850-8663-6EBB901A3C7E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403D5-2606-40AF-9BE6-EB8F2FBF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1B722-CAA8-46DF-856C-66FBA253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57FE8-BD90-4C99-AAD0-D98C2356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Determining Angular Spread (cont’d)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EB1ECEB-F2F7-4F2D-A976-4EA190414638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329C4-779A-4451-A85F-544A89E39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7D8BA-7CEA-4FEE-9B8B-A27FF9E9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009FA-72BC-48E5-8677-351C9AC0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EEFD2-D120-4BFF-9D42-A48A9FD24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" b="1275"/>
          <a:stretch/>
        </p:blipFill>
        <p:spPr>
          <a:xfrm>
            <a:off x="2211923" y="1765300"/>
            <a:ext cx="7049098" cy="435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3A6C4-152C-4B47-ABC2-32021933ED79}"/>
              </a:ext>
            </a:extLst>
          </p:cNvPr>
          <p:cNvSpPr txBox="1"/>
          <p:nvPr/>
        </p:nvSpPr>
        <p:spPr>
          <a:xfrm>
            <a:off x="4774557" y="6117936"/>
            <a:ext cx="227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C</a:t>
            </a:r>
            <a:r>
              <a:rPr lang="en-US" dirty="0"/>
              <a:t> (Dimensionless)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BB1A9-D6CB-44A4-AE90-036E7E27FE7E}"/>
              </a:ext>
            </a:extLst>
          </p:cNvPr>
          <p:cNvSpPr txBox="1"/>
          <p:nvPr/>
        </p:nvSpPr>
        <p:spPr>
          <a:xfrm rot="16200000">
            <a:off x="-46299" y="3522423"/>
            <a:ext cx="403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N(D), I(D), N(D)-I(D) (Dimensionless)</a:t>
            </a:r>
          </a:p>
        </p:txBody>
      </p:sp>
    </p:spTree>
    <p:extLst>
      <p:ext uri="{BB962C8B-B14F-4D97-AF65-F5344CB8AC3E}">
        <p14:creationId xmlns:p14="http://schemas.microsoft.com/office/powerpoint/2010/main" val="39269817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about the Hourglass?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38080" y="13258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we assume a factor e=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</a:t>
            </a:r>
            <a:r>
              <a:rPr lang="en-US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/β* for the stationary beam it will alter the path of the colliding beam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2" name="Picture 3"/>
          <p:cNvPicPr/>
          <p:nvPr/>
        </p:nvPicPr>
        <p:blipFill>
          <a:blip r:embed="rId2"/>
          <a:stretch/>
        </p:blipFill>
        <p:spPr>
          <a:xfrm>
            <a:off x="6363720" y="2088345"/>
            <a:ext cx="4897440" cy="4348440"/>
          </a:xfrm>
          <a:prstGeom prst="rect">
            <a:avLst/>
          </a:prstGeom>
          <a:ln>
            <a:noFill/>
          </a:ln>
        </p:spPr>
      </p:pic>
      <p:pic>
        <p:nvPicPr>
          <p:cNvPr id="143" name="Picture 4"/>
          <p:cNvPicPr/>
          <p:nvPr/>
        </p:nvPicPr>
        <p:blipFill>
          <a:blip r:embed="rId2"/>
          <a:stretch/>
        </p:blipFill>
        <p:spPr>
          <a:xfrm>
            <a:off x="838080" y="2007323"/>
            <a:ext cx="4943160" cy="4388760"/>
          </a:xfrm>
          <a:prstGeom prst="rect">
            <a:avLst/>
          </a:prstGeom>
          <a:ln>
            <a:noFill/>
          </a:ln>
        </p:spPr>
      </p:pic>
      <p:pic>
        <p:nvPicPr>
          <p:cNvPr id="144" name="Picture 5"/>
          <p:cNvPicPr/>
          <p:nvPr/>
        </p:nvPicPr>
        <p:blipFill>
          <a:blip r:embed="rId3"/>
          <a:stretch/>
        </p:blipFill>
        <p:spPr>
          <a:xfrm>
            <a:off x="1075680" y="2088345"/>
            <a:ext cx="4068720" cy="4160160"/>
          </a:xfrm>
          <a:prstGeom prst="rect">
            <a:avLst/>
          </a:prstGeom>
          <a:ln>
            <a:noFill/>
          </a:ln>
        </p:spPr>
      </p:pic>
      <p:pic>
        <p:nvPicPr>
          <p:cNvPr id="145" name="Picture 6"/>
          <p:cNvPicPr/>
          <p:nvPr/>
        </p:nvPicPr>
        <p:blipFill>
          <a:blip r:embed="rId4"/>
          <a:stretch/>
        </p:blipFill>
        <p:spPr>
          <a:xfrm>
            <a:off x="5172120" y="3597480"/>
            <a:ext cx="487440" cy="1558800"/>
          </a:xfrm>
          <a:prstGeom prst="rect">
            <a:avLst/>
          </a:prstGeom>
          <a:ln>
            <a:noFill/>
          </a:ln>
        </p:spPr>
      </p:pic>
      <p:sp>
        <p:nvSpPr>
          <p:cNvPr id="148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4D4BA2-9876-4EDB-93C2-092D80B29967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7B93C-1400-4A13-8F0E-0DF19921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EE004-94BA-4915-A9E5-A6177D8D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8E161-33EE-419B-9025-5A139C98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35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Second Hourglass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0" name="Picture 3"/>
          <p:cNvPicPr/>
          <p:nvPr/>
        </p:nvPicPr>
        <p:blipFill>
          <a:blip r:embed="rId2"/>
          <a:stretch/>
        </p:blipFill>
        <p:spPr>
          <a:xfrm>
            <a:off x="923400" y="1541880"/>
            <a:ext cx="4413240" cy="4496760"/>
          </a:xfrm>
          <a:prstGeom prst="rect">
            <a:avLst/>
          </a:prstGeom>
          <a:ln>
            <a:noFill/>
          </a:ln>
        </p:spPr>
      </p:pic>
      <p:pic>
        <p:nvPicPr>
          <p:cNvPr id="151" name="Picture 4"/>
          <p:cNvPicPr/>
          <p:nvPr/>
        </p:nvPicPr>
        <p:blipFill>
          <a:blip r:embed="rId3"/>
          <a:stretch/>
        </p:blipFill>
        <p:spPr>
          <a:xfrm>
            <a:off x="6671520" y="1442880"/>
            <a:ext cx="4502880" cy="4595760"/>
          </a:xfrm>
          <a:prstGeom prst="rect">
            <a:avLst/>
          </a:prstGeom>
          <a:ln>
            <a:noFill/>
          </a:ln>
        </p:spPr>
      </p:pic>
      <p:pic>
        <p:nvPicPr>
          <p:cNvPr id="152" name="Picture 5"/>
          <p:cNvPicPr/>
          <p:nvPr/>
        </p:nvPicPr>
        <p:blipFill>
          <a:blip r:embed="rId4"/>
          <a:stretch/>
        </p:blipFill>
        <p:spPr>
          <a:xfrm>
            <a:off x="5373000" y="2583720"/>
            <a:ext cx="500760" cy="2334960"/>
          </a:xfrm>
          <a:prstGeom prst="rect">
            <a:avLst/>
          </a:prstGeom>
          <a:ln>
            <a:noFill/>
          </a:ln>
        </p:spPr>
      </p:pic>
      <p:pic>
        <p:nvPicPr>
          <p:cNvPr id="153" name="Picture 6"/>
          <p:cNvPicPr/>
          <p:nvPr/>
        </p:nvPicPr>
        <p:blipFill>
          <a:blip r:embed="rId5"/>
          <a:srcRect r="8768"/>
          <a:stretch/>
        </p:blipFill>
        <p:spPr>
          <a:xfrm>
            <a:off x="11264040" y="2583720"/>
            <a:ext cx="442080" cy="23349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2611800" y="125820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e_c=0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8665560" y="109152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e_c=1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 rot="16200000">
            <a:off x="5259240" y="3338640"/>
            <a:ext cx="2115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e_R (dimensionless)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 rot="16200000">
            <a:off x="-365760" y="3338640"/>
            <a:ext cx="2115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e_R (dimensionless)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2222280" y="6113880"/>
            <a:ext cx="212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D_C (dimensionless)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>
            <a:off x="8137440" y="6113880"/>
            <a:ext cx="212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D_C (dimensionless)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10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B25B7D-5592-4902-BDC6-9250A90FBA2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0DEB4-3F5D-485F-A261-9453082D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7658D-F6A7-46AE-B657-677D74D2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F5163-AA28-450A-A3E4-F64BBBD5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08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B5A6-39BF-44BA-AA2B-2AF63D5A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LHeC</a:t>
            </a:r>
            <a:r>
              <a:rPr lang="en-US" dirty="0"/>
              <a:t>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07B82-C81A-4DFE-986B-3F591706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67E7-38A7-414C-9E42-D541FBBC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D26D-B281-4AF1-AE10-D52FB059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8D4275-837C-45FC-9BFD-85B772AEC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13" y="1377156"/>
            <a:ext cx="5424301" cy="348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23486D3-FF2E-4A16-A06E-65ADE608978C}"/>
              </a:ext>
            </a:extLst>
          </p:cNvPr>
          <p:cNvGrpSpPr/>
          <p:nvPr/>
        </p:nvGrpSpPr>
        <p:grpSpPr>
          <a:xfrm>
            <a:off x="6992769" y="1846175"/>
            <a:ext cx="4361031" cy="2496180"/>
            <a:chOff x="4767263" y="1314450"/>
            <a:chExt cx="3625515" cy="23396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D8D438D-423D-485F-99D8-4E42F3449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1660525"/>
              <a:ext cx="735013" cy="1470025"/>
            </a:xfrm>
            <a:custGeom>
              <a:avLst/>
              <a:gdLst>
                <a:gd name="T0" fmla="*/ 463 w 463"/>
                <a:gd name="T1" fmla="*/ 0 h 926"/>
                <a:gd name="T2" fmla="*/ 425 w 463"/>
                <a:gd name="T3" fmla="*/ 2 h 926"/>
                <a:gd name="T4" fmla="*/ 388 w 463"/>
                <a:gd name="T5" fmla="*/ 6 h 926"/>
                <a:gd name="T6" fmla="*/ 352 w 463"/>
                <a:gd name="T7" fmla="*/ 14 h 926"/>
                <a:gd name="T8" fmla="*/ 317 w 463"/>
                <a:gd name="T9" fmla="*/ 24 h 926"/>
                <a:gd name="T10" fmla="*/ 283 w 463"/>
                <a:gd name="T11" fmla="*/ 37 h 926"/>
                <a:gd name="T12" fmla="*/ 250 w 463"/>
                <a:gd name="T13" fmla="*/ 52 h 926"/>
                <a:gd name="T14" fmla="*/ 219 w 463"/>
                <a:gd name="T15" fmla="*/ 70 h 926"/>
                <a:gd name="T16" fmla="*/ 190 w 463"/>
                <a:gd name="T17" fmla="*/ 90 h 926"/>
                <a:gd name="T18" fmla="*/ 162 w 463"/>
                <a:gd name="T19" fmla="*/ 112 h 926"/>
                <a:gd name="T20" fmla="*/ 136 w 463"/>
                <a:gd name="T21" fmla="*/ 136 h 926"/>
                <a:gd name="T22" fmla="*/ 112 w 463"/>
                <a:gd name="T23" fmla="*/ 162 h 926"/>
                <a:gd name="T24" fmla="*/ 90 w 463"/>
                <a:gd name="T25" fmla="*/ 190 h 926"/>
                <a:gd name="T26" fmla="*/ 69 w 463"/>
                <a:gd name="T27" fmla="*/ 219 h 926"/>
                <a:gd name="T28" fmla="*/ 52 w 463"/>
                <a:gd name="T29" fmla="*/ 251 h 926"/>
                <a:gd name="T30" fmla="*/ 36 w 463"/>
                <a:gd name="T31" fmla="*/ 283 h 926"/>
                <a:gd name="T32" fmla="*/ 24 w 463"/>
                <a:gd name="T33" fmla="*/ 317 h 926"/>
                <a:gd name="T34" fmla="*/ 13 w 463"/>
                <a:gd name="T35" fmla="*/ 352 h 926"/>
                <a:gd name="T36" fmla="*/ 6 w 463"/>
                <a:gd name="T37" fmla="*/ 388 h 926"/>
                <a:gd name="T38" fmla="*/ 2 w 463"/>
                <a:gd name="T39" fmla="*/ 425 h 926"/>
                <a:gd name="T40" fmla="*/ 0 w 463"/>
                <a:gd name="T41" fmla="*/ 463 h 926"/>
                <a:gd name="T42" fmla="*/ 2 w 463"/>
                <a:gd name="T43" fmla="*/ 501 h 926"/>
                <a:gd name="T44" fmla="*/ 6 w 463"/>
                <a:gd name="T45" fmla="*/ 538 h 926"/>
                <a:gd name="T46" fmla="*/ 13 w 463"/>
                <a:gd name="T47" fmla="*/ 575 h 926"/>
                <a:gd name="T48" fmla="*/ 24 w 463"/>
                <a:gd name="T49" fmla="*/ 610 h 926"/>
                <a:gd name="T50" fmla="*/ 36 w 463"/>
                <a:gd name="T51" fmla="*/ 644 h 926"/>
                <a:gd name="T52" fmla="*/ 52 w 463"/>
                <a:gd name="T53" fmla="*/ 676 h 926"/>
                <a:gd name="T54" fmla="*/ 69 w 463"/>
                <a:gd name="T55" fmla="*/ 707 h 926"/>
                <a:gd name="T56" fmla="*/ 90 w 463"/>
                <a:gd name="T57" fmla="*/ 737 h 926"/>
                <a:gd name="T58" fmla="*/ 112 w 463"/>
                <a:gd name="T59" fmla="*/ 765 h 926"/>
                <a:gd name="T60" fmla="*/ 136 w 463"/>
                <a:gd name="T61" fmla="*/ 791 h 926"/>
                <a:gd name="T62" fmla="*/ 162 w 463"/>
                <a:gd name="T63" fmla="*/ 815 h 926"/>
                <a:gd name="T64" fmla="*/ 190 w 463"/>
                <a:gd name="T65" fmla="*/ 837 h 926"/>
                <a:gd name="T66" fmla="*/ 219 w 463"/>
                <a:gd name="T67" fmla="*/ 857 h 926"/>
                <a:gd name="T68" fmla="*/ 250 w 463"/>
                <a:gd name="T69" fmla="*/ 875 h 926"/>
                <a:gd name="T70" fmla="*/ 283 w 463"/>
                <a:gd name="T71" fmla="*/ 890 h 926"/>
                <a:gd name="T72" fmla="*/ 317 w 463"/>
                <a:gd name="T73" fmla="*/ 903 h 926"/>
                <a:gd name="T74" fmla="*/ 352 w 463"/>
                <a:gd name="T75" fmla="*/ 913 h 926"/>
                <a:gd name="T76" fmla="*/ 388 w 463"/>
                <a:gd name="T77" fmla="*/ 920 h 926"/>
                <a:gd name="T78" fmla="*/ 425 w 463"/>
                <a:gd name="T79" fmla="*/ 925 h 926"/>
                <a:gd name="T80" fmla="*/ 463 w 463"/>
                <a:gd name="T81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3" h="926">
                  <a:moveTo>
                    <a:pt x="463" y="0"/>
                  </a:moveTo>
                  <a:lnTo>
                    <a:pt x="425" y="2"/>
                  </a:lnTo>
                  <a:lnTo>
                    <a:pt x="388" y="6"/>
                  </a:lnTo>
                  <a:lnTo>
                    <a:pt x="352" y="14"/>
                  </a:lnTo>
                  <a:lnTo>
                    <a:pt x="317" y="24"/>
                  </a:lnTo>
                  <a:lnTo>
                    <a:pt x="283" y="37"/>
                  </a:lnTo>
                  <a:lnTo>
                    <a:pt x="250" y="52"/>
                  </a:lnTo>
                  <a:lnTo>
                    <a:pt x="219" y="70"/>
                  </a:lnTo>
                  <a:lnTo>
                    <a:pt x="190" y="90"/>
                  </a:lnTo>
                  <a:lnTo>
                    <a:pt x="162" y="112"/>
                  </a:lnTo>
                  <a:lnTo>
                    <a:pt x="136" y="136"/>
                  </a:lnTo>
                  <a:lnTo>
                    <a:pt x="112" y="162"/>
                  </a:lnTo>
                  <a:lnTo>
                    <a:pt x="90" y="190"/>
                  </a:lnTo>
                  <a:lnTo>
                    <a:pt x="69" y="219"/>
                  </a:lnTo>
                  <a:lnTo>
                    <a:pt x="52" y="251"/>
                  </a:lnTo>
                  <a:lnTo>
                    <a:pt x="36" y="283"/>
                  </a:lnTo>
                  <a:lnTo>
                    <a:pt x="24" y="317"/>
                  </a:lnTo>
                  <a:lnTo>
                    <a:pt x="13" y="352"/>
                  </a:lnTo>
                  <a:lnTo>
                    <a:pt x="6" y="388"/>
                  </a:lnTo>
                  <a:lnTo>
                    <a:pt x="2" y="425"/>
                  </a:lnTo>
                  <a:lnTo>
                    <a:pt x="0" y="463"/>
                  </a:lnTo>
                  <a:lnTo>
                    <a:pt x="2" y="501"/>
                  </a:lnTo>
                  <a:lnTo>
                    <a:pt x="6" y="538"/>
                  </a:lnTo>
                  <a:lnTo>
                    <a:pt x="13" y="575"/>
                  </a:lnTo>
                  <a:lnTo>
                    <a:pt x="24" y="610"/>
                  </a:lnTo>
                  <a:lnTo>
                    <a:pt x="36" y="644"/>
                  </a:lnTo>
                  <a:lnTo>
                    <a:pt x="52" y="676"/>
                  </a:lnTo>
                  <a:lnTo>
                    <a:pt x="69" y="707"/>
                  </a:lnTo>
                  <a:lnTo>
                    <a:pt x="90" y="737"/>
                  </a:lnTo>
                  <a:lnTo>
                    <a:pt x="112" y="765"/>
                  </a:lnTo>
                  <a:lnTo>
                    <a:pt x="136" y="791"/>
                  </a:lnTo>
                  <a:lnTo>
                    <a:pt x="162" y="815"/>
                  </a:lnTo>
                  <a:lnTo>
                    <a:pt x="190" y="837"/>
                  </a:lnTo>
                  <a:lnTo>
                    <a:pt x="219" y="857"/>
                  </a:lnTo>
                  <a:lnTo>
                    <a:pt x="250" y="875"/>
                  </a:lnTo>
                  <a:lnTo>
                    <a:pt x="283" y="890"/>
                  </a:lnTo>
                  <a:lnTo>
                    <a:pt x="317" y="903"/>
                  </a:lnTo>
                  <a:lnTo>
                    <a:pt x="352" y="913"/>
                  </a:lnTo>
                  <a:lnTo>
                    <a:pt x="388" y="920"/>
                  </a:lnTo>
                  <a:lnTo>
                    <a:pt x="425" y="925"/>
                  </a:lnTo>
                  <a:lnTo>
                    <a:pt x="463" y="926"/>
                  </a:lnTo>
                </a:path>
              </a:pathLst>
            </a:custGeom>
            <a:noFill/>
            <a:ln w="8" cap="flat">
              <a:solidFill>
                <a:srgbClr val="008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1BB49C-93D6-4F10-BA31-66BD5730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1660525"/>
              <a:ext cx="735013" cy="1470025"/>
            </a:xfrm>
            <a:custGeom>
              <a:avLst/>
              <a:gdLst>
                <a:gd name="T0" fmla="*/ 463 w 463"/>
                <a:gd name="T1" fmla="*/ 0 h 926"/>
                <a:gd name="T2" fmla="*/ 425 w 463"/>
                <a:gd name="T3" fmla="*/ 2 h 926"/>
                <a:gd name="T4" fmla="*/ 387 w 463"/>
                <a:gd name="T5" fmla="*/ 6 h 926"/>
                <a:gd name="T6" fmla="*/ 351 w 463"/>
                <a:gd name="T7" fmla="*/ 14 h 926"/>
                <a:gd name="T8" fmla="*/ 316 w 463"/>
                <a:gd name="T9" fmla="*/ 24 h 926"/>
                <a:gd name="T10" fmla="*/ 282 w 463"/>
                <a:gd name="T11" fmla="*/ 37 h 926"/>
                <a:gd name="T12" fmla="*/ 250 w 463"/>
                <a:gd name="T13" fmla="*/ 52 h 926"/>
                <a:gd name="T14" fmla="*/ 219 w 463"/>
                <a:gd name="T15" fmla="*/ 70 h 926"/>
                <a:gd name="T16" fmla="*/ 189 w 463"/>
                <a:gd name="T17" fmla="*/ 90 h 926"/>
                <a:gd name="T18" fmla="*/ 161 w 463"/>
                <a:gd name="T19" fmla="*/ 112 h 926"/>
                <a:gd name="T20" fmla="*/ 135 w 463"/>
                <a:gd name="T21" fmla="*/ 136 h 926"/>
                <a:gd name="T22" fmla="*/ 111 w 463"/>
                <a:gd name="T23" fmla="*/ 162 h 926"/>
                <a:gd name="T24" fmla="*/ 89 w 463"/>
                <a:gd name="T25" fmla="*/ 190 h 926"/>
                <a:gd name="T26" fmla="*/ 69 w 463"/>
                <a:gd name="T27" fmla="*/ 219 h 926"/>
                <a:gd name="T28" fmla="*/ 51 w 463"/>
                <a:gd name="T29" fmla="*/ 251 h 926"/>
                <a:gd name="T30" fmla="*/ 36 w 463"/>
                <a:gd name="T31" fmla="*/ 283 h 926"/>
                <a:gd name="T32" fmla="*/ 23 w 463"/>
                <a:gd name="T33" fmla="*/ 317 h 926"/>
                <a:gd name="T34" fmla="*/ 13 w 463"/>
                <a:gd name="T35" fmla="*/ 352 h 926"/>
                <a:gd name="T36" fmla="*/ 6 w 463"/>
                <a:gd name="T37" fmla="*/ 388 h 926"/>
                <a:gd name="T38" fmla="*/ 1 w 463"/>
                <a:gd name="T39" fmla="*/ 425 h 926"/>
                <a:gd name="T40" fmla="*/ 0 w 463"/>
                <a:gd name="T41" fmla="*/ 463 h 926"/>
                <a:gd name="T42" fmla="*/ 1 w 463"/>
                <a:gd name="T43" fmla="*/ 501 h 926"/>
                <a:gd name="T44" fmla="*/ 6 w 463"/>
                <a:gd name="T45" fmla="*/ 538 h 926"/>
                <a:gd name="T46" fmla="*/ 13 w 463"/>
                <a:gd name="T47" fmla="*/ 575 h 926"/>
                <a:gd name="T48" fmla="*/ 23 w 463"/>
                <a:gd name="T49" fmla="*/ 610 h 926"/>
                <a:gd name="T50" fmla="*/ 36 w 463"/>
                <a:gd name="T51" fmla="*/ 644 h 926"/>
                <a:gd name="T52" fmla="*/ 51 w 463"/>
                <a:gd name="T53" fmla="*/ 676 h 926"/>
                <a:gd name="T54" fmla="*/ 69 w 463"/>
                <a:gd name="T55" fmla="*/ 707 h 926"/>
                <a:gd name="T56" fmla="*/ 89 w 463"/>
                <a:gd name="T57" fmla="*/ 737 h 926"/>
                <a:gd name="T58" fmla="*/ 111 w 463"/>
                <a:gd name="T59" fmla="*/ 765 h 926"/>
                <a:gd name="T60" fmla="*/ 135 w 463"/>
                <a:gd name="T61" fmla="*/ 791 h 926"/>
                <a:gd name="T62" fmla="*/ 161 w 463"/>
                <a:gd name="T63" fmla="*/ 815 h 926"/>
                <a:gd name="T64" fmla="*/ 189 w 463"/>
                <a:gd name="T65" fmla="*/ 837 h 926"/>
                <a:gd name="T66" fmla="*/ 219 w 463"/>
                <a:gd name="T67" fmla="*/ 857 h 926"/>
                <a:gd name="T68" fmla="*/ 250 w 463"/>
                <a:gd name="T69" fmla="*/ 875 h 926"/>
                <a:gd name="T70" fmla="*/ 282 w 463"/>
                <a:gd name="T71" fmla="*/ 890 h 926"/>
                <a:gd name="T72" fmla="*/ 316 w 463"/>
                <a:gd name="T73" fmla="*/ 903 h 926"/>
                <a:gd name="T74" fmla="*/ 351 w 463"/>
                <a:gd name="T75" fmla="*/ 913 h 926"/>
                <a:gd name="T76" fmla="*/ 387 w 463"/>
                <a:gd name="T77" fmla="*/ 920 h 926"/>
                <a:gd name="T78" fmla="*/ 425 w 463"/>
                <a:gd name="T79" fmla="*/ 925 h 926"/>
                <a:gd name="T80" fmla="*/ 463 w 463"/>
                <a:gd name="T81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3" h="926">
                  <a:moveTo>
                    <a:pt x="463" y="0"/>
                  </a:moveTo>
                  <a:lnTo>
                    <a:pt x="425" y="2"/>
                  </a:lnTo>
                  <a:lnTo>
                    <a:pt x="387" y="6"/>
                  </a:lnTo>
                  <a:lnTo>
                    <a:pt x="351" y="14"/>
                  </a:lnTo>
                  <a:lnTo>
                    <a:pt x="316" y="24"/>
                  </a:lnTo>
                  <a:lnTo>
                    <a:pt x="282" y="37"/>
                  </a:lnTo>
                  <a:lnTo>
                    <a:pt x="250" y="52"/>
                  </a:lnTo>
                  <a:lnTo>
                    <a:pt x="219" y="70"/>
                  </a:lnTo>
                  <a:lnTo>
                    <a:pt x="189" y="90"/>
                  </a:lnTo>
                  <a:lnTo>
                    <a:pt x="161" y="112"/>
                  </a:lnTo>
                  <a:lnTo>
                    <a:pt x="135" y="136"/>
                  </a:lnTo>
                  <a:lnTo>
                    <a:pt x="111" y="162"/>
                  </a:lnTo>
                  <a:lnTo>
                    <a:pt x="89" y="190"/>
                  </a:lnTo>
                  <a:lnTo>
                    <a:pt x="69" y="219"/>
                  </a:lnTo>
                  <a:lnTo>
                    <a:pt x="51" y="251"/>
                  </a:lnTo>
                  <a:lnTo>
                    <a:pt x="36" y="283"/>
                  </a:lnTo>
                  <a:lnTo>
                    <a:pt x="23" y="317"/>
                  </a:lnTo>
                  <a:lnTo>
                    <a:pt x="13" y="352"/>
                  </a:lnTo>
                  <a:lnTo>
                    <a:pt x="6" y="388"/>
                  </a:lnTo>
                  <a:lnTo>
                    <a:pt x="1" y="425"/>
                  </a:lnTo>
                  <a:lnTo>
                    <a:pt x="0" y="463"/>
                  </a:lnTo>
                  <a:lnTo>
                    <a:pt x="1" y="501"/>
                  </a:lnTo>
                  <a:lnTo>
                    <a:pt x="6" y="538"/>
                  </a:lnTo>
                  <a:lnTo>
                    <a:pt x="13" y="575"/>
                  </a:lnTo>
                  <a:lnTo>
                    <a:pt x="23" y="610"/>
                  </a:lnTo>
                  <a:lnTo>
                    <a:pt x="36" y="644"/>
                  </a:lnTo>
                  <a:lnTo>
                    <a:pt x="51" y="676"/>
                  </a:lnTo>
                  <a:lnTo>
                    <a:pt x="69" y="707"/>
                  </a:lnTo>
                  <a:lnTo>
                    <a:pt x="89" y="737"/>
                  </a:lnTo>
                  <a:lnTo>
                    <a:pt x="111" y="765"/>
                  </a:lnTo>
                  <a:lnTo>
                    <a:pt x="135" y="791"/>
                  </a:lnTo>
                  <a:lnTo>
                    <a:pt x="161" y="815"/>
                  </a:lnTo>
                  <a:lnTo>
                    <a:pt x="189" y="837"/>
                  </a:lnTo>
                  <a:lnTo>
                    <a:pt x="219" y="857"/>
                  </a:lnTo>
                  <a:lnTo>
                    <a:pt x="250" y="875"/>
                  </a:lnTo>
                  <a:lnTo>
                    <a:pt x="282" y="890"/>
                  </a:lnTo>
                  <a:lnTo>
                    <a:pt x="316" y="903"/>
                  </a:lnTo>
                  <a:lnTo>
                    <a:pt x="351" y="913"/>
                  </a:lnTo>
                  <a:lnTo>
                    <a:pt x="387" y="920"/>
                  </a:lnTo>
                  <a:lnTo>
                    <a:pt x="425" y="925"/>
                  </a:lnTo>
                  <a:lnTo>
                    <a:pt x="463" y="926"/>
                  </a:lnTo>
                </a:path>
              </a:pathLst>
            </a:custGeom>
            <a:noFill/>
            <a:ln w="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4F2FC846-3A99-4C4E-9922-D986EC63C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1660525"/>
              <a:ext cx="276225" cy="0"/>
            </a:xfrm>
            <a:prstGeom prst="line">
              <a:avLst/>
            </a:prstGeom>
            <a:noFill/>
            <a:ln w="15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C9CD131-F921-4A27-8131-8851C0E6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1658938"/>
              <a:ext cx="736600" cy="1382712"/>
            </a:xfrm>
            <a:custGeom>
              <a:avLst/>
              <a:gdLst>
                <a:gd name="T0" fmla="*/ 0 w 464"/>
                <a:gd name="T1" fmla="*/ 1 h 871"/>
                <a:gd name="T2" fmla="*/ 7 w 464"/>
                <a:gd name="T3" fmla="*/ 1 h 871"/>
                <a:gd name="T4" fmla="*/ 14 w 464"/>
                <a:gd name="T5" fmla="*/ 1 h 871"/>
                <a:gd name="T6" fmla="*/ 21 w 464"/>
                <a:gd name="T7" fmla="*/ 0 h 871"/>
                <a:gd name="T8" fmla="*/ 29 w 464"/>
                <a:gd name="T9" fmla="*/ 0 h 871"/>
                <a:gd name="T10" fmla="*/ 64 w 464"/>
                <a:gd name="T11" fmla="*/ 2 h 871"/>
                <a:gd name="T12" fmla="*/ 99 w 464"/>
                <a:gd name="T13" fmla="*/ 6 h 871"/>
                <a:gd name="T14" fmla="*/ 133 w 464"/>
                <a:gd name="T15" fmla="*/ 13 h 871"/>
                <a:gd name="T16" fmla="*/ 166 w 464"/>
                <a:gd name="T17" fmla="*/ 23 h 871"/>
                <a:gd name="T18" fmla="*/ 198 w 464"/>
                <a:gd name="T19" fmla="*/ 34 h 871"/>
                <a:gd name="T20" fmla="*/ 229 w 464"/>
                <a:gd name="T21" fmla="*/ 49 h 871"/>
                <a:gd name="T22" fmla="*/ 258 w 464"/>
                <a:gd name="T23" fmla="*/ 66 h 871"/>
                <a:gd name="T24" fmla="*/ 286 w 464"/>
                <a:gd name="T25" fmla="*/ 84 h 871"/>
                <a:gd name="T26" fmla="*/ 312 w 464"/>
                <a:gd name="T27" fmla="*/ 105 h 871"/>
                <a:gd name="T28" fmla="*/ 336 w 464"/>
                <a:gd name="T29" fmla="*/ 128 h 871"/>
                <a:gd name="T30" fmla="*/ 359 w 464"/>
                <a:gd name="T31" fmla="*/ 152 h 871"/>
                <a:gd name="T32" fmla="*/ 380 w 464"/>
                <a:gd name="T33" fmla="*/ 179 h 871"/>
                <a:gd name="T34" fmla="*/ 399 w 464"/>
                <a:gd name="T35" fmla="*/ 206 h 871"/>
                <a:gd name="T36" fmla="*/ 415 w 464"/>
                <a:gd name="T37" fmla="*/ 236 h 871"/>
                <a:gd name="T38" fmla="*/ 430 w 464"/>
                <a:gd name="T39" fmla="*/ 266 h 871"/>
                <a:gd name="T40" fmla="*/ 442 w 464"/>
                <a:gd name="T41" fmla="*/ 298 h 871"/>
                <a:gd name="T42" fmla="*/ 451 w 464"/>
                <a:gd name="T43" fmla="*/ 331 h 871"/>
                <a:gd name="T44" fmla="*/ 458 w 464"/>
                <a:gd name="T45" fmla="*/ 365 h 871"/>
                <a:gd name="T46" fmla="*/ 462 w 464"/>
                <a:gd name="T47" fmla="*/ 400 h 871"/>
                <a:gd name="T48" fmla="*/ 464 w 464"/>
                <a:gd name="T49" fmla="*/ 435 h 871"/>
                <a:gd name="T50" fmla="*/ 462 w 464"/>
                <a:gd name="T51" fmla="*/ 471 h 871"/>
                <a:gd name="T52" fmla="*/ 458 w 464"/>
                <a:gd name="T53" fmla="*/ 506 h 871"/>
                <a:gd name="T54" fmla="*/ 451 w 464"/>
                <a:gd name="T55" fmla="*/ 540 h 871"/>
                <a:gd name="T56" fmla="*/ 442 w 464"/>
                <a:gd name="T57" fmla="*/ 573 h 871"/>
                <a:gd name="T58" fmla="*/ 430 w 464"/>
                <a:gd name="T59" fmla="*/ 605 h 871"/>
                <a:gd name="T60" fmla="*/ 415 w 464"/>
                <a:gd name="T61" fmla="*/ 635 h 871"/>
                <a:gd name="T62" fmla="*/ 399 w 464"/>
                <a:gd name="T63" fmla="*/ 664 h 871"/>
                <a:gd name="T64" fmla="*/ 380 w 464"/>
                <a:gd name="T65" fmla="*/ 692 h 871"/>
                <a:gd name="T66" fmla="*/ 359 w 464"/>
                <a:gd name="T67" fmla="*/ 719 h 871"/>
                <a:gd name="T68" fmla="*/ 336 w 464"/>
                <a:gd name="T69" fmla="*/ 743 h 871"/>
                <a:gd name="T70" fmla="*/ 312 w 464"/>
                <a:gd name="T71" fmla="*/ 766 h 871"/>
                <a:gd name="T72" fmla="*/ 286 w 464"/>
                <a:gd name="T73" fmla="*/ 786 h 871"/>
                <a:gd name="T74" fmla="*/ 258 w 464"/>
                <a:gd name="T75" fmla="*/ 805 h 871"/>
                <a:gd name="T76" fmla="*/ 229 w 464"/>
                <a:gd name="T77" fmla="*/ 822 h 871"/>
                <a:gd name="T78" fmla="*/ 198 w 464"/>
                <a:gd name="T79" fmla="*/ 836 h 871"/>
                <a:gd name="T80" fmla="*/ 167 w 464"/>
                <a:gd name="T81" fmla="*/ 848 h 871"/>
                <a:gd name="T82" fmla="*/ 134 w 464"/>
                <a:gd name="T83" fmla="*/ 858 h 871"/>
                <a:gd name="T84" fmla="*/ 100 w 464"/>
                <a:gd name="T85" fmla="*/ 865 h 871"/>
                <a:gd name="T86" fmla="*/ 65 w 464"/>
                <a:gd name="T87" fmla="*/ 869 h 871"/>
                <a:gd name="T88" fmla="*/ 29 w 464"/>
                <a:gd name="T89" fmla="*/ 871 h 871"/>
                <a:gd name="T90" fmla="*/ 22 w 464"/>
                <a:gd name="T91" fmla="*/ 870 h 871"/>
                <a:gd name="T92" fmla="*/ 15 w 464"/>
                <a:gd name="T93" fmla="*/ 870 h 871"/>
                <a:gd name="T94" fmla="*/ 7 w 464"/>
                <a:gd name="T95" fmla="*/ 870 h 871"/>
                <a:gd name="T96" fmla="*/ 0 w 464"/>
                <a:gd name="T97" fmla="*/ 87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4" h="871">
                  <a:moveTo>
                    <a:pt x="0" y="1"/>
                  </a:moveTo>
                  <a:lnTo>
                    <a:pt x="7" y="1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64" y="2"/>
                  </a:lnTo>
                  <a:lnTo>
                    <a:pt x="99" y="6"/>
                  </a:lnTo>
                  <a:lnTo>
                    <a:pt x="133" y="13"/>
                  </a:lnTo>
                  <a:lnTo>
                    <a:pt x="166" y="23"/>
                  </a:lnTo>
                  <a:lnTo>
                    <a:pt x="198" y="34"/>
                  </a:lnTo>
                  <a:lnTo>
                    <a:pt x="229" y="49"/>
                  </a:lnTo>
                  <a:lnTo>
                    <a:pt x="258" y="66"/>
                  </a:lnTo>
                  <a:lnTo>
                    <a:pt x="286" y="84"/>
                  </a:lnTo>
                  <a:lnTo>
                    <a:pt x="312" y="105"/>
                  </a:lnTo>
                  <a:lnTo>
                    <a:pt x="336" y="128"/>
                  </a:lnTo>
                  <a:lnTo>
                    <a:pt x="359" y="152"/>
                  </a:lnTo>
                  <a:lnTo>
                    <a:pt x="380" y="179"/>
                  </a:lnTo>
                  <a:lnTo>
                    <a:pt x="399" y="206"/>
                  </a:lnTo>
                  <a:lnTo>
                    <a:pt x="415" y="236"/>
                  </a:lnTo>
                  <a:lnTo>
                    <a:pt x="430" y="266"/>
                  </a:lnTo>
                  <a:lnTo>
                    <a:pt x="442" y="298"/>
                  </a:lnTo>
                  <a:lnTo>
                    <a:pt x="451" y="331"/>
                  </a:lnTo>
                  <a:lnTo>
                    <a:pt x="458" y="365"/>
                  </a:lnTo>
                  <a:lnTo>
                    <a:pt x="462" y="400"/>
                  </a:lnTo>
                  <a:lnTo>
                    <a:pt x="464" y="435"/>
                  </a:lnTo>
                  <a:lnTo>
                    <a:pt x="462" y="471"/>
                  </a:lnTo>
                  <a:lnTo>
                    <a:pt x="458" y="506"/>
                  </a:lnTo>
                  <a:lnTo>
                    <a:pt x="451" y="540"/>
                  </a:lnTo>
                  <a:lnTo>
                    <a:pt x="442" y="573"/>
                  </a:lnTo>
                  <a:lnTo>
                    <a:pt x="430" y="605"/>
                  </a:lnTo>
                  <a:lnTo>
                    <a:pt x="415" y="635"/>
                  </a:lnTo>
                  <a:lnTo>
                    <a:pt x="399" y="664"/>
                  </a:lnTo>
                  <a:lnTo>
                    <a:pt x="380" y="692"/>
                  </a:lnTo>
                  <a:lnTo>
                    <a:pt x="359" y="719"/>
                  </a:lnTo>
                  <a:lnTo>
                    <a:pt x="336" y="743"/>
                  </a:lnTo>
                  <a:lnTo>
                    <a:pt x="312" y="766"/>
                  </a:lnTo>
                  <a:lnTo>
                    <a:pt x="286" y="786"/>
                  </a:lnTo>
                  <a:lnTo>
                    <a:pt x="258" y="805"/>
                  </a:lnTo>
                  <a:lnTo>
                    <a:pt x="229" y="822"/>
                  </a:lnTo>
                  <a:lnTo>
                    <a:pt x="198" y="836"/>
                  </a:lnTo>
                  <a:lnTo>
                    <a:pt x="167" y="848"/>
                  </a:lnTo>
                  <a:lnTo>
                    <a:pt x="134" y="858"/>
                  </a:lnTo>
                  <a:lnTo>
                    <a:pt x="100" y="865"/>
                  </a:lnTo>
                  <a:lnTo>
                    <a:pt x="65" y="869"/>
                  </a:lnTo>
                  <a:lnTo>
                    <a:pt x="29" y="871"/>
                  </a:lnTo>
                  <a:lnTo>
                    <a:pt x="22" y="870"/>
                  </a:lnTo>
                  <a:lnTo>
                    <a:pt x="15" y="870"/>
                  </a:lnTo>
                  <a:lnTo>
                    <a:pt x="7" y="870"/>
                  </a:lnTo>
                  <a:lnTo>
                    <a:pt x="0" y="870"/>
                  </a:lnTo>
                </a:path>
              </a:pathLst>
            </a:custGeom>
            <a:noFill/>
            <a:ln w="8" cap="flat">
              <a:solidFill>
                <a:srgbClr val="D100D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78D3572-2153-445F-9805-F8A2EAFDC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1658938"/>
              <a:ext cx="736600" cy="1381125"/>
            </a:xfrm>
            <a:custGeom>
              <a:avLst/>
              <a:gdLst>
                <a:gd name="T0" fmla="*/ 0 w 464"/>
                <a:gd name="T1" fmla="*/ 1 h 870"/>
                <a:gd name="T2" fmla="*/ 7 w 464"/>
                <a:gd name="T3" fmla="*/ 1 h 870"/>
                <a:gd name="T4" fmla="*/ 14 w 464"/>
                <a:gd name="T5" fmla="*/ 1 h 870"/>
                <a:gd name="T6" fmla="*/ 21 w 464"/>
                <a:gd name="T7" fmla="*/ 0 h 870"/>
                <a:gd name="T8" fmla="*/ 28 w 464"/>
                <a:gd name="T9" fmla="*/ 0 h 870"/>
                <a:gd name="T10" fmla="*/ 64 w 464"/>
                <a:gd name="T11" fmla="*/ 2 h 870"/>
                <a:gd name="T12" fmla="*/ 99 w 464"/>
                <a:gd name="T13" fmla="*/ 6 h 870"/>
                <a:gd name="T14" fmla="*/ 133 w 464"/>
                <a:gd name="T15" fmla="*/ 13 h 870"/>
                <a:gd name="T16" fmla="*/ 166 w 464"/>
                <a:gd name="T17" fmla="*/ 23 h 870"/>
                <a:gd name="T18" fmla="*/ 198 w 464"/>
                <a:gd name="T19" fmla="*/ 34 h 870"/>
                <a:gd name="T20" fmla="*/ 229 w 464"/>
                <a:gd name="T21" fmla="*/ 49 h 870"/>
                <a:gd name="T22" fmla="*/ 258 w 464"/>
                <a:gd name="T23" fmla="*/ 65 h 870"/>
                <a:gd name="T24" fmla="*/ 286 w 464"/>
                <a:gd name="T25" fmla="*/ 84 h 870"/>
                <a:gd name="T26" fmla="*/ 312 w 464"/>
                <a:gd name="T27" fmla="*/ 105 h 870"/>
                <a:gd name="T28" fmla="*/ 336 w 464"/>
                <a:gd name="T29" fmla="*/ 128 h 870"/>
                <a:gd name="T30" fmla="*/ 359 w 464"/>
                <a:gd name="T31" fmla="*/ 152 h 870"/>
                <a:gd name="T32" fmla="*/ 380 w 464"/>
                <a:gd name="T33" fmla="*/ 178 h 870"/>
                <a:gd name="T34" fmla="*/ 398 w 464"/>
                <a:gd name="T35" fmla="*/ 206 h 870"/>
                <a:gd name="T36" fmla="*/ 415 w 464"/>
                <a:gd name="T37" fmla="*/ 235 h 870"/>
                <a:gd name="T38" fmla="*/ 430 w 464"/>
                <a:gd name="T39" fmla="*/ 266 h 870"/>
                <a:gd name="T40" fmla="*/ 442 w 464"/>
                <a:gd name="T41" fmla="*/ 298 h 870"/>
                <a:gd name="T42" fmla="*/ 451 w 464"/>
                <a:gd name="T43" fmla="*/ 331 h 870"/>
                <a:gd name="T44" fmla="*/ 458 w 464"/>
                <a:gd name="T45" fmla="*/ 364 h 870"/>
                <a:gd name="T46" fmla="*/ 462 w 464"/>
                <a:gd name="T47" fmla="*/ 400 h 870"/>
                <a:gd name="T48" fmla="*/ 464 w 464"/>
                <a:gd name="T49" fmla="*/ 435 h 870"/>
                <a:gd name="T50" fmla="*/ 462 w 464"/>
                <a:gd name="T51" fmla="*/ 471 h 870"/>
                <a:gd name="T52" fmla="*/ 458 w 464"/>
                <a:gd name="T53" fmla="*/ 506 h 870"/>
                <a:gd name="T54" fmla="*/ 451 w 464"/>
                <a:gd name="T55" fmla="*/ 539 h 870"/>
                <a:gd name="T56" fmla="*/ 442 w 464"/>
                <a:gd name="T57" fmla="*/ 572 h 870"/>
                <a:gd name="T58" fmla="*/ 430 w 464"/>
                <a:gd name="T59" fmla="*/ 604 h 870"/>
                <a:gd name="T60" fmla="*/ 415 w 464"/>
                <a:gd name="T61" fmla="*/ 635 h 870"/>
                <a:gd name="T62" fmla="*/ 398 w 464"/>
                <a:gd name="T63" fmla="*/ 664 h 870"/>
                <a:gd name="T64" fmla="*/ 380 w 464"/>
                <a:gd name="T65" fmla="*/ 692 h 870"/>
                <a:gd name="T66" fmla="*/ 359 w 464"/>
                <a:gd name="T67" fmla="*/ 718 h 870"/>
                <a:gd name="T68" fmla="*/ 336 w 464"/>
                <a:gd name="T69" fmla="*/ 742 h 870"/>
                <a:gd name="T70" fmla="*/ 312 w 464"/>
                <a:gd name="T71" fmla="*/ 765 h 870"/>
                <a:gd name="T72" fmla="*/ 286 w 464"/>
                <a:gd name="T73" fmla="*/ 786 h 870"/>
                <a:gd name="T74" fmla="*/ 258 w 464"/>
                <a:gd name="T75" fmla="*/ 805 h 870"/>
                <a:gd name="T76" fmla="*/ 229 w 464"/>
                <a:gd name="T77" fmla="*/ 821 h 870"/>
                <a:gd name="T78" fmla="*/ 198 w 464"/>
                <a:gd name="T79" fmla="*/ 836 h 870"/>
                <a:gd name="T80" fmla="*/ 166 w 464"/>
                <a:gd name="T81" fmla="*/ 847 h 870"/>
                <a:gd name="T82" fmla="*/ 134 w 464"/>
                <a:gd name="T83" fmla="*/ 857 h 870"/>
                <a:gd name="T84" fmla="*/ 99 w 464"/>
                <a:gd name="T85" fmla="*/ 864 h 870"/>
                <a:gd name="T86" fmla="*/ 65 w 464"/>
                <a:gd name="T87" fmla="*/ 868 h 870"/>
                <a:gd name="T88" fmla="*/ 29 w 464"/>
                <a:gd name="T89" fmla="*/ 870 h 870"/>
                <a:gd name="T90" fmla="*/ 26 w 464"/>
                <a:gd name="T91" fmla="*/ 870 h 870"/>
                <a:gd name="T92" fmla="*/ 22 w 464"/>
                <a:gd name="T93" fmla="*/ 870 h 870"/>
                <a:gd name="T94" fmla="*/ 19 w 464"/>
                <a:gd name="T95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4" h="870">
                  <a:moveTo>
                    <a:pt x="0" y="1"/>
                  </a:moveTo>
                  <a:lnTo>
                    <a:pt x="7" y="1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64" y="2"/>
                  </a:lnTo>
                  <a:lnTo>
                    <a:pt x="99" y="6"/>
                  </a:lnTo>
                  <a:lnTo>
                    <a:pt x="133" y="13"/>
                  </a:lnTo>
                  <a:lnTo>
                    <a:pt x="166" y="23"/>
                  </a:lnTo>
                  <a:lnTo>
                    <a:pt x="198" y="34"/>
                  </a:lnTo>
                  <a:lnTo>
                    <a:pt x="229" y="49"/>
                  </a:lnTo>
                  <a:lnTo>
                    <a:pt x="258" y="65"/>
                  </a:lnTo>
                  <a:lnTo>
                    <a:pt x="286" y="84"/>
                  </a:lnTo>
                  <a:lnTo>
                    <a:pt x="312" y="105"/>
                  </a:lnTo>
                  <a:lnTo>
                    <a:pt x="336" y="128"/>
                  </a:lnTo>
                  <a:lnTo>
                    <a:pt x="359" y="152"/>
                  </a:lnTo>
                  <a:lnTo>
                    <a:pt x="380" y="178"/>
                  </a:lnTo>
                  <a:lnTo>
                    <a:pt x="398" y="206"/>
                  </a:lnTo>
                  <a:lnTo>
                    <a:pt x="415" y="235"/>
                  </a:lnTo>
                  <a:lnTo>
                    <a:pt x="430" y="266"/>
                  </a:lnTo>
                  <a:lnTo>
                    <a:pt x="442" y="298"/>
                  </a:lnTo>
                  <a:lnTo>
                    <a:pt x="451" y="331"/>
                  </a:lnTo>
                  <a:lnTo>
                    <a:pt x="458" y="364"/>
                  </a:lnTo>
                  <a:lnTo>
                    <a:pt x="462" y="400"/>
                  </a:lnTo>
                  <a:lnTo>
                    <a:pt x="464" y="435"/>
                  </a:lnTo>
                  <a:lnTo>
                    <a:pt x="462" y="471"/>
                  </a:lnTo>
                  <a:lnTo>
                    <a:pt x="458" y="506"/>
                  </a:lnTo>
                  <a:lnTo>
                    <a:pt x="451" y="539"/>
                  </a:lnTo>
                  <a:lnTo>
                    <a:pt x="442" y="572"/>
                  </a:lnTo>
                  <a:lnTo>
                    <a:pt x="430" y="604"/>
                  </a:lnTo>
                  <a:lnTo>
                    <a:pt x="415" y="635"/>
                  </a:lnTo>
                  <a:lnTo>
                    <a:pt x="398" y="664"/>
                  </a:lnTo>
                  <a:lnTo>
                    <a:pt x="380" y="692"/>
                  </a:lnTo>
                  <a:lnTo>
                    <a:pt x="359" y="718"/>
                  </a:lnTo>
                  <a:lnTo>
                    <a:pt x="336" y="742"/>
                  </a:lnTo>
                  <a:lnTo>
                    <a:pt x="312" y="765"/>
                  </a:lnTo>
                  <a:lnTo>
                    <a:pt x="286" y="786"/>
                  </a:lnTo>
                  <a:lnTo>
                    <a:pt x="258" y="805"/>
                  </a:lnTo>
                  <a:lnTo>
                    <a:pt x="229" y="821"/>
                  </a:lnTo>
                  <a:lnTo>
                    <a:pt x="198" y="836"/>
                  </a:lnTo>
                  <a:lnTo>
                    <a:pt x="166" y="847"/>
                  </a:lnTo>
                  <a:lnTo>
                    <a:pt x="134" y="857"/>
                  </a:lnTo>
                  <a:lnTo>
                    <a:pt x="99" y="864"/>
                  </a:lnTo>
                  <a:lnTo>
                    <a:pt x="65" y="868"/>
                  </a:lnTo>
                  <a:lnTo>
                    <a:pt x="29" y="870"/>
                  </a:lnTo>
                  <a:lnTo>
                    <a:pt x="26" y="870"/>
                  </a:lnTo>
                  <a:lnTo>
                    <a:pt x="22" y="870"/>
                  </a:lnTo>
                  <a:lnTo>
                    <a:pt x="19" y="870"/>
                  </a:lnTo>
                </a:path>
              </a:pathLst>
            </a:custGeom>
            <a:noFill/>
            <a:ln w="8" cap="flat">
              <a:solidFill>
                <a:srgbClr val="008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95B95F4-D04B-4C3C-BB69-E032FDD33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1660525"/>
              <a:ext cx="735013" cy="1470025"/>
            </a:xfrm>
            <a:custGeom>
              <a:avLst/>
              <a:gdLst>
                <a:gd name="T0" fmla="*/ 0 w 463"/>
                <a:gd name="T1" fmla="*/ 0 h 926"/>
                <a:gd name="T2" fmla="*/ 38 w 463"/>
                <a:gd name="T3" fmla="*/ 2 h 926"/>
                <a:gd name="T4" fmla="*/ 75 w 463"/>
                <a:gd name="T5" fmla="*/ 6 h 926"/>
                <a:gd name="T6" fmla="*/ 112 w 463"/>
                <a:gd name="T7" fmla="*/ 14 h 926"/>
                <a:gd name="T8" fmla="*/ 146 w 463"/>
                <a:gd name="T9" fmla="*/ 24 h 926"/>
                <a:gd name="T10" fmla="*/ 181 w 463"/>
                <a:gd name="T11" fmla="*/ 37 h 926"/>
                <a:gd name="T12" fmla="*/ 213 w 463"/>
                <a:gd name="T13" fmla="*/ 52 h 926"/>
                <a:gd name="T14" fmla="*/ 244 w 463"/>
                <a:gd name="T15" fmla="*/ 70 h 926"/>
                <a:gd name="T16" fmla="*/ 274 w 463"/>
                <a:gd name="T17" fmla="*/ 90 h 926"/>
                <a:gd name="T18" fmla="*/ 302 w 463"/>
                <a:gd name="T19" fmla="*/ 112 h 926"/>
                <a:gd name="T20" fmla="*/ 327 w 463"/>
                <a:gd name="T21" fmla="*/ 136 h 926"/>
                <a:gd name="T22" fmla="*/ 352 w 463"/>
                <a:gd name="T23" fmla="*/ 162 h 926"/>
                <a:gd name="T24" fmla="*/ 374 w 463"/>
                <a:gd name="T25" fmla="*/ 190 h 926"/>
                <a:gd name="T26" fmla="*/ 394 w 463"/>
                <a:gd name="T27" fmla="*/ 219 h 926"/>
                <a:gd name="T28" fmla="*/ 412 w 463"/>
                <a:gd name="T29" fmla="*/ 251 h 926"/>
                <a:gd name="T30" fmla="*/ 427 w 463"/>
                <a:gd name="T31" fmla="*/ 283 h 926"/>
                <a:gd name="T32" fmla="*/ 440 w 463"/>
                <a:gd name="T33" fmla="*/ 317 h 926"/>
                <a:gd name="T34" fmla="*/ 450 w 463"/>
                <a:gd name="T35" fmla="*/ 352 h 926"/>
                <a:gd name="T36" fmla="*/ 457 w 463"/>
                <a:gd name="T37" fmla="*/ 388 h 926"/>
                <a:gd name="T38" fmla="*/ 462 w 463"/>
                <a:gd name="T39" fmla="*/ 425 h 926"/>
                <a:gd name="T40" fmla="*/ 463 w 463"/>
                <a:gd name="T41" fmla="*/ 463 h 926"/>
                <a:gd name="T42" fmla="*/ 462 w 463"/>
                <a:gd name="T43" fmla="*/ 501 h 926"/>
                <a:gd name="T44" fmla="*/ 457 w 463"/>
                <a:gd name="T45" fmla="*/ 538 h 926"/>
                <a:gd name="T46" fmla="*/ 450 w 463"/>
                <a:gd name="T47" fmla="*/ 575 h 926"/>
                <a:gd name="T48" fmla="*/ 440 w 463"/>
                <a:gd name="T49" fmla="*/ 610 h 926"/>
                <a:gd name="T50" fmla="*/ 427 w 463"/>
                <a:gd name="T51" fmla="*/ 644 h 926"/>
                <a:gd name="T52" fmla="*/ 412 w 463"/>
                <a:gd name="T53" fmla="*/ 676 h 926"/>
                <a:gd name="T54" fmla="*/ 394 w 463"/>
                <a:gd name="T55" fmla="*/ 707 h 926"/>
                <a:gd name="T56" fmla="*/ 374 w 463"/>
                <a:gd name="T57" fmla="*/ 737 h 926"/>
                <a:gd name="T58" fmla="*/ 352 w 463"/>
                <a:gd name="T59" fmla="*/ 765 h 926"/>
                <a:gd name="T60" fmla="*/ 327 w 463"/>
                <a:gd name="T61" fmla="*/ 791 h 926"/>
                <a:gd name="T62" fmla="*/ 302 w 463"/>
                <a:gd name="T63" fmla="*/ 815 h 926"/>
                <a:gd name="T64" fmla="*/ 274 w 463"/>
                <a:gd name="T65" fmla="*/ 837 h 926"/>
                <a:gd name="T66" fmla="*/ 244 w 463"/>
                <a:gd name="T67" fmla="*/ 857 h 926"/>
                <a:gd name="T68" fmla="*/ 213 w 463"/>
                <a:gd name="T69" fmla="*/ 875 h 926"/>
                <a:gd name="T70" fmla="*/ 181 w 463"/>
                <a:gd name="T71" fmla="*/ 890 h 926"/>
                <a:gd name="T72" fmla="*/ 146 w 463"/>
                <a:gd name="T73" fmla="*/ 903 h 926"/>
                <a:gd name="T74" fmla="*/ 112 w 463"/>
                <a:gd name="T75" fmla="*/ 913 h 926"/>
                <a:gd name="T76" fmla="*/ 75 w 463"/>
                <a:gd name="T77" fmla="*/ 920 h 926"/>
                <a:gd name="T78" fmla="*/ 38 w 463"/>
                <a:gd name="T79" fmla="*/ 925 h 926"/>
                <a:gd name="T80" fmla="*/ 0 w 463"/>
                <a:gd name="T81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3" h="926">
                  <a:moveTo>
                    <a:pt x="0" y="0"/>
                  </a:moveTo>
                  <a:lnTo>
                    <a:pt x="38" y="2"/>
                  </a:lnTo>
                  <a:lnTo>
                    <a:pt x="75" y="6"/>
                  </a:lnTo>
                  <a:lnTo>
                    <a:pt x="112" y="14"/>
                  </a:lnTo>
                  <a:lnTo>
                    <a:pt x="146" y="24"/>
                  </a:lnTo>
                  <a:lnTo>
                    <a:pt x="181" y="37"/>
                  </a:lnTo>
                  <a:lnTo>
                    <a:pt x="213" y="52"/>
                  </a:lnTo>
                  <a:lnTo>
                    <a:pt x="244" y="70"/>
                  </a:lnTo>
                  <a:lnTo>
                    <a:pt x="274" y="90"/>
                  </a:lnTo>
                  <a:lnTo>
                    <a:pt x="302" y="112"/>
                  </a:lnTo>
                  <a:lnTo>
                    <a:pt x="327" y="136"/>
                  </a:lnTo>
                  <a:lnTo>
                    <a:pt x="352" y="162"/>
                  </a:lnTo>
                  <a:lnTo>
                    <a:pt x="374" y="190"/>
                  </a:lnTo>
                  <a:lnTo>
                    <a:pt x="394" y="219"/>
                  </a:lnTo>
                  <a:lnTo>
                    <a:pt x="412" y="251"/>
                  </a:lnTo>
                  <a:lnTo>
                    <a:pt x="427" y="283"/>
                  </a:lnTo>
                  <a:lnTo>
                    <a:pt x="440" y="317"/>
                  </a:lnTo>
                  <a:lnTo>
                    <a:pt x="450" y="352"/>
                  </a:lnTo>
                  <a:lnTo>
                    <a:pt x="457" y="388"/>
                  </a:lnTo>
                  <a:lnTo>
                    <a:pt x="462" y="425"/>
                  </a:lnTo>
                  <a:lnTo>
                    <a:pt x="463" y="463"/>
                  </a:lnTo>
                  <a:lnTo>
                    <a:pt x="462" y="501"/>
                  </a:lnTo>
                  <a:lnTo>
                    <a:pt x="457" y="538"/>
                  </a:lnTo>
                  <a:lnTo>
                    <a:pt x="450" y="575"/>
                  </a:lnTo>
                  <a:lnTo>
                    <a:pt x="440" y="610"/>
                  </a:lnTo>
                  <a:lnTo>
                    <a:pt x="427" y="644"/>
                  </a:lnTo>
                  <a:lnTo>
                    <a:pt x="412" y="676"/>
                  </a:lnTo>
                  <a:lnTo>
                    <a:pt x="394" y="707"/>
                  </a:lnTo>
                  <a:lnTo>
                    <a:pt x="374" y="737"/>
                  </a:lnTo>
                  <a:lnTo>
                    <a:pt x="352" y="765"/>
                  </a:lnTo>
                  <a:lnTo>
                    <a:pt x="327" y="791"/>
                  </a:lnTo>
                  <a:lnTo>
                    <a:pt x="302" y="815"/>
                  </a:lnTo>
                  <a:lnTo>
                    <a:pt x="274" y="837"/>
                  </a:lnTo>
                  <a:lnTo>
                    <a:pt x="244" y="857"/>
                  </a:lnTo>
                  <a:lnTo>
                    <a:pt x="213" y="875"/>
                  </a:lnTo>
                  <a:lnTo>
                    <a:pt x="181" y="890"/>
                  </a:lnTo>
                  <a:lnTo>
                    <a:pt x="146" y="903"/>
                  </a:lnTo>
                  <a:lnTo>
                    <a:pt x="112" y="913"/>
                  </a:lnTo>
                  <a:lnTo>
                    <a:pt x="75" y="920"/>
                  </a:lnTo>
                  <a:lnTo>
                    <a:pt x="38" y="925"/>
                  </a:lnTo>
                  <a:lnTo>
                    <a:pt x="0" y="926"/>
                  </a:lnTo>
                </a:path>
              </a:pathLst>
            </a:custGeom>
            <a:noFill/>
            <a:ln w="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B79BCC1-90E2-470A-954F-50E376D52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1760538"/>
              <a:ext cx="115888" cy="34925"/>
            </a:xfrm>
            <a:custGeom>
              <a:avLst/>
              <a:gdLst>
                <a:gd name="T0" fmla="*/ 73 w 73"/>
                <a:gd name="T1" fmla="*/ 14 h 22"/>
                <a:gd name="T2" fmla="*/ 67 w 73"/>
                <a:gd name="T3" fmla="*/ 18 h 22"/>
                <a:gd name="T4" fmla="*/ 60 w 73"/>
                <a:gd name="T5" fmla="*/ 20 h 22"/>
                <a:gd name="T6" fmla="*/ 53 w 73"/>
                <a:gd name="T7" fmla="*/ 22 h 22"/>
                <a:gd name="T8" fmla="*/ 46 w 73"/>
                <a:gd name="T9" fmla="*/ 22 h 22"/>
                <a:gd name="T10" fmla="*/ 38 w 73"/>
                <a:gd name="T11" fmla="*/ 22 h 22"/>
                <a:gd name="T12" fmla="*/ 16 w 73"/>
                <a:gd name="T13" fmla="*/ 15 h 22"/>
                <a:gd name="T14" fmla="*/ 5 w 73"/>
                <a:gd name="T15" fmla="*/ 6 h 22"/>
                <a:gd name="T16" fmla="*/ 0 w 7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73" y="14"/>
                  </a:moveTo>
                  <a:lnTo>
                    <a:pt x="67" y="18"/>
                  </a:lnTo>
                  <a:lnTo>
                    <a:pt x="60" y="20"/>
                  </a:lnTo>
                  <a:lnTo>
                    <a:pt x="53" y="22"/>
                  </a:lnTo>
                  <a:lnTo>
                    <a:pt x="46" y="22"/>
                  </a:lnTo>
                  <a:lnTo>
                    <a:pt x="38" y="22"/>
                  </a:lnTo>
                  <a:lnTo>
                    <a:pt x="16" y="15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12" cap="flat">
              <a:solidFill>
                <a:srgbClr val="F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AB6D8D-5BB2-40B6-82EA-7CDB4190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1660525"/>
              <a:ext cx="122238" cy="92075"/>
            </a:xfrm>
            <a:custGeom>
              <a:avLst/>
              <a:gdLst>
                <a:gd name="T0" fmla="*/ 77 w 77"/>
                <a:gd name="T1" fmla="*/ 58 h 58"/>
                <a:gd name="T2" fmla="*/ 70 w 77"/>
                <a:gd name="T3" fmla="*/ 36 h 58"/>
                <a:gd name="T4" fmla="*/ 56 w 77"/>
                <a:gd name="T5" fmla="*/ 18 h 58"/>
                <a:gd name="T6" fmla="*/ 36 w 77"/>
                <a:gd name="T7" fmla="*/ 5 h 58"/>
                <a:gd name="T8" fmla="*/ 14 w 77"/>
                <a:gd name="T9" fmla="*/ 0 h 58"/>
                <a:gd name="T10" fmla="*/ 6 w 77"/>
                <a:gd name="T11" fmla="*/ 0 h 58"/>
                <a:gd name="T12" fmla="*/ 3 w 77"/>
                <a:gd name="T13" fmla="*/ 0 h 58"/>
                <a:gd name="T14" fmla="*/ 0 w 7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58">
                  <a:moveTo>
                    <a:pt x="77" y="58"/>
                  </a:moveTo>
                  <a:lnTo>
                    <a:pt x="70" y="36"/>
                  </a:lnTo>
                  <a:lnTo>
                    <a:pt x="56" y="18"/>
                  </a:lnTo>
                  <a:lnTo>
                    <a:pt x="36" y="5"/>
                  </a:lnTo>
                  <a:lnTo>
                    <a:pt x="14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" cap="flat">
              <a:solidFill>
                <a:srgbClr val="F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7AE5642D-4D0A-4AF1-B159-895CABCA2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613" y="1660525"/>
              <a:ext cx="336550" cy="0"/>
            </a:xfrm>
            <a:prstGeom prst="line">
              <a:avLst/>
            </a:prstGeom>
            <a:noFill/>
            <a:ln w="15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30A452F-9335-4AC0-A429-2D8270993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1063" y="1660525"/>
              <a:ext cx="1131888" cy="0"/>
            </a:xfrm>
            <a:prstGeom prst="line">
              <a:avLst/>
            </a:prstGeom>
            <a:noFill/>
            <a:ln w="15" cap="flat">
              <a:solidFill>
                <a:srgbClr val="0000D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5FACFADB-9EE2-4E91-BA5B-38CDD451B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8825" y="1660525"/>
              <a:ext cx="122238" cy="0"/>
            </a:xfrm>
            <a:prstGeom prst="line">
              <a:avLst/>
            </a:prstGeom>
            <a:noFill/>
            <a:ln w="15" cap="flat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2D02B6AB-82D2-4406-97C8-282A118E8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3130550"/>
              <a:ext cx="122238" cy="0"/>
            </a:xfrm>
            <a:prstGeom prst="line">
              <a:avLst/>
            </a:prstGeom>
            <a:noFill/>
            <a:ln w="15" cap="flat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BD39017-2965-4F19-8EF2-1054A3DBA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2950" y="1660525"/>
              <a:ext cx="123825" cy="0"/>
            </a:xfrm>
            <a:prstGeom prst="line">
              <a:avLst/>
            </a:prstGeom>
            <a:noFill/>
            <a:ln w="15" cap="flat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9F282427-91C4-4DC4-8426-950732DBE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4838" y="3130550"/>
              <a:ext cx="1133475" cy="0"/>
            </a:xfrm>
            <a:prstGeom prst="line">
              <a:avLst/>
            </a:prstGeom>
            <a:noFill/>
            <a:ln w="15" cap="flat">
              <a:solidFill>
                <a:srgbClr val="0000D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60F98489-3CAF-434F-AA72-11DD57A1A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13" y="3130550"/>
              <a:ext cx="122238" cy="0"/>
            </a:xfrm>
            <a:prstGeom prst="line">
              <a:avLst/>
            </a:prstGeom>
            <a:noFill/>
            <a:ln w="15" cap="flat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86A2E3-195B-4218-9AE6-29E7AF4D0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0718" y="1698627"/>
              <a:ext cx="179388" cy="260350"/>
              <a:chOff x="4391" y="1070"/>
              <a:chExt cx="113" cy="164"/>
            </a:xfrm>
          </p:grpSpPr>
          <p:sp>
            <p:nvSpPr>
              <p:cNvPr id="119" name="Line 20">
                <a:extLst>
                  <a:ext uri="{FF2B5EF4-FFF2-40B4-BE49-F238E27FC236}">
                    <a16:creationId xmlns:a16="http://schemas.microsoft.com/office/drawing/2014/main" id="{CE5B9FE7-A468-4092-ABB6-7DB74FE5B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1" y="1098"/>
                <a:ext cx="95" cy="136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Line 21">
                <a:extLst>
                  <a:ext uri="{FF2B5EF4-FFF2-40B4-BE49-F238E27FC236}">
                    <a16:creationId xmlns:a16="http://schemas.microsoft.com/office/drawing/2014/main" id="{B93D519A-253F-43BA-B6B2-798E7CE00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6" y="1070"/>
                <a:ext cx="18" cy="28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5D9FBC-404B-42A8-82F4-E615D5F92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5970" y="1698625"/>
              <a:ext cx="44452" cy="57150"/>
              <a:chOff x="4476" y="1070"/>
              <a:chExt cx="28" cy="3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DB093F93-1122-44A1-9306-DC1B71000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" y="1096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2 w 7"/>
                  <a:gd name="T5" fmla="*/ 10 h 10"/>
                  <a:gd name="T6" fmla="*/ 7 w 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4013FDB8-EBFC-46F1-9ABE-650D50222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1070"/>
                <a:ext cx="28" cy="28"/>
              </a:xfrm>
              <a:custGeom>
                <a:avLst/>
                <a:gdLst>
                  <a:gd name="T0" fmla="*/ 28 w 28"/>
                  <a:gd name="T1" fmla="*/ 0 h 28"/>
                  <a:gd name="T2" fmla="*/ 0 w 28"/>
                  <a:gd name="T3" fmla="*/ 28 h 28"/>
                  <a:gd name="T4" fmla="*/ 11 w 28"/>
                  <a:gd name="T5" fmla="*/ 26 h 28"/>
                  <a:gd name="T6" fmla="*/ 18 w 28"/>
                  <a:gd name="T7" fmla="*/ 26 h 28"/>
                  <a:gd name="T8" fmla="*/ 28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0"/>
                    </a:moveTo>
                    <a:lnTo>
                      <a:pt x="0" y="28"/>
                    </a:lnTo>
                    <a:lnTo>
                      <a:pt x="11" y="26"/>
                    </a:lnTo>
                    <a:lnTo>
                      <a:pt x="18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DE5177B-EC5D-4F8D-908E-061ECABA7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1698625"/>
              <a:ext cx="44450" cy="57150"/>
            </a:xfrm>
            <a:custGeom>
              <a:avLst/>
              <a:gdLst>
                <a:gd name="T0" fmla="*/ 13 w 28"/>
                <a:gd name="T1" fmla="*/ 36 h 36"/>
                <a:gd name="T2" fmla="*/ 28 w 28"/>
                <a:gd name="T3" fmla="*/ 0 h 36"/>
                <a:gd name="T4" fmla="*/ 0 w 28"/>
                <a:gd name="T5" fmla="*/ 28 h 36"/>
                <a:gd name="T6" fmla="*/ 11 w 28"/>
                <a:gd name="T7" fmla="*/ 26 h 36"/>
                <a:gd name="T8" fmla="*/ 13 w 2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13" y="36"/>
                  </a:moveTo>
                  <a:lnTo>
                    <a:pt x="28" y="0"/>
                  </a:lnTo>
                  <a:lnTo>
                    <a:pt x="0" y="28"/>
                  </a:lnTo>
                  <a:lnTo>
                    <a:pt x="11" y="26"/>
                  </a:lnTo>
                  <a:lnTo>
                    <a:pt x="13" y="36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79F501-9E3A-44FE-A984-62EEFE172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2438" y="3168672"/>
              <a:ext cx="87313" cy="146051"/>
              <a:chOff x="3485" y="1996"/>
              <a:chExt cx="55" cy="92"/>
            </a:xfrm>
          </p:grpSpPr>
          <p:sp>
            <p:nvSpPr>
              <p:cNvPr id="115" name="Line 27">
                <a:extLst>
                  <a:ext uri="{FF2B5EF4-FFF2-40B4-BE49-F238E27FC236}">
                    <a16:creationId xmlns:a16="http://schemas.microsoft.com/office/drawing/2014/main" id="{46D5A2E1-7B96-433D-BF13-AC880A58C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5" y="2025"/>
                <a:ext cx="38" cy="63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Line 28">
                <a:extLst>
                  <a:ext uri="{FF2B5EF4-FFF2-40B4-BE49-F238E27FC236}">
                    <a16:creationId xmlns:a16="http://schemas.microsoft.com/office/drawing/2014/main" id="{20817E7F-AB79-497F-9FC5-439E1CE64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3" y="1996"/>
                <a:ext cx="17" cy="29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DD0CE3-535E-4D6E-AD47-9D19C9984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8746" y="3168703"/>
              <a:ext cx="41277" cy="58738"/>
              <a:chOff x="3514" y="1996"/>
              <a:chExt cx="26" cy="37"/>
            </a:xfrm>
          </p:grpSpPr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7A411720-F6C8-4531-BEAE-1D370F204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023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3 w 7"/>
                  <a:gd name="T5" fmla="*/ 10 h 10"/>
                  <a:gd name="T6" fmla="*/ 7 w 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DE74C9DB-3D99-4FD3-8D37-616BEEA15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996"/>
                <a:ext cx="26" cy="29"/>
              </a:xfrm>
              <a:custGeom>
                <a:avLst/>
                <a:gdLst>
                  <a:gd name="T0" fmla="*/ 26 w 26"/>
                  <a:gd name="T1" fmla="*/ 0 h 29"/>
                  <a:gd name="T2" fmla="*/ 0 w 26"/>
                  <a:gd name="T3" fmla="*/ 29 h 29"/>
                  <a:gd name="T4" fmla="*/ 10 w 26"/>
                  <a:gd name="T5" fmla="*/ 27 h 29"/>
                  <a:gd name="T6" fmla="*/ 17 w 26"/>
                  <a:gd name="T7" fmla="*/ 27 h 29"/>
                  <a:gd name="T8" fmla="*/ 26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lnTo>
                      <a:pt x="0" y="29"/>
                    </a:lnTo>
                    <a:lnTo>
                      <a:pt x="10" y="27"/>
                    </a:lnTo>
                    <a:lnTo>
                      <a:pt x="17" y="2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E70AF04F-BA2E-42EE-AB5C-5A37BCD21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3168650"/>
              <a:ext cx="41275" cy="58737"/>
            </a:xfrm>
            <a:custGeom>
              <a:avLst/>
              <a:gdLst>
                <a:gd name="T0" fmla="*/ 13 w 26"/>
                <a:gd name="T1" fmla="*/ 37 h 37"/>
                <a:gd name="T2" fmla="*/ 26 w 26"/>
                <a:gd name="T3" fmla="*/ 0 h 37"/>
                <a:gd name="T4" fmla="*/ 0 w 26"/>
                <a:gd name="T5" fmla="*/ 29 h 37"/>
                <a:gd name="T6" fmla="*/ 10 w 26"/>
                <a:gd name="T7" fmla="*/ 27 h 37"/>
                <a:gd name="T8" fmla="*/ 13 w 2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26" y="0"/>
                  </a:lnTo>
                  <a:lnTo>
                    <a:pt x="0" y="29"/>
                  </a:lnTo>
                  <a:lnTo>
                    <a:pt x="10" y="27"/>
                  </a:lnTo>
                  <a:lnTo>
                    <a:pt x="13" y="37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6BD289-C410-4370-9CC4-16F2F62A2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7306" y="1446213"/>
              <a:ext cx="238126" cy="179387"/>
              <a:chOff x="4666" y="911"/>
              <a:chExt cx="150" cy="113"/>
            </a:xfrm>
          </p:grpSpPr>
          <p:sp>
            <p:nvSpPr>
              <p:cNvPr id="111" name="Line 34">
                <a:extLst>
                  <a:ext uri="{FF2B5EF4-FFF2-40B4-BE49-F238E27FC236}">
                    <a16:creationId xmlns:a16="http://schemas.microsoft.com/office/drawing/2014/main" id="{32D551B0-BEE6-43E3-AFB0-7FAF4DD5E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5" y="911"/>
                <a:ext cx="111" cy="83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Line 35">
                <a:extLst>
                  <a:ext uri="{FF2B5EF4-FFF2-40B4-BE49-F238E27FC236}">
                    <a16:creationId xmlns:a16="http://schemas.microsoft.com/office/drawing/2014/main" id="{BD8C80AE-0C27-48F9-88D0-B5F48371E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6" y="994"/>
                <a:ext cx="39" cy="30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A8E6E18-BE46-44A4-A37F-AF2271490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1577975"/>
              <a:ext cx="55563" cy="47625"/>
            </a:xfrm>
            <a:custGeom>
              <a:avLst/>
              <a:gdLst>
                <a:gd name="T0" fmla="*/ 26 w 35"/>
                <a:gd name="T1" fmla="*/ 0 h 30"/>
                <a:gd name="T2" fmla="*/ 0 w 35"/>
                <a:gd name="T3" fmla="*/ 30 h 30"/>
                <a:gd name="T4" fmla="*/ 35 w 35"/>
                <a:gd name="T5" fmla="*/ 13 h 30"/>
                <a:gd name="T6" fmla="*/ 24 w 35"/>
                <a:gd name="T7" fmla="*/ 12 h 30"/>
                <a:gd name="T8" fmla="*/ 26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26" y="0"/>
                  </a:moveTo>
                  <a:lnTo>
                    <a:pt x="0" y="30"/>
                  </a:lnTo>
                  <a:lnTo>
                    <a:pt x="35" y="13"/>
                  </a:lnTo>
                  <a:lnTo>
                    <a:pt x="24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577D25FF-F28C-478B-B733-97658402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1577975"/>
              <a:ext cx="55563" cy="47625"/>
            </a:xfrm>
            <a:custGeom>
              <a:avLst/>
              <a:gdLst>
                <a:gd name="T0" fmla="*/ 26 w 35"/>
                <a:gd name="T1" fmla="*/ 0 h 30"/>
                <a:gd name="T2" fmla="*/ 0 w 35"/>
                <a:gd name="T3" fmla="*/ 30 h 30"/>
                <a:gd name="T4" fmla="*/ 35 w 35"/>
                <a:gd name="T5" fmla="*/ 13 h 30"/>
                <a:gd name="T6" fmla="*/ 24 w 35"/>
                <a:gd name="T7" fmla="*/ 12 h 30"/>
                <a:gd name="T8" fmla="*/ 26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26" y="0"/>
                  </a:moveTo>
                  <a:lnTo>
                    <a:pt x="0" y="30"/>
                  </a:lnTo>
                  <a:lnTo>
                    <a:pt x="35" y="13"/>
                  </a:lnTo>
                  <a:lnTo>
                    <a:pt x="24" y="12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39">
              <a:extLst>
                <a:ext uri="{FF2B5EF4-FFF2-40B4-BE49-F238E27FC236}">
                  <a16:creationId xmlns:a16="http://schemas.microsoft.com/office/drawing/2014/main" id="{7860791E-526D-42E7-B95E-64F4A982F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1413" y="3130550"/>
              <a:ext cx="92075" cy="0"/>
            </a:xfrm>
            <a:prstGeom prst="line">
              <a:avLst/>
            </a:prstGeom>
            <a:noFill/>
            <a:ln w="1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40">
              <a:extLst>
                <a:ext uri="{FF2B5EF4-FFF2-40B4-BE49-F238E27FC236}">
                  <a16:creationId xmlns:a16="http://schemas.microsoft.com/office/drawing/2014/main" id="{AFE0FDCA-CE91-4F09-98AB-6093EC0B3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550" y="3130550"/>
              <a:ext cx="398463" cy="0"/>
            </a:xfrm>
            <a:prstGeom prst="line">
              <a:avLst/>
            </a:prstGeom>
            <a:noFill/>
            <a:ln w="1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E726F29-D082-45F3-820B-3F916BEED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100388"/>
              <a:ext cx="152400" cy="92075"/>
            </a:xfrm>
            <a:prstGeom prst="rect">
              <a:avLst/>
            </a:prstGeom>
            <a:solidFill>
              <a:srgbClr val="00AFA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0EE0CB-65F6-496A-ACD1-DC4B7B3AF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100388"/>
              <a:ext cx="152400" cy="9207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D63F61C-6A65-467F-B356-936111C5F1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2200" y="3230563"/>
              <a:ext cx="141288" cy="115887"/>
              <a:chOff x="4688" y="2035"/>
              <a:chExt cx="89" cy="73"/>
            </a:xfrm>
          </p:grpSpPr>
          <p:sp>
            <p:nvSpPr>
              <p:cNvPr id="109" name="Line 43">
                <a:extLst>
                  <a:ext uri="{FF2B5EF4-FFF2-40B4-BE49-F238E27FC236}">
                    <a16:creationId xmlns:a16="http://schemas.microsoft.com/office/drawing/2014/main" id="{ED706BD0-BB5F-4FC1-B776-52B8A5232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25" y="2065"/>
                <a:ext cx="52" cy="43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Line 44">
                <a:extLst>
                  <a:ext uri="{FF2B5EF4-FFF2-40B4-BE49-F238E27FC236}">
                    <a16:creationId xmlns:a16="http://schemas.microsoft.com/office/drawing/2014/main" id="{CB13920B-04EF-4650-B120-E583B3AA9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88" y="2035"/>
                <a:ext cx="37" cy="30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83ACF70A-B060-4751-A8D1-9D15937F3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3230563"/>
              <a:ext cx="53975" cy="47625"/>
            </a:xfrm>
            <a:custGeom>
              <a:avLst/>
              <a:gdLst>
                <a:gd name="T0" fmla="*/ 0 w 34"/>
                <a:gd name="T1" fmla="*/ 0 h 30"/>
                <a:gd name="T2" fmla="*/ 25 w 34"/>
                <a:gd name="T3" fmla="*/ 30 h 30"/>
                <a:gd name="T4" fmla="*/ 24 w 34"/>
                <a:gd name="T5" fmla="*/ 20 h 30"/>
                <a:gd name="T6" fmla="*/ 34 w 34"/>
                <a:gd name="T7" fmla="*/ 18 h 30"/>
                <a:gd name="T8" fmla="*/ 0 w 3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lnTo>
                    <a:pt x="25" y="30"/>
                  </a:lnTo>
                  <a:lnTo>
                    <a:pt x="24" y="20"/>
                  </a:lnTo>
                  <a:lnTo>
                    <a:pt x="3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A8F277AE-DFF5-4883-8F44-38B24905F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3230563"/>
              <a:ext cx="53975" cy="47625"/>
            </a:xfrm>
            <a:custGeom>
              <a:avLst/>
              <a:gdLst>
                <a:gd name="T0" fmla="*/ 34 w 34"/>
                <a:gd name="T1" fmla="*/ 18 h 30"/>
                <a:gd name="T2" fmla="*/ 0 w 34"/>
                <a:gd name="T3" fmla="*/ 0 h 30"/>
                <a:gd name="T4" fmla="*/ 25 w 34"/>
                <a:gd name="T5" fmla="*/ 30 h 30"/>
                <a:gd name="T6" fmla="*/ 24 w 34"/>
                <a:gd name="T7" fmla="*/ 20 h 30"/>
                <a:gd name="T8" fmla="*/ 34 w 34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18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24" y="20"/>
                  </a:lnTo>
                  <a:lnTo>
                    <a:pt x="34" y="18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09B4CA-6DF6-4A73-A387-3B14E01B0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75" y="1752600"/>
              <a:ext cx="306388" cy="61912"/>
            </a:xfrm>
            <a:prstGeom prst="rect">
              <a:avLst/>
            </a:pr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8C84F5-F96D-4B11-8C3F-41DC9D593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75" y="1752600"/>
              <a:ext cx="306388" cy="61912"/>
            </a:xfrm>
            <a:prstGeom prst="rect">
              <a:avLst/>
            </a:pr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275107BB-149C-4D0D-BFEB-4D38FAA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3035300"/>
              <a:ext cx="612775" cy="95250"/>
            </a:xfrm>
            <a:custGeom>
              <a:avLst/>
              <a:gdLst>
                <a:gd name="T0" fmla="*/ 0 w 386"/>
                <a:gd name="T1" fmla="*/ 60 h 60"/>
                <a:gd name="T2" fmla="*/ 0 w 386"/>
                <a:gd name="T3" fmla="*/ 60 h 60"/>
                <a:gd name="T4" fmla="*/ 2 w 386"/>
                <a:gd name="T5" fmla="*/ 60 h 60"/>
                <a:gd name="T6" fmla="*/ 3 w 386"/>
                <a:gd name="T7" fmla="*/ 59 h 60"/>
                <a:gd name="T8" fmla="*/ 5 w 386"/>
                <a:gd name="T9" fmla="*/ 58 h 60"/>
                <a:gd name="T10" fmla="*/ 8 w 386"/>
                <a:gd name="T11" fmla="*/ 57 h 60"/>
                <a:gd name="T12" fmla="*/ 12 w 386"/>
                <a:gd name="T13" fmla="*/ 55 h 60"/>
                <a:gd name="T14" fmla="*/ 16 w 386"/>
                <a:gd name="T15" fmla="*/ 53 h 60"/>
                <a:gd name="T16" fmla="*/ 21 w 386"/>
                <a:gd name="T17" fmla="*/ 51 h 60"/>
                <a:gd name="T18" fmla="*/ 26 w 386"/>
                <a:gd name="T19" fmla="*/ 49 h 60"/>
                <a:gd name="T20" fmla="*/ 32 w 386"/>
                <a:gd name="T21" fmla="*/ 47 h 60"/>
                <a:gd name="T22" fmla="*/ 37 w 386"/>
                <a:gd name="T23" fmla="*/ 44 h 60"/>
                <a:gd name="T24" fmla="*/ 44 w 386"/>
                <a:gd name="T25" fmla="*/ 42 h 60"/>
                <a:gd name="T26" fmla="*/ 50 w 386"/>
                <a:gd name="T27" fmla="*/ 39 h 60"/>
                <a:gd name="T28" fmla="*/ 57 w 386"/>
                <a:gd name="T29" fmla="*/ 36 h 60"/>
                <a:gd name="T30" fmla="*/ 64 w 386"/>
                <a:gd name="T31" fmla="*/ 34 h 60"/>
                <a:gd name="T32" fmla="*/ 71 w 386"/>
                <a:gd name="T33" fmla="*/ 31 h 60"/>
                <a:gd name="T34" fmla="*/ 79 w 386"/>
                <a:gd name="T35" fmla="*/ 28 h 60"/>
                <a:gd name="T36" fmla="*/ 88 w 386"/>
                <a:gd name="T37" fmla="*/ 25 h 60"/>
                <a:gd name="T38" fmla="*/ 96 w 386"/>
                <a:gd name="T39" fmla="*/ 22 h 60"/>
                <a:gd name="T40" fmla="*/ 107 w 386"/>
                <a:gd name="T41" fmla="*/ 18 h 60"/>
                <a:gd name="T42" fmla="*/ 117 w 386"/>
                <a:gd name="T43" fmla="*/ 16 h 60"/>
                <a:gd name="T44" fmla="*/ 124 w 386"/>
                <a:gd name="T45" fmla="*/ 13 h 60"/>
                <a:gd name="T46" fmla="*/ 130 w 386"/>
                <a:gd name="T47" fmla="*/ 12 h 60"/>
                <a:gd name="T48" fmla="*/ 133 w 386"/>
                <a:gd name="T49" fmla="*/ 11 h 60"/>
                <a:gd name="T50" fmla="*/ 136 w 386"/>
                <a:gd name="T51" fmla="*/ 10 h 60"/>
                <a:gd name="T52" fmla="*/ 137 w 386"/>
                <a:gd name="T53" fmla="*/ 9 h 60"/>
                <a:gd name="T54" fmla="*/ 138 w 386"/>
                <a:gd name="T55" fmla="*/ 9 h 60"/>
                <a:gd name="T56" fmla="*/ 140 w 386"/>
                <a:gd name="T57" fmla="*/ 9 h 60"/>
                <a:gd name="T58" fmla="*/ 141 w 386"/>
                <a:gd name="T59" fmla="*/ 8 h 60"/>
                <a:gd name="T60" fmla="*/ 143 w 386"/>
                <a:gd name="T61" fmla="*/ 8 h 60"/>
                <a:gd name="T62" fmla="*/ 147 w 386"/>
                <a:gd name="T63" fmla="*/ 7 h 60"/>
                <a:gd name="T64" fmla="*/ 151 w 386"/>
                <a:gd name="T65" fmla="*/ 7 h 60"/>
                <a:gd name="T66" fmla="*/ 158 w 386"/>
                <a:gd name="T67" fmla="*/ 5 h 60"/>
                <a:gd name="T68" fmla="*/ 165 w 386"/>
                <a:gd name="T69" fmla="*/ 4 h 60"/>
                <a:gd name="T70" fmla="*/ 174 w 386"/>
                <a:gd name="T71" fmla="*/ 3 h 60"/>
                <a:gd name="T72" fmla="*/ 183 w 386"/>
                <a:gd name="T73" fmla="*/ 1 h 60"/>
                <a:gd name="T74" fmla="*/ 190 w 386"/>
                <a:gd name="T75" fmla="*/ 1 h 60"/>
                <a:gd name="T76" fmla="*/ 196 w 386"/>
                <a:gd name="T77" fmla="*/ 0 h 60"/>
                <a:gd name="T78" fmla="*/ 201 w 386"/>
                <a:gd name="T79" fmla="*/ 0 h 60"/>
                <a:gd name="T80" fmla="*/ 201 w 386"/>
                <a:gd name="T81" fmla="*/ 0 h 60"/>
                <a:gd name="T82" fmla="*/ 201 w 386"/>
                <a:gd name="T83" fmla="*/ 1 h 60"/>
                <a:gd name="T84" fmla="*/ 202 w 386"/>
                <a:gd name="T85" fmla="*/ 2 h 60"/>
                <a:gd name="T86" fmla="*/ 203 w 386"/>
                <a:gd name="T87" fmla="*/ 2 h 60"/>
                <a:gd name="T88" fmla="*/ 207 w 386"/>
                <a:gd name="T89" fmla="*/ 2 h 60"/>
                <a:gd name="T90" fmla="*/ 213 w 386"/>
                <a:gd name="T91" fmla="*/ 3 h 60"/>
                <a:gd name="T92" fmla="*/ 386 w 386"/>
                <a:gd name="T9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6" h="60">
                  <a:moveTo>
                    <a:pt x="0" y="60"/>
                  </a:moveTo>
                  <a:lnTo>
                    <a:pt x="0" y="60"/>
                  </a:lnTo>
                  <a:lnTo>
                    <a:pt x="2" y="60"/>
                  </a:lnTo>
                  <a:lnTo>
                    <a:pt x="3" y="59"/>
                  </a:lnTo>
                  <a:lnTo>
                    <a:pt x="5" y="58"/>
                  </a:lnTo>
                  <a:lnTo>
                    <a:pt x="8" y="57"/>
                  </a:lnTo>
                  <a:lnTo>
                    <a:pt x="12" y="55"/>
                  </a:lnTo>
                  <a:lnTo>
                    <a:pt x="16" y="53"/>
                  </a:lnTo>
                  <a:lnTo>
                    <a:pt x="21" y="51"/>
                  </a:lnTo>
                  <a:lnTo>
                    <a:pt x="26" y="49"/>
                  </a:lnTo>
                  <a:lnTo>
                    <a:pt x="32" y="47"/>
                  </a:lnTo>
                  <a:lnTo>
                    <a:pt x="37" y="44"/>
                  </a:lnTo>
                  <a:lnTo>
                    <a:pt x="44" y="42"/>
                  </a:lnTo>
                  <a:lnTo>
                    <a:pt x="50" y="39"/>
                  </a:lnTo>
                  <a:lnTo>
                    <a:pt x="57" y="36"/>
                  </a:lnTo>
                  <a:lnTo>
                    <a:pt x="64" y="34"/>
                  </a:lnTo>
                  <a:lnTo>
                    <a:pt x="71" y="31"/>
                  </a:lnTo>
                  <a:lnTo>
                    <a:pt x="79" y="28"/>
                  </a:lnTo>
                  <a:lnTo>
                    <a:pt x="88" y="25"/>
                  </a:lnTo>
                  <a:lnTo>
                    <a:pt x="96" y="22"/>
                  </a:lnTo>
                  <a:lnTo>
                    <a:pt x="107" y="18"/>
                  </a:lnTo>
                  <a:lnTo>
                    <a:pt x="117" y="16"/>
                  </a:lnTo>
                  <a:lnTo>
                    <a:pt x="124" y="13"/>
                  </a:lnTo>
                  <a:lnTo>
                    <a:pt x="130" y="12"/>
                  </a:lnTo>
                  <a:lnTo>
                    <a:pt x="133" y="11"/>
                  </a:lnTo>
                  <a:lnTo>
                    <a:pt x="136" y="10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40" y="9"/>
                  </a:lnTo>
                  <a:lnTo>
                    <a:pt x="141" y="8"/>
                  </a:lnTo>
                  <a:lnTo>
                    <a:pt x="143" y="8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8" y="5"/>
                  </a:lnTo>
                  <a:lnTo>
                    <a:pt x="165" y="4"/>
                  </a:lnTo>
                  <a:lnTo>
                    <a:pt x="174" y="3"/>
                  </a:lnTo>
                  <a:lnTo>
                    <a:pt x="183" y="1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3" y="3"/>
                  </a:lnTo>
                  <a:lnTo>
                    <a:pt x="386" y="3"/>
                  </a:lnTo>
                </a:path>
              </a:pathLst>
            </a:custGeom>
            <a:noFill/>
            <a:ln w="15" cap="flat">
              <a:solidFill>
                <a:srgbClr val="BF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7D651A7D-476A-44A1-8649-52B0954FA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1660525"/>
              <a:ext cx="735013" cy="1470025"/>
            </a:xfrm>
            <a:custGeom>
              <a:avLst/>
              <a:gdLst>
                <a:gd name="T0" fmla="*/ 463 w 463"/>
                <a:gd name="T1" fmla="*/ 0 h 926"/>
                <a:gd name="T2" fmla="*/ 425 w 463"/>
                <a:gd name="T3" fmla="*/ 2 h 926"/>
                <a:gd name="T4" fmla="*/ 388 w 463"/>
                <a:gd name="T5" fmla="*/ 6 h 926"/>
                <a:gd name="T6" fmla="*/ 352 w 463"/>
                <a:gd name="T7" fmla="*/ 14 h 926"/>
                <a:gd name="T8" fmla="*/ 316 w 463"/>
                <a:gd name="T9" fmla="*/ 24 h 926"/>
                <a:gd name="T10" fmla="*/ 283 w 463"/>
                <a:gd name="T11" fmla="*/ 37 h 926"/>
                <a:gd name="T12" fmla="*/ 250 w 463"/>
                <a:gd name="T13" fmla="*/ 52 h 926"/>
                <a:gd name="T14" fmla="*/ 219 w 463"/>
                <a:gd name="T15" fmla="*/ 70 h 926"/>
                <a:gd name="T16" fmla="*/ 190 w 463"/>
                <a:gd name="T17" fmla="*/ 90 h 926"/>
                <a:gd name="T18" fmla="*/ 162 w 463"/>
                <a:gd name="T19" fmla="*/ 112 h 926"/>
                <a:gd name="T20" fmla="*/ 135 w 463"/>
                <a:gd name="T21" fmla="*/ 136 h 926"/>
                <a:gd name="T22" fmla="*/ 111 w 463"/>
                <a:gd name="T23" fmla="*/ 162 h 926"/>
                <a:gd name="T24" fmla="*/ 89 w 463"/>
                <a:gd name="T25" fmla="*/ 190 h 926"/>
                <a:gd name="T26" fmla="*/ 69 w 463"/>
                <a:gd name="T27" fmla="*/ 219 h 926"/>
                <a:gd name="T28" fmla="*/ 52 w 463"/>
                <a:gd name="T29" fmla="*/ 251 h 926"/>
                <a:gd name="T30" fmla="*/ 36 w 463"/>
                <a:gd name="T31" fmla="*/ 283 h 926"/>
                <a:gd name="T32" fmla="*/ 24 w 463"/>
                <a:gd name="T33" fmla="*/ 317 h 926"/>
                <a:gd name="T34" fmla="*/ 13 w 463"/>
                <a:gd name="T35" fmla="*/ 352 h 926"/>
                <a:gd name="T36" fmla="*/ 6 w 463"/>
                <a:gd name="T37" fmla="*/ 388 h 926"/>
                <a:gd name="T38" fmla="*/ 1 w 463"/>
                <a:gd name="T39" fmla="*/ 425 h 926"/>
                <a:gd name="T40" fmla="*/ 0 w 463"/>
                <a:gd name="T41" fmla="*/ 463 h 926"/>
                <a:gd name="T42" fmla="*/ 1 w 463"/>
                <a:gd name="T43" fmla="*/ 501 h 926"/>
                <a:gd name="T44" fmla="*/ 6 w 463"/>
                <a:gd name="T45" fmla="*/ 538 h 926"/>
                <a:gd name="T46" fmla="*/ 13 w 463"/>
                <a:gd name="T47" fmla="*/ 575 h 926"/>
                <a:gd name="T48" fmla="*/ 24 w 463"/>
                <a:gd name="T49" fmla="*/ 610 h 926"/>
                <a:gd name="T50" fmla="*/ 36 w 463"/>
                <a:gd name="T51" fmla="*/ 644 h 926"/>
                <a:gd name="T52" fmla="*/ 52 w 463"/>
                <a:gd name="T53" fmla="*/ 676 h 926"/>
                <a:gd name="T54" fmla="*/ 69 w 463"/>
                <a:gd name="T55" fmla="*/ 707 h 926"/>
                <a:gd name="T56" fmla="*/ 89 w 463"/>
                <a:gd name="T57" fmla="*/ 737 h 926"/>
                <a:gd name="T58" fmla="*/ 111 w 463"/>
                <a:gd name="T59" fmla="*/ 765 h 926"/>
                <a:gd name="T60" fmla="*/ 135 w 463"/>
                <a:gd name="T61" fmla="*/ 791 h 926"/>
                <a:gd name="T62" fmla="*/ 162 w 463"/>
                <a:gd name="T63" fmla="*/ 815 h 926"/>
                <a:gd name="T64" fmla="*/ 190 w 463"/>
                <a:gd name="T65" fmla="*/ 837 h 926"/>
                <a:gd name="T66" fmla="*/ 219 w 463"/>
                <a:gd name="T67" fmla="*/ 857 h 926"/>
                <a:gd name="T68" fmla="*/ 250 w 463"/>
                <a:gd name="T69" fmla="*/ 875 h 926"/>
                <a:gd name="T70" fmla="*/ 283 w 463"/>
                <a:gd name="T71" fmla="*/ 890 h 926"/>
                <a:gd name="T72" fmla="*/ 316 w 463"/>
                <a:gd name="T73" fmla="*/ 903 h 926"/>
                <a:gd name="T74" fmla="*/ 352 w 463"/>
                <a:gd name="T75" fmla="*/ 913 h 926"/>
                <a:gd name="T76" fmla="*/ 388 w 463"/>
                <a:gd name="T77" fmla="*/ 920 h 926"/>
                <a:gd name="T78" fmla="*/ 425 w 463"/>
                <a:gd name="T79" fmla="*/ 925 h 926"/>
                <a:gd name="T80" fmla="*/ 463 w 463"/>
                <a:gd name="T81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3" h="926">
                  <a:moveTo>
                    <a:pt x="463" y="0"/>
                  </a:moveTo>
                  <a:lnTo>
                    <a:pt x="425" y="2"/>
                  </a:lnTo>
                  <a:lnTo>
                    <a:pt x="388" y="6"/>
                  </a:lnTo>
                  <a:lnTo>
                    <a:pt x="352" y="14"/>
                  </a:lnTo>
                  <a:lnTo>
                    <a:pt x="316" y="24"/>
                  </a:lnTo>
                  <a:lnTo>
                    <a:pt x="283" y="37"/>
                  </a:lnTo>
                  <a:lnTo>
                    <a:pt x="250" y="52"/>
                  </a:lnTo>
                  <a:lnTo>
                    <a:pt x="219" y="70"/>
                  </a:lnTo>
                  <a:lnTo>
                    <a:pt x="190" y="90"/>
                  </a:lnTo>
                  <a:lnTo>
                    <a:pt x="162" y="112"/>
                  </a:lnTo>
                  <a:lnTo>
                    <a:pt x="135" y="136"/>
                  </a:lnTo>
                  <a:lnTo>
                    <a:pt x="111" y="162"/>
                  </a:lnTo>
                  <a:lnTo>
                    <a:pt x="89" y="190"/>
                  </a:lnTo>
                  <a:lnTo>
                    <a:pt x="69" y="219"/>
                  </a:lnTo>
                  <a:lnTo>
                    <a:pt x="52" y="251"/>
                  </a:lnTo>
                  <a:lnTo>
                    <a:pt x="36" y="283"/>
                  </a:lnTo>
                  <a:lnTo>
                    <a:pt x="24" y="317"/>
                  </a:lnTo>
                  <a:lnTo>
                    <a:pt x="13" y="352"/>
                  </a:lnTo>
                  <a:lnTo>
                    <a:pt x="6" y="388"/>
                  </a:lnTo>
                  <a:lnTo>
                    <a:pt x="1" y="425"/>
                  </a:lnTo>
                  <a:lnTo>
                    <a:pt x="0" y="463"/>
                  </a:lnTo>
                  <a:lnTo>
                    <a:pt x="1" y="501"/>
                  </a:lnTo>
                  <a:lnTo>
                    <a:pt x="6" y="538"/>
                  </a:lnTo>
                  <a:lnTo>
                    <a:pt x="13" y="575"/>
                  </a:lnTo>
                  <a:lnTo>
                    <a:pt x="24" y="610"/>
                  </a:lnTo>
                  <a:lnTo>
                    <a:pt x="36" y="644"/>
                  </a:lnTo>
                  <a:lnTo>
                    <a:pt x="52" y="676"/>
                  </a:lnTo>
                  <a:lnTo>
                    <a:pt x="69" y="707"/>
                  </a:lnTo>
                  <a:lnTo>
                    <a:pt x="89" y="737"/>
                  </a:lnTo>
                  <a:lnTo>
                    <a:pt x="111" y="765"/>
                  </a:lnTo>
                  <a:lnTo>
                    <a:pt x="135" y="791"/>
                  </a:lnTo>
                  <a:lnTo>
                    <a:pt x="162" y="815"/>
                  </a:lnTo>
                  <a:lnTo>
                    <a:pt x="190" y="837"/>
                  </a:lnTo>
                  <a:lnTo>
                    <a:pt x="219" y="857"/>
                  </a:lnTo>
                  <a:lnTo>
                    <a:pt x="250" y="875"/>
                  </a:lnTo>
                  <a:lnTo>
                    <a:pt x="283" y="890"/>
                  </a:lnTo>
                  <a:lnTo>
                    <a:pt x="316" y="903"/>
                  </a:lnTo>
                  <a:lnTo>
                    <a:pt x="352" y="913"/>
                  </a:lnTo>
                  <a:lnTo>
                    <a:pt x="388" y="920"/>
                  </a:lnTo>
                  <a:lnTo>
                    <a:pt x="425" y="925"/>
                  </a:lnTo>
                  <a:lnTo>
                    <a:pt x="463" y="926"/>
                  </a:lnTo>
                </a:path>
              </a:pathLst>
            </a:custGeom>
            <a:noFill/>
            <a:ln w="8" cap="flat">
              <a:solidFill>
                <a:srgbClr val="D100D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2365D26-1D69-4794-80DD-BC4527961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0254" y="1706563"/>
              <a:ext cx="176213" cy="200025"/>
              <a:chOff x="3597" y="1075"/>
              <a:chExt cx="111" cy="126"/>
            </a:xfrm>
          </p:grpSpPr>
          <p:sp>
            <p:nvSpPr>
              <p:cNvPr id="107" name="Line 52">
                <a:extLst>
                  <a:ext uri="{FF2B5EF4-FFF2-40B4-BE49-F238E27FC236}">
                    <a16:creationId xmlns:a16="http://schemas.microsoft.com/office/drawing/2014/main" id="{5001FCF2-FEEB-4A24-8692-530494DFF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7" y="1075"/>
                <a:ext cx="111" cy="126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Line 53">
                <a:extLst>
                  <a:ext uri="{FF2B5EF4-FFF2-40B4-BE49-F238E27FC236}">
                    <a16:creationId xmlns:a16="http://schemas.microsoft.com/office/drawing/2014/main" id="{49522A0E-A9BA-44CC-A95D-91DDA4AA0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3" y="1089"/>
                <a:ext cx="21" cy="24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1A1F961-8388-4E65-B851-254FEE159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3654" y="1728852"/>
              <a:ext cx="50802" cy="53977"/>
              <a:chOff x="3662" y="1089"/>
              <a:chExt cx="32" cy="34"/>
            </a:xfrm>
          </p:grpSpPr>
          <p:sp>
            <p:nvSpPr>
              <p:cNvPr id="105" name="Freeform 55">
                <a:extLst>
                  <a:ext uri="{FF2B5EF4-FFF2-40B4-BE49-F238E27FC236}">
                    <a16:creationId xmlns:a16="http://schemas.microsoft.com/office/drawing/2014/main" id="{0EA59744-C84B-4BCC-9D41-B3C32E024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1112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0 w 7"/>
                  <a:gd name="T3" fmla="*/ 0 h 11"/>
                  <a:gd name="T4" fmla="*/ 1 w 7"/>
                  <a:gd name="T5" fmla="*/ 11 h 11"/>
                  <a:gd name="T6" fmla="*/ 7 w 7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reeform 56">
                <a:extLst>
                  <a:ext uri="{FF2B5EF4-FFF2-40B4-BE49-F238E27FC236}">
                    <a16:creationId xmlns:a16="http://schemas.microsoft.com/office/drawing/2014/main" id="{8E1D9FA7-50F3-4779-98D1-E809A4FE0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1089"/>
                <a:ext cx="32" cy="24"/>
              </a:xfrm>
              <a:custGeom>
                <a:avLst/>
                <a:gdLst>
                  <a:gd name="T0" fmla="*/ 32 w 32"/>
                  <a:gd name="T1" fmla="*/ 0 h 24"/>
                  <a:gd name="T2" fmla="*/ 0 w 32"/>
                  <a:gd name="T3" fmla="*/ 24 h 24"/>
                  <a:gd name="T4" fmla="*/ 11 w 32"/>
                  <a:gd name="T5" fmla="*/ 23 h 24"/>
                  <a:gd name="T6" fmla="*/ 18 w 32"/>
                  <a:gd name="T7" fmla="*/ 23 h 24"/>
                  <a:gd name="T8" fmla="*/ 32 w 3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0"/>
                    </a:moveTo>
                    <a:lnTo>
                      <a:pt x="0" y="24"/>
                    </a:lnTo>
                    <a:lnTo>
                      <a:pt x="11" y="23"/>
                    </a:lnTo>
                    <a:lnTo>
                      <a:pt x="18" y="2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6F8901A6-B0AA-4422-9CF3-3743EF09C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5" y="1728788"/>
              <a:ext cx="50800" cy="53975"/>
            </a:xfrm>
            <a:custGeom>
              <a:avLst/>
              <a:gdLst>
                <a:gd name="T0" fmla="*/ 12 w 32"/>
                <a:gd name="T1" fmla="*/ 34 h 34"/>
                <a:gd name="T2" fmla="*/ 32 w 32"/>
                <a:gd name="T3" fmla="*/ 0 h 34"/>
                <a:gd name="T4" fmla="*/ 0 w 32"/>
                <a:gd name="T5" fmla="*/ 24 h 34"/>
                <a:gd name="T6" fmla="*/ 11 w 32"/>
                <a:gd name="T7" fmla="*/ 23 h 34"/>
                <a:gd name="T8" fmla="*/ 12 w 3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2" y="34"/>
                  </a:moveTo>
                  <a:lnTo>
                    <a:pt x="32" y="0"/>
                  </a:lnTo>
                  <a:lnTo>
                    <a:pt x="0" y="24"/>
                  </a:lnTo>
                  <a:lnTo>
                    <a:pt x="11" y="23"/>
                  </a:lnTo>
                  <a:lnTo>
                    <a:pt x="12" y="34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7FF22FF-277D-49F7-B05B-9DC8452C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1763" y="3198832"/>
              <a:ext cx="360363" cy="331789"/>
              <a:chOff x="4083" y="2015"/>
              <a:chExt cx="227" cy="209"/>
            </a:xfrm>
          </p:grpSpPr>
          <p:sp>
            <p:nvSpPr>
              <p:cNvPr id="103" name="Line 59">
                <a:extLst>
                  <a:ext uri="{FF2B5EF4-FFF2-40B4-BE49-F238E27FC236}">
                    <a16:creationId xmlns:a16="http://schemas.microsoft.com/office/drawing/2014/main" id="{FBA5E1E5-9042-4550-8EC1-26FA1F48B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3" y="2035"/>
                <a:ext cx="206" cy="189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Line 60">
                <a:extLst>
                  <a:ext uri="{FF2B5EF4-FFF2-40B4-BE49-F238E27FC236}">
                    <a16:creationId xmlns:a16="http://schemas.microsoft.com/office/drawing/2014/main" id="{B9D3E16C-A9D6-4C91-8910-44C7EEBED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9" y="2015"/>
                <a:ext cx="21" cy="20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A78A06B9-2C47-453D-826C-10852C56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3198813"/>
              <a:ext cx="52388" cy="50800"/>
            </a:xfrm>
            <a:custGeom>
              <a:avLst/>
              <a:gdLst>
                <a:gd name="T0" fmla="*/ 33 w 33"/>
                <a:gd name="T1" fmla="*/ 0 h 32"/>
                <a:gd name="T2" fmla="*/ 0 w 33"/>
                <a:gd name="T3" fmla="*/ 20 h 32"/>
                <a:gd name="T4" fmla="*/ 10 w 33"/>
                <a:gd name="T5" fmla="*/ 20 h 32"/>
                <a:gd name="T6" fmla="*/ 10 w 33"/>
                <a:gd name="T7" fmla="*/ 32 h 32"/>
                <a:gd name="T8" fmla="*/ 33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0"/>
                  </a:moveTo>
                  <a:lnTo>
                    <a:pt x="0" y="20"/>
                  </a:lnTo>
                  <a:lnTo>
                    <a:pt x="10" y="20"/>
                  </a:lnTo>
                  <a:lnTo>
                    <a:pt x="1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4D226A09-0F6C-4F1F-906C-039762F61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3198813"/>
              <a:ext cx="52388" cy="50800"/>
            </a:xfrm>
            <a:custGeom>
              <a:avLst/>
              <a:gdLst>
                <a:gd name="T0" fmla="*/ 10 w 33"/>
                <a:gd name="T1" fmla="*/ 32 h 32"/>
                <a:gd name="T2" fmla="*/ 33 w 33"/>
                <a:gd name="T3" fmla="*/ 0 h 32"/>
                <a:gd name="T4" fmla="*/ 0 w 33"/>
                <a:gd name="T5" fmla="*/ 20 h 32"/>
                <a:gd name="T6" fmla="*/ 10 w 33"/>
                <a:gd name="T7" fmla="*/ 20 h 32"/>
                <a:gd name="T8" fmla="*/ 10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0" y="32"/>
                  </a:moveTo>
                  <a:lnTo>
                    <a:pt x="33" y="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0" y="32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FA4EE77-8863-4CC4-A454-6E47AFABA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413" y="1436698"/>
              <a:ext cx="93663" cy="155576"/>
              <a:chOff x="3519" y="905"/>
              <a:chExt cx="59" cy="98"/>
            </a:xfrm>
          </p:grpSpPr>
          <p:sp>
            <p:nvSpPr>
              <p:cNvPr id="101" name="Line 64">
                <a:extLst>
                  <a:ext uri="{FF2B5EF4-FFF2-40B4-BE49-F238E27FC236}">
                    <a16:creationId xmlns:a16="http://schemas.microsoft.com/office/drawing/2014/main" id="{74680F24-4737-4F45-B026-E81AE307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9" y="905"/>
                <a:ext cx="42" cy="69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Line 65">
                <a:extLst>
                  <a:ext uri="{FF2B5EF4-FFF2-40B4-BE49-F238E27FC236}">
                    <a16:creationId xmlns:a16="http://schemas.microsoft.com/office/drawing/2014/main" id="{87AF8B43-40F2-4B42-81B6-CF75D82C7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974"/>
                <a:ext cx="17" cy="29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754134-4228-4898-A4A7-B34A7469C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8800" y="1533525"/>
              <a:ext cx="42863" cy="58737"/>
              <a:chOff x="3552" y="966"/>
              <a:chExt cx="27" cy="37"/>
            </a:xfrm>
          </p:grpSpPr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E94AFD3C-1691-4864-9DF0-641467D18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974"/>
                <a:ext cx="27" cy="29"/>
              </a:xfrm>
              <a:custGeom>
                <a:avLst/>
                <a:gdLst>
                  <a:gd name="T0" fmla="*/ 0 w 27"/>
                  <a:gd name="T1" fmla="*/ 0 h 29"/>
                  <a:gd name="T2" fmla="*/ 27 w 27"/>
                  <a:gd name="T3" fmla="*/ 29 h 29"/>
                  <a:gd name="T4" fmla="*/ 17 w 27"/>
                  <a:gd name="T5" fmla="*/ 3 h 29"/>
                  <a:gd name="T6" fmla="*/ 11 w 27"/>
                  <a:gd name="T7" fmla="*/ 3 h 29"/>
                  <a:gd name="T8" fmla="*/ 0 w 2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9">
                    <a:moveTo>
                      <a:pt x="0" y="0"/>
                    </a:moveTo>
                    <a:lnTo>
                      <a:pt x="27" y="29"/>
                    </a:lnTo>
                    <a:lnTo>
                      <a:pt x="17" y="3"/>
                    </a:ln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5EB9B687-40A9-4DD4-AAD8-46C90B0A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966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11 h 11"/>
                  <a:gd name="T4" fmla="*/ 6 w 6"/>
                  <a:gd name="T5" fmla="*/ 11 h 11"/>
                  <a:gd name="T6" fmla="*/ 2 w 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050B2D97-9B92-47A7-BC74-0E1588C32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0" y="1533525"/>
              <a:ext cx="42863" cy="58737"/>
            </a:xfrm>
            <a:custGeom>
              <a:avLst/>
              <a:gdLst>
                <a:gd name="T0" fmla="*/ 0 w 27"/>
                <a:gd name="T1" fmla="*/ 8 h 37"/>
                <a:gd name="T2" fmla="*/ 27 w 27"/>
                <a:gd name="T3" fmla="*/ 37 h 37"/>
                <a:gd name="T4" fmla="*/ 13 w 27"/>
                <a:gd name="T5" fmla="*/ 0 h 37"/>
                <a:gd name="T6" fmla="*/ 11 w 27"/>
                <a:gd name="T7" fmla="*/ 11 h 37"/>
                <a:gd name="T8" fmla="*/ 0 w 27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0" y="8"/>
                  </a:moveTo>
                  <a:lnTo>
                    <a:pt x="27" y="37"/>
                  </a:lnTo>
                  <a:lnTo>
                    <a:pt x="13" y="0"/>
                  </a:lnTo>
                  <a:lnTo>
                    <a:pt x="11" y="11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3FCA119-2063-46AD-AA0E-F9E681497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5825" y="2817813"/>
              <a:ext cx="95250" cy="155575"/>
              <a:chOff x="4558" y="1775"/>
              <a:chExt cx="60" cy="98"/>
            </a:xfrm>
          </p:grpSpPr>
          <p:sp>
            <p:nvSpPr>
              <p:cNvPr id="97" name="Line 71">
                <a:extLst>
                  <a:ext uri="{FF2B5EF4-FFF2-40B4-BE49-F238E27FC236}">
                    <a16:creationId xmlns:a16="http://schemas.microsoft.com/office/drawing/2014/main" id="{1023E790-7B24-4043-8967-8CBE3080D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8" y="1775"/>
                <a:ext cx="42" cy="70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Line 72">
                <a:extLst>
                  <a:ext uri="{FF2B5EF4-FFF2-40B4-BE49-F238E27FC236}">
                    <a16:creationId xmlns:a16="http://schemas.microsoft.com/office/drawing/2014/main" id="{AE5A8261-43CB-4A9C-B88C-782686B0D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0" y="1845"/>
                <a:ext cx="18" cy="28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FF2CECE-BA78-492C-93E1-EFD6B09C9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8213" y="2914698"/>
              <a:ext cx="42863" cy="60326"/>
              <a:chOff x="4591" y="1836"/>
              <a:chExt cx="27" cy="38"/>
            </a:xfrm>
          </p:grpSpPr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D5FECDAE-2FB6-455F-9FA9-D0B90DA40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845"/>
                <a:ext cx="27" cy="29"/>
              </a:xfrm>
              <a:custGeom>
                <a:avLst/>
                <a:gdLst>
                  <a:gd name="T0" fmla="*/ 0 w 27"/>
                  <a:gd name="T1" fmla="*/ 0 h 29"/>
                  <a:gd name="T2" fmla="*/ 27 w 27"/>
                  <a:gd name="T3" fmla="*/ 29 h 29"/>
                  <a:gd name="T4" fmla="*/ 17 w 27"/>
                  <a:gd name="T5" fmla="*/ 2 h 29"/>
                  <a:gd name="T6" fmla="*/ 11 w 27"/>
                  <a:gd name="T7" fmla="*/ 2 h 29"/>
                  <a:gd name="T8" fmla="*/ 0 w 2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9">
                    <a:moveTo>
                      <a:pt x="0" y="0"/>
                    </a:moveTo>
                    <a:lnTo>
                      <a:pt x="27" y="29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4860AFBB-BD6B-4E30-A4C6-83D28207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1836"/>
                <a:ext cx="6" cy="11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11 h 11"/>
                  <a:gd name="T4" fmla="*/ 6 w 6"/>
                  <a:gd name="T5" fmla="*/ 11 h 11"/>
                  <a:gd name="T6" fmla="*/ 2 w 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6" name="Freeform 77">
              <a:extLst>
                <a:ext uri="{FF2B5EF4-FFF2-40B4-BE49-F238E27FC236}">
                  <a16:creationId xmlns:a16="http://schemas.microsoft.com/office/drawing/2014/main" id="{488A57F7-8F4D-4A5C-8888-4444F07D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3" y="2914650"/>
              <a:ext cx="42863" cy="60325"/>
            </a:xfrm>
            <a:custGeom>
              <a:avLst/>
              <a:gdLst>
                <a:gd name="T0" fmla="*/ 0 w 27"/>
                <a:gd name="T1" fmla="*/ 9 h 38"/>
                <a:gd name="T2" fmla="*/ 27 w 27"/>
                <a:gd name="T3" fmla="*/ 38 h 38"/>
                <a:gd name="T4" fmla="*/ 13 w 27"/>
                <a:gd name="T5" fmla="*/ 0 h 38"/>
                <a:gd name="T6" fmla="*/ 11 w 27"/>
                <a:gd name="T7" fmla="*/ 11 h 38"/>
                <a:gd name="T8" fmla="*/ 0 w 27"/>
                <a:gd name="T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0" y="9"/>
                  </a:moveTo>
                  <a:lnTo>
                    <a:pt x="27" y="38"/>
                  </a:lnTo>
                  <a:lnTo>
                    <a:pt x="13" y="0"/>
                  </a:lnTo>
                  <a:lnTo>
                    <a:pt x="11" y="11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3F13FB-7C64-41E9-8CEC-FC11A8CD8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463" y="3203597"/>
              <a:ext cx="87313" cy="146051"/>
              <a:chOff x="4491" y="2018"/>
              <a:chExt cx="55" cy="92"/>
            </a:xfrm>
          </p:grpSpPr>
          <p:sp>
            <p:nvSpPr>
              <p:cNvPr id="93" name="Line 78">
                <a:extLst>
                  <a:ext uri="{FF2B5EF4-FFF2-40B4-BE49-F238E27FC236}">
                    <a16:creationId xmlns:a16="http://schemas.microsoft.com/office/drawing/2014/main" id="{F90B412F-85E6-4A5C-AE17-1FDF9F213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1" y="2047"/>
                <a:ext cx="38" cy="63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Line 79">
                <a:extLst>
                  <a:ext uri="{FF2B5EF4-FFF2-40B4-BE49-F238E27FC236}">
                    <a16:creationId xmlns:a16="http://schemas.microsoft.com/office/drawing/2014/main" id="{F65534DF-03FE-4515-BC98-982D8546F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9" y="2018"/>
                <a:ext cx="17" cy="29"/>
              </a:xfrm>
              <a:prstGeom prst="line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6114010-AFAF-4088-AC7E-F7241B702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4080" y="3202094"/>
              <a:ext cx="42864" cy="60327"/>
              <a:chOff x="4519" y="2017"/>
              <a:chExt cx="27" cy="38"/>
            </a:xfrm>
          </p:grpSpPr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83E8D8A6-4D5B-4E46-B055-87760CB19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2044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0 w 7"/>
                  <a:gd name="T3" fmla="*/ 0 h 11"/>
                  <a:gd name="T4" fmla="*/ 3 w 7"/>
                  <a:gd name="T5" fmla="*/ 11 h 11"/>
                  <a:gd name="T6" fmla="*/ 7 w 7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7960E187-7A2A-445E-B5C6-39738B866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017"/>
                <a:ext cx="27" cy="30"/>
              </a:xfrm>
              <a:custGeom>
                <a:avLst/>
                <a:gdLst>
                  <a:gd name="T0" fmla="*/ 27 w 27"/>
                  <a:gd name="T1" fmla="*/ 0 h 30"/>
                  <a:gd name="T2" fmla="*/ 0 w 27"/>
                  <a:gd name="T3" fmla="*/ 30 h 30"/>
                  <a:gd name="T4" fmla="*/ 11 w 27"/>
                  <a:gd name="T5" fmla="*/ 27 h 30"/>
                  <a:gd name="T6" fmla="*/ 18 w 27"/>
                  <a:gd name="T7" fmla="*/ 27 h 30"/>
                  <a:gd name="T8" fmla="*/ 27 w 2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27" y="0"/>
                    </a:moveTo>
                    <a:lnTo>
                      <a:pt x="0" y="30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9" name="Freeform 84">
              <a:extLst>
                <a:ext uri="{FF2B5EF4-FFF2-40B4-BE49-F238E27FC236}">
                  <a16:creationId xmlns:a16="http://schemas.microsoft.com/office/drawing/2014/main" id="{1D853CBD-DA76-4898-B136-361A76E9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3201988"/>
              <a:ext cx="42863" cy="60325"/>
            </a:xfrm>
            <a:custGeom>
              <a:avLst/>
              <a:gdLst>
                <a:gd name="T0" fmla="*/ 14 w 27"/>
                <a:gd name="T1" fmla="*/ 38 h 38"/>
                <a:gd name="T2" fmla="*/ 27 w 27"/>
                <a:gd name="T3" fmla="*/ 0 h 38"/>
                <a:gd name="T4" fmla="*/ 0 w 27"/>
                <a:gd name="T5" fmla="*/ 30 h 38"/>
                <a:gd name="T6" fmla="*/ 11 w 27"/>
                <a:gd name="T7" fmla="*/ 27 h 38"/>
                <a:gd name="T8" fmla="*/ 14 w 2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14" y="38"/>
                  </a:moveTo>
                  <a:lnTo>
                    <a:pt x="27" y="0"/>
                  </a:lnTo>
                  <a:lnTo>
                    <a:pt x="0" y="30"/>
                  </a:lnTo>
                  <a:lnTo>
                    <a:pt x="11" y="27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0FFF47-E4E1-404E-A1D3-1B75E2590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1320800"/>
              <a:ext cx="1263349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Loss compensation 2 (90m)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3AABE9-17C7-48A8-A2EA-B3CE94A7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00" y="1314450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C558195-3640-4150-B01E-2BE96CCB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300" y="1320800"/>
              <a:ext cx="1316654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Loss compensation 1 (140m)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4FA59C-D79C-44F3-B5D9-9CEB15BE4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314450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5F0989-1A17-49B7-AE02-2C3E39BC3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1716088"/>
              <a:ext cx="719629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Linac 1 (1008m)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8571D6E-F76F-47AC-8189-01A578BE1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3725" y="1716088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366F634-EA03-4A70-A3E0-79A6A0BA4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563" y="1921873"/>
              <a:ext cx="1050125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Matching/splitter (31m)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9BBE4FF-9BD3-4284-8BC5-513BEC18F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5700" y="195897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B417AD8-A935-401A-BE94-6F790759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600" y="1687513"/>
              <a:ext cx="14660" cy="7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CBCBC59-57A0-4822-8B6A-E194D485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600" y="173672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62B7504-BD77-483A-AB8F-5A2A251E8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8140" y="1859552"/>
              <a:ext cx="346488" cy="12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Injector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FDC8B94-885A-43AA-AB49-0DC62A705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1871663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07DB9A9-792B-4800-989E-E710CA2FF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275" y="1989364"/>
              <a:ext cx="1162068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Matching/combiner (31m)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D464C35-D72D-4813-BDC6-8BEA2A48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208597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FA29206-32C1-4B8F-B4F1-F22104FA0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100" y="2366781"/>
              <a:ext cx="788927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Arc 1,3,5 (3142m)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DF6762B-78CB-47F9-9F3E-867701A0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188" y="230187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B0AED25-B712-41BF-B1EA-8368E806E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8169" y="2326822"/>
              <a:ext cx="788927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Arc 2,4,6 (3142m)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BBDABA-8424-46BD-B3CD-7A39D5E1F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863" y="229552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0E689A7-8770-45BE-B33E-A20555DF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138" y="2668588"/>
              <a:ext cx="676984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Bypass (230m)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74DE0F4-C2DA-496D-BFA6-181092ED2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266382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F2307CD-1197-4170-8E54-6953A05C7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675" y="2944813"/>
              <a:ext cx="719629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Linac 2 (1008m)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4926CCE-EE9C-4FF8-9551-B5F5B326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9725" y="2940050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86F762-22F3-435A-BAB2-3F53D6A27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163" y="3311525"/>
              <a:ext cx="1162068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Matching/combiner (31m)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6BEF68C-1DB3-4F3B-94FC-7D121BBFA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3" y="331152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E559B4F-9D57-43FE-BB66-43FE12B30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3276600"/>
              <a:ext cx="17325" cy="86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F0DF4CE-24F9-48E7-996D-EC7D7BD2B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3373438"/>
              <a:ext cx="282521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IP line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1934406-7698-42D9-8FCA-952A4E9DD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088" y="3373438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C59B5C-AC81-4C53-9D31-ECB2BA8C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75" y="3373438"/>
              <a:ext cx="38913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Detector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EDB8EC2-1855-4ADA-AD70-6EE4A6CC5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063" y="3368675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8AF0CA-65C0-4E7A-A101-FDF3FB684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3524250"/>
              <a:ext cx="1050125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Matching/splitter (30m)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E256DC6-4D48-47A9-81A7-B091A6E89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3524250"/>
              <a:ext cx="26653" cy="12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E02CFFB-8875-4810-9434-23E878E03DEB}"/>
              </a:ext>
            </a:extLst>
          </p:cNvPr>
          <p:cNvSpPr txBox="1"/>
          <p:nvPr/>
        </p:nvSpPr>
        <p:spPr>
          <a:xfrm>
            <a:off x="1249136" y="4972050"/>
            <a:ext cx="10104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3 pass up, 3 pass down recirculating electron </a:t>
            </a:r>
            <a:r>
              <a:rPr lang="en-US" sz="2800" dirty="0" err="1"/>
              <a:t>linac</a:t>
            </a:r>
            <a:r>
              <a:rPr lang="en-US" sz="2800" dirty="0"/>
              <a:t> at 60 GeV top energy. This would interact with the LHC beam at the current ALICE detector.</a:t>
            </a:r>
          </a:p>
        </p:txBody>
      </p:sp>
    </p:spTree>
    <p:extLst>
      <p:ext uri="{BB962C8B-B14F-4D97-AF65-F5344CB8AC3E}">
        <p14:creationId xmlns:p14="http://schemas.microsoft.com/office/powerpoint/2010/main" val="2742342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Roundup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212120" y="3732120"/>
            <a:ext cx="95900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choices of e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appropriate. If no hourglass is needed in a given system, then the appropriate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4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and/or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4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would be set to zero. K is either 1 or 0 depending on whether the overall motion of the beam is damped or not. If a machine has perfect correction systems, then k=1. If no corrections are given then k=0.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70B97EA-1D40-4002-8DC2-B19CE8655437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090B7-8566-46AF-B014-4A523991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B1E79-ED06-4E24-B1C4-6D8D05FF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D2867-9CAA-4587-8FCD-7A5EF00D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40AB89-E491-4ED8-8785-3BF19350F297}"/>
                  </a:ext>
                </a:extLst>
              </p:cNvPr>
              <p:cNvSpPr txBox="1"/>
              <p:nvPr/>
            </p:nvSpPr>
            <p:spPr>
              <a:xfrm>
                <a:off x="1743986" y="1741803"/>
                <a:ext cx="8703428" cy="1053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e>
                      </m:d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𝑟𝐶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𝑗𝑖𝑡𝑡𝑒𝑟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40AB89-E491-4ED8-8785-3BF19350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86" y="1741803"/>
                <a:ext cx="8703428" cy="1053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16F643-16AC-4195-B006-F672D80EE39F}"/>
                  </a:ext>
                </a:extLst>
              </p:cNvPr>
              <p:cNvSpPr txBox="1"/>
              <p:nvPr/>
            </p:nvSpPr>
            <p:spPr>
              <a:xfrm>
                <a:off x="2086336" y="3193754"/>
                <a:ext cx="76363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-k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16F643-16AC-4195-B006-F672D80E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36" y="3193754"/>
                <a:ext cx="7636398" cy="369332"/>
              </a:xfrm>
              <a:prstGeom prst="rect">
                <a:avLst/>
              </a:prstGeom>
              <a:blipFill>
                <a:blip r:embed="rId4"/>
                <a:stretch>
                  <a:fillRect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148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1" name="Content Placeholder 3"/>
          <p:cNvPicPr/>
          <p:nvPr/>
        </p:nvPicPr>
        <p:blipFill>
          <a:blip r:embed="rId2"/>
          <a:stretch/>
        </p:blipFill>
        <p:spPr>
          <a:xfrm>
            <a:off x="1545120" y="1221224"/>
            <a:ext cx="6442920" cy="435096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8160840" y="1532624"/>
            <a:ext cx="2249280" cy="272880"/>
          </a:xfrm>
          <a:prstGeom prst="rect">
            <a:avLst/>
          </a:prstGeom>
          <a:noFill/>
          <a:ln w="381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Rate calculated from GP 5.28E-14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8169120" y="2295464"/>
            <a:ext cx="1778400" cy="272880"/>
          </a:xfrm>
          <a:prstGeom prst="rect">
            <a:avLst/>
          </a:prstGeom>
          <a:noFill/>
          <a:ln w="381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Simulations AVG 3.66E-14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8175960" y="2924024"/>
            <a:ext cx="1747800" cy="27288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N(D)                     3.05E-14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8150040" y="3593624"/>
            <a:ext cx="1808280" cy="2728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N(D)-I(D)            2.8E-14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8159400" y="2630264"/>
            <a:ext cx="1770480" cy="272880"/>
          </a:xfrm>
          <a:prstGeom prst="rect">
            <a:avLst/>
          </a:prstGeom>
          <a:noFill/>
          <a:ln w="3816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N(D,e_R)              3.25E-14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8177400" y="3258824"/>
            <a:ext cx="1726560" cy="272880"/>
          </a:xfrm>
          <a:prstGeom prst="rect">
            <a:avLst/>
          </a:prstGeom>
          <a:noFill/>
          <a:ln w="381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N(D,e_R,e_C)     2.98E-14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8"/>
          <p:cNvSpPr/>
          <p:nvPr/>
        </p:nvSpPr>
        <p:spPr>
          <a:xfrm>
            <a:off x="4316760" y="5339264"/>
            <a:ext cx="135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9"/>
          <p:cNvSpPr/>
          <p:nvPr/>
        </p:nvSpPr>
        <p:spPr>
          <a:xfrm rot="16200000">
            <a:off x="406800" y="2508944"/>
            <a:ext cx="1732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dE/E (emittance)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10"/>
          <p:cNvSpPr/>
          <p:nvPr/>
        </p:nvSpPr>
        <p:spPr>
          <a:xfrm>
            <a:off x="1387800" y="5902664"/>
            <a:ext cx="9654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is the LHeC nominal parameters with 4 separate random seeds using Guinea Pig with a linear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particle advancing code.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1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C70EB0-9018-44B4-9B44-8378A4C5E027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58EA2-4746-40C3-B71B-4C24E835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E4911-2507-48EF-8B76-4A66B3B0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83DC0-48F2-4BCC-AB66-24A39BA8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90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C919A6-CDFB-4EF9-9A17-D96D1B1F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4921F-092D-43D1-B780-F16ECC07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LHeC</a:t>
            </a:r>
            <a:r>
              <a:rPr lang="en-US" dirty="0"/>
              <a:t> exists in a regime where the beam-beam effect can affect the luminosity of the beam.</a:t>
            </a:r>
          </a:p>
          <a:p>
            <a:r>
              <a:rPr lang="en-US" dirty="0"/>
              <a:t>As long as the return arcs of the recirculating </a:t>
            </a:r>
            <a:r>
              <a:rPr lang="en-US" dirty="0" err="1"/>
              <a:t>linac</a:t>
            </a:r>
            <a:r>
              <a:rPr lang="en-US" dirty="0"/>
              <a:t> remain linear, and proper damping is applied, then the electron beam should be energy recoverable.</a:t>
            </a:r>
          </a:p>
          <a:p>
            <a:r>
              <a:rPr lang="en-US" dirty="0"/>
              <a:t>The beam-beam effect can cause an emittance growth in the proton beam, but it is manageable with appropriate beam damping.</a:t>
            </a:r>
          </a:p>
          <a:p>
            <a:r>
              <a:rPr lang="en-US" dirty="0"/>
              <a:t>The nature of the parameter sets for the </a:t>
            </a:r>
            <a:r>
              <a:rPr lang="en-US" dirty="0" err="1"/>
              <a:t>LHeC</a:t>
            </a:r>
            <a:r>
              <a:rPr lang="en-US" dirty="0"/>
              <a:t> can allow an analytic understanding of the growth of the beam based on its parameters.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D75E8-09CA-474F-AC54-95CB6425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FD83F-E34F-4ABD-8A3F-4E6643EC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4DEF7-455B-489A-BFBD-2CB87E9A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26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2B77-6B99-43AD-9E8C-20F7A09B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37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83FE-B144-486C-9D93-EDDEF36A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0C8B-E42C-4227-A440-97A7A54B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B3059-2A65-4918-8274-49F70060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8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Spent Electron Beam (FCC-he)</a:t>
            </a:r>
            <a:endParaRPr lang="en-GB" dirty="0"/>
          </a:p>
        </p:txBody>
      </p:sp>
      <p:pic>
        <p:nvPicPr>
          <p:cNvPr id="2050" name="Picture 2" descr="E:\FCCplots\spentelectronsFCC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872272"/>
            <a:ext cx="4264976" cy="29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CCplots\spentelectron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20" y="1872271"/>
            <a:ext cx="4596797" cy="30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07568" y="2996952"/>
            <a:ext cx="1656184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256240" y="2420888"/>
            <a:ext cx="720080" cy="1800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11624" y="13407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 Parameters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20136" y="13407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Ultimate Parameters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75520" y="5013176"/>
            <a:ext cx="880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green data represent the spent beam after beam-beam focusing, the red shows the electron beam without the beam-beam effect for comparison. The blue circle shows the position of the proton beams, the beam is offset from 0 to 6</a:t>
            </a:r>
            <a:r>
              <a:rPr lang="el-GR" dirty="0"/>
              <a:t>σ</a:t>
            </a:r>
            <a:r>
              <a:rPr lang="en-US" dirty="0"/>
              <a:t> in 0.1</a:t>
            </a:r>
            <a:r>
              <a:rPr lang="el-GR" dirty="0"/>
              <a:t>σ</a:t>
            </a:r>
            <a:r>
              <a:rPr lang="en-US" dirty="0"/>
              <a:t> intervals.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819636" y="479715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(</a:t>
            </a:r>
            <a:r>
              <a:rPr lang="el-GR" dirty="0"/>
              <a:t>μ</a:t>
            </a:r>
            <a:r>
              <a:rPr lang="en-US" dirty="0"/>
              <a:t>m)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00156" y="479715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(</a:t>
            </a:r>
            <a:r>
              <a:rPr lang="el-GR" dirty="0"/>
              <a:t>μ</a:t>
            </a:r>
            <a:r>
              <a:rPr lang="en-US" dirty="0"/>
              <a:t>m)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74033" y="3154324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Px</a:t>
            </a:r>
            <a:r>
              <a:rPr lang="en-US" dirty="0"/>
              <a:t> (</a:t>
            </a:r>
            <a:r>
              <a:rPr lang="el-GR" dirty="0"/>
              <a:t>μ</a:t>
            </a:r>
            <a:r>
              <a:rPr lang="en-US" dirty="0"/>
              <a:t>r)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245260" y="311832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Px</a:t>
            </a:r>
            <a:r>
              <a:rPr lang="en-US" dirty="0"/>
              <a:t> (</a:t>
            </a:r>
            <a:r>
              <a:rPr lang="el-GR" dirty="0"/>
              <a:t>μ</a:t>
            </a:r>
            <a:r>
              <a:rPr lang="en-US" dirty="0"/>
              <a:t>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06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code and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1080120"/>
          </a:xfrm>
        </p:spPr>
        <p:txBody>
          <a:bodyPr>
            <a:normAutofit/>
          </a:bodyPr>
          <a:lstStyle/>
          <a:p>
            <a:r>
              <a:rPr lang="en-US" dirty="0"/>
              <a:t>The code in use is Guinea-Pig, a strong-strong code.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94987"/>
              </p:ext>
            </p:extLst>
          </p:nvPr>
        </p:nvGraphicFramePr>
        <p:xfrm>
          <a:off x="1847529" y="2348880"/>
          <a:ext cx="813690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Nominal Parameters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Luminosity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Particle number (ion/electron)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10</a:t>
                      </a:r>
                      <a:endParaRPr lang="en-GB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17/0.3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22/0.2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β</a:t>
                      </a:r>
                      <a:r>
                        <a:rPr lang="en-US" sz="1600" dirty="0"/>
                        <a:t>* 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β</a:t>
                      </a:r>
                      <a:r>
                        <a:rPr lang="en-US" sz="1600" dirty="0"/>
                        <a:t>* electron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ϵ</a:t>
                      </a:r>
                      <a:r>
                        <a:rPr lang="en-US" sz="1600" baseline="-25000" dirty="0"/>
                        <a:t>x,y</a:t>
                      </a:r>
                      <a:r>
                        <a:rPr lang="en-US" sz="1600" dirty="0"/>
                        <a:t> 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 </a:t>
                      </a:r>
                      <a:r>
                        <a:rPr lang="en-US" sz="1600" dirty="0" err="1"/>
                        <a:t>mr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3.75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ϵ</a:t>
                      </a:r>
                      <a:r>
                        <a:rPr lang="en-US" sz="1600" baseline="-25000" dirty="0"/>
                        <a:t>x,y</a:t>
                      </a:r>
                      <a:r>
                        <a:rPr lang="en-US" sz="1600" dirty="0"/>
                        <a:t> electron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 </a:t>
                      </a:r>
                      <a:r>
                        <a:rPr lang="en-US" sz="1600" dirty="0" err="1"/>
                        <a:t>mr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Beam-Beam Tune Shift (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/e)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9.61x10</a:t>
                      </a:r>
                      <a:r>
                        <a:rPr lang="en-GB" sz="1600" baseline="30000" dirty="0"/>
                        <a:t>-5</a:t>
                      </a:r>
                      <a:r>
                        <a:rPr lang="en-GB" sz="1600" dirty="0"/>
                        <a:t>/0.76</a:t>
                      </a:r>
                    </a:p>
                  </a:txBody>
                  <a:tcPr marL="122510" marR="122510" marT="61255" marB="6125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1.20x10</a:t>
                      </a:r>
                      <a:r>
                        <a:rPr lang="en-GB" sz="1600" baseline="30000" dirty="0"/>
                        <a:t>-5</a:t>
                      </a:r>
                      <a:r>
                        <a:rPr lang="en-GB" sz="1600" dirty="0"/>
                        <a:t>/0.987</a:t>
                      </a:r>
                    </a:p>
                  </a:txBody>
                  <a:tcPr marL="122510" marR="122510" marT="61255" marB="612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Beam </a:t>
                      </a:r>
                      <a:r>
                        <a:rPr lang="en-US" sz="1600" dirty="0" err="1"/>
                        <a:t>Beam</a:t>
                      </a:r>
                      <a:r>
                        <a:rPr lang="en-US" sz="1600" dirty="0"/>
                        <a:t> Disruption parameter (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/e)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3.62x10</a:t>
                      </a:r>
                      <a:r>
                        <a:rPr lang="en-GB" sz="1600" baseline="30000" dirty="0"/>
                        <a:t>-6</a:t>
                      </a:r>
                      <a:r>
                        <a:rPr lang="en-GB" sz="1600" dirty="0"/>
                        <a:t>/5.99</a:t>
                      </a:r>
                    </a:p>
                  </a:txBody>
                  <a:tcPr marL="122510" marR="122510" marT="61255" marB="6125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9.05x10</a:t>
                      </a:r>
                      <a:r>
                        <a:rPr lang="en-GB" sz="1600" baseline="30000" dirty="0"/>
                        <a:t>-6</a:t>
                      </a:r>
                      <a:r>
                        <a:rPr lang="en-GB" sz="1600" dirty="0"/>
                        <a:t>/29.1</a:t>
                      </a:r>
                    </a:p>
                  </a:txBody>
                  <a:tcPr marL="122510" marR="122510" marT="61255" marB="6125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824B8C7-5715-40E1-BA44-F3AC9C80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363B7A-2B13-4065-9A4B-44A15773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C707776-94FA-42C6-9EDD-C2D08A3E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Waist Shift and Beta Function Optimization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07568" y="508518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*~57mm, </a:t>
            </a:r>
          </a:p>
          <a:p>
            <a:r>
              <a:rPr lang="en-US" dirty="0"/>
              <a:t>WS~30mm,</a:t>
            </a:r>
          </a:p>
          <a:p>
            <a:r>
              <a:rPr lang="en-US" dirty="0"/>
              <a:t>Luminosity Increase~7.4%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92144" y="508518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*~42mm, </a:t>
            </a:r>
          </a:p>
          <a:p>
            <a:r>
              <a:rPr lang="en-US" dirty="0"/>
              <a:t>WS~45mm,</a:t>
            </a:r>
          </a:p>
          <a:p>
            <a:r>
              <a:rPr lang="en-US" dirty="0"/>
              <a:t>Luminosity Increase~17.8%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023992" y="1556792"/>
            <a:ext cx="4184062" cy="3537684"/>
            <a:chOff x="4499992" y="1556792"/>
            <a:chExt cx="4184062" cy="35376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1876" y="1556792"/>
              <a:ext cx="3782178" cy="33122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60232" y="47251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/>
                <a:t>β</a:t>
              </a:r>
              <a:r>
                <a:rPr lang="en-US"/>
                <a:t>* (mm)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712550" y="2776281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Waist Shift (</a:t>
              </a:r>
              <a:r>
                <a:rPr lang="el-GR" dirty="0"/>
                <a:t>μ</a:t>
              </a:r>
              <a:r>
                <a:rPr lang="en-US" dirty="0"/>
                <a:t>m)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50204" y="1556792"/>
            <a:ext cx="4041740" cy="3537684"/>
            <a:chOff x="26204" y="1556792"/>
            <a:chExt cx="4041740" cy="35376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1556792"/>
              <a:ext cx="3744416" cy="327917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07704" y="47251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/>
                <a:t>β</a:t>
              </a:r>
              <a:r>
                <a:rPr lang="en-US"/>
                <a:t>* (mm)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761238" y="277628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Waist Shift (</a:t>
              </a:r>
              <a:r>
                <a:rPr lang="el-GR" dirty="0"/>
                <a:t>μ</a:t>
              </a:r>
              <a:r>
                <a:rPr lang="en-US" dirty="0"/>
                <a:t>m)</a:t>
              </a:r>
              <a:endParaRPr lang="en-GB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71664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Nominal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752184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Luminosity</a:t>
            </a:r>
            <a:endParaRPr lang="en-GB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8A29C6A-3540-4E9C-B8F5-F31FD014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273425CE-01CD-44A5-A195-6AC52179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CE2C1F6-7015-4C0B-8084-5D4838F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Spent Electron Beam</a:t>
            </a:r>
          </a:p>
        </p:txBody>
      </p:sp>
      <p:pic>
        <p:nvPicPr>
          <p:cNvPr id="4" name="Picture 2" descr="E:\sphereho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9" y="1984906"/>
            <a:ext cx="5093064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spherehot5H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57" y="1984906"/>
            <a:ext cx="5093064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9072" y="1579479"/>
            <a:ext cx="338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Nominal Parameters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939730" y="1579479"/>
            <a:ext cx="338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 Luminosity Parameters</a:t>
            </a:r>
            <a:endParaRPr lang="en-GB" sz="200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F3F6E6F-F042-4B75-B439-D9B243E5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21EC2C-573F-48A7-87D2-357F955F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4534A2-0230-4D0B-9299-9C0E3AD8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Spent Electron Beam</a:t>
            </a:r>
            <a:endParaRPr lang="en-GB" dirty="0"/>
          </a:p>
        </p:txBody>
      </p:sp>
      <p:pic>
        <p:nvPicPr>
          <p:cNvPr id="1026" name="Picture 2" descr="E:\spherehot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2" y="1853428"/>
            <a:ext cx="5138779" cy="38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pherehot10H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94" y="1880432"/>
            <a:ext cx="4979825" cy="37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5916" y="1502008"/>
            <a:ext cx="341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Nominal Parameters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90662" y="1502008"/>
            <a:ext cx="341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 Luminosity Parameters</a:t>
            </a:r>
            <a:endParaRPr lang="en-GB" sz="20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9FEFBBC-40D8-414F-9208-2F4D64C1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915F61D-3960-4E15-A302-E1C6D807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D8466EB-C596-4559-AE99-D1FFE367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Spent Electron Beam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193832"/>
            <a:ext cx="3198423" cy="2238896"/>
          </a:xfrm>
        </p:spPr>
      </p:pic>
      <p:sp>
        <p:nvSpPr>
          <p:cNvPr id="5" name="Oval 4"/>
          <p:cNvSpPr/>
          <p:nvPr/>
        </p:nvSpPr>
        <p:spPr>
          <a:xfrm>
            <a:off x="2909646" y="2787897"/>
            <a:ext cx="1620180" cy="10261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2193831"/>
            <a:ext cx="3198423" cy="2754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58508" y="2301843"/>
            <a:ext cx="864096" cy="199822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/>
          <p:cNvSpPr txBox="1"/>
          <p:nvPr/>
        </p:nvSpPr>
        <p:spPr>
          <a:xfrm>
            <a:off x="3449706" y="1808820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Nominal Parameters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960096" y="1808820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High Luminosity</a:t>
            </a:r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341695" y="5105736"/>
            <a:ext cx="60607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Red particles show the beam without beam-beam effects, green particles show the electron beam with beam-beam effects. Each frame is a single interaction at an increasing offset.</a:t>
            </a:r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7284132" y="4833156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 (</a:t>
            </a:r>
            <a:r>
              <a:rPr lang="el-GR" sz="1350" dirty="0"/>
              <a:t>μ</a:t>
            </a:r>
            <a:r>
              <a:rPr lang="en-US" sz="1350" dirty="0"/>
              <a:t>m)</a:t>
            </a:r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989766" y="4401108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 (</a:t>
            </a:r>
            <a:r>
              <a:rPr lang="el-GR" sz="1350" dirty="0"/>
              <a:t>μ</a:t>
            </a:r>
            <a:r>
              <a:rPr lang="en-US" sz="1350" dirty="0"/>
              <a:t>m)</a:t>
            </a:r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586428" y="3062935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X’ (</a:t>
            </a:r>
            <a:r>
              <a:rPr lang="el-GR" sz="1350" dirty="0"/>
              <a:t>μ</a:t>
            </a:r>
            <a:r>
              <a:rPr lang="en-US" sz="1350" dirty="0"/>
              <a:t>r)</a:t>
            </a:r>
            <a:endParaRPr lang="en-GB" sz="135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393105" y="3008929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X’ (</a:t>
            </a:r>
            <a:r>
              <a:rPr lang="el-GR" sz="1350" dirty="0"/>
              <a:t>μ</a:t>
            </a:r>
            <a:r>
              <a:rPr lang="en-US" sz="1350" dirty="0"/>
              <a:t>r)</a:t>
            </a:r>
            <a:endParaRPr lang="en-GB" sz="1350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489DC98-155B-4BEB-B84A-FD56E1F9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B49A9B57-2D7B-4A5A-9824-E4847DAB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4E69100-5FEE-4FC1-A038-39DBE2CA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Spent Electron Beam Emittance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567608" y="1268760"/>
            <a:ext cx="7704856" cy="4617804"/>
            <a:chOff x="1043608" y="1268760"/>
            <a:chExt cx="7704856" cy="46178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1137" y="1419225"/>
              <a:ext cx="6181725" cy="40195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19872" y="5517232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Offset (</a:t>
              </a:r>
              <a:r>
                <a:rPr lang="el-GR" dirty="0"/>
                <a:t>σ</a:t>
              </a:r>
              <a:r>
                <a:rPr lang="en-US" baseline="-25000" dirty="0"/>
                <a:t>x</a:t>
              </a:r>
              <a:r>
                <a:rPr lang="en-US" dirty="0"/>
                <a:t>)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017159" y="3116259"/>
              <a:ext cx="699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ɛ</a:t>
              </a:r>
              <a:r>
                <a:rPr lang="en-US" baseline="-25000" dirty="0" err="1"/>
                <a:t>x</a:t>
              </a:r>
              <a:r>
                <a:rPr lang="en-US" dirty="0"/>
                <a:t>/ɛ</a:t>
              </a:r>
              <a:r>
                <a:rPr lang="en-US" baseline="-25000" dirty="0"/>
                <a:t>x0</a:t>
              </a:r>
              <a:endParaRPr lang="en-GB" baseline="-25000" dirty="0"/>
            </a:p>
            <a:p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12360" y="4653136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Relative to center of beam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2360" y="1268760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Relative to center of pipe</a:t>
              </a:r>
              <a:endParaRPr lang="en-GB" sz="1200" dirty="0"/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4B13D52-CA6E-4F23-AF83-82AC017A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2/6/2018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4EF69F-81B9-409F-98AC-44571F96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Beam-Beam Effects in Circular Colliders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497BCD7-8969-430D-A01F-4892A9AB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10-D624-46F1-B231-6DC682769F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8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1996</Words>
  <Application>Microsoft Office PowerPoint</Application>
  <PresentationFormat>Widescreen</PresentationFormat>
  <Paragraphs>465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Beam-Beam Simulations for the LHeC Project</vt:lpstr>
      <vt:lpstr>Outline</vt:lpstr>
      <vt:lpstr>LHeC Design</vt:lpstr>
      <vt:lpstr>Beam code and Parameters</vt:lpstr>
      <vt:lpstr>Waist Shift and Beta Function Optimization</vt:lpstr>
      <vt:lpstr>Spent Electron Beam</vt:lpstr>
      <vt:lpstr>Spent Electron Beam</vt:lpstr>
      <vt:lpstr>Spent Electron Beam</vt:lpstr>
      <vt:lpstr>Spent Electron Beam Emittance</vt:lpstr>
      <vt:lpstr>Electron Linac (kicker correction system)</vt:lpstr>
      <vt:lpstr>Electron Linac (kicker parameters)</vt:lpstr>
      <vt:lpstr>Long Term Beam Evolution</vt:lpstr>
      <vt:lpstr>Emittance Growth from Transverse Offsets</vt:lpstr>
      <vt:lpstr>Predicting the Emittance Growth Rate</vt:lpstr>
      <vt:lpstr>Predicting Emittance Growth Rates</vt:lpstr>
      <vt:lpstr>Predicting Emittance Growth Rates</vt:lpstr>
      <vt:lpstr>Path Through Proton Beam</vt:lpstr>
      <vt:lpstr>Predicted Growth Rates</vt:lpstr>
      <vt:lpstr>Emittance Growth Rates and Correction Tolerances</vt:lpstr>
      <vt:lpstr>Growth Rate with Charge (LHeC)</vt:lpstr>
      <vt:lpstr>Other Possibilities</vt:lpstr>
      <vt:lpstr>Multipass Emittance Growth FCC-he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for Your Attention</vt:lpstr>
      <vt:lpstr>Spent Electron Beam (FCC-he)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Beam-Beam Simulations for the LHeC Project</dc:title>
  <dc:creator>enissen</dc:creator>
  <cp:lastModifiedBy>enissen</cp:lastModifiedBy>
  <cp:revision>30</cp:revision>
  <dcterms:created xsi:type="dcterms:W3CDTF">2018-01-24T18:40:25Z</dcterms:created>
  <dcterms:modified xsi:type="dcterms:W3CDTF">2018-02-06T00:37:05Z</dcterms:modified>
</cp:coreProperties>
</file>