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6" r:id="rId5"/>
    <p:sldId id="271" r:id="rId6"/>
    <p:sldId id="270" r:id="rId7"/>
    <p:sldId id="272" r:id="rId8"/>
    <p:sldId id="273" r:id="rId9"/>
    <p:sldId id="274" r:id="rId10"/>
    <p:sldId id="275" r:id="rId11"/>
    <p:sldId id="277" r:id="rId12"/>
    <p:sldId id="279" r:id="rId13"/>
    <p:sldId id="280" r:id="rId14"/>
    <p:sldId id="276" r:id="rId15"/>
    <p:sldId id="283" r:id="rId16"/>
    <p:sldId id="285" r:id="rId17"/>
    <p:sldId id="284" r:id="rId18"/>
    <p:sldId id="281" r:id="rId19"/>
    <p:sldId id="278" r:id="rId20"/>
    <p:sldId id="282" r:id="rId21"/>
    <p:sldId id="261" r:id="rId22"/>
    <p:sldId id="290" r:id="rId23"/>
    <p:sldId id="287" r:id="rId24"/>
    <p:sldId id="288" r:id="rId25"/>
    <p:sldId id="291" r:id="rId26"/>
    <p:sldId id="293" r:id="rId27"/>
    <p:sldId id="297" r:id="rId28"/>
    <p:sldId id="294" r:id="rId29"/>
    <p:sldId id="296" r:id="rId30"/>
    <p:sldId id="262" r:id="rId31"/>
    <p:sldId id="263" r:id="rId32"/>
    <p:sldId id="264" r:id="rId33"/>
    <p:sldId id="265" r:id="rId34"/>
    <p:sldId id="266" r:id="rId35"/>
    <p:sldId id="267" r:id="rId36"/>
    <p:sldId id="269" r:id="rId37"/>
    <p:sldId id="268" r:id="rId38"/>
    <p:sldId id="298" r:id="rId39"/>
    <p:sldId id="295" r:id="rId40"/>
    <p:sldId id="260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46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92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30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6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6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8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8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9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7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11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98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927E-FEAC-4257-8065-E975DEF2C96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152F-1C00-417C-AB13-0E5528ACA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68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Beam-beam effects in KEKB/SuperKEKB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917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K. Ohmi (KEK)</a:t>
            </a:r>
          </a:p>
          <a:p>
            <a:r>
              <a:rPr lang="en-US" altLang="ja-JP" dirty="0" smtClean="0"/>
              <a:t>Beam-beam workshop 2018@LBNL</a:t>
            </a:r>
          </a:p>
          <a:p>
            <a:r>
              <a:rPr kumimoji="1" lang="en-US" altLang="ja-JP" dirty="0" smtClean="0"/>
              <a:t>5-7 Feb, 2018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Thanks to E. Forest, Y. Funakoshi, K. Hirosawa, N. Iida, H. </a:t>
            </a:r>
            <a:r>
              <a:rPr kumimoji="1" lang="en-US" altLang="ja-JP" dirty="0" err="1" smtClean="0"/>
              <a:t>Koiso</a:t>
            </a:r>
            <a:r>
              <a:rPr lang="en-US" altLang="ja-JP" dirty="0"/>
              <a:t>,</a:t>
            </a:r>
            <a:r>
              <a:rPr kumimoji="1" lang="en-US" altLang="ja-JP" dirty="0" smtClean="0"/>
              <a:t> A. </a:t>
            </a:r>
            <a:r>
              <a:rPr lang="en-US" altLang="ja-JP" dirty="0" smtClean="0"/>
              <a:t>Morita,</a:t>
            </a:r>
            <a:endParaRPr kumimoji="1" lang="en-US" altLang="ja-JP" dirty="0" smtClean="0"/>
          </a:p>
          <a:p>
            <a:r>
              <a:rPr kumimoji="1" lang="en-US" altLang="ja-JP" dirty="0" smtClean="0"/>
              <a:t>Y. Ohnishi, N. Ohuchi, K. </a:t>
            </a:r>
            <a:r>
              <a:rPr kumimoji="1" lang="en-US" altLang="ja-JP" dirty="0" err="1" smtClean="0"/>
              <a:t>Oide</a:t>
            </a:r>
            <a:r>
              <a:rPr kumimoji="1" lang="en-US" altLang="ja-JP" dirty="0" smtClean="0"/>
              <a:t>, H. Sugimoto, Y. Zhang, D. Zhou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750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66738"/>
          </a:xfrm>
        </p:spPr>
        <p:txBody>
          <a:bodyPr/>
          <a:lstStyle/>
          <a:p>
            <a:r>
              <a:rPr lang="en-US" altLang="ja-JP" dirty="0"/>
              <a:t>X-y coupling   LER </a:t>
            </a:r>
            <a:r>
              <a:rPr lang="en-US" altLang="ja-JP" dirty="0" smtClean="0"/>
              <a:t>R</a:t>
            </a:r>
            <a:r>
              <a:rPr lang="en-US" altLang="ja-JP" baseline="-25000" dirty="0" smtClean="0"/>
              <a:t>4</a:t>
            </a:r>
            <a:r>
              <a:rPr lang="en-US" altLang="ja-JP" dirty="0"/>
              <a:t> ,  tuning </a:t>
            </a:r>
          </a:p>
        </p:txBody>
      </p:sp>
      <p:pic>
        <p:nvPicPr>
          <p:cNvPr id="33796" name="Picture 4" descr="C:\Documents and Settings\Owner\My Documents\PAC03\KEKBOPFigLib\2003_05_08_18_08_40_LER_R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6" y="1371601"/>
            <a:ext cx="6858000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89953" y="2533338"/>
            <a:ext cx="338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Beam size and luminosity are measured with changing R4 parameters.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28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0860"/>
            <a:ext cx="10515600" cy="60337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Measurement of IP optics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362393"/>
            <a:ext cx="10515600" cy="2814570"/>
          </a:xfrm>
        </p:spPr>
        <p:txBody>
          <a:bodyPr/>
          <a:lstStyle/>
          <a:p>
            <a:r>
              <a:rPr kumimoji="1" lang="en-US" altLang="ja-JP" dirty="0" smtClean="0"/>
              <a:t>Take turn-by-turn position data</a:t>
            </a:r>
          </a:p>
          <a:p>
            <a:r>
              <a:rPr lang="en-US" altLang="ja-JP" dirty="0" smtClean="0"/>
              <a:t>Reconstruct phase space plot at IP.</a:t>
            </a:r>
          </a:p>
          <a:p>
            <a:r>
              <a:rPr kumimoji="1" lang="en-US" altLang="ja-JP" dirty="0" smtClean="0"/>
              <a:t>Phase space </a:t>
            </a:r>
            <a:r>
              <a:rPr lang="en-US" altLang="ja-JP" dirty="0" smtClean="0"/>
              <a:t>e</a:t>
            </a:r>
            <a:r>
              <a:rPr kumimoji="1" lang="en-US" altLang="ja-JP" dirty="0" smtClean="0"/>
              <a:t>llipse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89" y="1375734"/>
            <a:ext cx="5650511" cy="17754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9" y="1586938"/>
            <a:ext cx="5513804" cy="156425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7426377" y="1253566"/>
            <a:ext cx="35602" cy="9562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676869" y="884234"/>
            <a:ext cx="17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Octopos</a:t>
            </a:r>
            <a:r>
              <a:rPr kumimoji="1" lang="en-US" altLang="ja-JP" dirty="0" smtClean="0"/>
              <a:t> BPM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76404" y="1044535"/>
            <a:ext cx="17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Octopos</a:t>
            </a:r>
            <a:r>
              <a:rPr kumimoji="1" lang="en-US" altLang="ja-JP" dirty="0" smtClean="0"/>
              <a:t> BPM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402580" y="1459999"/>
            <a:ext cx="219856" cy="7497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068286" y="1275333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773mm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21434" y="1420006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552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069049" y="446876"/>
            <a:ext cx="12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IPAC10</a:t>
            </a:r>
            <a:endParaRPr kumimoji="1" lang="ja-JP" altLang="en-US" dirty="0"/>
          </a:p>
        </p:txBody>
      </p:sp>
      <p:sp>
        <p:nvSpPr>
          <p:cNvPr id="18" name="爆発 1 17"/>
          <p:cNvSpPr/>
          <p:nvPr/>
        </p:nvSpPr>
        <p:spPr>
          <a:xfrm>
            <a:off x="5703289" y="2209797"/>
            <a:ext cx="144124" cy="15926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8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8" y="5338734"/>
            <a:ext cx="9867900" cy="1143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7836" y="157155"/>
            <a:ext cx="10515600" cy="108595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908066"/>
            <a:ext cx="4086225" cy="33051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19" y="908066"/>
            <a:ext cx="4181475" cy="24955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26" y="3386197"/>
            <a:ext cx="46577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30" y="1494644"/>
            <a:ext cx="3990975" cy="2819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3981450" cy="29432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8" y="3290888"/>
            <a:ext cx="4010025" cy="28860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342" y="3598794"/>
            <a:ext cx="4523283" cy="25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6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299" y="215224"/>
            <a:ext cx="10515600" cy="819098"/>
          </a:xfrm>
        </p:spPr>
        <p:txBody>
          <a:bodyPr/>
          <a:lstStyle/>
          <a:p>
            <a:r>
              <a:rPr kumimoji="1" lang="en-US" altLang="ja-JP" dirty="0" smtClean="0"/>
              <a:t>Chromatic coupling at IP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34322"/>
            <a:ext cx="6397916" cy="5415729"/>
          </a:xfrm>
        </p:spPr>
        <p:txBody>
          <a:bodyPr/>
          <a:lstStyle/>
          <a:p>
            <a:r>
              <a:rPr lang="en-US" altLang="ja-JP" dirty="0" smtClean="0"/>
              <a:t>Beam size blow-up was seen at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err="1" smtClean="0"/>
              <a:t>-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+-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s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Existence of coupling term of xyz.</a:t>
            </a:r>
          </a:p>
          <a:p>
            <a:r>
              <a:rPr lang="en-US" altLang="ja-JP" dirty="0" smtClean="0"/>
              <a:t>We correct chromatic coupling at IP using skew sextupole magnets.</a:t>
            </a:r>
          </a:p>
          <a:p>
            <a:r>
              <a:rPr kumimoji="1" lang="en-US" altLang="ja-JP" dirty="0" smtClean="0"/>
              <a:t>Luminosity increases 20%, due to the crab cavity and chromatic coupling correction even lower beam current compare with the peak.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30" y="498376"/>
            <a:ext cx="3967783" cy="59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9534" y="1750674"/>
            <a:ext cx="10515600" cy="4351338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4" y="252552"/>
            <a:ext cx="9604441" cy="6425566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7829608" y="968440"/>
            <a:ext cx="1079291" cy="401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0359" y="1002623"/>
            <a:ext cx="3121395" cy="581455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Electron cloud cure and IP optics tuning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84039" y="1369999"/>
            <a:ext cx="292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hromatic coupling correction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8908109" y="1144465"/>
            <a:ext cx="670224" cy="273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7622244" y="3725563"/>
            <a:ext cx="1611697" cy="72651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30499" y="3828338"/>
            <a:ext cx="143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Lower beam current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4128" cy="1325563"/>
          </a:xfrm>
        </p:spPr>
        <p:txBody>
          <a:bodyPr/>
          <a:lstStyle/>
          <a:p>
            <a:r>
              <a:rPr lang="en-US" altLang="ja-JP" dirty="0" smtClean="0"/>
              <a:t>Beam-beam simulation with chromatic coupling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9356" y="1690688"/>
            <a:ext cx="10515600" cy="3900902"/>
          </a:xfrm>
        </p:spPr>
        <p:txBody>
          <a:bodyPr/>
          <a:lstStyle/>
          <a:p>
            <a:r>
              <a:rPr lang="en-US" altLang="ja-JP" dirty="0" smtClean="0"/>
              <a:t>Generating function of chromatic coupling transformation</a:t>
            </a:r>
          </a:p>
          <a:p>
            <a:endParaRPr lang="en-US" altLang="ja-JP" dirty="0" smtClean="0"/>
          </a:p>
          <a:p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n</a:t>
            </a:r>
            <a:r>
              <a:rPr lang="en-US" altLang="ja-JP" dirty="0" err="1" smtClean="0"/>
              <a:t>,g</a:t>
            </a:r>
            <a:r>
              <a:rPr lang="en-US" altLang="ja-JP" baseline="-25000" dirty="0" err="1" smtClean="0"/>
              <a:t>n</a:t>
            </a:r>
            <a:r>
              <a:rPr lang="en-US" altLang="ja-JP" dirty="0" err="1" smtClean="0"/>
              <a:t>,h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 are related to chromatic coupling.</a:t>
            </a:r>
          </a:p>
          <a:p>
            <a:r>
              <a:rPr kumimoji="1" lang="en-US" altLang="ja-JP" dirty="0" smtClean="0"/>
              <a:t>Determine a-w for a given chromaticity (measurement or model)</a:t>
            </a:r>
          </a:p>
          <a:p>
            <a:r>
              <a:rPr lang="en-US" altLang="ja-JP" dirty="0" smtClean="0"/>
              <a:t>Transfer using H(</a:t>
            </a:r>
            <a:r>
              <a:rPr lang="en-US" altLang="ja-JP" dirty="0" err="1" smtClean="0"/>
              <a:t>a,b</a:t>
            </a:r>
            <a:r>
              <a:rPr lang="en-US" altLang="ja-JP" dirty="0" smtClean="0"/>
              <a:t>,..)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                               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3" y="2096535"/>
            <a:ext cx="9991725" cy="6572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95" y="3796954"/>
            <a:ext cx="4629150" cy="25241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54" y="4706591"/>
            <a:ext cx="15621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3347" y="238008"/>
            <a:ext cx="10515600" cy="90903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Weak-strong simulation w and w/o chromatic coupling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94085"/>
            <a:ext cx="10515600" cy="4782878"/>
          </a:xfrm>
        </p:spPr>
        <p:txBody>
          <a:bodyPr/>
          <a:lstStyle/>
          <a:p>
            <a:r>
              <a:rPr kumimoji="1" lang="en-US" altLang="ja-JP" dirty="0" smtClean="0"/>
              <a:t>Specific luminosity w and w/o chromatic</a:t>
            </a:r>
          </a:p>
          <a:p>
            <a:pPr marL="0" indent="0">
              <a:buNone/>
            </a:pPr>
            <a:r>
              <a:rPr lang="en-US" altLang="ja-JP" dirty="0" smtClean="0"/>
              <a:t>  coupling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Scanning dr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d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smtClean="0"/>
              <a:t> and dr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d</a:t>
            </a:r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38" y="805555"/>
            <a:ext cx="3894309" cy="28473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07" y="3630624"/>
            <a:ext cx="3974170" cy="31348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698" y="3697613"/>
            <a:ext cx="4088389" cy="31579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83043" y="791662"/>
            <a:ext cx="439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D. Zhou et al., PRSTAB 13, 021001 (2010)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965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 of chromatic coupling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5348288" cy="3899314"/>
          </a:xfrm>
        </p:spPr>
        <p:txBody>
          <a:bodyPr/>
          <a:lstStyle/>
          <a:p>
            <a:r>
              <a:rPr kumimoji="1" lang="en-US" altLang="ja-JP" dirty="0" smtClean="0"/>
              <a:t>x-y coupling parameters are measured for RF </a:t>
            </a:r>
            <a:r>
              <a:rPr kumimoji="1" lang="en-US" altLang="ja-JP" dirty="0" err="1" smtClean="0"/>
              <a:t>freq</a:t>
            </a:r>
            <a:r>
              <a:rPr kumimoji="1" lang="en-US" altLang="ja-JP" dirty="0" smtClean="0"/>
              <a:t> shift.</a:t>
            </a:r>
          </a:p>
          <a:p>
            <a:r>
              <a:rPr kumimoji="1" lang="en-US" altLang="ja-JP" dirty="0" smtClean="0"/>
              <a:t>Blue and red is before and after correction.</a:t>
            </a:r>
          </a:p>
          <a:p>
            <a:r>
              <a:rPr lang="en-US" altLang="ja-JP" dirty="0" smtClean="0"/>
              <a:t>Luminosity increases 20%</a:t>
            </a:r>
            <a:r>
              <a:rPr lang="ja-JP" altLang="en-US" dirty="0"/>
              <a:t> </a:t>
            </a:r>
            <a:r>
              <a:rPr lang="en-US" altLang="ja-JP" dirty="0" smtClean="0"/>
              <a:t>after the correction.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88" y="1280664"/>
            <a:ext cx="5838831" cy="54412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16285" y="4958927"/>
            <a:ext cx="439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Y</a:t>
            </a:r>
            <a:r>
              <a:rPr kumimoji="1" lang="en-US" altLang="ja-JP" sz="2000" dirty="0" smtClean="0"/>
              <a:t>. </a:t>
            </a:r>
            <a:r>
              <a:rPr lang="en-US" altLang="ja-JP" sz="2000" dirty="0" smtClean="0"/>
              <a:t>Ohnishi</a:t>
            </a:r>
            <a:r>
              <a:rPr kumimoji="1" lang="en-US" altLang="ja-JP" sz="2000" dirty="0" smtClean="0"/>
              <a:t> et al., PRSTAB 12, 091002 (2009)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543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0195"/>
            <a:ext cx="10515600" cy="804108"/>
          </a:xfrm>
        </p:spPr>
        <p:txBody>
          <a:bodyPr/>
          <a:lstStyle/>
          <a:p>
            <a:r>
              <a:rPr kumimoji="1" lang="en-US" altLang="ja-JP" dirty="0" smtClean="0"/>
              <a:t>SuperKEKB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7134" y="1064303"/>
            <a:ext cx="11077731" cy="545641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Luminosity upgrade strategy changes the crab cavity to th</a:t>
            </a:r>
            <a:r>
              <a:rPr lang="en-US" altLang="ja-JP" dirty="0" smtClean="0"/>
              <a:t>e </a:t>
            </a:r>
            <a:r>
              <a:rPr kumimoji="1" lang="en-US" altLang="ja-JP" dirty="0" smtClean="0"/>
              <a:t>large crossing angle scheme.</a:t>
            </a:r>
          </a:p>
          <a:p>
            <a:r>
              <a:rPr lang="en-US" altLang="ja-JP" dirty="0" smtClean="0"/>
              <a:t>Extremely low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 IP optics, </a:t>
            </a:r>
            <a:r>
              <a:rPr lang="en-US" altLang="ja-JP" dirty="0" err="1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err="1" smtClean="0"/>
              <a:t>x</a:t>
            </a:r>
            <a:r>
              <a:rPr lang="en-US" altLang="ja-JP" baseline="30000" dirty="0"/>
              <a:t>*</a:t>
            </a:r>
            <a:r>
              <a:rPr lang="en-US" altLang="ja-JP" dirty="0" smtClean="0"/>
              <a:t>=3cm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/>
              <a:t>*</a:t>
            </a:r>
            <a:r>
              <a:rPr lang="en-US" altLang="ja-JP" dirty="0" smtClean="0"/>
              <a:t>=0.3mm.</a:t>
            </a:r>
          </a:p>
          <a:p>
            <a:r>
              <a:rPr kumimoji="1" lang="en-US" altLang="ja-JP" dirty="0" smtClean="0"/>
              <a:t>Large Piwinski angle,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Commissioning with collision starts from this spring.</a:t>
            </a:r>
          </a:p>
          <a:p>
            <a:r>
              <a:rPr lang="en-US" altLang="ja-JP" dirty="0" smtClean="0"/>
              <a:t>IP beta is squeezed step by step,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(8x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x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,8x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/>
              <a:t>*</a:t>
            </a:r>
            <a:r>
              <a:rPr lang="en-US" altLang="ja-JP" dirty="0" smtClean="0"/>
              <a:t>), (4x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x</a:t>
            </a:r>
            <a:r>
              <a:rPr lang="en-US" altLang="ja-JP" baseline="30000" dirty="0"/>
              <a:t>*</a:t>
            </a:r>
            <a:r>
              <a:rPr lang="en-US" altLang="ja-JP" dirty="0" smtClean="0"/>
              <a:t>,8x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), </a:t>
            </a:r>
            <a:r>
              <a:rPr lang="en-US" altLang="ja-JP" dirty="0"/>
              <a:t>(</a:t>
            </a:r>
            <a:r>
              <a:rPr lang="en-US" altLang="ja-JP" dirty="0" smtClean="0"/>
              <a:t>4x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x</a:t>
            </a:r>
            <a:r>
              <a:rPr lang="en-US" altLang="ja-JP" baseline="30000" dirty="0"/>
              <a:t>*</a:t>
            </a:r>
            <a:r>
              <a:rPr lang="en-US" altLang="ja-JP" dirty="0" smtClean="0"/>
              <a:t>,4x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),…, (</a:t>
            </a:r>
            <a:r>
              <a:rPr lang="en-US" altLang="ja-JP" dirty="0" err="1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err="1" smtClean="0"/>
              <a:t>x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,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/>
              <a:t>*</a:t>
            </a:r>
            <a:r>
              <a:rPr lang="en-US" altLang="ja-JP" dirty="0"/>
              <a:t>)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Two subjects are discussed,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IR nonlinearity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Coherent beam-beam instability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31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6161"/>
            <a:ext cx="10515600" cy="907084"/>
          </a:xfrm>
        </p:spPr>
        <p:txBody>
          <a:bodyPr/>
          <a:lstStyle/>
          <a:p>
            <a:r>
              <a:rPr kumimoji="1" lang="en-US" altLang="ja-JP" dirty="0" smtClean="0"/>
              <a:t>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894522"/>
            <a:ext cx="10515600" cy="2534478"/>
          </a:xfrm>
        </p:spPr>
        <p:txBody>
          <a:bodyPr/>
          <a:lstStyle/>
          <a:p>
            <a:r>
              <a:rPr kumimoji="1" lang="en-US" altLang="ja-JP" dirty="0" smtClean="0"/>
              <a:t>LER 3.5GeV(e+) x HER 8GeV(e-) asymmetric circular collider with </a:t>
            </a:r>
            <a:r>
              <a:rPr kumimoji="1" lang="en-US" altLang="ja-JP" dirty="0" err="1" smtClean="0"/>
              <a:t>circumf</a:t>
            </a:r>
            <a:r>
              <a:rPr kumimoji="1" lang="en-US" altLang="ja-JP" dirty="0" smtClean="0"/>
              <a:t>. 3016m.</a:t>
            </a:r>
          </a:p>
          <a:p>
            <a:r>
              <a:rPr lang="en-US" altLang="ja-JP" dirty="0" smtClean="0"/>
              <a:t>L=2.16x10</a:t>
            </a:r>
            <a:r>
              <a:rPr lang="en-US" altLang="ja-JP" baseline="30000" dirty="0" smtClean="0"/>
              <a:t>34</a:t>
            </a:r>
            <a:r>
              <a:rPr lang="en-US" altLang="ja-JP" dirty="0" smtClean="0"/>
              <a:t> cm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was achieved.</a:t>
            </a:r>
          </a:p>
          <a:p>
            <a:r>
              <a:rPr lang="en-US" altLang="ja-JP" dirty="0" smtClean="0">
                <a:solidFill>
                  <a:schemeClr val="accent2"/>
                </a:solidFill>
              </a:rPr>
              <a:t>Overcome the Electron cloud effects.</a:t>
            </a:r>
          </a:p>
          <a:p>
            <a:r>
              <a:rPr lang="en-US" altLang="ja-JP" dirty="0" smtClean="0">
                <a:solidFill>
                  <a:schemeClr val="accent2"/>
                </a:solidFill>
              </a:rPr>
              <a:t>Day-by-day tuning of coupling and its chromaticity. 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38200" y="3558208"/>
            <a:ext cx="10515600" cy="90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SuperKEKB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2425" y="4259191"/>
            <a:ext cx="10515600" cy="25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LER 4GeV(e+) x HER 7GeV(e-) asymmetric circular collider (3016m).</a:t>
            </a:r>
          </a:p>
          <a:p>
            <a:r>
              <a:rPr lang="en-US" altLang="ja-JP" dirty="0" smtClean="0"/>
              <a:t>Target L=8x10</a:t>
            </a:r>
            <a:r>
              <a:rPr lang="en-US" altLang="ja-JP" baseline="30000" dirty="0" smtClean="0"/>
              <a:t>35</a:t>
            </a:r>
            <a:r>
              <a:rPr lang="en-US" altLang="ja-JP" dirty="0" smtClean="0"/>
              <a:t> cm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Large crossing angle, </a:t>
            </a:r>
            <a:r>
              <a:rPr lang="en-US" altLang="ja-JP" dirty="0" err="1" smtClean="0">
                <a:latin typeface="Symbol" panose="05050102010706020507" pitchFamily="18" charset="2"/>
              </a:rPr>
              <a:t>s</a:t>
            </a:r>
            <a:r>
              <a:rPr lang="en-US" altLang="ja-JP" baseline="-25000" dirty="0" err="1" smtClean="0"/>
              <a:t>z</a:t>
            </a:r>
            <a:r>
              <a:rPr lang="en-US" altLang="ja-JP" dirty="0" err="1" smtClean="0">
                <a:latin typeface="Symbol" panose="05050102010706020507" pitchFamily="18" charset="2"/>
              </a:rPr>
              <a:t>q</a:t>
            </a:r>
            <a:r>
              <a:rPr lang="en-US" altLang="ja-JP" baseline="-25000" dirty="0" err="1" smtClean="0"/>
              <a:t>h</a:t>
            </a:r>
            <a:r>
              <a:rPr lang="en-US" altLang="ja-JP" dirty="0" smtClean="0"/>
              <a:t>/</a:t>
            </a:r>
            <a:r>
              <a:rPr lang="en-US" altLang="ja-JP" dirty="0" err="1" smtClean="0">
                <a:latin typeface="Symbol" panose="05050102010706020507" pitchFamily="18" charset="2"/>
              </a:rPr>
              <a:t>s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=20, no crab waist. </a:t>
            </a:r>
          </a:p>
          <a:p>
            <a:r>
              <a:rPr lang="en-US" altLang="ja-JP" dirty="0" smtClean="0"/>
              <a:t>Extremely low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err="1" smtClean="0"/>
              <a:t>x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=3cm,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=0.3mm. Low emittance.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8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12" y="217979"/>
            <a:ext cx="8827795" cy="64928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62113" y="3258207"/>
            <a:ext cx="150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Y. Ohnishi, Dec.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06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864067"/>
          </a:xfrm>
        </p:spPr>
        <p:txBody>
          <a:bodyPr/>
          <a:lstStyle/>
          <a:p>
            <a:r>
              <a:rPr kumimoji="1" lang="en-US" altLang="ja-JP" dirty="0" smtClean="0"/>
              <a:t>IR magnets and their nonlinearity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79292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There are many nonlinear field components in IR magnets.</a:t>
            </a:r>
          </a:p>
          <a:p>
            <a:r>
              <a:rPr lang="en-US" altLang="ja-JP" dirty="0" smtClean="0"/>
              <a:t>Chromatic coupling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30817" y="2578813"/>
            <a:ext cx="163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D. Zhou, SKEKB MAC 2015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2" y="2027583"/>
            <a:ext cx="5707897" cy="45479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702825" y="3836504"/>
            <a:ext cx="421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BBWS : arc </a:t>
            </a:r>
            <a:r>
              <a:rPr lang="en-US" altLang="ja-JP" dirty="0" smtClean="0"/>
              <a:t>expressed by </a:t>
            </a:r>
            <a:r>
              <a:rPr kumimoji="1" lang="en-US" altLang="ja-JP" dirty="0" smtClean="0"/>
              <a:t>simple transfer matrix</a:t>
            </a:r>
          </a:p>
          <a:p>
            <a:r>
              <a:rPr lang="en-US" altLang="ja-JP" dirty="0" smtClean="0"/>
              <a:t>SAD: complex lattice structure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kumimoji="1" lang="en-US" altLang="ja-JP" dirty="0" smtClean="0"/>
              <a:t>Y. Zhang’s (IHEP) work at KEK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9478" y="1129886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Vertical orbit is induced by a large horizontal betatron oscillation.</a:t>
            </a:r>
          </a:p>
          <a:p>
            <a:r>
              <a:rPr lang="en-US" altLang="ja-JP" dirty="0" smtClean="0"/>
              <a:t>Skew sextupole term at IP, x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y, is suspected for the luminosity degradation.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974" y="2166729"/>
            <a:ext cx="7673738" cy="45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5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9904" y="92261"/>
            <a:ext cx="10515600" cy="732688"/>
          </a:xfrm>
        </p:spPr>
        <p:txBody>
          <a:bodyPr/>
          <a:lstStyle/>
          <a:p>
            <a:r>
              <a:rPr kumimoji="1" lang="en-US" altLang="ja-JP" dirty="0" smtClean="0"/>
              <a:t>QCS superconducting magnet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39" y="731726"/>
            <a:ext cx="8926862" cy="58678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187069" y="362394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N. Ohuchi et al.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520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21" y="0"/>
            <a:ext cx="9004341" cy="65896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90652" y="365125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N. Ohuchi et al.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886200" y="5605670"/>
            <a:ext cx="5138530" cy="268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40645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61884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Evaluation of nonlinear term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905" y="904461"/>
            <a:ext cx="11787808" cy="4351338"/>
          </a:xfrm>
        </p:spPr>
        <p:txBody>
          <a:bodyPr/>
          <a:lstStyle/>
          <a:p>
            <a:r>
              <a:rPr kumimoji="1" lang="en-US" altLang="ja-JP" dirty="0" smtClean="0"/>
              <a:t>Focus on skew sextupole component.</a:t>
            </a:r>
          </a:p>
          <a:p>
            <a:r>
              <a:rPr lang="en-US" altLang="ja-JP" dirty="0" smtClean="0"/>
              <a:t>Reference axes in solenoid is chosen as a straight line with half crossing angle.</a:t>
            </a:r>
          </a:p>
          <a:p>
            <a:r>
              <a:rPr lang="en-US" altLang="ja-JP" dirty="0" smtClean="0"/>
              <a:t>Magnet components are defined on the reference orbit.</a:t>
            </a:r>
          </a:p>
          <a:p>
            <a:r>
              <a:rPr kumimoji="1" lang="en-US" altLang="ja-JP" dirty="0" smtClean="0"/>
              <a:t>Beam orbit deviate from the reference orbit.</a:t>
            </a:r>
          </a:p>
          <a:p>
            <a:r>
              <a:rPr lang="en-US" altLang="ja-JP" dirty="0" smtClean="0"/>
              <a:t>Skew sextupole component is induced by Skew sextupole and </a:t>
            </a:r>
            <a:r>
              <a:rPr lang="en-US" altLang="ja-JP" dirty="0" err="1" smtClean="0"/>
              <a:t>octupole</a:t>
            </a:r>
            <a:r>
              <a:rPr lang="en-US" altLang="ja-JP" dirty="0" smtClean="0"/>
              <a:t> with a vertical orbit.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0" y="4020999"/>
            <a:ext cx="3628830" cy="26038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80" y="4075331"/>
            <a:ext cx="3645962" cy="26154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842" y="4020999"/>
            <a:ext cx="3505843" cy="27434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72809" y="3429000"/>
            <a:ext cx="506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Skew sextupole component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upstream of IP                                     downstream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65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9016" y="241374"/>
            <a:ext cx="8588460" cy="762404"/>
          </a:xfrm>
        </p:spPr>
        <p:txBody>
          <a:bodyPr/>
          <a:lstStyle/>
          <a:p>
            <a:r>
              <a:rPr kumimoji="1" lang="en-US" altLang="ja-JP" dirty="0" smtClean="0"/>
              <a:t>C</a:t>
            </a:r>
            <a:r>
              <a:rPr kumimoji="1" lang="en-US" altLang="ja-JP" baseline="-25000" dirty="0" smtClean="0"/>
              <a:t>10</a:t>
            </a:r>
            <a:r>
              <a:rPr kumimoji="1" lang="en-US" altLang="ja-JP" dirty="0" smtClean="0"/>
              <a:t> from SK2 and K3+yCOD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439" y="1083104"/>
            <a:ext cx="9233037" cy="5661455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Contribution to SK2 is coming from </a:t>
            </a:r>
            <a:r>
              <a:rPr lang="en-US" altLang="ja-JP" dirty="0" smtClean="0"/>
              <a:t>explicit Skew </a:t>
            </a:r>
            <a:r>
              <a:rPr lang="en-US" altLang="ja-JP" dirty="0"/>
              <a:t>Sext SK2</a:t>
            </a:r>
            <a:r>
              <a:rPr lang="en-US" altLang="ja-JP" baseline="-25000" dirty="0"/>
              <a:t>0</a:t>
            </a:r>
            <a:r>
              <a:rPr lang="en-US" altLang="ja-JP" dirty="0"/>
              <a:t> and </a:t>
            </a:r>
            <a:r>
              <a:rPr lang="en-US" altLang="ja-JP" dirty="0" err="1"/>
              <a:t>octupole</a:t>
            </a:r>
            <a:r>
              <a:rPr lang="en-US" altLang="ja-JP" dirty="0"/>
              <a:t>, K3+COD</a:t>
            </a:r>
          </a:p>
          <a:p>
            <a:r>
              <a:rPr lang="en-US" altLang="ja-JP" dirty="0"/>
              <a:t>N</a:t>
            </a:r>
            <a:r>
              <a:rPr kumimoji="1" lang="en-US" altLang="ja-JP" dirty="0" smtClean="0"/>
              <a:t>o contribution from higher order than K3.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Skew sextupole coming from higher order nonlinearity is small.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51" y="2602548"/>
            <a:ext cx="4655654" cy="345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469580" y="1667965"/>
                <a:ext cx="4661941" cy="18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accent2"/>
                    </a:solidFill>
                  </a:rPr>
                  <a:t>There are 10 skew components.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en-US" altLang="ja-JP" sz="240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ja-JP" sz="2400" dirty="0" smtClean="0">
                  <a:solidFill>
                    <a:schemeClr val="accent2"/>
                  </a:solidFill>
                </a:endParaRPr>
              </a:p>
              <a:p>
                <a:endParaRPr kumimoji="1" lang="en-US" altLang="ja-JP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580" y="1667965"/>
                <a:ext cx="4661941" cy="1869166"/>
              </a:xfrm>
              <a:prstGeom prst="rect">
                <a:avLst/>
              </a:prstGeom>
              <a:blipFill rotWithShape="0">
                <a:blip r:embed="rId3"/>
                <a:stretch>
                  <a:fillRect l="-1961" t="-2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469246" y="3155115"/>
                <a:ext cx="1742785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246" y="3155115"/>
                <a:ext cx="1742785" cy="405945"/>
              </a:xfrm>
              <a:prstGeom prst="rect">
                <a:avLst/>
              </a:prstGeom>
              <a:blipFill rotWithShape="0">
                <a:blip r:embed="rId4"/>
                <a:stretch>
                  <a:fillRect l="-3497" r="-1049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892" y="3702971"/>
            <a:ext cx="4347583" cy="24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0315"/>
          </a:xfrm>
        </p:spPr>
        <p:txBody>
          <a:bodyPr/>
          <a:lstStyle/>
          <a:p>
            <a:r>
              <a:rPr kumimoji="1" lang="en-US" altLang="ja-JP" dirty="0" smtClean="0"/>
              <a:t>Comparison with PTC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41" y="1251693"/>
            <a:ext cx="8112802" cy="5355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19737" y="1051638"/>
            <a:ext cx="322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D. Zhou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994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 for H=c</a:t>
            </a:r>
            <a:r>
              <a:rPr kumimoji="1" lang="en-US" altLang="ja-JP" baseline="-25000" dirty="0" smtClean="0"/>
              <a:t>10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x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y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5702" y="4911164"/>
            <a:ext cx="6911714" cy="1415699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The luminosity degradation due to c10 is weaker than that of beam-beam simulation with SAD.</a:t>
            </a:r>
          </a:p>
          <a:p>
            <a:r>
              <a:rPr kumimoji="1" lang="en-US" altLang="ja-JP" dirty="0" smtClean="0"/>
              <a:t>There may be still unknown nonlinearity?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1" y="1571617"/>
            <a:ext cx="4826690" cy="33395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070" y="1526891"/>
            <a:ext cx="4812941" cy="3429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00" y="4736202"/>
            <a:ext cx="2815384" cy="21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8679"/>
          </a:xfrm>
        </p:spPr>
        <p:txBody>
          <a:bodyPr/>
          <a:lstStyle/>
          <a:p>
            <a:r>
              <a:rPr kumimoji="1" lang="en-US" altLang="ja-JP" dirty="0" smtClean="0"/>
              <a:t>Detuning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*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94674" y="1255610"/>
                <a:ext cx="11032761" cy="517516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ja-JP" dirty="0" smtClean="0"/>
                  <a:t>c</a:t>
                </a:r>
                <a:r>
                  <a:rPr kumimoji="1" lang="en-US" altLang="ja-JP" baseline="-25000" dirty="0" smtClean="0"/>
                  <a:t>10</a:t>
                </a:r>
                <a:r>
                  <a:rPr kumimoji="1" lang="en-US" altLang="ja-JP" dirty="0" smtClean="0"/>
                  <a:t>=0.072 m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is kept </a:t>
                </a:r>
                <a:r>
                  <a:rPr lang="en-US" altLang="ja-JP" dirty="0"/>
                  <a:t>for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ja-JP" dirty="0" smtClean="0"/>
                  <a:t>*change, because </a:t>
                </a:r>
                <a:r>
                  <a:rPr lang="en-US" altLang="ja-JP" dirty="0"/>
                  <a:t>IR </a:t>
                </a:r>
                <a:r>
                  <a:rPr kumimoji="1" lang="en-US" altLang="ja-JP" dirty="0" smtClean="0"/>
                  <a:t>magnets are fixed in SuperKEKB</a:t>
                </a:r>
                <a:r>
                  <a:rPr lang="en-US" altLang="ja-JP" dirty="0" smtClean="0"/>
                  <a:t>.</a:t>
                </a:r>
              </a:p>
              <a:p>
                <a:pPr lvl="1"/>
                <a:r>
                  <a:rPr lang="en-US" altLang="ja-JP" dirty="0" smtClean="0"/>
                  <a:t>For normalized coordinates,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kumimoji="1" lang="en-US" altLang="ja-JP" dirty="0"/>
              </a:p>
              <a:p>
                <a:pPr marL="457200" lvl="1" indent="0">
                  <a:buNone/>
                </a:pPr>
                <a:endParaRPr kumimoji="1" lang="en-US" altLang="ja-JP" dirty="0"/>
              </a:p>
              <a:p>
                <a:pPr lvl="1"/>
                <a:r>
                  <a:rPr lang="en-US" altLang="ja-JP" dirty="0" smtClean="0"/>
                  <a:t>C</a:t>
                </a:r>
                <a:r>
                  <a:rPr lang="en-US" altLang="ja-JP" baseline="-25000" dirty="0" smtClean="0"/>
                  <a:t>10</a:t>
                </a:r>
                <a:r>
                  <a:rPr lang="en-US" altLang="ja-JP" dirty="0" smtClean="0"/>
                  <a:t>=136.9 m</a:t>
                </a:r>
                <a:r>
                  <a:rPr lang="en-US" altLang="ja-JP" baseline="30000" dirty="0" smtClean="0"/>
                  <a:t>-1/2</a:t>
                </a:r>
                <a:r>
                  <a:rPr lang="en-US" altLang="ja-JP" dirty="0" smtClean="0"/>
                  <a:t> for  </a:t>
                </a:r>
                <a:r>
                  <a:rPr lang="en-US" altLang="ja-JP" dirty="0" err="1" smtClean="0">
                    <a:latin typeface="Symbol" panose="05050102010706020507" pitchFamily="18" charset="2"/>
                  </a:rPr>
                  <a:t>b</a:t>
                </a:r>
                <a:r>
                  <a:rPr lang="en-US" altLang="ja-JP" baseline="-25000" dirty="0" err="1" smtClean="0"/>
                  <a:t>x</a:t>
                </a:r>
                <a:r>
                  <a:rPr lang="en-US" altLang="ja-JP" dirty="0" smtClean="0"/>
                  <a:t>*=3.2cm, </a:t>
                </a:r>
                <a:r>
                  <a:rPr lang="en-US" altLang="ja-JP" dirty="0">
                    <a:latin typeface="Symbol" panose="05050102010706020507" pitchFamily="18" charset="2"/>
                  </a:rPr>
                  <a:t>b</a:t>
                </a:r>
                <a:r>
                  <a:rPr lang="en-US" altLang="ja-JP" baseline="-25000" dirty="0" smtClean="0"/>
                  <a:t>y</a:t>
                </a:r>
                <a:r>
                  <a:rPr lang="en-US" altLang="ja-JP" dirty="0" smtClean="0"/>
                  <a:t>*=0.27mm</a:t>
                </a:r>
              </a:p>
              <a:p>
                <a:pPr lvl="1"/>
                <a:r>
                  <a:rPr lang="en-US" altLang="ja-JP" dirty="0"/>
                  <a:t>N</a:t>
                </a:r>
                <a:r>
                  <a:rPr lang="en-US" altLang="ja-JP" dirty="0" smtClean="0"/>
                  <a:t>ormalized C</a:t>
                </a:r>
                <a:r>
                  <a:rPr lang="en-US" altLang="ja-JP" baseline="-25000" dirty="0" smtClean="0"/>
                  <a:t>10 </a:t>
                </a:r>
                <a:r>
                  <a:rPr lang="en-US" altLang="ja-JP" dirty="0" smtClean="0"/>
                  <a:t>directly affects the beam dynamics.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The effect is reduced by Detune of </a:t>
                </a:r>
                <a:r>
                  <a:rPr lang="en-US" altLang="ja-JP" dirty="0">
                    <a:latin typeface="Symbol" panose="05050102010706020507" pitchFamily="18" charset="2"/>
                  </a:rPr>
                  <a:t>b</a:t>
                </a:r>
                <a:r>
                  <a:rPr lang="en-US" altLang="ja-JP" dirty="0"/>
                  <a:t>*</a:t>
                </a:r>
                <a:r>
                  <a:rPr lang="en-US" altLang="ja-JP" dirty="0" smtClean="0"/>
                  <a:t>.</a:t>
                </a:r>
              </a:p>
              <a:p>
                <a:pPr lvl="1"/>
                <a:r>
                  <a:rPr lang="en-US" altLang="ja-JP" dirty="0"/>
                  <a:t>C</a:t>
                </a:r>
                <a:r>
                  <a:rPr lang="en-US" altLang="ja-JP" baseline="-25000" dirty="0"/>
                  <a:t>10</a:t>
                </a:r>
                <a:r>
                  <a:rPr lang="en-US" altLang="ja-JP" dirty="0" smtClean="0"/>
                  <a:t> is 4.4% for 8x8, 8.8% for 4x8.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674" y="1255610"/>
                <a:ext cx="11032761" cy="5175169"/>
              </a:xfrm>
              <a:blipFill rotWithShape="0">
                <a:blip r:embed="rId2"/>
                <a:stretch>
                  <a:fillRect t="-1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734954" y="2252081"/>
                <a:ext cx="1774845" cy="787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54" y="2252081"/>
                <a:ext cx="1774845" cy="7873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26241" y="2442805"/>
                <a:ext cx="1742785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41" y="2442805"/>
                <a:ext cx="1742785" cy="405945"/>
              </a:xfrm>
              <a:prstGeom prst="rect">
                <a:avLst/>
              </a:prstGeom>
              <a:blipFill rotWithShape="0">
                <a:blip r:embed="rId4"/>
                <a:stretch>
                  <a:fillRect l="-3497" r="-1049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322037" y="2412233"/>
                <a:ext cx="1927514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37" y="2412233"/>
                <a:ext cx="1927514" cy="405945"/>
              </a:xfrm>
              <a:prstGeom prst="rect">
                <a:avLst/>
              </a:prstGeom>
              <a:blipFill rotWithShape="0">
                <a:blip r:embed="rId5"/>
                <a:stretch>
                  <a:fillRect l="-3165" r="-949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57036" y="4284234"/>
                <a:ext cx="4535664" cy="450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≈136.9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≈0.15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036" y="4284234"/>
                <a:ext cx="4535664" cy="450893"/>
              </a:xfrm>
              <a:prstGeom prst="rect">
                <a:avLst/>
              </a:prstGeom>
              <a:blipFill rotWithShape="0">
                <a:blip r:embed="rId6"/>
                <a:stretch>
                  <a:fillRect l="-1075" r="-269" b="-67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7168115" y="4365795"/>
            <a:ext cx="287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for  </a:t>
            </a:r>
            <a:r>
              <a:rPr lang="en-US" altLang="ja-JP" dirty="0" err="1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 err="1">
                <a:solidFill>
                  <a:srgbClr val="0070C0"/>
                </a:solidFill>
              </a:rPr>
              <a:t>x</a:t>
            </a:r>
            <a:r>
              <a:rPr lang="en-US" altLang="ja-JP" dirty="0">
                <a:solidFill>
                  <a:srgbClr val="0070C0"/>
                </a:solidFill>
              </a:rPr>
              <a:t>*=3.2cm, </a:t>
            </a:r>
            <a:r>
              <a:rPr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0070C0"/>
                </a:solidFill>
              </a:rPr>
              <a:t>y</a:t>
            </a:r>
            <a:r>
              <a:rPr lang="en-US" altLang="ja-JP" dirty="0">
                <a:solidFill>
                  <a:srgbClr val="0070C0"/>
                </a:solidFill>
              </a:rPr>
              <a:t>*=0.27mm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6039"/>
            <a:ext cx="10515600" cy="976658"/>
          </a:xfrm>
        </p:spPr>
        <p:txBody>
          <a:bodyPr/>
          <a:lstStyle/>
          <a:p>
            <a:r>
              <a:rPr kumimoji="1" lang="en-US" altLang="ja-JP" dirty="0" smtClean="0"/>
              <a:t>Parameters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KEKB/SuperKEKB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64687"/>
              </p:ext>
            </p:extLst>
          </p:nvPr>
        </p:nvGraphicFramePr>
        <p:xfrm>
          <a:off x="959945" y="1381818"/>
          <a:ext cx="1060143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287"/>
                <a:gridCol w="2028481"/>
                <a:gridCol w="2067339"/>
                <a:gridCol w="2107096"/>
                <a:gridCol w="227823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KEK (LER)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KEKB (HER)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SuperKEKB (LER)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SuperKEKB (HER)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aseline="-25000" dirty="0" smtClean="0"/>
                        <a:t>x</a:t>
                      </a:r>
                      <a:r>
                        <a:rPr kumimoji="1" lang="en-US" altLang="ja-JP" dirty="0" smtClean="0"/>
                        <a:t>(nm)/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aseline="-25000" dirty="0" err="1" smtClean="0"/>
                        <a:t>y</a:t>
                      </a:r>
                      <a:r>
                        <a:rPr kumimoji="1" lang="en-US" altLang="ja-JP" baseline="-25000" dirty="0" smtClean="0"/>
                        <a:t> </a:t>
                      </a:r>
                      <a:r>
                        <a:rPr kumimoji="1" lang="en-US" altLang="ja-JP" dirty="0" smtClean="0"/>
                        <a:t>(pm)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18/180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24/240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3.2/8.64</a:t>
                      </a:r>
                      <a:endParaRPr kumimoji="1" lang="ja-JP" altLang="en-US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4.6/11.5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baseline="-25000" dirty="0" err="1" smtClean="0"/>
                        <a:t>x</a:t>
                      </a:r>
                      <a:r>
                        <a:rPr kumimoji="1" lang="en-US" altLang="ja-JP" dirty="0" smtClean="0"/>
                        <a:t>/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baseline="-25000" dirty="0" smtClean="0"/>
                        <a:t>y </a:t>
                      </a:r>
                      <a:r>
                        <a:rPr kumimoji="1" lang="en-US" altLang="ja-JP" dirty="0" smtClean="0"/>
                        <a:t>(mm)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1200/6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1200/6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32/0.27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25/0.3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z</a:t>
                      </a:r>
                      <a:r>
                        <a:rPr kumimoji="1" lang="en-US" altLang="ja-JP" dirty="0" smtClean="0"/>
                        <a:t>(mm)/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dirty="0" smtClean="0"/>
                        <a:t>(10</a:t>
                      </a:r>
                      <a:r>
                        <a:rPr kumimoji="1" lang="en-US" altLang="ja-JP" baseline="30000" dirty="0" smtClean="0"/>
                        <a:t>-4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7/7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6/7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6/7.7</a:t>
                      </a:r>
                      <a:endParaRPr kumimoji="1" lang="ja-JP" altLang="en-US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5/6.3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mrad</a:t>
                      </a:r>
                      <a:r>
                        <a:rPr kumimoji="1" lang="en-US" altLang="ja-JP" dirty="0" smtClean="0"/>
                        <a:t>),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1" lang="en-US" altLang="ja-JP" baseline="-25000" dirty="0" err="1" smtClean="0"/>
                        <a:t>P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0.011, 1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0.0415, 20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N</a:t>
                      </a:r>
                      <a:r>
                        <a:rPr lang="en-US" altLang="ja-JP" baseline="-25000" dirty="0" smtClean="0"/>
                        <a:t>e</a:t>
                      </a:r>
                      <a:endParaRPr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6.4x10</a:t>
                      </a:r>
                      <a:r>
                        <a:rPr kumimoji="1" lang="en-US" altLang="ja-JP" baseline="30000" dirty="0" smtClean="0"/>
                        <a:t>10</a:t>
                      </a:r>
                      <a:endParaRPr kumimoji="1" lang="ja-JP" altLang="en-US" baseline="300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4.7x10</a:t>
                      </a:r>
                      <a:r>
                        <a:rPr kumimoji="1" lang="en-US" altLang="ja-JP" baseline="30000" dirty="0" smtClean="0"/>
                        <a:t>10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9x10</a:t>
                      </a:r>
                      <a:r>
                        <a:rPr kumimoji="1" lang="en-US" altLang="ja-JP" baseline="30000" dirty="0" smtClean="0"/>
                        <a:t>10</a:t>
                      </a:r>
                      <a:endParaRPr kumimoji="1" lang="ja-JP" altLang="en-US" baseline="30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6.5x10</a:t>
                      </a:r>
                      <a:r>
                        <a:rPr kumimoji="1" lang="en-US" altLang="ja-JP" baseline="30000" dirty="0" smtClean="0"/>
                        <a:t>10</a:t>
                      </a:r>
                      <a:endParaRPr kumimoji="1" lang="ja-JP" alt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</a:t>
                      </a:r>
                      <a:r>
                        <a:rPr kumimoji="1" lang="en-US" altLang="ja-JP" baseline="-25000" dirty="0" err="1" smtClean="0"/>
                        <a:t>bunch</a:t>
                      </a:r>
                      <a:r>
                        <a:rPr kumimoji="1" lang="en-US" altLang="ja-JP" baseline="0" dirty="0" smtClean="0"/>
                        <a:t>, t</a:t>
                      </a:r>
                      <a:r>
                        <a:rPr kumimoji="1" lang="en-US" altLang="ja-JP" baseline="-25000" dirty="0" smtClean="0"/>
                        <a:t>sp</a:t>
                      </a:r>
                      <a:r>
                        <a:rPr kumimoji="1" lang="en-US" altLang="ja-JP" baseline="0" dirty="0" smtClean="0"/>
                        <a:t> (ns)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1576</a:t>
                      </a:r>
                      <a:endParaRPr kumimoji="1" lang="ja-JP" altLang="en-US" baseline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2500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</a:t>
                      </a:r>
                      <a:r>
                        <a:rPr kumimoji="1" lang="en-US" altLang="ja-JP" baseline="-25000" dirty="0" err="1" smtClean="0"/>
                        <a:t>tot</a:t>
                      </a:r>
                      <a:r>
                        <a:rPr kumimoji="1" lang="en-US" altLang="ja-JP" dirty="0" smtClean="0"/>
                        <a:t> (cm</a:t>
                      </a:r>
                      <a:r>
                        <a:rPr kumimoji="1" lang="en-US" altLang="ja-JP" baseline="30000" dirty="0" smtClean="0"/>
                        <a:t>-2</a:t>
                      </a:r>
                      <a:r>
                        <a:rPr kumimoji="1" lang="en-US" altLang="ja-JP" dirty="0" smtClean="0"/>
                        <a:t>s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2.11x10</a:t>
                      </a:r>
                      <a:r>
                        <a:rPr kumimoji="1" lang="en-US" altLang="ja-JP" baseline="30000" dirty="0" smtClean="0"/>
                        <a:t>34</a:t>
                      </a:r>
                      <a:endParaRPr kumimoji="1" lang="ja-JP" altLang="en-US" baseline="30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8x10</a:t>
                      </a:r>
                      <a:r>
                        <a:rPr kumimoji="1" lang="en-US" altLang="ja-JP" baseline="30000" dirty="0" smtClean="0"/>
                        <a:t>35</a:t>
                      </a:r>
                      <a:endParaRPr kumimoji="1" lang="ja-JP" altLang="en-US" baseline="30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baseline="-25000" dirty="0" smtClean="0"/>
                        <a:t>x</a:t>
                      </a:r>
                      <a:r>
                        <a:rPr kumimoji="1" lang="en-US" altLang="ja-JP" dirty="0" smtClean="0"/>
                        <a:t>/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baseline="-25000" dirty="0" err="1" smtClean="0"/>
                        <a:t>y</a:t>
                      </a:r>
                      <a:r>
                        <a:rPr kumimoji="1" lang="en-US" altLang="ja-JP" baseline="-2500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0.127/0.129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0.102/0.09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0.0028,0.088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0.0012/0.081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 of the Coherent beam-beam instability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878" y="1728869"/>
            <a:ext cx="5823767" cy="4351338"/>
          </a:xfrm>
        </p:spPr>
        <p:txBody>
          <a:bodyPr/>
          <a:lstStyle/>
          <a:p>
            <a:r>
              <a:rPr kumimoji="1" lang="en-US" altLang="ja-JP" dirty="0" smtClean="0"/>
              <a:t>Beam-beam instability should be observed at detuned lattice (8x8x) in commissioning of Phase-II (this year).</a:t>
            </a:r>
          </a:p>
          <a:p>
            <a:r>
              <a:rPr lang="en-US" altLang="ja-JP" dirty="0"/>
              <a:t>Design parameters of SuperKEKB was stable.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04886" y="1235738"/>
            <a:ext cx="150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Y. Ohnishi, Dec. 2017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" y="4335102"/>
            <a:ext cx="5446643" cy="18917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45" y="2126974"/>
            <a:ext cx="5835830" cy="302149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941365" y="2196548"/>
            <a:ext cx="983974" cy="2951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12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3096" y="177416"/>
            <a:ext cx="10515600" cy="776741"/>
          </a:xfrm>
        </p:spPr>
        <p:txBody>
          <a:bodyPr/>
          <a:lstStyle/>
          <a:p>
            <a:r>
              <a:rPr kumimoji="1" lang="en-US" altLang="ja-JP" dirty="0" smtClean="0"/>
              <a:t>Analysis of the instability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749" y="1093075"/>
            <a:ext cx="11439938" cy="4673984"/>
          </a:xfrm>
        </p:spPr>
        <p:txBody>
          <a:bodyPr/>
          <a:lstStyle/>
          <a:p>
            <a:r>
              <a:rPr lang="en-US" altLang="ja-JP" dirty="0" smtClean="0"/>
              <a:t>Beam-beam eigenmode analysis. Solve eigenvalues of 1000x1000 matrix.</a:t>
            </a:r>
          </a:p>
          <a:p>
            <a:r>
              <a:rPr lang="en-US" altLang="ja-JP" dirty="0" smtClean="0"/>
              <a:t>Eigen tune is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=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+-</a:t>
            </a:r>
            <a:r>
              <a:rPr lang="en-US" altLang="ja-JP" dirty="0" err="1" smtClean="0"/>
              <a:t>L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s</a:t>
            </a:r>
            <a:r>
              <a:rPr lang="en-US" altLang="ja-JP" dirty="0" smtClean="0"/>
              <a:t>. Mode coupling or synchro-beta resonance is </a:t>
            </a:r>
            <a:r>
              <a:rPr lang="en-US" altLang="ja-JP" dirty="0" err="1" smtClean="0"/>
              <a:t>casued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Synchrotron tune, </a:t>
            </a:r>
            <a:r>
              <a:rPr kumimoji="1" lang="en-US" altLang="ja-JP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smtClean="0"/>
              <a:t>s</a:t>
            </a:r>
            <a:r>
              <a:rPr kumimoji="1" lang="en-US" altLang="ja-JP" dirty="0" smtClean="0"/>
              <a:t>(LER)=0.0247,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s</a:t>
            </a:r>
            <a:r>
              <a:rPr kumimoji="1" lang="en-US" altLang="ja-JP" dirty="0" smtClean="0"/>
              <a:t>(HER)=0.0280.</a:t>
            </a:r>
          </a:p>
          <a:p>
            <a:r>
              <a:rPr lang="en-US" altLang="ja-JP" dirty="0" smtClean="0"/>
              <a:t>Number of Sidebands increases.</a:t>
            </a:r>
            <a:r>
              <a:rPr lang="ja-JP" altLang="en-US" dirty="0"/>
              <a:t> </a:t>
            </a:r>
            <a:r>
              <a:rPr lang="en-US" altLang="ja-JP" dirty="0" smtClean="0"/>
              <a:t>More unstable.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/>
              <a:t>strong-strong beam-beam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simulation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180" y="3151411"/>
            <a:ext cx="6291820" cy="3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8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8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+mn-lt"/>
              </a:rPr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54988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8x8x                                                       4x8x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68" y="1546895"/>
            <a:ext cx="3650391" cy="50323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9" y="1817992"/>
            <a:ext cx="3417300" cy="47447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59988" y="6164756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skb8x8xb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38" y="2633784"/>
            <a:ext cx="1467095" cy="11937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67106" y="2785679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kumimoji="1" lang="en-US" altLang="ja-JP" dirty="0" err="1" smtClean="0"/>
              <a:t>+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s</a:t>
            </a:r>
            <a:r>
              <a:rPr kumimoji="1" lang="en-US" altLang="ja-JP" baseline="30000" dirty="0" smtClean="0"/>
              <a:t>(+)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16721" y="3202169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-3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s</a:t>
            </a:r>
            <a:r>
              <a:rPr kumimoji="1" lang="en-US" altLang="ja-JP" baseline="30000" dirty="0" smtClean="0"/>
              <a:t>(-)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62980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441"/>
          </a:xfrm>
        </p:spPr>
        <p:txBody>
          <a:bodyPr/>
          <a:lstStyle/>
          <a:p>
            <a:r>
              <a:rPr lang="en-US" altLang="ja-JP" dirty="0"/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9817" y="1715922"/>
            <a:ext cx="10515600" cy="4351338"/>
          </a:xfrm>
        </p:spPr>
        <p:txBody>
          <a:bodyPr/>
          <a:lstStyle/>
          <a:p>
            <a:r>
              <a:rPr lang="en-US" altLang="ja-JP" dirty="0"/>
              <a:t>8x8x                                                       4x8x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28" y="998481"/>
            <a:ext cx="4004025" cy="55547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7" y="945929"/>
            <a:ext cx="4068487" cy="56598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72327" y="6311900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656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115"/>
          </a:xfrm>
        </p:spPr>
        <p:txBody>
          <a:bodyPr/>
          <a:lstStyle/>
          <a:p>
            <a:r>
              <a:rPr lang="en-US" altLang="ja-JP" dirty="0"/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smtClean="0"/>
              <a:t>=0.55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08" y="1261240"/>
            <a:ext cx="3720421" cy="52288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50" y="1340967"/>
            <a:ext cx="3692118" cy="51387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4761" y="6350248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4835" y="1340967"/>
            <a:ext cx="10515600" cy="4351338"/>
          </a:xfrm>
        </p:spPr>
        <p:txBody>
          <a:bodyPr/>
          <a:lstStyle/>
          <a:p>
            <a:r>
              <a:rPr lang="en-US" altLang="ja-JP" dirty="0"/>
              <a:t>8x8x                                                       4x8x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914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Strong-strong beam-beam simulation</a:t>
            </a:r>
            <a:br>
              <a:rPr lang="en-US" altLang="ja-JP" dirty="0" smtClean="0"/>
            </a:br>
            <a:r>
              <a:rPr lang="en-US" altLang="ja-JP" dirty="0" smtClean="0"/>
              <a:t>8x8x</a:t>
            </a:r>
            <a:r>
              <a:rPr lang="en-US" altLang="ja-JP" dirty="0"/>
              <a:t>,    </a:t>
            </a:r>
            <a:r>
              <a:rPr lang="en-US" altLang="ja-JP" dirty="0" smtClean="0"/>
              <a:t>1.44mAx1.04mA,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09" y="1325563"/>
            <a:ext cx="7646242" cy="53821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884259" y="5276193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skb2a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95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4x8x</a:t>
            </a:r>
            <a:r>
              <a:rPr lang="en-US" altLang="ja-JP" dirty="0"/>
              <a:t>,    1mAx0.8mA 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=0.53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008993"/>
            <a:ext cx="7701984" cy="53965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382776" y="570869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skb21b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750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102366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Summary of the strong-strong simulation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55585"/>
              </p:ext>
            </p:extLst>
          </p:nvPr>
        </p:nvGraphicFramePr>
        <p:xfrm>
          <a:off x="838199" y="1825625"/>
          <a:ext cx="1017664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49"/>
                <a:gridCol w="4246180"/>
                <a:gridCol w="4687612"/>
              </a:tblGrid>
              <a:tr h="591754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baseline="-25000" dirty="0" err="1" smtClean="0"/>
                        <a:t>x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              8x8x</a:t>
                      </a:r>
                    </a:p>
                    <a:p>
                      <a:r>
                        <a:rPr kumimoji="1" lang="en-US" altLang="ja-JP" dirty="0" smtClean="0"/>
                        <a:t>         L/L</a:t>
                      </a:r>
                      <a:r>
                        <a:rPr kumimoji="1" lang="en-US" altLang="ja-JP" baseline="-25000" dirty="0" smtClean="0"/>
                        <a:t>0</a:t>
                      </a:r>
                      <a:r>
                        <a:rPr kumimoji="1" lang="en-US" altLang="ja-JP" dirty="0" smtClean="0"/>
                        <a:t>,  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x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smtClean="0"/>
                        <a:t>x0 </a:t>
                      </a:r>
                      <a:r>
                        <a:rPr kumimoji="1" lang="en-US" altLang="ja-JP" dirty="0" smtClean="0"/>
                        <a:t>(L &amp; H)             </a:t>
                      </a:r>
                      <a:r>
                        <a:rPr kumimoji="1" lang="en-US" altLang="ja-JP" dirty="0" err="1" smtClean="0"/>
                        <a:t>osc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            4x8x</a:t>
                      </a:r>
                    </a:p>
                    <a:p>
                      <a:r>
                        <a:rPr kumimoji="1" lang="en-US" altLang="ja-JP" dirty="0" smtClean="0"/>
                        <a:t>           L/L</a:t>
                      </a:r>
                      <a:r>
                        <a:rPr kumimoji="1" lang="en-US" altLang="ja-JP" baseline="-25000" dirty="0" smtClean="0"/>
                        <a:t>0</a:t>
                      </a:r>
                      <a:r>
                        <a:rPr kumimoji="1" lang="en-US" altLang="ja-JP" dirty="0" smtClean="0"/>
                        <a:t>,      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x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smtClean="0"/>
                        <a:t>x0 </a:t>
                      </a:r>
                      <a:r>
                        <a:rPr kumimoji="1" lang="en-US" altLang="ja-JP" dirty="0" smtClean="0"/>
                        <a:t>(L &amp; H)             </a:t>
                      </a:r>
                      <a:r>
                        <a:rPr kumimoji="1" lang="en-US" altLang="ja-JP" dirty="0" err="1" smtClean="0"/>
                        <a:t>osc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0.53    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0.58-0.66         6.5       4.5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     0.75-1.0     3.0-7.5  2.2-6.2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0.535   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0.70-0.95     2.5-6.2   1.4-4.0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           1.04</a:t>
                      </a:r>
                      <a:r>
                        <a:rPr kumimoji="1" lang="en-US" altLang="ja-JP" baseline="0" dirty="0" smtClean="0">
                          <a:solidFill>
                            <a:srgbClr val="0070C0"/>
                          </a:solidFill>
                        </a:rPr>
                        <a:t>             1.2          1.0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     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0.75-0.95    2.5-6.0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  1.4-4.0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2"/>
                          </a:solidFill>
                        </a:rPr>
                        <a:t>           1.05</a:t>
                      </a:r>
                      <a:r>
                        <a:rPr kumimoji="1" lang="en-US" altLang="ja-JP" baseline="0" dirty="0" smtClean="0">
                          <a:solidFill>
                            <a:schemeClr val="accent2"/>
                          </a:solidFill>
                        </a:rPr>
                        <a:t>             2.1          1.1</a:t>
                      </a:r>
                      <a:endParaRPr kumimoji="1" lang="ja-JP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0.545   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0.83           7.2              1.2             no </a:t>
                      </a:r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osc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2"/>
                          </a:solidFill>
                        </a:rPr>
                        <a:t>          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0.94             5.2          1.7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0.55    e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0.75-0.77        8.6           3.5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762703" y="1229710"/>
            <a:ext cx="327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I=1.44mA x 1.04mA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9834" y="5213131"/>
            <a:ext cx="723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Horizontal emittance growth does not contribute luminosity drop in collision with a large crossing angle, when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 is large.</a:t>
            </a:r>
          </a:p>
          <a:p>
            <a:r>
              <a:rPr lang="en-US" altLang="ja-JP" dirty="0" smtClean="0"/>
              <a:t>Crab waist on in the simulation. CW-off may be serious for the horizontal emittance growth.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6416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SuperKEKB collision starts this spring (Phase II).</a:t>
            </a:r>
          </a:p>
          <a:p>
            <a:r>
              <a:rPr lang="en-US" altLang="ja-JP" dirty="0" smtClean="0"/>
              <a:t>Beta function is squeezed step-by-step.</a:t>
            </a:r>
          </a:p>
          <a:p>
            <a:r>
              <a:rPr kumimoji="1" lang="en-US" altLang="ja-JP" dirty="0" smtClean="0"/>
              <a:t>From the beam dynamics, these two issues are</a:t>
            </a:r>
          </a:p>
          <a:p>
            <a:pPr marL="457200" lvl="1" indent="0">
              <a:buNone/>
            </a:pPr>
            <a:r>
              <a:rPr lang="en-US" altLang="ja-JP" dirty="0" smtClean="0"/>
              <a:t>1. IR nonlinearity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2. Coherent beam-beam in head-tail mode</a:t>
            </a:r>
          </a:p>
          <a:p>
            <a:pPr marL="0" indent="0">
              <a:buNone/>
            </a:pPr>
            <a:r>
              <a:rPr kumimoji="1" lang="en-US" altLang="ja-JP" dirty="0" smtClean="0"/>
              <a:t>Also studies to be continued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3. Electron cloud/ion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4. IR linear optics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237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4643" y="2064716"/>
            <a:ext cx="11532705" cy="1325563"/>
          </a:xfrm>
        </p:spPr>
        <p:txBody>
          <a:bodyPr>
            <a:noAutofit/>
          </a:bodyPr>
          <a:lstStyle/>
          <a:p>
            <a:r>
              <a:rPr kumimoji="1" lang="en-US" altLang="ja-JP" sz="7200" dirty="0" smtClean="0">
                <a:solidFill>
                  <a:schemeClr val="accent2"/>
                </a:solidFill>
              </a:rPr>
              <a:t>Thank you for your attention</a:t>
            </a:r>
            <a:endParaRPr kumimoji="1" lang="ja-JP" altLang="en-U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4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9534" y="1750674"/>
            <a:ext cx="10515600" cy="4351338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4" y="252552"/>
            <a:ext cx="9604441" cy="6425566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7829608" y="968440"/>
            <a:ext cx="1079291" cy="401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0359" y="1002623"/>
            <a:ext cx="3121395" cy="581455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Electron cloud cure and IP optics tuning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84039" y="1369999"/>
            <a:ext cx="292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hromatic coupling correction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8908109" y="1144465"/>
            <a:ext cx="670224" cy="273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Commissioning of 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9296" y="1023730"/>
            <a:ext cx="10515600" cy="435133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Electron cloud effect, this is not subject of this work shop. </a:t>
            </a:r>
          </a:p>
          <a:p>
            <a:r>
              <a:rPr lang="en-US" altLang="ja-JP" dirty="0" smtClean="0"/>
              <a:t>IP orbit/optics tuning, </a:t>
            </a: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y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 (waist), r</a:t>
            </a:r>
            <a:r>
              <a:rPr lang="en-US" altLang="ja-JP" baseline="-25000" dirty="0" smtClean="0"/>
              <a:t>1-4</a:t>
            </a:r>
            <a:r>
              <a:rPr lang="en-US" altLang="ja-JP" dirty="0" smtClean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,</a:t>
            </a:r>
            <a:r>
              <a:rPr lang="en-US" altLang="ja-JP" baseline="-25000" dirty="0" smtClean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’.</a:t>
            </a:r>
          </a:p>
          <a:p>
            <a:r>
              <a:rPr lang="en-US" altLang="ja-JP" dirty="0" smtClean="0"/>
              <a:t>Chromatic optics parameters,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, r</a:t>
            </a:r>
            <a:r>
              <a:rPr lang="en-US" altLang="ja-JP" baseline="-25000" dirty="0" smtClean="0"/>
              <a:t>1-4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Parametrization of one turn matrix at IP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17" y="3037616"/>
            <a:ext cx="2876550" cy="5429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86" y="3602025"/>
            <a:ext cx="2419350" cy="476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44" y="4065953"/>
            <a:ext cx="8877300" cy="11334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413" y="4957822"/>
            <a:ext cx="3590925" cy="7810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259" y="5738872"/>
            <a:ext cx="3038475" cy="8286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4758"/>
            <a:ext cx="2476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Commissioning of KEKB, IP optics tuning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9296" y="1023730"/>
            <a:ext cx="10515600" cy="4351338"/>
          </a:xfrm>
        </p:spPr>
        <p:txBody>
          <a:bodyPr/>
          <a:lstStyle/>
          <a:p>
            <a:r>
              <a:rPr lang="en-US" altLang="ja-JP" dirty="0" smtClean="0"/>
              <a:t>IP orbit/optics tuning, </a:t>
            </a: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y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 (waist), r</a:t>
            </a:r>
            <a:r>
              <a:rPr lang="en-US" altLang="ja-JP" baseline="-25000" dirty="0" smtClean="0"/>
              <a:t>1-4</a:t>
            </a:r>
            <a:r>
              <a:rPr lang="en-US" altLang="ja-JP" dirty="0" smtClean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,</a:t>
            </a:r>
            <a:r>
              <a:rPr lang="en-US" altLang="ja-JP" baseline="-25000" dirty="0" smtClean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’ every hour was essential for maintain KEKB operation.</a:t>
            </a:r>
          </a:p>
          <a:p>
            <a:r>
              <a:rPr lang="en-US" altLang="ja-JP" dirty="0" smtClean="0"/>
              <a:t>Chromatic optics parameters,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, r</a:t>
            </a:r>
            <a:r>
              <a:rPr lang="en-US" altLang="ja-JP" baseline="-25000" dirty="0" smtClean="0"/>
              <a:t>1-4</a:t>
            </a:r>
            <a:r>
              <a:rPr lang="en-US" altLang="ja-JP" dirty="0"/>
              <a:t>,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h</a:t>
            </a:r>
            <a:r>
              <a:rPr lang="en-US" altLang="ja-JP" baseline="-25000" dirty="0" err="1" smtClean="0"/>
              <a:t>y</a:t>
            </a:r>
            <a:r>
              <a:rPr lang="en-US" altLang="ja-JP" dirty="0" smtClean="0"/>
              <a:t>. were corrected later.</a:t>
            </a:r>
          </a:p>
          <a:p>
            <a:r>
              <a:rPr lang="en-US" altLang="ja-JP" dirty="0" smtClean="0"/>
              <a:t>Parametrization of one turn matrix at IP</a:t>
            </a:r>
          </a:p>
          <a:p>
            <a:pPr lvl="1"/>
            <a:r>
              <a:rPr lang="en-US" altLang="ja-JP" dirty="0" smtClean="0"/>
              <a:t>dispersion subtraction, 4+2 matrix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x-y coupling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2379704"/>
            <a:ext cx="2876550" cy="5429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856" y="3226038"/>
            <a:ext cx="3038475" cy="8286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13" y="3359904"/>
            <a:ext cx="2476500" cy="4953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561" y="4509150"/>
            <a:ext cx="2324100" cy="3714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926" y="4281757"/>
            <a:ext cx="2724150" cy="762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774" y="5024707"/>
            <a:ext cx="3200400" cy="762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900" y="5062807"/>
            <a:ext cx="2038350" cy="7239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810" y="5849505"/>
            <a:ext cx="5781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147"/>
          </a:xfrm>
        </p:spPr>
        <p:txBody>
          <a:bodyPr/>
          <a:lstStyle/>
          <a:p>
            <a:r>
              <a:rPr kumimoji="1" lang="en-US" altLang="ja-JP" dirty="0" smtClean="0"/>
              <a:t>Strong-strong simulation in SuperKEKB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675" y="1109272"/>
            <a:ext cx="11272604" cy="4351338"/>
          </a:xfrm>
        </p:spPr>
        <p:txBody>
          <a:bodyPr/>
          <a:lstStyle/>
          <a:p>
            <a:r>
              <a:rPr kumimoji="1" lang="en-US" altLang="ja-JP" dirty="0" smtClean="0"/>
              <a:t>Luminosity simulation was performed with scanning the optics parameters as is done in the operation. Simulation using M</a:t>
            </a:r>
            <a:r>
              <a:rPr kumimoji="1" lang="en-US" altLang="ja-JP" baseline="-25000" dirty="0" smtClean="0"/>
              <a:t>6</a:t>
            </a:r>
            <a:r>
              <a:rPr kumimoji="1" lang="en-US" altLang="ja-JP" dirty="0" smtClean="0"/>
              <a:t>(s*).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161394"/>
            <a:ext cx="5857875" cy="40100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79" y="2161394"/>
            <a:ext cx="57721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001000" cy="609600"/>
          </a:xfrm>
        </p:spPr>
        <p:txBody>
          <a:bodyPr/>
          <a:lstStyle/>
          <a:p>
            <a:r>
              <a:rPr lang="en-US" altLang="ja-JP" sz="2400"/>
              <a:t>Optics parameters are controlled by local bumps</a:t>
            </a:r>
          </a:p>
        </p:txBody>
      </p:sp>
      <p:pic>
        <p:nvPicPr>
          <p:cNvPr id="31748" name="Picture 4" descr="C:\Documents and Settings\Owner\My Documents\PAC03\KEKBOPFigLib\2003_05_08_17_09_42_LER_DR_Kno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9" y="838200"/>
            <a:ext cx="69723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854846" y="1693889"/>
            <a:ext cx="392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Local bump at sextupole magnets induces x-y coupling at IP.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538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457200"/>
            <a:ext cx="8229600" cy="490538"/>
          </a:xfrm>
        </p:spPr>
        <p:txBody>
          <a:bodyPr/>
          <a:lstStyle/>
          <a:p>
            <a:r>
              <a:rPr lang="en-US" altLang="ja-JP" sz="2600" dirty="0"/>
              <a:t>Dispersion at </a:t>
            </a:r>
            <a:r>
              <a:rPr lang="en-US" altLang="ja-JP" sz="2600" dirty="0" smtClean="0"/>
              <a:t>IP,  tuning</a:t>
            </a:r>
            <a:endParaRPr lang="en-US" altLang="ja-JP" sz="2600" dirty="0"/>
          </a:p>
        </p:txBody>
      </p:sp>
      <p:pic>
        <p:nvPicPr>
          <p:cNvPr id="30724" name="Picture 4" descr="C:\Documents and Settings\Owner\My Documents\PAC03\KEKBOPFigLib\2003_05_08_22_14_05_LER_et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8" y="947738"/>
            <a:ext cx="732472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469442" y="2188564"/>
            <a:ext cx="338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Beam size and luminosity are measured with changing 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h</a:t>
            </a:r>
            <a:r>
              <a:rPr kumimoji="1" lang="en-US" altLang="ja-JP" sz="2000" dirty="0" err="1" smtClean="0"/>
              <a:t>y</a:t>
            </a:r>
            <a:r>
              <a:rPr kumimoji="1" lang="en-US" altLang="ja-JP" sz="2000" dirty="0" smtClean="0"/>
              <a:t> parameters.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744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0" y="457200"/>
            <a:ext cx="8229600" cy="566738"/>
          </a:xfrm>
        </p:spPr>
        <p:txBody>
          <a:bodyPr/>
          <a:lstStyle/>
          <a:p>
            <a:r>
              <a:rPr lang="en-US" altLang="ja-JP" dirty="0"/>
              <a:t>X-y coupling   LER  </a:t>
            </a:r>
            <a:r>
              <a:rPr lang="en-US" altLang="ja-JP" dirty="0" smtClean="0"/>
              <a:t>R</a:t>
            </a:r>
            <a:r>
              <a:rPr lang="en-US" altLang="ja-JP" baseline="-25000" dirty="0" smtClean="0"/>
              <a:t>2</a:t>
            </a:r>
            <a:r>
              <a:rPr lang="en-US" altLang="ja-JP" dirty="0"/>
              <a:t> ,  tuning</a:t>
            </a:r>
            <a:endParaRPr lang="en-US" altLang="ja-JP" baseline="-25000" dirty="0"/>
          </a:p>
        </p:txBody>
      </p:sp>
      <p:pic>
        <p:nvPicPr>
          <p:cNvPr id="32772" name="Picture 1028" descr="C:\Documents and Settings\Owner\My Documents\PAC03\KEKBOPFigLib\2003_05_08_18_36_58_LER_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0" y="886918"/>
            <a:ext cx="7281863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469442" y="2188564"/>
            <a:ext cx="338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Beam size and luminosity are measured with changing R2 parameters.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454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1323</Words>
  <Application>Microsoft Office PowerPoint</Application>
  <PresentationFormat>ワイド画面</PresentationFormat>
  <Paragraphs>256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Cambria Math</vt:lpstr>
      <vt:lpstr>Symbol</vt:lpstr>
      <vt:lpstr>Office テーマ</vt:lpstr>
      <vt:lpstr>Beam-beam effects in KEKB/SuperKEKB </vt:lpstr>
      <vt:lpstr>KEKB</vt:lpstr>
      <vt:lpstr>Parameters of KEKB/SuperKEKB</vt:lpstr>
      <vt:lpstr>Electron cloud cure and IP optics tuning </vt:lpstr>
      <vt:lpstr>Commissioning of KEKB, IP optics tuning</vt:lpstr>
      <vt:lpstr>Strong-strong simulation in SuperKEKB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Measurement of IP optics</vt:lpstr>
      <vt:lpstr>PowerPoint プレゼンテーション</vt:lpstr>
      <vt:lpstr>PowerPoint プレゼンテーション</vt:lpstr>
      <vt:lpstr>Chromatic coupling at IP</vt:lpstr>
      <vt:lpstr>Electron cloud cure and IP optics tuning </vt:lpstr>
      <vt:lpstr>Beam-beam simulation with chromatic coupling</vt:lpstr>
      <vt:lpstr>Weak-strong simulation w and w/o chromatic coupling</vt:lpstr>
      <vt:lpstr>Measurement of chromatic coupling</vt:lpstr>
      <vt:lpstr>SuperKEKB</vt:lpstr>
      <vt:lpstr>PowerPoint プレゼンテーション</vt:lpstr>
      <vt:lpstr>IR magnets and their nonlinearity</vt:lpstr>
      <vt:lpstr>Y. Zhang’s (IHEP) work at KEK</vt:lpstr>
      <vt:lpstr>QCS superconducting magnet system</vt:lpstr>
      <vt:lpstr>PowerPoint プレゼンテーション</vt:lpstr>
      <vt:lpstr>Evaluation of nonlinear term</vt:lpstr>
      <vt:lpstr>C10 from SK2 and K3+yCOD</vt:lpstr>
      <vt:lpstr>Comparison with PTC</vt:lpstr>
      <vt:lpstr>Luminosity for H=c10px2py</vt:lpstr>
      <vt:lpstr>Detuning b*</vt:lpstr>
      <vt:lpstr>Measurement of the Coherent beam-beam instability</vt:lpstr>
      <vt:lpstr>Analysis of the instability</vt:lpstr>
      <vt:lpstr>Eigen mode analysis for nx=0.53</vt:lpstr>
      <vt:lpstr>Eigen mode analysis for nx=0.54</vt:lpstr>
      <vt:lpstr>Eigen mode analysis for nx=0.55</vt:lpstr>
      <vt:lpstr>Strong-strong beam-beam simulation 8x8x,    1.44mAx1.04mA, nx=0.53</vt:lpstr>
      <vt:lpstr>4x8x,    1mAx0.8mA , nx=0.53</vt:lpstr>
      <vt:lpstr>Summary of the strong-strong simulation</vt:lpstr>
      <vt:lpstr>Summary</vt:lpstr>
      <vt:lpstr>Thank you for your attention</vt:lpstr>
      <vt:lpstr>Commissioning of KEKB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effects in KEKB/SuperKEKB </dc:title>
  <dc:creator>大見和史</dc:creator>
  <cp:lastModifiedBy>大見和史</cp:lastModifiedBy>
  <cp:revision>134</cp:revision>
  <dcterms:created xsi:type="dcterms:W3CDTF">2018-01-14T00:41:46Z</dcterms:created>
  <dcterms:modified xsi:type="dcterms:W3CDTF">2018-02-05T15:23:44Z</dcterms:modified>
</cp:coreProperties>
</file>