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42" r:id="rId1"/>
    <p:sldMasterId id="2147485233" r:id="rId2"/>
  </p:sldMasterIdLst>
  <p:notesMasterIdLst>
    <p:notesMasterId r:id="rId47"/>
  </p:notesMasterIdLst>
  <p:handoutMasterIdLst>
    <p:handoutMasterId r:id="rId48"/>
  </p:handoutMasterIdLst>
  <p:sldIdLst>
    <p:sldId id="884" r:id="rId3"/>
    <p:sldId id="257" r:id="rId4"/>
    <p:sldId id="822" r:id="rId5"/>
    <p:sldId id="990" r:id="rId6"/>
    <p:sldId id="1002" r:id="rId7"/>
    <p:sldId id="1003" r:id="rId8"/>
    <p:sldId id="1001" r:id="rId9"/>
    <p:sldId id="930" r:id="rId10"/>
    <p:sldId id="984" r:id="rId11"/>
    <p:sldId id="985" r:id="rId12"/>
    <p:sldId id="1042" r:id="rId13"/>
    <p:sldId id="1043" r:id="rId14"/>
    <p:sldId id="1041" r:id="rId15"/>
    <p:sldId id="1017" r:id="rId16"/>
    <p:sldId id="1012" r:id="rId17"/>
    <p:sldId id="931" r:id="rId18"/>
    <p:sldId id="1016" r:id="rId19"/>
    <p:sldId id="1026" r:id="rId20"/>
    <p:sldId id="1044" r:id="rId21"/>
    <p:sldId id="1025" r:id="rId22"/>
    <p:sldId id="1046" r:id="rId23"/>
    <p:sldId id="1047" r:id="rId24"/>
    <p:sldId id="987" r:id="rId25"/>
    <p:sldId id="1048" r:id="rId26"/>
    <p:sldId id="1023" r:id="rId27"/>
    <p:sldId id="1024" r:id="rId28"/>
    <p:sldId id="932" r:id="rId29"/>
    <p:sldId id="988" r:id="rId30"/>
    <p:sldId id="1039" r:id="rId31"/>
    <p:sldId id="1040" r:id="rId32"/>
    <p:sldId id="1037" r:id="rId33"/>
    <p:sldId id="953" r:id="rId34"/>
    <p:sldId id="968" r:id="rId35"/>
    <p:sldId id="989" r:id="rId36"/>
    <p:sldId id="991" r:id="rId37"/>
    <p:sldId id="992" r:id="rId38"/>
    <p:sldId id="993" r:id="rId39"/>
    <p:sldId id="994" r:id="rId40"/>
    <p:sldId id="995" r:id="rId41"/>
    <p:sldId id="1006" r:id="rId42"/>
    <p:sldId id="1007" r:id="rId43"/>
    <p:sldId id="1008" r:id="rId44"/>
    <p:sldId id="1009" r:id="rId45"/>
    <p:sldId id="1010" r:id="rId46"/>
  </p:sldIdLst>
  <p:sldSz cx="9144000" cy="6858000" type="screen4x3"/>
  <p:notesSz cx="6729413" cy="9861550"/>
  <p:custDataLst>
    <p:tags r:id="rId4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>
          <p15:clr>
            <a:srgbClr val="A4A3A4"/>
          </p15:clr>
        </p15:guide>
        <p15:guide id="2" pos="21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CCFF"/>
    <a:srgbClr val="FF00FF"/>
    <a:srgbClr val="FF9300"/>
    <a:srgbClr val="800080"/>
    <a:srgbClr val="FF0000"/>
    <a:srgbClr val="008000"/>
    <a:srgbClr val="A61303"/>
    <a:srgbClr val="66FF33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3" autoAdjust="0"/>
    <p:restoredTop sz="93702" autoAdjust="0"/>
  </p:normalViewPr>
  <p:slideViewPr>
    <p:cSldViewPr>
      <p:cViewPr>
        <p:scale>
          <a:sx n="119" d="100"/>
          <a:sy n="119" d="100"/>
        </p:scale>
        <p:origin x="608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2808" y="-104"/>
      </p:cViewPr>
      <p:guideLst>
        <p:guide orient="horz" pos="3105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9425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9425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2" tIns="46432" rIns="92862" bIns="4643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 smtClean="0">
                <a:latin typeface="Helvetica" charset="0"/>
              </a:defRPr>
            </a:lvl1pPr>
          </a:lstStyle>
          <a:p>
            <a:pPr>
              <a:defRPr/>
            </a:pPr>
            <a:fld id="{DB0FA953-9300-7345-9C0D-F4FA17D86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75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t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2707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9475" y="4695825"/>
            <a:ext cx="4986338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4825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b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94825"/>
            <a:ext cx="2932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5" rIns="91331" bIns="45665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 smtClean="0">
                <a:latin typeface="Helvetica" charset="0"/>
              </a:defRPr>
            </a:lvl1pPr>
          </a:lstStyle>
          <a:p>
            <a:pPr>
              <a:defRPr/>
            </a:pPr>
            <a:fld id="{7EB9C0F2-CC32-9944-AFD1-6FCDBA6D7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2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74B54-9BF4-4224-B98A-D42A2C22AF5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96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76BC44-7916-5B44-B1CB-66BD627CCA80}" type="slidenum">
              <a:rPr lang="en-US" sz="1200">
                <a:latin typeface="Helvetica" charset="0"/>
              </a:rPr>
              <a:pPr/>
              <a:t>2</a:t>
            </a:fld>
            <a:endParaRPr lang="en-US" sz="1200">
              <a:latin typeface="Helvetica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8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89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40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TS1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0EA6-2003-B74E-8E54-DDF55E0151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C0F2-CC32-9944-AFD1-6FCDBA6D7BB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8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B9C0F2-CC32-9944-AFD1-6FCDBA6D7BB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1581150" cy="6858000"/>
            <a:chOff x="134471" y="0"/>
            <a:chExt cx="1581220" cy="6858000"/>
          </a:xfrm>
        </p:grpSpPr>
        <p:pic>
          <p:nvPicPr>
            <p:cNvPr id="5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r="83676"/>
            <a:stretch>
              <a:fillRect/>
            </a:stretch>
          </p:blipFill>
          <p:spPr bwMode="auto">
            <a:xfrm>
              <a:off x="134471" y="0"/>
              <a:ext cx="135815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7546975" y="0"/>
            <a:ext cx="1597025" cy="6858000"/>
            <a:chOff x="7413812" y="0"/>
            <a:chExt cx="1597734" cy="6858000"/>
          </a:xfrm>
        </p:grpSpPr>
        <p:pic>
          <p:nvPicPr>
            <p:cNvPr id="8" name="Picture 12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126"/>
            <a:stretch>
              <a:fillRect/>
            </a:stretch>
          </p:blipFill>
          <p:spPr bwMode="auto">
            <a:xfrm>
              <a:off x="7651376" y="0"/>
              <a:ext cx="136017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13812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4" descr="HR-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4841875"/>
            <a:ext cx="603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8"/>
          <p:cNvSpPr>
            <a:spLocks noChangeArrowheads="1"/>
          </p:cNvSpPr>
          <p:nvPr userDrawn="1"/>
        </p:nvSpPr>
        <p:spPr bwMode="auto">
          <a:xfrm>
            <a:off x="4060825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Rectangle 59"/>
          <p:cNvSpPr>
            <a:spLocks noChangeArrowheads="1"/>
          </p:cNvSpPr>
          <p:nvPr userDrawn="1"/>
        </p:nvSpPr>
        <p:spPr bwMode="auto">
          <a:xfrm>
            <a:off x="3678238" y="2630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5">
            <a:lum bright="-14000" contrast="16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403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69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06282C-DE3F-D04E-898C-75AFF3269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66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6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" r="46875"/>
            <a:stretch>
              <a:fillRect/>
            </a:stretch>
          </p:blipFill>
          <p:spPr bwMode="auto">
            <a:xfrm>
              <a:off x="4495800" y="0"/>
              <a:ext cx="46482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4">
            <a:lum bright="-62000" contrast="68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5CE0EF-30B4-D643-A26F-AD068540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5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>
            <a:lum bright="-62000" contrast="68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799D00-BCC3-7C4A-AFC1-E3B4598EC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87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5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r="16862"/>
            <a:stretch>
              <a:fillRect/>
            </a:stretch>
          </p:blipFill>
          <p:spPr bwMode="auto">
            <a:xfrm>
              <a:off x="0" y="0"/>
              <a:ext cx="74676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309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764361-F29A-2F4D-BF64-B4ECC7715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5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outline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04864"/>
            <a:ext cx="24948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5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>
            <a:lum bright="-62000" contrast="68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3" y="40341"/>
            <a:ext cx="6904038" cy="14119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E38980-48CB-414F-9B43-A45CC981C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7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EVIAN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1581150" cy="6858000"/>
            <a:chOff x="134471" y="0"/>
            <a:chExt cx="1581220" cy="6858000"/>
          </a:xfrm>
        </p:grpSpPr>
        <p:pic>
          <p:nvPicPr>
            <p:cNvPr id="6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r="83676"/>
            <a:stretch>
              <a:fillRect/>
            </a:stretch>
          </p:blipFill>
          <p:spPr bwMode="auto">
            <a:xfrm>
              <a:off x="134471" y="0"/>
              <a:ext cx="135815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7546975" y="0"/>
            <a:ext cx="1597025" cy="6858000"/>
            <a:chOff x="7413812" y="0"/>
            <a:chExt cx="1597734" cy="6858000"/>
          </a:xfrm>
        </p:grpSpPr>
        <p:pic>
          <p:nvPicPr>
            <p:cNvPr id="9" name="Picture 12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126"/>
            <a:stretch>
              <a:fillRect/>
            </a:stretch>
          </p:blipFill>
          <p:spPr bwMode="auto">
            <a:xfrm>
              <a:off x="7651376" y="0"/>
              <a:ext cx="136017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13812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 descr="HR-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4841875"/>
            <a:ext cx="603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5">
            <a:lum bright="-14000" contrast="16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403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noProof="0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3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228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2" descr="Overlay-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55"/>
          <a:stretch>
            <a:fillRect/>
          </a:stretch>
        </p:blipFill>
        <p:spPr bwMode="auto">
          <a:xfrm flipV="1">
            <a:off x="0" y="-31856"/>
            <a:ext cx="9144000" cy="11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Overlay-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55"/>
          <a:stretch>
            <a:fillRect/>
          </a:stretch>
        </p:blipFill>
        <p:spPr bwMode="auto">
          <a:xfrm flipV="1">
            <a:off x="0" y="4957055"/>
            <a:ext cx="9144000" cy="190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R-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3259138"/>
            <a:ext cx="603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4">
            <a:lum bright="-14000" contrast="16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F4BA2C3D-2CC6-0640-8CD9-96BFD4DC6D2A}" type="slidenum">
              <a:rPr lang="en-US"/>
              <a:pPr>
                <a:defRPr/>
              </a:pPr>
              <a:t>‹#›</a:t>
            </a:fld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62759" y="15677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40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6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4">
            <a:lum bright="-62000" contrast="68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B80336-AC21-AA48-B0B7-7B1D89747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8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5675" y="2460625"/>
            <a:ext cx="3563938" cy="984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1" name="Picture 10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79463" y="2460625"/>
            <a:ext cx="3563937" cy="984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4">
            <a:lum bright="-62000" contrast="68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6E621B-6ACA-3041-982B-B3EA5DEDE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4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4">
            <a:lum bright="-62000" contrast="68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857BAF-47BE-474D-B8AF-8AF20DCF0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2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08FAB5-4808-E84E-B3BF-E2379ABC2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6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" r="46875"/>
            <a:stretch>
              <a:fillRect/>
            </a:stretch>
          </p:blipFill>
          <p:spPr bwMode="auto">
            <a:xfrm>
              <a:off x="4495800" y="0"/>
              <a:ext cx="46482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4">
            <a:lum bright="-62000" contrast="68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617F03-4603-F249-9BF6-59023A364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2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92163" y="39688"/>
            <a:ext cx="6904037" cy="1412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2163" y="1762125"/>
            <a:ext cx="7570787" cy="4289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6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A08BD6"/>
                </a:solidFill>
                <a:latin typeface="Bookman Old Style" charset="0"/>
                <a:cs typeface="Bookman Old Style" charset="0"/>
              </a:defRPr>
            </a:lvl1pPr>
          </a:lstStyle>
          <a:p>
            <a:pPr>
              <a:defRPr/>
            </a:pPr>
            <a:r>
              <a:rPr lang="en-US"/>
              <a:t>22/09/2014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 smtClean="0">
                <a:solidFill>
                  <a:srgbClr val="A08BD6"/>
                </a:solidFill>
                <a:latin typeface="Bookman Old Style" charset="0"/>
                <a:cs typeface="Bookman Old Style" charset="0"/>
              </a:defRPr>
            </a:lvl1pPr>
          </a:lstStyle>
          <a:p>
            <a:pPr>
              <a:defRPr/>
            </a:pPr>
            <a:fld id="{5DA8B239-7165-A54A-80ED-2C0C8D0A8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47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 smtClean="0">
                <a:solidFill>
                  <a:srgbClr val="A08BD6"/>
                </a:solidFill>
                <a:latin typeface="Bookman Old Style" charset="0"/>
                <a:cs typeface="Bookman Old Style" charset="0"/>
              </a:defRPr>
            </a:lvl1pPr>
          </a:lstStyle>
          <a:p>
            <a:pPr>
              <a:defRPr/>
            </a:pPr>
            <a:r>
              <a:rPr lang="fr-FR"/>
              <a:t>CHAMONIX 2014</a:t>
            </a:r>
            <a:endParaRPr lang="en-GB"/>
          </a:p>
        </p:txBody>
      </p:sp>
      <p:sp>
        <p:nvSpPr>
          <p:cNvPr id="1031" name="Rectangle 54"/>
          <p:cNvSpPr>
            <a:spLocks noChangeArrowheads="1"/>
          </p:cNvSpPr>
          <p:nvPr userDrawn="1"/>
        </p:nvSpPr>
        <p:spPr bwMode="auto">
          <a:xfrm>
            <a:off x="4060825" y="30178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Bookman Old Style" charset="0"/>
              <a:cs typeface="Bookman Old Style" charset="0"/>
            </a:endParaRPr>
          </a:p>
        </p:txBody>
      </p:sp>
      <p:sp>
        <p:nvSpPr>
          <p:cNvPr id="1032" name="Rectangle 55"/>
          <p:cNvSpPr>
            <a:spLocks noChangeArrowheads="1"/>
          </p:cNvSpPr>
          <p:nvPr userDrawn="1"/>
        </p:nvSpPr>
        <p:spPr bwMode="auto">
          <a:xfrm>
            <a:off x="3678238" y="26304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Bookman Old Style" charset="0"/>
              <a:cs typeface="Bookman Old Styl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  <p:sldLayoutId id="2147485232" r:id="rId13"/>
    <p:sldLayoutId id="2147485246" r:id="rId14"/>
  </p:sldLayoutIdLst>
  <p:hf sldNum="0" hdr="0" ftr="0" dt="0"/>
  <p:txStyles>
    <p:titleStyle>
      <a:lvl1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Bookman Old Style"/>
          <a:ea typeface="ＭＳ Ｐゴシック" charset="-128"/>
          <a:cs typeface="Bookman Old Style"/>
        </a:defRPr>
      </a:lvl1pPr>
      <a:lvl2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5pPr>
      <a:lvl6pPr marL="4572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charset="0"/>
          <a:ea typeface="ＭＳ Ｐゴシック" charset="-128"/>
          <a:cs typeface="ＭＳ Ｐゴシック" charset="-128"/>
        </a:defRPr>
      </a:lvl6pPr>
      <a:lvl7pPr marL="9144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charset="0"/>
          <a:ea typeface="ＭＳ Ｐゴシック" charset="-128"/>
          <a:cs typeface="ＭＳ Ｐゴシック" charset="-128"/>
        </a:defRPr>
      </a:lvl7pPr>
      <a:lvl8pPr marL="13716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charset="0"/>
          <a:ea typeface="ＭＳ Ｐゴシック" charset="-128"/>
          <a:cs typeface="ＭＳ Ｐゴシック" charset="-128"/>
        </a:defRPr>
      </a:lvl8pPr>
      <a:lvl9pPr marL="18288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lr>
          <a:srgbClr val="BAABE3"/>
        </a:buClr>
        <a:buFont typeface="Candara" charset="0"/>
        <a:buChar char="•"/>
        <a:defRPr sz="2800" kern="1200">
          <a:solidFill>
            <a:schemeClr val="tx2"/>
          </a:solidFill>
          <a:latin typeface="Chalkboard"/>
          <a:ea typeface="ＭＳ Ｐゴシック" charset="-128"/>
          <a:cs typeface="Chalkboard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Candara" charset="0"/>
        <a:buChar char="•"/>
        <a:defRPr sz="2600" kern="1200">
          <a:solidFill>
            <a:schemeClr val="tx2"/>
          </a:solidFill>
          <a:latin typeface="Chalkboard"/>
          <a:ea typeface="ＭＳ Ｐゴシック" charset="-128"/>
          <a:cs typeface="Chalkboard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rgbClr val="BAABE3"/>
        </a:buClr>
        <a:buFont typeface="Candara" charset="0"/>
        <a:buChar char="•"/>
        <a:defRPr sz="2400" kern="1200">
          <a:solidFill>
            <a:schemeClr val="tx2"/>
          </a:solidFill>
          <a:latin typeface="Chalkboard"/>
          <a:ea typeface="ＭＳ Ｐゴシック" charset="-128"/>
          <a:cs typeface="Chalkboard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Candara" charset="0"/>
        <a:buChar char="•"/>
        <a:defRPr sz="2200" kern="1200">
          <a:solidFill>
            <a:schemeClr val="tx2"/>
          </a:solidFill>
          <a:latin typeface="Chalkboard"/>
          <a:ea typeface="ＭＳ Ｐゴシック" charset="-128"/>
          <a:cs typeface="Chalkboard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rgbClr val="BAABE3"/>
        </a:buClr>
        <a:buFont typeface="Candara" charset="0"/>
        <a:buChar char="•"/>
        <a:defRPr sz="2000" kern="1200">
          <a:solidFill>
            <a:schemeClr val="tx2"/>
          </a:solidFill>
          <a:latin typeface="Chalkboard"/>
          <a:ea typeface="ＭＳ Ｐゴシック" charset="-128"/>
          <a:cs typeface="Chalkboar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6085" y="298759"/>
            <a:ext cx="8487696" cy="4239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Normal page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085" y="1224116"/>
            <a:ext cx="8487696" cy="4952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13 Dec 2017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EVIAN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6BE6545-3994-4629-8CD9-B86D1776A77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44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4" r:id="rId1"/>
    <p:sldLayoutId id="2147485235" r:id="rId2"/>
    <p:sldLayoutId id="2147485236" r:id="rId3"/>
    <p:sldLayoutId id="2147485237" r:id="rId4"/>
    <p:sldLayoutId id="2147485238" r:id="rId5"/>
    <p:sldLayoutId id="2147485239" r:id="rId6"/>
    <p:sldLayoutId id="2147485240" r:id="rId7"/>
    <p:sldLayoutId id="2147485241" r:id="rId8"/>
    <p:sldLayoutId id="2147485242" r:id="rId9"/>
    <p:sldLayoutId id="2147485243" r:id="rId10"/>
    <p:sldLayoutId id="2147485244" r:id="rId11"/>
    <p:sldLayoutId id="214748524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ln>
            <a:solidFill>
              <a:schemeClr val="accent1"/>
            </a:solidFill>
          </a:ln>
          <a:solidFill>
            <a:srgbClr val="10428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0428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0428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0428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428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428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35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7696201" cy="1411941"/>
          </a:xfrm>
        </p:spPr>
        <p:txBody>
          <a:bodyPr/>
          <a:lstStyle/>
          <a:p>
            <a:r>
              <a:rPr lang="en-US" dirty="0"/>
              <a:t>Emittance evolution until collisions</a:t>
            </a:r>
          </a:p>
        </p:txBody>
      </p:sp>
      <p:pic>
        <p:nvPicPr>
          <p:cNvPr id="39" name="Content Placeholder 6">
            <a:extLst>
              <a:ext uri="{FF2B5EF4-FFF2-40B4-BE49-F238E27FC236}">
                <a16:creationId xmlns:a16="http://schemas.microsoft.com/office/drawing/2014/main" id="{0E0DCBF0-FE75-3849-A33E-F1CBD8685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7791"/>
            <a:ext cx="9133514" cy="2283379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6FACE4-BBFB-D340-B095-D6920910538C}"/>
              </a:ext>
            </a:extLst>
          </p:cNvPr>
          <p:cNvSpPr txBox="1"/>
          <p:nvPr/>
        </p:nvSpPr>
        <p:spPr>
          <a:xfrm>
            <a:off x="498565" y="3022563"/>
            <a:ext cx="85220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2BD"/>
                </a:solidFill>
                <a:latin typeface="Calibri" panose="020F0502020204030204" pitchFamily="34" charset="0"/>
              </a:rPr>
              <a:t>horizontal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E78F55"/>
                </a:solidFill>
                <a:latin typeface="Calibri" panose="020F0502020204030204" pitchFamily="34" charset="0"/>
              </a:rPr>
              <a:t>vertical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547B7B-C32D-1F46-940C-7C4D64934E41}"/>
              </a:ext>
            </a:extLst>
          </p:cNvPr>
          <p:cNvSpPr txBox="1"/>
          <p:nvPr/>
        </p:nvSpPr>
        <p:spPr>
          <a:xfrm>
            <a:off x="831350" y="1426397"/>
            <a:ext cx="1038833" cy="30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+mn-cs"/>
              </a:rPr>
              <a:t>BCMS 25ns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2CD340-D2D6-DD4E-BB1F-81BF3D0DCA69}"/>
              </a:ext>
            </a:extLst>
          </p:cNvPr>
          <p:cNvSpPr/>
          <p:nvPr/>
        </p:nvSpPr>
        <p:spPr>
          <a:xfrm>
            <a:off x="375729" y="1673842"/>
            <a:ext cx="2108039" cy="1971182"/>
          </a:xfrm>
          <a:prstGeom prst="rect">
            <a:avLst/>
          </a:prstGeom>
          <a:noFill/>
          <a:ln w="3492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05CFF4-A683-F14D-8E25-65C12D787E80}"/>
              </a:ext>
            </a:extLst>
          </p:cNvPr>
          <p:cNvSpPr txBox="1"/>
          <p:nvPr/>
        </p:nvSpPr>
        <p:spPr>
          <a:xfrm>
            <a:off x="3335222" y="1412776"/>
            <a:ext cx="540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8b4e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D9584E-385A-3D49-B3CB-42FC61539263}"/>
              </a:ext>
            </a:extLst>
          </p:cNvPr>
          <p:cNvSpPr/>
          <p:nvPr/>
        </p:nvSpPr>
        <p:spPr>
          <a:xfrm>
            <a:off x="2570839" y="1704550"/>
            <a:ext cx="2119195" cy="1934764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1013C4-46DD-EC4B-8912-52EE84B3C4CF}"/>
              </a:ext>
            </a:extLst>
          </p:cNvPr>
          <p:cNvSpPr txBox="1"/>
          <p:nvPr/>
        </p:nvSpPr>
        <p:spPr>
          <a:xfrm>
            <a:off x="5325249" y="1412845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+mn-cs"/>
              </a:rPr>
              <a:t>8b4e BCS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8E605-29FA-ED45-AB46-BC3F160ADBD5}"/>
              </a:ext>
            </a:extLst>
          </p:cNvPr>
          <p:cNvSpPr/>
          <p:nvPr/>
        </p:nvSpPr>
        <p:spPr>
          <a:xfrm>
            <a:off x="4757216" y="1707159"/>
            <a:ext cx="2119040" cy="1973429"/>
          </a:xfrm>
          <a:prstGeom prst="rect">
            <a:avLst/>
          </a:prstGeom>
          <a:noFill/>
          <a:ln w="3492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5904E7-AF40-B04E-9BE5-19034600DA2A}"/>
              </a:ext>
            </a:extLst>
          </p:cNvPr>
          <p:cNvSpPr txBox="1"/>
          <p:nvPr/>
        </p:nvSpPr>
        <p:spPr>
          <a:xfrm>
            <a:off x="7450412" y="1426397"/>
            <a:ext cx="12116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+mn-cs"/>
              </a:rPr>
              <a:t>2.51 TeV (BCS)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36BBF0-F59F-A149-81BA-7BFCE48CAA71}"/>
              </a:ext>
            </a:extLst>
          </p:cNvPr>
          <p:cNvSpPr/>
          <p:nvPr/>
        </p:nvSpPr>
        <p:spPr>
          <a:xfrm>
            <a:off x="6963482" y="1701179"/>
            <a:ext cx="2073014" cy="1938135"/>
          </a:xfrm>
          <a:prstGeom prst="rect">
            <a:avLst/>
          </a:prstGeom>
          <a:noFill/>
          <a:ln w="349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95A49717-3DE5-C845-BCA1-7D53593C1E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2870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BCMS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9 %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22 %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31 %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E35B3037-F7AC-B445-988D-B5515379E30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3768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8b4e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3 %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0.05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12 %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20 %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19 %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24 %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0A2087C9-E9D1-1F41-B196-DAC516EA4A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6016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8b4e</a:t>
                      </a:r>
                      <a:r>
                        <a:rPr lang="en-US" sz="1100" baseline="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BCS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17 %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43 %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0.6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45 %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0.6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68 %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0.8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68 %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0.7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781C4F1-7F3B-774F-B3A4-2757B5B3FE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65141" y="4069432"/>
          <a:ext cx="214336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198E0"/>
                          </a:solidFill>
                          <a:latin typeface="Calibri" panose="020F0502020204030204" pitchFamily="34" charset="0"/>
                        </a:rPr>
                        <a:t>2.51 </a:t>
                      </a:r>
                      <a:r>
                        <a:rPr lang="en-US" sz="1100" dirty="0" err="1">
                          <a:solidFill>
                            <a:srgbClr val="C198E0"/>
                          </a:solidFill>
                          <a:latin typeface="Calibri" panose="020F0502020204030204" pitchFamily="34" charset="0"/>
                        </a:rPr>
                        <a:t>TeV</a:t>
                      </a:r>
                      <a:endParaRPr lang="en-US" sz="1100" dirty="0">
                        <a:solidFill>
                          <a:srgbClr val="C198E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16 %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8 %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8 %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0.1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F62AABE5-867F-AD40-8120-9F419BC73935}"/>
              </a:ext>
            </a:extLst>
          </p:cNvPr>
          <p:cNvSpPr txBox="1"/>
          <p:nvPr/>
        </p:nvSpPr>
        <p:spPr>
          <a:xfrm>
            <a:off x="3502654" y="3775963"/>
            <a:ext cx="239924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55A0"/>
                </a:solidFill>
                <a:latin typeface="Calibri" panose="020F0502020204030204" pitchFamily="34" charset="0"/>
                <a:ea typeface="+mn-ea"/>
                <a:cs typeface="+mn-cs"/>
              </a:rPr>
              <a:t>Relative Emittance Blow-Up [%]</a:t>
            </a:r>
            <a:endParaRPr lang="en-US" sz="900" dirty="0">
              <a:solidFill>
                <a:srgbClr val="0055A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CE9B07FA-562F-0A40-B4CC-0A2317F06CED}"/>
              </a:ext>
            </a:extLst>
          </p:cNvPr>
          <p:cNvSpPr txBox="1">
            <a:spLocks/>
          </p:cNvSpPr>
          <p:nvPr/>
        </p:nvSpPr>
        <p:spPr bwMode="auto">
          <a:xfrm>
            <a:off x="-33279" y="5611505"/>
            <a:ext cx="9177279" cy="13184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Emittance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growth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at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injection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compatible with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IBS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model, plus some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extra growth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, in particular for BCMS in the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V-plane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484DE3-5DAF-4F4E-B1AE-3DDBE0EBA2DB}"/>
              </a:ext>
            </a:extLst>
          </p:cNvPr>
          <p:cNvSpPr/>
          <p:nvPr/>
        </p:nvSpPr>
        <p:spPr>
          <a:xfrm>
            <a:off x="6580208" y="3724192"/>
            <a:ext cx="250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N.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et 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301"/>
            <a:ext cx="7740352" cy="940443"/>
          </a:xfrm>
        </p:spPr>
        <p:txBody>
          <a:bodyPr>
            <a:normAutofit fontScale="90000"/>
          </a:bodyPr>
          <a:lstStyle/>
          <a:p>
            <a:r>
              <a:rPr lang="en-US" dirty="0"/>
              <a:t>E-cloud pattern for BCMS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095"/>
          <a:stretch/>
        </p:blipFill>
        <p:spPr>
          <a:xfrm>
            <a:off x="10540" y="1412776"/>
            <a:ext cx="8089852" cy="5130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1838" y="4080809"/>
            <a:ext cx="163108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Right after injection</a:t>
            </a:r>
          </a:p>
        </p:txBody>
      </p:sp>
      <p:cxnSp>
        <p:nvCxnSpPr>
          <p:cNvPr id="11" name="Straight Arrow Connector 10"/>
          <p:cNvCxnSpPr>
            <a:stCxn id="13" idx="1"/>
          </p:cNvCxnSpPr>
          <p:nvPr/>
        </p:nvCxnSpPr>
        <p:spPr>
          <a:xfrm flipH="1" flipV="1">
            <a:off x="4815068" y="3536798"/>
            <a:ext cx="196770" cy="697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83215" y="3631325"/>
            <a:ext cx="202953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After 40 mins </a:t>
            </a:r>
            <a:r>
              <a:rPr lang="en-US" sz="1400"/>
              <a:t>at injection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872943" y="3027512"/>
            <a:ext cx="210272" cy="757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92546" y="1746580"/>
            <a:ext cx="124226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At high energy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861368" y="1900469"/>
            <a:ext cx="131178" cy="43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-641447" y="6543343"/>
            <a:ext cx="687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G.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Iadarola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et al.</a:t>
            </a:r>
            <a:endParaRPr lang="en-US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4" y="1556792"/>
            <a:ext cx="7149972" cy="432048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Emittance along the trains for 8b4e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5859851"/>
            <a:ext cx="9144000" cy="10975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E-cloud pattern disappeared with 8b4e</a:t>
            </a:r>
          </a:p>
        </p:txBody>
      </p:sp>
    </p:spTree>
    <p:extLst>
      <p:ext uri="{BB962C8B-B14F-4D97-AF65-F5344CB8AC3E}">
        <p14:creationId xmlns:p14="http://schemas.microsoft.com/office/powerpoint/2010/main" val="15591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7696201" cy="1411941"/>
          </a:xfrm>
        </p:spPr>
        <p:txBody>
          <a:bodyPr/>
          <a:lstStyle/>
          <a:p>
            <a:r>
              <a:rPr lang="en-US" dirty="0"/>
              <a:t>Emittance evolution until collisions</a:t>
            </a:r>
          </a:p>
        </p:txBody>
      </p:sp>
      <p:pic>
        <p:nvPicPr>
          <p:cNvPr id="39" name="Content Placeholder 6">
            <a:extLst>
              <a:ext uri="{FF2B5EF4-FFF2-40B4-BE49-F238E27FC236}">
                <a16:creationId xmlns:a16="http://schemas.microsoft.com/office/drawing/2014/main" id="{0E0DCBF0-FE75-3849-A33E-F1CBD8685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7791"/>
            <a:ext cx="9133514" cy="2283379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6FACE4-BBFB-D340-B095-D6920910538C}"/>
              </a:ext>
            </a:extLst>
          </p:cNvPr>
          <p:cNvSpPr txBox="1"/>
          <p:nvPr/>
        </p:nvSpPr>
        <p:spPr>
          <a:xfrm>
            <a:off x="498565" y="3022563"/>
            <a:ext cx="85220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2BD"/>
                </a:solidFill>
                <a:latin typeface="Calibri" panose="020F0502020204030204" pitchFamily="34" charset="0"/>
              </a:rPr>
              <a:t>horizontal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E78F55"/>
                </a:solidFill>
                <a:latin typeface="Calibri" panose="020F0502020204030204" pitchFamily="34" charset="0"/>
              </a:rPr>
              <a:t>vertical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547B7B-C32D-1F46-940C-7C4D64934E41}"/>
              </a:ext>
            </a:extLst>
          </p:cNvPr>
          <p:cNvSpPr txBox="1"/>
          <p:nvPr/>
        </p:nvSpPr>
        <p:spPr>
          <a:xfrm>
            <a:off x="831350" y="1426397"/>
            <a:ext cx="1038833" cy="30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+mn-cs"/>
              </a:rPr>
              <a:t>BCMS 25ns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2CD340-D2D6-DD4E-BB1F-81BF3D0DCA69}"/>
              </a:ext>
            </a:extLst>
          </p:cNvPr>
          <p:cNvSpPr/>
          <p:nvPr/>
        </p:nvSpPr>
        <p:spPr>
          <a:xfrm>
            <a:off x="375729" y="1673842"/>
            <a:ext cx="2108039" cy="1971182"/>
          </a:xfrm>
          <a:prstGeom prst="rect">
            <a:avLst/>
          </a:prstGeom>
          <a:noFill/>
          <a:ln w="3492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05CFF4-A683-F14D-8E25-65C12D787E80}"/>
              </a:ext>
            </a:extLst>
          </p:cNvPr>
          <p:cNvSpPr txBox="1"/>
          <p:nvPr/>
        </p:nvSpPr>
        <p:spPr>
          <a:xfrm>
            <a:off x="3335222" y="1412776"/>
            <a:ext cx="540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8b4e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D9584E-385A-3D49-B3CB-42FC61539263}"/>
              </a:ext>
            </a:extLst>
          </p:cNvPr>
          <p:cNvSpPr/>
          <p:nvPr/>
        </p:nvSpPr>
        <p:spPr>
          <a:xfrm>
            <a:off x="2570839" y="1704550"/>
            <a:ext cx="2119195" cy="1934764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1013C4-46DD-EC4B-8912-52EE84B3C4CF}"/>
              </a:ext>
            </a:extLst>
          </p:cNvPr>
          <p:cNvSpPr txBox="1"/>
          <p:nvPr/>
        </p:nvSpPr>
        <p:spPr>
          <a:xfrm>
            <a:off x="5325249" y="1412845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+mn-cs"/>
              </a:rPr>
              <a:t>8b4e BCS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8E605-29FA-ED45-AB46-BC3F160ADBD5}"/>
              </a:ext>
            </a:extLst>
          </p:cNvPr>
          <p:cNvSpPr/>
          <p:nvPr/>
        </p:nvSpPr>
        <p:spPr>
          <a:xfrm>
            <a:off x="4757216" y="1707159"/>
            <a:ext cx="2119040" cy="1973429"/>
          </a:xfrm>
          <a:prstGeom prst="rect">
            <a:avLst/>
          </a:prstGeom>
          <a:noFill/>
          <a:ln w="3492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36BBF0-F59F-A149-81BA-7BFCE48CAA71}"/>
              </a:ext>
            </a:extLst>
          </p:cNvPr>
          <p:cNvSpPr/>
          <p:nvPr/>
        </p:nvSpPr>
        <p:spPr>
          <a:xfrm>
            <a:off x="6963482" y="1701179"/>
            <a:ext cx="2073014" cy="1938135"/>
          </a:xfrm>
          <a:prstGeom prst="rect">
            <a:avLst/>
          </a:prstGeom>
          <a:noFill/>
          <a:ln w="349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95A49717-3DE5-C845-BCA1-7D53593C1E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2870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BCMS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9 %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22 %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31 %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E35B3037-F7AC-B445-988D-B5515379E30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3768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8b4e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3 %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0.05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12 %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20 %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19 %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24 %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0A2087C9-E9D1-1F41-B196-DAC516EA4A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6016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8b4e</a:t>
                      </a:r>
                      <a:r>
                        <a:rPr lang="en-US" sz="1100" baseline="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BCS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17 %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0.15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43 %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0.6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45 %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0.6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68 %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0.8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68 %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0.7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781C4F1-7F3B-774F-B3A4-2757B5B3FE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65141" y="4069432"/>
          <a:ext cx="214336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198E0"/>
                          </a:solidFill>
                          <a:latin typeface="Calibri" panose="020F0502020204030204" pitchFamily="34" charset="0"/>
                        </a:rPr>
                        <a:t>2.51 </a:t>
                      </a:r>
                      <a:r>
                        <a:rPr lang="en-US" sz="1100" dirty="0" err="1">
                          <a:solidFill>
                            <a:srgbClr val="C198E0"/>
                          </a:solidFill>
                          <a:latin typeface="Calibri" panose="020F0502020204030204" pitchFamily="34" charset="0"/>
                        </a:rPr>
                        <a:t>TeV</a:t>
                      </a:r>
                      <a:endParaRPr lang="en-US" sz="1100" dirty="0">
                        <a:solidFill>
                          <a:srgbClr val="C198E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16 %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8 %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0.1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8 %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0.1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um</a:t>
                      </a:r>
                      <a:endParaRPr lang="en-US" sz="11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 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 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F62AABE5-867F-AD40-8120-9F419BC73935}"/>
              </a:ext>
            </a:extLst>
          </p:cNvPr>
          <p:cNvSpPr txBox="1"/>
          <p:nvPr/>
        </p:nvSpPr>
        <p:spPr>
          <a:xfrm>
            <a:off x="3502654" y="3775963"/>
            <a:ext cx="239924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55A0"/>
                </a:solidFill>
                <a:latin typeface="Calibri" panose="020F0502020204030204" pitchFamily="34" charset="0"/>
                <a:ea typeface="+mn-ea"/>
                <a:cs typeface="+mn-cs"/>
              </a:rPr>
              <a:t>Relative Emittance Blow-Up [%]</a:t>
            </a:r>
            <a:endParaRPr lang="en-US" sz="900" dirty="0">
              <a:solidFill>
                <a:srgbClr val="0055A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CE9B07FA-562F-0A40-B4CC-0A2317F06CED}"/>
              </a:ext>
            </a:extLst>
          </p:cNvPr>
          <p:cNvSpPr txBox="1">
            <a:spLocks/>
          </p:cNvSpPr>
          <p:nvPr/>
        </p:nvSpPr>
        <p:spPr bwMode="auto">
          <a:xfrm>
            <a:off x="-33279" y="5611505"/>
            <a:ext cx="9177279" cy="13184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Largest part of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BU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occurs during the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ramp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, similar for H and V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In particular for “bright”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BCS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 type beams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BSRT indicates that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B1 BU 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is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worse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 than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B2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Much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lower BU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for shorter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2.51 TeV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ramp (with 8b4e BCS)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484DE3-5DAF-4F4E-B1AE-3DDBE0EBA2DB}"/>
              </a:ext>
            </a:extLst>
          </p:cNvPr>
          <p:cNvSpPr/>
          <p:nvPr/>
        </p:nvSpPr>
        <p:spPr>
          <a:xfrm>
            <a:off x="6580208" y="3724192"/>
            <a:ext cx="250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N.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et al.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52B79F-6EB7-B643-89F6-DCEB644C2FF9}"/>
              </a:ext>
            </a:extLst>
          </p:cNvPr>
          <p:cNvSpPr txBox="1"/>
          <p:nvPr/>
        </p:nvSpPr>
        <p:spPr>
          <a:xfrm>
            <a:off x="7450412" y="1426397"/>
            <a:ext cx="12116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+mn-cs"/>
              </a:rPr>
              <a:t>2.51 TeV (BCS)</a:t>
            </a:r>
          </a:p>
        </p:txBody>
      </p:sp>
    </p:spTree>
    <p:extLst>
      <p:ext uri="{BB962C8B-B14F-4D97-AF65-F5344CB8AC3E}">
        <p14:creationId xmlns:p14="http://schemas.microsoft.com/office/powerpoint/2010/main" val="3219559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702" y="34454"/>
            <a:ext cx="7696125" cy="1367285"/>
          </a:xfrm>
        </p:spPr>
        <p:txBody>
          <a:bodyPr/>
          <a:lstStyle/>
          <a:p>
            <a:r>
              <a:rPr lang="en-US" dirty="0"/>
              <a:t>Emittances @ start of collisions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3648" y="6516052"/>
            <a:ext cx="7700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M. Hostettler, N. 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, S. 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,  et al., Evian 2017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F0956FF-A605-0C4E-BDBD-9DCB104F1DB2}"/>
              </a:ext>
            </a:extLst>
          </p:cNvPr>
          <p:cNvSpPr txBox="1">
            <a:spLocks/>
          </p:cNvSpPr>
          <p:nvPr/>
        </p:nvSpPr>
        <p:spPr>
          <a:xfrm>
            <a:off x="6625658" y="1621541"/>
            <a:ext cx="2510848" cy="33793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halkboard" panose="03050602040202020205" pitchFamily="66" charset="77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85C3E2E-4A5A-6041-B01E-979FBB9D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527" y="5162031"/>
            <a:ext cx="9324528" cy="1510138"/>
          </a:xfrm>
        </p:spPr>
        <p:txBody>
          <a:bodyPr>
            <a:normAutofit fontScale="700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Good general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agreement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between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BSRT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and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alternative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emittance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estimates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BSRT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degradation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 (image intensifier aging) clearly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visible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Important to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follow-up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 and </a:t>
            </a:r>
            <a:r>
              <a:rPr lang="en-US" sz="2600" dirty="0" err="1">
                <a:latin typeface="Chalkboard" panose="03050602040202020205" pitchFamily="66" charset="77"/>
                <a:ea typeface="ＭＳ Ｐゴシック" charset="0"/>
              </a:rPr>
              <a:t>analyse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systematically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 emittance evolution (as in 2017), triggering instrument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re-calibration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7F191B-18CF-D842-A119-D95DA0944616}"/>
              </a:ext>
            </a:extLst>
          </p:cNvPr>
          <p:cNvSpPr/>
          <p:nvPr/>
        </p:nvSpPr>
        <p:spPr>
          <a:xfrm>
            <a:off x="6771842" y="1660515"/>
            <a:ext cx="1432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halkboard" panose="03050602040202020205" pitchFamily="66" charset="77"/>
                <a:cs typeface="+mn-cs"/>
              </a:rPr>
              <a:t>Emittance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4300CE-4065-DD4D-839E-88D88CDA7497}"/>
              </a:ext>
            </a:extLst>
          </p:cNvPr>
          <p:cNvSpPr txBox="1"/>
          <p:nvPr/>
        </p:nvSpPr>
        <p:spPr>
          <a:xfrm>
            <a:off x="330000" y="1479415"/>
            <a:ext cx="15536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B050"/>
                </a:solidFill>
                <a:latin typeface="Chalkboard" panose="03050602040202020205" pitchFamily="66" charset="77"/>
                <a:ea typeface="+mn-ea"/>
                <a:cs typeface="+mn-cs"/>
              </a:rPr>
              <a:t>Int. Ramp Up (BCMS)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E9B797-8F07-0C43-B7DA-D951178CD16B}"/>
              </a:ext>
            </a:extLst>
          </p:cNvPr>
          <p:cNvSpPr txBox="1"/>
          <p:nvPr/>
        </p:nvSpPr>
        <p:spPr>
          <a:xfrm>
            <a:off x="2137617" y="1474917"/>
            <a:ext cx="8980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C000"/>
                </a:solidFill>
                <a:latin typeface="Chalkboard" panose="03050602040202020205" pitchFamily="66" charset="77"/>
                <a:ea typeface="+mn-ea"/>
                <a:cs typeface="+mn-cs"/>
              </a:rPr>
              <a:t>BCMS 25ns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33FD0-198C-034C-9094-A4F209B5CDD5}"/>
              </a:ext>
            </a:extLst>
          </p:cNvPr>
          <p:cNvSpPr txBox="1"/>
          <p:nvPr/>
        </p:nvSpPr>
        <p:spPr>
          <a:xfrm>
            <a:off x="3649393" y="1481363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0000"/>
                </a:solidFill>
                <a:latin typeface="Chalkboard" panose="03050602040202020205" pitchFamily="66" charset="77"/>
                <a:ea typeface="+mn-ea"/>
                <a:cs typeface="+mn-cs"/>
              </a:rPr>
              <a:t>8b4e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04F991-913E-4B49-8D21-CD48A5581AA4}"/>
              </a:ext>
            </a:extLst>
          </p:cNvPr>
          <p:cNvSpPr txBox="1"/>
          <p:nvPr/>
        </p:nvSpPr>
        <p:spPr>
          <a:xfrm>
            <a:off x="4459750" y="1481363"/>
            <a:ext cx="8034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B0F0"/>
                </a:solidFill>
                <a:latin typeface="Chalkboard" panose="03050602040202020205" pitchFamily="66" charset="77"/>
                <a:ea typeface="+mn-ea"/>
                <a:cs typeface="+mn-cs"/>
              </a:rPr>
              <a:t>8b4e BCS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FC4CDBA-694D-114C-BC04-A9A577C53C71}"/>
              </a:ext>
            </a:extLst>
          </p:cNvPr>
          <p:cNvSpPr txBox="1"/>
          <p:nvPr/>
        </p:nvSpPr>
        <p:spPr>
          <a:xfrm>
            <a:off x="5190578" y="1480069"/>
            <a:ext cx="7521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7030A0"/>
                </a:solidFill>
                <a:latin typeface="Chalkboard" panose="03050602040202020205" pitchFamily="66" charset="77"/>
                <a:ea typeface="+mn-ea"/>
                <a:cs typeface="+mn-cs"/>
              </a:rPr>
              <a:t>2.51 </a:t>
            </a:r>
            <a:r>
              <a:rPr lang="en-US" sz="1050" b="1" dirty="0" err="1">
                <a:solidFill>
                  <a:srgbClr val="7030A0"/>
                </a:solidFill>
                <a:latin typeface="Chalkboard" panose="03050602040202020205" pitchFamily="66" charset="77"/>
                <a:ea typeface="+mn-ea"/>
                <a:cs typeface="+mn-cs"/>
              </a:rPr>
              <a:t>TeV</a:t>
            </a:r>
            <a:endParaRPr lang="en-US" sz="1050" b="1" dirty="0">
              <a:solidFill>
                <a:srgbClr val="7030A0"/>
              </a:solidFill>
              <a:latin typeface="Chalkboard" panose="03050602040202020205" pitchFamily="66" charset="77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AAEE0C6-C788-6B4D-8CF6-23E864BEE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" y="1606158"/>
            <a:ext cx="5926942" cy="370433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DDB3DD-BE3D-A749-874A-E06C9632933F}"/>
              </a:ext>
            </a:extLst>
          </p:cNvPr>
          <p:cNvSpPr txBox="1"/>
          <p:nvPr/>
        </p:nvSpPr>
        <p:spPr>
          <a:xfrm>
            <a:off x="395536" y="1710062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714C83-2399-514E-B010-5E2B1389FC5E}"/>
              </a:ext>
            </a:extLst>
          </p:cNvPr>
          <p:cNvSpPr txBox="1"/>
          <p:nvPr/>
        </p:nvSpPr>
        <p:spPr>
          <a:xfrm>
            <a:off x="395536" y="3509173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7F5B943-E54F-A744-9259-2E6A558C4137}"/>
              </a:ext>
            </a:extLst>
          </p:cNvPr>
          <p:cNvSpPr/>
          <p:nvPr/>
        </p:nvSpPr>
        <p:spPr>
          <a:xfrm>
            <a:off x="673097" y="1767301"/>
            <a:ext cx="587171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6C32CE5-4EA3-7C44-BB21-19C69FBEA730}"/>
              </a:ext>
            </a:extLst>
          </p:cNvPr>
          <p:cNvSpPr/>
          <p:nvPr/>
        </p:nvSpPr>
        <p:spPr>
          <a:xfrm>
            <a:off x="1568677" y="1767300"/>
            <a:ext cx="1962748" cy="13139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FCAF23F-470E-2647-89E1-9D1A0C8E344E}"/>
              </a:ext>
            </a:extLst>
          </p:cNvPr>
          <p:cNvSpPr/>
          <p:nvPr/>
        </p:nvSpPr>
        <p:spPr>
          <a:xfrm>
            <a:off x="3531425" y="1767301"/>
            <a:ext cx="863930" cy="13139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C64BFAE-7994-5A41-B859-87F15506051F}"/>
              </a:ext>
            </a:extLst>
          </p:cNvPr>
          <p:cNvSpPr/>
          <p:nvPr/>
        </p:nvSpPr>
        <p:spPr>
          <a:xfrm>
            <a:off x="4401297" y="1767300"/>
            <a:ext cx="920333" cy="131398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594782-01E9-4442-B63C-95FE0D1DBFA6}"/>
              </a:ext>
            </a:extLst>
          </p:cNvPr>
          <p:cNvSpPr/>
          <p:nvPr/>
        </p:nvSpPr>
        <p:spPr>
          <a:xfrm>
            <a:off x="5321630" y="1767300"/>
            <a:ext cx="365167" cy="1313989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AA8D68C-7A56-B945-A912-84368A9459F0}"/>
              </a:ext>
            </a:extLst>
          </p:cNvPr>
          <p:cNvSpPr/>
          <p:nvPr/>
        </p:nvSpPr>
        <p:spPr>
          <a:xfrm>
            <a:off x="673097" y="3561337"/>
            <a:ext cx="587171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C0B6A7C-BB9A-4B45-A05A-CB622A41EA5C}"/>
              </a:ext>
            </a:extLst>
          </p:cNvPr>
          <p:cNvSpPr/>
          <p:nvPr/>
        </p:nvSpPr>
        <p:spPr>
          <a:xfrm>
            <a:off x="1568677" y="3561335"/>
            <a:ext cx="1962748" cy="13139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C0B8AE3-B592-8D49-AAF9-F1D6ADA375AE}"/>
              </a:ext>
            </a:extLst>
          </p:cNvPr>
          <p:cNvSpPr/>
          <p:nvPr/>
        </p:nvSpPr>
        <p:spPr>
          <a:xfrm>
            <a:off x="3531425" y="3561336"/>
            <a:ext cx="863930" cy="13139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BF810CA-673D-2149-9BDF-C4A77A3CA415}"/>
              </a:ext>
            </a:extLst>
          </p:cNvPr>
          <p:cNvSpPr/>
          <p:nvPr/>
        </p:nvSpPr>
        <p:spPr>
          <a:xfrm>
            <a:off x="4401297" y="3561335"/>
            <a:ext cx="920333" cy="131398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2124E4C-44B7-E745-9335-6CA0628C7AB8}"/>
              </a:ext>
            </a:extLst>
          </p:cNvPr>
          <p:cNvSpPr/>
          <p:nvPr/>
        </p:nvSpPr>
        <p:spPr>
          <a:xfrm>
            <a:off x="5321630" y="3561336"/>
            <a:ext cx="365167" cy="1313989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CD2CEFB1-73F6-814D-B996-28C01CADAD3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0152" y="1998866"/>
          <a:ext cx="3206232" cy="27203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3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l-GR" sz="1300" baseline="0" dirty="0">
                          <a:latin typeface="Chalkboard" panose="03050602040202020205" pitchFamily="66" charset="77"/>
                        </a:rPr>
                        <a:t>ε </a:t>
                      </a:r>
                      <a:endParaRPr lang="en-US" sz="1300" baseline="0" dirty="0">
                        <a:latin typeface="Chalkboard" panose="03050602040202020205" pitchFamily="66" charset="77"/>
                      </a:endParaRPr>
                    </a:p>
                    <a:p>
                      <a:pPr algn="ctr"/>
                      <a:r>
                        <a:rPr lang="en-US" sz="1300" baseline="0" dirty="0">
                          <a:latin typeface="Chalkboard" panose="03050602040202020205" pitchFamily="66" charset="77"/>
                        </a:rPr>
                        <a:t>[</a:t>
                      </a:r>
                      <a:r>
                        <a:rPr lang="el-GR" sz="1300" baseline="0" dirty="0">
                          <a:latin typeface="Chalkboard" panose="03050602040202020205" pitchFamily="66" charset="77"/>
                        </a:rPr>
                        <a:t>μ</a:t>
                      </a:r>
                      <a:r>
                        <a:rPr lang="en-US" sz="1300" baseline="0" dirty="0">
                          <a:latin typeface="Chalkboard" panose="03050602040202020205" pitchFamily="66" charset="77"/>
                        </a:rPr>
                        <a:t>m]</a:t>
                      </a:r>
                      <a:endParaRPr lang="en-US" sz="1300" dirty="0"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FFC000"/>
                          </a:solidFill>
                          <a:latin typeface="Chalkboard" panose="03050602040202020205" pitchFamily="66" charset="77"/>
                        </a:rPr>
                        <a:t>BCMS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halkboard" panose="03050602040202020205" pitchFamily="66" charset="77"/>
                        </a:rPr>
                        <a:t>8b4e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00B0F0"/>
                          </a:solidFill>
                          <a:latin typeface="Chalkboard" panose="03050602040202020205" pitchFamily="66" charset="77"/>
                        </a:rPr>
                        <a:t>8b4e</a:t>
                      </a:r>
                      <a:r>
                        <a:rPr lang="en-US" sz="1300" baseline="0" dirty="0">
                          <a:solidFill>
                            <a:srgbClr val="00B0F0"/>
                          </a:solidFill>
                          <a:latin typeface="Chalkboard" panose="03050602040202020205" pitchFamily="66" charset="77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00B0F0"/>
                          </a:solidFill>
                          <a:latin typeface="Chalkboard" panose="03050602040202020205" pitchFamily="66" charset="77"/>
                        </a:rPr>
                        <a:t>BCS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C198E0"/>
                          </a:solidFill>
                          <a:latin typeface="Chalkboard" panose="03050602040202020205" pitchFamily="66" charset="77"/>
                        </a:rPr>
                        <a:t>2.51 </a:t>
                      </a:r>
                      <a:r>
                        <a:rPr lang="en-US" sz="1300" dirty="0" err="1">
                          <a:solidFill>
                            <a:srgbClr val="C198E0"/>
                          </a:solidFill>
                          <a:latin typeface="Chalkboard" panose="03050602040202020205" pitchFamily="66" charset="77"/>
                        </a:rPr>
                        <a:t>TeV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H</a:t>
                      </a:r>
                    </a:p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emittance scan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2.0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1.9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1.4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V</a:t>
                      </a:r>
                    </a:p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emittance scan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2.1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halkboard" panose="03050602040202020205" pitchFamily="66" charset="77"/>
                        </a:rPr>
                        <a:t>2.3</a:t>
                      </a:r>
                      <a:endParaRPr lang="en-US" sz="13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1.9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1.4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H</a:t>
                      </a:r>
                      <a:br>
                        <a:rPr lang="en-US" sz="1300" dirty="0">
                          <a:latin typeface="Chalkboard" panose="03050602040202020205" pitchFamily="66" charset="77"/>
                        </a:rPr>
                      </a:br>
                      <a:r>
                        <a:rPr lang="en-US" sz="1300" dirty="0">
                          <a:latin typeface="Chalkboard" panose="03050602040202020205" pitchFamily="66" charset="77"/>
                        </a:rPr>
                        <a:t>BSRT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halkboard" panose="03050602040202020205" pitchFamily="66" charset="77"/>
                        </a:rPr>
                        <a:t>1.7</a:t>
                      </a:r>
                      <a:endParaRPr lang="en-US" sz="1300" b="1" dirty="0">
                        <a:solidFill>
                          <a:schemeClr val="bg1">
                            <a:lumMod val="6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halkboard" panose="03050602040202020205" pitchFamily="66" charset="77"/>
                        </a:rPr>
                        <a:t>1.3</a:t>
                      </a:r>
                      <a:endParaRPr lang="en-US" sz="1300" b="1" dirty="0">
                        <a:solidFill>
                          <a:schemeClr val="bg1">
                            <a:lumMod val="6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V</a:t>
                      </a:r>
                      <a:br>
                        <a:rPr lang="en-US" sz="1300" dirty="0">
                          <a:latin typeface="Chalkboard" panose="03050602040202020205" pitchFamily="66" charset="77"/>
                        </a:rPr>
                      </a:br>
                      <a:r>
                        <a:rPr lang="en-US" sz="1300" dirty="0">
                          <a:latin typeface="Chalkboard" panose="03050602040202020205" pitchFamily="66" charset="77"/>
                        </a:rPr>
                        <a:t>BSRT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halkboard" panose="03050602040202020205" pitchFamily="66" charset="77"/>
                        </a:rPr>
                        <a:t>2.2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halkboard" panose="03050602040202020205" pitchFamily="66" charset="77"/>
                        </a:rPr>
                        <a:t>2.7</a:t>
                      </a:r>
                      <a:endParaRPr lang="en-US" sz="1300" b="1" dirty="0">
                        <a:solidFill>
                          <a:schemeClr val="bg1">
                            <a:lumMod val="6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halkboard" panose="03050602040202020205" pitchFamily="66" charset="77"/>
                        </a:rPr>
                        <a:t>1.6</a:t>
                      </a:r>
                      <a:endParaRPr lang="en-US" sz="1300" b="1" dirty="0">
                        <a:solidFill>
                          <a:schemeClr val="bg1">
                            <a:lumMod val="6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halkboard" panose="03050602040202020205" pitchFamily="66" charset="77"/>
                        </a:rPr>
                        <a:t>1.2</a:t>
                      </a:r>
                      <a:endParaRPr lang="en-US" sz="1300" b="1" dirty="0">
                        <a:solidFill>
                          <a:schemeClr val="bg1">
                            <a:lumMod val="6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53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702" y="34454"/>
            <a:ext cx="7696125" cy="1367285"/>
          </a:xfrm>
        </p:spPr>
        <p:txBody>
          <a:bodyPr/>
          <a:lstStyle/>
          <a:p>
            <a:r>
              <a:rPr lang="en-US" dirty="0"/>
              <a:t>Beam roundness @ collision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696782" y="6516052"/>
            <a:ext cx="540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M. Hostettler, et al., Evian 2017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85C3E2E-4A5A-6041-B01E-979FBB9D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280" y="5072026"/>
            <a:ext cx="9177279" cy="1318460"/>
          </a:xfrm>
        </p:spPr>
        <p:txBody>
          <a:bodyPr>
            <a:normAutofit fontScale="92500"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Emittances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round @ collision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in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2017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,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not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in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2016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GB" sz="2800" dirty="0"/>
              <a:t>ATLAS/CMS </a:t>
            </a:r>
            <a:r>
              <a:rPr lang="en-GB" sz="2800" b="1" dirty="0"/>
              <a:t>luminosity ratio </a:t>
            </a:r>
            <a:r>
              <a:rPr lang="en-GB" sz="2800" dirty="0"/>
              <a:t>of </a:t>
            </a:r>
            <a:r>
              <a:rPr lang="en-GB" sz="2800" b="1" dirty="0"/>
              <a:t>0.95</a:t>
            </a:r>
            <a:r>
              <a:rPr lang="en-GB" sz="2800" dirty="0"/>
              <a:t> in 2016 -&gt; </a:t>
            </a:r>
            <a:r>
              <a:rPr lang="en-GB" sz="2800" b="1" dirty="0"/>
              <a:t>1</a:t>
            </a:r>
            <a:r>
              <a:rPr lang="en-GB" sz="2800" dirty="0"/>
              <a:t> in 2017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sz="2600" dirty="0">
              <a:latin typeface="Chalkboard" panose="03050602040202020205" pitchFamily="66" charset="77"/>
              <a:ea typeface="ＭＳ Ｐゴシック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E674E3-3C4A-4F41-B1B7-B41746930C80}"/>
              </a:ext>
            </a:extLst>
          </p:cNvPr>
          <p:cNvGrpSpPr/>
          <p:nvPr/>
        </p:nvGrpSpPr>
        <p:grpSpPr>
          <a:xfrm>
            <a:off x="-612576" y="1340768"/>
            <a:ext cx="10441160" cy="1944216"/>
            <a:chOff x="1064621" y="1532802"/>
            <a:chExt cx="8768147" cy="146392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77C46C9-1B48-7E4F-8AE8-7801158E8B19}"/>
                </a:ext>
              </a:extLst>
            </p:cNvPr>
            <p:cNvGrpSpPr/>
            <p:nvPr/>
          </p:nvGrpSpPr>
          <p:grpSpPr>
            <a:xfrm>
              <a:off x="1064621" y="1532802"/>
              <a:ext cx="8768147" cy="1463926"/>
              <a:chOff x="1064621" y="1479360"/>
              <a:chExt cx="8768147" cy="146392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145EB4B-89E8-B14D-B557-F9A883EF00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68938"/>
              <a:stretch/>
            </p:blipFill>
            <p:spPr>
              <a:xfrm>
                <a:off x="1064621" y="1479360"/>
                <a:ext cx="8768147" cy="1394471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E579C7E-4569-D14B-8E6E-98F63D6C95F7}"/>
                  </a:ext>
                </a:extLst>
              </p:cNvPr>
              <p:cNvSpPr txBox="1"/>
              <p:nvPr/>
            </p:nvSpPr>
            <p:spPr>
              <a:xfrm rot="16200000">
                <a:off x="1269472" y="2133145"/>
                <a:ext cx="1238096" cy="382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788" dirty="0">
                    <a:solidFill>
                      <a:srgbClr val="DDDDDD">
                        <a:lumMod val="10000"/>
                      </a:srgbClr>
                    </a:solidFill>
                    <a:latin typeface="Arial"/>
                    <a:ea typeface="+mn-ea"/>
                    <a:cs typeface="+mn-cs"/>
                  </a:rPr>
                  <a:t>emittance start of</a:t>
                </a:r>
                <a:br>
                  <a:rPr lang="en-GB" sz="788" dirty="0">
                    <a:solidFill>
                      <a:srgbClr val="DDDDDD">
                        <a:lumMod val="10000"/>
                      </a:srgbClr>
                    </a:solidFill>
                    <a:latin typeface="Arial"/>
                    <a:ea typeface="+mn-ea"/>
                    <a:cs typeface="+mn-cs"/>
                  </a:rPr>
                </a:br>
                <a:r>
                  <a:rPr lang="en-GB" sz="788" dirty="0">
                    <a:solidFill>
                      <a:srgbClr val="DDDDDD">
                        <a:lumMod val="10000"/>
                      </a:srgbClr>
                    </a:solidFill>
                    <a:latin typeface="Arial"/>
                    <a:ea typeface="+mn-ea"/>
                    <a:cs typeface="+mn-cs"/>
                  </a:rPr>
                  <a:t> collisions [um]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D131F34-E730-EC41-B3BA-5CCD9D300A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79965" b="17348"/>
              <a:stretch/>
            </p:blipFill>
            <p:spPr>
              <a:xfrm>
                <a:off x="1097722" y="2808512"/>
                <a:ext cx="8707299" cy="11875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741AD7-3717-4C45-9C43-CD7617B35870}"/>
                </a:ext>
              </a:extLst>
            </p:cNvPr>
            <p:cNvSpPr txBox="1"/>
            <p:nvPr/>
          </p:nvSpPr>
          <p:spPr>
            <a:xfrm>
              <a:off x="2205091" y="2448014"/>
              <a:ext cx="1933802" cy="40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900" b="1" dirty="0">
                  <a:solidFill>
                    <a:srgbClr val="0055A0"/>
                  </a:solidFill>
                  <a:latin typeface="Arial"/>
                  <a:ea typeface="+mn-ea"/>
                  <a:cs typeface="+mn-cs"/>
                </a:rPr>
                <a:t>BSRT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788" dirty="0">
                  <a:solidFill>
                    <a:srgbClr val="0055A0"/>
                  </a:solidFill>
                  <a:latin typeface="Arial"/>
                  <a:ea typeface="+mn-ea"/>
                  <a:cs typeface="+mn-cs"/>
                </a:rPr>
                <a:t>(emittance scans agree)</a:t>
              </a:r>
              <a:endParaRPr lang="en-GB" sz="900" dirty="0">
                <a:solidFill>
                  <a:srgbClr val="0055A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132A17-9DF9-014A-BB6A-547EB93D34CB}"/>
              </a:ext>
            </a:extLst>
          </p:cNvPr>
          <p:cNvGrpSpPr/>
          <p:nvPr/>
        </p:nvGrpSpPr>
        <p:grpSpPr>
          <a:xfrm>
            <a:off x="301870" y="3143216"/>
            <a:ext cx="8662618" cy="2013976"/>
            <a:chOff x="1834079" y="3883239"/>
            <a:chExt cx="7419714" cy="168629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BFF508D-049E-8C48-825F-FBEA8C738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079" y="3883239"/>
              <a:ext cx="7419714" cy="168629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1CA586-F8B6-5945-9982-0BBFE1CCDF92}"/>
                </a:ext>
              </a:extLst>
            </p:cNvPr>
            <p:cNvSpPr txBox="1"/>
            <p:nvPr/>
          </p:nvSpPr>
          <p:spPr>
            <a:xfrm>
              <a:off x="2137455" y="4933200"/>
              <a:ext cx="1597335" cy="26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900" b="1" dirty="0">
                  <a:solidFill>
                    <a:srgbClr val="0055A0"/>
                  </a:solidFill>
                  <a:latin typeface="Arial"/>
                  <a:ea typeface="+mn-ea"/>
                  <a:cs typeface="+mn-cs"/>
                </a:rPr>
                <a:t>emittance scans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AD61825-89D9-634F-A00E-A64F89F1144B}"/>
              </a:ext>
            </a:extLst>
          </p:cNvPr>
          <p:cNvSpPr/>
          <p:nvPr/>
        </p:nvSpPr>
        <p:spPr>
          <a:xfrm>
            <a:off x="6876256" y="186383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2016 </a:t>
            </a:r>
            <a:endParaRPr lang="en-US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9110D3-3325-DA45-BC45-BD175AED00C4}"/>
              </a:ext>
            </a:extLst>
          </p:cNvPr>
          <p:cNvSpPr/>
          <p:nvPr/>
        </p:nvSpPr>
        <p:spPr>
          <a:xfrm>
            <a:off x="6874746" y="334383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2017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0541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" y="1452282"/>
            <a:ext cx="4856719" cy="5410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7452320" cy="1411941"/>
          </a:xfrm>
        </p:spPr>
        <p:txBody>
          <a:bodyPr/>
          <a:lstStyle/>
          <a:p>
            <a:r>
              <a:rPr lang="en-US" dirty="0"/>
              <a:t>Emittance evolution during collisions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76057" y="6096431"/>
            <a:ext cx="4042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F. Antoniou et al., Evian 2017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245631" y="3096913"/>
            <a:ext cx="2872599" cy="19442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5200" lvl="1" indent="-457200">
              <a:spcAft>
                <a:spcPts val="0"/>
              </a:spcAft>
              <a:buClr>
                <a:srgbClr val="2F1F58"/>
              </a:buClr>
            </a:pPr>
            <a:endParaRPr lang="en-US" b="1" dirty="0">
              <a:solidFill>
                <a:srgbClr val="008000"/>
              </a:solidFill>
              <a:latin typeface="Chalkboard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1720028"/>
            <a:ext cx="1386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Chalkboard"/>
                <a:ea typeface="ＭＳ Ｐゴシック" charset="-128"/>
                <a:cs typeface="Chalkboard"/>
              </a:rPr>
              <a:t>Beam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3528" y="3975447"/>
            <a:ext cx="1458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alkboard"/>
                <a:ea typeface="ＭＳ Ｐゴシック" charset="-128"/>
                <a:cs typeface="Chalkboard"/>
              </a:rPr>
              <a:t>Beam 2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74061" y="2060848"/>
            <a:ext cx="4125923" cy="3960440"/>
          </a:xfrm>
        </p:spPr>
        <p:txBody>
          <a:bodyPr>
            <a:normAutofit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Average emittance growth rate </a:t>
            </a:r>
            <a:r>
              <a:rPr lang="en-US" dirty="0">
                <a:latin typeface="Chalkboard" charset="0"/>
                <a:ea typeface="ＭＳ Ｐゴシック" charset="0"/>
              </a:rPr>
              <a:t>@ collision (beyond model)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solidFill>
                  <a:srgbClr val="0033CC"/>
                </a:solidFill>
                <a:latin typeface="Chalkboard" charset="0"/>
                <a:ea typeface="ＭＳ Ｐゴシック" charset="0"/>
              </a:rPr>
              <a:t>0.05 μm/h in H 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solidFill>
                  <a:srgbClr val="008000"/>
                </a:solidFill>
                <a:latin typeface="Chalkboard" charset="0"/>
                <a:ea typeface="ＭＳ Ｐゴシック" charset="0"/>
              </a:rPr>
              <a:t>0.10 μm/h in V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No</a:t>
            </a:r>
            <a:r>
              <a:rPr lang="en-US" dirty="0">
                <a:latin typeface="Chalkboard" charset="0"/>
                <a:ea typeface="ＭＳ Ｐゴシック" charset="0"/>
              </a:rPr>
              <a:t> visible </a:t>
            </a:r>
            <a:r>
              <a:rPr lang="en-US" b="1" dirty="0">
                <a:latin typeface="Chalkboard" charset="0"/>
                <a:ea typeface="ＭＳ Ｐゴシック" charset="0"/>
              </a:rPr>
              <a:t>impact</a:t>
            </a:r>
            <a:r>
              <a:rPr lang="en-US" dirty="0">
                <a:latin typeface="Chalkboard" charset="0"/>
                <a:ea typeface="ＭＳ Ｐゴシック" charset="0"/>
              </a:rPr>
              <a:t> of </a:t>
            </a:r>
            <a:r>
              <a:rPr lang="en-US" b="1" dirty="0">
                <a:latin typeface="Chalkboard" charset="0"/>
                <a:ea typeface="ＭＳ Ｐゴシック" charset="0"/>
              </a:rPr>
              <a:t>levelling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endParaRPr lang="en-US" b="1" dirty="0">
              <a:solidFill>
                <a:srgbClr val="008000"/>
              </a:solidFill>
              <a:latin typeface="Chalkboar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15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7452320" cy="1411941"/>
          </a:xfrm>
        </p:spPr>
        <p:txBody>
          <a:bodyPr/>
          <a:lstStyle/>
          <a:p>
            <a:r>
              <a:rPr lang="en-US" dirty="0"/>
              <a:t>Emittance evolution during collisions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6660232" y="2500852"/>
            <a:ext cx="404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G.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Iadarola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al., 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245631" y="3096913"/>
            <a:ext cx="2872599" cy="19442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5200" lvl="1" indent="-457200">
              <a:spcAft>
                <a:spcPts val="0"/>
              </a:spcAft>
              <a:buClr>
                <a:srgbClr val="2F1F58"/>
              </a:buClr>
            </a:pPr>
            <a:endParaRPr lang="en-US" b="1" dirty="0">
              <a:solidFill>
                <a:srgbClr val="008000"/>
              </a:solidFill>
              <a:latin typeface="Chalkboard" charset="0"/>
              <a:ea typeface="ＭＳ Ｐゴシック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4472" y="6115998"/>
            <a:ext cx="8999984" cy="766053"/>
          </a:xfrm>
        </p:spPr>
        <p:txBody>
          <a:bodyPr>
            <a:normAutofit fontScale="700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Fill </a:t>
            </a:r>
            <a:r>
              <a:rPr lang="en-US" b="1" dirty="0">
                <a:latin typeface="Chalkboard" charset="0"/>
                <a:ea typeface="ＭＳ Ｐゴシック" charset="0"/>
              </a:rPr>
              <a:t>5205</a:t>
            </a:r>
            <a:r>
              <a:rPr lang="en-US" dirty="0">
                <a:latin typeface="Chalkboard" charset="0"/>
                <a:ea typeface="ＭＳ Ｐゴシック" charset="0"/>
              </a:rPr>
              <a:t> (2016) went in collision with </a:t>
            </a:r>
            <a:r>
              <a:rPr lang="en-US" b="1" dirty="0">
                <a:latin typeface="Chalkboard" charset="0"/>
                <a:ea typeface="ＭＳ Ｐゴシック" charset="0"/>
              </a:rPr>
              <a:t>one non-colliding BCMS train </a:t>
            </a:r>
            <a:r>
              <a:rPr lang="en-US" dirty="0">
                <a:latin typeface="Chalkboard" charset="0"/>
                <a:ea typeface="ＭＳ Ｐゴシック" charset="0"/>
              </a:rPr>
              <a:t>in B2 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Non-colliding bunches blow-up less </a:t>
            </a:r>
            <a:r>
              <a:rPr lang="en-US" dirty="0">
                <a:latin typeface="Chalkboard" charset="0"/>
                <a:ea typeface="ＭＳ Ｐゴシック" charset="0"/>
              </a:rPr>
              <a:t>→ </a:t>
            </a:r>
            <a:r>
              <a:rPr lang="en-US" b="1" dirty="0">
                <a:latin typeface="Chalkboard" charset="0"/>
                <a:ea typeface="ＭＳ Ｐゴシック" charset="0"/>
              </a:rPr>
              <a:t>2-beam effects </a:t>
            </a:r>
            <a:r>
              <a:rPr lang="en-US" dirty="0">
                <a:latin typeface="Chalkboard" charset="0"/>
                <a:ea typeface="ＭＳ Ｐゴシック" charset="0"/>
              </a:rPr>
              <a:t>play a significant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3D0318-DFFD-C742-9F54-095B585F6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8" y="1471237"/>
            <a:ext cx="6492148" cy="4418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6631C-FDF1-0F4A-8262-F509C77CC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60" y="5066923"/>
            <a:ext cx="1079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21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6BEE3-C4CA-D84D-913D-DF00ACDD0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5"/>
          <a:stretch/>
        </p:blipFill>
        <p:spPr>
          <a:xfrm>
            <a:off x="467544" y="1484784"/>
            <a:ext cx="7755426" cy="4174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7452320" cy="1411941"/>
          </a:xfrm>
        </p:spPr>
        <p:txBody>
          <a:bodyPr/>
          <a:lstStyle/>
          <a:p>
            <a:r>
              <a:rPr lang="en-US" dirty="0"/>
              <a:t>Luminosity evolution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2080" y="1392437"/>
            <a:ext cx="404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al., Evian 2017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4472" y="5589240"/>
            <a:ext cx="9148472" cy="1370294"/>
          </a:xfrm>
        </p:spPr>
        <p:txBody>
          <a:bodyPr>
            <a:normAutofit fontScale="850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Luminosity model sensitive to </a:t>
            </a:r>
            <a:r>
              <a:rPr lang="en-US" b="1" dirty="0">
                <a:latin typeface="Chalkboard" charset="0"/>
                <a:ea typeface="ＭＳ Ｐゴシック" charset="0"/>
              </a:rPr>
              <a:t>initial conditions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Using </a:t>
            </a:r>
            <a:r>
              <a:rPr lang="en-US" b="1" dirty="0">
                <a:latin typeface="Chalkboard" charset="0"/>
                <a:ea typeface="ＭＳ Ｐゴシック" charset="0"/>
              </a:rPr>
              <a:t>measured emittance evolution </a:t>
            </a:r>
            <a:r>
              <a:rPr lang="en-US" dirty="0">
                <a:latin typeface="Chalkboard" charset="0"/>
                <a:ea typeface="ＭＳ Ｐゴシック" charset="0"/>
              </a:rPr>
              <a:t>and </a:t>
            </a:r>
            <a:r>
              <a:rPr lang="en-US" b="1" dirty="0">
                <a:latin typeface="Chalkboard" charset="0"/>
                <a:ea typeface="ＭＳ Ｐゴシック" charset="0"/>
              </a:rPr>
              <a:t>intensity decay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Validate</a:t>
            </a:r>
            <a:r>
              <a:rPr lang="en-US" dirty="0">
                <a:latin typeface="Chalkboard" charset="0"/>
                <a:ea typeface="ＭＳ Ｐゴシック" charset="0"/>
              </a:rPr>
              <a:t> data by accurately </a:t>
            </a:r>
            <a:r>
              <a:rPr lang="en-US" b="1" dirty="0">
                <a:latin typeface="Chalkboard" charset="0"/>
                <a:ea typeface="ＭＳ Ｐゴシック" charset="0"/>
              </a:rPr>
              <a:t>reproducing</a:t>
            </a:r>
            <a:r>
              <a:rPr lang="en-US" dirty="0">
                <a:latin typeface="Chalkboard" charset="0"/>
                <a:ea typeface="ＭＳ Ｐゴシック" charset="0"/>
              </a:rPr>
              <a:t> measured </a:t>
            </a:r>
            <a:r>
              <a:rPr lang="en-US" b="1" dirty="0">
                <a:latin typeface="Chalkboard" charset="0"/>
                <a:ea typeface="ＭＳ Ｐゴシック" charset="0"/>
              </a:rPr>
              <a:t>luminosity</a:t>
            </a:r>
            <a:r>
              <a:rPr lang="en-US" dirty="0">
                <a:latin typeface="Chalkboard" charset="0"/>
                <a:ea typeface="ＭＳ Ｐゴシック" charset="0"/>
              </a:rPr>
              <a:t> and </a:t>
            </a:r>
            <a:r>
              <a:rPr lang="en-US" b="1" dirty="0">
                <a:latin typeface="Chalkboard" charset="0"/>
                <a:ea typeface="ＭＳ Ｐゴシック" charset="0"/>
              </a:rPr>
              <a:t>bunch length </a:t>
            </a:r>
            <a:r>
              <a:rPr lang="en-US" dirty="0">
                <a:latin typeface="Chalkboard" charset="0"/>
                <a:ea typeface="ＭＳ Ｐゴシック" charset="0"/>
              </a:rPr>
              <a:t>through model</a:t>
            </a:r>
          </a:p>
        </p:txBody>
      </p:sp>
    </p:spTree>
    <p:extLst>
      <p:ext uri="{BB962C8B-B14F-4D97-AF65-F5344CB8AC3E}">
        <p14:creationId xmlns:p14="http://schemas.microsoft.com/office/powerpoint/2010/main" val="2282778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32" y="411474"/>
            <a:ext cx="8350448" cy="785278"/>
          </a:xfrm>
        </p:spPr>
        <p:txBody>
          <a:bodyPr>
            <a:noAutofit/>
          </a:bodyPr>
          <a:lstStyle/>
          <a:p>
            <a:r>
              <a:rPr lang="en-US" sz="7200" dirty="0"/>
              <a:t>Luminosity evolution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0072" y="650560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 Evian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08229-8305-EE41-A24D-BD7CA4FEA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292"/>
          <a:stretch/>
        </p:blipFill>
        <p:spPr>
          <a:xfrm>
            <a:off x="755576" y="1566015"/>
            <a:ext cx="3600400" cy="4929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FED68-A603-144C-9986-1A2FFF994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28" t="7117" b="82658"/>
          <a:stretch/>
        </p:blipFill>
        <p:spPr>
          <a:xfrm>
            <a:off x="6084168" y="1916831"/>
            <a:ext cx="2379690" cy="504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2000D-19BA-0045-AF0C-389873C16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09" t="55320" b="38837"/>
          <a:stretch/>
        </p:blipFill>
        <p:spPr>
          <a:xfrm>
            <a:off x="7308304" y="4293095"/>
            <a:ext cx="1155554" cy="2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7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7704"/>
            <a:ext cx="9144000" cy="3823464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7200" dirty="0">
                <a:latin typeface="Bookman Old Style" charset="0"/>
                <a:ea typeface="Bookman Old Style" charset="0"/>
                <a:cs typeface="Bookman Old Style" charset="0"/>
              </a:rPr>
              <a:t>Luminosity modelling and beam lifetimes in the LHC</a:t>
            </a:r>
          </a:p>
        </p:txBody>
      </p:sp>
      <p:sp>
        <p:nvSpPr>
          <p:cNvPr id="1843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0" y="4941168"/>
            <a:ext cx="9144000" cy="191683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sz="3100" b="1" dirty="0">
                <a:latin typeface="Bookman Old Style" charset="0"/>
                <a:ea typeface="ＭＳ Ｐゴシック" charset="0"/>
                <a:cs typeface="Bookman Old Style" charset="0"/>
              </a:rPr>
              <a:t>Y. Papaphilippou </a:t>
            </a:r>
          </a:p>
          <a:p>
            <a:pPr eaLnBrk="1" hangingPunct="1"/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thanks to</a:t>
            </a:r>
          </a:p>
          <a:p>
            <a:pPr eaLnBrk="1" hangingPunct="1"/>
            <a:r>
              <a:rPr lang="en-US" sz="3100" b="1" dirty="0">
                <a:latin typeface="Bookman Old Style" charset="0"/>
                <a:ea typeface="ＭＳ Ｐゴシック" charset="0"/>
                <a:cs typeface="Bookman Old Style" charset="0"/>
              </a:rPr>
              <a:t>F. Antoniou,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 G.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Arduini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J. Boyd, I.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Efthymiopoulos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S.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Fartoukh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</a:t>
            </a:r>
            <a:r>
              <a:rPr lang="en-US" sz="3100" b="1" dirty="0">
                <a:latin typeface="Bookman Old Style" charset="0"/>
                <a:ea typeface="ＭＳ Ｐゴシック" charset="0"/>
                <a:cs typeface="Bookman Old Style" charset="0"/>
              </a:rPr>
              <a:t>M. Hostettler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</a:t>
            </a:r>
            <a:r>
              <a:rPr lang="en-US" sz="3100" b="1" dirty="0">
                <a:latin typeface="Bookman Old Style" charset="0"/>
                <a:ea typeface="ＭＳ Ｐゴシック" charset="0"/>
                <a:cs typeface="Bookman Old Style" charset="0"/>
              </a:rPr>
              <a:t>G. </a:t>
            </a:r>
            <a:r>
              <a:rPr lang="en-US" sz="3100" b="1" dirty="0" err="1">
                <a:latin typeface="Bookman Old Style" charset="0"/>
                <a:ea typeface="ＭＳ Ｐゴシック" charset="0"/>
                <a:cs typeface="Bookman Old Style" charset="0"/>
              </a:rPr>
              <a:t>Iadarola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</a:t>
            </a:r>
            <a:r>
              <a:rPr lang="en-US" sz="3100" b="1" dirty="0">
                <a:latin typeface="Bookman Old Style" charset="0"/>
                <a:ea typeface="ＭＳ Ｐゴシック" charset="0"/>
                <a:cs typeface="Bookman Old Style" charset="0"/>
              </a:rPr>
              <a:t> N. </a:t>
            </a:r>
            <a:r>
              <a:rPr lang="en-US" sz="3100" b="1" dirty="0" err="1">
                <a:latin typeface="Bookman Old Style" charset="0"/>
                <a:ea typeface="ＭＳ Ｐゴシック" charset="0"/>
                <a:cs typeface="Bookman Old Style" charset="0"/>
              </a:rPr>
              <a:t>Karastathis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</a:t>
            </a:r>
            <a:r>
              <a:rPr lang="en-US" sz="3100" b="1" dirty="0">
                <a:latin typeface="Bookman Old Style" charset="0"/>
                <a:ea typeface="ＭＳ Ｐゴシック" charset="0"/>
                <a:cs typeface="Bookman Old Style" charset="0"/>
              </a:rPr>
              <a:t>S. </a:t>
            </a:r>
            <a:r>
              <a:rPr lang="en-US" sz="3100" b="1" dirty="0" err="1">
                <a:latin typeface="Bookman Old Style" charset="0"/>
                <a:ea typeface="ＭＳ Ｐゴシック" charset="0"/>
                <a:cs typeface="Bookman Old Style" charset="0"/>
              </a:rPr>
              <a:t>Papadopoulou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</a:t>
            </a:r>
            <a:r>
              <a:rPr lang="en-US" sz="3100" b="1" dirty="0">
                <a:latin typeface="Bookman Old Style" charset="0"/>
                <a:ea typeface="ＭＳ Ｐゴシック" charset="0"/>
                <a:cs typeface="Bookman Old Style" charset="0"/>
              </a:rPr>
              <a:t>D. Pellegrini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B.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Salvachua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Ferrando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C.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Schwick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G.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Trad</a:t>
            </a:r>
            <a:r>
              <a:rPr lang="en-US" sz="3100" dirty="0">
                <a:latin typeface="Bookman Old Style" charset="0"/>
                <a:ea typeface="ＭＳ Ｐゴシック" charset="0"/>
                <a:cs typeface="Bookman Old Style" charset="0"/>
              </a:rPr>
              <a:t>, J. </a:t>
            </a:r>
            <a:r>
              <a:rPr lang="en-US" sz="3100" dirty="0" err="1">
                <a:latin typeface="Bookman Old Style" charset="0"/>
                <a:ea typeface="ＭＳ Ｐゴシック" charset="0"/>
                <a:cs typeface="Bookman Old Style" charset="0"/>
              </a:rPr>
              <a:t>Wenninger</a:t>
            </a:r>
            <a:endParaRPr lang="en-US" sz="3100" dirty="0">
              <a:latin typeface="Bookman Old Style" charset="0"/>
              <a:ea typeface="ＭＳ Ｐゴシック" charset="0"/>
              <a:cs typeface="Bookman Old Styl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" y="-13737"/>
            <a:ext cx="863600" cy="812800"/>
          </a:xfrm>
          <a:prstGeom prst="rect">
            <a:avLst/>
          </a:prstGeom>
        </p:spPr>
      </p:pic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3B0D35F0-DD6D-2942-9E0F-517CCD786195}"/>
              </a:ext>
            </a:extLst>
          </p:cNvPr>
          <p:cNvSpPr txBox="1">
            <a:spLocks/>
          </p:cNvSpPr>
          <p:nvPr/>
        </p:nvSpPr>
        <p:spPr>
          <a:xfrm>
            <a:off x="889420" y="476672"/>
            <a:ext cx="7128792" cy="64103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/>
              <a:t>ICFA workshop on Beam-beam effects in Circular Colliders, 5-7 February, 2018, Berkeley, CA, USA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32" y="411474"/>
            <a:ext cx="8350448" cy="785278"/>
          </a:xfrm>
        </p:spPr>
        <p:txBody>
          <a:bodyPr>
            <a:noAutofit/>
          </a:bodyPr>
          <a:lstStyle/>
          <a:p>
            <a:r>
              <a:rPr lang="en-US" sz="7200" dirty="0"/>
              <a:t>Luminosity evolution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0072" y="650560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 Evian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08229-8305-EE41-A24D-BD7CA4FEA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66015"/>
            <a:ext cx="7708282" cy="4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43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32" y="411474"/>
            <a:ext cx="8350448" cy="785278"/>
          </a:xfrm>
        </p:spPr>
        <p:txBody>
          <a:bodyPr>
            <a:noAutofit/>
          </a:bodyPr>
          <a:lstStyle/>
          <a:p>
            <a:r>
              <a:rPr lang="en-US" sz="5500" dirty="0"/>
              <a:t>IBS simulations for non-Gaussian profiles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A6424-E72F-CC4E-93E4-7F2247696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1" t="26395" r="28359"/>
          <a:stretch/>
        </p:blipFill>
        <p:spPr>
          <a:xfrm>
            <a:off x="3275856" y="1461256"/>
            <a:ext cx="5526354" cy="3918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44547" y="162880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PhD thesis 2018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0C31E0-A903-D846-B476-AE4824B6E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528" y="1478035"/>
            <a:ext cx="3528392" cy="3998346"/>
          </a:xfrm>
        </p:spPr>
        <p:txBody>
          <a:bodyPr>
            <a:normAutofit fontScale="925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Measured</a:t>
            </a:r>
            <a:r>
              <a:rPr lang="en-US" dirty="0">
                <a:latin typeface="Chalkboard" charset="0"/>
                <a:ea typeface="ＭＳ Ｐゴシック" charset="0"/>
              </a:rPr>
              <a:t> </a:t>
            </a:r>
            <a:r>
              <a:rPr lang="en-US" b="1" dirty="0">
                <a:latin typeface="Chalkboard" charset="0"/>
                <a:ea typeface="ＭＳ Ｐゴシック" charset="0"/>
              </a:rPr>
              <a:t>longitudinal profile </a:t>
            </a:r>
            <a:r>
              <a:rPr lang="en-US" dirty="0">
                <a:latin typeface="Chalkboard" charset="0"/>
                <a:ea typeface="ＭＳ Ｐゴシック" charset="0"/>
              </a:rPr>
              <a:t>evolution for a bunch during 11.5 h at collision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The initial (arriving at FT) </a:t>
            </a:r>
            <a:r>
              <a:rPr lang="en-US" b="1" dirty="0">
                <a:latin typeface="Chalkboard" charset="0"/>
                <a:ea typeface="ＭＳ Ｐゴシック" charset="0"/>
              </a:rPr>
              <a:t>non-Gaussian</a:t>
            </a:r>
            <a:r>
              <a:rPr lang="en-US" dirty="0">
                <a:latin typeface="Chalkboard" charset="0"/>
                <a:ea typeface="ＭＳ Ｐゴシック" charset="0"/>
              </a:rPr>
              <a:t> longitudinal bunch profiles </a:t>
            </a:r>
            <a:r>
              <a:rPr lang="en-US" b="1" dirty="0">
                <a:latin typeface="Chalkboard" charset="0"/>
                <a:ea typeface="ＭＳ Ｐゴシック" charset="0"/>
              </a:rPr>
              <a:t>become Gaussian </a:t>
            </a:r>
            <a:r>
              <a:rPr lang="en-US" dirty="0">
                <a:latin typeface="Chalkboard" charset="0"/>
                <a:ea typeface="ＭＳ Ｐゴシック" charset="0"/>
              </a:rPr>
              <a:t>in time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dirty="0">
              <a:latin typeface="Chalkboard" charset="0"/>
              <a:ea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2C0A38-95A2-784A-88A7-17D7B8EE8D77}"/>
              </a:ext>
            </a:extLst>
          </p:cNvPr>
          <p:cNvSpPr txBox="1">
            <a:spLocks/>
          </p:cNvSpPr>
          <p:nvPr/>
        </p:nvSpPr>
        <p:spPr bwMode="auto">
          <a:xfrm>
            <a:off x="-180528" y="5373216"/>
            <a:ext cx="9324528" cy="16250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Multi-particle tracking (</a:t>
            </a:r>
            <a:r>
              <a:rPr lang="en-US" b="1" dirty="0">
                <a:latin typeface="Chalkboard" charset="0"/>
                <a:ea typeface="ＭＳ Ｐゴシック" charset="0"/>
              </a:rPr>
              <a:t>SIRE</a:t>
            </a:r>
            <a:r>
              <a:rPr lang="en-US" dirty="0">
                <a:latin typeface="Chalkboard" charset="0"/>
                <a:ea typeface="ＭＳ Ｐゴシック" charset="0"/>
              </a:rPr>
              <a:t>) with measured initial longitudinal distribution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Intensity evolution </a:t>
            </a:r>
            <a:r>
              <a:rPr lang="en-US" dirty="0">
                <a:latin typeface="Chalkboard" charset="0"/>
                <a:ea typeface="ＭＳ Ｐゴシック" charset="0"/>
              </a:rPr>
              <a:t>(BO) and </a:t>
            </a:r>
            <a:r>
              <a:rPr lang="en-US" b="1" dirty="0">
                <a:latin typeface="Chalkboard" charset="0"/>
                <a:ea typeface="ＭＳ Ｐゴシック" charset="0"/>
              </a:rPr>
              <a:t>observed extra </a:t>
            </a:r>
            <a:r>
              <a:rPr lang="en-US" dirty="0">
                <a:latin typeface="Chalkboard" charset="0"/>
                <a:ea typeface="ＭＳ Ｐゴシック" charset="0"/>
              </a:rPr>
              <a:t>(on top of IBS) transverse </a:t>
            </a:r>
            <a:r>
              <a:rPr lang="en-US" b="1" dirty="0">
                <a:latin typeface="Chalkboard" charset="0"/>
                <a:ea typeface="ＭＳ Ｐゴシック" charset="0"/>
              </a:rPr>
              <a:t>emittance</a:t>
            </a:r>
            <a:r>
              <a:rPr lang="en-US" dirty="0">
                <a:latin typeface="Chalkboard" charset="0"/>
                <a:ea typeface="ＭＳ Ｐゴシック" charset="0"/>
              </a:rPr>
              <a:t> (Gaussian) growth taken into account</a:t>
            </a:r>
          </a:p>
        </p:txBody>
      </p:sp>
    </p:spTree>
    <p:extLst>
      <p:ext uri="{BB962C8B-B14F-4D97-AF65-F5344CB8AC3E}">
        <p14:creationId xmlns:p14="http://schemas.microsoft.com/office/powerpoint/2010/main" val="3891115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B6204-40A6-854B-ACD6-94B65F416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340600" cy="3429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C3CD253-FEA0-7C40-AE53-7A5A99D29C95}"/>
              </a:ext>
            </a:extLst>
          </p:cNvPr>
          <p:cNvSpPr txBox="1">
            <a:spLocks/>
          </p:cNvSpPr>
          <p:nvPr/>
        </p:nvSpPr>
        <p:spPr bwMode="auto">
          <a:xfrm>
            <a:off x="-34032" y="411474"/>
            <a:ext cx="8350448" cy="7852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algn="ctr" rtl="0" eaLnBrk="0" fontAlgn="base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ookman Old Style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ookman Old Style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ookman Old Style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ookman Old Style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Candara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Candara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Candara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Candar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500" dirty="0"/>
              <a:t>IBS simulations for non-Gaussian profiles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FBEADF-5BDE-7245-911A-361CA2AE3CBD}"/>
              </a:ext>
            </a:extLst>
          </p:cNvPr>
          <p:cNvSpPr txBox="1">
            <a:spLocks/>
          </p:cNvSpPr>
          <p:nvPr/>
        </p:nvSpPr>
        <p:spPr bwMode="auto">
          <a:xfrm>
            <a:off x="-180528" y="4985792"/>
            <a:ext cx="9324528" cy="18722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The agreement between DATA and SIRE is excellent for generalized distributions, while diverges for longer time-spans in particular with respect to analytical models (MADX)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576" y="1556792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PhD thesis 2018</a:t>
            </a:r>
          </a:p>
        </p:txBody>
      </p:sp>
    </p:spTree>
    <p:extLst>
      <p:ext uri="{BB962C8B-B14F-4D97-AF65-F5344CB8AC3E}">
        <p14:creationId xmlns:p14="http://schemas.microsoft.com/office/powerpoint/2010/main" val="3257027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100392" cy="21329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0000" dirty="0">
                <a:latin typeface="Bookman Old Style" charset="0"/>
                <a:ea typeface="ＭＳ Ｐゴシック" charset="0"/>
              </a:rPr>
              <a:t>Lifetime evolution at collision</a:t>
            </a:r>
          </a:p>
        </p:txBody>
      </p:sp>
    </p:spTree>
    <p:extLst>
      <p:ext uri="{BB962C8B-B14F-4D97-AF65-F5344CB8AC3E}">
        <p14:creationId xmlns:p14="http://schemas.microsoft.com/office/powerpoint/2010/main" val="993558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13" t="1625" r="4327" b="29280"/>
          <a:stretch/>
        </p:blipFill>
        <p:spPr>
          <a:xfrm>
            <a:off x="539552" y="692695"/>
            <a:ext cx="8280920" cy="4320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798"/>
            <a:ext cx="9252520" cy="330413"/>
          </a:xfrm>
        </p:spPr>
        <p:txBody>
          <a:bodyPr>
            <a:noAutofit/>
          </a:bodyPr>
          <a:lstStyle/>
          <a:p>
            <a:r>
              <a:rPr lang="en-GB" sz="4800" dirty="0"/>
              <a:t>Beam losses @ 1h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4896544" y="1119077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CCFF"/>
                </a:solidFill>
                <a:latin typeface="Bookman Old Style" charset="0"/>
                <a:ea typeface="Bookman Old Style" charset="0"/>
                <a:cs typeface="Bookman Old Style" charset="0"/>
              </a:rPr>
              <a:t>F.Antoniou</a:t>
            </a:r>
            <a:r>
              <a:rPr lang="en-US" b="1" dirty="0">
                <a:solidFill>
                  <a:srgbClr val="00CCFF"/>
                </a:solidFill>
                <a:latin typeface="Bookman Old Style" charset="0"/>
                <a:ea typeface="Bookman Old Style" charset="0"/>
                <a:cs typeface="Bookman Old Style" charset="0"/>
              </a:rPr>
              <a:t> et al., Evian 2016</a:t>
            </a: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34101" y="2519607"/>
            <a:ext cx="1693733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b="1" dirty="0" err="1">
                <a:latin typeface="Times" charset="0"/>
                <a:ea typeface="Times" charset="0"/>
                <a:cs typeface="Times" charset="0"/>
              </a:rPr>
              <a:t>dN</a:t>
            </a:r>
            <a:r>
              <a:rPr lang="en-US" b="1" dirty="0">
                <a:latin typeface="Times" charset="0"/>
                <a:ea typeface="Times" charset="0"/>
                <a:cs typeface="Times" charset="0"/>
              </a:rPr>
              <a:t>/</a:t>
            </a:r>
            <a:r>
              <a:rPr lang="en-US" b="1" dirty="0" err="1">
                <a:latin typeface="Times" charset="0"/>
                <a:ea typeface="Times" charset="0"/>
                <a:cs typeface="Times" charset="0"/>
              </a:rPr>
              <a:t>dt</a:t>
            </a:r>
            <a:r>
              <a:rPr lang="en-US" b="1" dirty="0">
                <a:latin typeface="Times" charset="0"/>
                <a:ea typeface="Times" charset="0"/>
                <a:cs typeface="Times" charset="0"/>
              </a:rPr>
              <a:t>)/L [mb]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7944" y="4737023"/>
            <a:ext cx="1411861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Fill number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164288" y="2132856"/>
            <a:ext cx="360040" cy="3867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96BB64-78A5-6A40-80E4-01E07B15E9F4}"/>
              </a:ext>
            </a:extLst>
          </p:cNvPr>
          <p:cNvSpPr txBox="1">
            <a:spLocks/>
          </p:cNvSpPr>
          <p:nvPr/>
        </p:nvSpPr>
        <p:spPr bwMode="auto">
          <a:xfrm>
            <a:off x="0" y="5106354"/>
            <a:ext cx="9144000" cy="17516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solidFill>
                  <a:srgbClr val="0033CC"/>
                </a:solidFill>
                <a:latin typeface="Chalkboard" charset="0"/>
                <a:ea typeface="ＭＳ Ｐゴシック" charset="0"/>
              </a:rPr>
              <a:t>Beam 1 </a:t>
            </a:r>
            <a:r>
              <a:rPr lang="en-US" dirty="0">
                <a:latin typeface="Chalkboard" charset="0"/>
                <a:ea typeface="ＭＳ Ｐゴシック" charset="0"/>
              </a:rPr>
              <a:t>worse lifetime than </a:t>
            </a:r>
            <a:r>
              <a:rPr lang="en-US" dirty="0">
                <a:solidFill>
                  <a:srgbClr val="FF0000"/>
                </a:solidFill>
                <a:latin typeface="Chalkboard" charset="0"/>
                <a:ea typeface="ＭＳ Ｐゴシック" charset="0"/>
              </a:rPr>
              <a:t>Beam 2</a:t>
            </a:r>
            <a:r>
              <a:rPr lang="en-US" dirty="0">
                <a:latin typeface="Chalkboard" charset="0"/>
                <a:ea typeface="ＭＳ Ｐゴシック" charset="0"/>
              </a:rPr>
              <a:t> (</a:t>
            </a:r>
            <a:r>
              <a:rPr lang="en-US" b="1" dirty="0">
                <a:solidFill>
                  <a:srgbClr val="0033CC"/>
                </a:solidFill>
                <a:latin typeface="Chalkboard" charset="0"/>
                <a:ea typeface="ＭＳ Ｐゴシック" charset="0"/>
              </a:rPr>
              <a:t>Beam1</a:t>
            </a:r>
            <a:r>
              <a:rPr lang="en-US" dirty="0">
                <a:latin typeface="Chalkboard" charset="0"/>
                <a:ea typeface="ＭＳ Ｐゴシック" charset="0"/>
              </a:rPr>
              <a:t> generally larger)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Losses depend on </a:t>
            </a:r>
            <a:r>
              <a:rPr lang="en-US" b="1" dirty="0">
                <a:latin typeface="Chalkboard" charset="0"/>
                <a:ea typeface="ＭＳ Ｐゴシック" charset="0"/>
              </a:rPr>
              <a:t>LHCb polarity</a:t>
            </a:r>
            <a:r>
              <a:rPr lang="en-US" dirty="0">
                <a:latin typeface="Chalkboard" charset="0"/>
                <a:ea typeface="ＭＳ Ｐゴシック" charset="0"/>
              </a:rPr>
              <a:t>, </a:t>
            </a:r>
            <a:r>
              <a:rPr lang="en-US" b="1" dirty="0">
                <a:latin typeface="Chalkboard" charset="0"/>
                <a:ea typeface="ＭＳ Ｐゴシック" charset="0"/>
              </a:rPr>
              <a:t>beam flavor </a:t>
            </a:r>
            <a:r>
              <a:rPr lang="en-US" dirty="0">
                <a:latin typeface="Chalkboard" charset="0"/>
                <a:ea typeface="ＭＳ Ｐゴシック" charset="0"/>
              </a:rPr>
              <a:t>(standard vs BCMS), </a:t>
            </a:r>
            <a:r>
              <a:rPr lang="en-US" b="1" dirty="0">
                <a:latin typeface="Chalkboard" charset="0"/>
                <a:ea typeface="ＭＳ Ｐゴシック" charset="0"/>
              </a:rPr>
              <a:t>crossing angle choice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Can be mitigated with </a:t>
            </a:r>
            <a:r>
              <a:rPr lang="en-US" b="1" dirty="0">
                <a:latin typeface="Chalkboard" charset="0"/>
                <a:ea typeface="ＭＳ Ｐゴシック" charset="0"/>
              </a:rPr>
              <a:t>lowering octupoles </a:t>
            </a:r>
            <a:r>
              <a:rPr lang="en-US" dirty="0">
                <a:latin typeface="Chalkboard" charset="0"/>
                <a:ea typeface="ＭＳ Ｐゴシック" charset="0"/>
              </a:rPr>
              <a:t>and </a:t>
            </a:r>
            <a:r>
              <a:rPr lang="en-US" b="1" dirty="0">
                <a:latin typeface="Chalkboard" charset="0"/>
                <a:ea typeface="ＭＳ Ｐゴシック" charset="0"/>
              </a:rPr>
              <a:t>chromaticity</a:t>
            </a:r>
            <a:r>
              <a:rPr lang="en-US" dirty="0">
                <a:latin typeface="Chalkboard" charset="0"/>
                <a:ea typeface="ＭＳ Ｐゴシック" charset="0"/>
              </a:rPr>
              <a:t> and </a:t>
            </a:r>
            <a:r>
              <a:rPr lang="en-US" b="1" dirty="0">
                <a:latin typeface="Chalkboard" charset="0"/>
                <a:ea typeface="ＭＳ Ｐゴシック" charset="0"/>
              </a:rPr>
              <a:t>working point </a:t>
            </a:r>
            <a:r>
              <a:rPr lang="en-US" dirty="0">
                <a:latin typeface="Chalkboard" charset="0"/>
                <a:ea typeface="ＭＳ Ｐゴシック" charset="0"/>
              </a:rPr>
              <a:t>choice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dirty="0">
              <a:latin typeface="Chalkboard" charset="0"/>
              <a:ea typeface="ＭＳ Ｐゴシック" charset="0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1056739B-7239-7E48-941C-5CE26239201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43608" y="1164675"/>
            <a:ext cx="1763724" cy="455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0180BD1-5C7B-F247-B982-0018DBF32B26}"/>
              </a:ext>
            </a:extLst>
          </p:cNvPr>
          <p:cNvSpPr/>
          <p:nvPr/>
        </p:nvSpPr>
        <p:spPr>
          <a:xfrm>
            <a:off x="4871051" y="6452817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Bookman Old Style" charset="0"/>
                <a:ea typeface="Bookman Old Style" charset="0"/>
                <a:cs typeface="Bookman Old Style" charset="0"/>
              </a:rPr>
              <a:t>See talk by D. Pellegrini</a:t>
            </a: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08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120" y="-12790"/>
            <a:ext cx="4896544" cy="1411941"/>
          </a:xfrm>
        </p:spPr>
        <p:txBody>
          <a:bodyPr/>
          <a:lstStyle/>
          <a:p>
            <a:r>
              <a:rPr lang="en-US" sz="4800" dirty="0" err="1"/>
              <a:t>LHCb</a:t>
            </a:r>
            <a:r>
              <a:rPr lang="en-US" sz="4800" dirty="0"/>
              <a:t> operation</a:t>
            </a:r>
          </a:p>
        </p:txBody>
      </p:sp>
      <p:sp>
        <p:nvSpPr>
          <p:cNvPr id="239" name="Content Placeholder 2"/>
          <p:cNvSpPr>
            <a:spLocks noGrp="1"/>
          </p:cNvSpPr>
          <p:nvPr>
            <p:ph idx="1"/>
          </p:nvPr>
        </p:nvSpPr>
        <p:spPr>
          <a:xfrm>
            <a:off x="17920" y="1484785"/>
            <a:ext cx="4914120" cy="2533724"/>
          </a:xfrm>
        </p:spPr>
        <p:txBody>
          <a:bodyPr>
            <a:normAutofit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/>
              <a:t>LHCb impact to beam lifetime and its dependence to spectrometer </a:t>
            </a:r>
            <a:r>
              <a:rPr lang="en-US" sz="2600" b="1" dirty="0"/>
              <a:t>polarity</a:t>
            </a:r>
            <a:r>
              <a:rPr lang="en-US" sz="2600" dirty="0"/>
              <a:t> </a:t>
            </a:r>
            <a:r>
              <a:rPr lang="en-US" b="1" dirty="0"/>
              <a:t>c</a:t>
            </a:r>
            <a:r>
              <a:rPr lang="en-US" sz="2400" b="1" dirty="0"/>
              <a:t>onfirmed</a:t>
            </a:r>
            <a:r>
              <a:rPr lang="en-US" sz="2400" dirty="0"/>
              <a:t> by </a:t>
            </a:r>
            <a:r>
              <a:rPr lang="en-US" sz="2400" b="1" dirty="0"/>
              <a:t>DA</a:t>
            </a:r>
            <a:r>
              <a:rPr lang="en-US" sz="2400" dirty="0"/>
              <a:t> simulations</a:t>
            </a:r>
          </a:p>
          <a:p>
            <a:pPr marL="237200" lvl="1" indent="360000">
              <a:buFont typeface="Wingdings" charset="0"/>
              <a:buChar char="q"/>
            </a:pPr>
            <a:r>
              <a:rPr lang="en-US" b="1" dirty="0"/>
              <a:t>Mitigated</a:t>
            </a:r>
            <a:r>
              <a:rPr lang="en-US" dirty="0"/>
              <a:t> in operation by </a:t>
            </a:r>
            <a:r>
              <a:rPr lang="en-US" b="1" dirty="0"/>
              <a:t>WP tuning </a:t>
            </a:r>
            <a:r>
              <a:rPr lang="en-US" dirty="0"/>
              <a:t>(B1)</a:t>
            </a:r>
            <a:endParaRPr lang="en-US" sz="2800" dirty="0"/>
          </a:p>
        </p:txBody>
      </p:sp>
      <p:pic>
        <p:nvPicPr>
          <p:cNvPr id="240" name="Picture 239"/>
          <p:cNvPicPr>
            <a:picLocks noChangeAspect="1"/>
          </p:cNvPicPr>
          <p:nvPr/>
        </p:nvPicPr>
        <p:blipFill rotWithShape="1">
          <a:blip r:embed="rId2"/>
          <a:srcRect l="9832" t="18597" r="21680" b="8130"/>
          <a:stretch/>
        </p:blipFill>
        <p:spPr>
          <a:xfrm>
            <a:off x="17920" y="4005064"/>
            <a:ext cx="4040852" cy="2844144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 rotWithShape="1">
          <a:blip r:embed="rId3"/>
          <a:srcRect l="8087" t="4591"/>
          <a:stretch/>
        </p:blipFill>
        <p:spPr>
          <a:xfrm>
            <a:off x="4067944" y="4005064"/>
            <a:ext cx="4071064" cy="2844144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3" t="21777" r="4292" b="14972"/>
          <a:stretch/>
        </p:blipFill>
        <p:spPr bwMode="auto">
          <a:xfrm>
            <a:off x="8172400" y="4018509"/>
            <a:ext cx="827347" cy="272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3" name="Picture 2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4343" r="17516" b="9313"/>
          <a:stretch/>
        </p:blipFill>
        <p:spPr>
          <a:xfrm>
            <a:off x="4822657" y="1168774"/>
            <a:ext cx="4320480" cy="2836290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160" r="7787" b="79028"/>
          <a:stretch/>
        </p:blipFill>
        <p:spPr>
          <a:xfrm>
            <a:off x="4831667" y="713195"/>
            <a:ext cx="4168080" cy="431759"/>
          </a:xfrm>
          <a:prstGeom prst="rect">
            <a:avLst/>
          </a:prstGeom>
        </p:spPr>
      </p:pic>
      <p:sp>
        <p:nvSpPr>
          <p:cNvPr id="245" name="TextBox 244"/>
          <p:cNvSpPr txBox="1"/>
          <p:nvPr/>
        </p:nvSpPr>
        <p:spPr>
          <a:xfrm>
            <a:off x="5594585" y="331928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No IR8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683568" y="6135687"/>
            <a:ext cx="256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Positive polarity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4724420" y="6150777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Negative polarity</a:t>
            </a:r>
          </a:p>
        </p:txBody>
      </p:sp>
      <p:sp>
        <p:nvSpPr>
          <p:cNvPr id="12" name="6-Point Star 11"/>
          <p:cNvSpPr/>
          <p:nvPr/>
        </p:nvSpPr>
        <p:spPr>
          <a:xfrm>
            <a:off x="7172908" y="1772816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2349568" y="4551512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6525984" y="4597440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88932" y="1988840"/>
            <a:ext cx="351420" cy="315336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595071" y="4813464"/>
            <a:ext cx="351420" cy="315336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739997" y="4851410"/>
            <a:ext cx="351420" cy="315336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24260" y="3569911"/>
            <a:ext cx="160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CCFF"/>
                </a:solidFill>
                <a:latin typeface="Bookman Old Style" charset="0"/>
                <a:ea typeface="Bookman Old Style" charset="0"/>
                <a:cs typeface="Bookman Old Style" charset="0"/>
              </a:rPr>
              <a:t>D.Pellegrini</a:t>
            </a:r>
            <a:endParaRPr lang="en-US" b="1" dirty="0">
              <a:solidFill>
                <a:srgbClr val="00CCFF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60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8460432" cy="14119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500" dirty="0"/>
              <a:t>Levelling tests in 2016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1433810"/>
            <a:ext cx="4499992" cy="5424190"/>
          </a:xfrm>
        </p:spPr>
        <p:txBody>
          <a:bodyPr>
            <a:normAutofit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GB" b="1" dirty="0"/>
              <a:t>Levelling</a:t>
            </a:r>
            <a:r>
              <a:rPr lang="en-GB" dirty="0"/>
              <a:t> by </a:t>
            </a:r>
            <a:r>
              <a:rPr lang="en-GB" b="1" dirty="0"/>
              <a:t>separation</a:t>
            </a:r>
            <a:r>
              <a:rPr lang="en-GB" dirty="0"/>
              <a:t> demonstrated in test fills during 2016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GB" b="1" dirty="0"/>
              <a:t>Fine tune </a:t>
            </a:r>
            <a:r>
              <a:rPr lang="en-GB" dirty="0"/>
              <a:t>adjustments and </a:t>
            </a:r>
            <a:r>
              <a:rPr lang="en-GB" b="1" dirty="0"/>
              <a:t>reduction</a:t>
            </a:r>
            <a:r>
              <a:rPr lang="en-GB" dirty="0"/>
              <a:t> of </a:t>
            </a:r>
            <a:r>
              <a:rPr lang="en-GB" b="1" dirty="0"/>
              <a:t>octupoles/chromaticity</a:t>
            </a:r>
            <a:r>
              <a:rPr lang="en-GB" dirty="0"/>
              <a:t> necessary to improve lifetime during levelling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GB" dirty="0"/>
              <a:t>Satisfying request of </a:t>
            </a:r>
            <a:r>
              <a:rPr lang="en-GB" b="1" dirty="0"/>
              <a:t>experiments</a:t>
            </a:r>
            <a:r>
              <a:rPr lang="en-GB" dirty="0"/>
              <a:t> (pile-up) or when reaching </a:t>
            </a:r>
            <a:r>
              <a:rPr lang="en-GB" b="1" dirty="0"/>
              <a:t>cryogenics’ limit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4721" r="7941"/>
          <a:stretch/>
        </p:blipFill>
        <p:spPr bwMode="auto">
          <a:xfrm>
            <a:off x="4943454" y="2204864"/>
            <a:ext cx="4122733" cy="33123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624355" y="2457128"/>
            <a:ext cx="127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F.Antoniou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465921" y="3501008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65921" y="3933056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6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32" y="228666"/>
            <a:ext cx="8245424" cy="785278"/>
          </a:xfrm>
        </p:spPr>
        <p:txBody>
          <a:bodyPr>
            <a:noAutofit/>
          </a:bodyPr>
          <a:lstStyle/>
          <a:p>
            <a:r>
              <a:rPr lang="en-US" sz="7200" dirty="0"/>
              <a:t>Lifetime &amp; Losses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C20CF-A654-BF40-8395-AEDAA16A5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4"/>
          <a:stretch/>
        </p:blipFill>
        <p:spPr>
          <a:xfrm>
            <a:off x="33828" y="1628800"/>
            <a:ext cx="3548806" cy="43924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F4F66E-2090-4C44-8779-7D21110D9311}"/>
              </a:ext>
            </a:extLst>
          </p:cNvPr>
          <p:cNvSpPr/>
          <p:nvPr/>
        </p:nvSpPr>
        <p:spPr>
          <a:xfrm>
            <a:off x="181879" y="6488668"/>
            <a:ext cx="5194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 Evian 2017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7EC5DF3-1F2D-3B44-B36F-DB132480E27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4611" y="1916832"/>
            <a:ext cx="1763724" cy="455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C81F7E-0D1F-E742-A8F9-2A7172014DC1}"/>
              </a:ext>
            </a:extLst>
          </p:cNvPr>
          <p:cNvSpPr txBox="1"/>
          <p:nvPr/>
        </p:nvSpPr>
        <p:spPr>
          <a:xfrm>
            <a:off x="1634238" y="14081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2017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45B187F-886D-0A41-8BA6-81BD9331B72B}"/>
              </a:ext>
            </a:extLst>
          </p:cNvPr>
          <p:cNvSpPr txBox="1">
            <a:spLocks/>
          </p:cNvSpPr>
          <p:nvPr/>
        </p:nvSpPr>
        <p:spPr bwMode="auto">
          <a:xfrm>
            <a:off x="6084168" y="1484784"/>
            <a:ext cx="3059832" cy="33843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Losses</a:t>
            </a:r>
            <a:r>
              <a:rPr lang="en-US" dirty="0">
                <a:latin typeface="Chalkboard" charset="0"/>
                <a:ea typeface="ＭＳ Ｐゴシック" charset="0"/>
              </a:rPr>
              <a:t> on-top of burn-off (BO) are observed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Larger for </a:t>
            </a:r>
            <a:r>
              <a:rPr lang="en-US" b="1" dirty="0">
                <a:latin typeface="Chalkboard" charset="0"/>
                <a:ea typeface="ＭＳ Ｐゴシック" charset="0"/>
              </a:rPr>
              <a:t>B1 </a:t>
            </a:r>
            <a:r>
              <a:rPr lang="en-US" dirty="0">
                <a:latin typeface="Chalkboard" charset="0"/>
                <a:ea typeface="ＭＳ Ｐゴシック" charset="0"/>
              </a:rPr>
              <a:t>(also during </a:t>
            </a:r>
            <a:r>
              <a:rPr lang="en-US" b="1" dirty="0">
                <a:latin typeface="Chalkboard" charset="0"/>
                <a:ea typeface="ＭＳ Ｐゴシック" charset="0"/>
              </a:rPr>
              <a:t>ramp </a:t>
            </a:r>
            <a:r>
              <a:rPr lang="en-US" dirty="0">
                <a:latin typeface="Chalkboard" charset="0"/>
                <a:ea typeface="ＭＳ Ｐゴシック" charset="0"/>
              </a:rPr>
              <a:t>and</a:t>
            </a:r>
            <a:r>
              <a:rPr lang="en-US" b="1" dirty="0">
                <a:latin typeface="Chalkboard" charset="0"/>
                <a:ea typeface="ＭＳ Ｐゴシック" charset="0"/>
              </a:rPr>
              <a:t> squeeze</a:t>
            </a:r>
            <a:r>
              <a:rPr lang="en-US" dirty="0">
                <a:latin typeface="Chalkboard" charset="0"/>
                <a:ea typeface="ＭＳ Ｐゴシック" charset="0"/>
              </a:rPr>
              <a:t>) 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X-</a:t>
            </a:r>
            <a:r>
              <a:rPr lang="en-US" b="1" dirty="0" err="1">
                <a:latin typeface="Chalkboard" charset="0"/>
                <a:ea typeface="ＭＳ Ｐゴシック" charset="0"/>
              </a:rPr>
              <a:t>ing</a:t>
            </a:r>
            <a:r>
              <a:rPr lang="en-US" b="1" dirty="0">
                <a:latin typeface="Chalkboard" charset="0"/>
                <a:ea typeface="ＭＳ Ｐゴシック" charset="0"/>
              </a:rPr>
              <a:t> angle steps </a:t>
            </a:r>
            <a:r>
              <a:rPr lang="en-US" dirty="0">
                <a:latin typeface="Chalkboard" charset="0"/>
                <a:ea typeface="ＭＳ Ｐゴシック" charset="0"/>
              </a:rPr>
              <a:t>affect </a:t>
            </a:r>
            <a:r>
              <a:rPr lang="en-US" b="1" dirty="0">
                <a:latin typeface="Chalkboard" charset="0"/>
                <a:ea typeface="ＭＳ Ｐゴシック" charset="0"/>
              </a:rPr>
              <a:t>lifetime</a:t>
            </a:r>
            <a:r>
              <a:rPr lang="en-US" dirty="0">
                <a:latin typeface="Chalkboard" charset="0"/>
                <a:ea typeface="ＭＳ Ｐゴシック" charset="0"/>
              </a:rPr>
              <a:t>, mainly towards the end of the fills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5566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32" y="228666"/>
            <a:ext cx="8245424" cy="785278"/>
          </a:xfrm>
        </p:spPr>
        <p:txBody>
          <a:bodyPr>
            <a:noAutofit/>
          </a:bodyPr>
          <a:lstStyle/>
          <a:p>
            <a:r>
              <a:rPr lang="en-US" sz="7200" dirty="0"/>
              <a:t>Lifetime &amp; Losses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84168" y="1484784"/>
            <a:ext cx="3059832" cy="5373216"/>
          </a:xfrm>
        </p:spPr>
        <p:txBody>
          <a:bodyPr>
            <a:normAutofit fontScale="925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Losses</a:t>
            </a:r>
            <a:r>
              <a:rPr lang="en-US" dirty="0">
                <a:latin typeface="Chalkboard" charset="0"/>
                <a:ea typeface="ＭＳ Ｐゴシック" charset="0"/>
              </a:rPr>
              <a:t> on-top of burn-off (BO) are observed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Larger for </a:t>
            </a:r>
            <a:r>
              <a:rPr lang="en-US" b="1" dirty="0">
                <a:latin typeface="Chalkboard" charset="0"/>
                <a:ea typeface="ＭＳ Ｐゴシック" charset="0"/>
              </a:rPr>
              <a:t>B1 </a:t>
            </a:r>
            <a:r>
              <a:rPr lang="en-US" dirty="0">
                <a:latin typeface="Chalkboard" charset="0"/>
                <a:ea typeface="ＭＳ Ｐゴシック" charset="0"/>
              </a:rPr>
              <a:t>(also during </a:t>
            </a:r>
            <a:r>
              <a:rPr lang="en-US" b="1" dirty="0">
                <a:latin typeface="Chalkboard" charset="0"/>
                <a:ea typeface="ＭＳ Ｐゴシック" charset="0"/>
              </a:rPr>
              <a:t>ramp </a:t>
            </a:r>
            <a:r>
              <a:rPr lang="en-US" dirty="0">
                <a:latin typeface="Chalkboard" charset="0"/>
                <a:ea typeface="ＭＳ Ｐゴシック" charset="0"/>
              </a:rPr>
              <a:t>and</a:t>
            </a:r>
            <a:r>
              <a:rPr lang="en-US" b="1" dirty="0">
                <a:latin typeface="Chalkboard" charset="0"/>
                <a:ea typeface="ＭＳ Ｐゴシック" charset="0"/>
              </a:rPr>
              <a:t> squeeze</a:t>
            </a:r>
            <a:r>
              <a:rPr lang="en-US" dirty="0">
                <a:latin typeface="Chalkboard" charset="0"/>
                <a:ea typeface="ＭＳ Ｐゴシック" charset="0"/>
              </a:rPr>
              <a:t>) 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X-</a:t>
            </a:r>
            <a:r>
              <a:rPr lang="en-US" b="1" dirty="0" err="1">
                <a:latin typeface="Chalkboard" charset="0"/>
                <a:ea typeface="ＭＳ Ｐゴシック" charset="0"/>
              </a:rPr>
              <a:t>ing</a:t>
            </a:r>
            <a:r>
              <a:rPr lang="en-US" b="1" dirty="0">
                <a:latin typeface="Chalkboard" charset="0"/>
                <a:ea typeface="ＭＳ Ｐゴシック" charset="0"/>
              </a:rPr>
              <a:t> angle steps </a:t>
            </a:r>
            <a:r>
              <a:rPr lang="en-US" dirty="0">
                <a:latin typeface="Chalkboard" charset="0"/>
                <a:ea typeface="ＭＳ Ｐゴシック" charset="0"/>
              </a:rPr>
              <a:t>affect </a:t>
            </a:r>
            <a:r>
              <a:rPr lang="en-US" b="1" dirty="0">
                <a:latin typeface="Chalkboard" charset="0"/>
                <a:ea typeface="ＭＳ Ｐゴシック" charset="0"/>
              </a:rPr>
              <a:t>lifetime</a:t>
            </a:r>
            <a:r>
              <a:rPr lang="en-US" dirty="0">
                <a:latin typeface="Chalkboard" charset="0"/>
                <a:ea typeface="ＭＳ Ｐゴシック" charset="0"/>
              </a:rPr>
              <a:t>, mainly towards the end of the fills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/>
              <a:t>In </a:t>
            </a:r>
            <a:r>
              <a:rPr lang="en-US" b="1" dirty="0"/>
              <a:t>2017</a:t>
            </a:r>
            <a:r>
              <a:rPr lang="en-US" dirty="0"/>
              <a:t> losses reach </a:t>
            </a:r>
            <a:r>
              <a:rPr lang="en-US" b="1" dirty="0"/>
              <a:t>burn off limit earlier </a:t>
            </a:r>
            <a:r>
              <a:rPr lang="en-US" dirty="0"/>
              <a:t>than in 2016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/>
              <a:t>Impact of </a:t>
            </a:r>
            <a:r>
              <a:rPr lang="en-US" b="1" dirty="0"/>
              <a:t>WP </a:t>
            </a:r>
            <a:r>
              <a:rPr lang="en-US" b="1" dirty="0" err="1"/>
              <a:t>optimisation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C20CF-A654-BF40-8395-AEDAA16A5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4"/>
          <a:stretch/>
        </p:blipFill>
        <p:spPr>
          <a:xfrm>
            <a:off x="33828" y="1628800"/>
            <a:ext cx="3548806" cy="4392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B294E-35DC-BF48-A02D-F115228BC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5"/>
          <a:stretch/>
        </p:blipFill>
        <p:spPr>
          <a:xfrm>
            <a:off x="3582633" y="1700808"/>
            <a:ext cx="2726119" cy="4320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F4F66E-2090-4C44-8779-7D21110D9311}"/>
              </a:ext>
            </a:extLst>
          </p:cNvPr>
          <p:cNvSpPr/>
          <p:nvPr/>
        </p:nvSpPr>
        <p:spPr>
          <a:xfrm>
            <a:off x="181879" y="6488668"/>
            <a:ext cx="5194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 Evian 2017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7EC5DF3-1F2D-3B44-B36F-DB132480E27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14611" y="1916832"/>
            <a:ext cx="1763724" cy="455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C81F7E-0D1F-E742-A8F9-2A7172014DC1}"/>
              </a:ext>
            </a:extLst>
          </p:cNvPr>
          <p:cNvSpPr txBox="1"/>
          <p:nvPr/>
        </p:nvSpPr>
        <p:spPr>
          <a:xfrm>
            <a:off x="1634238" y="14081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F8BD13-8766-2E4D-B0C7-DAEF75F746F7}"/>
              </a:ext>
            </a:extLst>
          </p:cNvPr>
          <p:cNvSpPr txBox="1"/>
          <p:nvPr/>
        </p:nvSpPr>
        <p:spPr>
          <a:xfrm>
            <a:off x="4690285" y="14081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954504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Losses along the fill for 8b4e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6821" y="531473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TS1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5014" y="535942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TS2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3887" y="534435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8b4e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5684065"/>
            <a:ext cx="9144001" cy="11739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Reduction of </a:t>
            </a:r>
            <a:r>
              <a:rPr lang="en-US" b="1" dirty="0">
                <a:latin typeface="Chalkboard" charset="0"/>
                <a:ea typeface="ＭＳ Ｐゴシック" charset="0"/>
              </a:rPr>
              <a:t>x-</a:t>
            </a:r>
            <a:r>
              <a:rPr lang="en-US" b="1" dirty="0" err="1">
                <a:latin typeface="Chalkboard" charset="0"/>
                <a:ea typeface="ＭＳ Ｐゴシック" charset="0"/>
              </a:rPr>
              <a:t>ing</a:t>
            </a:r>
            <a:r>
              <a:rPr lang="en-US" b="1" dirty="0">
                <a:latin typeface="Chalkboard" charset="0"/>
                <a:ea typeface="ＭＳ Ｐゴシック" charset="0"/>
              </a:rPr>
              <a:t> angle </a:t>
            </a:r>
            <a:r>
              <a:rPr lang="en-US" dirty="0">
                <a:latin typeface="Chalkboard" charset="0"/>
                <a:ea typeface="ＭＳ Ｐゴシック" charset="0"/>
              </a:rPr>
              <a:t>at </a:t>
            </a:r>
            <a:r>
              <a:rPr lang="en-US" b="1" dirty="0">
                <a:latin typeface="Chalkboard" charset="0"/>
                <a:ea typeface="ＭＳ Ｐゴシック" charset="0"/>
              </a:rPr>
              <a:t>140 </a:t>
            </a:r>
            <a:r>
              <a:rPr lang="el-GR" b="1" dirty="0">
                <a:latin typeface="Chalkboard" charset="0"/>
                <a:ea typeface="ＭＳ Ｐゴシック" charset="0"/>
              </a:rPr>
              <a:t>μ</a:t>
            </a:r>
            <a:r>
              <a:rPr lang="en-US" b="1" dirty="0">
                <a:latin typeface="Chalkboard" charset="0"/>
                <a:ea typeface="ＭＳ Ｐゴシック" charset="0"/>
              </a:rPr>
              <a:t>rad </a:t>
            </a:r>
            <a:r>
              <a:rPr lang="en-US" dirty="0">
                <a:latin typeface="Chalkboard" charset="0"/>
                <a:ea typeface="ＭＳ Ｐゴシック" charset="0"/>
              </a:rPr>
              <a:t>just after SB declaration almost </a:t>
            </a:r>
            <a:r>
              <a:rPr lang="en-US" b="1" dirty="0">
                <a:latin typeface="Chalkboard" charset="0"/>
                <a:ea typeface="ＭＳ Ｐゴシック" charset="0"/>
              </a:rPr>
              <a:t>transparent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Last steps at </a:t>
            </a:r>
            <a:r>
              <a:rPr lang="en-US" b="1" dirty="0">
                <a:latin typeface="Chalkboard" charset="0"/>
                <a:ea typeface="ＭＳ Ｐゴシック" charset="0"/>
              </a:rPr>
              <a:t>110</a:t>
            </a:r>
            <a:r>
              <a:rPr lang="en-US" dirty="0">
                <a:latin typeface="Chalkboard" charset="0"/>
                <a:ea typeface="ＭＳ Ｐゴシック" charset="0"/>
              </a:rPr>
              <a:t> and especially </a:t>
            </a:r>
            <a:r>
              <a:rPr lang="en-US" b="1" dirty="0">
                <a:latin typeface="Chalkboard" charset="0"/>
                <a:ea typeface="ＭＳ Ｐゴシック" charset="0"/>
              </a:rPr>
              <a:t>100 </a:t>
            </a:r>
            <a:r>
              <a:rPr lang="el-GR" b="1" dirty="0">
                <a:latin typeface="Chalkboard" charset="0"/>
                <a:ea typeface="ＭＳ Ｐゴシック" charset="0"/>
              </a:rPr>
              <a:t>μ</a:t>
            </a:r>
            <a:r>
              <a:rPr lang="en-US" b="1" dirty="0">
                <a:latin typeface="Chalkboard" charset="0"/>
                <a:ea typeface="ＭＳ Ｐゴシック" charset="0"/>
              </a:rPr>
              <a:t>rad </a:t>
            </a:r>
            <a:r>
              <a:rPr lang="en-US" dirty="0">
                <a:latin typeface="Chalkboard" charset="0"/>
                <a:ea typeface="ＭＳ Ｐゴシック" charset="0"/>
              </a:rPr>
              <a:t>quite </a:t>
            </a:r>
            <a:r>
              <a:rPr lang="en-US" b="1" dirty="0">
                <a:latin typeface="Chalkboard" charset="0"/>
                <a:ea typeface="ＭＳ Ｐゴシック" charset="0"/>
              </a:rPr>
              <a:t>aggressive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Can profit always from </a:t>
            </a:r>
            <a:r>
              <a:rPr lang="en-US" b="1" dirty="0">
                <a:latin typeface="Chalkboard" charset="0"/>
                <a:ea typeface="ＭＳ Ｐゴシック" charset="0"/>
              </a:rPr>
              <a:t>tune </a:t>
            </a:r>
            <a:r>
              <a:rPr lang="en-US" b="1" dirty="0" err="1">
                <a:latin typeface="Chalkboard" charset="0"/>
                <a:ea typeface="ＭＳ Ｐゴシック" charset="0"/>
              </a:rPr>
              <a:t>optimisation</a:t>
            </a:r>
            <a:r>
              <a:rPr lang="en-US" b="1" dirty="0">
                <a:latin typeface="Chalkboard" charset="0"/>
                <a:ea typeface="ＭＳ Ｐゴシック" charset="0"/>
              </a:rPr>
              <a:t> </a:t>
            </a:r>
            <a:r>
              <a:rPr lang="en-US" dirty="0">
                <a:latin typeface="Chalkboard" charset="0"/>
                <a:ea typeface="ＭＳ Ｐゴシック" charset="0"/>
              </a:rPr>
              <a:t>in each step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6688"/>
          <a:stretch/>
        </p:blipFill>
        <p:spPr>
          <a:xfrm>
            <a:off x="665857" y="1469583"/>
            <a:ext cx="7812285" cy="422930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829590" y="1466298"/>
            <a:ext cx="6106" cy="42669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672767" y="1491753"/>
            <a:ext cx="6106" cy="42669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537030" y="1469583"/>
            <a:ext cx="6106" cy="42669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401293" y="1488076"/>
            <a:ext cx="6106" cy="42669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39004" y="1488076"/>
            <a:ext cx="6106" cy="42669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5576" y="1527176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140</a:t>
            </a:r>
            <a:r>
              <a:rPr lang="el-GR" sz="1600" b="1" dirty="0">
                <a:solidFill>
                  <a:srgbClr val="FF0000"/>
                </a:solidFill>
              </a:rPr>
              <a:t> μ</a:t>
            </a:r>
            <a:r>
              <a:rPr lang="en-US" sz="1600" b="1" dirty="0">
                <a:solidFill>
                  <a:srgbClr val="FF0000"/>
                </a:solidFill>
              </a:rPr>
              <a:t>rad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26239" y="1649817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el-GR" sz="1600" b="1" dirty="0">
                <a:solidFill>
                  <a:srgbClr val="FF0000"/>
                </a:solidFill>
              </a:rPr>
              <a:t>3</a:t>
            </a:r>
            <a:r>
              <a:rPr lang="en-US" sz="1600" b="1" dirty="0">
                <a:solidFill>
                  <a:srgbClr val="FF0000"/>
                </a:solidFill>
              </a:rPr>
              <a:t>0</a:t>
            </a:r>
            <a:r>
              <a:rPr lang="el-GR" sz="1600" b="1" dirty="0">
                <a:solidFill>
                  <a:srgbClr val="FF0000"/>
                </a:solidFill>
              </a:rPr>
              <a:t> μ</a:t>
            </a:r>
            <a:r>
              <a:rPr lang="en-US" sz="1600" b="1" dirty="0">
                <a:solidFill>
                  <a:srgbClr val="FF0000"/>
                </a:solidFill>
              </a:rPr>
              <a:t>rad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8750" y="1649817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el-GR" sz="1600" b="1" dirty="0">
                <a:solidFill>
                  <a:srgbClr val="FF000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</a:rPr>
              <a:t>0</a:t>
            </a:r>
            <a:r>
              <a:rPr lang="el-GR" sz="1600" b="1" dirty="0">
                <a:solidFill>
                  <a:srgbClr val="FF0000"/>
                </a:solidFill>
              </a:rPr>
              <a:t> μ</a:t>
            </a:r>
            <a:r>
              <a:rPr lang="en-US" sz="1600" b="1" dirty="0">
                <a:solidFill>
                  <a:srgbClr val="FF0000"/>
                </a:solidFill>
              </a:rPr>
              <a:t>rad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6907" y="1681614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el-GR" sz="1600" b="1" dirty="0">
                <a:solidFill>
                  <a:srgbClr val="FF0000"/>
                </a:solidFill>
              </a:rPr>
              <a:t>1</a:t>
            </a:r>
            <a:r>
              <a:rPr lang="en-US" sz="1600" b="1" dirty="0">
                <a:solidFill>
                  <a:srgbClr val="FF0000"/>
                </a:solidFill>
              </a:rPr>
              <a:t>0</a:t>
            </a:r>
            <a:r>
              <a:rPr lang="el-GR" sz="1600" b="1" dirty="0">
                <a:solidFill>
                  <a:srgbClr val="FF0000"/>
                </a:solidFill>
              </a:rPr>
              <a:t> μ</a:t>
            </a:r>
            <a:r>
              <a:rPr lang="en-US" sz="1600" b="1" dirty="0">
                <a:solidFill>
                  <a:srgbClr val="FF0000"/>
                </a:solidFill>
              </a:rPr>
              <a:t>rad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96201" y="1541971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1</a:t>
            </a:r>
            <a:r>
              <a:rPr lang="en-US" sz="1600" b="1" dirty="0">
                <a:solidFill>
                  <a:srgbClr val="FF0000"/>
                </a:solidFill>
              </a:rPr>
              <a:t>0</a:t>
            </a:r>
            <a:r>
              <a:rPr lang="en-US" sz="1600" b="1">
                <a:solidFill>
                  <a:srgbClr val="FF0000"/>
                </a:solidFill>
              </a:rPr>
              <a:t>0</a:t>
            </a:r>
            <a:r>
              <a:rPr lang="el-GR" sz="1600" b="1" dirty="0">
                <a:solidFill>
                  <a:srgbClr val="FF0000"/>
                </a:solidFill>
              </a:rPr>
              <a:t> μ</a:t>
            </a:r>
            <a:r>
              <a:rPr lang="en-US" sz="1600" b="1" dirty="0">
                <a:solidFill>
                  <a:srgbClr val="FF0000"/>
                </a:solidFill>
              </a:rPr>
              <a:t>rad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1F88A49C-A7AB-854C-AC43-41760D8670C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697" y="996930"/>
            <a:ext cx="1763724" cy="455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08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3279" y="101229"/>
            <a:ext cx="8100392" cy="1412875"/>
          </a:xfrm>
        </p:spPr>
        <p:txBody>
          <a:bodyPr/>
          <a:lstStyle/>
          <a:p>
            <a:r>
              <a:rPr lang="en-US" sz="7200" dirty="0">
                <a:latin typeface="Bookman Old Style" charset="0"/>
                <a:ea typeface="ＭＳ Ｐゴシック" charset="0"/>
              </a:rPr>
              <a:t>Content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2480" y="1514104"/>
            <a:ext cx="9051520" cy="5443288"/>
          </a:xfrm>
        </p:spPr>
        <p:txBody>
          <a:bodyPr>
            <a:normAutofit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3600" dirty="0">
                <a:latin typeface="Chalkboard" charset="0"/>
                <a:ea typeface="ＭＳ Ｐゴシック" charset="0"/>
              </a:rPr>
              <a:t>LHC luminosity modelling in the LHC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3600" dirty="0">
                <a:latin typeface="Chalkboard" charset="0"/>
                <a:ea typeface="ＭＳ Ｐゴシック" charset="0"/>
              </a:rPr>
              <a:t>Bunch-by-bunch (b-by-b) </a:t>
            </a:r>
            <a:r>
              <a:rPr lang="en-US" sz="3600" b="1" dirty="0">
                <a:latin typeface="Chalkboard" charset="0"/>
                <a:ea typeface="ＭＳ Ｐゴシック" charset="0"/>
              </a:rPr>
              <a:t>emittance evolution</a:t>
            </a:r>
            <a:r>
              <a:rPr lang="en-US" sz="3600" dirty="0">
                <a:latin typeface="Chalkboard" charset="0"/>
                <a:ea typeface="ＭＳ Ｐゴシック" charset="0"/>
              </a:rPr>
              <a:t>, observations and modelling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3600" dirty="0">
                <a:latin typeface="Chalkboard" charset="0"/>
                <a:ea typeface="ＭＳ Ｐゴシック" charset="0"/>
              </a:rPr>
              <a:t>Beam </a:t>
            </a:r>
            <a:r>
              <a:rPr lang="en-US" sz="3600" b="1" dirty="0">
                <a:latin typeface="Chalkboard" charset="0"/>
                <a:ea typeface="ＭＳ Ｐゴシック" charset="0"/>
              </a:rPr>
              <a:t>lifetime</a:t>
            </a:r>
            <a:r>
              <a:rPr lang="en-US" sz="3600" dirty="0">
                <a:latin typeface="Chalkboard" charset="0"/>
                <a:ea typeface="ＭＳ Ｐゴシック" charset="0"/>
              </a:rPr>
              <a:t> at collisions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3600" dirty="0">
                <a:latin typeface="Chalkboard" charset="0"/>
                <a:ea typeface="ＭＳ Ｐゴシック" charset="0"/>
              </a:rPr>
              <a:t>Impact of degradation mechanisms to </a:t>
            </a:r>
            <a:r>
              <a:rPr lang="en-US" sz="3600" b="1" dirty="0">
                <a:latin typeface="Chalkboard" charset="0"/>
                <a:ea typeface="ＭＳ Ｐゴシック" charset="0"/>
              </a:rPr>
              <a:t>luminosity</a:t>
            </a:r>
          </a:p>
        </p:txBody>
      </p:sp>
    </p:spTree>
    <p:extLst>
      <p:ext uri="{BB962C8B-B14F-4D97-AF65-F5344CB8AC3E}">
        <p14:creationId xmlns:p14="http://schemas.microsoft.com/office/powerpoint/2010/main" val="976642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5BBC0FA-3313-4146-A47F-1524E9671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536"/>
          <a:stretch/>
        </p:blipFill>
        <p:spPr>
          <a:xfrm>
            <a:off x="683568" y="1741571"/>
            <a:ext cx="7920880" cy="4048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7812360" cy="1191634"/>
          </a:xfrm>
        </p:spPr>
        <p:txBody>
          <a:bodyPr/>
          <a:lstStyle/>
          <a:p>
            <a:r>
              <a:rPr lang="en-US" sz="6600" dirty="0"/>
              <a:t>Anti-levelling for 2018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80528" y="5733256"/>
            <a:ext cx="9357117" cy="1167376"/>
          </a:xfrm>
        </p:spPr>
        <p:txBody>
          <a:bodyPr>
            <a:normAutofit fontScale="775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Reduction</a:t>
            </a:r>
            <a:r>
              <a:rPr lang="en-US" dirty="0">
                <a:latin typeface="Chalkboard" charset="0"/>
                <a:ea typeface="ＭＳ Ｐゴシック" charset="0"/>
              </a:rPr>
              <a:t> of </a:t>
            </a:r>
            <a:r>
              <a:rPr lang="en-US" b="1" dirty="0">
                <a:latin typeface="Chalkboard" charset="0"/>
                <a:ea typeface="ＭＳ Ｐゴシック" charset="0"/>
              </a:rPr>
              <a:t>x-</a:t>
            </a:r>
            <a:r>
              <a:rPr lang="en-US" b="1" dirty="0" err="1">
                <a:latin typeface="Chalkboard" charset="0"/>
                <a:ea typeface="ＭＳ Ｐゴシック" charset="0"/>
              </a:rPr>
              <a:t>ing</a:t>
            </a:r>
            <a:r>
              <a:rPr lang="en-US" b="1" dirty="0">
                <a:latin typeface="Chalkboard" charset="0"/>
                <a:ea typeface="ＭＳ Ｐゴシック" charset="0"/>
              </a:rPr>
              <a:t> angle </a:t>
            </a:r>
            <a:r>
              <a:rPr lang="en-US" dirty="0">
                <a:latin typeface="Chalkboard" charset="0"/>
                <a:ea typeface="ＭＳ Ｐゴシック" charset="0"/>
              </a:rPr>
              <a:t>in </a:t>
            </a:r>
            <a:r>
              <a:rPr lang="en-US" b="1" dirty="0">
                <a:latin typeface="Chalkboard" charset="0"/>
                <a:ea typeface="ＭＳ Ｐゴシック" charset="0"/>
              </a:rPr>
              <a:t>small steps </a:t>
            </a:r>
            <a:r>
              <a:rPr lang="en-US" dirty="0">
                <a:latin typeface="Chalkboard" charset="0"/>
                <a:ea typeface="ＭＳ Ｐゴシック" charset="0"/>
              </a:rPr>
              <a:t>along the fill (6061) quite </a:t>
            </a:r>
            <a:r>
              <a:rPr lang="en-US" b="1" dirty="0">
                <a:latin typeface="Chalkboard" charset="0"/>
                <a:ea typeface="ＭＳ Ｐゴシック" charset="0"/>
              </a:rPr>
              <a:t>smooth</a:t>
            </a:r>
            <a:r>
              <a:rPr lang="en-US" dirty="0">
                <a:latin typeface="Chalkboard" charset="0"/>
                <a:ea typeface="ＭＳ Ｐゴシック" charset="0"/>
              </a:rPr>
              <a:t> </a:t>
            </a:r>
            <a:r>
              <a:rPr lang="en-US" dirty="0" err="1">
                <a:latin typeface="Chalkboard" charset="0"/>
                <a:ea typeface="ＭＳ Ｐゴシック" charset="0"/>
              </a:rPr>
              <a:t>wrt</a:t>
            </a:r>
            <a:r>
              <a:rPr lang="en-US" dirty="0">
                <a:latin typeface="Chalkboard" charset="0"/>
                <a:ea typeface="ＭＳ Ｐゴシック" charset="0"/>
              </a:rPr>
              <a:t> to lifetime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In </a:t>
            </a:r>
            <a:r>
              <a:rPr lang="en-US" b="1" dirty="0">
                <a:latin typeface="Chalkboard" charset="0"/>
                <a:ea typeface="ＭＳ Ｐゴシック" charset="0"/>
              </a:rPr>
              <a:t>operation </a:t>
            </a:r>
            <a:r>
              <a:rPr lang="en-US" dirty="0">
                <a:latin typeface="Chalkboard" charset="0"/>
                <a:ea typeface="ＭＳ Ｐゴシック" charset="0"/>
              </a:rPr>
              <a:t>during</a:t>
            </a:r>
            <a:r>
              <a:rPr lang="en-US" b="1" dirty="0">
                <a:latin typeface="Chalkboard" charset="0"/>
                <a:ea typeface="ＭＳ Ｐゴシック" charset="0"/>
              </a:rPr>
              <a:t> 2018, </a:t>
            </a:r>
            <a:r>
              <a:rPr lang="en-US" dirty="0">
                <a:latin typeface="Chalkboard" charset="0"/>
                <a:ea typeface="ＭＳ Ｐゴシック" charset="0"/>
              </a:rPr>
              <a:t>to be </a:t>
            </a:r>
            <a:r>
              <a:rPr lang="en-US" b="1" dirty="0" err="1">
                <a:latin typeface="Chalkboard" charset="0"/>
                <a:ea typeface="ＭＳ Ｐゴシック" charset="0"/>
              </a:rPr>
              <a:t>optimised</a:t>
            </a:r>
            <a:r>
              <a:rPr lang="en-US" b="1" dirty="0">
                <a:latin typeface="Chalkboard" charset="0"/>
                <a:ea typeface="ＭＳ Ｐゴシック" charset="0"/>
              </a:rPr>
              <a:t> </a:t>
            </a:r>
            <a:r>
              <a:rPr lang="en-US" dirty="0">
                <a:latin typeface="Chalkboard" charset="0"/>
                <a:ea typeface="ＭＳ Ｐゴシック" charset="0"/>
              </a:rPr>
              <a:t>for observed </a:t>
            </a:r>
            <a:r>
              <a:rPr lang="en-US" b="1" dirty="0">
                <a:latin typeface="Chalkboard" charset="0"/>
                <a:ea typeface="ＭＳ Ｐゴシック" charset="0"/>
              </a:rPr>
              <a:t>emittance evolution</a:t>
            </a:r>
            <a:endParaRPr lang="en-US" dirty="0">
              <a:latin typeface="Chalkboard" charset="0"/>
              <a:ea typeface="ＭＳ Ｐゴシック" charset="0"/>
            </a:endParaRP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dirty="0">
              <a:latin typeface="Chalkboard" charset="0"/>
              <a:ea typeface="ＭＳ Ｐゴシック" charset="0"/>
            </a:endParaRP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dirty="0">
              <a:latin typeface="Chalkboard" charset="0"/>
              <a:ea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E21B3D-C2B3-AA41-AC06-D72759466596}"/>
              </a:ext>
            </a:extLst>
          </p:cNvPr>
          <p:cNvSpPr/>
          <p:nvPr/>
        </p:nvSpPr>
        <p:spPr>
          <a:xfrm>
            <a:off x="5710976" y="1438830"/>
            <a:ext cx="5194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N.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 LMC 2017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AB89E787-D48C-FC43-9E4D-A9A27D583F9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48036" y="1749512"/>
            <a:ext cx="1763724" cy="455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236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32" y="692696"/>
            <a:ext cx="8245424" cy="321248"/>
          </a:xfrm>
        </p:spPr>
        <p:txBody>
          <a:bodyPr>
            <a:normAutofit fontScale="90000"/>
          </a:bodyPr>
          <a:lstStyle/>
          <a:p>
            <a:r>
              <a:rPr lang="en-US" sz="6200" dirty="0"/>
              <a:t>Lifetime &amp; Losses (2016)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20072" y="1532565"/>
            <a:ext cx="3923928" cy="5325435"/>
          </a:xfrm>
        </p:spPr>
        <p:txBody>
          <a:bodyPr>
            <a:normAutofit fontScale="850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Burn-off corrected losses </a:t>
            </a:r>
            <a:r>
              <a:rPr lang="en-US" dirty="0">
                <a:latin typeface="Chalkboard" charset="0"/>
                <a:ea typeface="ＭＳ Ｐゴシック" charset="0"/>
              </a:rPr>
              <a:t>averaged over many fills for Beam 1 and 2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x-</a:t>
            </a:r>
            <a:r>
              <a:rPr lang="en-US" dirty="0" err="1">
                <a:latin typeface="Chalkboard" charset="0"/>
                <a:ea typeface="ＭＳ Ｐゴシック" charset="0"/>
              </a:rPr>
              <a:t>ing</a:t>
            </a:r>
            <a:r>
              <a:rPr lang="en-US" dirty="0">
                <a:latin typeface="Chalkboard" charset="0"/>
                <a:ea typeface="ＭＳ Ｐゴシック" charset="0"/>
              </a:rPr>
              <a:t> angle of 185 </a:t>
            </a:r>
            <a:r>
              <a:rPr lang="el-GR" dirty="0">
                <a:latin typeface="Chalkboard" charset="0"/>
                <a:ea typeface="ＭＳ Ｐゴシック" charset="0"/>
              </a:rPr>
              <a:t>μ</a:t>
            </a:r>
            <a:r>
              <a:rPr lang="en-US" dirty="0">
                <a:latin typeface="Chalkboard" charset="0"/>
                <a:ea typeface="ＭＳ Ｐゴシック" charset="0"/>
              </a:rPr>
              <a:t>rad (top) and 140 </a:t>
            </a:r>
            <a:r>
              <a:rPr lang="el-GR" dirty="0">
                <a:latin typeface="Chalkboard" charset="0"/>
                <a:ea typeface="ＭＳ Ｐゴシック" charset="0"/>
              </a:rPr>
              <a:t>μ</a:t>
            </a:r>
            <a:r>
              <a:rPr lang="en-US" dirty="0">
                <a:latin typeface="Chalkboard" charset="0"/>
                <a:ea typeface="ＭＳ Ｐゴシック" charset="0"/>
              </a:rPr>
              <a:t>rad (bottom)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More losses at the </a:t>
            </a:r>
            <a:r>
              <a:rPr lang="en-US" b="1" dirty="0">
                <a:latin typeface="Chalkboard" charset="0"/>
                <a:ea typeface="ＭＳ Ｐゴシック" charset="0"/>
              </a:rPr>
              <a:t>end</a:t>
            </a:r>
            <a:r>
              <a:rPr lang="en-US" dirty="0">
                <a:latin typeface="Chalkboard" charset="0"/>
                <a:ea typeface="ＭＳ Ｐゴシック" charset="0"/>
              </a:rPr>
              <a:t> of trains for the large x-</a:t>
            </a:r>
            <a:r>
              <a:rPr lang="en-US" dirty="0" err="1">
                <a:latin typeface="Chalkboard" charset="0"/>
                <a:ea typeface="ＭＳ Ｐゴシック" charset="0"/>
              </a:rPr>
              <a:t>ing</a:t>
            </a:r>
            <a:r>
              <a:rPr lang="en-US" dirty="0">
                <a:latin typeface="Chalkboard" charset="0"/>
                <a:ea typeface="ＭＳ Ｐゴシック" charset="0"/>
              </a:rPr>
              <a:t> angle → </a:t>
            </a:r>
            <a:r>
              <a:rPr lang="en-US" b="1" dirty="0">
                <a:latin typeface="Chalkboard" charset="0"/>
                <a:ea typeface="ＭＳ Ｐゴシック" charset="0"/>
              </a:rPr>
              <a:t>e-cloud traces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More losses at the middle of many trains (with full LR encounters) observed after x-</a:t>
            </a:r>
            <a:r>
              <a:rPr lang="en-US" dirty="0" err="1">
                <a:latin typeface="Chalkboard" charset="0"/>
                <a:ea typeface="ＭＳ Ｐゴシック" charset="0"/>
              </a:rPr>
              <a:t>ing</a:t>
            </a:r>
            <a:r>
              <a:rPr lang="en-US" dirty="0">
                <a:latin typeface="Chalkboard" charset="0"/>
                <a:ea typeface="ＭＳ Ｐゴシック" charset="0"/>
              </a:rPr>
              <a:t> angle reduction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Effect is more pronounced during the first 30 min (less for B2)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576" y="6021288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D. Pellegrini et 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6829E-C7DD-0D4C-84B0-16A24DD0B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" b="-1"/>
          <a:stretch/>
        </p:blipFill>
        <p:spPr>
          <a:xfrm>
            <a:off x="0" y="1486709"/>
            <a:ext cx="5364088" cy="2230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93A67-F5EF-0446-A5A1-3A34E2F5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7"/>
          <a:stretch/>
        </p:blipFill>
        <p:spPr>
          <a:xfrm>
            <a:off x="35148" y="3717032"/>
            <a:ext cx="5328940" cy="21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11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32" y="620687"/>
            <a:ext cx="8245424" cy="415447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Lifetime &amp; Losses (2017)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6084168" y="1503515"/>
          <a:ext cx="2952328" cy="11201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0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After 1.5h in 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Lifetime [h]</a:t>
                      </a:r>
                    </a:p>
                    <a:p>
                      <a:pPr algn="ctr"/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Effective</a:t>
                      </a:r>
                      <a:r>
                        <a:rPr lang="en-US" sz="1050" baseline="0" dirty="0"/>
                        <a:t> Cross-Section </a:t>
                      </a:r>
                      <a:r>
                        <a:rPr lang="en-US" sz="1050" dirty="0"/>
                        <a:t>[mb]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32" y="2817519"/>
            <a:ext cx="9144000" cy="404048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36513" y="1556792"/>
            <a:ext cx="6120681" cy="1260727"/>
          </a:xfrm>
        </p:spPr>
        <p:txBody>
          <a:bodyPr>
            <a:normAutofit fontScale="775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B2 </a:t>
            </a:r>
            <a:r>
              <a:rPr lang="en-US" dirty="0">
                <a:latin typeface="Chalkboard" charset="0"/>
                <a:ea typeface="ＭＳ Ｐゴシック" charset="0"/>
              </a:rPr>
              <a:t>very close to </a:t>
            </a:r>
            <a:r>
              <a:rPr lang="en-US" b="1" dirty="0">
                <a:latin typeface="Chalkboard" charset="0"/>
                <a:ea typeface="ＭＳ Ｐゴシック" charset="0"/>
              </a:rPr>
              <a:t>BO 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B1 </a:t>
            </a:r>
            <a:r>
              <a:rPr lang="en-US" dirty="0">
                <a:latin typeface="Chalkboard" charset="0"/>
                <a:ea typeface="ＭＳ Ｐゴシック" charset="0"/>
              </a:rPr>
              <a:t>slightly</a:t>
            </a:r>
            <a:r>
              <a:rPr lang="en-US" b="1" dirty="0">
                <a:latin typeface="Chalkboard" charset="0"/>
                <a:ea typeface="ＭＳ Ｐゴシック" charset="0"/>
              </a:rPr>
              <a:t> worse, improved </a:t>
            </a:r>
            <a:r>
              <a:rPr lang="en-US" dirty="0">
                <a:latin typeface="Chalkboard" charset="0"/>
                <a:ea typeface="ＭＳ Ｐゴシック" charset="0"/>
              </a:rPr>
              <a:t>with</a:t>
            </a:r>
            <a:r>
              <a:rPr lang="en-US" b="1" dirty="0">
                <a:latin typeface="Chalkboard" charset="0"/>
                <a:ea typeface="ＭＳ Ｐゴシック" charset="0"/>
              </a:rPr>
              <a:t> low emittance </a:t>
            </a:r>
            <a:r>
              <a:rPr lang="en-US" dirty="0">
                <a:latin typeface="Chalkboard" charset="0"/>
                <a:ea typeface="ＭＳ Ｐゴシック" charset="0"/>
              </a:rPr>
              <a:t>(</a:t>
            </a:r>
            <a:r>
              <a:rPr lang="en-US" b="1" dirty="0">
                <a:latin typeface="Chalkboard" charset="0"/>
                <a:ea typeface="ＭＳ Ｐゴシック" charset="0"/>
              </a:rPr>
              <a:t>relaxed x-</a:t>
            </a:r>
            <a:r>
              <a:rPr lang="en-US" b="1" dirty="0" err="1">
                <a:latin typeface="Chalkboard" charset="0"/>
                <a:ea typeface="ＭＳ Ｐゴシック" charset="0"/>
              </a:rPr>
              <a:t>ing</a:t>
            </a:r>
            <a:r>
              <a:rPr lang="en-US" b="1" dirty="0">
                <a:latin typeface="Chalkboard" charset="0"/>
                <a:ea typeface="ＭＳ Ｐゴシック" charset="0"/>
              </a:rPr>
              <a:t> angle </a:t>
            </a:r>
            <a:r>
              <a:rPr lang="en-US" dirty="0">
                <a:latin typeface="Chalkboard" charset="0"/>
                <a:ea typeface="ＭＳ Ｐゴシック" charset="0"/>
              </a:rPr>
              <a:t>for 8b4e)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No visible impact of </a:t>
            </a:r>
            <a:r>
              <a:rPr lang="en-US" b="1" dirty="0">
                <a:latin typeface="Chalkboard" charset="0"/>
                <a:ea typeface="ＭＳ Ｐゴシック" charset="0"/>
              </a:rPr>
              <a:t>separation levelling</a:t>
            </a:r>
            <a:endParaRPr lang="en-US" dirty="0">
              <a:latin typeface="Chalkboard" charset="0"/>
              <a:ea typeface="ＭＳ Ｐゴシック" charset="0"/>
            </a:endParaRP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endParaRPr lang="en-US" dirty="0">
              <a:latin typeface="Chalkboard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76" y="6021288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N.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434384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7242" y="32987"/>
            <a:ext cx="9181241" cy="1411941"/>
          </a:xfrm>
        </p:spPr>
        <p:txBody>
          <a:bodyPr/>
          <a:lstStyle/>
          <a:p>
            <a:r>
              <a:rPr lang="en-US" dirty="0"/>
              <a:t>Impact of beam degradation in luminosity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04048" y="6508658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al., Evian 2017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-33279" y="5083731"/>
            <a:ext cx="9177279" cy="1409379"/>
          </a:xfrm>
        </p:spPr>
        <p:txBody>
          <a:bodyPr>
            <a:normAutofit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charset="0"/>
                <a:ea typeface="ＭＳ Ｐゴシック" charset="0"/>
              </a:rPr>
              <a:t>Extra</a:t>
            </a:r>
            <a:r>
              <a:rPr lang="en-US" dirty="0">
                <a:solidFill>
                  <a:srgbClr val="0033CC"/>
                </a:solidFill>
                <a:latin typeface="Chalkboard" charset="0"/>
                <a:ea typeface="ＭＳ Ｐゴシック" charset="0"/>
              </a:rPr>
              <a:t> </a:t>
            </a:r>
            <a:r>
              <a:rPr lang="en-US" b="1" dirty="0">
                <a:solidFill>
                  <a:srgbClr val="0033CC"/>
                </a:solidFill>
                <a:latin typeface="Chalkboard" charset="0"/>
                <a:ea typeface="ＭＳ Ｐゴシック" charset="0"/>
              </a:rPr>
              <a:t>losses</a:t>
            </a:r>
            <a:r>
              <a:rPr lang="en-US" dirty="0">
                <a:latin typeface="Chalkboard" charset="0"/>
                <a:ea typeface="ＭＳ Ｐゴシック" charset="0"/>
              </a:rPr>
              <a:t> have </a:t>
            </a:r>
            <a:r>
              <a:rPr lang="en-US" b="1" dirty="0">
                <a:latin typeface="Chalkboard" charset="0"/>
                <a:ea typeface="ＭＳ Ｐゴシック" charset="0"/>
              </a:rPr>
              <a:t>very small impact </a:t>
            </a:r>
            <a:r>
              <a:rPr lang="en-US" dirty="0">
                <a:latin typeface="Chalkboard" charset="0"/>
                <a:ea typeface="ＭＳ Ｐゴシック" charset="0"/>
              </a:rPr>
              <a:t>on delivered integrated luminosity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charset="0"/>
                <a:ea typeface="ＭＳ Ｐゴシック" charset="0"/>
              </a:rPr>
              <a:t>Impact</a:t>
            </a:r>
            <a:r>
              <a:rPr lang="en-US" dirty="0">
                <a:latin typeface="Chalkboard" charset="0"/>
                <a:ea typeface="ＭＳ Ｐゴシック" charset="0"/>
              </a:rPr>
              <a:t> of extra</a:t>
            </a:r>
            <a:r>
              <a:rPr lang="en-US" b="1" dirty="0">
                <a:solidFill>
                  <a:srgbClr val="FF0000"/>
                </a:solidFill>
                <a:latin typeface="Chalkboard" charset="0"/>
                <a:ea typeface="ＭＳ Ｐゴシック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halkboard" charset="0"/>
                <a:ea typeface="ＭＳ Ｐゴシック" charset="0"/>
              </a:rPr>
              <a:t>emittance blow up </a:t>
            </a:r>
            <a:r>
              <a:rPr lang="en-US" dirty="0">
                <a:latin typeface="Chalkboard" charset="0"/>
                <a:ea typeface="ＭＳ Ｐゴシック" charset="0"/>
              </a:rPr>
              <a:t>is </a:t>
            </a:r>
            <a:r>
              <a:rPr lang="en-US" b="1" dirty="0">
                <a:latin typeface="Chalkboard" charset="0"/>
                <a:ea typeface="ＭＳ Ｐゴシック" charset="0"/>
              </a:rPr>
              <a:t>significant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C8B45-13A3-EE48-A6A8-CCA69E3A4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32"/>
          <a:stretch/>
        </p:blipFill>
        <p:spPr>
          <a:xfrm>
            <a:off x="827584" y="1534547"/>
            <a:ext cx="6658535" cy="36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62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3279" y="101229"/>
            <a:ext cx="8100392" cy="1412875"/>
          </a:xfrm>
        </p:spPr>
        <p:txBody>
          <a:bodyPr/>
          <a:lstStyle/>
          <a:p>
            <a:r>
              <a:rPr lang="en-US" sz="7400" dirty="0">
                <a:latin typeface="Bookman Old Style" charset="0"/>
                <a:ea typeface="ＭＳ Ｐゴシック" charset="0"/>
              </a:rPr>
              <a:t>Summary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33280" y="1514104"/>
            <a:ext cx="9177280" cy="5371280"/>
          </a:xfrm>
        </p:spPr>
        <p:txBody>
          <a:bodyPr>
            <a:normAutofit fontScale="77500" lnSpcReduction="2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charset="0"/>
                <a:ea typeface="ＭＳ Ｐゴシック" charset="0"/>
              </a:rPr>
              <a:t>Emittance growth </a:t>
            </a:r>
            <a:r>
              <a:rPr lang="en-US" sz="2800" dirty="0">
                <a:latin typeface="Chalkboard" charset="0"/>
                <a:ea typeface="ＭＳ Ｐゴシック" charset="0"/>
              </a:rPr>
              <a:t>along the fill for different beam flavors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Due to </a:t>
            </a:r>
            <a:r>
              <a:rPr lang="en-US" sz="2600" b="1" dirty="0">
                <a:latin typeface="Chalkboard" charset="0"/>
                <a:ea typeface="ＭＳ Ｐゴシック" charset="0"/>
              </a:rPr>
              <a:t>e-cloud</a:t>
            </a:r>
            <a:r>
              <a:rPr lang="en-US" sz="2600" dirty="0">
                <a:latin typeface="Chalkboard" charset="0"/>
                <a:ea typeface="ＭＳ Ｐゴシック" charset="0"/>
              </a:rPr>
              <a:t> for 25 ns beams mostly @ injection, on top of IBS and other non-modelled mechanisms (coupling, noise,...)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Significant</a:t>
            </a:r>
            <a:r>
              <a:rPr lang="en-US" sz="2600" dirty="0">
                <a:latin typeface="Chalkboard" charset="0"/>
                <a:ea typeface="ＭＳ Ｐゴシック" charset="0"/>
              </a:rPr>
              <a:t> (still unexplained) emittance blow-up during the ramp, (mostly on </a:t>
            </a:r>
            <a:r>
              <a:rPr lang="en-US" sz="2600" b="1" dirty="0">
                <a:latin typeface="Chalkboard" charset="0"/>
                <a:ea typeface="ＭＳ Ｐゴシック" charset="0"/>
              </a:rPr>
              <a:t>B1H</a:t>
            </a:r>
            <a:r>
              <a:rPr lang="en-US" sz="2600" dirty="0">
                <a:latin typeface="Chalkboard" charset="0"/>
                <a:ea typeface="ＭＳ Ｐゴシック" charset="0"/>
              </a:rPr>
              <a:t>)</a:t>
            </a:r>
            <a:r>
              <a:rPr lang="en-US" sz="2600" b="1" dirty="0">
                <a:latin typeface="Chalkboard" charset="0"/>
                <a:ea typeface="ＭＳ Ｐゴシック" charset="0"/>
              </a:rPr>
              <a:t> </a:t>
            </a:r>
            <a:r>
              <a:rPr lang="en-US" sz="2600" dirty="0">
                <a:latin typeface="Chalkboard" charset="0"/>
                <a:ea typeface="ＭＳ Ｐゴシック" charset="0"/>
              </a:rPr>
              <a:t>for all beam flavors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Beams @ collision are </a:t>
            </a:r>
            <a:r>
              <a:rPr lang="en-US" sz="2600" b="1" dirty="0">
                <a:latin typeface="Chalkboard" charset="0"/>
                <a:ea typeface="ＭＳ Ｐゴシック" charset="0"/>
              </a:rPr>
              <a:t>round</a:t>
            </a:r>
            <a:r>
              <a:rPr lang="en-US" sz="2600" dirty="0">
                <a:latin typeface="Chalkboard" charset="0"/>
                <a:ea typeface="ＭＳ Ｐゴシック" charset="0"/>
              </a:rPr>
              <a:t>, </a:t>
            </a:r>
            <a:r>
              <a:rPr lang="en-US" sz="2600" b="1" dirty="0">
                <a:latin typeface="Chalkboard" charset="0"/>
                <a:ea typeface="ＭＳ Ｐゴシック" charset="0"/>
              </a:rPr>
              <a:t>luminosity imbalance </a:t>
            </a:r>
            <a:r>
              <a:rPr lang="en-US" sz="2600" dirty="0">
                <a:latin typeface="Chalkboard" charset="0"/>
                <a:ea typeface="ＭＳ Ｐゴシック" charset="0"/>
              </a:rPr>
              <a:t>of 2016 </a:t>
            </a:r>
            <a:r>
              <a:rPr lang="en-US" sz="2600" b="1" dirty="0">
                <a:latin typeface="Chalkboard" charset="0"/>
                <a:ea typeface="ＭＳ Ｐゴシック" charset="0"/>
              </a:rPr>
              <a:t>disappeared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Slow</a:t>
            </a:r>
            <a:r>
              <a:rPr lang="en-US" sz="2600" dirty="0">
                <a:latin typeface="Chalkboard" charset="0"/>
                <a:ea typeface="ＭＳ Ｐゴシック" charset="0"/>
              </a:rPr>
              <a:t> emittance </a:t>
            </a:r>
            <a:r>
              <a:rPr lang="en-US" sz="2600" b="1" dirty="0">
                <a:latin typeface="Chalkboard" charset="0"/>
                <a:ea typeface="ＭＳ Ｐゴシック" charset="0"/>
              </a:rPr>
              <a:t>growth</a:t>
            </a:r>
            <a:r>
              <a:rPr lang="en-US" sz="2600" dirty="0">
                <a:latin typeface="Chalkboard" charset="0"/>
                <a:ea typeface="ＭＳ Ｐゴシック" charset="0"/>
              </a:rPr>
              <a:t> during </a:t>
            </a:r>
            <a:r>
              <a:rPr lang="en-US" sz="2600" b="1" dirty="0">
                <a:latin typeface="Chalkboard" charset="0"/>
                <a:ea typeface="ＭＳ Ｐゴシック" charset="0"/>
              </a:rPr>
              <a:t>collisions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charset="0"/>
                <a:ea typeface="ＭＳ Ｐゴシック" charset="0"/>
              </a:rPr>
              <a:t>Luminosity modelling </a:t>
            </a:r>
            <a:r>
              <a:rPr lang="en-US" sz="2800" dirty="0">
                <a:latin typeface="Chalkboard" charset="0"/>
                <a:ea typeface="ＭＳ Ｐゴシック" charset="0"/>
              </a:rPr>
              <a:t>helps certifying </a:t>
            </a:r>
            <a:r>
              <a:rPr lang="en-US" sz="2800" b="1" dirty="0">
                <a:latin typeface="Chalkboard" charset="0"/>
                <a:ea typeface="ＭＳ Ｐゴシック" charset="0"/>
              </a:rPr>
              <a:t>data consistency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charset="0"/>
                <a:ea typeface="ＭＳ Ｐゴシック" charset="0"/>
              </a:rPr>
              <a:t>On-going work on </a:t>
            </a:r>
            <a:r>
              <a:rPr lang="en-US" sz="2800" b="1" dirty="0" err="1">
                <a:latin typeface="Chalkboard" charset="0"/>
                <a:ea typeface="ＭＳ Ｐゴシック" charset="0"/>
              </a:rPr>
              <a:t>modelisation</a:t>
            </a:r>
            <a:r>
              <a:rPr lang="en-US" sz="2800" b="1" dirty="0">
                <a:latin typeface="Chalkboard" charset="0"/>
                <a:ea typeface="ＭＳ Ｐゴシック" charset="0"/>
              </a:rPr>
              <a:t> of beam-distribution evolution at collisions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charset="0"/>
                <a:ea typeface="ＭＳ Ｐゴシック" charset="0"/>
              </a:rPr>
              <a:t>Beam lifetime monitored and </a:t>
            </a:r>
            <a:r>
              <a:rPr lang="en-US" sz="2800" dirty="0" err="1">
                <a:latin typeface="Chalkboard" charset="0"/>
                <a:ea typeface="ＭＳ Ｐゴシック" charset="0"/>
              </a:rPr>
              <a:t>optimised</a:t>
            </a:r>
            <a:endParaRPr lang="en-US" sz="2800" dirty="0">
              <a:latin typeface="Chalkboard" charset="0"/>
              <a:ea typeface="ＭＳ Ｐゴシック" charset="0"/>
            </a:endParaRP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Working point optimization, x-</a:t>
            </a:r>
            <a:r>
              <a:rPr lang="en-US" sz="2600" dirty="0" err="1">
                <a:latin typeface="Chalkboard" charset="0"/>
                <a:ea typeface="ＭＳ Ｐゴシック" charset="0"/>
              </a:rPr>
              <a:t>ing</a:t>
            </a:r>
            <a:r>
              <a:rPr lang="en-US" sz="2600" dirty="0">
                <a:latin typeface="Chalkboard" charset="0"/>
                <a:ea typeface="ＭＳ Ｐゴシック" charset="0"/>
              </a:rPr>
              <a:t> angle choice, anti-levelling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Difference</a:t>
            </a:r>
            <a:r>
              <a:rPr lang="en-US" sz="2600" dirty="0">
                <a:latin typeface="Chalkboard" charset="0"/>
                <a:ea typeface="ＭＳ Ｐゴシック" charset="0"/>
              </a:rPr>
              <a:t> of </a:t>
            </a:r>
            <a:r>
              <a:rPr lang="en-US" sz="2600" b="1" dirty="0">
                <a:latin typeface="Chalkboard" charset="0"/>
                <a:ea typeface="ＭＳ Ｐゴシック" charset="0"/>
              </a:rPr>
              <a:t>B1 vs B2 lifetime </a:t>
            </a:r>
            <a:r>
              <a:rPr lang="en-US" sz="2600" dirty="0">
                <a:latin typeface="Chalkboard" charset="0"/>
                <a:ea typeface="ＭＳ Ｐゴシック" charset="0"/>
              </a:rPr>
              <a:t>observed (larger emittances and tails?)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charset="0"/>
                <a:ea typeface="ＭＳ Ｐゴシック" charset="0"/>
              </a:rPr>
              <a:t>Impact of </a:t>
            </a:r>
            <a:r>
              <a:rPr lang="en-US" sz="2800" b="1" dirty="0">
                <a:latin typeface="Chalkboard" charset="0"/>
                <a:ea typeface="ＭＳ Ｐゴシック" charset="0"/>
              </a:rPr>
              <a:t>losses</a:t>
            </a:r>
            <a:r>
              <a:rPr lang="en-US" sz="2800" dirty="0">
                <a:latin typeface="Chalkboard" charset="0"/>
                <a:ea typeface="ＭＳ Ｐゴシック" charset="0"/>
              </a:rPr>
              <a:t> on </a:t>
            </a:r>
            <a:r>
              <a:rPr lang="en-US" sz="2800" b="1" dirty="0">
                <a:latin typeface="Chalkboard" charset="0"/>
                <a:ea typeface="ＭＳ Ｐゴシック" charset="0"/>
              </a:rPr>
              <a:t>integrated luminosity smaller</a:t>
            </a:r>
            <a:r>
              <a:rPr lang="en-US" sz="2800" dirty="0">
                <a:latin typeface="Chalkboard" charset="0"/>
                <a:ea typeface="ＭＳ Ｐゴシック" charset="0"/>
              </a:rPr>
              <a:t> than </a:t>
            </a:r>
            <a:r>
              <a:rPr lang="en-US" sz="2800" b="1" dirty="0">
                <a:latin typeface="Chalkboard" charset="0"/>
                <a:ea typeface="ＭＳ Ｐゴシック" charset="0"/>
              </a:rPr>
              <a:t>emittance blow-up 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sz="2800" dirty="0">
              <a:latin typeface="Chalkboard" charset="0"/>
              <a:ea typeface="ＭＳ Ｐゴシック" charset="0"/>
            </a:endParaRP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sz="2800" dirty="0">
              <a:latin typeface="Chalkboard" charset="0"/>
              <a:ea typeface="ＭＳ Ｐゴシック" charset="0"/>
            </a:endParaRP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endParaRPr lang="en-US" sz="2800" b="1" dirty="0">
              <a:latin typeface="Chalkboar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13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95536" y="3140968"/>
            <a:ext cx="8100392" cy="1412875"/>
          </a:xfrm>
        </p:spPr>
        <p:txBody>
          <a:bodyPr/>
          <a:lstStyle/>
          <a:p>
            <a:r>
              <a:rPr lang="en-US" sz="7400" dirty="0">
                <a:latin typeface="Bookman Old Style" charset="0"/>
                <a:ea typeface="ＭＳ Ｐゴシック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30489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3279" y="101229"/>
            <a:ext cx="8100392" cy="1412875"/>
          </a:xfrm>
        </p:spPr>
        <p:txBody>
          <a:bodyPr/>
          <a:lstStyle/>
          <a:p>
            <a:r>
              <a:rPr lang="en-US" sz="7200" dirty="0">
                <a:latin typeface="Bookman Old Style" charset="0"/>
                <a:ea typeface="ＭＳ Ｐゴシック" charset="0"/>
              </a:rPr>
              <a:t>Emittance measurements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33280" y="1514103"/>
            <a:ext cx="9177279" cy="1338833"/>
          </a:xfrm>
        </p:spPr>
        <p:txBody>
          <a:bodyPr>
            <a:normAutofit fontScale="85000"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charset="0"/>
                <a:ea typeface="ＭＳ Ｐゴシック" charset="0"/>
              </a:rPr>
              <a:t>Beam Synchrotron Radiation Telescope (</a:t>
            </a:r>
            <a:r>
              <a:rPr lang="en-US" sz="2800" b="1" dirty="0">
                <a:latin typeface="Chalkboard" charset="0"/>
                <a:ea typeface="ＭＳ Ｐゴシック" charset="0"/>
              </a:rPr>
              <a:t>BSRT</a:t>
            </a:r>
            <a:r>
              <a:rPr lang="en-US" sz="2800" dirty="0">
                <a:latin typeface="Chalkboard" charset="0"/>
                <a:ea typeface="ＭＳ Ｐゴシック" charset="0"/>
              </a:rPr>
              <a:t>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Continuous measurement </a:t>
            </a:r>
            <a:r>
              <a:rPr lang="en-US" sz="2600" dirty="0">
                <a:latin typeface="Chalkboard" charset="0"/>
                <a:ea typeface="ＭＳ Ｐゴシック" charset="0"/>
              </a:rPr>
              <a:t>throughout the cycle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Uncertainty</a:t>
            </a:r>
            <a:r>
              <a:rPr lang="en-US" sz="2600" dirty="0">
                <a:latin typeface="Chalkboard" charset="0"/>
                <a:ea typeface="ＭＳ Ｐゴシック" charset="0"/>
              </a:rPr>
              <a:t> (in absolute) of measurements during the </a:t>
            </a:r>
            <a:r>
              <a:rPr lang="en-US" sz="2600" b="1" dirty="0">
                <a:latin typeface="Chalkboard" charset="0"/>
                <a:ea typeface="ＭＳ Ｐゴシック" charset="0"/>
              </a:rPr>
              <a:t>ramp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BBE451-ADD6-9343-8107-1FCF3C0D47F0}"/>
              </a:ext>
            </a:extLst>
          </p:cNvPr>
          <p:cNvSpPr/>
          <p:nvPr/>
        </p:nvSpPr>
        <p:spPr>
          <a:xfrm>
            <a:off x="6084168" y="6472641"/>
            <a:ext cx="3052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G. 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Trad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BB417-B3F0-AC42-8593-F738D137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696521"/>
            <a:ext cx="4752528" cy="27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5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3279" y="101229"/>
            <a:ext cx="8100392" cy="1412875"/>
          </a:xfrm>
        </p:spPr>
        <p:txBody>
          <a:bodyPr/>
          <a:lstStyle/>
          <a:p>
            <a:r>
              <a:rPr lang="en-US" sz="7200" dirty="0">
                <a:latin typeface="Bookman Old Style" charset="0"/>
                <a:ea typeface="ＭＳ Ｐゴシック" charset="0"/>
              </a:rPr>
              <a:t>Emittance measurements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33280" y="1514102"/>
            <a:ext cx="9177279" cy="2562969"/>
          </a:xfrm>
        </p:spPr>
        <p:txBody>
          <a:bodyPr>
            <a:normAutofit fontScale="85000"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charset="0"/>
                <a:ea typeface="ＭＳ Ｐゴシック" charset="0"/>
              </a:rPr>
              <a:t>Beam Synchrotron Radiation Telescope (</a:t>
            </a:r>
            <a:r>
              <a:rPr lang="en-US" sz="2800" b="1" dirty="0">
                <a:latin typeface="Chalkboard" charset="0"/>
                <a:ea typeface="ＭＳ Ｐゴシック" charset="0"/>
              </a:rPr>
              <a:t>BSRT</a:t>
            </a:r>
            <a:r>
              <a:rPr lang="en-US" sz="2800" dirty="0">
                <a:latin typeface="Chalkboard" charset="0"/>
                <a:ea typeface="ＭＳ Ｐゴシック" charset="0"/>
              </a:rPr>
              <a:t>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Continuous measurement </a:t>
            </a:r>
            <a:r>
              <a:rPr lang="en-US" sz="2600" dirty="0">
                <a:latin typeface="Chalkboard" charset="0"/>
                <a:ea typeface="ＭＳ Ｐゴシック" charset="0"/>
              </a:rPr>
              <a:t>throughout the cycle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Uncertainty</a:t>
            </a:r>
            <a:r>
              <a:rPr lang="en-US" sz="2600" dirty="0">
                <a:latin typeface="Chalkboard" charset="0"/>
                <a:ea typeface="ＭＳ Ｐゴシック" charset="0"/>
              </a:rPr>
              <a:t> (in absolute) of measurements during the </a:t>
            </a:r>
            <a:r>
              <a:rPr lang="en-US" sz="2600" b="1" dirty="0">
                <a:latin typeface="Chalkboard" charset="0"/>
                <a:ea typeface="ＭＳ Ｐゴシック" charset="0"/>
              </a:rPr>
              <a:t>ramp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Good performance </a:t>
            </a:r>
            <a:r>
              <a:rPr lang="en-US" sz="2600" dirty="0">
                <a:latin typeface="Chalkboard" charset="0"/>
                <a:ea typeface="ＭＳ Ｐゴシック" charset="0"/>
              </a:rPr>
              <a:t>in 2017 with some caveats due to </a:t>
            </a:r>
            <a:r>
              <a:rPr lang="en-US" sz="2600" b="1" dirty="0">
                <a:latin typeface="Chalkboard" charset="0"/>
                <a:ea typeface="ＭＳ Ｐゴシック" charset="0"/>
              </a:rPr>
              <a:t>ageing</a:t>
            </a:r>
            <a:r>
              <a:rPr lang="en-US" sz="2600" dirty="0">
                <a:latin typeface="Chalkboard" charset="0"/>
                <a:ea typeface="ＭＳ Ｐゴシック" charset="0"/>
              </a:rPr>
              <a:t> of Image Intensifier (II) -&gt; three calibrations 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GB" sz="2600" dirty="0"/>
              <a:t>Continuously move the SR spot on the camera </a:t>
            </a:r>
            <a:r>
              <a:rPr lang="en-GB" sz="2600" b="1" dirty="0"/>
              <a:t>during 2018 </a:t>
            </a:r>
            <a:r>
              <a:rPr lang="en-GB" sz="2600" dirty="0"/>
              <a:t>to wear out uniformly the II (</a:t>
            </a:r>
            <a:r>
              <a:rPr lang="en-GB" sz="2600" b="1" dirty="0"/>
              <a:t>calibration</a:t>
            </a:r>
            <a:r>
              <a:rPr lang="en-GB" sz="2600" dirty="0"/>
              <a:t>)</a:t>
            </a:r>
            <a:endParaRPr lang="en-US" sz="2800" dirty="0">
              <a:latin typeface="Chalkboard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43272-BAB4-414B-A225-6F67B500F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15" y="4077072"/>
            <a:ext cx="3614069" cy="2269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0CB5F-96AE-464B-8928-3B99F39B3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3" y="4077072"/>
            <a:ext cx="3616626" cy="22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159C6-D7E3-8543-B5B0-2D8874297482}"/>
              </a:ext>
            </a:extLst>
          </p:cNvPr>
          <p:cNvSpPr txBox="1"/>
          <p:nvPr/>
        </p:nvSpPr>
        <p:spPr>
          <a:xfrm>
            <a:off x="1835696" y="4111211"/>
            <a:ext cx="1476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3">
                    <a:lumMod val="50000"/>
                  </a:schemeClr>
                </a:solidFill>
                <a:latin typeface="Chalkboard" panose="03050602040202020205" pitchFamily="66" charset="77"/>
              </a:rPr>
              <a:t>June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1CE882-1EB5-6645-8E1F-28C4388ECBC7}"/>
              </a:ext>
            </a:extLst>
          </p:cNvPr>
          <p:cNvSpPr txBox="1"/>
          <p:nvPr/>
        </p:nvSpPr>
        <p:spPr>
          <a:xfrm>
            <a:off x="5292080" y="4111211"/>
            <a:ext cx="22351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3">
                    <a:lumMod val="50000"/>
                  </a:schemeClr>
                </a:solidFill>
                <a:latin typeface="Chalkboard" panose="03050602040202020205" pitchFamily="66" charset="77"/>
              </a:rPr>
              <a:t>September 2017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BBE451-ADD6-9343-8107-1FCF3C0D47F0}"/>
              </a:ext>
            </a:extLst>
          </p:cNvPr>
          <p:cNvSpPr/>
          <p:nvPr/>
        </p:nvSpPr>
        <p:spPr>
          <a:xfrm>
            <a:off x="6084168" y="6472641"/>
            <a:ext cx="3052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G. 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Trad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522ED1-74A3-8541-8ABA-03229FED7752}"/>
              </a:ext>
            </a:extLst>
          </p:cNvPr>
          <p:cNvCxnSpPr>
            <a:cxnSpLocks/>
          </p:cNvCxnSpPr>
          <p:nvPr/>
        </p:nvCxnSpPr>
        <p:spPr>
          <a:xfrm flipH="1">
            <a:off x="6732240" y="5517232"/>
            <a:ext cx="867012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849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3279" y="101229"/>
            <a:ext cx="8100392" cy="1412875"/>
          </a:xfrm>
        </p:spPr>
        <p:txBody>
          <a:bodyPr/>
          <a:lstStyle/>
          <a:p>
            <a:r>
              <a:rPr lang="en-US" sz="7200" dirty="0">
                <a:latin typeface="Bookman Old Style" charset="0"/>
                <a:ea typeface="ＭＳ Ｐゴシック" charset="0"/>
              </a:rPr>
              <a:t>Emittance measurements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33280" y="1514103"/>
            <a:ext cx="9177279" cy="2379601"/>
          </a:xfrm>
        </p:spPr>
        <p:txBody>
          <a:bodyPr>
            <a:normAutofit fontScale="85000"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charset="0"/>
                <a:ea typeface="ＭＳ Ｐゴシック" charset="0"/>
              </a:rPr>
              <a:t>Wire scanners (</a:t>
            </a:r>
            <a:r>
              <a:rPr lang="en-US" sz="2800" b="1" dirty="0">
                <a:latin typeface="Chalkboard" charset="0"/>
                <a:ea typeface="ＭＳ Ｐゴシック" charset="0"/>
              </a:rPr>
              <a:t>WS</a:t>
            </a:r>
            <a:r>
              <a:rPr lang="en-US" sz="2800" dirty="0">
                <a:latin typeface="Chalkboard" charset="0"/>
                <a:ea typeface="ＭＳ Ｐゴシック" charset="0"/>
              </a:rPr>
              <a:t>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LHC emittance </a:t>
            </a:r>
            <a:r>
              <a:rPr lang="en-US" sz="2600" b="1" dirty="0">
                <a:latin typeface="Chalkboard" charset="0"/>
                <a:ea typeface="ＭＳ Ｐゴシック" charset="0"/>
              </a:rPr>
              <a:t>reference measurement </a:t>
            </a:r>
            <a:r>
              <a:rPr lang="en-US" sz="2600" dirty="0">
                <a:latin typeface="Chalkboard" charset="0"/>
                <a:ea typeface="ＭＳ Ｐゴシック" charset="0"/>
              </a:rPr>
              <a:t>throughout the cycle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Intensity/energy limitations</a:t>
            </a:r>
          </a:p>
          <a:p>
            <a:pPr marL="973800" lvl="3" indent="360000">
              <a:spcAft>
                <a:spcPts val="0"/>
              </a:spcAft>
              <a:buFont typeface="Wingdings" charset="0"/>
              <a:buChar char="q"/>
            </a:pPr>
            <a:r>
              <a:rPr lang="en-US" sz="2400" dirty="0">
                <a:latin typeface="Chalkboard" charset="0"/>
                <a:ea typeface="ＭＳ Ｐゴシック" charset="0"/>
              </a:rPr>
              <a:t>240 bunches @ Injection, 12 bunches @ flat top (FT) for protons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Used mainly at </a:t>
            </a:r>
            <a:r>
              <a:rPr lang="en-US" sz="2600" b="1" dirty="0">
                <a:latin typeface="Chalkboard" charset="0"/>
                <a:ea typeface="ＭＳ Ｐゴシック" charset="0"/>
              </a:rPr>
              <a:t>injection</a:t>
            </a:r>
            <a:r>
              <a:rPr lang="en-US" sz="2600" dirty="0">
                <a:latin typeface="Chalkboard" charset="0"/>
                <a:ea typeface="ＭＳ Ｐゴシック" charset="0"/>
              </a:rPr>
              <a:t>, in </a:t>
            </a:r>
            <a:r>
              <a:rPr lang="en-US" sz="2600" b="1" dirty="0">
                <a:latin typeface="Chalkboard" charset="0"/>
                <a:ea typeface="ＭＳ Ｐゴシック" charset="0"/>
              </a:rPr>
              <a:t>MDs</a:t>
            </a:r>
            <a:r>
              <a:rPr lang="en-US" sz="2600" dirty="0">
                <a:latin typeface="Chalkboard" charset="0"/>
                <a:ea typeface="ＭＳ Ｐゴシック" charset="0"/>
              </a:rPr>
              <a:t> and for </a:t>
            </a:r>
            <a:r>
              <a:rPr lang="en-US" sz="2600" b="1" dirty="0">
                <a:latin typeface="Chalkboard" charset="0"/>
                <a:ea typeface="ＭＳ Ｐゴシック" charset="0"/>
              </a:rPr>
              <a:t>BSRT calibration</a:t>
            </a:r>
            <a:endParaRPr lang="en-US" sz="2800" dirty="0">
              <a:latin typeface="Chalkboard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BBE451-ADD6-9343-8107-1FCF3C0D47F0}"/>
              </a:ext>
            </a:extLst>
          </p:cNvPr>
          <p:cNvSpPr/>
          <p:nvPr/>
        </p:nvSpPr>
        <p:spPr>
          <a:xfrm>
            <a:off x="6156176" y="6369535"/>
            <a:ext cx="2948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G. 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Trad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7F969-078B-C24D-8C95-3ACD143F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501008"/>
            <a:ext cx="3557047" cy="26274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EA954D-781A-A84F-A9C1-CCBC157DDE74}"/>
              </a:ext>
            </a:extLst>
          </p:cNvPr>
          <p:cNvSpPr txBox="1">
            <a:spLocks/>
          </p:cNvSpPr>
          <p:nvPr/>
        </p:nvSpPr>
        <p:spPr bwMode="auto">
          <a:xfrm>
            <a:off x="-33280" y="3356993"/>
            <a:ext cx="5469376" cy="129614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1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1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200" dirty="0">
                <a:latin typeface="Chalkboard" charset="0"/>
                <a:ea typeface="ＭＳ Ｐゴシック" charset="0"/>
              </a:rPr>
              <a:t>Investigating issues with </a:t>
            </a:r>
            <a:r>
              <a:rPr lang="en-US" sz="2200" b="1" dirty="0">
                <a:latin typeface="Chalkboard" charset="0"/>
                <a:ea typeface="ＭＳ Ｐゴシック" charset="0"/>
              </a:rPr>
              <a:t>H-size precision</a:t>
            </a:r>
            <a:r>
              <a:rPr lang="en-US" sz="2200" dirty="0">
                <a:latin typeface="Chalkboard" charset="0"/>
                <a:ea typeface="ＭＳ Ｐゴシック" charset="0"/>
              </a:rPr>
              <a:t> at FT (</a:t>
            </a:r>
            <a:r>
              <a:rPr lang="en-GB" sz="2400" dirty="0"/>
              <a:t>1.2 points/</a:t>
            </a:r>
            <a:r>
              <a:rPr lang="el-GR" sz="2400" dirty="0"/>
              <a:t>σ </a:t>
            </a:r>
            <a:r>
              <a:rPr lang="en-US" sz="2400" dirty="0"/>
              <a:t>for </a:t>
            </a:r>
            <a:r>
              <a:rPr lang="en-GB" sz="2400" dirty="0"/>
              <a:t>1 </a:t>
            </a:r>
            <a:r>
              <a:rPr lang="el-GR" sz="2400" dirty="0"/>
              <a:t>μ</a:t>
            </a:r>
            <a:r>
              <a:rPr lang="en-GB" sz="2400" dirty="0"/>
              <a:t>m emittance) </a:t>
            </a:r>
            <a:r>
              <a:rPr lang="en-US" sz="2200" dirty="0">
                <a:latin typeface="Chalkboard" charset="0"/>
                <a:ea typeface="ＭＳ Ｐゴシック" charset="0"/>
              </a:rPr>
              <a:t>and system </a:t>
            </a:r>
            <a:r>
              <a:rPr lang="en-US" sz="2200" b="1" dirty="0">
                <a:latin typeface="Chalkboard" charset="0"/>
                <a:ea typeface="ＭＳ Ｐゴシック" charset="0"/>
              </a:rPr>
              <a:t>reliability</a:t>
            </a:r>
            <a:endParaRPr lang="en-US" sz="2200" dirty="0">
              <a:latin typeface="Chalkboard" charset="0"/>
              <a:ea typeface="ＭＳ Ｐゴシック" charset="0"/>
            </a:endParaRPr>
          </a:p>
          <a:p>
            <a:pPr marL="288000" lvl="1" indent="0">
              <a:spcAft>
                <a:spcPts val="0"/>
              </a:spcAft>
              <a:buFont typeface="Candara" charset="0"/>
              <a:buNone/>
            </a:pPr>
            <a:endParaRPr lang="en-US" sz="2800" dirty="0">
              <a:latin typeface="Chalkboar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905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3279" y="101229"/>
            <a:ext cx="8100392" cy="1412875"/>
          </a:xfrm>
        </p:spPr>
        <p:txBody>
          <a:bodyPr/>
          <a:lstStyle/>
          <a:p>
            <a:r>
              <a:rPr lang="en-US" sz="7200" dirty="0">
                <a:latin typeface="Bookman Old Style" charset="0"/>
                <a:ea typeface="ＭＳ Ｐゴシック" charset="0"/>
              </a:rPr>
              <a:t>Emittance measurements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33280" y="1514103"/>
            <a:ext cx="9177279" cy="2379601"/>
          </a:xfrm>
        </p:spPr>
        <p:txBody>
          <a:bodyPr>
            <a:normAutofit fontScale="85000"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charset="0"/>
                <a:ea typeface="ＭＳ Ｐゴシック" charset="0"/>
              </a:rPr>
              <a:t>Wire scanners (</a:t>
            </a:r>
            <a:r>
              <a:rPr lang="en-US" sz="2800" b="1" dirty="0">
                <a:latin typeface="Chalkboard" charset="0"/>
                <a:ea typeface="ＭＳ Ｐゴシック" charset="0"/>
              </a:rPr>
              <a:t>WS</a:t>
            </a:r>
            <a:r>
              <a:rPr lang="en-US" sz="2800" dirty="0">
                <a:latin typeface="Chalkboard" charset="0"/>
                <a:ea typeface="ＭＳ Ｐゴシック" charset="0"/>
              </a:rPr>
              <a:t>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LHC emittance </a:t>
            </a:r>
            <a:r>
              <a:rPr lang="en-US" sz="2600" b="1" dirty="0">
                <a:latin typeface="Chalkboard" charset="0"/>
                <a:ea typeface="ＭＳ Ｐゴシック" charset="0"/>
              </a:rPr>
              <a:t>reference measurement </a:t>
            </a:r>
            <a:r>
              <a:rPr lang="en-US" sz="2600" dirty="0">
                <a:latin typeface="Chalkboard" charset="0"/>
                <a:ea typeface="ＭＳ Ｐゴシック" charset="0"/>
              </a:rPr>
              <a:t>throughout the cycle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Intensity/energy limitations</a:t>
            </a:r>
          </a:p>
          <a:p>
            <a:pPr marL="973800" lvl="3" indent="360000">
              <a:spcAft>
                <a:spcPts val="0"/>
              </a:spcAft>
              <a:buFont typeface="Wingdings" charset="0"/>
              <a:buChar char="q"/>
            </a:pPr>
            <a:r>
              <a:rPr lang="en-US" sz="2400" dirty="0">
                <a:latin typeface="Chalkboard" charset="0"/>
                <a:ea typeface="ＭＳ Ｐゴシック" charset="0"/>
              </a:rPr>
              <a:t>240 bunches @ Injection, 12 bunches @ flat top (FT) for protons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Used mainly at </a:t>
            </a:r>
            <a:r>
              <a:rPr lang="en-US" sz="2600" b="1" dirty="0">
                <a:latin typeface="Chalkboard" charset="0"/>
                <a:ea typeface="ＭＳ Ｐゴシック" charset="0"/>
              </a:rPr>
              <a:t>injection</a:t>
            </a:r>
            <a:r>
              <a:rPr lang="en-US" sz="2600" dirty="0">
                <a:latin typeface="Chalkboard" charset="0"/>
                <a:ea typeface="ＭＳ Ｐゴシック" charset="0"/>
              </a:rPr>
              <a:t>, in </a:t>
            </a:r>
            <a:r>
              <a:rPr lang="en-US" sz="2600" b="1" dirty="0">
                <a:latin typeface="Chalkboard" charset="0"/>
                <a:ea typeface="ＭＳ Ｐゴシック" charset="0"/>
              </a:rPr>
              <a:t>MDs</a:t>
            </a:r>
            <a:r>
              <a:rPr lang="en-US" sz="2600" dirty="0">
                <a:latin typeface="Chalkboard" charset="0"/>
                <a:ea typeface="ＭＳ Ｐゴシック" charset="0"/>
              </a:rPr>
              <a:t> and for </a:t>
            </a:r>
            <a:r>
              <a:rPr lang="en-US" sz="2600" b="1" dirty="0">
                <a:latin typeface="Chalkboard" charset="0"/>
                <a:ea typeface="ＭＳ Ｐゴシック" charset="0"/>
              </a:rPr>
              <a:t>BSRT calibration</a:t>
            </a:r>
            <a:endParaRPr lang="en-US" sz="2800" dirty="0">
              <a:latin typeface="Chalkboard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BBE451-ADD6-9343-8107-1FCF3C0D47F0}"/>
              </a:ext>
            </a:extLst>
          </p:cNvPr>
          <p:cNvSpPr/>
          <p:nvPr/>
        </p:nvSpPr>
        <p:spPr>
          <a:xfrm>
            <a:off x="6156176" y="6369535"/>
            <a:ext cx="2948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G. 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Trad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7F969-078B-C24D-8C95-3ACD143F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501008"/>
            <a:ext cx="3557047" cy="26274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EA954D-781A-A84F-A9C1-CCBC157DDE74}"/>
              </a:ext>
            </a:extLst>
          </p:cNvPr>
          <p:cNvSpPr txBox="1">
            <a:spLocks/>
          </p:cNvSpPr>
          <p:nvPr/>
        </p:nvSpPr>
        <p:spPr bwMode="auto">
          <a:xfrm>
            <a:off x="-33280" y="3356993"/>
            <a:ext cx="5469376" cy="30125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1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1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200" dirty="0">
                <a:latin typeface="Chalkboard" charset="0"/>
                <a:ea typeface="ＭＳ Ｐゴシック" charset="0"/>
              </a:rPr>
              <a:t>Investigating issues with </a:t>
            </a:r>
            <a:r>
              <a:rPr lang="en-US" sz="2200" b="1" dirty="0">
                <a:latin typeface="Chalkboard" charset="0"/>
                <a:ea typeface="ＭＳ Ｐゴシック" charset="0"/>
              </a:rPr>
              <a:t>H-size precision</a:t>
            </a:r>
            <a:r>
              <a:rPr lang="en-US" sz="2200" dirty="0">
                <a:latin typeface="Chalkboard" charset="0"/>
                <a:ea typeface="ＭＳ Ｐゴシック" charset="0"/>
              </a:rPr>
              <a:t> at FT (</a:t>
            </a:r>
            <a:r>
              <a:rPr lang="en-GB" sz="2400" dirty="0"/>
              <a:t>1.2 points/</a:t>
            </a:r>
            <a:r>
              <a:rPr lang="el-GR" sz="2400" dirty="0"/>
              <a:t>σ </a:t>
            </a:r>
            <a:r>
              <a:rPr lang="en-US" sz="2400" dirty="0"/>
              <a:t>for </a:t>
            </a:r>
            <a:r>
              <a:rPr lang="en-GB" sz="2400" dirty="0"/>
              <a:t>1 </a:t>
            </a:r>
            <a:r>
              <a:rPr lang="el-GR" sz="2400" dirty="0"/>
              <a:t>μ</a:t>
            </a:r>
            <a:r>
              <a:rPr lang="en-GB" sz="2400" dirty="0"/>
              <a:t>m emittance) </a:t>
            </a:r>
            <a:r>
              <a:rPr lang="en-US" sz="2200" dirty="0">
                <a:latin typeface="Chalkboard" charset="0"/>
                <a:ea typeface="ＭＳ Ｐゴシック" charset="0"/>
              </a:rPr>
              <a:t>and system </a:t>
            </a:r>
            <a:r>
              <a:rPr lang="en-US" sz="2200" b="1" dirty="0">
                <a:latin typeface="Chalkboard" charset="0"/>
                <a:ea typeface="ＭＳ Ｐゴシック" charset="0"/>
              </a:rPr>
              <a:t>reliability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charset="0"/>
                <a:ea typeface="ＭＳ Ｐゴシック" charset="0"/>
              </a:rPr>
              <a:t>At </a:t>
            </a:r>
            <a:r>
              <a:rPr lang="en-US" sz="2600" b="1" dirty="0">
                <a:latin typeface="Chalkboard" charset="0"/>
                <a:ea typeface="ＭＳ Ｐゴシック" charset="0"/>
              </a:rPr>
              <a:t>collision </a:t>
            </a:r>
            <a:r>
              <a:rPr lang="en-US" sz="2600" dirty="0">
                <a:latin typeface="Chalkboard" charset="0"/>
                <a:ea typeface="ＭＳ Ｐゴシック" charset="0"/>
              </a:rPr>
              <a:t>convoluted</a:t>
            </a:r>
            <a:r>
              <a:rPr lang="en-US" sz="2600" b="1" dirty="0">
                <a:latin typeface="Chalkboard" charset="0"/>
                <a:ea typeface="ＭＳ Ｐゴシック" charset="0"/>
              </a:rPr>
              <a:t> </a:t>
            </a:r>
            <a:r>
              <a:rPr lang="en-US" sz="2400" dirty="0">
                <a:latin typeface="Chalkboard" charset="0"/>
                <a:ea typeface="ＭＳ Ｐゴシック" charset="0"/>
              </a:rPr>
              <a:t>emittance estimates, independent from instrumentation</a:t>
            </a:r>
            <a:r>
              <a:rPr lang="en-US" sz="2400" b="1" dirty="0">
                <a:latin typeface="Chalkboard" charset="0"/>
                <a:ea typeface="ＭＳ Ｐゴシック" charset="0"/>
              </a:rPr>
              <a:t> 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400" dirty="0">
                <a:latin typeface="Chalkboard" charset="0"/>
                <a:ea typeface="ＭＳ Ｐゴシック" charset="0"/>
              </a:rPr>
              <a:t>Luminosity, emittance scans, luminous region</a:t>
            </a:r>
            <a:endParaRPr lang="en-US" sz="2400" dirty="0"/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endParaRPr lang="en-US" sz="2200" dirty="0">
              <a:latin typeface="Chalkboard" charset="0"/>
              <a:ea typeface="ＭＳ Ｐゴシック" charset="0"/>
            </a:endParaRPr>
          </a:p>
          <a:p>
            <a:pPr marL="288000" lvl="1" indent="0">
              <a:spcAft>
                <a:spcPts val="0"/>
              </a:spcAft>
              <a:buFont typeface="Candara" charset="0"/>
              <a:buNone/>
            </a:pPr>
            <a:endParaRPr lang="en-US" sz="2800" dirty="0">
              <a:latin typeface="Chalkboar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6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100392" cy="21329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0000" dirty="0">
                <a:latin typeface="Bookman Old Style" charset="0"/>
                <a:ea typeface="ＭＳ Ｐゴシック" charset="0"/>
              </a:rPr>
              <a:t>Luminosity modelling in the LHC</a:t>
            </a:r>
          </a:p>
        </p:txBody>
      </p:sp>
    </p:spTree>
    <p:extLst>
      <p:ext uri="{BB962C8B-B14F-4D97-AF65-F5344CB8AC3E}">
        <p14:creationId xmlns:p14="http://schemas.microsoft.com/office/powerpoint/2010/main" val="851323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225" y="144851"/>
            <a:ext cx="7696125" cy="1367285"/>
          </a:xfrm>
        </p:spPr>
        <p:txBody>
          <a:bodyPr/>
          <a:lstStyle/>
          <a:p>
            <a:r>
              <a:rPr lang="en-US" dirty="0"/>
              <a:t>Emittances evolution at flat bottom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F0956FF-A605-0C4E-BDBD-9DCB104F1DB2}"/>
              </a:ext>
            </a:extLst>
          </p:cNvPr>
          <p:cNvSpPr txBox="1">
            <a:spLocks/>
          </p:cNvSpPr>
          <p:nvPr/>
        </p:nvSpPr>
        <p:spPr>
          <a:xfrm>
            <a:off x="6625658" y="1621541"/>
            <a:ext cx="2510848" cy="33793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85C3E2E-4A5A-6041-B01E-979FBB9D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280" y="4913790"/>
            <a:ext cx="9177279" cy="1944209"/>
          </a:xfrm>
        </p:spPr>
        <p:txBody>
          <a:bodyPr>
            <a:normAutofit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Emittance growth rate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[</a:t>
            </a:r>
            <a:r>
              <a:rPr lang="el-GR" sz="2800" dirty="0">
                <a:latin typeface="Chalkboard" panose="03050602040202020205" pitchFamily="66" charset="77"/>
                <a:ea typeface="ＭＳ Ｐゴシック" charset="0"/>
              </a:rPr>
              <a:t>μ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m/h]: </a:t>
            </a:r>
            <a:r>
              <a:rPr lang="en-US" sz="2800" dirty="0">
                <a:latin typeface="Chalkboard" charset="0"/>
                <a:ea typeface="ＭＳ Ｐゴシック" charset="0"/>
              </a:rPr>
              <a:t>b-by-b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difference normalized by time spent at flat bottom (FB)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Dominated by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intra-beam scattering </a:t>
            </a:r>
            <a:r>
              <a:rPr lang="el-GR" sz="2800" dirty="0">
                <a:latin typeface="Chalkboard" panose="03050602040202020205" pitchFamily="66" charset="77"/>
                <a:ea typeface="ＭＳ Ｐゴシック" charset="0"/>
              </a:rPr>
              <a:t>(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IBS</a:t>
            </a:r>
            <a:r>
              <a:rPr lang="el-GR" sz="2800" dirty="0">
                <a:latin typeface="Chalkboard" panose="03050602040202020205" pitchFamily="66" charset="77"/>
                <a:ea typeface="ＭＳ Ｐゴシック" charset="0"/>
              </a:rPr>
              <a:t>)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 at injection energy (mainly in H)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6573CF-DCAB-0F42-BD6B-CB38D8FD3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7100"/>
            <a:ext cx="6172213" cy="3429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A534F7-4471-2E49-947D-A6DFEDF9BA87}"/>
              </a:ext>
            </a:extLst>
          </p:cNvPr>
          <p:cNvSpPr txBox="1"/>
          <p:nvPr/>
        </p:nvSpPr>
        <p:spPr>
          <a:xfrm>
            <a:off x="2557627" y="1736093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B1 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A8845-0B91-6543-BFEF-7B2C54E5D572}"/>
              </a:ext>
            </a:extLst>
          </p:cNvPr>
          <p:cNvSpPr txBox="1"/>
          <p:nvPr/>
        </p:nvSpPr>
        <p:spPr>
          <a:xfrm>
            <a:off x="3575592" y="3408457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B2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0E113-6AE0-8C4C-A708-1E4F5FD29260}"/>
              </a:ext>
            </a:extLst>
          </p:cNvPr>
          <p:cNvSpPr txBox="1"/>
          <p:nvPr/>
        </p:nvSpPr>
        <p:spPr>
          <a:xfrm>
            <a:off x="3575592" y="1736093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B1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8FEE5-D2FC-3B49-BF3E-957269220ED9}"/>
              </a:ext>
            </a:extLst>
          </p:cNvPr>
          <p:cNvSpPr txBox="1"/>
          <p:nvPr/>
        </p:nvSpPr>
        <p:spPr>
          <a:xfrm>
            <a:off x="2557627" y="3408457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B2 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3D3264-262C-704D-BB38-B2CF768C7474}"/>
              </a:ext>
            </a:extLst>
          </p:cNvPr>
          <p:cNvSpPr/>
          <p:nvPr/>
        </p:nvSpPr>
        <p:spPr>
          <a:xfrm>
            <a:off x="1138491" y="3169537"/>
            <a:ext cx="647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BCMS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938B97-0723-9B46-82F3-31BD4BE25342}"/>
              </a:ext>
            </a:extLst>
          </p:cNvPr>
          <p:cNvSpPr/>
          <p:nvPr/>
        </p:nvSpPr>
        <p:spPr>
          <a:xfrm>
            <a:off x="4310070" y="3157326"/>
            <a:ext cx="647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BCMS</a:t>
            </a:r>
            <a:endParaRPr lang="en-US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AE935C-F99E-7D46-8FA5-D10651B9665D}"/>
              </a:ext>
            </a:extLst>
          </p:cNvPr>
          <p:cNvSpPr/>
          <p:nvPr/>
        </p:nvSpPr>
        <p:spPr>
          <a:xfrm>
            <a:off x="2399575" y="3169538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8b4e</a:t>
            </a:r>
            <a:endParaRPr lang="en-US" sz="1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C7BB21-6C70-6740-8CAD-33C580364742}"/>
              </a:ext>
            </a:extLst>
          </p:cNvPr>
          <p:cNvSpPr/>
          <p:nvPr/>
        </p:nvSpPr>
        <p:spPr>
          <a:xfrm>
            <a:off x="5422873" y="3157325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8b4e</a:t>
            </a:r>
            <a:endParaRPr lang="en-US" sz="1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64CC-5B7B-994F-97E5-B74C626F7F8D}"/>
              </a:ext>
            </a:extLst>
          </p:cNvPr>
          <p:cNvCxnSpPr/>
          <p:nvPr/>
        </p:nvCxnSpPr>
        <p:spPr>
          <a:xfrm>
            <a:off x="1969234" y="1771582"/>
            <a:ext cx="0" cy="2965839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8B9787-384F-9D4C-8724-B3AB2852E669}"/>
              </a:ext>
            </a:extLst>
          </p:cNvPr>
          <p:cNvCxnSpPr/>
          <p:nvPr/>
        </p:nvCxnSpPr>
        <p:spPr>
          <a:xfrm>
            <a:off x="5004048" y="1828293"/>
            <a:ext cx="0" cy="2965839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EA287-7C45-4243-99A5-BF7CA9EEB16F}"/>
              </a:ext>
            </a:extLst>
          </p:cNvPr>
          <p:cNvSpPr/>
          <p:nvPr/>
        </p:nvSpPr>
        <p:spPr>
          <a:xfrm>
            <a:off x="3963938" y="1434838"/>
            <a:ext cx="540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M. Hostettler, N. 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</p:spTree>
    <p:extLst>
      <p:ext uri="{BB962C8B-B14F-4D97-AF65-F5344CB8AC3E}">
        <p14:creationId xmlns:p14="http://schemas.microsoft.com/office/powerpoint/2010/main" val="3724261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225" y="144851"/>
            <a:ext cx="7696125" cy="1367285"/>
          </a:xfrm>
        </p:spPr>
        <p:txBody>
          <a:bodyPr/>
          <a:lstStyle/>
          <a:p>
            <a:r>
              <a:rPr lang="en-US" dirty="0"/>
              <a:t>Emittances evolution at flat bottom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F0956FF-A605-0C4E-BDBD-9DCB104F1DB2}"/>
              </a:ext>
            </a:extLst>
          </p:cNvPr>
          <p:cNvSpPr txBox="1">
            <a:spLocks/>
          </p:cNvSpPr>
          <p:nvPr/>
        </p:nvSpPr>
        <p:spPr>
          <a:xfrm>
            <a:off x="6625658" y="1621541"/>
            <a:ext cx="2510848" cy="33793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6573CF-DCAB-0F42-BD6B-CB38D8FD3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7100"/>
            <a:ext cx="6172213" cy="3429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A534F7-4471-2E49-947D-A6DFEDF9BA87}"/>
              </a:ext>
            </a:extLst>
          </p:cNvPr>
          <p:cNvSpPr txBox="1"/>
          <p:nvPr/>
        </p:nvSpPr>
        <p:spPr>
          <a:xfrm>
            <a:off x="2557627" y="1736093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B1 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A8845-0B91-6543-BFEF-7B2C54E5D572}"/>
              </a:ext>
            </a:extLst>
          </p:cNvPr>
          <p:cNvSpPr txBox="1"/>
          <p:nvPr/>
        </p:nvSpPr>
        <p:spPr>
          <a:xfrm>
            <a:off x="3575592" y="3408457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B2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0E113-6AE0-8C4C-A708-1E4F5FD29260}"/>
              </a:ext>
            </a:extLst>
          </p:cNvPr>
          <p:cNvSpPr txBox="1"/>
          <p:nvPr/>
        </p:nvSpPr>
        <p:spPr>
          <a:xfrm>
            <a:off x="3575592" y="1736093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B1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8FEE5-D2FC-3B49-BF3E-957269220ED9}"/>
              </a:ext>
            </a:extLst>
          </p:cNvPr>
          <p:cNvSpPr txBox="1"/>
          <p:nvPr/>
        </p:nvSpPr>
        <p:spPr>
          <a:xfrm>
            <a:off x="2557627" y="3408457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B2 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7213FB-F779-EF4B-8223-70CCAE5CA741}"/>
              </a:ext>
            </a:extLst>
          </p:cNvPr>
          <p:cNvSpPr/>
          <p:nvPr/>
        </p:nvSpPr>
        <p:spPr>
          <a:xfrm>
            <a:off x="6732240" y="3827506"/>
            <a:ext cx="2037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F. Antoniou et al.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3D3264-262C-704D-BB38-B2CF768C7474}"/>
              </a:ext>
            </a:extLst>
          </p:cNvPr>
          <p:cNvSpPr/>
          <p:nvPr/>
        </p:nvSpPr>
        <p:spPr>
          <a:xfrm>
            <a:off x="1138491" y="3169537"/>
            <a:ext cx="647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BCMS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938B97-0723-9B46-82F3-31BD4BE25342}"/>
              </a:ext>
            </a:extLst>
          </p:cNvPr>
          <p:cNvSpPr/>
          <p:nvPr/>
        </p:nvSpPr>
        <p:spPr>
          <a:xfrm>
            <a:off x="4310070" y="3157326"/>
            <a:ext cx="647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BCMS</a:t>
            </a:r>
            <a:endParaRPr lang="en-US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AE935C-F99E-7D46-8FA5-D10651B9665D}"/>
              </a:ext>
            </a:extLst>
          </p:cNvPr>
          <p:cNvSpPr/>
          <p:nvPr/>
        </p:nvSpPr>
        <p:spPr>
          <a:xfrm>
            <a:off x="2399575" y="3169538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8b4e</a:t>
            </a:r>
            <a:endParaRPr lang="en-US" sz="1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C7BB21-6C70-6740-8CAD-33C580364742}"/>
              </a:ext>
            </a:extLst>
          </p:cNvPr>
          <p:cNvSpPr/>
          <p:nvPr/>
        </p:nvSpPr>
        <p:spPr>
          <a:xfrm>
            <a:off x="5422873" y="3157325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halkboard" panose="03050602040202020205" pitchFamily="66" charset="77"/>
              </a:rPr>
              <a:t>8b4e</a:t>
            </a:r>
            <a:endParaRPr lang="en-US" sz="1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3664CC-5B7B-994F-97E5-B74C626F7F8D}"/>
              </a:ext>
            </a:extLst>
          </p:cNvPr>
          <p:cNvCxnSpPr/>
          <p:nvPr/>
        </p:nvCxnSpPr>
        <p:spPr>
          <a:xfrm>
            <a:off x="1969234" y="1771582"/>
            <a:ext cx="0" cy="2965839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8B9787-384F-9D4C-8724-B3AB2852E669}"/>
              </a:ext>
            </a:extLst>
          </p:cNvPr>
          <p:cNvCxnSpPr/>
          <p:nvPr/>
        </p:nvCxnSpPr>
        <p:spPr>
          <a:xfrm>
            <a:off x="5004048" y="1828293"/>
            <a:ext cx="0" cy="2965839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AE5FDB3-5D77-1E43-9189-0EF99A06DBB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44786" y="2626256"/>
          <a:ext cx="2798127" cy="1188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86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l-GR" sz="14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</a:rPr>
                        <a:t>m/h]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BCMS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8b4e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8b4e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dirty="0">
                          <a:latin typeface="Calibri" panose="020F0502020204030204" pitchFamily="34" charset="0"/>
                        </a:rPr>
                        <a:t>BCS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H meas.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0.47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0.65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7C09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US" sz="1400" baseline="0" dirty="0">
                          <a:solidFill>
                            <a:srgbClr val="FF7C09"/>
                          </a:solidFill>
                          <a:latin typeface="Calibri" panose="020F0502020204030204" pitchFamily="34" charset="0"/>
                        </a:rPr>
                        <a:t> model</a:t>
                      </a:r>
                      <a:endParaRPr lang="en-US" sz="1400" dirty="0">
                        <a:solidFill>
                          <a:srgbClr val="FF7C09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7C09"/>
                          </a:solidFill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7C09"/>
                          </a:solidFill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7C09"/>
                          </a:solidFill>
                          <a:latin typeface="Calibri" panose="020F0502020204030204" pitchFamily="34" charset="0"/>
                        </a:rPr>
                        <a:t>0.47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V meas.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F77B4"/>
                          </a:solidFill>
                          <a:latin typeface="Calibri" panose="020F0502020204030204" pitchFamily="34" charset="0"/>
                        </a:rPr>
                        <a:t>0.56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AEF017EE-F44A-D045-A3B3-E6E163851DD6}"/>
              </a:ext>
            </a:extLst>
          </p:cNvPr>
          <p:cNvSpPr/>
          <p:nvPr/>
        </p:nvSpPr>
        <p:spPr>
          <a:xfrm>
            <a:off x="6325761" y="2208677"/>
            <a:ext cx="2810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halkboard" panose="03050602040202020205" pitchFamily="66" charset="77"/>
                <a:cs typeface="+mn-cs"/>
              </a:rPr>
              <a:t>emittance growth rate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8E211BD-ADB5-2942-89FD-FE22F8FC427E}"/>
              </a:ext>
            </a:extLst>
          </p:cNvPr>
          <p:cNvSpPr txBox="1">
            <a:spLocks/>
          </p:cNvSpPr>
          <p:nvPr/>
        </p:nvSpPr>
        <p:spPr bwMode="auto">
          <a:xfrm>
            <a:off x="0" y="4890627"/>
            <a:ext cx="9150495" cy="19227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>
                <a:latin typeface="Chalkboard" panose="03050602040202020205" pitchFamily="66" charset="77"/>
              </a:rPr>
              <a:t>Predictions from </a:t>
            </a:r>
            <a:r>
              <a:rPr lang="en-US" sz="2800" dirty="0">
                <a:solidFill>
                  <a:srgbClr val="FF9300"/>
                </a:solidFill>
                <a:latin typeface="Chalkboard" panose="03050602040202020205" pitchFamily="66" charset="77"/>
              </a:rPr>
              <a:t>IBS model </a:t>
            </a:r>
          </a:p>
          <a:p>
            <a:pPr marL="637250" lvl="2" indent="360000">
              <a:lnSpc>
                <a:spcPct val="120000"/>
              </a:lnSpc>
              <a:spcAft>
                <a:spcPts val="0"/>
              </a:spcAft>
              <a:buFont typeface="Wingdings" charset="0"/>
              <a:buChar char="q"/>
            </a:pPr>
            <a:r>
              <a:rPr lang="en-US" b="1" dirty="0">
                <a:latin typeface="Chalkboard" panose="03050602040202020205" pitchFamily="66" charset="77"/>
              </a:rPr>
              <a:t>Negligible</a:t>
            </a:r>
            <a:r>
              <a:rPr lang="en-US" dirty="0">
                <a:latin typeface="Chalkboard" panose="03050602040202020205" pitchFamily="66" charset="77"/>
              </a:rPr>
              <a:t> growth in V (coupling and vertical dispersion + noise?)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panose="03050602040202020205" pitchFamily="66" charset="77"/>
              </a:rPr>
              <a:t>Around </a:t>
            </a:r>
            <a:r>
              <a:rPr lang="en-US" b="1" dirty="0">
                <a:latin typeface="Chalkboard" panose="03050602040202020205" pitchFamily="66" charset="77"/>
              </a:rPr>
              <a:t>0.3 - 0.5 </a:t>
            </a:r>
            <a:r>
              <a:rPr lang="el-GR" b="1" dirty="0">
                <a:latin typeface="Chalkboard" panose="03050602040202020205" pitchFamily="66" charset="77"/>
              </a:rPr>
              <a:t>μ</a:t>
            </a:r>
            <a:r>
              <a:rPr lang="en-US" b="1" dirty="0">
                <a:latin typeface="Chalkboard" panose="03050602040202020205" pitchFamily="66" charset="77"/>
              </a:rPr>
              <a:t>m/h </a:t>
            </a:r>
            <a:r>
              <a:rPr lang="en-US" dirty="0">
                <a:latin typeface="Chalkboard" panose="03050602040202020205" pitchFamily="66" charset="77"/>
              </a:rPr>
              <a:t>growth</a:t>
            </a:r>
            <a:r>
              <a:rPr lang="en-US" b="1" dirty="0">
                <a:latin typeface="Chalkboard" panose="03050602040202020205" pitchFamily="66" charset="77"/>
              </a:rPr>
              <a:t> </a:t>
            </a:r>
            <a:r>
              <a:rPr lang="en-US" dirty="0">
                <a:latin typeface="Chalkboard" panose="03050602040202020205" pitchFamily="66" charset="77"/>
              </a:rPr>
              <a:t>in H (following </a:t>
            </a:r>
            <a:r>
              <a:rPr lang="en-US" b="1" dirty="0">
                <a:latin typeface="Chalkboard" panose="03050602040202020205" pitchFamily="66" charset="77"/>
              </a:rPr>
              <a:t>brightness</a:t>
            </a:r>
            <a:r>
              <a:rPr lang="en-US" dirty="0">
                <a:latin typeface="Chalkboard" panose="03050602040202020205" pitchFamily="66" charset="77"/>
              </a:rPr>
              <a:t>)</a:t>
            </a:r>
          </a:p>
          <a:p>
            <a:pPr marL="973800" lvl="3" indent="360000">
              <a:spcAft>
                <a:spcPts val="0"/>
              </a:spcAft>
              <a:buFont typeface="Wingdings" charset="0"/>
              <a:buChar char="q"/>
            </a:pPr>
            <a:r>
              <a:rPr lang="en-US" sz="2100" dirty="0">
                <a:latin typeface="Chalkboard" panose="03050602040202020205" pitchFamily="66" charset="77"/>
              </a:rPr>
              <a:t>Extra blow-up of </a:t>
            </a:r>
            <a:r>
              <a:rPr lang="en-US" sz="2100" b="1" dirty="0">
                <a:latin typeface="Chalkboard" panose="03050602040202020205" pitchFamily="66" charset="77"/>
              </a:rPr>
              <a:t>0.6 </a:t>
            </a:r>
            <a:r>
              <a:rPr lang="el-GR" sz="2100" b="1" dirty="0">
                <a:latin typeface="Chalkboard" panose="03050602040202020205" pitchFamily="66" charset="77"/>
              </a:rPr>
              <a:t>μ</a:t>
            </a:r>
            <a:r>
              <a:rPr lang="en-US" sz="2100" b="1" dirty="0">
                <a:latin typeface="Chalkboard" panose="03050602040202020205" pitchFamily="66" charset="77"/>
              </a:rPr>
              <a:t>m/h</a:t>
            </a:r>
            <a:r>
              <a:rPr lang="en-US" sz="2100" dirty="0">
                <a:latin typeface="Chalkboard" panose="03050602040202020205" pitchFamily="66" charset="77"/>
              </a:rPr>
              <a:t> (BCMS) and </a:t>
            </a:r>
            <a:r>
              <a:rPr lang="en-US" sz="2100" b="1" dirty="0">
                <a:latin typeface="Chalkboard" panose="03050602040202020205" pitchFamily="66" charset="77"/>
              </a:rPr>
              <a:t>0.2</a:t>
            </a:r>
            <a:r>
              <a:rPr lang="en-US" sz="2100" dirty="0">
                <a:latin typeface="Chalkboard" panose="03050602040202020205" pitchFamily="66" charset="77"/>
              </a:rPr>
              <a:t> </a:t>
            </a:r>
            <a:r>
              <a:rPr lang="el-GR" sz="2100" b="1" dirty="0">
                <a:latin typeface="Chalkboard" panose="03050602040202020205" pitchFamily="66" charset="77"/>
              </a:rPr>
              <a:t>μ</a:t>
            </a:r>
            <a:r>
              <a:rPr lang="en-US" sz="2100" b="1" dirty="0">
                <a:latin typeface="Chalkboard" panose="03050602040202020205" pitchFamily="66" charset="77"/>
              </a:rPr>
              <a:t>m/h </a:t>
            </a:r>
            <a:r>
              <a:rPr lang="en-US" sz="2100" dirty="0">
                <a:latin typeface="Chalkboard" panose="03050602040202020205" pitchFamily="66" charset="77"/>
              </a:rPr>
              <a:t>(8b4e)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A7E632-B2C3-9A46-B1D7-24C42DCABD5E}"/>
              </a:ext>
            </a:extLst>
          </p:cNvPr>
          <p:cNvSpPr/>
          <p:nvPr/>
        </p:nvSpPr>
        <p:spPr>
          <a:xfrm>
            <a:off x="3963938" y="1434838"/>
            <a:ext cx="540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M. Hostettler, N. 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</p:spTree>
    <p:extLst>
      <p:ext uri="{BB962C8B-B14F-4D97-AF65-F5344CB8AC3E}">
        <p14:creationId xmlns:p14="http://schemas.microsoft.com/office/powerpoint/2010/main" val="3033215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225" y="44624"/>
            <a:ext cx="7696125" cy="1367285"/>
          </a:xfrm>
        </p:spPr>
        <p:txBody>
          <a:bodyPr/>
          <a:lstStyle/>
          <a:p>
            <a:r>
              <a:rPr lang="en-US" dirty="0"/>
              <a:t>Extra-blow-up at flat bottom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F0956FF-A605-0C4E-BDBD-9DCB104F1DB2}"/>
              </a:ext>
            </a:extLst>
          </p:cNvPr>
          <p:cNvSpPr txBox="1">
            <a:spLocks/>
          </p:cNvSpPr>
          <p:nvPr/>
        </p:nvSpPr>
        <p:spPr>
          <a:xfrm>
            <a:off x="6625658" y="1621541"/>
            <a:ext cx="2510848" cy="33793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F9E760E-8D4B-C140-A83D-FEDBD3B515F6}"/>
              </a:ext>
            </a:extLst>
          </p:cNvPr>
          <p:cNvSpPr txBox="1">
            <a:spLocks/>
          </p:cNvSpPr>
          <p:nvPr/>
        </p:nvSpPr>
        <p:spPr bwMode="auto">
          <a:xfrm>
            <a:off x="0" y="5301207"/>
            <a:ext cx="9136506" cy="155679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E-cloud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pattern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(both 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H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and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V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) for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latin typeface="Chalkboard" panose="03050602040202020205" pitchFamily="66" charset="77"/>
                <a:ea typeface="ＭＳ Ｐゴシック" charset="0"/>
              </a:rPr>
              <a:t>BCMS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,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disappeared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for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halkboard" panose="03050602040202020205" pitchFamily="66" charset="77"/>
                <a:ea typeface="ＭＳ Ｐゴシック" charset="0"/>
              </a:rPr>
              <a:t>8b4e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Around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0.5 </a:t>
            </a:r>
            <a:r>
              <a:rPr lang="el-GR" sz="2600" b="1" dirty="0">
                <a:latin typeface="Chalkboard" panose="03050602040202020205" pitchFamily="66" charset="77"/>
                <a:ea typeface="ＭＳ Ｐゴシック" charset="0"/>
              </a:rPr>
              <a:t>μ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m/h,</a:t>
            </a:r>
            <a:r>
              <a:rPr lang="el-GR" sz="2600" b="1" dirty="0">
                <a:latin typeface="Chalkboard" panose="03050602040202020205" pitchFamily="66" charset="77"/>
                <a:ea typeface="ＭＳ Ｐゴシック" charset="0"/>
              </a:rPr>
              <a:t> 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matching missing part of model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Need to further investigate </a:t>
            </a: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growth rate dependence 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along the batch (e.g. </a:t>
            </a:r>
            <a:r>
              <a:rPr lang="en-US" sz="2600" dirty="0"/>
              <a:t>bunch at the edge of the SPS trains</a:t>
            </a: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)</a:t>
            </a:r>
            <a:endParaRPr lang="en-US" sz="2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865780-5A64-6947-A227-16A1A287D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0" y="1340768"/>
            <a:ext cx="8389590" cy="23304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7EFBA6-F64A-634E-855E-CA38398FC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0" y="3175603"/>
            <a:ext cx="8389590" cy="23304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20F2F8-F8C6-2D47-A887-2B7E9C7ABC1F}"/>
              </a:ext>
            </a:extLst>
          </p:cNvPr>
          <p:cNvSpPr txBox="1"/>
          <p:nvPr/>
        </p:nvSpPr>
        <p:spPr>
          <a:xfrm>
            <a:off x="539552" y="1495594"/>
            <a:ext cx="20162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BCMS 25ns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972CD-A1C5-0749-9D7C-E894A60433CB}"/>
              </a:ext>
            </a:extLst>
          </p:cNvPr>
          <p:cNvSpPr txBox="1"/>
          <p:nvPr/>
        </p:nvSpPr>
        <p:spPr>
          <a:xfrm>
            <a:off x="971600" y="3339398"/>
            <a:ext cx="7377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8b4e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DB58D-6D99-A548-B88E-606413C13AE9}"/>
              </a:ext>
            </a:extLst>
          </p:cNvPr>
          <p:cNvSpPr txBox="1"/>
          <p:nvPr/>
        </p:nvSpPr>
        <p:spPr>
          <a:xfrm>
            <a:off x="-1548680" y="3079260"/>
            <a:ext cx="36004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H-emittance growth average [</a:t>
            </a:r>
            <a:r>
              <a:rPr lang="el-GR" sz="1600" dirty="0"/>
              <a:t>μ</a:t>
            </a:r>
            <a:r>
              <a:rPr lang="en-US" sz="1600" dirty="0"/>
              <a:t>m/h]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9970" y="3398222"/>
            <a:ext cx="381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M. Hostettler, et al., Evian 2017</a:t>
            </a:r>
          </a:p>
        </p:txBody>
      </p:sp>
    </p:spTree>
    <p:extLst>
      <p:ext uri="{BB962C8B-B14F-4D97-AF65-F5344CB8AC3E}">
        <p14:creationId xmlns:p14="http://schemas.microsoft.com/office/powerpoint/2010/main" val="398677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702" y="34454"/>
            <a:ext cx="7696125" cy="1367285"/>
          </a:xfrm>
        </p:spPr>
        <p:txBody>
          <a:bodyPr/>
          <a:lstStyle/>
          <a:p>
            <a:r>
              <a:rPr lang="en-US" dirty="0"/>
              <a:t>Emittances blow-up during the ramp</a:t>
            </a:r>
          </a:p>
        </p:txBody>
      </p:sp>
      <p:sp>
        <p:nvSpPr>
          <p:cNvPr id="8" name="Rectangle 7"/>
          <p:cNvSpPr/>
          <p:nvPr/>
        </p:nvSpPr>
        <p:spPr>
          <a:xfrm>
            <a:off x="3696782" y="6516052"/>
            <a:ext cx="540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M. Hostettler, N. 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F0956FF-A605-0C4E-BDBD-9DCB104F1DB2}"/>
              </a:ext>
            </a:extLst>
          </p:cNvPr>
          <p:cNvSpPr txBox="1">
            <a:spLocks/>
          </p:cNvSpPr>
          <p:nvPr/>
        </p:nvSpPr>
        <p:spPr>
          <a:xfrm>
            <a:off x="6625658" y="1621541"/>
            <a:ext cx="2510848" cy="33793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halkboard" panose="03050602040202020205" pitchFamily="66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7C3B2F-A3A3-CC43-BFB8-1E14B2827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" y="1484784"/>
            <a:ext cx="6230619" cy="346145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A228352-21C0-6E48-89B9-019B3B41E792}"/>
              </a:ext>
            </a:extLst>
          </p:cNvPr>
          <p:cNvSpPr/>
          <p:nvPr/>
        </p:nvSpPr>
        <p:spPr>
          <a:xfrm>
            <a:off x="572011" y="1673465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BD2E85-EA3D-7C45-8579-446FE9D2F9C1}"/>
              </a:ext>
            </a:extLst>
          </p:cNvPr>
          <p:cNvSpPr/>
          <p:nvPr/>
        </p:nvSpPr>
        <p:spPr>
          <a:xfrm>
            <a:off x="1486313" y="1673465"/>
            <a:ext cx="497338" cy="131398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E84F56-8EAD-1D42-B68A-D25D0B24668C}"/>
              </a:ext>
            </a:extLst>
          </p:cNvPr>
          <p:cNvSpPr/>
          <p:nvPr/>
        </p:nvSpPr>
        <p:spPr>
          <a:xfrm>
            <a:off x="2008146" y="1673464"/>
            <a:ext cx="468247" cy="132329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55060A-1FBD-694D-87FA-AB8A8B93C9F1}"/>
              </a:ext>
            </a:extLst>
          </p:cNvPr>
          <p:cNvSpPr/>
          <p:nvPr/>
        </p:nvSpPr>
        <p:spPr>
          <a:xfrm>
            <a:off x="2519609" y="1678446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2987-D84B-B942-B665-7D594C169C59}"/>
              </a:ext>
            </a:extLst>
          </p:cNvPr>
          <p:cNvSpPr/>
          <p:nvPr/>
        </p:nvSpPr>
        <p:spPr>
          <a:xfrm>
            <a:off x="2889967" y="1673465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B7CC05-B281-3B46-BC69-B33C8AC1DD3B}"/>
              </a:ext>
            </a:extLst>
          </p:cNvPr>
          <p:cNvSpPr txBox="1"/>
          <p:nvPr/>
        </p:nvSpPr>
        <p:spPr>
          <a:xfrm>
            <a:off x="463610" y="1615359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B1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2FA80B-6757-7A4C-81F3-09925761402B}"/>
              </a:ext>
            </a:extLst>
          </p:cNvPr>
          <p:cNvSpPr/>
          <p:nvPr/>
        </p:nvSpPr>
        <p:spPr>
          <a:xfrm>
            <a:off x="3648266" y="1675405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6A06CE-B1F3-8E4B-849C-6EDA35B01DE9}"/>
              </a:ext>
            </a:extLst>
          </p:cNvPr>
          <p:cNvSpPr/>
          <p:nvPr/>
        </p:nvSpPr>
        <p:spPr>
          <a:xfrm>
            <a:off x="4562568" y="1675405"/>
            <a:ext cx="497338" cy="131204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148367-22C6-B344-8A0B-8FF764B15F68}"/>
              </a:ext>
            </a:extLst>
          </p:cNvPr>
          <p:cNvSpPr/>
          <p:nvPr/>
        </p:nvSpPr>
        <p:spPr>
          <a:xfrm>
            <a:off x="5084401" y="1675404"/>
            <a:ext cx="468247" cy="131204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69384E-BB78-1846-90F7-267DB436975B}"/>
              </a:ext>
            </a:extLst>
          </p:cNvPr>
          <p:cNvSpPr/>
          <p:nvPr/>
        </p:nvSpPr>
        <p:spPr>
          <a:xfrm>
            <a:off x="5595865" y="1680386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19CE27-54C6-804E-A535-3833F0C4159F}"/>
              </a:ext>
            </a:extLst>
          </p:cNvPr>
          <p:cNvSpPr/>
          <p:nvPr/>
        </p:nvSpPr>
        <p:spPr>
          <a:xfrm>
            <a:off x="5966223" y="1675405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E8A058-A09F-3E4D-8AA3-B45CCD7A6E9A}"/>
              </a:ext>
            </a:extLst>
          </p:cNvPr>
          <p:cNvSpPr/>
          <p:nvPr/>
        </p:nvSpPr>
        <p:spPr>
          <a:xfrm>
            <a:off x="572011" y="3356916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82DBEA-50A1-2D49-B86B-45763B6A8ED9}"/>
              </a:ext>
            </a:extLst>
          </p:cNvPr>
          <p:cNvSpPr/>
          <p:nvPr/>
        </p:nvSpPr>
        <p:spPr>
          <a:xfrm>
            <a:off x="1486313" y="3356916"/>
            <a:ext cx="497338" cy="132329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0041332-13E8-E341-9F8B-63B3D367EAC2}"/>
              </a:ext>
            </a:extLst>
          </p:cNvPr>
          <p:cNvSpPr/>
          <p:nvPr/>
        </p:nvSpPr>
        <p:spPr>
          <a:xfrm>
            <a:off x="2008146" y="3356916"/>
            <a:ext cx="468247" cy="132329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50BEBB-2915-BE40-B8C2-3CB4EC95F4F6}"/>
              </a:ext>
            </a:extLst>
          </p:cNvPr>
          <p:cNvSpPr/>
          <p:nvPr/>
        </p:nvSpPr>
        <p:spPr>
          <a:xfrm>
            <a:off x="2519609" y="3361898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445B3D-A485-2F47-91F7-9B2D6B78A4FF}"/>
              </a:ext>
            </a:extLst>
          </p:cNvPr>
          <p:cNvSpPr/>
          <p:nvPr/>
        </p:nvSpPr>
        <p:spPr>
          <a:xfrm>
            <a:off x="2889967" y="3356916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C649CB-82E4-CF44-B4F8-AB35611749BA}"/>
              </a:ext>
            </a:extLst>
          </p:cNvPr>
          <p:cNvSpPr/>
          <p:nvPr/>
        </p:nvSpPr>
        <p:spPr>
          <a:xfrm>
            <a:off x="3654909" y="3361899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0763CD-FBA3-1042-AAE2-1B409CCEF610}"/>
              </a:ext>
            </a:extLst>
          </p:cNvPr>
          <p:cNvSpPr/>
          <p:nvPr/>
        </p:nvSpPr>
        <p:spPr>
          <a:xfrm>
            <a:off x="4569211" y="3361898"/>
            <a:ext cx="497338" cy="1308366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3AAD98-46FC-7B48-A1FC-664EDB8C593D}"/>
              </a:ext>
            </a:extLst>
          </p:cNvPr>
          <p:cNvSpPr/>
          <p:nvPr/>
        </p:nvSpPr>
        <p:spPr>
          <a:xfrm>
            <a:off x="5091044" y="3361898"/>
            <a:ext cx="468247" cy="130836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137AFC-7C3E-7C47-8047-0D220A9AC7BE}"/>
              </a:ext>
            </a:extLst>
          </p:cNvPr>
          <p:cNvSpPr/>
          <p:nvPr/>
        </p:nvSpPr>
        <p:spPr>
          <a:xfrm>
            <a:off x="5602507" y="3361259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14683C-176E-E045-BBFA-0FF8F16659B0}"/>
              </a:ext>
            </a:extLst>
          </p:cNvPr>
          <p:cNvSpPr/>
          <p:nvPr/>
        </p:nvSpPr>
        <p:spPr>
          <a:xfrm>
            <a:off x="5972866" y="3361899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4D97A6-E6F5-174E-8C08-D163A3B988F2}"/>
              </a:ext>
            </a:extLst>
          </p:cNvPr>
          <p:cNvSpPr txBox="1"/>
          <p:nvPr/>
        </p:nvSpPr>
        <p:spPr>
          <a:xfrm>
            <a:off x="3546922" y="3327070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B2 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B8D831-0BBF-9D47-A8F2-FD4A62D5EA25}"/>
              </a:ext>
            </a:extLst>
          </p:cNvPr>
          <p:cNvSpPr txBox="1"/>
          <p:nvPr/>
        </p:nvSpPr>
        <p:spPr>
          <a:xfrm>
            <a:off x="3546922" y="1615359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B1 V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344FC3-3793-9F49-BCC6-01C5C1105F62}"/>
              </a:ext>
            </a:extLst>
          </p:cNvPr>
          <p:cNvSpPr txBox="1"/>
          <p:nvPr/>
        </p:nvSpPr>
        <p:spPr>
          <a:xfrm>
            <a:off x="463609" y="3327071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B2 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4300CE-4065-DD4D-839E-88D88CDA7497}"/>
              </a:ext>
            </a:extLst>
          </p:cNvPr>
          <p:cNvSpPr txBox="1"/>
          <p:nvPr/>
        </p:nvSpPr>
        <p:spPr>
          <a:xfrm>
            <a:off x="740418" y="1452167"/>
            <a:ext cx="15536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B050"/>
                </a:solidFill>
                <a:latin typeface="Chalkboard" panose="03050602040202020205" pitchFamily="66" charset="77"/>
                <a:ea typeface="+mn-ea"/>
                <a:cs typeface="+mn-cs"/>
              </a:rPr>
              <a:t>Int. Ramp Up (BCMS)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E9B797-8F07-0C43-B7DA-D951178CD16B}"/>
              </a:ext>
            </a:extLst>
          </p:cNvPr>
          <p:cNvSpPr txBox="1"/>
          <p:nvPr/>
        </p:nvSpPr>
        <p:spPr>
          <a:xfrm>
            <a:off x="2305845" y="1455619"/>
            <a:ext cx="8980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C000"/>
                </a:solidFill>
                <a:latin typeface="Chalkboard" panose="03050602040202020205" pitchFamily="66" charset="77"/>
                <a:ea typeface="+mn-ea"/>
                <a:cs typeface="+mn-cs"/>
              </a:rPr>
              <a:t>BCMS 25ns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33FD0-198C-034C-9094-A4F209B5CDD5}"/>
              </a:ext>
            </a:extLst>
          </p:cNvPr>
          <p:cNvSpPr txBox="1"/>
          <p:nvPr/>
        </p:nvSpPr>
        <p:spPr>
          <a:xfrm>
            <a:off x="3204240" y="1446892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0000"/>
                </a:solidFill>
                <a:latin typeface="Chalkboard" panose="03050602040202020205" pitchFamily="66" charset="77"/>
                <a:ea typeface="+mn-ea"/>
                <a:cs typeface="+mn-cs"/>
              </a:rPr>
              <a:t>8b4e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04F991-913E-4B49-8D21-CD48A5581AA4}"/>
              </a:ext>
            </a:extLst>
          </p:cNvPr>
          <p:cNvSpPr txBox="1"/>
          <p:nvPr/>
        </p:nvSpPr>
        <p:spPr>
          <a:xfrm>
            <a:off x="3742960" y="1436568"/>
            <a:ext cx="8034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B0F0"/>
                </a:solidFill>
                <a:latin typeface="Chalkboard" panose="03050602040202020205" pitchFamily="66" charset="77"/>
                <a:ea typeface="+mn-ea"/>
                <a:cs typeface="+mn-cs"/>
              </a:rPr>
              <a:t>8b4e BCS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FC4CDBA-694D-114C-BC04-A9A577C53C71}"/>
              </a:ext>
            </a:extLst>
          </p:cNvPr>
          <p:cNvSpPr txBox="1"/>
          <p:nvPr/>
        </p:nvSpPr>
        <p:spPr>
          <a:xfrm>
            <a:off x="4611959" y="1424530"/>
            <a:ext cx="7521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7030A0"/>
                </a:solidFill>
                <a:latin typeface="Chalkboard" panose="03050602040202020205" pitchFamily="66" charset="77"/>
                <a:ea typeface="+mn-ea"/>
                <a:cs typeface="+mn-cs"/>
              </a:rPr>
              <a:t>2.51 </a:t>
            </a:r>
            <a:r>
              <a:rPr lang="en-US" sz="1050" b="1" dirty="0" err="1">
                <a:solidFill>
                  <a:srgbClr val="7030A0"/>
                </a:solidFill>
                <a:latin typeface="Chalkboard" panose="03050602040202020205" pitchFamily="66" charset="77"/>
                <a:ea typeface="+mn-ea"/>
                <a:cs typeface="+mn-cs"/>
              </a:rPr>
              <a:t>TeV</a:t>
            </a:r>
            <a:endParaRPr lang="en-US" sz="1050" b="1" dirty="0">
              <a:solidFill>
                <a:srgbClr val="7030A0"/>
              </a:solidFill>
              <a:latin typeface="Chalkboard" panose="03050602040202020205" pitchFamily="66" charset="77"/>
              <a:ea typeface="+mn-ea"/>
              <a:cs typeface="+mn-cs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3A41685E-30CD-C843-A16C-415A4B1380A6}"/>
              </a:ext>
            </a:extLst>
          </p:cNvPr>
          <p:cNvSpPr txBox="1">
            <a:spLocks/>
          </p:cNvSpPr>
          <p:nvPr/>
        </p:nvSpPr>
        <p:spPr bwMode="auto">
          <a:xfrm>
            <a:off x="-33280" y="4913790"/>
            <a:ext cx="6549496" cy="17705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Emittance blow-up (BU)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: b-by-b emittance difference between FT and FB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No </a:t>
            </a:r>
            <a:r>
              <a:rPr lang="en-US" b="1" dirty="0">
                <a:latin typeface="Chalkboard" panose="03050602040202020205" pitchFamily="66" charset="77"/>
              </a:rPr>
              <a:t>calibrated measurement</a:t>
            </a:r>
            <a:r>
              <a:rPr lang="en-US" dirty="0">
                <a:latin typeface="Chalkboard" panose="03050602040202020205" pitchFamily="66" charset="77"/>
              </a:rPr>
              <a:t> during ramp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panose="03050602040202020205" pitchFamily="66" charset="77"/>
              </a:rPr>
              <a:t>Exclude measurement outliers due to BSRT degradation (mostly at FT) -&gt; </a:t>
            </a:r>
            <a:r>
              <a:rPr lang="en-US" dirty="0">
                <a:latin typeface="Chalkboard" panose="03050602040202020205" pitchFamily="66" charset="77"/>
                <a:ea typeface="ＭＳ Ｐゴシック" charset="0"/>
              </a:rPr>
              <a:t>low statistics</a:t>
            </a:r>
            <a:endParaRPr lang="en-US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6454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702" y="34454"/>
            <a:ext cx="7696125" cy="1367285"/>
          </a:xfrm>
        </p:spPr>
        <p:txBody>
          <a:bodyPr/>
          <a:lstStyle/>
          <a:p>
            <a:r>
              <a:rPr lang="en-US" dirty="0"/>
              <a:t>Emittances blow-up during the ramp</a:t>
            </a:r>
          </a:p>
        </p:txBody>
      </p:sp>
      <p:sp>
        <p:nvSpPr>
          <p:cNvPr id="8" name="Rectangle 7"/>
          <p:cNvSpPr/>
          <p:nvPr/>
        </p:nvSpPr>
        <p:spPr>
          <a:xfrm>
            <a:off x="3696782" y="6516052"/>
            <a:ext cx="540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M. Hostettler, N. </a:t>
            </a:r>
            <a:r>
              <a:rPr lang="en-US" b="1" dirty="0" err="1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 panose="03050602040202020205" pitchFamily="66" charset="77"/>
                <a:ea typeface="ＭＳ Ｐゴシック" charset="-128"/>
                <a:cs typeface="Chalkboard"/>
              </a:rPr>
              <a:t> et al., Evian 2017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F0956FF-A605-0C4E-BDBD-9DCB104F1DB2}"/>
              </a:ext>
            </a:extLst>
          </p:cNvPr>
          <p:cNvSpPr txBox="1">
            <a:spLocks/>
          </p:cNvSpPr>
          <p:nvPr/>
        </p:nvSpPr>
        <p:spPr>
          <a:xfrm>
            <a:off x="6625658" y="1621541"/>
            <a:ext cx="2510848" cy="33793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halkboard" panose="03050602040202020205" pitchFamily="66" charset="77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85C3E2E-4A5A-6041-B01E-979FBB9D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280" y="4913790"/>
            <a:ext cx="6549496" cy="1770551"/>
          </a:xfrm>
        </p:spPr>
        <p:txBody>
          <a:bodyPr>
            <a:normAutofit fontScale="85000"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Emittance blow-up (BU)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: b-by-b emittance difference between FT and FB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panose="03050602040202020205" pitchFamily="66" charset="77"/>
                <a:ea typeface="ＭＳ Ｐゴシック" charset="0"/>
              </a:rPr>
              <a:t>No </a:t>
            </a:r>
            <a:r>
              <a:rPr lang="en-US" b="1" dirty="0">
                <a:latin typeface="Chalkboard" panose="03050602040202020205" pitchFamily="66" charset="77"/>
              </a:rPr>
              <a:t>calibrated measurement</a:t>
            </a:r>
            <a:r>
              <a:rPr lang="en-US" dirty="0">
                <a:latin typeface="Chalkboard" panose="03050602040202020205" pitchFamily="66" charset="77"/>
              </a:rPr>
              <a:t> during ramp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panose="03050602040202020205" pitchFamily="66" charset="77"/>
              </a:rPr>
              <a:t>Exclude measurement outliers due to BSRT degradation (mostly at FT) -&gt; </a:t>
            </a:r>
            <a:r>
              <a:rPr lang="en-US" dirty="0">
                <a:latin typeface="Chalkboard" panose="03050602040202020205" pitchFamily="66" charset="77"/>
                <a:ea typeface="ＭＳ Ｐゴシック" charset="0"/>
              </a:rPr>
              <a:t>low statistics</a:t>
            </a:r>
            <a:endParaRPr lang="en-US" dirty="0">
              <a:latin typeface="Chalkboard" panose="03050602040202020205" pitchFamily="66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7F191B-18CF-D842-A119-D95DA0944616}"/>
              </a:ext>
            </a:extLst>
          </p:cNvPr>
          <p:cNvSpPr/>
          <p:nvPr/>
        </p:nvSpPr>
        <p:spPr>
          <a:xfrm>
            <a:off x="6961257" y="1495720"/>
            <a:ext cx="1943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halkboard" panose="03050602040202020205" pitchFamily="66" charset="77"/>
                <a:cs typeface="+mn-cs"/>
              </a:rPr>
              <a:t>emittance BU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7C3B2F-A3A3-CC43-BFB8-1E14B2827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" y="1484784"/>
            <a:ext cx="6230619" cy="346145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A228352-21C0-6E48-89B9-019B3B41E792}"/>
              </a:ext>
            </a:extLst>
          </p:cNvPr>
          <p:cNvSpPr/>
          <p:nvPr/>
        </p:nvSpPr>
        <p:spPr>
          <a:xfrm>
            <a:off x="572011" y="1673465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BD2E85-EA3D-7C45-8579-446FE9D2F9C1}"/>
              </a:ext>
            </a:extLst>
          </p:cNvPr>
          <p:cNvSpPr/>
          <p:nvPr/>
        </p:nvSpPr>
        <p:spPr>
          <a:xfrm>
            <a:off x="1486313" y="1673465"/>
            <a:ext cx="497338" cy="131398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E84F56-8EAD-1D42-B68A-D25D0B24668C}"/>
              </a:ext>
            </a:extLst>
          </p:cNvPr>
          <p:cNvSpPr/>
          <p:nvPr/>
        </p:nvSpPr>
        <p:spPr>
          <a:xfrm>
            <a:off x="2008146" y="1673464"/>
            <a:ext cx="468247" cy="132329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55060A-1FBD-694D-87FA-AB8A8B93C9F1}"/>
              </a:ext>
            </a:extLst>
          </p:cNvPr>
          <p:cNvSpPr/>
          <p:nvPr/>
        </p:nvSpPr>
        <p:spPr>
          <a:xfrm>
            <a:off x="2519609" y="1678446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2987-D84B-B942-B665-7D594C169C59}"/>
              </a:ext>
            </a:extLst>
          </p:cNvPr>
          <p:cNvSpPr/>
          <p:nvPr/>
        </p:nvSpPr>
        <p:spPr>
          <a:xfrm>
            <a:off x="2889967" y="1673465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B7CC05-B281-3B46-BC69-B33C8AC1DD3B}"/>
              </a:ext>
            </a:extLst>
          </p:cNvPr>
          <p:cNvSpPr txBox="1"/>
          <p:nvPr/>
        </p:nvSpPr>
        <p:spPr>
          <a:xfrm>
            <a:off x="463610" y="1615359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B1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2FA80B-6757-7A4C-81F3-09925761402B}"/>
              </a:ext>
            </a:extLst>
          </p:cNvPr>
          <p:cNvSpPr/>
          <p:nvPr/>
        </p:nvSpPr>
        <p:spPr>
          <a:xfrm>
            <a:off x="3648266" y="1675405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6A06CE-B1F3-8E4B-849C-6EDA35B01DE9}"/>
              </a:ext>
            </a:extLst>
          </p:cNvPr>
          <p:cNvSpPr/>
          <p:nvPr/>
        </p:nvSpPr>
        <p:spPr>
          <a:xfrm>
            <a:off x="4562568" y="1675405"/>
            <a:ext cx="497338" cy="131204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148367-22C6-B344-8A0B-8FF764B15F68}"/>
              </a:ext>
            </a:extLst>
          </p:cNvPr>
          <p:cNvSpPr/>
          <p:nvPr/>
        </p:nvSpPr>
        <p:spPr>
          <a:xfrm>
            <a:off x="5084401" y="1675404"/>
            <a:ext cx="468247" cy="131204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69384E-BB78-1846-90F7-267DB436975B}"/>
              </a:ext>
            </a:extLst>
          </p:cNvPr>
          <p:cNvSpPr/>
          <p:nvPr/>
        </p:nvSpPr>
        <p:spPr>
          <a:xfrm>
            <a:off x="5595865" y="1680386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19CE27-54C6-804E-A535-3833F0C4159F}"/>
              </a:ext>
            </a:extLst>
          </p:cNvPr>
          <p:cNvSpPr/>
          <p:nvPr/>
        </p:nvSpPr>
        <p:spPr>
          <a:xfrm>
            <a:off x="5966223" y="1675405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E8A058-A09F-3E4D-8AA3-B45CCD7A6E9A}"/>
              </a:ext>
            </a:extLst>
          </p:cNvPr>
          <p:cNvSpPr/>
          <p:nvPr/>
        </p:nvSpPr>
        <p:spPr>
          <a:xfrm>
            <a:off x="572011" y="3356916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82DBEA-50A1-2D49-B86B-45763B6A8ED9}"/>
              </a:ext>
            </a:extLst>
          </p:cNvPr>
          <p:cNvSpPr/>
          <p:nvPr/>
        </p:nvSpPr>
        <p:spPr>
          <a:xfrm>
            <a:off x="1486313" y="3356916"/>
            <a:ext cx="497338" cy="132329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0041332-13E8-E341-9F8B-63B3D367EAC2}"/>
              </a:ext>
            </a:extLst>
          </p:cNvPr>
          <p:cNvSpPr/>
          <p:nvPr/>
        </p:nvSpPr>
        <p:spPr>
          <a:xfrm>
            <a:off x="2008146" y="3356916"/>
            <a:ext cx="468247" cy="132329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50BEBB-2915-BE40-B8C2-3CB4EC95F4F6}"/>
              </a:ext>
            </a:extLst>
          </p:cNvPr>
          <p:cNvSpPr/>
          <p:nvPr/>
        </p:nvSpPr>
        <p:spPr>
          <a:xfrm>
            <a:off x="2519609" y="3361898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445B3D-A485-2F47-91F7-9B2D6B78A4FF}"/>
              </a:ext>
            </a:extLst>
          </p:cNvPr>
          <p:cNvSpPr/>
          <p:nvPr/>
        </p:nvSpPr>
        <p:spPr>
          <a:xfrm>
            <a:off x="2889967" y="3356916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C649CB-82E4-CF44-B4F8-AB35611749BA}"/>
              </a:ext>
            </a:extLst>
          </p:cNvPr>
          <p:cNvSpPr/>
          <p:nvPr/>
        </p:nvSpPr>
        <p:spPr>
          <a:xfrm>
            <a:off x="3654909" y="3361899"/>
            <a:ext cx="364152" cy="131398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0763CD-FBA3-1042-AAE2-1B409CCEF610}"/>
              </a:ext>
            </a:extLst>
          </p:cNvPr>
          <p:cNvSpPr/>
          <p:nvPr/>
        </p:nvSpPr>
        <p:spPr>
          <a:xfrm>
            <a:off x="4569211" y="3361898"/>
            <a:ext cx="497338" cy="1308366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3AAD98-46FC-7B48-A1FC-664EDB8C593D}"/>
              </a:ext>
            </a:extLst>
          </p:cNvPr>
          <p:cNvSpPr/>
          <p:nvPr/>
        </p:nvSpPr>
        <p:spPr>
          <a:xfrm>
            <a:off x="5091044" y="3361898"/>
            <a:ext cx="468247" cy="130836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137AFC-7C3E-7C47-8047-0D220A9AC7BE}"/>
              </a:ext>
            </a:extLst>
          </p:cNvPr>
          <p:cNvSpPr/>
          <p:nvPr/>
        </p:nvSpPr>
        <p:spPr>
          <a:xfrm>
            <a:off x="5602507" y="3361259"/>
            <a:ext cx="370358" cy="130900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14683C-176E-E045-BBFA-0FF8F16659B0}"/>
              </a:ext>
            </a:extLst>
          </p:cNvPr>
          <p:cNvSpPr/>
          <p:nvPr/>
        </p:nvSpPr>
        <p:spPr>
          <a:xfrm>
            <a:off x="5972866" y="3361899"/>
            <a:ext cx="110450" cy="132329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chemeClr val="accent1">
                <a:shade val="60000"/>
                <a:satMod val="30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4D97A6-E6F5-174E-8C08-D163A3B988F2}"/>
              </a:ext>
            </a:extLst>
          </p:cNvPr>
          <p:cNvSpPr txBox="1"/>
          <p:nvPr/>
        </p:nvSpPr>
        <p:spPr>
          <a:xfrm>
            <a:off x="3546922" y="3327070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B2 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B8D831-0BBF-9D47-A8F2-FD4A62D5EA25}"/>
              </a:ext>
            </a:extLst>
          </p:cNvPr>
          <p:cNvSpPr txBox="1"/>
          <p:nvPr/>
        </p:nvSpPr>
        <p:spPr>
          <a:xfrm>
            <a:off x="3546922" y="1615359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B1 V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344FC3-3793-9F49-BCC6-01C5C1105F62}"/>
              </a:ext>
            </a:extLst>
          </p:cNvPr>
          <p:cNvSpPr txBox="1"/>
          <p:nvPr/>
        </p:nvSpPr>
        <p:spPr>
          <a:xfrm>
            <a:off x="463609" y="3327071"/>
            <a:ext cx="6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B2 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4300CE-4065-DD4D-839E-88D88CDA7497}"/>
              </a:ext>
            </a:extLst>
          </p:cNvPr>
          <p:cNvSpPr txBox="1"/>
          <p:nvPr/>
        </p:nvSpPr>
        <p:spPr>
          <a:xfrm>
            <a:off x="740418" y="1452167"/>
            <a:ext cx="15536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B050"/>
                </a:solidFill>
                <a:latin typeface="Chalkboard" panose="03050602040202020205" pitchFamily="66" charset="77"/>
                <a:ea typeface="+mn-ea"/>
                <a:cs typeface="+mn-cs"/>
              </a:rPr>
              <a:t>Int. Ramp Up (BCMS)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E9B797-8F07-0C43-B7DA-D951178CD16B}"/>
              </a:ext>
            </a:extLst>
          </p:cNvPr>
          <p:cNvSpPr txBox="1"/>
          <p:nvPr/>
        </p:nvSpPr>
        <p:spPr>
          <a:xfrm>
            <a:off x="2305845" y="1455619"/>
            <a:ext cx="8980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C000"/>
                </a:solidFill>
                <a:latin typeface="Chalkboard" panose="03050602040202020205" pitchFamily="66" charset="77"/>
                <a:ea typeface="+mn-ea"/>
                <a:cs typeface="+mn-cs"/>
              </a:rPr>
              <a:t>BCMS 25ns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33FD0-198C-034C-9094-A4F209B5CDD5}"/>
              </a:ext>
            </a:extLst>
          </p:cNvPr>
          <p:cNvSpPr txBox="1"/>
          <p:nvPr/>
        </p:nvSpPr>
        <p:spPr>
          <a:xfrm>
            <a:off x="3204240" y="1446892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0000"/>
                </a:solidFill>
                <a:latin typeface="Chalkboard" panose="03050602040202020205" pitchFamily="66" charset="77"/>
                <a:ea typeface="+mn-ea"/>
                <a:cs typeface="+mn-cs"/>
              </a:rPr>
              <a:t>8b4e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04F991-913E-4B49-8D21-CD48A5581AA4}"/>
              </a:ext>
            </a:extLst>
          </p:cNvPr>
          <p:cNvSpPr txBox="1"/>
          <p:nvPr/>
        </p:nvSpPr>
        <p:spPr>
          <a:xfrm>
            <a:off x="3742960" y="1436568"/>
            <a:ext cx="8034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B0F0"/>
                </a:solidFill>
                <a:latin typeface="Chalkboard" panose="03050602040202020205" pitchFamily="66" charset="77"/>
                <a:ea typeface="+mn-ea"/>
                <a:cs typeface="+mn-cs"/>
              </a:rPr>
              <a:t>8b4e BCS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FC4CDBA-694D-114C-BC04-A9A577C53C71}"/>
              </a:ext>
            </a:extLst>
          </p:cNvPr>
          <p:cNvSpPr txBox="1"/>
          <p:nvPr/>
        </p:nvSpPr>
        <p:spPr>
          <a:xfrm>
            <a:off x="4611959" y="1424530"/>
            <a:ext cx="7521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7030A0"/>
                </a:solidFill>
                <a:latin typeface="Chalkboard" panose="03050602040202020205" pitchFamily="66" charset="77"/>
                <a:ea typeface="+mn-ea"/>
                <a:cs typeface="+mn-cs"/>
              </a:rPr>
              <a:t>2.51 </a:t>
            </a:r>
            <a:r>
              <a:rPr lang="en-US" sz="1050" b="1" dirty="0" err="1">
                <a:solidFill>
                  <a:srgbClr val="7030A0"/>
                </a:solidFill>
                <a:latin typeface="Chalkboard" panose="03050602040202020205" pitchFamily="66" charset="77"/>
                <a:ea typeface="+mn-ea"/>
                <a:cs typeface="+mn-cs"/>
              </a:rPr>
              <a:t>TeV</a:t>
            </a:r>
            <a:endParaRPr lang="en-US" sz="1050" b="1" dirty="0">
              <a:solidFill>
                <a:srgbClr val="7030A0"/>
              </a:solidFill>
              <a:latin typeface="Chalkboard" panose="03050602040202020205" pitchFamily="66" charset="77"/>
              <a:ea typeface="+mn-ea"/>
              <a:cs typeface="+mn-cs"/>
            </a:endParaRP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6AA29CD1-E9AA-8748-8095-5E49681619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39923" y="1809025"/>
          <a:ext cx="2768581" cy="13487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1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8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0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Chalkboard" panose="03050602040202020205" pitchFamily="66" charset="77"/>
                        </a:rPr>
                        <a:t>[</a:t>
                      </a:r>
                      <a:r>
                        <a:rPr lang="el-GR" sz="1100" baseline="0" dirty="0">
                          <a:latin typeface="Chalkboard" panose="03050602040202020205" pitchFamily="66" charset="77"/>
                        </a:rPr>
                        <a:t>μ</a:t>
                      </a:r>
                      <a:r>
                        <a:rPr lang="en-US" sz="1100" baseline="0" dirty="0">
                          <a:latin typeface="Chalkboard" panose="03050602040202020205" pitchFamily="66" charset="77"/>
                        </a:rPr>
                        <a:t>m]</a:t>
                      </a:r>
                      <a:endParaRPr lang="en-US" sz="1100" dirty="0"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C000"/>
                          </a:solidFill>
                          <a:latin typeface="Chalkboard" panose="03050602040202020205" pitchFamily="66" charset="77"/>
                        </a:rPr>
                        <a:t>BCMS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  <a:latin typeface="Chalkboard" panose="03050602040202020205" pitchFamily="66" charset="77"/>
                        </a:rPr>
                        <a:t>8b4e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F0"/>
                          </a:solidFill>
                          <a:latin typeface="Chalkboard" panose="03050602040202020205" pitchFamily="66" charset="77"/>
                        </a:rPr>
                        <a:t>8b4e</a:t>
                      </a:r>
                      <a:r>
                        <a:rPr lang="en-US" sz="1100" baseline="0" dirty="0">
                          <a:solidFill>
                            <a:srgbClr val="00B0F0"/>
                          </a:solidFill>
                          <a:latin typeface="Chalkboard" panose="03050602040202020205" pitchFamily="66" charset="77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B0F0"/>
                          </a:solidFill>
                          <a:latin typeface="Chalkboard" panose="03050602040202020205" pitchFamily="66" charset="77"/>
                        </a:rPr>
                        <a:t>BCS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198E0"/>
                          </a:solidFill>
                          <a:latin typeface="Chalkboard" panose="03050602040202020205" pitchFamily="66" charset="77"/>
                        </a:rPr>
                        <a:t>2.51 </a:t>
                      </a:r>
                      <a:r>
                        <a:rPr lang="en-US" sz="1100" dirty="0" err="1">
                          <a:solidFill>
                            <a:srgbClr val="C198E0"/>
                          </a:solidFill>
                          <a:latin typeface="Chalkboard" panose="03050602040202020205" pitchFamily="66" charset="77"/>
                        </a:rPr>
                        <a:t>TeV</a:t>
                      </a:r>
                      <a:endParaRPr lang="en-US" sz="1100" dirty="0">
                        <a:solidFill>
                          <a:srgbClr val="C198E0"/>
                        </a:solidFill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B1H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Chalkboard" panose="03050602040202020205" pitchFamily="66" charset="77"/>
                        </a:rPr>
                        <a:t>0.82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Chalkboard" panose="03050602040202020205" pitchFamily="66" charset="77"/>
                        </a:rPr>
                        <a:t>-0.01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B1V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Chalkboard" panose="03050602040202020205" pitchFamily="66" charset="77"/>
                        </a:rPr>
                        <a:t>1.11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Chalkboard" panose="03050602040202020205" pitchFamily="66" charset="77"/>
                        </a:rPr>
                        <a:t>0.64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Chalkboard" panose="03050602040202020205" pitchFamily="66" charset="77"/>
                        </a:rPr>
                        <a:t>-0.14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B2H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Chalkboard" panose="03050602040202020205" pitchFamily="66" charset="77"/>
                        </a:rPr>
                        <a:t>0.04</a:t>
                      </a:r>
                      <a:r>
                        <a:rPr lang="en-US" sz="1100" baseline="0" dirty="0">
                          <a:latin typeface="Chalkboard" panose="03050602040202020205" pitchFamily="66" charset="77"/>
                        </a:rPr>
                        <a:t> 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0.07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B2V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Chalkboard" panose="03050602040202020205" pitchFamily="66" charset="77"/>
                        </a:rPr>
                        <a:t>0.10</a:t>
                      </a:r>
                      <a:r>
                        <a:rPr lang="en-US" sz="1100" dirty="0">
                          <a:latin typeface="Chalkboard" panose="03050602040202020205" pitchFamily="66" charset="77"/>
                        </a:rPr>
                        <a:t> 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lkboard" panose="03050602040202020205" pitchFamily="66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halkboard" panose="03050602040202020205" pitchFamily="66" charset="77"/>
                        </a:rPr>
                        <a:t>0.05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2D16D4AA-DA70-8A47-BFB0-A7A2DAFC4AE4}"/>
              </a:ext>
            </a:extLst>
          </p:cNvPr>
          <p:cNvSpPr txBox="1">
            <a:spLocks/>
          </p:cNvSpPr>
          <p:nvPr/>
        </p:nvSpPr>
        <p:spPr bwMode="auto">
          <a:xfrm>
            <a:off x="6138532" y="3326137"/>
            <a:ext cx="3025662" cy="30215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BU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in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Beam 1 (B1) larger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than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Beam 2 (B2)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Especially in H and for 8b4e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No BU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in</a:t>
            </a:r>
            <a:r>
              <a:rPr lang="en-US" sz="2800" b="1" dirty="0">
                <a:latin typeface="Chalkboard" panose="03050602040202020205" pitchFamily="66" charset="77"/>
                <a:ea typeface="ＭＳ Ｐゴシック" charset="0"/>
              </a:rPr>
              <a:t> 2.51 TeV </a:t>
            </a:r>
            <a:r>
              <a:rPr lang="en-US" sz="2800" dirty="0">
                <a:latin typeface="Chalkboard" panose="03050602040202020205" pitchFamily="66" charset="77"/>
                <a:ea typeface="ＭＳ Ｐゴシック" charset="0"/>
              </a:rPr>
              <a:t>ramp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>
                <a:latin typeface="Chalkboard" panose="03050602040202020205" pitchFamily="66" charset="77"/>
                <a:ea typeface="ＭＳ Ｐゴシック" charset="0"/>
              </a:rPr>
              <a:t>Shorter and different ramp (as in 2018)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>
                <a:latin typeface="Chalkboard" panose="03050602040202020205" pitchFamily="66" charset="77"/>
                <a:ea typeface="ＭＳ Ｐゴシック" charset="0"/>
              </a:rPr>
              <a:t>BSRT calibration?</a:t>
            </a:r>
            <a:endParaRPr lang="en-US" sz="2600" dirty="0">
              <a:latin typeface="Chalkboard" panose="03050602040202020205" pitchFamily="66" charset="77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7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33279" y="101229"/>
            <a:ext cx="8100392" cy="1412875"/>
          </a:xfrm>
        </p:spPr>
        <p:txBody>
          <a:bodyPr/>
          <a:lstStyle/>
          <a:p>
            <a:r>
              <a:rPr lang="en-US" sz="7200" dirty="0">
                <a:latin typeface="Bookman Old Style" charset="0"/>
                <a:ea typeface="ＭＳ Ｐゴシック" charset="0"/>
              </a:rPr>
              <a:t>Luminosity model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33279" y="1514104"/>
            <a:ext cx="8493711" cy="5343896"/>
          </a:xfrm>
        </p:spPr>
        <p:txBody>
          <a:bodyPr>
            <a:normAutofit fontScale="85000" lnSpcReduction="10000"/>
          </a:bodyPr>
          <a:lstStyle/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b="1" dirty="0">
                <a:latin typeface="Chalkboard" charset="0"/>
                <a:ea typeface="ＭＳ Ｐゴシック" charset="0"/>
              </a:rPr>
              <a:t>Bunch-by-bunch </a:t>
            </a:r>
            <a:r>
              <a:rPr lang="en-US" sz="2800" dirty="0">
                <a:latin typeface="Chalkboard" charset="0"/>
                <a:ea typeface="ＭＳ Ｐゴシック" charset="0"/>
              </a:rPr>
              <a:t>(b-by-b) and for </a:t>
            </a:r>
            <a:r>
              <a:rPr lang="en-US" sz="2800" b="1" dirty="0">
                <a:latin typeface="Chalkboard" charset="0"/>
                <a:ea typeface="ＭＳ Ｐゴシック" charset="0"/>
              </a:rPr>
              <a:t>each beam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Emittance</a:t>
            </a:r>
            <a:r>
              <a:rPr lang="en-US" sz="2600" dirty="0">
                <a:latin typeface="Chalkboard" charset="0"/>
                <a:ea typeface="ＭＳ Ｐゴシック" charset="0"/>
              </a:rPr>
              <a:t> evolution</a:t>
            </a:r>
          </a:p>
          <a:p>
            <a:pPr marL="973800" lvl="3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/>
              <a:t>Intrabeam scattering (IBS), Synchrotron Radiation (SR), elastic scattering</a:t>
            </a:r>
            <a:endParaRPr lang="en-US" sz="2400" dirty="0"/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endParaRPr lang="en-US" sz="2600" dirty="0">
              <a:latin typeface="Chalkboard" charset="0"/>
              <a:ea typeface="ＭＳ Ｐゴシック" charset="0"/>
            </a:endParaRPr>
          </a:p>
          <a:p>
            <a:pPr marL="637250" lvl="2" indent="0">
              <a:spcAft>
                <a:spcPts val="0"/>
              </a:spcAft>
              <a:buNone/>
            </a:pPr>
            <a:endParaRPr lang="en-US" sz="2600" dirty="0">
              <a:latin typeface="Chalkboard" charset="0"/>
              <a:ea typeface="ＭＳ Ｐゴシック" charset="0"/>
            </a:endParaRPr>
          </a:p>
          <a:p>
            <a:pPr marL="637250" lvl="2" indent="0">
              <a:spcAft>
                <a:spcPts val="0"/>
              </a:spcAft>
              <a:buNone/>
            </a:pPr>
            <a:endParaRPr lang="en-US" sz="2600" dirty="0">
              <a:latin typeface="Chalkboard" charset="0"/>
              <a:ea typeface="ＭＳ Ｐゴシック" charset="0"/>
            </a:endParaRPr>
          </a:p>
          <a:p>
            <a:pPr marL="637250" lvl="2" indent="0">
              <a:spcAft>
                <a:spcPts val="0"/>
              </a:spcAft>
              <a:buNone/>
            </a:pPr>
            <a:endParaRPr lang="en-US" sz="2600" dirty="0">
              <a:latin typeface="Chalkboard" charset="0"/>
              <a:ea typeface="ＭＳ Ｐゴシック" charset="0"/>
            </a:endParaRP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Intensity</a:t>
            </a:r>
            <a:r>
              <a:rPr lang="en-US" sz="2600" dirty="0">
                <a:latin typeface="Chalkboard" charset="0"/>
                <a:ea typeface="ＭＳ Ｐゴシック" charset="0"/>
              </a:rPr>
              <a:t> evolution</a:t>
            </a:r>
          </a:p>
          <a:p>
            <a:pPr marL="973800" lvl="3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/>
              <a:t>Luminosity burn-off</a:t>
            </a:r>
            <a:endParaRPr lang="en-US" sz="2400" dirty="0">
              <a:latin typeface="Chalkboard" charset="0"/>
              <a:ea typeface="ＭＳ Ｐゴシック" charset="0"/>
            </a:endParaRP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b="1" dirty="0">
                <a:latin typeface="Chalkboard" charset="0"/>
                <a:ea typeface="ＭＳ Ｐゴシック" charset="0"/>
              </a:rPr>
              <a:t>Bunch length</a:t>
            </a:r>
            <a:r>
              <a:rPr lang="en-US" sz="2600" dirty="0">
                <a:latin typeface="Chalkboard" charset="0"/>
                <a:ea typeface="ＭＳ Ｐゴシック" charset="0"/>
              </a:rPr>
              <a:t> evolution</a:t>
            </a:r>
          </a:p>
          <a:p>
            <a:pPr marL="973800" lvl="3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/>
              <a:t>IBS, SR Longitudinal emittance blow-up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sz="2800" dirty="0"/>
              <a:t>Combination of </a:t>
            </a:r>
            <a:r>
              <a:rPr lang="en-US" sz="2800" b="1" dirty="0"/>
              <a:t>estimations</a:t>
            </a:r>
            <a:r>
              <a:rPr lang="en-US" sz="2800" dirty="0"/>
              <a:t> (or </a:t>
            </a:r>
            <a:r>
              <a:rPr lang="en-US" sz="2800" b="1" dirty="0"/>
              <a:t>observations</a:t>
            </a:r>
            <a:r>
              <a:rPr lang="en-US" sz="2800" dirty="0"/>
              <a:t>) in a self-consistent way for computing luminosity iteratively</a:t>
            </a:r>
          </a:p>
          <a:p>
            <a:pPr marL="973800" lvl="3" indent="360000">
              <a:spcAft>
                <a:spcPts val="0"/>
              </a:spcAft>
              <a:buFont typeface="Wingdings" charset="0"/>
              <a:buChar char="q"/>
            </a:pPr>
            <a:r>
              <a:rPr lang="en-US" sz="2600" dirty="0"/>
              <a:t>Luminosity leveling, x-</a:t>
            </a:r>
            <a:r>
              <a:rPr lang="en-US" sz="2600" dirty="0" err="1"/>
              <a:t>ing</a:t>
            </a:r>
            <a:r>
              <a:rPr lang="en-US" sz="2600" dirty="0"/>
              <a:t> angle anti-leveling options</a:t>
            </a:r>
            <a:endParaRPr lang="en-US" sz="2600" dirty="0">
              <a:latin typeface="Chalkboard" charset="0"/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3E2022-74AC-F44E-BDC4-8F3EDF89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67" y="2636908"/>
            <a:ext cx="6574417" cy="1296144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3563BE80-4A6A-094A-B47B-A6ADFBCE72AD}"/>
              </a:ext>
            </a:extLst>
          </p:cNvPr>
          <p:cNvSpPr/>
          <p:nvPr/>
        </p:nvSpPr>
        <p:spPr>
          <a:xfrm>
            <a:off x="7650089" y="2293268"/>
            <a:ext cx="504056" cy="29523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72C85D-C5A7-5B43-A700-E9A27DAA9D0C}"/>
              </a:ext>
            </a:extLst>
          </p:cNvPr>
          <p:cNvSpPr/>
          <p:nvPr/>
        </p:nvSpPr>
        <p:spPr>
          <a:xfrm>
            <a:off x="7164288" y="3377017"/>
            <a:ext cx="208823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3800" lvl="3">
              <a:spcBef>
                <a:spcPts val="600"/>
              </a:spcBef>
              <a:spcAft>
                <a:spcPts val="0"/>
              </a:spcAft>
              <a:buClr>
                <a:srgbClr val="2F1F58"/>
              </a:buClr>
            </a:pPr>
            <a:r>
              <a:rPr lang="en-US" sz="1500" dirty="0">
                <a:solidFill>
                  <a:srgbClr val="2F1F58"/>
                </a:solidFill>
                <a:latin typeface="Chalkboard"/>
                <a:ea typeface="ＭＳ Ｐゴシック" charset="-128"/>
              </a:rPr>
              <a:t>Or using </a:t>
            </a:r>
            <a:r>
              <a:rPr lang="en-US" sz="1500" b="1" dirty="0">
                <a:solidFill>
                  <a:srgbClr val="2F1F58"/>
                </a:solidFill>
                <a:latin typeface="Chalkboard"/>
                <a:ea typeface="ＭＳ Ｐゴシック" charset="-128"/>
              </a:rPr>
              <a:t>measured data</a:t>
            </a:r>
            <a:endParaRPr lang="en-US" sz="2000" b="1" dirty="0">
              <a:solidFill>
                <a:srgbClr val="2F1F58"/>
              </a:solidFill>
              <a:latin typeface="Chalkboard"/>
              <a:ea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124CA-6C2C-9A41-A7F2-A5FA9DE2291B}"/>
              </a:ext>
            </a:extLst>
          </p:cNvPr>
          <p:cNvSpPr/>
          <p:nvPr/>
        </p:nvSpPr>
        <p:spPr>
          <a:xfrm>
            <a:off x="1475656" y="6496959"/>
            <a:ext cx="7679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F. Antoniou, et al, Evian 2016, S. 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Papadopoulou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 et al. Evian 2017</a:t>
            </a:r>
            <a:endParaRPr lang="en-US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000" y="450359"/>
            <a:ext cx="8955488" cy="602377"/>
          </a:xfrm>
        </p:spPr>
        <p:txBody>
          <a:bodyPr/>
          <a:lstStyle/>
          <a:p>
            <a:r>
              <a:rPr lang="en-US" sz="6000">
                <a:latin typeface="Bookman Old Style" charset="0"/>
                <a:ea typeface="ＭＳ Ｐゴシック" charset="0"/>
              </a:rPr>
              <a:t>Performance follow-up</a:t>
            </a:r>
            <a:endParaRPr lang="en-US" sz="6000" dirty="0">
              <a:latin typeface="Bookman Old Style" charset="0"/>
              <a:ea typeface="ＭＳ Ｐゴシック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000" y="1484784"/>
            <a:ext cx="9134999" cy="5012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8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6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4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Candara" charset="0"/>
              <a:buChar char="•"/>
              <a:defRPr sz="22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AABE3"/>
              </a:buClr>
              <a:buFont typeface="Candara" charset="0"/>
              <a:buChar char="•"/>
              <a:defRPr sz="2000" kern="1200">
                <a:solidFill>
                  <a:schemeClr val="tx2"/>
                </a:solidFill>
                <a:latin typeface="Chalkboard"/>
                <a:ea typeface="ＭＳ Ｐゴシック" charset="-128"/>
                <a:cs typeface="Chalkboar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/>
              <a:t>Measured </a:t>
            </a:r>
            <a:r>
              <a:rPr lang="en-US" b="1" dirty="0"/>
              <a:t>parameter evolution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/>
              <a:t>Intensity</a:t>
            </a:r>
            <a:r>
              <a:rPr lang="en-US" dirty="0"/>
              <a:t> from </a:t>
            </a:r>
            <a:r>
              <a:rPr lang="en-US" dirty="0">
                <a:latin typeface="Chalkboard" charset="0"/>
                <a:ea typeface="ＭＳ Ｐゴシック" charset="0"/>
              </a:rPr>
              <a:t>fast Beam Current Transformer (</a:t>
            </a:r>
            <a:r>
              <a:rPr lang="en-US" dirty="0" err="1">
                <a:latin typeface="Chalkboard" charset="0"/>
                <a:ea typeface="ＭＳ Ｐゴシック" charset="0"/>
              </a:rPr>
              <a:t>fBCT</a:t>
            </a:r>
            <a:r>
              <a:rPr lang="en-US" dirty="0">
                <a:latin typeface="Chalkboard" charset="0"/>
                <a:ea typeface="ＭＳ Ｐゴシック" charset="0"/>
              </a:rPr>
              <a:t>),</a:t>
            </a:r>
            <a:endParaRPr lang="en-US" dirty="0"/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/>
              <a:t>Emittance</a:t>
            </a:r>
            <a:r>
              <a:rPr lang="en-US" dirty="0"/>
              <a:t> from Synchrotron Radiation Telescope (BSRT) and “ convoluted” estimates from emittance scans, luminosity and luminous region 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/>
              <a:t>Bunch length </a:t>
            </a:r>
            <a:r>
              <a:rPr lang="en-US" dirty="0"/>
              <a:t>from Beam Quality Monitor</a:t>
            </a:r>
          </a:p>
          <a:p>
            <a:pPr marL="637250" lvl="2" indent="360000">
              <a:spcAft>
                <a:spcPts val="0"/>
              </a:spcAft>
              <a:buFont typeface="Wingdings" charset="0"/>
              <a:buChar char="q"/>
            </a:pPr>
            <a:r>
              <a:rPr lang="en-US" dirty="0"/>
              <a:t>Luminosities from </a:t>
            </a:r>
            <a:r>
              <a:rPr lang="en-US" dirty="0">
                <a:latin typeface="Chalkboard" charset="0"/>
                <a:ea typeface="ＭＳ Ｐゴシック" charset="0"/>
              </a:rPr>
              <a:t>Luminosity Monitors of </a:t>
            </a:r>
            <a:r>
              <a:rPr lang="en-US" dirty="0"/>
              <a:t>ATLAS and CMS (continuously calibrated data, a.k.a. “</a:t>
            </a:r>
            <a:r>
              <a:rPr lang="en-US" dirty="0" err="1"/>
              <a:t>Massi</a:t>
            </a:r>
            <a:r>
              <a:rPr lang="en-US" dirty="0"/>
              <a:t>” files)</a:t>
            </a:r>
            <a:endParaRPr lang="en-US" b="1" dirty="0"/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/>
              <a:t>Automated tool </a:t>
            </a:r>
            <a:r>
              <a:rPr lang="en-US" dirty="0"/>
              <a:t>for</a:t>
            </a:r>
            <a:r>
              <a:rPr lang="en-US" b="1" dirty="0"/>
              <a:t> performance follow-up </a:t>
            </a:r>
            <a:r>
              <a:rPr lang="en-US" dirty="0"/>
              <a:t>(emittance, lifetime, luminosity,</a:t>
            </a:r>
            <a:r>
              <a:rPr lang="mr-IN" dirty="0"/>
              <a:t>…</a:t>
            </a:r>
            <a:r>
              <a:rPr lang="en-US" dirty="0"/>
              <a:t>) based on extracted data from logging system and modelling </a:t>
            </a:r>
          </a:p>
          <a:p>
            <a:pPr marL="288000" lvl="1" indent="360000">
              <a:spcAft>
                <a:spcPts val="0"/>
              </a:spcAft>
              <a:buFont typeface="Wingdings" charset="0"/>
              <a:buChar char="q"/>
            </a:pPr>
            <a:r>
              <a:rPr lang="en-US" b="1" dirty="0"/>
              <a:t>Compiled </a:t>
            </a:r>
            <a:r>
              <a:rPr lang="en-US" dirty="0"/>
              <a:t>and</a:t>
            </a:r>
            <a:r>
              <a:rPr lang="en-US" b="1" dirty="0"/>
              <a:t> used </a:t>
            </a:r>
            <a:r>
              <a:rPr lang="en-US" dirty="0"/>
              <a:t>during the 2016-</a:t>
            </a:r>
            <a:r>
              <a:rPr lang="en-US" b="1" dirty="0"/>
              <a:t>2017</a:t>
            </a:r>
            <a:r>
              <a:rPr lang="en-US" dirty="0"/>
              <a:t> run, providing weekly summaries to machine coordination with detailed </a:t>
            </a:r>
            <a:r>
              <a:rPr lang="en-US" b="1" dirty="0"/>
              <a:t>fill-by-fill plots</a:t>
            </a:r>
            <a:endParaRPr lang="en-US" dirty="0">
              <a:latin typeface="Chalkboard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552" y="6496959"/>
            <a:ext cx="8615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F. Antoniou, M. Hostettler, , G.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Iadarola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I.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Efthyimiopulos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N.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YP</a:t>
            </a:r>
            <a:endParaRPr lang="en-US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9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100392" cy="21329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0000" dirty="0">
                <a:latin typeface="Bookman Old Style" charset="0"/>
                <a:ea typeface="ＭＳ Ｐゴシック" charset="0"/>
              </a:rPr>
              <a:t>Emittance evolution in the LHC</a:t>
            </a:r>
          </a:p>
        </p:txBody>
      </p:sp>
    </p:spTree>
    <p:extLst>
      <p:ext uri="{BB962C8B-B14F-4D97-AF65-F5344CB8AC3E}">
        <p14:creationId xmlns:p14="http://schemas.microsoft.com/office/powerpoint/2010/main" val="97078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7696201" cy="1411941"/>
          </a:xfrm>
        </p:spPr>
        <p:txBody>
          <a:bodyPr/>
          <a:lstStyle/>
          <a:p>
            <a:r>
              <a:rPr lang="en-US" dirty="0"/>
              <a:t>Emittance evolution until collisions</a:t>
            </a:r>
          </a:p>
        </p:txBody>
      </p:sp>
      <p:pic>
        <p:nvPicPr>
          <p:cNvPr id="39" name="Content Placeholder 6">
            <a:extLst>
              <a:ext uri="{FF2B5EF4-FFF2-40B4-BE49-F238E27FC236}">
                <a16:creationId xmlns:a16="http://schemas.microsoft.com/office/drawing/2014/main" id="{0E0DCBF0-FE75-3849-A33E-F1CBD8685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7791"/>
            <a:ext cx="9133514" cy="2283379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6FACE4-BBFB-D340-B095-D6920910538C}"/>
              </a:ext>
            </a:extLst>
          </p:cNvPr>
          <p:cNvSpPr txBox="1"/>
          <p:nvPr/>
        </p:nvSpPr>
        <p:spPr>
          <a:xfrm>
            <a:off x="498565" y="3022563"/>
            <a:ext cx="85220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2BD"/>
                </a:solidFill>
                <a:latin typeface="Calibri" panose="020F0502020204030204" pitchFamily="34" charset="0"/>
              </a:rPr>
              <a:t>horizontal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E78F55"/>
                </a:solidFill>
                <a:latin typeface="Calibri" panose="020F0502020204030204" pitchFamily="34" charset="0"/>
              </a:rPr>
              <a:t>vertical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547B7B-C32D-1F46-940C-7C4D64934E41}"/>
              </a:ext>
            </a:extLst>
          </p:cNvPr>
          <p:cNvSpPr txBox="1"/>
          <p:nvPr/>
        </p:nvSpPr>
        <p:spPr>
          <a:xfrm>
            <a:off x="831350" y="1426397"/>
            <a:ext cx="1038833" cy="30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+mn-cs"/>
              </a:rPr>
              <a:t>BCMS 25ns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2CD340-D2D6-DD4E-BB1F-81BF3D0DCA69}"/>
              </a:ext>
            </a:extLst>
          </p:cNvPr>
          <p:cNvSpPr/>
          <p:nvPr/>
        </p:nvSpPr>
        <p:spPr>
          <a:xfrm>
            <a:off x="375729" y="1673842"/>
            <a:ext cx="2108039" cy="1971182"/>
          </a:xfrm>
          <a:prstGeom prst="rect">
            <a:avLst/>
          </a:prstGeom>
          <a:noFill/>
          <a:ln w="3492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05CFF4-A683-F14D-8E25-65C12D787E80}"/>
              </a:ext>
            </a:extLst>
          </p:cNvPr>
          <p:cNvSpPr txBox="1"/>
          <p:nvPr/>
        </p:nvSpPr>
        <p:spPr>
          <a:xfrm>
            <a:off x="3335222" y="1412776"/>
            <a:ext cx="540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8b4e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D9584E-385A-3D49-B3CB-42FC61539263}"/>
              </a:ext>
            </a:extLst>
          </p:cNvPr>
          <p:cNvSpPr/>
          <p:nvPr/>
        </p:nvSpPr>
        <p:spPr>
          <a:xfrm>
            <a:off x="2570839" y="1704550"/>
            <a:ext cx="2119195" cy="1934764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1013C4-46DD-EC4B-8912-52EE84B3C4CF}"/>
              </a:ext>
            </a:extLst>
          </p:cNvPr>
          <p:cNvSpPr txBox="1"/>
          <p:nvPr/>
        </p:nvSpPr>
        <p:spPr>
          <a:xfrm>
            <a:off x="5325249" y="1412845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+mn-cs"/>
              </a:rPr>
              <a:t>8b4e BCS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8E605-29FA-ED45-AB46-BC3F160ADBD5}"/>
              </a:ext>
            </a:extLst>
          </p:cNvPr>
          <p:cNvSpPr/>
          <p:nvPr/>
        </p:nvSpPr>
        <p:spPr>
          <a:xfrm>
            <a:off x="4757216" y="1707159"/>
            <a:ext cx="2119040" cy="1973429"/>
          </a:xfrm>
          <a:prstGeom prst="rect">
            <a:avLst/>
          </a:prstGeom>
          <a:noFill/>
          <a:ln w="3492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5904E7-AF40-B04E-9BE5-19034600DA2A}"/>
              </a:ext>
            </a:extLst>
          </p:cNvPr>
          <p:cNvSpPr txBox="1"/>
          <p:nvPr/>
        </p:nvSpPr>
        <p:spPr>
          <a:xfrm>
            <a:off x="7659602" y="1426397"/>
            <a:ext cx="7932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+mn-cs"/>
              </a:rPr>
              <a:t>2.51 </a:t>
            </a:r>
            <a:r>
              <a:rPr lang="en-US" sz="1350" b="1" dirty="0" err="1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+mn-cs"/>
              </a:rPr>
              <a:t>TeV</a:t>
            </a:r>
            <a:endParaRPr lang="en-US" sz="1350" b="1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36BBF0-F59F-A149-81BA-7BFCE48CAA71}"/>
              </a:ext>
            </a:extLst>
          </p:cNvPr>
          <p:cNvSpPr/>
          <p:nvPr/>
        </p:nvSpPr>
        <p:spPr>
          <a:xfrm>
            <a:off x="6963482" y="1701179"/>
            <a:ext cx="2073014" cy="1938135"/>
          </a:xfrm>
          <a:prstGeom prst="rect">
            <a:avLst/>
          </a:prstGeom>
          <a:noFill/>
          <a:ln w="349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850CEB-5A58-3A42-A8E3-C122DB4ECD4F}"/>
              </a:ext>
            </a:extLst>
          </p:cNvPr>
          <p:cNvSpPr/>
          <p:nvPr/>
        </p:nvSpPr>
        <p:spPr>
          <a:xfrm>
            <a:off x="6580208" y="3724192"/>
            <a:ext cx="250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N.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et 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81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7696201" cy="1411941"/>
          </a:xfrm>
        </p:spPr>
        <p:txBody>
          <a:bodyPr/>
          <a:lstStyle/>
          <a:p>
            <a:r>
              <a:rPr lang="en-US" dirty="0"/>
              <a:t>Emittance evolution until collisions</a:t>
            </a:r>
          </a:p>
        </p:txBody>
      </p:sp>
      <p:pic>
        <p:nvPicPr>
          <p:cNvPr id="39" name="Content Placeholder 6">
            <a:extLst>
              <a:ext uri="{FF2B5EF4-FFF2-40B4-BE49-F238E27FC236}">
                <a16:creationId xmlns:a16="http://schemas.microsoft.com/office/drawing/2014/main" id="{0E0DCBF0-FE75-3849-A33E-F1CBD8685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7791"/>
            <a:ext cx="9133514" cy="2283379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6FACE4-BBFB-D340-B095-D6920910538C}"/>
              </a:ext>
            </a:extLst>
          </p:cNvPr>
          <p:cNvSpPr txBox="1"/>
          <p:nvPr/>
        </p:nvSpPr>
        <p:spPr>
          <a:xfrm>
            <a:off x="498565" y="3022563"/>
            <a:ext cx="85220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2BD"/>
                </a:solidFill>
                <a:latin typeface="Calibri" panose="020F0502020204030204" pitchFamily="34" charset="0"/>
              </a:rPr>
              <a:t>horizontal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E78F55"/>
                </a:solidFill>
                <a:latin typeface="Calibri" panose="020F0502020204030204" pitchFamily="34" charset="0"/>
              </a:rPr>
              <a:t>vertical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547B7B-C32D-1F46-940C-7C4D64934E41}"/>
              </a:ext>
            </a:extLst>
          </p:cNvPr>
          <p:cNvSpPr txBox="1"/>
          <p:nvPr/>
        </p:nvSpPr>
        <p:spPr>
          <a:xfrm>
            <a:off x="831350" y="1426397"/>
            <a:ext cx="1038833" cy="30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+mn-cs"/>
              </a:rPr>
              <a:t>BCMS 25ns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2CD340-D2D6-DD4E-BB1F-81BF3D0DCA69}"/>
              </a:ext>
            </a:extLst>
          </p:cNvPr>
          <p:cNvSpPr/>
          <p:nvPr/>
        </p:nvSpPr>
        <p:spPr>
          <a:xfrm>
            <a:off x="375729" y="1673842"/>
            <a:ext cx="2108039" cy="1971182"/>
          </a:xfrm>
          <a:prstGeom prst="rect">
            <a:avLst/>
          </a:prstGeom>
          <a:noFill/>
          <a:ln w="3492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05CFF4-A683-F14D-8E25-65C12D787E80}"/>
              </a:ext>
            </a:extLst>
          </p:cNvPr>
          <p:cNvSpPr txBox="1"/>
          <p:nvPr/>
        </p:nvSpPr>
        <p:spPr>
          <a:xfrm>
            <a:off x="3335222" y="1412776"/>
            <a:ext cx="540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8b4e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D9584E-385A-3D49-B3CB-42FC61539263}"/>
              </a:ext>
            </a:extLst>
          </p:cNvPr>
          <p:cNvSpPr/>
          <p:nvPr/>
        </p:nvSpPr>
        <p:spPr>
          <a:xfrm>
            <a:off x="2570839" y="1704550"/>
            <a:ext cx="2119195" cy="1934764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1013C4-46DD-EC4B-8912-52EE84B3C4CF}"/>
              </a:ext>
            </a:extLst>
          </p:cNvPr>
          <p:cNvSpPr txBox="1"/>
          <p:nvPr/>
        </p:nvSpPr>
        <p:spPr>
          <a:xfrm>
            <a:off x="5325249" y="1412845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+mn-cs"/>
              </a:rPr>
              <a:t>8b4e BCS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8E605-29FA-ED45-AB46-BC3F160ADBD5}"/>
              </a:ext>
            </a:extLst>
          </p:cNvPr>
          <p:cNvSpPr/>
          <p:nvPr/>
        </p:nvSpPr>
        <p:spPr>
          <a:xfrm>
            <a:off x="4757216" y="1707159"/>
            <a:ext cx="2119040" cy="1973429"/>
          </a:xfrm>
          <a:prstGeom prst="rect">
            <a:avLst/>
          </a:prstGeom>
          <a:noFill/>
          <a:ln w="3492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36BBF0-F59F-A149-81BA-7BFCE48CAA71}"/>
              </a:ext>
            </a:extLst>
          </p:cNvPr>
          <p:cNvSpPr/>
          <p:nvPr/>
        </p:nvSpPr>
        <p:spPr>
          <a:xfrm>
            <a:off x="6963482" y="1701179"/>
            <a:ext cx="2073014" cy="1938135"/>
          </a:xfrm>
          <a:prstGeom prst="rect">
            <a:avLst/>
          </a:prstGeom>
          <a:noFill/>
          <a:ln w="349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95A49717-3DE5-C845-BCA1-7D53593C1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95546"/>
              </p:ext>
            </p:extLst>
          </p:nvPr>
        </p:nvGraphicFramePr>
        <p:xfrm>
          <a:off x="272870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BCMS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9 %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22 %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31 %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0.5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E35B3037-F7AC-B445-988D-B5515379E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15346"/>
              </p:ext>
            </p:extLst>
          </p:nvPr>
        </p:nvGraphicFramePr>
        <p:xfrm>
          <a:off x="2483768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8b4e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3 %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0.05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12 %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20 %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19 %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24 %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0.45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0A2087C9-E9D1-1F41-B196-DAC516EA4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1606"/>
              </p:ext>
            </p:extLst>
          </p:nvPr>
        </p:nvGraphicFramePr>
        <p:xfrm>
          <a:off x="4716016" y="4069432"/>
          <a:ext cx="2187893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8b4e</a:t>
                      </a:r>
                      <a:r>
                        <a:rPr lang="en-US" sz="1100" baseline="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BCS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17 %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0.15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43 %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0.6 </a:t>
                      </a:r>
                      <a:r>
                        <a:rPr lang="el-GR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45 %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0.6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68 %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0.8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68 %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0.7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781C4F1-7F3B-774F-B3A4-2757B5B3F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94130"/>
              </p:ext>
            </p:extLst>
          </p:nvPr>
        </p:nvGraphicFramePr>
        <p:xfrm>
          <a:off x="6965141" y="4069432"/>
          <a:ext cx="2122805" cy="1447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198E0"/>
                          </a:solidFill>
                          <a:latin typeface="Calibri" panose="020F0502020204030204" pitchFamily="34" charset="0"/>
                        </a:rPr>
                        <a:t>2.51 </a:t>
                      </a:r>
                      <a:r>
                        <a:rPr lang="en-US" sz="1100" dirty="0" err="1">
                          <a:solidFill>
                            <a:srgbClr val="C198E0"/>
                          </a:solidFill>
                          <a:latin typeface="Calibri" panose="020F0502020204030204" pitchFamily="34" charset="0"/>
                        </a:rPr>
                        <a:t>TeV</a:t>
                      </a:r>
                      <a:endParaRPr lang="en-US" sz="1100" dirty="0">
                        <a:solidFill>
                          <a:srgbClr val="C198E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H [%]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V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flat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bottom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16 %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11 %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0.1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ramp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8 %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0.1 </a:t>
                      </a:r>
                      <a:r>
                        <a:rPr lang="el-GR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8 %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0.1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800" dirty="0">
                          <a:latin typeface="Calibri" panose="020F0502020204030204" pitchFamily="34" charset="0"/>
                        </a:rPr>
                        <a:t>injection - collisions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25 %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0.3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21 %</a:t>
                      </a:r>
                    </a:p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</a:rPr>
                        <a:t>0.2 </a:t>
                      </a:r>
                      <a:r>
                        <a:rPr lang="el-GR" sz="1100" baseline="0" dirty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100" baseline="0" dirty="0">
                          <a:latin typeface="Calibri" panose="020F0502020204030204" pitchFamily="34" charset="0"/>
                        </a:rPr>
                        <a:t>m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F62AABE5-867F-AD40-8120-9F419BC73935}"/>
              </a:ext>
            </a:extLst>
          </p:cNvPr>
          <p:cNvSpPr txBox="1"/>
          <p:nvPr/>
        </p:nvSpPr>
        <p:spPr>
          <a:xfrm>
            <a:off x="3502654" y="3775963"/>
            <a:ext cx="239924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55A0"/>
                </a:solidFill>
                <a:latin typeface="Calibri" panose="020F0502020204030204" pitchFamily="34" charset="0"/>
                <a:ea typeface="+mn-ea"/>
                <a:cs typeface="+mn-cs"/>
              </a:rPr>
              <a:t>Relative Emittance Blow-Up [%]</a:t>
            </a:r>
            <a:endParaRPr lang="en-US" sz="900" dirty="0">
              <a:solidFill>
                <a:srgbClr val="0055A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ACAF43-E574-CD42-8156-094B4CCD2666}"/>
              </a:ext>
            </a:extLst>
          </p:cNvPr>
          <p:cNvSpPr/>
          <p:nvPr/>
        </p:nvSpPr>
        <p:spPr>
          <a:xfrm>
            <a:off x="6580208" y="3724192"/>
            <a:ext cx="250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N. </a:t>
            </a:r>
            <a:r>
              <a:rPr lang="en-US" b="1" dirty="0" err="1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Karastathis</a:t>
            </a:r>
            <a:r>
              <a:rPr lang="en-US" b="1" dirty="0">
                <a:solidFill>
                  <a:srgbClr val="00CCFF"/>
                </a:solidFill>
                <a:latin typeface="Chalkboard"/>
                <a:ea typeface="ＭＳ Ｐゴシック" charset="-128"/>
                <a:cs typeface="Chalkboard"/>
              </a:rPr>
              <a:t>, et al.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BD1EF-D2EF-8A4A-A051-3B14798261D3}"/>
              </a:ext>
            </a:extLst>
          </p:cNvPr>
          <p:cNvSpPr txBox="1"/>
          <p:nvPr/>
        </p:nvSpPr>
        <p:spPr>
          <a:xfrm>
            <a:off x="7450412" y="1426397"/>
            <a:ext cx="12116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+mn-cs"/>
              </a:rPr>
              <a:t>2.51 TeV (BCS)</a:t>
            </a:r>
          </a:p>
        </p:txBody>
      </p:sp>
    </p:spTree>
    <p:extLst>
      <p:ext uri="{BB962C8B-B14F-4D97-AF65-F5344CB8AC3E}">
        <p14:creationId xmlns:p14="http://schemas.microsoft.com/office/powerpoint/2010/main" val="1132314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True"/>
  <p:tag name="USEBOLDAMS" val="True"/>
  <p:tag name="DEFAULTDISPLAYSOURCE" val="\documentclass{slides}\pagestyle{empty}&#10;\begin{document}&#10;\end{document}&#10;"/>
  <p:tag name="TEX2PS" val="latex $(base).tex; dvips -D $(res) -E -o $(base).ps $(base).dvi"/>
  <p:tag name="TEX2PSBATCH" val="latex --interaction=nonstopmode $(base).tex; dvips -D $(res) -E -o $(base).ps $(base).dvi"/>
  <p:tag name="DEFAULTBITMAP" val="bmpmono"/>
  <p:tag name="DEFAULTBLEND" val="False"/>
  <p:tag name="DEFAULTTRANSPARENT" val="False"/>
  <p:tag name="DEFAULTRESOLUTION" val="300"/>
  <p:tag name="DEFAULTWIDTH" val="324"/>
  <p:tag name="DEFAULTHEIGHT" val="370"/>
  <p:tag name="DEFAULTMAGNIFICATION" val="2"/>
  <p:tag name="DEFAULTFONTSIZE" val="12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90729</TotalTime>
  <Words>2368</Words>
  <Application>Microsoft Macintosh PowerPoint</Application>
  <PresentationFormat>On-screen Show (4:3)</PresentationFormat>
  <Paragraphs>634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ＭＳ Ｐゴシック</vt:lpstr>
      <vt:lpstr>Arial</vt:lpstr>
      <vt:lpstr>Bookman Old Style</vt:lpstr>
      <vt:lpstr>Calibri</vt:lpstr>
      <vt:lpstr>Candara</vt:lpstr>
      <vt:lpstr>Chalkboard</vt:lpstr>
      <vt:lpstr>Helvetica</vt:lpstr>
      <vt:lpstr>Mistral</vt:lpstr>
      <vt:lpstr>Times</vt:lpstr>
      <vt:lpstr>Times New Roman</vt:lpstr>
      <vt:lpstr>Wingdings</vt:lpstr>
      <vt:lpstr>Infusion</vt:lpstr>
      <vt:lpstr>Custom Design</vt:lpstr>
      <vt:lpstr>PowerPoint Presentation</vt:lpstr>
      <vt:lpstr>Luminosity modelling and beam lifetimes in the LHC</vt:lpstr>
      <vt:lpstr>Content</vt:lpstr>
      <vt:lpstr>Luminosity modelling in the LHC</vt:lpstr>
      <vt:lpstr>Luminosity model</vt:lpstr>
      <vt:lpstr>Performance follow-up</vt:lpstr>
      <vt:lpstr>Emittance evolution in the LHC</vt:lpstr>
      <vt:lpstr>Emittance evolution until collisions</vt:lpstr>
      <vt:lpstr>Emittance evolution until collisions</vt:lpstr>
      <vt:lpstr>Emittance evolution until collisions</vt:lpstr>
      <vt:lpstr>E-cloud pattern for BCMS</vt:lpstr>
      <vt:lpstr>Emittance along the trains for 8b4e</vt:lpstr>
      <vt:lpstr>Emittance evolution until collisions</vt:lpstr>
      <vt:lpstr>Emittances @ start of collisions</vt:lpstr>
      <vt:lpstr>Beam roundness @ collision</vt:lpstr>
      <vt:lpstr>Emittance evolution during collisions</vt:lpstr>
      <vt:lpstr>Emittance evolution during collisions</vt:lpstr>
      <vt:lpstr>Luminosity evolution</vt:lpstr>
      <vt:lpstr>Luminosity evolution</vt:lpstr>
      <vt:lpstr>Luminosity evolution</vt:lpstr>
      <vt:lpstr>IBS simulations for non-Gaussian profiles</vt:lpstr>
      <vt:lpstr>PowerPoint Presentation</vt:lpstr>
      <vt:lpstr>Lifetime evolution at collision</vt:lpstr>
      <vt:lpstr>Beam losses @ 1h (2016)</vt:lpstr>
      <vt:lpstr>LHCb operation</vt:lpstr>
      <vt:lpstr>Levelling tests in 2016 </vt:lpstr>
      <vt:lpstr>Lifetime &amp; Losses</vt:lpstr>
      <vt:lpstr>Lifetime &amp; Losses</vt:lpstr>
      <vt:lpstr>Losses along the fill for 8b4e</vt:lpstr>
      <vt:lpstr>Anti-levelling for 2018</vt:lpstr>
      <vt:lpstr>Lifetime &amp; Losses (2016)</vt:lpstr>
      <vt:lpstr>Lifetime &amp; Losses (2017)</vt:lpstr>
      <vt:lpstr>Impact of beam degradation in luminosity</vt:lpstr>
      <vt:lpstr>Summary</vt:lpstr>
      <vt:lpstr>Thank you</vt:lpstr>
      <vt:lpstr>Emittance measurements</vt:lpstr>
      <vt:lpstr>Emittance measurements</vt:lpstr>
      <vt:lpstr>Emittance measurements</vt:lpstr>
      <vt:lpstr>Emittance measurements</vt:lpstr>
      <vt:lpstr>Emittances evolution at flat bottom</vt:lpstr>
      <vt:lpstr>Emittances evolution at flat bottom</vt:lpstr>
      <vt:lpstr>Extra-blow-up at flat bottom</vt:lpstr>
      <vt:lpstr>Emittances blow-up during the ramp</vt:lpstr>
      <vt:lpstr>Emittances blow-up during the ramp</vt:lpstr>
    </vt:vector>
  </TitlesOfParts>
  <Company>SNS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FACILITIES OVERVIEW</dc:title>
  <dc:creator>Yannis Papaphilippou</dc:creator>
  <cp:lastModifiedBy>Yannis Papaphilippou</cp:lastModifiedBy>
  <cp:revision>4075</cp:revision>
  <cp:lastPrinted>2018-01-29T05:32:32Z</cp:lastPrinted>
  <dcterms:created xsi:type="dcterms:W3CDTF">2010-07-28T07:47:37Z</dcterms:created>
  <dcterms:modified xsi:type="dcterms:W3CDTF">2018-02-06T21:37:36Z</dcterms:modified>
</cp:coreProperties>
</file>