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5" r:id="rId4"/>
    <p:sldId id="281" r:id="rId5"/>
    <p:sldId id="279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60" r:id="rId21"/>
    <p:sldId id="273" r:id="rId22"/>
    <p:sldId id="283" r:id="rId23"/>
    <p:sldId id="284" r:id="rId24"/>
    <p:sldId id="276" r:id="rId25"/>
    <p:sldId id="275" r:id="rId26"/>
    <p:sldId id="277" r:id="rId27"/>
    <p:sldId id="280" r:id="rId28"/>
    <p:sldId id="287" r:id="rId29"/>
    <p:sldId id="288" r:id="rId30"/>
    <p:sldId id="289" r:id="rId31"/>
    <p:sldId id="290" r:id="rId32"/>
    <p:sldId id="291" r:id="rId33"/>
    <p:sldId id="292" r:id="rId34"/>
    <p:sldId id="278" r:id="rId3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20CFA-D5F8-47B0-907F-98E589594F80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EC19-8028-4F23-B43B-60C72DF7A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2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5066-2388-1747-90C5-2423E7644B8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A7DDE0-53AF-1B49-AA2A-9D87FFB7083F}" type="datetime1">
              <a:rPr kumimoji="1" lang="ja-JP" altLang="en-US" smtClean="0"/>
              <a:t>2018/2/7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22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5066-2388-1747-90C5-2423E7644B84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5E6502-D5AC-2445-A1E9-E0FFC7D9AC01}" type="datetime1">
              <a:rPr kumimoji="1" lang="ja-JP" altLang="en-US" smtClean="0"/>
              <a:t>2018/2/7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9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5066-2388-1747-90C5-2423E7644B84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57D02D-0287-3A46-9BA0-0FF96AB0029F}" type="datetime1">
              <a:rPr kumimoji="1" lang="ja-JP" altLang="en-US" smtClean="0"/>
              <a:t>2018/2/7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80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63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73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66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4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7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09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4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08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07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43C0-F7AC-4CFE-9937-E17B10A093F1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D056-CC06-46CC-87E4-46ADF81ED6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9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Cross wake force and correlated head-tail instability in collisions with a large crossing angle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K. </a:t>
            </a:r>
            <a:r>
              <a:rPr lang="en-US" altLang="ja-JP" dirty="0" smtClean="0"/>
              <a:t>Ohmi (KEK)</a:t>
            </a:r>
          </a:p>
          <a:p>
            <a:r>
              <a:rPr kumimoji="1" lang="en-US" altLang="ja-JP" dirty="0" smtClean="0"/>
              <a:t>Beam-beam workshop 2018@LBNL</a:t>
            </a:r>
          </a:p>
          <a:p>
            <a:r>
              <a:rPr lang="en-US" altLang="ja-JP" dirty="0" smtClean="0"/>
              <a:t>5-7 Feb, 2018</a:t>
            </a:r>
          </a:p>
          <a:p>
            <a:endParaRPr kumimoji="1" lang="en-US" altLang="ja-JP" dirty="0"/>
          </a:p>
          <a:p>
            <a:r>
              <a:rPr lang="en-US" altLang="ja-JP" smtClean="0"/>
              <a:t>Thanks to N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Kuroo</a:t>
            </a:r>
            <a:r>
              <a:rPr lang="en-US" altLang="ja-JP" dirty="0" smtClean="0"/>
              <a:t>, K. </a:t>
            </a:r>
            <a:r>
              <a:rPr lang="en-US" altLang="ja-JP" dirty="0" err="1" smtClean="0"/>
              <a:t>Oide</a:t>
            </a:r>
            <a:r>
              <a:rPr lang="en-US" altLang="ja-JP" dirty="0" smtClean="0"/>
              <a:t>, </a:t>
            </a:r>
            <a:r>
              <a:rPr lang="en-US" altLang="ja-JP" dirty="0" smtClean="0"/>
              <a:t>D. </a:t>
            </a:r>
            <a:r>
              <a:rPr lang="en-US" altLang="ja-JP" dirty="0" err="1" smtClean="0"/>
              <a:t>Shatilov</a:t>
            </a:r>
            <a:r>
              <a:rPr lang="en-US" altLang="ja-JP" dirty="0" smtClean="0"/>
              <a:t>, D</a:t>
            </a:r>
            <a:r>
              <a:rPr lang="en-US" altLang="ja-JP" dirty="0" smtClean="0"/>
              <a:t>. Zhou, F. Zimmermann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78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819098"/>
          </a:xfrm>
        </p:spPr>
        <p:txBody>
          <a:bodyPr/>
          <a:lstStyle/>
          <a:p>
            <a:r>
              <a:rPr kumimoji="1" lang="en-US" altLang="ja-JP" dirty="0" smtClean="0"/>
              <a:t>Ordinary mode coupling theory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8356" y="974362"/>
            <a:ext cx="6050921" cy="5276536"/>
          </a:xfrm>
        </p:spPr>
        <p:txBody>
          <a:bodyPr/>
          <a:lstStyle/>
          <a:p>
            <a:r>
              <a:rPr kumimoji="1" lang="en-US" altLang="ja-JP" dirty="0" smtClean="0"/>
              <a:t>A.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Chao,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M is real and symmetric matrix.</a:t>
            </a:r>
          </a:p>
          <a:p>
            <a:r>
              <a:rPr lang="en-US" altLang="ja-JP" dirty="0" smtClean="0"/>
              <a:t>The eigenvalues are real. No instability.</a:t>
            </a:r>
          </a:p>
          <a:p>
            <a:r>
              <a:rPr kumimoji="1" lang="en-US" altLang="ja-JP" dirty="0" smtClean="0"/>
              <a:t>Couple to the same parity modes.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03" y="826388"/>
            <a:ext cx="5382797" cy="9294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7" y="1794154"/>
            <a:ext cx="6297197" cy="8839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995" y="2716412"/>
            <a:ext cx="5493739" cy="6817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277" y="3761355"/>
            <a:ext cx="5249626" cy="30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Diagonal component of M, tune shift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5452360"/>
            <a:ext cx="10515600" cy="945710"/>
          </a:xfrm>
        </p:spPr>
        <p:txBody>
          <a:bodyPr/>
          <a:lstStyle/>
          <a:p>
            <a:r>
              <a:rPr kumimoji="1" lang="en-US" altLang="ja-JP" dirty="0" smtClean="0"/>
              <a:t>Tune shift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mode is negative, while that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 is positive.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50" y="1555776"/>
            <a:ext cx="2931352" cy="8074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7435"/>
            <a:ext cx="4861810" cy="8074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6" y="2580704"/>
            <a:ext cx="5461852" cy="29273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522" y="2688146"/>
            <a:ext cx="2561128" cy="18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5243"/>
            <a:ext cx="10515600" cy="909039"/>
          </a:xfrm>
        </p:spPr>
        <p:txBody>
          <a:bodyPr/>
          <a:lstStyle/>
          <a:p>
            <a:r>
              <a:rPr kumimoji="1" lang="en-US" altLang="ja-JP" dirty="0" smtClean="0"/>
              <a:t>Particle tracking using the cross wake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3446" y="1087303"/>
            <a:ext cx="10515600" cy="52030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Wake force is localized at IP.</a:t>
            </a:r>
          </a:p>
          <a:p>
            <a:r>
              <a:rPr kumimoji="1" lang="en-US" altLang="ja-JP" dirty="0" smtClean="0"/>
              <a:t>Tracking algorithm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800" dirty="0" smtClean="0"/>
              <a:t>Revolution (synchro-betatron motion)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endParaRPr lang="en-US" altLang="ja-JP" dirty="0" smtClean="0"/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800" dirty="0" smtClean="0"/>
              <a:t>Wake force at IP</a:t>
            </a:r>
          </a:p>
          <a:p>
            <a:pPr marL="1371600" lvl="2" indent="-457200">
              <a:buFont typeface="+mj-lt"/>
              <a:buAutoNum type="alphaUcParenR"/>
            </a:pPr>
            <a:r>
              <a:rPr kumimoji="1" lang="en-US" altLang="ja-JP" sz="2400" dirty="0" smtClean="0"/>
              <a:t>Cross wake force</a:t>
            </a:r>
          </a:p>
          <a:p>
            <a:pPr marL="1371600" lvl="2" indent="-457200">
              <a:buFont typeface="+mj-lt"/>
              <a:buAutoNum type="alphaUcParenR"/>
            </a:pPr>
            <a:endParaRPr lang="en-US" altLang="ja-JP" dirty="0"/>
          </a:p>
          <a:p>
            <a:pPr marL="1371600" lvl="2" indent="-457200">
              <a:buFont typeface="+mj-lt"/>
              <a:buAutoNum type="alphaUcParenR"/>
            </a:pPr>
            <a:endParaRPr kumimoji="1" lang="en-US" altLang="ja-JP" dirty="0" smtClean="0"/>
          </a:p>
          <a:p>
            <a:pPr marL="1371600" lvl="2" indent="-457200">
              <a:buFont typeface="+mj-lt"/>
              <a:buAutoNum type="alphaUcParenR"/>
            </a:pPr>
            <a:r>
              <a:rPr lang="en-US" altLang="ja-JP" sz="2400" dirty="0">
                <a:solidFill>
                  <a:srgbClr val="7030A0"/>
                </a:solidFill>
              </a:rPr>
              <a:t>single bunch wake force assuming </a:t>
            </a:r>
            <a:r>
              <a:rPr lang="en-US" altLang="ja-JP" sz="2400" dirty="0">
                <a:solidFill>
                  <a:srgbClr val="7030A0"/>
                </a:solidFill>
                <a:latin typeface="Symbol" panose="05050102010706020507" pitchFamily="18" charset="2"/>
              </a:rPr>
              <a:t>s/p</a:t>
            </a:r>
            <a:r>
              <a:rPr lang="en-US" altLang="ja-JP" sz="2400" dirty="0">
                <a:solidFill>
                  <a:srgbClr val="7030A0"/>
                </a:solidFill>
              </a:rPr>
              <a:t> mode.</a:t>
            </a:r>
          </a:p>
          <a:p>
            <a:pPr marL="1371600" lvl="2" indent="-457200">
              <a:buFont typeface="+mj-lt"/>
              <a:buAutoNum type="alphaUcParenR"/>
            </a:pPr>
            <a:endParaRPr lang="en-US" altLang="ja-JP" dirty="0"/>
          </a:p>
          <a:p>
            <a:pPr marL="1371600" lvl="2" indent="-457200">
              <a:buFont typeface="+mj-lt"/>
              <a:buAutoNum type="alphaUcParenR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endParaRPr lang="en-US" altLang="ja-JP" dirty="0">
              <a:solidFill>
                <a:srgbClr val="7030A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97" y="2612726"/>
            <a:ext cx="6447721" cy="8924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838199"/>
            <a:ext cx="2209800" cy="381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292" y="4334902"/>
            <a:ext cx="8048666" cy="8397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292" y="5570630"/>
            <a:ext cx="5801746" cy="8517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755" y="6275956"/>
            <a:ext cx="1704975" cy="4762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742888" y="6167431"/>
            <a:ext cx="10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-</a:t>
            </a:r>
            <a:r>
              <a:rPr kumimoji="1" lang="en-US" altLang="ja-JP" sz="3200" dirty="0" smtClean="0"/>
              <a:t>/+ :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389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5223"/>
            <a:ext cx="10515600" cy="13439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Tracking simulation results for two beams using the cross wake force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4728" y="1559185"/>
            <a:ext cx="5681272" cy="5054860"/>
          </a:xfrm>
        </p:spPr>
        <p:txBody>
          <a:bodyPr/>
          <a:lstStyle/>
          <a:p>
            <a:r>
              <a:rPr kumimoji="1" lang="en-US" altLang="ja-JP" dirty="0" smtClean="0"/>
              <a:t>SuperKEKB detuned b 8x8x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&lt;</a:t>
            </a:r>
            <a:r>
              <a:rPr lang="en-US" altLang="ja-JP" dirty="0" err="1" smtClean="0"/>
              <a:t>xz</a:t>
            </a:r>
            <a:r>
              <a:rPr lang="en-US" altLang="ja-JP" dirty="0" smtClean="0"/>
              <a:t>&gt;’s of e+/e- beams are the same (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 mode).</a:t>
            </a:r>
          </a:p>
          <a:p>
            <a:r>
              <a:rPr kumimoji="1" lang="en-US" altLang="ja-JP" dirty="0" smtClean="0"/>
              <a:t>The beam distributions showed a clear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mode instability.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10" y="1559185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4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3269" y="260192"/>
            <a:ext cx="10515600" cy="106758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Tracking simulation results using single bunch wake force assuming </a:t>
            </a:r>
            <a:r>
              <a:rPr kumimoji="1" lang="en-US" altLang="ja-JP" dirty="0" smtClean="0">
                <a:latin typeface="Symbol" panose="05050102010706020507" pitchFamily="18" charset="2"/>
              </a:rPr>
              <a:t>s/p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3269" y="1327776"/>
            <a:ext cx="10515600" cy="5054860"/>
          </a:xfrm>
        </p:spPr>
        <p:txBody>
          <a:bodyPr/>
          <a:lstStyle/>
          <a:p>
            <a:r>
              <a:rPr kumimoji="1" lang="en-US" altLang="ja-JP" dirty="0" err="1" smtClean="0"/>
              <a:t>FCCee</a:t>
            </a:r>
            <a:r>
              <a:rPr kumimoji="1" lang="en-US" altLang="ja-JP" dirty="0" smtClean="0"/>
              <a:t>-Z. The bunch population was scanned, where N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 is the design value. </a:t>
            </a:r>
          </a:p>
          <a:p>
            <a:r>
              <a:rPr lang="en-US" altLang="ja-JP" dirty="0" smtClean="0"/>
              <a:t>The threshold is 0.1N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. </a:t>
            </a:r>
          </a:p>
          <a:p>
            <a:r>
              <a:rPr kumimoji="1" lang="en-US" altLang="ja-JP" dirty="0" smtClean="0"/>
              <a:t>Assuming 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mode, the beam is stable.</a:t>
            </a:r>
          </a:p>
          <a:p>
            <a:r>
              <a:rPr lang="en-US" altLang="ja-JP" dirty="0" smtClean="0"/>
              <a:t>Two beam simulation showed  the same</a:t>
            </a:r>
          </a:p>
          <a:p>
            <a:pPr marL="0" indent="0">
              <a:buNone/>
            </a:pPr>
            <a:r>
              <a:rPr kumimoji="1" lang="en-US" altLang="ja-JP" dirty="0" smtClean="0"/>
              <a:t>   result.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63" y="2428402"/>
            <a:ext cx="5024866" cy="35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753"/>
          </a:xfrm>
        </p:spPr>
        <p:txBody>
          <a:bodyPr/>
          <a:lstStyle/>
          <a:p>
            <a:r>
              <a:rPr lang="en-US" altLang="ja-JP" dirty="0" smtClean="0"/>
              <a:t>Uniformly distributed</a:t>
            </a:r>
            <a:r>
              <a:rPr kumimoji="1" lang="en-US" altLang="ja-JP" dirty="0" smtClean="0"/>
              <a:t> wake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4522303"/>
            <a:ext cx="10515600" cy="1654659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Ring is divided into </a:t>
            </a:r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div</a:t>
            </a:r>
            <a:r>
              <a:rPr kumimoji="1" lang="en-US" altLang="ja-JP" dirty="0" smtClean="0"/>
              <a:t> parts with an equal synchrotron phase advance. </a:t>
            </a:r>
          </a:p>
          <a:p>
            <a:r>
              <a:rPr lang="en-US" altLang="ja-JP" dirty="0" smtClean="0"/>
              <a:t>Instability disappears at </a:t>
            </a:r>
            <a:r>
              <a:rPr lang="en-US" altLang="ja-JP" dirty="0" err="1"/>
              <a:t>n</a:t>
            </a:r>
            <a:r>
              <a:rPr lang="en-US" altLang="ja-JP" baseline="-25000" dirty="0" err="1"/>
              <a:t>div</a:t>
            </a:r>
            <a:r>
              <a:rPr lang="en-US" altLang="ja-JP" baseline="-25000" dirty="0"/>
              <a:t> </a:t>
            </a:r>
            <a:r>
              <a:rPr lang="en-US" altLang="ja-JP" dirty="0" smtClean="0"/>
              <a:t>=8.</a:t>
            </a:r>
            <a:endParaRPr kumimoji="1" lang="en-US" altLang="ja-JP" dirty="0" smtClean="0"/>
          </a:p>
          <a:p>
            <a:r>
              <a:rPr lang="en-US" altLang="ja-JP" dirty="0" smtClean="0"/>
              <a:t>It seems to be essential that the cross wake force is localized at IP.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5835"/>
            <a:ext cx="4168515" cy="29775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54" y="1769644"/>
            <a:ext cx="2123500" cy="2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1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705" y="200233"/>
            <a:ext cx="11527436" cy="744147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Tune dependence of the instability in the simulation</a:t>
            </a:r>
            <a:endParaRPr kumimoji="1" lang="ja-JP" altLang="en-US" sz="4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084" y="1319527"/>
            <a:ext cx="3463509" cy="252439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319526"/>
            <a:ext cx="7105650" cy="24602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31" y="4154961"/>
            <a:ext cx="3261277" cy="23507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408" y="4061604"/>
            <a:ext cx="7525218" cy="26533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69233" y="1723869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=0.54,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34460" y="1539203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=0.7,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56754" y="1539203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=0.8,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1535" y="4253791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=0.96,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35181" y="5917699"/>
            <a:ext cx="285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=0.55, N=0.4N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,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52217" y="4253791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=0.75,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49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0234"/>
            <a:ext cx="10515600" cy="834088"/>
          </a:xfrm>
        </p:spPr>
        <p:txBody>
          <a:bodyPr/>
          <a:lstStyle/>
          <a:p>
            <a:r>
              <a:rPr kumimoji="1" lang="en-US" altLang="ja-JP" dirty="0" smtClean="0"/>
              <a:t>What we know from the tracking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4754" y="1079293"/>
            <a:ext cx="10979046" cy="5471409"/>
          </a:xfrm>
        </p:spPr>
        <p:txBody>
          <a:bodyPr/>
          <a:lstStyle/>
          <a:p>
            <a:r>
              <a:rPr kumimoji="1" lang="en-US" altLang="ja-JP" dirty="0" smtClean="0"/>
              <a:t>Clear 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mode instability was seen at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=0.54 for localized wake at IP.</a:t>
            </a:r>
          </a:p>
          <a:p>
            <a:r>
              <a:rPr lang="en-US" altLang="ja-JP" dirty="0" smtClean="0"/>
              <a:t>When the wake force distribute along the ring, the instability disappear.</a:t>
            </a:r>
          </a:p>
          <a:p>
            <a:r>
              <a:rPr lang="en-US" altLang="ja-JP" dirty="0" smtClean="0"/>
              <a:t>Localized wake force is essential for the instability.</a:t>
            </a:r>
          </a:p>
          <a:p>
            <a:r>
              <a:rPr kumimoji="1" lang="en-US" altLang="ja-JP" dirty="0" smtClean="0"/>
              <a:t>Simulations for single and cross wake force showed the same results.</a:t>
            </a:r>
          </a:p>
          <a:p>
            <a:r>
              <a:rPr kumimoji="1" lang="en-US" altLang="ja-JP" dirty="0" smtClean="0"/>
              <a:t>Distributions of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err="1" smtClean="0"/>
              <a:t>x</a:t>
            </a:r>
            <a:r>
              <a:rPr kumimoji="1" lang="en-US" altLang="ja-JP" dirty="0" smtClean="0"/>
              <a:t>=0.54 and 0.96 are similar, though differen</a:t>
            </a:r>
            <a:r>
              <a:rPr lang="en-US" altLang="ja-JP" dirty="0" smtClean="0"/>
              <a:t>t </a:t>
            </a:r>
            <a:r>
              <a:rPr kumimoji="1" lang="en-US" altLang="ja-JP" dirty="0" smtClean="0"/>
              <a:t>mode </a:t>
            </a:r>
            <a:r>
              <a:rPr lang="en-US" altLang="ja-JP" dirty="0" smtClean="0">
                <a:latin typeface="Symbol" panose="05050102010706020507" pitchFamily="18" charset="2"/>
              </a:rPr>
              <a:t>s/p</a:t>
            </a:r>
            <a:r>
              <a:rPr lang="en-US" altLang="ja-JP" dirty="0" smtClean="0"/>
              <a:t> </a:t>
            </a:r>
            <a:r>
              <a:rPr lang="en-US" altLang="ja-JP" dirty="0"/>
              <a:t>.</a:t>
            </a:r>
            <a:endParaRPr kumimoji="1" lang="en-US" altLang="ja-JP" dirty="0" smtClean="0"/>
          </a:p>
          <a:p>
            <a:r>
              <a:rPr lang="en-US" altLang="ja-JP" dirty="0"/>
              <a:t>Distributions of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=0.7 </a:t>
            </a:r>
            <a:r>
              <a:rPr lang="en-US" altLang="ja-JP" dirty="0"/>
              <a:t>and </a:t>
            </a:r>
            <a:r>
              <a:rPr lang="en-US" altLang="ja-JP" dirty="0" smtClean="0"/>
              <a:t>0.8 </a:t>
            </a:r>
            <a:r>
              <a:rPr lang="en-US" altLang="ja-JP" dirty="0"/>
              <a:t>are </a:t>
            </a:r>
            <a:r>
              <a:rPr lang="en-US" altLang="ja-JP" dirty="0" smtClean="0"/>
              <a:t>similar, </a:t>
            </a:r>
            <a:r>
              <a:rPr lang="en-US" altLang="ja-JP" dirty="0"/>
              <a:t>though different </a:t>
            </a:r>
            <a:r>
              <a:rPr lang="en-US" altLang="ja-JP" dirty="0" smtClean="0"/>
              <a:t>mode </a:t>
            </a:r>
            <a:r>
              <a:rPr lang="en-US" altLang="ja-JP" dirty="0" smtClean="0">
                <a:latin typeface="Symbol" panose="05050102010706020507" pitchFamily="18" charset="2"/>
              </a:rPr>
              <a:t>s/p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Basically, 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 mode is dominant</a:t>
            </a:r>
            <a:r>
              <a:rPr lang="en-US" altLang="ja-JP" dirty="0"/>
              <a:t> at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&lt;0.75</a:t>
            </a:r>
            <a:r>
              <a:rPr lang="en-US" altLang="ja-JP" dirty="0" smtClean="0"/>
              <a:t>, while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mode is dominant at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/>
              <a:t>&gt;</a:t>
            </a:r>
            <a:r>
              <a:rPr lang="en-US" altLang="ja-JP" dirty="0" smtClean="0"/>
              <a:t>0.75</a:t>
            </a:r>
          </a:p>
          <a:p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mode instability can be induced at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=0.55.</a:t>
            </a:r>
            <a:endParaRPr lang="ja-JP" altLang="en-US" dirty="0"/>
          </a:p>
          <a:p>
            <a:r>
              <a:rPr kumimoji="1" lang="en-US" altLang="ja-JP" dirty="0" smtClean="0"/>
              <a:t>Complex mode is seen at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=0.75.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094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 coupling theory for localized single bunch wake force assuming </a:t>
            </a:r>
            <a:r>
              <a:rPr kumimoji="1" lang="en-US" altLang="ja-JP" dirty="0" smtClean="0">
                <a:latin typeface="Symbol" panose="05050102010706020507" pitchFamily="18" charset="2"/>
              </a:rPr>
              <a:t>s/p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Dipole amplitude in the longitudinal phase space at t-</a:t>
            </a:r>
            <a:r>
              <a:rPr kumimoji="1" lang="en-US" altLang="ja-JP" dirty="0" err="1" smtClean="0"/>
              <a:t>th</a:t>
            </a:r>
            <a:r>
              <a:rPr kumimoji="1" lang="en-US" altLang="ja-JP" dirty="0" smtClean="0"/>
              <a:t> turn.</a:t>
            </a:r>
          </a:p>
          <a:p>
            <a:endParaRPr lang="en-US" altLang="ja-JP" dirty="0"/>
          </a:p>
          <a:p>
            <a:r>
              <a:rPr lang="en-US" altLang="ja-JP" dirty="0" smtClean="0"/>
              <a:t>Density in the longitudinal phase space, independent of t.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Dipole moment density                                        .</a:t>
            </a:r>
          </a:p>
          <a:p>
            <a:endParaRPr kumimoji="1" lang="en-US" altLang="ja-JP" dirty="0"/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33" y="2381527"/>
            <a:ext cx="3788999" cy="4385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734" y="3329257"/>
            <a:ext cx="4328644" cy="3726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944" y="2354126"/>
            <a:ext cx="3404915" cy="3676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259" y="4323734"/>
            <a:ext cx="4897567" cy="9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553"/>
          </a:xfrm>
        </p:spPr>
        <p:txBody>
          <a:bodyPr/>
          <a:lstStyle/>
          <a:p>
            <a:r>
              <a:rPr kumimoji="1" lang="en-US" altLang="ja-JP" dirty="0" smtClean="0"/>
              <a:t>One turn transformation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Betatron oscillation for                                        </a:t>
            </a:r>
            <a:r>
              <a:rPr lang="en-US" altLang="ja-JP" dirty="0" smtClean="0"/>
              <a:t>.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/>
              <a:t>Synchrotron oscillation</a:t>
            </a: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Wake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4" y="4748177"/>
            <a:ext cx="8079698" cy="868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163" y="1935026"/>
            <a:ext cx="3153673" cy="3650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83" y="2409463"/>
            <a:ext cx="4520432" cy="10083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660" y="3996762"/>
            <a:ext cx="4903754" cy="3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878" y="126587"/>
            <a:ext cx="10515600" cy="767936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852" y="894522"/>
            <a:ext cx="11526078" cy="5526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0.     </a:t>
            </a:r>
            <a:r>
              <a:rPr lang="en-US" altLang="ja-JP" sz="4000" dirty="0" smtClean="0">
                <a:solidFill>
                  <a:schemeClr val="accent5"/>
                </a:solidFill>
              </a:rPr>
              <a:t>Introduction</a:t>
            </a:r>
            <a:r>
              <a:rPr lang="en-US" altLang="ja-JP" dirty="0" smtClean="0">
                <a:solidFill>
                  <a:schemeClr val="accent5"/>
                </a:solidFill>
              </a:rPr>
              <a:t>,</a:t>
            </a:r>
            <a:r>
              <a:rPr lang="en-US" altLang="ja-JP" dirty="0" smtClean="0"/>
              <a:t> Coherent beam-beam instability seen in strong-strong simulations.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4000" dirty="0" smtClean="0">
                <a:solidFill>
                  <a:schemeClr val="accent5"/>
                </a:solidFill>
              </a:rPr>
              <a:t>Mechanism of the beam-beam instability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Cross Wake force induced by beam-beam collisions with a large crossing 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Beam-beam (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/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) mode and reduction to single bunch wake force.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Particle tracking simulation using the cross wake force.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Mode coupling/head-tail</a:t>
            </a:r>
            <a:r>
              <a:rPr lang="ja-JP" altLang="en-US" dirty="0" smtClean="0"/>
              <a:t> </a:t>
            </a:r>
            <a:r>
              <a:rPr lang="en-US" altLang="ja-JP" dirty="0" smtClean="0"/>
              <a:t>instability caused by the cross wake force.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Mode coupling/head-tail</a:t>
            </a:r>
            <a:r>
              <a:rPr lang="ja-JP" altLang="en-US" dirty="0"/>
              <a:t> </a:t>
            </a:r>
            <a:r>
              <a:rPr lang="en-US" altLang="ja-JP" dirty="0"/>
              <a:t>instability caused by the cross wake force.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304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84489" y="982815"/>
            <a:ext cx="11292772" cy="561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Expand </a:t>
            </a:r>
            <a:r>
              <a:rPr lang="en-US" altLang="ja-JP" dirty="0" smtClean="0"/>
              <a:t>x and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 with k </a:t>
            </a:r>
            <a:r>
              <a:rPr lang="en-US" altLang="ja-JP" dirty="0"/>
              <a:t>l modes</a:t>
            </a:r>
            <a:r>
              <a:rPr lang="en-US" altLang="ja-JP" dirty="0" smtClean="0"/>
              <a:t>.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Synchro-betatron motion, transformations </a:t>
            </a:r>
            <a:r>
              <a:rPr lang="en-US" altLang="ja-JP" dirty="0"/>
              <a:t>for                .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Momentum kick due to the wake force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  <a:r>
              <a:rPr lang="en-US" altLang="ja-JP" dirty="0"/>
              <a:t>Revolution matrix 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M</a:t>
            </a:r>
            <a:r>
              <a:rPr lang="en-US" altLang="ja-JP" baseline="-25000" dirty="0" smtClean="0"/>
              <a:t>w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Solve eigenvalue problem for M</a:t>
            </a:r>
            <a:r>
              <a:rPr lang="en-US" altLang="ja-JP" baseline="-25000" dirty="0"/>
              <a:t>0</a:t>
            </a:r>
            <a:r>
              <a:rPr lang="en-US" altLang="ja-JP" dirty="0"/>
              <a:t>M</a:t>
            </a:r>
            <a:r>
              <a:rPr lang="en-US" altLang="ja-JP" baseline="-25000" dirty="0"/>
              <a:t>w</a:t>
            </a:r>
            <a:r>
              <a:rPr lang="en-US" altLang="ja-JP" dirty="0"/>
              <a:t>.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819" y="202218"/>
            <a:ext cx="10515600" cy="78059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Mode expansion using Laguerre-Fourier  base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32" y="1434689"/>
            <a:ext cx="5355099" cy="80432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99" y="2919865"/>
            <a:ext cx="5118497" cy="72091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899" y="4650060"/>
            <a:ext cx="2657346" cy="76813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819" y="3950559"/>
            <a:ext cx="4800600" cy="6762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106" y="2519819"/>
            <a:ext cx="1242248" cy="4000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839" y="4016432"/>
            <a:ext cx="3312092" cy="61040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197825" y="5813049"/>
            <a:ext cx="438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matrix size=[</a:t>
            </a:r>
            <a:r>
              <a:rPr kumimoji="1" lang="en-US" altLang="ja-JP" sz="2400" dirty="0" smtClean="0"/>
              <a:t>2(k</a:t>
            </a:r>
            <a:r>
              <a:rPr kumimoji="1" lang="en-US" altLang="ja-JP" sz="2400" baseline="-25000" dirty="0" smtClean="0"/>
              <a:t>max</a:t>
            </a:r>
            <a:r>
              <a:rPr kumimoji="1" lang="en-US" altLang="ja-JP" sz="2400" dirty="0" smtClean="0"/>
              <a:t>+1)(2l</a:t>
            </a:r>
            <a:r>
              <a:rPr kumimoji="1" lang="en-US" altLang="ja-JP" sz="2400" baseline="-25000" dirty="0" smtClean="0"/>
              <a:t>max</a:t>
            </a:r>
            <a:r>
              <a:rPr kumimoji="1" lang="en-US" altLang="ja-JP" sz="2400" dirty="0" smtClean="0"/>
              <a:t>+1)]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96574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925" y="116648"/>
            <a:ext cx="10515600" cy="857388"/>
          </a:xfrm>
        </p:spPr>
        <p:txBody>
          <a:bodyPr/>
          <a:lstStyle/>
          <a:p>
            <a:r>
              <a:rPr kumimoji="1" lang="en-US" altLang="ja-JP" dirty="0" smtClean="0"/>
              <a:t>Eigenvalue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5838" y="834889"/>
            <a:ext cx="11361240" cy="4351338"/>
          </a:xfrm>
        </p:spPr>
        <p:txBody>
          <a:bodyPr/>
          <a:lstStyle/>
          <a:p>
            <a:r>
              <a:rPr kumimoji="1" lang="en-US" altLang="ja-JP" dirty="0" smtClean="0"/>
              <a:t>Eigenvalues appears as                      , where </a:t>
            </a:r>
            <a:r>
              <a:rPr kumimoji="1" lang="en-US" altLang="ja-JP" dirty="0" smtClean="0">
                <a:latin typeface="Symbol" panose="05050102010706020507" pitchFamily="18" charset="2"/>
              </a:rPr>
              <a:t>m=2pn</a:t>
            </a:r>
            <a:r>
              <a:rPr kumimoji="1" lang="en-US" altLang="ja-JP" dirty="0" smtClean="0"/>
              <a:t> is complex. </a:t>
            </a:r>
          </a:p>
          <a:p>
            <a:r>
              <a:rPr lang="en-US" altLang="ja-JP" dirty="0" smtClean="0"/>
              <a:t>The real part is tune, and the imaginary part is growth rate per turn.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max</a:t>
            </a:r>
            <a:r>
              <a:rPr kumimoji="1" lang="en-US" altLang="ja-JP" dirty="0" smtClean="0"/>
              <a:t>=8, </a:t>
            </a:r>
            <a:r>
              <a:rPr kumimoji="1" lang="en-US" altLang="ja-JP" dirty="0" err="1" smtClean="0"/>
              <a:t>k</a:t>
            </a:r>
            <a:r>
              <a:rPr kumimoji="1" lang="en-US" altLang="ja-JP" baseline="-25000" dirty="0" err="1" smtClean="0"/>
              <a:t>max</a:t>
            </a:r>
            <a:r>
              <a:rPr kumimoji="1" lang="en-US" altLang="ja-JP" dirty="0" smtClean="0"/>
              <a:t>=20</a:t>
            </a:r>
          </a:p>
          <a:p>
            <a:pPr marL="0" indent="0">
              <a:buNone/>
            </a:pPr>
            <a:r>
              <a:rPr lang="en-US" altLang="ja-JP" dirty="0" smtClean="0"/>
              <a:t>                                                               Eigenvector with the highest growth rate.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                                                           l=2 mode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2" y="2505532"/>
            <a:ext cx="4947202" cy="36689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10" y="2929575"/>
            <a:ext cx="4400498" cy="2974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889153" y="4681914"/>
                <a:ext cx="35044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kumimoji="1" lang="en-US" altLang="ja-JP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kumimoji="1" lang="en-US" altLang="ja-JP" sz="2400" dirty="0" smtClean="0"/>
                  <a:t>arctan(</a:t>
                </a:r>
                <a:r>
                  <a:rPr lang="en-US" altLang="ja-JP" sz="2400" dirty="0"/>
                  <a:t>Im[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altLang="ja-JP" sz="2400" dirty="0" smtClean="0"/>
                  <a:t>],Re</a:t>
                </a:r>
                <a:r>
                  <a:rPr lang="en-US" altLang="ja-JP" sz="2400" dirty="0"/>
                  <a:t>[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kumimoji="1" lang="en-US" altLang="ja-JP" sz="2400" dirty="0" smtClean="0"/>
                  <a:t>])/2π</a:t>
                </a:r>
              </a:p>
              <a:p>
                <a:r>
                  <a:rPr lang="en-US" altLang="ja-JP" sz="2400" dirty="0" smtClean="0"/>
                  <a:t>Growth rate log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altLang="ja-JP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53" y="4681914"/>
                <a:ext cx="350448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783" t="-5882" r="-1217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168" y="870953"/>
            <a:ext cx="1698557" cy="3826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944786" y="6174477"/>
            <a:ext cx="307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L=2 mode is induced.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306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449" y="62673"/>
            <a:ext cx="10515600" cy="884487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Tune/growth for localized single bunch </a:t>
            </a:r>
            <a:r>
              <a:rPr kumimoji="1" lang="en-US" altLang="ja-JP" sz="3200" dirty="0" smtClean="0"/>
              <a:t>wake,  </a:t>
            </a:r>
            <a:r>
              <a:rPr lang="en-US" altLang="ja-JP" sz="3200" dirty="0" err="1" smtClean="0"/>
              <a:t>ν</a:t>
            </a:r>
            <a:r>
              <a:rPr lang="en-US" altLang="ja-JP" sz="3200" baseline="-25000" dirty="0" err="1" smtClean="0"/>
              <a:t>x</a:t>
            </a:r>
            <a:r>
              <a:rPr lang="en-US" altLang="ja-JP" sz="3200" dirty="0" smtClean="0"/>
              <a:t> =</a:t>
            </a:r>
            <a:r>
              <a:rPr kumimoji="1" lang="en-US" altLang="ja-JP" sz="3200" dirty="0" smtClean="0"/>
              <a:t>0.54,0.96 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0" y="1115722"/>
            <a:ext cx="3134018" cy="42989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28" y="1142922"/>
            <a:ext cx="2967334" cy="442781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97460" y="789947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max</a:t>
            </a:r>
            <a:r>
              <a:rPr kumimoji="1" lang="en-US" altLang="ja-JP" dirty="0" smtClean="0"/>
              <a:t> =8</a:t>
            </a:r>
            <a:r>
              <a:rPr kumimoji="1" lang="ja-JP" altLang="en-US" dirty="0" smtClean="0"/>
              <a:t>、</a:t>
            </a:r>
            <a:r>
              <a:rPr lang="en-US" altLang="ja-JP" dirty="0" err="1" smtClean="0"/>
              <a:t>k</a:t>
            </a:r>
            <a:r>
              <a:rPr lang="en-US" altLang="ja-JP" baseline="-25000" dirty="0" err="1" smtClean="0"/>
              <a:t>max</a:t>
            </a:r>
            <a:r>
              <a:rPr lang="en-US" altLang="ja-JP" dirty="0" smtClean="0"/>
              <a:t> =20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2922" y="1215371"/>
            <a:ext cx="518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Symbol" panose="05050102010706020507" pitchFamily="18" charset="2"/>
              </a:rPr>
              <a:t>n</a:t>
            </a:r>
            <a:r>
              <a:rPr lang="en-US" altLang="ja-JP" sz="2400" dirty="0" smtClean="0"/>
              <a:t>=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x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± l </a:t>
            </a:r>
            <a:r>
              <a:rPr lang="en-US" altLang="ja-JP" sz="2400" dirty="0" err="1"/>
              <a:t>ν</a:t>
            </a:r>
            <a:r>
              <a:rPr lang="en-US" altLang="ja-JP" sz="2400" baseline="-25000" dirty="0" err="1"/>
              <a:t>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at N= 0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1829052" y="4474214"/>
            <a:ext cx="2309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red plot </a:t>
            </a:r>
            <a:r>
              <a:rPr lang="en-US" altLang="ja-JP" sz="1400" dirty="0" smtClean="0">
                <a:solidFill>
                  <a:srgbClr val="FF0000"/>
                </a:solidFill>
              </a:rPr>
              <a:t>σ</a:t>
            </a:r>
            <a:r>
              <a:rPr lang="ja-JP" altLang="en-US" sz="1400" dirty="0">
                <a:solidFill>
                  <a:srgbClr val="FF0000"/>
                </a:solidFill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</a:rPr>
              <a:t>mode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0432FF"/>
                </a:solidFill>
              </a:rPr>
              <a:t>blue plot </a:t>
            </a:r>
            <a:r>
              <a:rPr lang="en-US" altLang="ja-JP" sz="1400" dirty="0" smtClean="0">
                <a:solidFill>
                  <a:srgbClr val="0432FF"/>
                </a:solidFill>
              </a:rPr>
              <a:t>π</a:t>
            </a:r>
            <a:r>
              <a:rPr lang="ja-JP" altLang="en-US" sz="1400" dirty="0">
                <a:solidFill>
                  <a:srgbClr val="0432FF"/>
                </a:solidFill>
              </a:rPr>
              <a:t> </a:t>
            </a:r>
            <a:r>
              <a:rPr lang="en-US" altLang="ja-JP" sz="1400" dirty="0" smtClean="0">
                <a:solidFill>
                  <a:srgbClr val="0432FF"/>
                </a:solidFill>
              </a:rPr>
              <a:t>mode</a:t>
            </a:r>
            <a:endParaRPr lang="ja-JP" altLang="en-US" sz="1400" dirty="0">
              <a:solidFill>
                <a:srgbClr val="0432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42922" y="2278171"/>
            <a:ext cx="500345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&lt;σ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mode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&gt;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ja-JP" sz="2000" dirty="0" smtClean="0"/>
              <a:t>Mode coupling  between l=0,-4</a:t>
            </a:r>
            <a:r>
              <a:rPr kumimoji="1" lang="ja-JP" altLang="en-US" sz="2000" dirty="0" smtClean="0"/>
              <a:t>、</a:t>
            </a:r>
            <a:r>
              <a:rPr kumimoji="1" lang="en-US" altLang="ja-JP" sz="2000" dirty="0" smtClean="0"/>
              <a:t>l=-1,-3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wit </a:t>
            </a:r>
            <a:r>
              <a:rPr lang="en-US" altLang="ja-JP" sz="2000" dirty="0" err="1" smtClean="0"/>
              <a:t>hthe</a:t>
            </a:r>
            <a:r>
              <a:rPr lang="en-US" altLang="ja-JP" sz="2000" dirty="0" smtClean="0"/>
              <a:t> same parity.</a:t>
            </a:r>
            <a:endParaRPr kumimoji="1" lang="en-US" altLang="ja-JP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 smtClean="0">
                <a:latin typeface="Symbol" panose="05050102010706020507" pitchFamily="18" charset="2"/>
              </a:rPr>
              <a:t>n(</a:t>
            </a:r>
            <a:r>
              <a:rPr lang="en-US" altLang="ja-JP" sz="2000" dirty="0" smtClean="0"/>
              <a:t>l=-2) arrives to 0.5, unstable at N=0.1N</a:t>
            </a:r>
            <a:r>
              <a:rPr lang="en-US" altLang="ja-JP" sz="2000" baseline="-25000" dirty="0" smtClean="0"/>
              <a:t>0</a:t>
            </a:r>
            <a:r>
              <a:rPr lang="en-US" altLang="ja-JP" sz="2000" dirty="0" smtClean="0"/>
              <a:t>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2922" y="4179854"/>
            <a:ext cx="5003454" cy="1015663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432FF"/>
                </a:solidFill>
              </a:rPr>
              <a:t>&lt;π</a:t>
            </a:r>
            <a:r>
              <a:rPr lang="ja-JP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ja-JP" sz="2000" b="1" dirty="0" smtClean="0">
                <a:solidFill>
                  <a:srgbClr val="0432FF"/>
                </a:solidFill>
              </a:rPr>
              <a:t>mode&gt;</a:t>
            </a:r>
          </a:p>
          <a:p>
            <a:r>
              <a:rPr lang="en-US" altLang="ja-JP" sz="2000" dirty="0" smtClean="0"/>
              <a:t>No coupling between l </a:t>
            </a:r>
            <a:r>
              <a:rPr lang="en-US" altLang="ja-JP" sz="2000" dirty="0"/>
              <a:t>= </a:t>
            </a:r>
            <a:r>
              <a:rPr lang="ja-JP" altLang="en-US" sz="2000" dirty="0"/>
              <a:t>−</a:t>
            </a:r>
            <a:r>
              <a:rPr lang="en-US" altLang="ja-JP" sz="2000" dirty="0"/>
              <a:t>2 </a:t>
            </a:r>
            <a:r>
              <a:rPr lang="en-US" altLang="ja-JP" sz="2000" dirty="0" smtClean="0"/>
              <a:t>and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l = </a:t>
            </a:r>
            <a:r>
              <a:rPr lang="ja-JP" altLang="en-US" sz="2000" dirty="0"/>
              <a:t>−</a:t>
            </a:r>
            <a:r>
              <a:rPr lang="en-US" altLang="ja-JP" sz="2000" dirty="0" smtClean="0"/>
              <a:t>3, though the tunes cross each other at N/N0 </a:t>
            </a:r>
            <a:r>
              <a:rPr lang="en-US" altLang="ja-JP" sz="2000" dirty="0"/>
              <a:t>= </a:t>
            </a:r>
            <a:r>
              <a:rPr lang="en-US" altLang="ja-JP" sz="2000" dirty="0" smtClean="0"/>
              <a:t>0.7. 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1167" y="5655710"/>
            <a:ext cx="1106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Symbol" panose="05050102010706020507" pitchFamily="18" charset="2"/>
              </a:rPr>
              <a:t>n</a:t>
            </a:r>
            <a:r>
              <a:rPr lang="en-US" altLang="ja-JP" sz="2000" dirty="0" smtClean="0"/>
              <a:t>=0.54 and 0.96 are symmetric tune for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0.75.  Dominant mode are σ/π, respectively, the same growth, symmetric behavior. </a:t>
            </a:r>
            <a:endParaRPr lang="en-US" altLang="ja-JP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7230" y="914051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&lt;</a:t>
            </a:r>
            <a:r>
              <a:rPr lang="en-US" altLang="ja-JP" b="1" dirty="0" err="1" smtClean="0"/>
              <a:t>ν</a:t>
            </a:r>
            <a:r>
              <a:rPr lang="en-US" altLang="ja-JP" b="1" baseline="-25000" dirty="0" err="1" smtClean="0"/>
              <a:t>x</a:t>
            </a:r>
            <a:r>
              <a:rPr lang="en-US" altLang="ja-JP" b="1" dirty="0" smtClean="0"/>
              <a:t> =</a:t>
            </a:r>
            <a:r>
              <a:rPr kumimoji="1" lang="en-US" altLang="ja-JP" b="1" dirty="0" smtClean="0"/>
              <a:t>0.54&gt;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04112" y="914051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&lt;</a:t>
            </a:r>
            <a:r>
              <a:rPr lang="en-US" altLang="ja-JP" b="1" dirty="0" err="1" smtClean="0"/>
              <a:t>ν</a:t>
            </a:r>
            <a:r>
              <a:rPr lang="en-US" altLang="ja-JP" b="1" baseline="-25000" dirty="0" err="1" smtClean="0"/>
              <a:t>x</a:t>
            </a:r>
            <a:r>
              <a:rPr lang="en-US" altLang="ja-JP" b="1" dirty="0" smtClean="0"/>
              <a:t> =</a:t>
            </a:r>
            <a:r>
              <a:rPr kumimoji="1" lang="en-US" altLang="ja-JP" b="1" dirty="0" smtClean="0"/>
              <a:t>0.96&gt;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449" y="153976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</a:t>
            </a:r>
            <a:r>
              <a:rPr lang="en-US" altLang="ja-JP" dirty="0" smtClean="0"/>
              <a:t>=0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5151" y="612175"/>
            <a:ext cx="642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When two modes merge or tune reach to 0.5, beams are unstable.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5816" y="311872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=-2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777" y="189801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l=-4</a:t>
            </a:r>
            <a:endParaRPr kumimoji="1" lang="ja-JP" altLang="en-US" dirty="0"/>
          </a:p>
        </p:txBody>
      </p:sp>
      <p:cxnSp>
        <p:nvCxnSpPr>
          <p:cNvPr id="20" name="直線コネクタ 19"/>
          <p:cNvCxnSpPr>
            <a:stCxn id="15" idx="3"/>
          </p:cNvCxnSpPr>
          <p:nvPr/>
        </p:nvCxnSpPr>
        <p:spPr>
          <a:xfrm>
            <a:off x="539449" y="1724426"/>
            <a:ext cx="1034115" cy="673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8" idx="3"/>
          </p:cNvCxnSpPr>
          <p:nvPr/>
        </p:nvCxnSpPr>
        <p:spPr>
          <a:xfrm>
            <a:off x="714299" y="2082678"/>
            <a:ext cx="859265" cy="469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7" idx="3"/>
          </p:cNvCxnSpPr>
          <p:nvPr/>
        </p:nvCxnSpPr>
        <p:spPr>
          <a:xfrm flipV="1">
            <a:off x="947338" y="3061929"/>
            <a:ext cx="650370" cy="241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55151" y="250836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=-1</a:t>
            </a:r>
            <a:endParaRPr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996673" y="2715226"/>
            <a:ext cx="576891" cy="21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20731" y="27562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=-3</a:t>
            </a:r>
            <a:endParaRPr kumimoji="1"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956000" y="2904826"/>
            <a:ext cx="599707" cy="1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186488" y="6310375"/>
            <a:ext cx="3262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Consistent with particle tracking</a:t>
            </a:r>
            <a:endParaRPr lang="en-US" altLang="ja-JP" b="1" dirty="0"/>
          </a:p>
          <a:p>
            <a:endParaRPr kumimoji="1" lang="ja-JP" altLang="en-US" dirty="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00" y="2036725"/>
            <a:ext cx="751282" cy="549821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50" y="4416068"/>
            <a:ext cx="831845" cy="639511"/>
          </a:xfrm>
          <a:prstGeom prst="rect">
            <a:avLst/>
          </a:prstGeom>
        </p:spPr>
      </p:pic>
      <p:sp>
        <p:nvSpPr>
          <p:cNvPr id="49" name="下矢印 48"/>
          <p:cNvSpPr/>
          <p:nvPr/>
        </p:nvSpPr>
        <p:spPr>
          <a:xfrm>
            <a:off x="1732548" y="3660834"/>
            <a:ext cx="250257" cy="356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flipV="1">
            <a:off x="1732547" y="3226727"/>
            <a:ext cx="250257" cy="35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スライド番号プレースホルダー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9F50-5AAD-2D49-8EB1-E33D3289C32D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082320" y="1782819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νs</a:t>
            </a:r>
            <a:r>
              <a:rPr kumimoji="1" lang="en-US" altLang="ja-JP" dirty="0" smtClean="0"/>
              <a:t>=0.018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449" y="5231141"/>
            <a:ext cx="2248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ν=0.486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is wrapped to </a:t>
            </a:r>
            <a:r>
              <a:rPr kumimoji="1" lang="en-US" altLang="ja-JP" sz="1400" dirty="0" smtClean="0"/>
              <a:t>0.514</a:t>
            </a:r>
            <a:endParaRPr kumimoji="1" lang="ja-JP" altLang="en-US" sz="1400" dirty="0"/>
          </a:p>
        </p:txBody>
      </p:sp>
      <p:cxnSp>
        <p:nvCxnSpPr>
          <p:cNvPr id="56" name="直線矢印コネクタ 55"/>
          <p:cNvCxnSpPr>
            <a:endCxn id="17" idx="0"/>
          </p:cNvCxnSpPr>
          <p:nvPr/>
        </p:nvCxnSpPr>
        <p:spPr>
          <a:xfrm flipV="1">
            <a:off x="438912" y="3118722"/>
            <a:ext cx="187665" cy="2129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3657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Tune/growth for localized single bunch </a:t>
            </a:r>
            <a:r>
              <a:rPr lang="en-US" altLang="ja-JP" sz="3600" dirty="0" smtClean="0"/>
              <a:t>wake, </a:t>
            </a:r>
            <a:r>
              <a:rPr lang="en-US" altLang="ja-JP" sz="3600" dirty="0" err="1" smtClean="0">
                <a:latin typeface="Symbol" panose="05050102010706020507" pitchFamily="18" charset="2"/>
              </a:rPr>
              <a:t>n</a:t>
            </a:r>
            <a:r>
              <a:rPr lang="en-US" altLang="ja-JP" sz="3600" dirty="0" err="1" smtClean="0"/>
              <a:t>x</a:t>
            </a:r>
            <a:r>
              <a:rPr lang="en-US" altLang="ja-JP" sz="3600" dirty="0" smtClean="0"/>
              <a:t>=0.55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96" y="995064"/>
            <a:ext cx="3742233" cy="49008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37292" y="5866651"/>
            <a:ext cx="1087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Instability is </a:t>
            </a:r>
            <a:r>
              <a:rPr lang="ja-JP" altLang="en-US" dirty="0" smtClean="0"/>
              <a:t>不安定</a:t>
            </a:r>
            <a:r>
              <a:rPr lang="ja-JP" altLang="en-US" dirty="0"/>
              <a:t>が起こるモードというのは、それぞれのモード</a:t>
            </a:r>
            <a:r>
              <a:rPr lang="en-US" altLang="ja-JP" dirty="0"/>
              <a:t>(</a:t>
            </a:r>
            <a:r>
              <a:rPr lang="en-US" altLang="ja-JP" dirty="0" err="1"/>
              <a:t>σ</a:t>
            </a:r>
            <a:r>
              <a:rPr lang="en-US" altLang="ja-JP" dirty="0"/>
              <a:t>,π)</a:t>
            </a:r>
            <a:r>
              <a:rPr lang="ja-JP" altLang="en-US" dirty="0"/>
              <a:t>のチューンシフトの 動き</a:t>
            </a:r>
            <a:r>
              <a:rPr lang="en-US" altLang="ja-JP" dirty="0"/>
              <a:t>(</a:t>
            </a:r>
            <a:r>
              <a:rPr lang="ja-JP" altLang="en-US" dirty="0"/>
              <a:t>負</a:t>
            </a:r>
            <a:r>
              <a:rPr lang="en-US" altLang="ja-JP" dirty="0"/>
              <a:t>/</a:t>
            </a:r>
            <a:r>
              <a:rPr lang="ja-JP" altLang="en-US" dirty="0"/>
              <a:t>正</a:t>
            </a:r>
            <a:r>
              <a:rPr lang="en-US" altLang="ja-JP" dirty="0"/>
              <a:t>)</a:t>
            </a:r>
            <a:r>
              <a:rPr lang="ja-JP" altLang="en-US" dirty="0"/>
              <a:t>により、カップリングを起こす </a:t>
            </a:r>
            <a:r>
              <a:rPr lang="en-US" altLang="ja-JP" dirty="0"/>
              <a:t>l, l′ </a:t>
            </a:r>
            <a:r>
              <a:rPr lang="ja-JP" altLang="en-US" dirty="0" smtClean="0"/>
              <a:t>どうしが接近</a:t>
            </a:r>
            <a:r>
              <a:rPr lang="ja-JP" altLang="en-US" dirty="0"/>
              <a:t>しやすいかどうかによる。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7329" y="3544383"/>
            <a:ext cx="7133053" cy="1908215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432FF"/>
                </a:solidFill>
              </a:rPr>
              <a:t>&lt;</a:t>
            </a:r>
            <a:r>
              <a:rPr lang="en-US" altLang="ja-JP" sz="2000" b="1" dirty="0" smtClean="0">
                <a:solidFill>
                  <a:srgbClr val="0432FF"/>
                </a:solidFill>
              </a:rPr>
              <a:t>π</a:t>
            </a:r>
            <a:r>
              <a:rPr lang="ja-JP" altLang="en-US" sz="2000" b="1" dirty="0" smtClean="0">
                <a:solidFill>
                  <a:srgbClr val="0432FF"/>
                </a:solidFill>
              </a:rPr>
              <a:t> </a:t>
            </a:r>
            <a:r>
              <a:rPr lang="en-US" altLang="ja-JP" sz="2000" b="1" dirty="0" smtClean="0">
                <a:solidFill>
                  <a:srgbClr val="0432FF"/>
                </a:solidFill>
              </a:rPr>
              <a:t>mode&gt;</a:t>
            </a:r>
            <a:endParaRPr lang="en-US" altLang="ja-JP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 smtClean="0"/>
              <a:t>Wrapped l </a:t>
            </a:r>
            <a:r>
              <a:rPr lang="en-US" altLang="ja-JP" sz="2000" dirty="0"/>
              <a:t>= </a:t>
            </a:r>
            <a:r>
              <a:rPr lang="ja-JP" altLang="en-US" sz="2000" dirty="0"/>
              <a:t>−</a:t>
            </a:r>
            <a:r>
              <a:rPr lang="en-US" altLang="ja-JP" sz="2000" dirty="0"/>
              <a:t>3 </a:t>
            </a:r>
            <a:r>
              <a:rPr lang="en-US" altLang="ja-JP" sz="2000" dirty="0" smtClean="0"/>
              <a:t>mode of </a:t>
            </a:r>
            <a:r>
              <a:rPr lang="en-US" altLang="ja-JP" sz="2000" dirty="0" smtClean="0">
                <a:latin typeface="Symbol" panose="05050102010706020507" pitchFamily="18" charset="2"/>
              </a:rPr>
              <a:t>p</a:t>
            </a:r>
            <a:r>
              <a:rPr lang="en-US" altLang="ja-JP" sz="2000" dirty="0" smtClean="0"/>
              <a:t> mode approach to 0.5, and becomes unstable.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 smtClean="0"/>
              <a:t>π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mode becomes unstable than s mode lower N. The particle tracking showed the </a:t>
            </a:r>
            <a:r>
              <a:rPr lang="en-US" altLang="ja-JP" sz="2000" dirty="0" smtClean="0">
                <a:latin typeface="Symbol" panose="05050102010706020507" pitchFamily="18" charset="2"/>
              </a:rPr>
              <a:t>p</a:t>
            </a:r>
            <a:r>
              <a:rPr lang="en-US" altLang="ja-JP" sz="2000" dirty="0" smtClean="0"/>
              <a:t> mode instability at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n</a:t>
            </a:r>
            <a:r>
              <a:rPr lang="en-US" altLang="ja-JP" sz="2000" dirty="0" err="1"/>
              <a:t>x</a:t>
            </a:r>
            <a:r>
              <a:rPr lang="en-US" altLang="ja-JP" sz="2000" dirty="0"/>
              <a:t>=0.55</a:t>
            </a:r>
            <a:r>
              <a:rPr lang="en-US" altLang="ja-JP" sz="2000" dirty="0" smtClean="0"/>
              <a:t>.</a:t>
            </a:r>
            <a:endParaRPr lang="ja-JP" altLang="en-US" sz="2000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7329" y="995064"/>
            <a:ext cx="7133053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&lt;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σ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mode&gt;</a:t>
            </a:r>
            <a:endParaRPr lang="en-US" altLang="ja-JP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 smtClean="0"/>
              <a:t>Wrapped l </a:t>
            </a:r>
            <a:r>
              <a:rPr lang="en-US" altLang="ja-JP" sz="2000" dirty="0"/>
              <a:t>= </a:t>
            </a:r>
            <a:r>
              <a:rPr lang="ja-JP" altLang="en-US" sz="2000" dirty="0"/>
              <a:t>−</a:t>
            </a:r>
            <a:r>
              <a:rPr lang="en-US" altLang="ja-JP" sz="2000" dirty="0"/>
              <a:t>3 </a:t>
            </a:r>
            <a:r>
              <a:rPr lang="en-US" altLang="ja-JP" sz="2000" dirty="0" smtClean="0"/>
              <a:t>mode of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dirty="0" smtClean="0"/>
              <a:t> mode is closed to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0.5. Tune shift is positive thus stable. </a:t>
            </a:r>
            <a:r>
              <a:rPr lang="ja-JP" altLang="en-US" sz="2000" dirty="0" smtClean="0"/>
              <a:t> </a:t>
            </a:r>
            <a:endParaRPr lang="ja-JP" alt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ja-JP" sz="2000" dirty="0"/>
              <a:t>σ </a:t>
            </a:r>
            <a:r>
              <a:rPr lang="en-US" altLang="ja-JP" sz="2000" dirty="0" smtClean="0"/>
              <a:t>mode instability is caused for l=-2 mode. The threshold for </a:t>
            </a:r>
            <a:r>
              <a:rPr lang="en-US" altLang="ja-JP" sz="2000" dirty="0" err="1" smtClean="0"/>
              <a:t>νx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0.55 </a:t>
            </a:r>
            <a:r>
              <a:rPr lang="en-US" altLang="ja-JP" sz="2000" dirty="0" smtClean="0"/>
              <a:t>is 4 times higher than that of </a:t>
            </a:r>
            <a:r>
              <a:rPr lang="en-US" altLang="ja-JP" sz="2000" dirty="0" err="1" smtClean="0"/>
              <a:t>νx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</a:t>
            </a:r>
            <a:r>
              <a:rPr lang="en-US" altLang="ja-JP" sz="2000" dirty="0" smtClean="0"/>
              <a:t>0.54. Similar growth rate at N</a:t>
            </a:r>
            <a:r>
              <a:rPr lang="en-US" altLang="ja-JP" sz="2000" baseline="-25000" dirty="0" smtClean="0"/>
              <a:t>0</a:t>
            </a:r>
            <a:r>
              <a:rPr lang="en-US" altLang="ja-JP" sz="2000" dirty="0" smtClean="0"/>
              <a:t>. </a:t>
            </a:r>
            <a:endParaRPr lang="ja-JP" altLang="en-US" sz="2000" dirty="0"/>
          </a:p>
          <a:p>
            <a:endParaRPr kumimoji="1" lang="ja-JP" altLang="en-US" sz="20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952264" y="1349002"/>
            <a:ext cx="1223906" cy="938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9428" y="116279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</a:t>
            </a:r>
            <a:r>
              <a:rPr kumimoji="1" lang="ja-JP" altLang="en-US" dirty="0" smtClean="0"/>
              <a:t>＝０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723" y="2603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=-2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16531" y="196456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=-1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7723" y="31750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dirty="0" smtClean="0"/>
              <a:t>=-3</a:t>
            </a:r>
            <a:endParaRPr kumimoji="1" lang="ja-JP" altLang="en-US" dirty="0"/>
          </a:p>
        </p:txBody>
      </p:sp>
      <p:cxnSp>
        <p:nvCxnSpPr>
          <p:cNvPr id="15" name="直線コネクタ 14"/>
          <p:cNvCxnSpPr>
            <a:stCxn id="13" idx="3"/>
          </p:cNvCxnSpPr>
          <p:nvPr/>
        </p:nvCxnSpPr>
        <p:spPr>
          <a:xfrm>
            <a:off x="858053" y="2149226"/>
            <a:ext cx="1318117" cy="505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892312" y="2774376"/>
            <a:ext cx="1283858" cy="252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977627" y="3229349"/>
            <a:ext cx="1198543" cy="12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下矢印 29"/>
          <p:cNvSpPr/>
          <p:nvPr/>
        </p:nvSpPr>
        <p:spPr>
          <a:xfrm>
            <a:off x="3074684" y="3897990"/>
            <a:ext cx="250257" cy="356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 flipV="1">
            <a:off x="3074683" y="3463883"/>
            <a:ext cx="250257" cy="35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9F50-5AAD-2D49-8EB1-E33D3289C32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7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Mode coupling theory for localized cross wake force - two </a:t>
            </a:r>
            <a:r>
              <a:rPr lang="en-US" altLang="ja-JP" dirty="0" smtClean="0"/>
              <a:t>beam </a:t>
            </a:r>
            <a:r>
              <a:rPr lang="en-US" altLang="ja-JP" dirty="0"/>
              <a:t>amplitude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Momentum kick due to the cross wake force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Mode expansion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88" y="3338326"/>
            <a:ext cx="5020769" cy="8289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4191979"/>
            <a:ext cx="6684832" cy="8212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763" y="5037890"/>
            <a:ext cx="6528685" cy="14258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5" y="2263471"/>
            <a:ext cx="6477000" cy="9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309" y="293527"/>
            <a:ext cx="10515600" cy="796531"/>
          </a:xfrm>
        </p:spPr>
        <p:txBody>
          <a:bodyPr/>
          <a:lstStyle/>
          <a:p>
            <a:r>
              <a:rPr lang="en-US" altLang="ja-JP" dirty="0" smtClean="0"/>
              <a:t>Revolution matrix for the cross wake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38342"/>
            <a:ext cx="10515600" cy="561965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Vector</a:t>
            </a:r>
          </a:p>
          <a:p>
            <a:r>
              <a:rPr kumimoji="1" lang="en-US" altLang="ja-JP" dirty="0" smtClean="0"/>
              <a:t>Betatron</a:t>
            </a:r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Synchrotron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Wake force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Revolution matrix,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W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s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>
                <a:latin typeface="Symbol" panose="05050102010706020507" pitchFamily="18" charset="2"/>
              </a:rPr>
              <a:t>b</a:t>
            </a:r>
            <a:endParaRPr kumimoji="1" lang="en-US" altLang="ja-JP" baseline="-25000" dirty="0" smtClean="0">
              <a:latin typeface="Symbol" panose="05050102010706020507" pitchFamily="18" charset="2"/>
            </a:endParaRPr>
          </a:p>
          <a:p>
            <a:r>
              <a:rPr lang="en-US" altLang="ja-JP" dirty="0" smtClean="0"/>
              <a:t>Solve Eigenvalue problem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453" y="3294144"/>
            <a:ext cx="4167094" cy="9888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700" y="1835401"/>
            <a:ext cx="5348023" cy="13466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605" y="1149137"/>
            <a:ext cx="4533900" cy="5429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453" y="4359632"/>
            <a:ext cx="4986728" cy="16051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44984" y="1238342"/>
            <a:ext cx="391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length=4(k</a:t>
            </a:r>
            <a:r>
              <a:rPr kumimoji="1" lang="en-US" altLang="ja-JP" sz="2400" baseline="-25000" dirty="0" smtClean="0"/>
              <a:t>max</a:t>
            </a:r>
            <a:r>
              <a:rPr kumimoji="1" lang="en-US" altLang="ja-JP" sz="2400" dirty="0" smtClean="0"/>
              <a:t>+1)(2l</a:t>
            </a:r>
            <a:r>
              <a:rPr kumimoji="1" lang="en-US" altLang="ja-JP" sz="2400" baseline="-25000" dirty="0" smtClean="0"/>
              <a:t>max</a:t>
            </a:r>
            <a:r>
              <a:rPr kumimoji="1" lang="en-US" altLang="ja-JP" sz="2400" dirty="0" smtClean="0"/>
              <a:t>+1)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884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3230" y="300831"/>
            <a:ext cx="10515600" cy="798514"/>
          </a:xfrm>
        </p:spPr>
        <p:txBody>
          <a:bodyPr/>
          <a:lstStyle/>
          <a:p>
            <a:r>
              <a:rPr kumimoji="1" lang="en-US" altLang="ja-JP" dirty="0" smtClean="0"/>
              <a:t>Result for the two beam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4793" y="1456959"/>
            <a:ext cx="4002374" cy="4883879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Eigenvector of the most unstable mode.</a:t>
            </a:r>
          </a:p>
          <a:p>
            <a:r>
              <a:rPr lang="en-US" altLang="ja-JP" dirty="0" smtClean="0"/>
              <a:t>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=0.54, eigenvectors of e+/e- beam is identical,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 mode.</a:t>
            </a:r>
          </a:p>
          <a:p>
            <a:r>
              <a:rPr lang="en-US" altLang="ja-JP" dirty="0"/>
              <a:t>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=0.96, eigenvectors </a:t>
            </a:r>
            <a:r>
              <a:rPr lang="en-US" altLang="ja-JP" dirty="0"/>
              <a:t>of e+/e- beam is </a:t>
            </a:r>
            <a:r>
              <a:rPr lang="en-US" altLang="ja-JP" dirty="0" smtClean="0"/>
              <a:t>opposite, 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</a:t>
            </a:r>
            <a:r>
              <a:rPr lang="en-US" altLang="ja-JP" dirty="0"/>
              <a:t>mode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Perfect agreement with single bunch analysis assuming </a:t>
            </a:r>
            <a:r>
              <a:rPr lang="en-US" altLang="ja-JP" dirty="0" smtClean="0">
                <a:latin typeface="Symbol" panose="05050102010706020507" pitchFamily="18" charset="2"/>
              </a:rPr>
              <a:t>s/p </a:t>
            </a:r>
            <a:r>
              <a:rPr lang="en-US" altLang="ja-JP" dirty="0" smtClean="0"/>
              <a:t>mode.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67" y="1381125"/>
            <a:ext cx="3971925" cy="54768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785" y="1362074"/>
            <a:ext cx="3667125" cy="5438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6224" y="1825625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=0.54,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41174" y="1825625"/>
            <a:ext cx="18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err="1" smtClean="0"/>
              <a:t>x</a:t>
            </a:r>
            <a:r>
              <a:rPr kumimoji="1" lang="en-US" altLang="ja-JP" dirty="0" smtClean="0"/>
              <a:t>=0.96,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854929" y="1174513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latin typeface="Symbol" panose="05050102010706020507" pitchFamily="18" charset="2"/>
              </a:rPr>
              <a:t>n</a:t>
            </a:r>
            <a:r>
              <a:rPr lang="en-US" altLang="ja-JP" sz="2400" baseline="-25000" dirty="0" err="1"/>
              <a:t>x</a:t>
            </a:r>
            <a:r>
              <a:rPr lang="en-US" altLang="ja-JP" sz="2400" dirty="0"/>
              <a:t>=0.54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9826854" y="1099345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latin typeface="Symbol" panose="05050102010706020507" pitchFamily="18" charset="2"/>
              </a:rPr>
              <a:t>n</a:t>
            </a:r>
            <a:r>
              <a:rPr lang="en-US" altLang="ja-JP" sz="2400" baseline="-25000" dirty="0" err="1" smtClean="0"/>
              <a:t>x</a:t>
            </a:r>
            <a:r>
              <a:rPr lang="en-US" altLang="ja-JP" sz="2400" dirty="0" smtClean="0"/>
              <a:t>=0.96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1526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6099"/>
            <a:ext cx="10515600" cy="1325563"/>
          </a:xfrm>
        </p:spPr>
        <p:txBody>
          <a:bodyPr/>
          <a:lstStyle/>
          <a:p>
            <a:r>
              <a:rPr lang="en-US" altLang="ja-JP" dirty="0"/>
              <a:t>What we know from </a:t>
            </a:r>
            <a:r>
              <a:rPr lang="en-US" altLang="ja-JP" dirty="0" smtClean="0"/>
              <a:t>eigenvalue analysis using the cross wake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41174"/>
            <a:ext cx="10515600" cy="4735789"/>
          </a:xfrm>
        </p:spPr>
        <p:txBody>
          <a:bodyPr/>
          <a:lstStyle/>
          <a:p>
            <a:r>
              <a:rPr lang="en-US" altLang="ja-JP" dirty="0" smtClean="0"/>
              <a:t>Single bunch wake force assuming </a:t>
            </a:r>
            <a:r>
              <a:rPr lang="en-US" altLang="ja-JP" dirty="0" smtClean="0">
                <a:latin typeface="Symbol" panose="05050102010706020507" pitchFamily="18" charset="2"/>
              </a:rPr>
              <a:t>s/p</a:t>
            </a:r>
            <a:r>
              <a:rPr lang="en-US" altLang="ja-JP" dirty="0" smtClean="0"/>
              <a:t> mode.</a:t>
            </a:r>
          </a:p>
          <a:p>
            <a:r>
              <a:rPr lang="en-US" altLang="ja-JP" dirty="0" smtClean="0"/>
              <a:t>Tune shift of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 is negative, while 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 is positive.</a:t>
            </a:r>
          </a:p>
          <a:p>
            <a:r>
              <a:rPr lang="en-US" altLang="ja-JP" dirty="0" smtClean="0"/>
              <a:t>When tune of a mode arrives at 0.5, or two modes with the same parity are merged, beam-beam system becomes unstable.</a:t>
            </a:r>
          </a:p>
          <a:p>
            <a:r>
              <a:rPr lang="en-US" altLang="ja-JP" dirty="0" smtClean="0"/>
              <a:t>Mode coupling is caused two modes between those w and w/o wrapping at 0.5.</a:t>
            </a:r>
          </a:p>
          <a:p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ja-JP" altLang="en-US" dirty="0"/>
              <a:t> </a:t>
            </a:r>
            <a:r>
              <a:rPr lang="en-US" altLang="ja-JP" dirty="0" smtClean="0"/>
              <a:t>mode is dominant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&lt;0.75, while 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ja-JP" altLang="en-US" dirty="0" smtClean="0"/>
              <a:t> </a:t>
            </a:r>
            <a:r>
              <a:rPr lang="en-US" altLang="ja-JP" dirty="0"/>
              <a:t>mode is dominant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/>
              <a:t>&gt;</a:t>
            </a:r>
            <a:r>
              <a:rPr lang="en-US" altLang="ja-JP" dirty="0" smtClean="0"/>
              <a:t>0.75. The behavior is symmetric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=0.75.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246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502" y="193520"/>
            <a:ext cx="10515600" cy="120231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+mn-lt"/>
              </a:rPr>
              <a:t>Eigen mode analysis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=0.53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s</a:t>
            </a:r>
            <a:r>
              <a:rPr lang="en-US" altLang="ja-JP" dirty="0" smtClean="0">
                <a:solidFill>
                  <a:srgbClr val="0070C0"/>
                </a:solidFill>
              </a:rPr>
              <a:t>(LER</a:t>
            </a:r>
            <a:r>
              <a:rPr lang="en-US" altLang="ja-JP" dirty="0">
                <a:solidFill>
                  <a:srgbClr val="0070C0"/>
                </a:solidFill>
              </a:rPr>
              <a:t>)=0.0247, </a:t>
            </a:r>
            <a:r>
              <a:rPr lang="en-US" altLang="ja-JP" dirty="0">
                <a:solidFill>
                  <a:srgbClr val="0070C0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srgbClr val="0070C0"/>
                </a:solidFill>
              </a:rPr>
              <a:t>s</a:t>
            </a:r>
            <a:r>
              <a:rPr lang="en-US" altLang="ja-JP" dirty="0">
                <a:solidFill>
                  <a:srgbClr val="0070C0"/>
                </a:solidFill>
              </a:rPr>
              <a:t>(HER)=0.0280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3013" y="1395832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8x8x                                                       4x8x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168" y="1546895"/>
            <a:ext cx="3650391" cy="50323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9" y="1817992"/>
            <a:ext cx="3417300" cy="47447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59988" y="6164756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skb8x8xb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853" y="2408644"/>
            <a:ext cx="2213431" cy="18010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67106" y="2785679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kumimoji="1" lang="en-US" altLang="ja-JP" dirty="0" err="1" smtClean="0"/>
              <a:t>+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s</a:t>
            </a:r>
            <a:r>
              <a:rPr kumimoji="1" lang="en-US" altLang="ja-JP" baseline="30000" dirty="0" smtClean="0"/>
              <a:t>(+)</a:t>
            </a:r>
            <a:endParaRPr kumimoji="1" lang="ja-JP" altLang="en-US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16721" y="3202169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-3</a:t>
            </a:r>
            <a:r>
              <a:rPr lang="en-US" altLang="ja-JP" dirty="0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smtClean="0"/>
              <a:t>s</a:t>
            </a:r>
            <a:r>
              <a:rPr kumimoji="1" lang="en-US" altLang="ja-JP" baseline="30000" dirty="0" smtClean="0"/>
              <a:t>(-)</a:t>
            </a:r>
            <a:endParaRPr kumimoji="1" lang="ja-JP" altLang="en-US" baseline="30000" dirty="0"/>
          </a:p>
        </p:txBody>
      </p:sp>
      <p:sp>
        <p:nvSpPr>
          <p:cNvPr id="10" name="円/楕円 9"/>
          <p:cNvSpPr/>
          <p:nvPr/>
        </p:nvSpPr>
        <p:spPr>
          <a:xfrm>
            <a:off x="1214591" y="2563318"/>
            <a:ext cx="570876" cy="407027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10" idx="6"/>
          </p:cNvCxnSpPr>
          <p:nvPr/>
        </p:nvCxnSpPr>
        <p:spPr>
          <a:xfrm>
            <a:off x="1785467" y="2766832"/>
            <a:ext cx="2638890" cy="62000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36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441"/>
          </a:xfrm>
        </p:spPr>
        <p:txBody>
          <a:bodyPr/>
          <a:lstStyle/>
          <a:p>
            <a:r>
              <a:rPr lang="en-US" altLang="ja-JP" dirty="0"/>
              <a:t>Eigen mode analysis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9817" y="1715922"/>
            <a:ext cx="10515600" cy="4351338"/>
          </a:xfrm>
        </p:spPr>
        <p:txBody>
          <a:bodyPr/>
          <a:lstStyle/>
          <a:p>
            <a:r>
              <a:rPr lang="en-US" altLang="ja-JP" dirty="0"/>
              <a:t>8x8x                                                       4x8x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28" y="998481"/>
            <a:ext cx="4004025" cy="55547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47" y="945929"/>
            <a:ext cx="4068487" cy="56598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72327" y="6311900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skb8x8xc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5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6609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lang="en-US" altLang="ja-JP" sz="3600" dirty="0"/>
              <a:t> Parameters</a:t>
            </a:r>
            <a:endParaRPr kumimoji="1" lang="ja-JP" altLang="en-US" sz="3600" dirty="0"/>
          </a:p>
        </p:txBody>
      </p:sp>
      <p:sp>
        <p:nvSpPr>
          <p:cNvPr id="3" name="正方形/長方形 2"/>
          <p:cNvSpPr/>
          <p:nvPr/>
        </p:nvSpPr>
        <p:spPr>
          <a:xfrm>
            <a:off x="838200" y="54525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err="1"/>
              <a:t>Pwinski</a:t>
            </a:r>
            <a:r>
              <a:rPr lang="en-US" altLang="ja-JP" dirty="0"/>
              <a:t> angle </a:t>
            </a:r>
            <a:r>
              <a:rPr lang="en-US" altLang="ja-JP" dirty="0" smtClean="0"/>
              <a:t>:</a:t>
            </a:r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P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z</a:t>
            </a:r>
            <a:r>
              <a:rPr lang="en-US" altLang="ja-JP" dirty="0" err="1"/>
              <a:t>θ</a:t>
            </a:r>
            <a:r>
              <a:rPr lang="en-US" altLang="ja-JP" baseline="-25000" dirty="0" err="1"/>
              <a:t>c</a:t>
            </a:r>
            <a:r>
              <a:rPr lang="en-US" altLang="ja-JP" dirty="0"/>
              <a:t>/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x</a:t>
            </a:r>
            <a:r>
              <a:rPr lang="en-US" altLang="ja-JP" baseline="-25000" dirty="0"/>
              <a:t> 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838200" y="1091341"/>
            <a:ext cx="10515600" cy="4139513"/>
            <a:chOff x="838200" y="3382832"/>
            <a:chExt cx="10515600" cy="4139513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838200" y="3382832"/>
              <a:ext cx="10515600" cy="4139513"/>
              <a:chOff x="838200" y="2337019"/>
              <a:chExt cx="10515600" cy="4139513"/>
            </a:xfrm>
          </p:grpSpPr>
          <p:pic>
            <p:nvPicPr>
              <p:cNvPr id="8" name="コンテンツ プレースホルダー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2337019"/>
                <a:ext cx="10515600" cy="4139513"/>
              </a:xfrm>
              <a:prstGeom prst="rect">
                <a:avLst/>
              </a:prstGeom>
            </p:spPr>
          </p:pic>
          <p:sp>
            <p:nvSpPr>
              <p:cNvPr id="4" name="フレーム 3"/>
              <p:cNvSpPr/>
              <p:nvPr/>
            </p:nvSpPr>
            <p:spPr>
              <a:xfrm>
                <a:off x="838200" y="6029739"/>
                <a:ext cx="1388165" cy="265044"/>
              </a:xfrm>
              <a:prstGeom prst="fram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フレーム 4"/>
              <p:cNvSpPr/>
              <p:nvPr/>
            </p:nvSpPr>
            <p:spPr>
              <a:xfrm>
                <a:off x="8017565" y="3260035"/>
                <a:ext cx="954157" cy="3034748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フレーム 5"/>
              <p:cNvSpPr/>
              <p:nvPr/>
            </p:nvSpPr>
            <p:spPr>
              <a:xfrm>
                <a:off x="6331789" y="3260035"/>
                <a:ext cx="1327968" cy="3034748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8194372" y="3556524"/>
              <a:ext cx="2078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CERN-</a:t>
              </a:r>
              <a:r>
                <a:rPr lang="en-US" altLang="ja-JP" dirty="0" err="1" smtClean="0"/>
                <a:t>FCCee</a:t>
              </a:r>
              <a:r>
                <a:rPr lang="en-US" altLang="ja-JP" dirty="0" smtClean="0"/>
                <a:t>     2016</a:t>
              </a:r>
              <a:endParaRPr lang="ja-JP" altLang="en-US" dirty="0"/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5812632" y="5358266"/>
            <a:ext cx="1183141" cy="1499734"/>
            <a:chOff x="9005888" y="2179631"/>
            <a:chExt cx="2240365" cy="2422532"/>
          </a:xfrm>
        </p:grpSpPr>
        <p:sp>
          <p:nvSpPr>
            <p:cNvPr id="15" name="円/楕円 14"/>
            <p:cNvSpPr/>
            <p:nvPr/>
          </p:nvSpPr>
          <p:spPr>
            <a:xfrm rot="19933493">
              <a:off x="9005888" y="2179631"/>
              <a:ext cx="2157412" cy="62071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2014029">
              <a:off x="9088841" y="2257385"/>
              <a:ext cx="2157412" cy="6207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中かっこ 16"/>
            <p:cNvSpPr/>
            <p:nvPr/>
          </p:nvSpPr>
          <p:spPr>
            <a:xfrm rot="5400000">
              <a:off x="9736360" y="3078458"/>
              <a:ext cx="340870" cy="73183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7414" y="3700463"/>
              <a:ext cx="495300" cy="901700"/>
            </a:xfrm>
            <a:prstGeom prst="rect">
              <a:avLst/>
            </a:prstGeom>
          </p:spPr>
        </p:pic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9F50-5AAD-2D49-8EB1-E33D3289C32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6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115"/>
          </a:xfrm>
        </p:spPr>
        <p:txBody>
          <a:bodyPr/>
          <a:lstStyle/>
          <a:p>
            <a:r>
              <a:rPr lang="en-US" altLang="ja-JP" dirty="0"/>
              <a:t>Eigen mode analysis for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 err="1" smtClean="0"/>
              <a:t>x</a:t>
            </a:r>
            <a:r>
              <a:rPr kumimoji="1" lang="en-US" altLang="ja-JP" dirty="0" smtClean="0"/>
              <a:t>=0.55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708" y="1261240"/>
            <a:ext cx="3720421" cy="52288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50" y="1340967"/>
            <a:ext cx="3692118" cy="51387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4761" y="6350248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skb8x8xd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4835" y="1340967"/>
            <a:ext cx="10515600" cy="4351338"/>
          </a:xfrm>
        </p:spPr>
        <p:txBody>
          <a:bodyPr/>
          <a:lstStyle/>
          <a:p>
            <a:r>
              <a:rPr lang="en-US" altLang="ja-JP" dirty="0"/>
              <a:t>8x8x                                                       4x8x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3866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altLang="ja-JP" dirty="0" smtClean="0"/>
              <a:t>Strong-strong beam-beam simulation</a:t>
            </a:r>
            <a:br>
              <a:rPr lang="en-US" altLang="ja-JP" dirty="0" smtClean="0"/>
            </a:br>
            <a:r>
              <a:rPr lang="en-US" altLang="ja-JP" dirty="0" smtClean="0"/>
              <a:t>8x8x</a:t>
            </a:r>
            <a:r>
              <a:rPr lang="en-US" altLang="ja-JP" dirty="0"/>
              <a:t>,    </a:t>
            </a:r>
            <a:r>
              <a:rPr lang="en-US" altLang="ja-JP" dirty="0" smtClean="0"/>
              <a:t>1.44mAx1.04mA, </a:t>
            </a:r>
            <a:r>
              <a:rPr lang="en-US" altLang="ja-JP" dirty="0" err="1" smtClean="0">
                <a:latin typeface="Symbol" panose="05050102010706020507" pitchFamily="18" charset="2"/>
              </a:rPr>
              <a:t>n</a:t>
            </a:r>
            <a:r>
              <a:rPr lang="en-US" altLang="ja-JP" baseline="-25000" dirty="0" err="1" smtClean="0"/>
              <a:t>x</a:t>
            </a:r>
            <a:r>
              <a:rPr lang="en-US" altLang="ja-JP" dirty="0" smtClean="0"/>
              <a:t>=0.53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09" y="1325563"/>
            <a:ext cx="7646242" cy="53821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884259" y="5276193"/>
            <a:ext cx="11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skb2a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3683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4x8x</a:t>
            </a:r>
            <a:r>
              <a:rPr lang="en-US" altLang="ja-JP" dirty="0"/>
              <a:t>,    1mAx0.8mA , 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x</a:t>
            </a:r>
            <a:r>
              <a:rPr lang="en-US" altLang="ja-JP" dirty="0"/>
              <a:t>=0.53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008993"/>
            <a:ext cx="7701984" cy="539656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382776" y="570869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skb21b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251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102366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Summary of the strong-strong simulation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04715"/>
              </p:ext>
            </p:extLst>
          </p:nvPr>
        </p:nvGraphicFramePr>
        <p:xfrm>
          <a:off x="838199" y="1825625"/>
          <a:ext cx="1017664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49"/>
                <a:gridCol w="4246180"/>
                <a:gridCol w="4687612"/>
              </a:tblGrid>
              <a:tr h="591754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     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baseline="-25000" dirty="0" err="1" smtClean="0"/>
                        <a:t>x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               8x8x</a:t>
                      </a:r>
                    </a:p>
                    <a:p>
                      <a:r>
                        <a:rPr kumimoji="1" lang="en-US" altLang="ja-JP" dirty="0" smtClean="0"/>
                        <a:t>         L/L</a:t>
                      </a:r>
                      <a:r>
                        <a:rPr kumimoji="1" lang="en-US" altLang="ja-JP" baseline="-25000" dirty="0" smtClean="0"/>
                        <a:t>0</a:t>
                      </a:r>
                      <a:r>
                        <a:rPr kumimoji="1" lang="en-US" altLang="ja-JP" dirty="0" smtClean="0"/>
                        <a:t>,       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x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smtClean="0"/>
                        <a:t>x0 </a:t>
                      </a:r>
                      <a:r>
                        <a:rPr kumimoji="1" lang="en-US" altLang="ja-JP" dirty="0" smtClean="0"/>
                        <a:t>(L &amp; H)             </a:t>
                      </a:r>
                      <a:r>
                        <a:rPr kumimoji="1" lang="en-US" altLang="ja-JP" dirty="0" err="1" smtClean="0"/>
                        <a:t>osc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                     4x8x</a:t>
                      </a:r>
                    </a:p>
                    <a:p>
                      <a:r>
                        <a:rPr kumimoji="1" lang="en-US" altLang="ja-JP" dirty="0" smtClean="0"/>
                        <a:t>           L/L</a:t>
                      </a:r>
                      <a:r>
                        <a:rPr kumimoji="1" lang="en-US" altLang="ja-JP" baseline="-25000" dirty="0" smtClean="0"/>
                        <a:t>0</a:t>
                      </a:r>
                      <a:r>
                        <a:rPr kumimoji="1" lang="en-US" altLang="ja-JP" dirty="0" smtClean="0"/>
                        <a:t>,            </a:t>
                      </a:r>
                      <a:r>
                        <a:rPr kumimoji="1" lang="en-US" altLang="ja-JP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 smtClean="0"/>
                        <a:t>x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smtClean="0"/>
                        <a:t>x0 </a:t>
                      </a:r>
                      <a:r>
                        <a:rPr kumimoji="1" lang="en-US" altLang="ja-JP" dirty="0" smtClean="0"/>
                        <a:t>(L &amp; H)             </a:t>
                      </a:r>
                      <a:r>
                        <a:rPr kumimoji="1" lang="en-US" altLang="ja-JP" dirty="0" err="1" smtClean="0"/>
                        <a:t>osc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0.53   </a:t>
                      </a:r>
                      <a:r>
                        <a:rPr kumimoji="1" lang="en-US" altLang="ja-JP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</a:t>
                      </a:r>
                      <a:endParaRPr kumimoji="1" lang="ja-JP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0.58-0.66         6.5       4.5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     0.75-1.0     3.0-7.5  2.2-6.2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0.535   </a:t>
                      </a:r>
                      <a:r>
                        <a:rPr kumimoji="1" lang="en-US" altLang="ja-JP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g</a:t>
                      </a:r>
                      <a:endParaRPr kumimoji="1" lang="ja-JP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0.70-0.95     2.5-6.2   1.4-4.0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           1.04</a:t>
                      </a:r>
                      <a:r>
                        <a:rPr kumimoji="1" lang="en-US" altLang="ja-JP" baseline="0" dirty="0" smtClean="0">
                          <a:solidFill>
                            <a:srgbClr val="0070C0"/>
                          </a:solidFill>
                        </a:rPr>
                        <a:t>             1.2          1.0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0.54     </a:t>
                      </a:r>
                      <a:r>
                        <a:rPr kumimoji="1" lang="en-US" altLang="ja-JP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</a:t>
                      </a:r>
                      <a:endParaRPr kumimoji="1" lang="ja-JP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0.75-0.95    2.5-6.0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  1.4-4.0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2"/>
                          </a:solidFill>
                        </a:rPr>
                        <a:t>           1.05</a:t>
                      </a:r>
                      <a:r>
                        <a:rPr kumimoji="1" lang="en-US" altLang="ja-JP" baseline="0" dirty="0" smtClean="0">
                          <a:solidFill>
                            <a:schemeClr val="accent2"/>
                          </a:solidFill>
                        </a:rPr>
                        <a:t>             2.1          1.1</a:t>
                      </a:r>
                      <a:endParaRPr kumimoji="1" lang="ja-JP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0.545   </a:t>
                      </a:r>
                      <a:r>
                        <a:rPr kumimoji="1" lang="en-US" altLang="ja-JP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</a:t>
                      </a:r>
                      <a:endParaRPr kumimoji="1" lang="ja-JP" alt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0.83           7.2              1.2             no </a:t>
                      </a:r>
                      <a:r>
                        <a:rPr kumimoji="1" lang="en-US" altLang="ja-JP" dirty="0" err="1" smtClean="0">
                          <a:solidFill>
                            <a:srgbClr val="FF0000"/>
                          </a:solidFill>
                        </a:rPr>
                        <a:t>osc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2"/>
                          </a:solidFill>
                        </a:rPr>
                        <a:t>          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0.94             5.2          1.7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0.55    </a:t>
                      </a:r>
                      <a:r>
                        <a:rPr kumimoji="1" lang="en-US" altLang="ja-JP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</a:t>
                      </a:r>
                      <a:r>
                        <a:rPr kumimoji="1" lang="en-US" altLang="ja-JP" dirty="0" smtClean="0"/>
                        <a:t> 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     0.75-0.77        8.6           3.5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762703" y="1229710"/>
            <a:ext cx="327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I=1.44mA x 1.04mA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9834" y="5213131"/>
            <a:ext cx="723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Horizontal emittance growth does not contribute luminosity drop in collision with a large crossing angle, when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baseline="-25000" dirty="0" smtClean="0"/>
              <a:t>y</a:t>
            </a:r>
            <a:r>
              <a:rPr kumimoji="1" lang="en-US" altLang="ja-JP" dirty="0" smtClean="0"/>
              <a:t> is large.</a:t>
            </a:r>
          </a:p>
          <a:p>
            <a:r>
              <a:rPr lang="en-US" altLang="ja-JP" dirty="0" smtClean="0"/>
              <a:t>Crab waist on in the simulation. CW-off may be serious for the horizontal emittance growth.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38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09075"/>
            <a:ext cx="10515600" cy="4767888"/>
          </a:xfrm>
        </p:spPr>
        <p:txBody>
          <a:bodyPr/>
          <a:lstStyle/>
          <a:p>
            <a:r>
              <a:rPr kumimoji="1" lang="en-US" altLang="ja-JP" dirty="0" smtClean="0"/>
              <a:t>Strong-strong beam-beam simulation showed a strong coherent beam-beam instability in head-tail mode at the collisions wit ha large crossing angle.</a:t>
            </a:r>
          </a:p>
          <a:p>
            <a:r>
              <a:rPr kumimoji="1" lang="en-US" altLang="ja-JP" dirty="0" smtClean="0"/>
              <a:t>To explain the instability, the cross wake force is introduced, particle tracking and eigenmode analysis were performed.</a:t>
            </a:r>
          </a:p>
          <a:p>
            <a:r>
              <a:rPr lang="en-US" altLang="ja-JP" dirty="0" smtClean="0"/>
              <a:t>The particle tracking gave guiding toward a complete theory based on the eigenmode analysis.</a:t>
            </a:r>
          </a:p>
          <a:p>
            <a:r>
              <a:rPr kumimoji="1" lang="en-US" altLang="ja-JP" dirty="0" smtClean="0"/>
              <a:t>It is essential that the wake force is localized at IP.</a:t>
            </a:r>
          </a:p>
          <a:p>
            <a:r>
              <a:rPr lang="en-US" altLang="ja-JP" dirty="0" smtClean="0"/>
              <a:t>Eigenmode analysis represents characteristics of this instability.</a:t>
            </a:r>
          </a:p>
          <a:p>
            <a:r>
              <a:rPr kumimoji="1" lang="en-US" altLang="ja-JP" dirty="0" smtClean="0"/>
              <a:t>Experiments in SuperKEKB is </a:t>
            </a:r>
            <a:r>
              <a:rPr kumimoji="1" lang="en-US" altLang="ja-JP" smtClean="0"/>
              <a:t>done soon.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907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Coherent beam-beam Instability seen in strong-strong simulation</a:t>
            </a:r>
            <a:r>
              <a:rPr lang="ja-JP" altLang="en-US" dirty="0"/>
              <a:t>　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FCC</a:t>
            </a:r>
            <a:r>
              <a:rPr lang="en-US" altLang="ja-JP" dirty="0" err="1"/>
              <a:t>ee</a:t>
            </a:r>
            <a:r>
              <a:rPr lang="en-US" altLang="ja-JP" dirty="0"/>
              <a:t>-</a:t>
            </a:r>
            <a:r>
              <a:rPr lang="en-US" altLang="ja-JP" dirty="0" smtClean="0"/>
              <a:t>Z)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Strong coherent beam-beam instability in head-tail mode has been seen in the design stage of </a:t>
            </a:r>
            <a:r>
              <a:rPr kumimoji="1" lang="en-US" altLang="ja-JP" dirty="0" err="1" smtClean="0"/>
              <a:t>FCCee</a:t>
            </a:r>
            <a:r>
              <a:rPr kumimoji="1" lang="en-US" altLang="ja-JP" dirty="0" smtClean="0"/>
              <a:t>-Z, W, H.</a:t>
            </a:r>
          </a:p>
          <a:p>
            <a:r>
              <a:rPr lang="en-US" altLang="ja-JP" dirty="0" smtClean="0"/>
              <a:t>Squeezing </a:t>
            </a:r>
            <a:r>
              <a:rPr lang="en-US" altLang="ja-JP" dirty="0" err="1" smtClean="0"/>
              <a:t>bx</a:t>
            </a:r>
            <a:r>
              <a:rPr lang="en-US" altLang="ja-JP" dirty="0" smtClean="0"/>
              <a:t> and increasing </a:t>
            </a:r>
            <a:r>
              <a:rPr lang="en-US" altLang="ja-JP" dirty="0" err="1" smtClean="0"/>
              <a:t>Piwinsi</a:t>
            </a:r>
            <a:r>
              <a:rPr lang="en-US" altLang="ja-JP" dirty="0" smtClean="0"/>
              <a:t> angle, the instability is suppressed and the design is being fixed.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0" y="4320258"/>
            <a:ext cx="3270660" cy="2213527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58" y="4361199"/>
            <a:ext cx="6184902" cy="21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Coherent beam-beam Instability seen in strong-strong simulation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SuperKEKB)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0" y="1690688"/>
            <a:ext cx="6597720" cy="2291501"/>
          </a:xfrm>
          <a:prstGeom prst="rect">
            <a:avLst/>
          </a:prstGeom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16226" y="3982188"/>
            <a:ext cx="10737574" cy="2627333"/>
          </a:xfrm>
        </p:spPr>
        <p:txBody>
          <a:bodyPr/>
          <a:lstStyle/>
          <a:p>
            <a:r>
              <a:rPr kumimoji="1" lang="en-US" altLang="ja-JP" dirty="0" smtClean="0"/>
              <a:t>Design parameters of SuperKEKB was stable.</a:t>
            </a:r>
          </a:p>
          <a:p>
            <a:r>
              <a:rPr lang="en-US" altLang="ja-JP" dirty="0" smtClean="0"/>
              <a:t>We squeeze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* step-by-step. </a:t>
            </a:r>
          </a:p>
          <a:p>
            <a:r>
              <a:rPr lang="en-US" altLang="ja-JP" dirty="0" smtClean="0"/>
              <a:t>Instability was seen in detuned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* (8x,8x).</a:t>
            </a:r>
          </a:p>
          <a:p>
            <a:r>
              <a:rPr kumimoji="1" lang="en-US" altLang="ja-JP" dirty="0" smtClean="0"/>
              <a:t>We plan to study this instability in Phase II commissioning this year.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73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819" y="202218"/>
            <a:ext cx="10953538" cy="1325563"/>
          </a:xfrm>
        </p:spPr>
        <p:txBody>
          <a:bodyPr/>
          <a:lstStyle/>
          <a:p>
            <a:r>
              <a:rPr lang="en-US" altLang="ja-JP" dirty="0" smtClean="0"/>
              <a:t>Mechanism of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instability- Cross </a:t>
            </a:r>
            <a:r>
              <a:rPr lang="en-US" altLang="ja-JP" dirty="0"/>
              <a:t>wake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7424" y="1305472"/>
            <a:ext cx="788482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Usual wake force gives correlation between bunch head to tail. Head-tail instability is induced by synchrotron motion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Cross wake field</a:t>
            </a:r>
            <a:r>
              <a:rPr kumimoji="1" lang="en-US" altLang="ja-JP" dirty="0" smtClean="0"/>
              <a:t> gives correlation of two colliding beam by convolution of each dipole moment.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Cross wake force induced by the beam-beam interaction is localized at IP.</a:t>
            </a:r>
            <a:endParaRPr kumimoji="1" lang="ja-JP" altLang="en-US" dirty="0"/>
          </a:p>
        </p:txBody>
      </p:sp>
      <p:grpSp>
        <p:nvGrpSpPr>
          <p:cNvPr id="4" name="図形グループ 16"/>
          <p:cNvGrpSpPr/>
          <p:nvPr/>
        </p:nvGrpSpPr>
        <p:grpSpPr>
          <a:xfrm>
            <a:off x="532813" y="1738373"/>
            <a:ext cx="3212137" cy="2432918"/>
            <a:chOff x="684135" y="1690688"/>
            <a:chExt cx="4305300" cy="28956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35" y="1690688"/>
              <a:ext cx="4305300" cy="2895600"/>
            </a:xfrm>
            <a:prstGeom prst="rect">
              <a:avLst/>
            </a:prstGeom>
          </p:spPr>
        </p:pic>
        <p:sp>
          <p:nvSpPr>
            <p:cNvPr id="6" name="左矢印 5"/>
            <p:cNvSpPr/>
            <p:nvPr/>
          </p:nvSpPr>
          <p:spPr>
            <a:xfrm>
              <a:off x="4245578" y="2376782"/>
              <a:ext cx="455951" cy="50780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684135" y="2376782"/>
              <a:ext cx="455951" cy="507804"/>
            </a:xfrm>
            <a:prstGeom prst="leftArrow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8" name="フレーム 7"/>
          <p:cNvSpPr/>
          <p:nvPr/>
        </p:nvSpPr>
        <p:spPr>
          <a:xfrm>
            <a:off x="7304954" y="3800591"/>
            <a:ext cx="1985217" cy="491475"/>
          </a:xfrm>
          <a:prstGeom prst="frame">
            <a:avLst>
              <a:gd name="adj1" fmla="val 0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solidFill>
                <a:srgbClr val="0432FF"/>
              </a:solidFill>
            </a:endParaRPr>
          </a:p>
        </p:txBody>
      </p:sp>
      <p:sp>
        <p:nvSpPr>
          <p:cNvPr id="9" name="フレーム 8"/>
          <p:cNvSpPr/>
          <p:nvPr/>
        </p:nvSpPr>
        <p:spPr>
          <a:xfrm>
            <a:off x="4701180" y="3800592"/>
            <a:ext cx="1465652" cy="491475"/>
          </a:xfrm>
          <a:prstGeom prst="frame">
            <a:avLst>
              <a:gd name="adj1" fmla="val 0"/>
            </a:avLst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rgbClr val="0432FF"/>
              </a:solidFill>
            </a:endParaRPr>
          </a:p>
        </p:txBody>
      </p:sp>
      <p:sp>
        <p:nvSpPr>
          <p:cNvPr id="10" name="フレーム 9"/>
          <p:cNvSpPr/>
          <p:nvPr/>
        </p:nvSpPr>
        <p:spPr>
          <a:xfrm>
            <a:off x="9290171" y="3799738"/>
            <a:ext cx="1138122" cy="491475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38" y="3739988"/>
            <a:ext cx="6095081" cy="63593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04" y="2142405"/>
            <a:ext cx="43053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1" y="1137052"/>
            <a:ext cx="5915025" cy="8096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5671" y="-70424"/>
            <a:ext cx="10515600" cy="913112"/>
          </a:xfrm>
        </p:spPr>
        <p:txBody>
          <a:bodyPr/>
          <a:lstStyle/>
          <a:p>
            <a:r>
              <a:rPr kumimoji="1" lang="en-US" altLang="ja-JP" dirty="0" smtClean="0"/>
              <a:t>Derivation of the cross wake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5671" y="794059"/>
            <a:ext cx="10515600" cy="5486819"/>
          </a:xfrm>
        </p:spPr>
        <p:txBody>
          <a:bodyPr/>
          <a:lstStyle/>
          <a:p>
            <a:r>
              <a:rPr kumimoji="1" lang="en-US" altLang="ja-JP" dirty="0" smtClean="0"/>
              <a:t>Beam-beam force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Difference for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err="1" smtClean="0"/>
              <a:t>x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Definition of the wake force</a:t>
            </a:r>
          </a:p>
          <a:p>
            <a:r>
              <a:rPr lang="en-US" altLang="ja-JP" dirty="0" smtClean="0"/>
              <a:t>Cross wake force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For flat beam, neglect y, </a:t>
            </a:r>
            <a:r>
              <a:rPr lang="en-US" altLang="ja-JP" dirty="0" err="1" smtClean="0"/>
              <a:t>sy</a:t>
            </a:r>
            <a:r>
              <a:rPr lang="en-US" altLang="ja-JP" dirty="0" smtClean="0"/>
              <a:t> terms.</a:t>
            </a:r>
            <a:endParaRPr kumimoji="1" lang="ja-JP" altLang="en-US" dirty="0"/>
          </a:p>
        </p:txBody>
      </p:sp>
      <p:grpSp>
        <p:nvGrpSpPr>
          <p:cNvPr id="4" name="図形グループ 16"/>
          <p:cNvGrpSpPr/>
          <p:nvPr/>
        </p:nvGrpSpPr>
        <p:grpSpPr>
          <a:xfrm>
            <a:off x="7760231" y="1137052"/>
            <a:ext cx="3803966" cy="2895600"/>
            <a:chOff x="684135" y="1690688"/>
            <a:chExt cx="4305300" cy="28956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35" y="1690688"/>
              <a:ext cx="4305300" cy="2895600"/>
            </a:xfrm>
            <a:prstGeom prst="rect">
              <a:avLst/>
            </a:prstGeom>
          </p:spPr>
        </p:pic>
        <p:sp>
          <p:nvSpPr>
            <p:cNvPr id="6" name="左矢印 5"/>
            <p:cNvSpPr/>
            <p:nvPr/>
          </p:nvSpPr>
          <p:spPr>
            <a:xfrm>
              <a:off x="4245578" y="2376782"/>
              <a:ext cx="455951" cy="50780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684135" y="2376782"/>
              <a:ext cx="455951" cy="507804"/>
            </a:xfrm>
            <a:prstGeom prst="leftArrow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73" y="5903742"/>
            <a:ext cx="4914900" cy="7429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039" y="2239675"/>
            <a:ext cx="5800725" cy="12954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306" y="3877194"/>
            <a:ext cx="4133850" cy="381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48" y="4422050"/>
            <a:ext cx="49053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520" y="3505647"/>
            <a:ext cx="4328722" cy="31404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1720" y="212047"/>
            <a:ext cx="10515600" cy="777438"/>
          </a:xfrm>
        </p:spPr>
        <p:txBody>
          <a:bodyPr/>
          <a:lstStyle/>
          <a:p>
            <a:r>
              <a:rPr kumimoji="1" lang="en-US" altLang="ja-JP" dirty="0" smtClean="0"/>
              <a:t>Cross wake force and its impedance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05647"/>
            <a:ext cx="4494999" cy="31404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20" y="1056225"/>
            <a:ext cx="4914900" cy="7429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627211" y="2592147"/>
            <a:ext cx="491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Impedance is pure imaginary and symmetric for </a:t>
            </a:r>
            <a:r>
              <a:rPr lang="en-US" altLang="ja-JP" sz="2400" dirty="0" smtClean="0"/>
              <a:t>freq.</a:t>
            </a:r>
            <a:endParaRPr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711720" y="2617179"/>
            <a:ext cx="4621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Normalized Wake </a:t>
            </a:r>
            <a:r>
              <a:rPr lang="en-US" altLang="ja-JP" sz="2400" dirty="0"/>
              <a:t>force is </a:t>
            </a:r>
            <a:r>
              <a:rPr lang="en-US" altLang="ja-JP" sz="2400" dirty="0" smtClean="0"/>
              <a:t>symmetric for z.</a:t>
            </a:r>
            <a:endParaRPr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99" y="944031"/>
            <a:ext cx="3667125" cy="8191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724" y="1676256"/>
            <a:ext cx="3619500" cy="7810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169" y="1763472"/>
            <a:ext cx="31623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48" y="3616197"/>
            <a:ext cx="2529958" cy="19054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8" y="1560269"/>
            <a:ext cx="2481921" cy="17853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3210" y="155263"/>
            <a:ext cx="10515600" cy="954009"/>
          </a:xfrm>
        </p:spPr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 for correlated head-tail motion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3210" y="1128624"/>
            <a:ext cx="10515600" cy="5426439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 </a:t>
            </a:r>
            <a:r>
              <a:rPr lang="en-US" altLang="ja-JP" dirty="0" smtClean="0"/>
              <a:t>mode: the dipole moment of two beams is identical</a:t>
            </a:r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mode:</a:t>
            </a:r>
            <a:r>
              <a:rPr lang="en-US" altLang="ja-JP" dirty="0"/>
              <a:t> the dipole moment of two beams is </a:t>
            </a:r>
            <a:r>
              <a:rPr lang="en-US" altLang="ja-JP" dirty="0" smtClean="0"/>
              <a:t>opposite</a:t>
            </a:r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Cross wake force can be treated as ordinary wake force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459" y="1801343"/>
            <a:ext cx="2762250" cy="5238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59" y="3796648"/>
            <a:ext cx="3143250" cy="523875"/>
          </a:xfrm>
          <a:prstGeom prst="rect">
            <a:avLst/>
          </a:prstGeom>
        </p:spPr>
      </p:pic>
      <p:sp>
        <p:nvSpPr>
          <p:cNvPr id="7" name="左矢印 6"/>
          <p:cNvSpPr/>
          <p:nvPr/>
        </p:nvSpPr>
        <p:spPr>
          <a:xfrm rot="10800000">
            <a:off x="7290299" y="1789527"/>
            <a:ext cx="455951" cy="5078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8802486" y="1789527"/>
            <a:ext cx="455951" cy="507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484" y="5703338"/>
            <a:ext cx="5801746" cy="8517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8437" y="5831012"/>
            <a:ext cx="1704975" cy="47625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454570" y="5722487"/>
            <a:ext cx="10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-</a:t>
            </a:r>
            <a:r>
              <a:rPr kumimoji="1" lang="en-US" altLang="ja-JP" sz="3200" dirty="0" smtClean="0"/>
              <a:t>/+ :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393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1677</Words>
  <Application>Microsoft Office PowerPoint</Application>
  <PresentationFormat>ワイド画面</PresentationFormat>
  <Paragraphs>277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Cambria Math</vt:lpstr>
      <vt:lpstr>Symbol</vt:lpstr>
      <vt:lpstr>Office テーマ</vt:lpstr>
      <vt:lpstr>Cross wake force and correlated head-tail instability in collisions with a large crossing angle</vt:lpstr>
      <vt:lpstr>Contents</vt:lpstr>
      <vt:lpstr>　 Parameters</vt:lpstr>
      <vt:lpstr>Coherent beam-beam Instability seen in strong-strong simulation　（FCCee-Z)</vt:lpstr>
      <vt:lpstr>Coherent beam-beam Instability seen in strong-strong simulation　（SuperKEKB)</vt:lpstr>
      <vt:lpstr>Mechanism of the instability- Cross wake force</vt:lpstr>
      <vt:lpstr>Derivation of the cross wake force</vt:lpstr>
      <vt:lpstr>Cross wake force and its impedance</vt:lpstr>
      <vt:lpstr>s and p mode for correlated head-tail motion</vt:lpstr>
      <vt:lpstr>Ordinary mode coupling theory</vt:lpstr>
      <vt:lpstr>Diagonal component of M, tune shift</vt:lpstr>
      <vt:lpstr>Particle tracking using the cross wake force</vt:lpstr>
      <vt:lpstr>Tracking simulation results for two beams using the cross wake force </vt:lpstr>
      <vt:lpstr>Tracking simulation results using single bunch wake force assuming s/p mode</vt:lpstr>
      <vt:lpstr>Uniformly distributed wake </vt:lpstr>
      <vt:lpstr>Tune dependence of the instability in the simulation</vt:lpstr>
      <vt:lpstr>What we know from the tracking simulation</vt:lpstr>
      <vt:lpstr>Mode coupling theory for localized single bunch wake force assuming s/p mode</vt:lpstr>
      <vt:lpstr>One turn transformation</vt:lpstr>
      <vt:lpstr>Mode expansion using Laguerre-Fourier  base</vt:lpstr>
      <vt:lpstr>Eigenvalue</vt:lpstr>
      <vt:lpstr>Tune/growth for localized single bunch wake,  νx =0.54,0.96 </vt:lpstr>
      <vt:lpstr>Tune/growth for localized single bunch wake, nx=0.55</vt:lpstr>
      <vt:lpstr>Mode coupling theory for localized cross wake force - two beam amplitude</vt:lpstr>
      <vt:lpstr>Revolution matrix for the cross wake force</vt:lpstr>
      <vt:lpstr>Result for the two beam model</vt:lpstr>
      <vt:lpstr>What we know from eigenvalue analysis using the cross wake force</vt:lpstr>
      <vt:lpstr>Eigen mode analysis for nx=0.53 ns(LER)=0.0247, ns(HER)=0.0280</vt:lpstr>
      <vt:lpstr>Eigen mode analysis for nx=0.54</vt:lpstr>
      <vt:lpstr>Eigen mode analysis for nx=0.55</vt:lpstr>
      <vt:lpstr>Strong-strong beam-beam simulation 8x8x,    1.44mAx1.04mA, nx=0.53</vt:lpstr>
      <vt:lpstr>4x8x,    1mAx0.8mA , nx=0.53</vt:lpstr>
      <vt:lpstr>Summary of the strong-strong simulation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wake force and correlated head-tail instability in collisions with a large crossing angle</dc:title>
  <dc:creator>大見和史</dc:creator>
  <cp:lastModifiedBy>大見和史</cp:lastModifiedBy>
  <cp:revision>122</cp:revision>
  <dcterms:created xsi:type="dcterms:W3CDTF">2018-01-14T00:37:52Z</dcterms:created>
  <dcterms:modified xsi:type="dcterms:W3CDTF">2018-02-06T20:13:12Z</dcterms:modified>
</cp:coreProperties>
</file>