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63" r:id="rId5"/>
    <p:sldId id="267" r:id="rId6"/>
    <p:sldId id="348" r:id="rId7"/>
    <p:sldId id="349" r:id="rId8"/>
    <p:sldId id="325" r:id="rId9"/>
    <p:sldId id="326" r:id="rId10"/>
    <p:sldId id="301" r:id="rId11"/>
    <p:sldId id="298" r:id="rId12"/>
    <p:sldId id="327" r:id="rId13"/>
    <p:sldId id="328" r:id="rId14"/>
    <p:sldId id="330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1" r:id="rId24"/>
    <p:sldId id="344" r:id="rId25"/>
    <p:sldId id="340" r:id="rId26"/>
    <p:sldId id="350" r:id="rId27"/>
    <p:sldId id="351" r:id="rId28"/>
    <p:sldId id="352" r:id="rId29"/>
    <p:sldId id="342" r:id="rId30"/>
    <p:sldId id="343" r:id="rId31"/>
    <p:sldId id="346" r:id="rId32"/>
    <p:sldId id="347" r:id="rId33"/>
    <p:sldId id="345" r:id="rId34"/>
    <p:sldId id="318" r:id="rId35"/>
    <p:sldId id="308" r:id="rId36"/>
    <p:sldId id="320" r:id="rId37"/>
    <p:sldId id="322" r:id="rId38"/>
    <p:sldId id="321" r:id="rId39"/>
    <p:sldId id="323" r:id="rId40"/>
    <p:sldId id="324" r:id="rId4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FF3B"/>
    <a:srgbClr val="A87E00"/>
    <a:srgbClr val="71DF32"/>
    <a:srgbClr val="FF5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0"/>
    <p:restoredTop sz="93789"/>
  </p:normalViewPr>
  <p:slideViewPr>
    <p:cSldViewPr snapToObjects="1" showGuides="1">
      <p:cViewPr>
        <p:scale>
          <a:sx n="155" d="100"/>
          <a:sy n="155" d="100"/>
        </p:scale>
        <p:origin x="1536" y="760"/>
      </p:cViewPr>
      <p:guideLst>
        <p:guide orient="horz" pos="40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72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2168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14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fr-FR" noProof="0"/>
              <a:t>To edit speaker name go to Insert &gt; Header &amp; Footer and apply to all slides except title page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7" name="Image 4" descr="CERN-logo_outline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90" y="5946775"/>
            <a:ext cx="613410" cy="603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fr-FR" noProof="0"/>
              <a:t>To edit speaker name go to Insert &gt; Header &amp; Footer and apply to all slides except title page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3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fr-FR" noProof="0"/>
              <a:t>To edit speaker name go to Insert &gt; Header &amp; Footer and apply to all slides except title page</a:t>
            </a:r>
            <a:endParaRPr lang="en-GB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4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fr-FR" noProof="0"/>
              <a:t>To edit speaker name go to Insert &gt; Header &amp; Footer and apply to all slides except title page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0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fr-FR" noProof="0"/>
              <a:t>To edit speaker name go to Insert &gt; Header &amp; Footer and apply to all slides except title page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9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fr-FR" noProof="0"/>
              <a:t>To edit speaker name go to Insert &gt; Header &amp; Footer and apply to all slides except title page</a:t>
            </a:r>
            <a:endParaRPr lang="en-GB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3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/>
          <a:p>
            <a:r>
              <a:rPr lang="fr-FR" noProof="0" dirty="0"/>
              <a:t>To </a:t>
            </a:r>
            <a:r>
              <a:rPr lang="fr-FR" noProof="0" dirty="0" err="1"/>
              <a:t>edit</a:t>
            </a:r>
            <a:r>
              <a:rPr lang="fr-FR" noProof="0" dirty="0"/>
              <a:t> speaker </a:t>
            </a:r>
            <a:r>
              <a:rPr lang="fr-FR" noProof="0" dirty="0" err="1"/>
              <a:t>name</a:t>
            </a:r>
            <a:r>
              <a:rPr lang="fr-FR" noProof="0" dirty="0"/>
              <a:t> go to Insert &gt; Header &amp; </a:t>
            </a:r>
            <a:r>
              <a:rPr lang="fr-FR" noProof="0" dirty="0" err="1"/>
              <a:t>Footer</a:t>
            </a:r>
            <a:r>
              <a:rPr lang="fr-FR" noProof="0" dirty="0"/>
              <a:t> and </a:t>
            </a:r>
            <a:r>
              <a:rPr lang="fr-FR" noProof="0" dirty="0" err="1"/>
              <a:t>apply</a:t>
            </a:r>
            <a:r>
              <a:rPr lang="fr-FR" noProof="0" dirty="0"/>
              <a:t> to all </a:t>
            </a:r>
            <a:r>
              <a:rPr lang="fr-FR" noProof="0" dirty="0" err="1"/>
              <a:t>slides</a:t>
            </a:r>
            <a:r>
              <a:rPr lang="fr-FR" noProof="0" dirty="0"/>
              <a:t> </a:t>
            </a:r>
            <a:r>
              <a:rPr lang="fr-FR" noProof="0" dirty="0" err="1"/>
              <a:t>except</a:t>
            </a:r>
            <a:r>
              <a:rPr lang="fr-FR" noProof="0" dirty="0"/>
              <a:t> </a:t>
            </a:r>
            <a:r>
              <a:rPr lang="fr-FR" noProof="0" dirty="0" err="1"/>
              <a:t>title</a:t>
            </a:r>
            <a:r>
              <a:rPr lang="fr-FR" noProof="0" dirty="0"/>
              <a:t> page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4" name="Image 4" descr="CERN-logo_outline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90" y="5946775"/>
            <a:ext cx="613410" cy="6032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 noProof="0"/>
              <a:t>To edit speaker name go to Insert &gt; Header &amp; Footer and apply to all slides except title page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0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40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2492896"/>
            <a:ext cx="7744016" cy="1368152"/>
          </a:xfrm>
        </p:spPr>
        <p:txBody>
          <a:bodyPr/>
          <a:lstStyle/>
          <a:p>
            <a:pPr algn="ctr"/>
            <a:r>
              <a:rPr lang="en-US" dirty="0"/>
              <a:t>Dynamic Aperture Simulations of Colliding Beams and Operational Scenarios of HL-LHC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3933056"/>
            <a:ext cx="7554936" cy="139090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2400" b="1" dirty="0" smtClean="0"/>
              <a:t>Nikos Karastathis</a:t>
            </a:r>
            <a:endParaRPr lang="en-GB" b="1" dirty="0"/>
          </a:p>
          <a:p>
            <a:pPr algn="ctr"/>
            <a:r>
              <a:rPr lang="en-GB" dirty="0"/>
              <a:t>with contributions of</a:t>
            </a:r>
          </a:p>
          <a:p>
            <a:pPr algn="ctr"/>
            <a:r>
              <a:rPr lang="en-GB" dirty="0"/>
              <a:t>G. </a:t>
            </a:r>
            <a:r>
              <a:rPr lang="en-GB" dirty="0" err="1"/>
              <a:t>Arduini</a:t>
            </a:r>
            <a:r>
              <a:rPr lang="en-GB" dirty="0"/>
              <a:t>, X. </a:t>
            </a:r>
            <a:r>
              <a:rPr lang="en-GB" dirty="0" err="1"/>
              <a:t>Buffat</a:t>
            </a:r>
            <a:r>
              <a:rPr lang="en-GB" dirty="0"/>
              <a:t>, F. </a:t>
            </a:r>
            <a:r>
              <a:rPr lang="en-GB" dirty="0" err="1"/>
              <a:t>Cerutti</a:t>
            </a:r>
            <a:r>
              <a:rPr lang="en-GB" dirty="0"/>
              <a:t>, S. </a:t>
            </a:r>
            <a:r>
              <a:rPr lang="en-GB" dirty="0" err="1"/>
              <a:t>Fartoukh</a:t>
            </a:r>
            <a:r>
              <a:rPr lang="en-GB" dirty="0"/>
              <a:t>, </a:t>
            </a:r>
            <a:r>
              <a:rPr lang="en-GB" dirty="0" smtClean="0"/>
              <a:t>G. </a:t>
            </a:r>
            <a:r>
              <a:rPr lang="en-GB" dirty="0" err="1" smtClean="0"/>
              <a:t>Iadarola</a:t>
            </a:r>
            <a:r>
              <a:rPr lang="en-GB" dirty="0" smtClean="0"/>
              <a:t>, </a:t>
            </a:r>
            <a:r>
              <a:rPr lang="en-GB" dirty="0" err="1" smtClean="0"/>
              <a:t>R.de</a:t>
            </a:r>
            <a:r>
              <a:rPr lang="en-GB" dirty="0" smtClean="0"/>
              <a:t> </a:t>
            </a:r>
            <a:r>
              <a:rPr lang="en-GB" dirty="0"/>
              <a:t>Maria, E. </a:t>
            </a:r>
            <a:r>
              <a:rPr lang="en-GB" dirty="0" err="1"/>
              <a:t>Metral</a:t>
            </a:r>
            <a:r>
              <a:rPr lang="en-GB" dirty="0"/>
              <a:t>, Y. </a:t>
            </a:r>
            <a:r>
              <a:rPr lang="en-GB" dirty="0" err="1"/>
              <a:t>Papaphilippou</a:t>
            </a:r>
            <a:r>
              <a:rPr lang="en-GB" dirty="0"/>
              <a:t>, D. Pellegrini, </a:t>
            </a:r>
            <a:r>
              <a:rPr lang="en-GB" dirty="0" smtClean="0"/>
              <a:t>L. Rossi, A</a:t>
            </a:r>
            <a:r>
              <a:rPr lang="en-GB" dirty="0"/>
              <a:t>. </a:t>
            </a:r>
            <a:r>
              <a:rPr lang="en-GB" dirty="0" err="1"/>
              <a:t>Tsinganis</a:t>
            </a:r>
            <a:r>
              <a:rPr lang="en-GB" dirty="0"/>
              <a:t>, R. </a:t>
            </a:r>
            <a:r>
              <a:rPr lang="en-GB" dirty="0" err="1"/>
              <a:t>Tomàs</a:t>
            </a:r>
            <a:r>
              <a:rPr lang="en-GB" dirty="0"/>
              <a:t> Garcia</a:t>
            </a:r>
            <a:endParaRPr lang="el-GR" dirty="0"/>
          </a:p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763688" y="5899150"/>
            <a:ext cx="6087912" cy="349250"/>
          </a:xfrm>
        </p:spPr>
        <p:txBody>
          <a:bodyPr>
            <a:normAutofit/>
          </a:bodyPr>
          <a:lstStyle/>
          <a:p>
            <a:r>
              <a:rPr lang="en-GB" dirty="0"/>
              <a:t>Beam-beam Effects in Circular Colliders Workshop, 5-7 Feb. </a:t>
            </a:r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5" name="Image 4" descr="CERN-logo_out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" y="5946775"/>
            <a:ext cx="613410" cy="603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384" y="5445224"/>
            <a:ext cx="1392851" cy="105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E04C3D2-EAFE-7C41-9EB5-1CC8EB199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13552"/>
            <a:ext cx="6215692" cy="51797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000" y="8144"/>
            <a:ext cx="7920000" cy="720000"/>
          </a:xfrm>
        </p:spPr>
        <p:txBody>
          <a:bodyPr/>
          <a:lstStyle/>
          <a:p>
            <a:r>
              <a:rPr lang="en-US" dirty="0"/>
              <a:t>Optimal Working Point: During the Levelling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B1E7A3E-538F-B946-BB40-2448514FB96D}"/>
              </a:ext>
            </a:extLst>
          </p:cNvPr>
          <p:cNvSpPr txBox="1">
            <a:spLocks/>
          </p:cNvSpPr>
          <p:nvPr/>
        </p:nvSpPr>
        <p:spPr>
          <a:xfrm>
            <a:off x="5783706" y="2505120"/>
            <a:ext cx="3405769" cy="2274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The </a:t>
            </a:r>
            <a:r>
              <a:rPr lang="en-US" sz="1800" b="1" dirty="0"/>
              <a:t>optimal WP </a:t>
            </a:r>
            <a:r>
              <a:rPr lang="en-US" sz="1800" dirty="0"/>
              <a:t>has been </a:t>
            </a:r>
            <a:r>
              <a:rPr lang="en-US" sz="1800" b="1" dirty="0"/>
              <a:t>shifted</a:t>
            </a:r>
            <a:r>
              <a:rPr lang="en-US" sz="1800" dirty="0"/>
              <a:t> compared to the one at the start of the levelling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New </a:t>
            </a:r>
            <a:r>
              <a:rPr lang="en-US" sz="1800" b="1" dirty="0"/>
              <a:t>optimal WP </a:t>
            </a:r>
            <a:r>
              <a:rPr lang="en-US" sz="1800" dirty="0"/>
              <a:t>for 15cm at </a:t>
            </a:r>
            <a:r>
              <a:rPr lang="en-US" sz="1800" b="1" dirty="0">
                <a:solidFill>
                  <a:srgbClr val="00B050"/>
                </a:solidFill>
              </a:rPr>
              <a:t>(.315, .320)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5B5AE54-35CB-1649-B865-D8953A29E5D6}"/>
              </a:ext>
            </a:extLst>
          </p:cNvPr>
          <p:cNvSpPr/>
          <p:nvPr/>
        </p:nvSpPr>
        <p:spPr>
          <a:xfrm>
            <a:off x="2555776" y="2924944"/>
            <a:ext cx="144016" cy="1440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14B3F77-9C05-F14C-9871-6FA3B42F0CCC}"/>
              </a:ext>
            </a:extLst>
          </p:cNvPr>
          <p:cNvSpPr/>
          <p:nvPr/>
        </p:nvSpPr>
        <p:spPr>
          <a:xfrm>
            <a:off x="3779912" y="2416235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34EC35A-24FA-374D-A05F-4EF4BD5FBA05}"/>
              </a:ext>
            </a:extLst>
          </p:cNvPr>
          <p:cNvSpPr txBox="1"/>
          <p:nvPr/>
        </p:nvSpPr>
        <p:spPr>
          <a:xfrm>
            <a:off x="1584163" y="2713386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(.31, .32)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2B88A9F-0A6C-374D-BEA4-315ED8D2723F}"/>
              </a:ext>
            </a:extLst>
          </p:cNvPr>
          <p:cNvSpPr txBox="1"/>
          <p:nvPr/>
        </p:nvSpPr>
        <p:spPr>
          <a:xfrm>
            <a:off x="2753542" y="2433050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(.320, .325)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A28EC75-1371-BF4B-816B-25719B6D9270}"/>
              </a:ext>
            </a:extLst>
          </p:cNvPr>
          <p:cNvSpPr/>
          <p:nvPr/>
        </p:nvSpPr>
        <p:spPr>
          <a:xfrm>
            <a:off x="3203848" y="3018733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28EF098-7BEE-A640-92C1-91D08AE34039}"/>
              </a:ext>
            </a:extLst>
          </p:cNvPr>
          <p:cNvSpPr txBox="1"/>
          <p:nvPr/>
        </p:nvSpPr>
        <p:spPr>
          <a:xfrm>
            <a:off x="2908254" y="2757642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(.315, .320)</a:t>
            </a:r>
          </a:p>
        </p:txBody>
      </p:sp>
    </p:spTree>
    <p:extLst>
      <p:ext uri="{BB962C8B-B14F-4D97-AF65-F5344CB8AC3E}">
        <p14:creationId xmlns:p14="http://schemas.microsoft.com/office/powerpoint/2010/main" val="57440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 animBg="1"/>
      <p:bldP spid="11" grpId="0" animBg="1"/>
      <p:bldP spid="16" grpId="0"/>
      <p:bldP spid="19" grpId="0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000" y="8144"/>
            <a:ext cx="7920000" cy="720000"/>
          </a:xfrm>
        </p:spPr>
        <p:txBody>
          <a:bodyPr/>
          <a:lstStyle/>
          <a:p>
            <a:r>
              <a:rPr lang="en-US" dirty="0"/>
              <a:t>Optimal Working Point: During the Levelling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238BA7E-A856-4A49-8966-0DA5DE4261A8}"/>
              </a:ext>
            </a:extLst>
          </p:cNvPr>
          <p:cNvGrpSpPr/>
          <p:nvPr/>
        </p:nvGrpSpPr>
        <p:grpSpPr>
          <a:xfrm>
            <a:off x="452463" y="519073"/>
            <a:ext cx="3754080" cy="3128400"/>
            <a:chOff x="452463" y="519073"/>
            <a:chExt cx="3754080" cy="3128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72FDC5C3-E520-854D-97FB-E195E0A1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63" y="519073"/>
              <a:ext cx="3754080" cy="3128400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BE2320E3-A143-6440-89C4-2E79ED99521F}"/>
                </a:ext>
              </a:extLst>
            </p:cNvPr>
            <p:cNvSpPr/>
            <p:nvPr/>
          </p:nvSpPr>
          <p:spPr>
            <a:xfrm>
              <a:off x="1475655" y="1933025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D5901509-B68F-8D45-B599-C59456DAF3E2}"/>
                </a:ext>
              </a:extLst>
            </p:cNvPr>
            <p:cNvSpPr/>
            <p:nvPr/>
          </p:nvSpPr>
          <p:spPr>
            <a:xfrm>
              <a:off x="2416606" y="151082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925A6844-F3C1-6640-8097-9A79832464C8}"/>
                </a:ext>
              </a:extLst>
            </p:cNvPr>
            <p:cNvSpPr/>
            <p:nvPr/>
          </p:nvSpPr>
          <p:spPr>
            <a:xfrm>
              <a:off x="1939425" y="1924902"/>
              <a:ext cx="144016" cy="14401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C2EB12-5348-CD4D-BB21-285A43B8C457}"/>
                </a:ext>
              </a:extLst>
            </p:cNvPr>
            <p:cNvSpPr txBox="1"/>
            <p:nvPr/>
          </p:nvSpPr>
          <p:spPr>
            <a:xfrm>
              <a:off x="1814369" y="2042559"/>
              <a:ext cx="109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</a:rPr>
                <a:t>(.315, .320)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20544611-02F6-5B40-9DFE-89997C522BDC}"/>
                </a:ext>
              </a:extLst>
            </p:cNvPr>
            <p:cNvSpPr txBox="1"/>
            <p:nvPr/>
          </p:nvSpPr>
          <p:spPr>
            <a:xfrm>
              <a:off x="1025852" y="2103812"/>
              <a:ext cx="899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</a:rPr>
                <a:t>(.31, .32)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7EB5C8B-7EBC-1041-AF74-D2E1448FB4C1}"/>
                </a:ext>
              </a:extLst>
            </p:cNvPr>
            <p:cNvSpPr txBox="1"/>
            <p:nvPr/>
          </p:nvSpPr>
          <p:spPr>
            <a:xfrm>
              <a:off x="1462244" y="1259044"/>
              <a:ext cx="109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(.320, .325)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D039E9B-807C-F04A-A4E9-267C51EA918E}"/>
              </a:ext>
            </a:extLst>
          </p:cNvPr>
          <p:cNvGrpSpPr/>
          <p:nvPr/>
        </p:nvGrpSpPr>
        <p:grpSpPr>
          <a:xfrm>
            <a:off x="4644008" y="539612"/>
            <a:ext cx="3754080" cy="3128400"/>
            <a:chOff x="4644008" y="539612"/>
            <a:chExt cx="3754080" cy="3128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7FC5BC82-ABF4-E24D-A357-036C723F9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539612"/>
              <a:ext cx="3754080" cy="3128400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78F8ACF1-808E-2249-BF20-3B5F3A9AB87B}"/>
                </a:ext>
              </a:extLst>
            </p:cNvPr>
            <p:cNvSpPr/>
            <p:nvPr/>
          </p:nvSpPr>
          <p:spPr>
            <a:xfrm>
              <a:off x="5670886" y="1924902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27936F0D-B30F-D242-9231-78E4B95307EE}"/>
                </a:ext>
              </a:extLst>
            </p:cNvPr>
            <p:cNvSpPr/>
            <p:nvPr/>
          </p:nvSpPr>
          <p:spPr>
            <a:xfrm>
              <a:off x="6600530" y="1536797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8AEB1265-3E0A-1B45-8F23-55EEF9AD66FA}"/>
                </a:ext>
              </a:extLst>
            </p:cNvPr>
            <p:cNvSpPr/>
            <p:nvPr/>
          </p:nvSpPr>
          <p:spPr>
            <a:xfrm>
              <a:off x="6148067" y="1939257"/>
              <a:ext cx="144016" cy="14401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0C60357-FD5E-8743-B96D-00786EC658BF}"/>
                </a:ext>
              </a:extLst>
            </p:cNvPr>
            <p:cNvSpPr txBox="1"/>
            <p:nvPr/>
          </p:nvSpPr>
          <p:spPr>
            <a:xfrm>
              <a:off x="5716459" y="2066450"/>
              <a:ext cx="109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</a:rPr>
                <a:t>(.315, .320)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4410168-303E-B14F-A490-0539AE27E6A4}"/>
                </a:ext>
              </a:extLst>
            </p:cNvPr>
            <p:cNvSpPr txBox="1"/>
            <p:nvPr/>
          </p:nvSpPr>
          <p:spPr>
            <a:xfrm>
              <a:off x="5189077" y="1582830"/>
              <a:ext cx="899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</a:rPr>
                <a:t>(.31, .32)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299B58C4-C83A-6E44-8818-3174885C5C6C}"/>
                </a:ext>
              </a:extLst>
            </p:cNvPr>
            <p:cNvSpPr txBox="1"/>
            <p:nvPr/>
          </p:nvSpPr>
          <p:spPr>
            <a:xfrm>
              <a:off x="5646168" y="1311593"/>
              <a:ext cx="109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(.320, .325)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DBD50A7-69F7-2C46-8291-53D783E3AB66}"/>
              </a:ext>
            </a:extLst>
          </p:cNvPr>
          <p:cNvGrpSpPr/>
          <p:nvPr/>
        </p:nvGrpSpPr>
        <p:grpSpPr>
          <a:xfrm>
            <a:off x="4781888" y="3743221"/>
            <a:ext cx="3754080" cy="3128400"/>
            <a:chOff x="4781888" y="3743221"/>
            <a:chExt cx="3754080" cy="312840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AE4385C6-4B7D-6944-AAB5-739E4EEAA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888" y="3743221"/>
              <a:ext cx="3754080" cy="3128400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E01C6287-5FAC-AA44-9B47-A6B9899B3CFC}"/>
                </a:ext>
              </a:extLst>
            </p:cNvPr>
            <p:cNvSpPr/>
            <p:nvPr/>
          </p:nvSpPr>
          <p:spPr>
            <a:xfrm>
              <a:off x="5844589" y="5133020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D44DF68B-1C91-A44A-B604-CC2D82C14D9B}"/>
                </a:ext>
              </a:extLst>
            </p:cNvPr>
            <p:cNvSpPr/>
            <p:nvPr/>
          </p:nvSpPr>
          <p:spPr>
            <a:xfrm>
              <a:off x="6716440" y="470699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9340B5B8-E34A-FA4E-A74E-E71C9D3A6CA5}"/>
                </a:ext>
              </a:extLst>
            </p:cNvPr>
            <p:cNvSpPr/>
            <p:nvPr/>
          </p:nvSpPr>
          <p:spPr>
            <a:xfrm>
              <a:off x="6297546" y="5134226"/>
              <a:ext cx="144016" cy="14401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32BD0A1-2AED-C54B-BFB0-ED8D3ACFEC75}"/>
                </a:ext>
              </a:extLst>
            </p:cNvPr>
            <p:cNvSpPr txBox="1"/>
            <p:nvPr/>
          </p:nvSpPr>
          <p:spPr>
            <a:xfrm>
              <a:off x="5436335" y="4688127"/>
              <a:ext cx="899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</a:rPr>
                <a:t>(.31, .32)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2CD11AAC-FB3C-A043-AB06-5B6F59F69444}"/>
                </a:ext>
              </a:extLst>
            </p:cNvPr>
            <p:cNvSpPr txBox="1"/>
            <p:nvPr/>
          </p:nvSpPr>
          <p:spPr>
            <a:xfrm>
              <a:off x="6521048" y="4311816"/>
              <a:ext cx="109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(.320, .325)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2D49C747-9112-5740-AFC8-C8BC3831D3D9}"/>
                </a:ext>
              </a:extLst>
            </p:cNvPr>
            <p:cNvSpPr txBox="1"/>
            <p:nvPr/>
          </p:nvSpPr>
          <p:spPr>
            <a:xfrm>
              <a:off x="6017417" y="5276840"/>
              <a:ext cx="109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</a:rPr>
                <a:t>(.315, .320)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CC75979-25BB-034A-8415-3872178F4983}"/>
              </a:ext>
            </a:extLst>
          </p:cNvPr>
          <p:cNvGrpSpPr/>
          <p:nvPr/>
        </p:nvGrpSpPr>
        <p:grpSpPr>
          <a:xfrm>
            <a:off x="618088" y="3739082"/>
            <a:ext cx="3715200" cy="3096000"/>
            <a:chOff x="618088" y="3739082"/>
            <a:chExt cx="3715200" cy="3096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487299F9-796E-9542-A519-1ACE66FD3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88" y="3739082"/>
              <a:ext cx="3715200" cy="3096000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ED694E21-6E86-834E-98D2-90B8BB8C2803}"/>
                </a:ext>
              </a:extLst>
            </p:cNvPr>
            <p:cNvSpPr/>
            <p:nvPr/>
          </p:nvSpPr>
          <p:spPr>
            <a:xfrm>
              <a:off x="1664739" y="5143066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BE914424-6DAA-BF4A-92C6-F8AAA3C2EF88}"/>
                </a:ext>
              </a:extLst>
            </p:cNvPr>
            <p:cNvSpPr/>
            <p:nvPr/>
          </p:nvSpPr>
          <p:spPr>
            <a:xfrm>
              <a:off x="2104151" y="5122582"/>
              <a:ext cx="144016" cy="14401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A2BBC6D4-2727-2446-A405-1DCDD8D8D3A0}"/>
                </a:ext>
              </a:extLst>
            </p:cNvPr>
            <p:cNvSpPr txBox="1"/>
            <p:nvPr/>
          </p:nvSpPr>
          <p:spPr>
            <a:xfrm>
              <a:off x="1837567" y="5285873"/>
              <a:ext cx="109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</a:rPr>
                <a:t>(.315, .320)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FC8394C-2ACE-1F41-A9BA-760E3108FEB1}"/>
                </a:ext>
              </a:extLst>
            </p:cNvPr>
            <p:cNvSpPr txBox="1"/>
            <p:nvPr/>
          </p:nvSpPr>
          <p:spPr>
            <a:xfrm>
              <a:off x="1169868" y="4739939"/>
              <a:ext cx="899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</a:rPr>
                <a:t>(.31, .32)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767BF460-4106-2B4D-B90D-94DA5DFFBC91}"/>
                </a:ext>
              </a:extLst>
            </p:cNvPr>
            <p:cNvSpPr txBox="1"/>
            <p:nvPr/>
          </p:nvSpPr>
          <p:spPr>
            <a:xfrm>
              <a:off x="2458075" y="4256932"/>
              <a:ext cx="109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(.320, .325)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F9B7C939-C938-9043-892A-BD34BEEEC876}"/>
                </a:ext>
              </a:extLst>
            </p:cNvPr>
            <p:cNvSpPr/>
            <p:nvPr/>
          </p:nvSpPr>
          <p:spPr>
            <a:xfrm>
              <a:off x="2528840" y="4614405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483C1C77-884D-454A-BCA5-4D9896CA67B7}"/>
              </a:ext>
            </a:extLst>
          </p:cNvPr>
          <p:cNvGrpSpPr/>
          <p:nvPr/>
        </p:nvGrpSpPr>
        <p:grpSpPr>
          <a:xfrm>
            <a:off x="1666811" y="1329992"/>
            <a:ext cx="5976664" cy="4980553"/>
            <a:chOff x="395536" y="908720"/>
            <a:chExt cx="5976664" cy="4980553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xmlns="" id="{9D18D3F0-CD14-334C-960A-374213833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908720"/>
              <a:ext cx="5976664" cy="4980553"/>
            </a:xfrm>
            <a:prstGeom prst="rect">
              <a:avLst/>
            </a:prstGeom>
          </p:spPr>
        </p:pic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C20506B1-EE92-0544-80DD-2F201A0ACD6A}"/>
                </a:ext>
              </a:extLst>
            </p:cNvPr>
            <p:cNvSpPr/>
            <p:nvPr/>
          </p:nvSpPr>
          <p:spPr>
            <a:xfrm>
              <a:off x="2555776" y="2924944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5552C61F-8C67-3844-9046-0357A14D5082}"/>
                </a:ext>
              </a:extLst>
            </p:cNvPr>
            <p:cNvSpPr/>
            <p:nvPr/>
          </p:nvSpPr>
          <p:spPr>
            <a:xfrm>
              <a:off x="3779912" y="2416235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DE67B2C8-CC49-5547-B38E-8ADE92EB606E}"/>
                </a:ext>
              </a:extLst>
            </p:cNvPr>
            <p:cNvSpPr txBox="1"/>
            <p:nvPr/>
          </p:nvSpPr>
          <p:spPr>
            <a:xfrm>
              <a:off x="1584163" y="2713386"/>
              <a:ext cx="899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</a:rPr>
                <a:t>(.31, .32)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56F95FA9-1735-514E-A95F-6F5758C71DB8}"/>
                </a:ext>
              </a:extLst>
            </p:cNvPr>
            <p:cNvSpPr txBox="1"/>
            <p:nvPr/>
          </p:nvSpPr>
          <p:spPr>
            <a:xfrm>
              <a:off x="2753542" y="2433050"/>
              <a:ext cx="109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(.320, .325)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4A669146-FBDF-1F4C-B661-60B67223F71D}"/>
                </a:ext>
              </a:extLst>
            </p:cNvPr>
            <p:cNvSpPr/>
            <p:nvPr/>
          </p:nvSpPr>
          <p:spPr>
            <a:xfrm>
              <a:off x="3203848" y="3018733"/>
              <a:ext cx="144016" cy="14401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D63071C9-EDE8-3D4E-A525-D2BD0612BD54}"/>
                </a:ext>
              </a:extLst>
            </p:cNvPr>
            <p:cNvSpPr txBox="1"/>
            <p:nvPr/>
          </p:nvSpPr>
          <p:spPr>
            <a:xfrm>
              <a:off x="2908254" y="2757642"/>
              <a:ext cx="109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</a:rPr>
                <a:t>(.315, .320)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459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000" y="16968"/>
            <a:ext cx="7920000" cy="628738"/>
          </a:xfrm>
        </p:spPr>
        <p:txBody>
          <a:bodyPr/>
          <a:lstStyle/>
          <a:p>
            <a:r>
              <a:rPr lang="en-US" dirty="0"/>
              <a:t>Optimal Working Point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238BA7E-A856-4A49-8966-0DA5DE4261A8}"/>
              </a:ext>
            </a:extLst>
          </p:cNvPr>
          <p:cNvGrpSpPr/>
          <p:nvPr/>
        </p:nvGrpSpPr>
        <p:grpSpPr>
          <a:xfrm>
            <a:off x="322616" y="814147"/>
            <a:ext cx="3902185" cy="3290580"/>
            <a:chOff x="452463" y="519073"/>
            <a:chExt cx="3754080" cy="3128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72FDC5C3-E520-854D-97FB-E195E0A1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63" y="519073"/>
              <a:ext cx="3754080" cy="3128400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BE2320E3-A143-6440-89C4-2E79ED99521F}"/>
                </a:ext>
              </a:extLst>
            </p:cNvPr>
            <p:cNvSpPr/>
            <p:nvPr/>
          </p:nvSpPr>
          <p:spPr>
            <a:xfrm>
              <a:off x="1475655" y="1933025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D5901509-B68F-8D45-B599-C59456DAF3E2}"/>
                </a:ext>
              </a:extLst>
            </p:cNvPr>
            <p:cNvSpPr/>
            <p:nvPr/>
          </p:nvSpPr>
          <p:spPr>
            <a:xfrm>
              <a:off x="2416606" y="151082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925A6844-F3C1-6640-8097-9A79832464C8}"/>
                </a:ext>
              </a:extLst>
            </p:cNvPr>
            <p:cNvSpPr/>
            <p:nvPr/>
          </p:nvSpPr>
          <p:spPr>
            <a:xfrm>
              <a:off x="1939425" y="1924902"/>
              <a:ext cx="144016" cy="14401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C2EB12-5348-CD4D-BB21-285A43B8C457}"/>
                </a:ext>
              </a:extLst>
            </p:cNvPr>
            <p:cNvSpPr txBox="1"/>
            <p:nvPr/>
          </p:nvSpPr>
          <p:spPr>
            <a:xfrm>
              <a:off x="1814369" y="2042559"/>
              <a:ext cx="109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</a:rPr>
                <a:t>(.315, .320)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20544611-02F6-5B40-9DFE-89997C522BDC}"/>
                </a:ext>
              </a:extLst>
            </p:cNvPr>
            <p:cNvSpPr txBox="1"/>
            <p:nvPr/>
          </p:nvSpPr>
          <p:spPr>
            <a:xfrm>
              <a:off x="1025852" y="2103812"/>
              <a:ext cx="899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</a:rPr>
                <a:t>(.31, .32)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7EB5C8B-7EBC-1041-AF74-D2E1448FB4C1}"/>
                </a:ext>
              </a:extLst>
            </p:cNvPr>
            <p:cNvSpPr txBox="1"/>
            <p:nvPr/>
          </p:nvSpPr>
          <p:spPr>
            <a:xfrm>
              <a:off x="1462244" y="1259044"/>
              <a:ext cx="109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(.320, .325)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483C1C77-884D-454A-BCA5-4D9896CA67B7}"/>
              </a:ext>
            </a:extLst>
          </p:cNvPr>
          <p:cNvGrpSpPr/>
          <p:nvPr/>
        </p:nvGrpSpPr>
        <p:grpSpPr>
          <a:xfrm>
            <a:off x="4637650" y="723397"/>
            <a:ext cx="4084755" cy="3290400"/>
            <a:chOff x="395535" y="908718"/>
            <a:chExt cx="6465223" cy="5387687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xmlns="" id="{9D18D3F0-CD14-334C-960A-374213833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5" y="908718"/>
              <a:ext cx="6465223" cy="5387687"/>
            </a:xfrm>
            <a:prstGeom prst="rect">
              <a:avLst/>
            </a:prstGeom>
          </p:spPr>
        </p:pic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C20506B1-EE92-0544-80DD-2F201A0ACD6A}"/>
                </a:ext>
              </a:extLst>
            </p:cNvPr>
            <p:cNvSpPr/>
            <p:nvPr/>
          </p:nvSpPr>
          <p:spPr>
            <a:xfrm>
              <a:off x="2555776" y="2924944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5552C61F-8C67-3844-9046-0357A14D5082}"/>
                </a:ext>
              </a:extLst>
            </p:cNvPr>
            <p:cNvSpPr/>
            <p:nvPr/>
          </p:nvSpPr>
          <p:spPr>
            <a:xfrm>
              <a:off x="3779912" y="2416235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DE67B2C8-CC49-5547-B38E-8ADE92EB606E}"/>
                </a:ext>
              </a:extLst>
            </p:cNvPr>
            <p:cNvSpPr txBox="1"/>
            <p:nvPr/>
          </p:nvSpPr>
          <p:spPr>
            <a:xfrm>
              <a:off x="1584163" y="2713386"/>
              <a:ext cx="899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</a:rPr>
                <a:t>(.31, .32)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56F95FA9-1735-514E-A95F-6F5758C71DB8}"/>
                </a:ext>
              </a:extLst>
            </p:cNvPr>
            <p:cNvSpPr txBox="1"/>
            <p:nvPr/>
          </p:nvSpPr>
          <p:spPr>
            <a:xfrm>
              <a:off x="2753542" y="2433050"/>
              <a:ext cx="109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(.320, .325)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4A669146-FBDF-1F4C-B661-60B67223F71D}"/>
                </a:ext>
              </a:extLst>
            </p:cNvPr>
            <p:cNvSpPr/>
            <p:nvPr/>
          </p:nvSpPr>
          <p:spPr>
            <a:xfrm>
              <a:off x="3203848" y="3018733"/>
              <a:ext cx="144016" cy="14401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D63071C9-EDE8-3D4E-A525-D2BD0612BD54}"/>
                </a:ext>
              </a:extLst>
            </p:cNvPr>
            <p:cNvSpPr txBox="1"/>
            <p:nvPr/>
          </p:nvSpPr>
          <p:spPr>
            <a:xfrm>
              <a:off x="3190985" y="2801240"/>
              <a:ext cx="1098378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</a:rPr>
                <a:t>(.315, .320)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xmlns="" id="{E4A5C0A4-D85C-CD4D-A562-69A987A7F4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616" y="4182286"/>
                <a:ext cx="8399789" cy="198301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85000"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4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0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6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Start of levelling (</a:t>
                </a:r>
                <a:r>
                  <a:rPr lang="el-GR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β*</a:t>
                </a:r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=64cm) 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Optimal </a:t>
                </a:r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WP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at 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(.320, .325) 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for maximizing DA (</a:t>
                </a:r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~3</a:t>
                </a:r>
                <a:r>
                  <a:rPr lang="el-GR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σ </a:t>
                </a:r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gain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 for </a:t>
                </a:r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high </a:t>
                </a:r>
                <a:r>
                  <a:rPr lang="en-US" sz="18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octupole</a:t>
                </a:r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and </a:t>
                </a:r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chromaticity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and nominal </a:t>
                </a:r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half-crossing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angle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of </a:t>
                </a:r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250</a:t>
                </a:r>
                <a:r>
                  <a:rPr lang="el-GR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μ</a:t>
                </a:r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rad</a:t>
                </a:r>
                <a:b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endParaRPr 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/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During levelling : 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Optimal </a:t>
                </a:r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WP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mainly maintained around 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(.320, .325) 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shifting towards </a:t>
                </a:r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smaller values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&lt;1.6 ×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ppb</a:t>
                </a:r>
                <a:b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endPara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/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End of levelling (</a:t>
                </a:r>
                <a:r>
                  <a:rPr lang="el-GR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β*=15</a:t>
                </a:r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cm) : 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Optimal WP moved to </a:t>
                </a:r>
                <a:r>
                  <a:rPr lang="en-US" sz="1800" b="1" dirty="0">
                    <a:solidFill>
                      <a:srgbClr val="00B050"/>
                    </a:solidFill>
                  </a:rPr>
                  <a:t>(.315, .320) 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for </a:t>
                </a:r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high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8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octupoles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and </a:t>
                </a:r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chromaticity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and nominal </a:t>
                </a:r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half crossing angle 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of </a:t>
                </a:r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250</a:t>
                </a:r>
                <a:r>
                  <a:rPr lang="el-GR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μ</a:t>
                </a:r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rad</a:t>
                </a:r>
              </a:p>
              <a:p>
                <a:pPr lvl="2"/>
                <a:r>
                  <a:rPr lang="en-US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Investigate the possibility to </a:t>
                </a:r>
                <a:r>
                  <a:rPr lang="en-US" sz="17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reduce chromaticity during the levelling</a:t>
                </a:r>
                <a:r>
                  <a:rPr lang="en-US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E4A5C0A4-D85C-CD4D-A562-69A987A7F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16" y="4182286"/>
                <a:ext cx="8399789" cy="1983017"/>
              </a:xfrm>
              <a:prstGeom prst="rect">
                <a:avLst/>
              </a:prstGeom>
              <a:blipFill>
                <a:blip r:embed="rId4"/>
                <a:stretch>
                  <a:fillRect t="-3822" b="-4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>
            <a:extLst>
              <a:ext uri="{FF2B5EF4-FFF2-40B4-BE49-F238E27FC236}">
                <a16:creationId xmlns:a16="http://schemas.microsoft.com/office/drawing/2014/main" xmlns="" id="{31326CC1-D517-3640-A345-C3AEBB832AAA}"/>
              </a:ext>
            </a:extLst>
          </p:cNvPr>
          <p:cNvSpPr/>
          <p:nvPr/>
        </p:nvSpPr>
        <p:spPr>
          <a:xfrm>
            <a:off x="4103144" y="2459437"/>
            <a:ext cx="612872" cy="204169"/>
          </a:xfrm>
          <a:prstGeom prst="rightArrow">
            <a:avLst/>
          </a:prstGeom>
          <a:gradFill>
            <a:gsLst>
              <a:gs pos="9000">
                <a:srgbClr val="0070C0"/>
              </a:gs>
              <a:gs pos="95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000" y="116632"/>
            <a:ext cx="7920000" cy="628738"/>
          </a:xfrm>
        </p:spPr>
        <p:txBody>
          <a:bodyPr/>
          <a:lstStyle/>
          <a:p>
            <a:r>
              <a:rPr lang="en-US" dirty="0"/>
              <a:t>Baseline and Adaptive Crossing Angle Levelling Scenarios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xmlns="" id="{E4A5C0A4-D85C-CD4D-A562-69A987A7F4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616" y="1124744"/>
                <a:ext cx="8399789" cy="165964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4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0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6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HL-LHC</a:t>
                </a:r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000" b="1" dirty="0">
                    <a:solidFill>
                      <a:srgbClr val="81FF3B"/>
                    </a:solidFill>
                  </a:rPr>
                  <a:t>baseline</a:t>
                </a:r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operational scenario:</a:t>
                </a:r>
              </a:p>
              <a:p>
                <a:pPr lvl="2"/>
                <a:r>
                  <a:rPr lang="el-G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β* </a:t>
                </a: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levelling during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intensity decay 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5⋅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𝐻𝑧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(</a:t>
                </a: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nominal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  <m:r>
                      <a: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𝐻𝑧</m:t>
                    </m:r>
                    <m:r>
                      <a: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(</a:t>
                </a: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ultimate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</a:p>
              <a:p>
                <a:pPr lvl="2"/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Fixed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half </a:t>
                </a: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crossing angle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at </a:t>
                </a: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250</a:t>
                </a:r>
                <a:r>
                  <a:rPr lang="el-G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μ</a:t>
                </a: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rad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</a:p>
              <a:p>
                <a:pPr lvl="1"/>
                <a:endPara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4A5C0A4-D85C-CD4D-A562-69A987A7F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16" y="1124744"/>
                <a:ext cx="8399789" cy="1659645"/>
              </a:xfrm>
              <a:prstGeom prst="rect">
                <a:avLst/>
              </a:prstGeom>
              <a:blipFill rotWithShape="0">
                <a:blip r:embed="rId2"/>
                <a:stretch>
                  <a:fillRect t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286000" y="19516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E4A5C0A4-D85C-CD4D-A562-69A987A7F452}"/>
              </a:ext>
            </a:extLst>
          </p:cNvPr>
          <p:cNvSpPr txBox="1">
            <a:spLocks/>
          </p:cNvSpPr>
          <p:nvPr/>
        </p:nvSpPr>
        <p:spPr>
          <a:xfrm>
            <a:off x="287011" y="3661314"/>
            <a:ext cx="8399789" cy="1659645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Adaptive crossing angle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levelling scenario by using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 margin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enhance performance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β*/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bunch intensity evolves for a certain levelled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luminosity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trace alternative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half crossing angle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path corresponding to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DA target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Relaxed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at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Aggressive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at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5σ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000" y="116632"/>
                <a:ext cx="7920000" cy="628738"/>
              </a:xfrm>
            </p:spPr>
            <p:txBody>
              <a:bodyPr/>
              <a:lstStyle/>
              <a:p>
                <a:r>
                  <a:rPr lang="en-US" dirty="0"/>
                  <a:t>Start of levelling: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US" dirty="0"/>
                  <a:t> ppb</a:t>
                </a:r>
              </a:p>
            </p:txBody>
          </p:sp>
        </mc:Choice>
        <mc:Fallback xmlns="">
          <p:sp>
            <p:nvSpPr>
              <p:cNvPr id="1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000" y="116632"/>
                <a:ext cx="7920000" cy="628738"/>
              </a:xfrm>
              <a:blipFill>
                <a:blip r:embed="rId2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ontent Placeholder 2">
            <a:extLst>
              <a:ext uri="{FF2B5EF4-FFF2-40B4-BE49-F238E27FC236}">
                <a16:creationId xmlns:a16="http://schemas.microsoft.com/office/drawing/2014/main" xmlns="" id="{E4A5C0A4-D85C-CD4D-A562-69A987A7F452}"/>
              </a:ext>
            </a:extLst>
          </p:cNvPr>
          <p:cNvSpPr txBox="1">
            <a:spLocks/>
          </p:cNvSpPr>
          <p:nvPr/>
        </p:nvSpPr>
        <p:spPr>
          <a:xfrm>
            <a:off x="322616" y="1124744"/>
            <a:ext cx="8399789" cy="50405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F49329-EC67-BC44-B108-4D5305725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43259"/>
            <a:ext cx="5762880" cy="4802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6E20D4-A4E4-5D48-9130-EAE357EB8163}"/>
              </a:ext>
            </a:extLst>
          </p:cNvPr>
          <p:cNvSpPr txBox="1"/>
          <p:nvPr/>
        </p:nvSpPr>
        <p:spPr>
          <a:xfrm>
            <a:off x="323528" y="320368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aggressive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9E1542F7-1D1D-704F-94DA-A4A3A1A7EE4C}"/>
              </a:ext>
            </a:extLst>
          </p:cNvPr>
          <p:cNvCxnSpPr/>
          <p:nvPr/>
        </p:nvCxnSpPr>
        <p:spPr>
          <a:xfrm>
            <a:off x="1547664" y="3388350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EDB3C89-1EE1-F642-BD41-098CB341127C}"/>
              </a:ext>
            </a:extLst>
          </p:cNvPr>
          <p:cNvGrpSpPr/>
          <p:nvPr/>
        </p:nvGrpSpPr>
        <p:grpSpPr>
          <a:xfrm>
            <a:off x="6999253" y="2224942"/>
            <a:ext cx="910424" cy="276999"/>
            <a:chOff x="7956376" y="1423809"/>
            <a:chExt cx="910424" cy="27699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33BA9997-EBAD-D045-8DEC-535A7D06D358}"/>
                </a:ext>
              </a:extLst>
            </p:cNvPr>
            <p:cNvCxnSpPr/>
            <p:nvPr/>
          </p:nvCxnSpPr>
          <p:spPr>
            <a:xfrm>
              <a:off x="7956376" y="1556792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6D48FCA-F905-1148-8A4F-553CE8C361F4}"/>
                </a:ext>
              </a:extLst>
            </p:cNvPr>
            <p:cNvSpPr txBox="1"/>
            <p:nvPr/>
          </p:nvSpPr>
          <p:spPr>
            <a:xfrm>
              <a:off x="8252978" y="1423809"/>
              <a:ext cx="6138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DA [</a:t>
              </a:r>
              <a:r>
                <a:rPr lang="el-GR" sz="1200" dirty="0"/>
                <a:t>σ]</a:t>
              </a:r>
              <a:endParaRPr lang="en-US" sz="1200" dirty="0"/>
            </a:p>
          </p:txBody>
        </p:sp>
      </p:grpSp>
      <p:sp>
        <p:nvSpPr>
          <p:cNvPr id="13" name="5-Point Star 12">
            <a:extLst>
              <a:ext uri="{FF2B5EF4-FFF2-40B4-BE49-F238E27FC236}">
                <a16:creationId xmlns:a16="http://schemas.microsoft.com/office/drawing/2014/main" xmlns="" id="{48D41DF8-C117-A047-B1F0-8E8286857FFA}"/>
              </a:ext>
            </a:extLst>
          </p:cNvPr>
          <p:cNvSpPr/>
          <p:nvPr/>
        </p:nvSpPr>
        <p:spPr>
          <a:xfrm>
            <a:off x="4644008" y="3763504"/>
            <a:ext cx="241560" cy="241560"/>
          </a:xfrm>
          <a:prstGeom prst="star5">
            <a:avLst/>
          </a:prstGeom>
          <a:solidFill>
            <a:srgbClr val="81FF3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xmlns="" id="{ED208723-065D-FB41-A25E-B24CAD5684A6}"/>
              </a:ext>
            </a:extLst>
          </p:cNvPr>
          <p:cNvSpPr/>
          <p:nvPr/>
        </p:nvSpPr>
        <p:spPr>
          <a:xfrm>
            <a:off x="7017972" y="2996952"/>
            <a:ext cx="241560" cy="241560"/>
          </a:xfrm>
          <a:prstGeom prst="star5">
            <a:avLst/>
          </a:prstGeom>
          <a:solidFill>
            <a:srgbClr val="81FF3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CF509DA-A79A-9C4A-8DCF-92A0D1963B69}"/>
              </a:ext>
            </a:extLst>
          </p:cNvPr>
          <p:cNvSpPr txBox="1"/>
          <p:nvPr/>
        </p:nvSpPr>
        <p:spPr>
          <a:xfrm>
            <a:off x="7304425" y="2996952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Baseline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4BD6611-77BC-A64A-B897-CFC1B5229FED}"/>
              </a:ext>
            </a:extLst>
          </p:cNvPr>
          <p:cNvSpPr txBox="1"/>
          <p:nvPr/>
        </p:nvSpPr>
        <p:spPr>
          <a:xfrm>
            <a:off x="467544" y="23395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relaxed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1642D1D2-C438-B446-9CD9-E32D3A0F36D8}"/>
              </a:ext>
            </a:extLst>
          </p:cNvPr>
          <p:cNvCxnSpPr/>
          <p:nvPr/>
        </p:nvCxnSpPr>
        <p:spPr>
          <a:xfrm>
            <a:off x="1403648" y="2526344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4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000" y="116632"/>
                <a:ext cx="7920000" cy="628738"/>
              </a:xfrm>
            </p:spPr>
            <p:txBody>
              <a:bodyPr/>
              <a:lstStyle/>
              <a:p>
                <a:r>
                  <a:rPr lang="en-US" dirty="0"/>
                  <a:t>Start of levelling: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US" dirty="0"/>
                  <a:t> ppb</a:t>
                </a:r>
              </a:p>
            </p:txBody>
          </p:sp>
        </mc:Choice>
        <mc:Fallback xmlns="">
          <p:sp>
            <p:nvSpPr>
              <p:cNvPr id="1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000" y="116632"/>
                <a:ext cx="7920000" cy="628738"/>
              </a:xfrm>
              <a:blipFill>
                <a:blip r:embed="rId2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56AA381-610D-8E42-9EF6-22A02FA1F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24" y="1434912"/>
            <a:ext cx="5762880" cy="4802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D3D2920-5453-4A49-B80C-CE4239924E44}"/>
              </a:ext>
            </a:extLst>
          </p:cNvPr>
          <p:cNvSpPr txBox="1"/>
          <p:nvPr/>
        </p:nvSpPr>
        <p:spPr>
          <a:xfrm>
            <a:off x="323528" y="320368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aggressive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F484737B-1E75-3344-978B-1A7330B947B3}"/>
              </a:ext>
            </a:extLst>
          </p:cNvPr>
          <p:cNvCxnSpPr/>
          <p:nvPr/>
        </p:nvCxnSpPr>
        <p:spPr>
          <a:xfrm>
            <a:off x="1547664" y="3388350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19395726-30FC-2E4E-8FA2-E2FE23738FA6}"/>
              </a:ext>
            </a:extLst>
          </p:cNvPr>
          <p:cNvCxnSpPr/>
          <p:nvPr/>
        </p:nvCxnSpPr>
        <p:spPr>
          <a:xfrm>
            <a:off x="6999253" y="2357925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8997C65-9123-B14E-8525-F32AF7611A6E}"/>
              </a:ext>
            </a:extLst>
          </p:cNvPr>
          <p:cNvCxnSpPr/>
          <p:nvPr/>
        </p:nvCxnSpPr>
        <p:spPr>
          <a:xfrm>
            <a:off x="6994736" y="2532049"/>
            <a:ext cx="28803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60BEB63-EAFA-1D41-B0F0-E0A0DF9B2D8F}"/>
              </a:ext>
            </a:extLst>
          </p:cNvPr>
          <p:cNvSpPr txBox="1"/>
          <p:nvPr/>
        </p:nvSpPr>
        <p:spPr>
          <a:xfrm>
            <a:off x="7295855" y="2224942"/>
            <a:ext cx="613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 [</a:t>
            </a:r>
            <a:r>
              <a:rPr lang="el-GR" sz="1200" dirty="0"/>
              <a:t>σ]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6A8CC06E-958A-464F-A522-D848CF2DAF6D}"/>
                  </a:ext>
                </a:extLst>
              </p:cNvPr>
              <p:cNvSpPr txBox="1"/>
              <p:nvPr/>
            </p:nvSpPr>
            <p:spPr>
              <a:xfrm>
                <a:off x="7304425" y="2393550"/>
                <a:ext cx="18923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Luminosity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sz="1200" b="0" i="1" smtClean="0">
                            <a:latin typeface="Cambria Math" charset="0"/>
                          </a:rPr>
                          <m:t>34</m:t>
                        </m:r>
                      </m:sup>
                    </m:sSup>
                    <m:r>
                      <a:rPr lang="en-US" sz="1200" b="0" i="1" smtClean="0">
                        <a:latin typeface="Cambria Math" charset="0"/>
                      </a:rPr>
                      <m:t>𝐻𝑧</m:t>
                    </m:r>
                    <m:r>
                      <a:rPr lang="en-US" sz="1200" b="0" i="1" smtClean="0">
                        <a:latin typeface="Cambria Math" charset="0"/>
                      </a:rPr>
                      <m:t>/</m:t>
                    </m:r>
                    <m:sSup>
                      <m:sSupPr>
                        <m:ctrlPr>
                          <a:rPr lang="en-US" sz="1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charset="0"/>
                          </a:rPr>
                          <m:t>𝑐𝑚</m:t>
                        </m:r>
                      </m:e>
                      <m:sup>
                        <m:r>
                          <a:rPr lang="en-US" sz="12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1200" dirty="0"/>
                  <a:t>]</a:t>
                </a:r>
                <a:endParaRPr lang="en-US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A8CC06E-958A-464F-A522-D848CF2DA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425" y="2393550"/>
                <a:ext cx="1892313" cy="276999"/>
              </a:xfrm>
              <a:prstGeom prst="rect">
                <a:avLst/>
              </a:prstGeom>
              <a:blipFill>
                <a:blip r:embed="rId4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5-Point Star 26">
            <a:extLst>
              <a:ext uri="{FF2B5EF4-FFF2-40B4-BE49-F238E27FC236}">
                <a16:creationId xmlns:a16="http://schemas.microsoft.com/office/drawing/2014/main" xmlns="" id="{6AF07F9E-251D-C641-AB88-1F998B42F47C}"/>
              </a:ext>
            </a:extLst>
          </p:cNvPr>
          <p:cNvSpPr/>
          <p:nvPr/>
        </p:nvSpPr>
        <p:spPr>
          <a:xfrm>
            <a:off x="4644008" y="3757221"/>
            <a:ext cx="241560" cy="241560"/>
          </a:xfrm>
          <a:prstGeom prst="star5">
            <a:avLst/>
          </a:prstGeom>
          <a:solidFill>
            <a:srgbClr val="81FF3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xmlns="" id="{302496DC-DA32-FF49-A95C-C6CC4553EA90}"/>
              </a:ext>
            </a:extLst>
          </p:cNvPr>
          <p:cNvSpPr/>
          <p:nvPr/>
        </p:nvSpPr>
        <p:spPr>
          <a:xfrm>
            <a:off x="3020567" y="3515661"/>
            <a:ext cx="241560" cy="241560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1DF32"/>
              </a:solidFill>
            </a:endParaRPr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xmlns="" id="{522D2C33-E46E-F84A-91A0-CE3469E15AFA}"/>
              </a:ext>
            </a:extLst>
          </p:cNvPr>
          <p:cNvSpPr/>
          <p:nvPr/>
        </p:nvSpPr>
        <p:spPr>
          <a:xfrm>
            <a:off x="3923928" y="4437112"/>
            <a:ext cx="241560" cy="24156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xmlns="" id="{0DA20A7B-A311-D647-9D7E-47327A906C43}"/>
              </a:ext>
            </a:extLst>
          </p:cNvPr>
          <p:cNvSpPr/>
          <p:nvPr/>
        </p:nvSpPr>
        <p:spPr>
          <a:xfrm>
            <a:off x="2598048" y="3501008"/>
            <a:ext cx="241560" cy="24156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xmlns="" id="{8FCE9C67-CCF6-A94C-8F0E-EF8B70E312AA}"/>
              </a:ext>
            </a:extLst>
          </p:cNvPr>
          <p:cNvSpPr/>
          <p:nvPr/>
        </p:nvSpPr>
        <p:spPr>
          <a:xfrm>
            <a:off x="7017972" y="2996952"/>
            <a:ext cx="241560" cy="241560"/>
          </a:xfrm>
          <a:prstGeom prst="star5">
            <a:avLst/>
          </a:prstGeom>
          <a:solidFill>
            <a:srgbClr val="81FF3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xmlns="" id="{432342D5-F291-AC46-83C6-CDDE3464C096}"/>
              </a:ext>
            </a:extLst>
          </p:cNvPr>
          <p:cNvSpPr/>
          <p:nvPr/>
        </p:nvSpPr>
        <p:spPr>
          <a:xfrm>
            <a:off x="7043613" y="3789040"/>
            <a:ext cx="241560" cy="24156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xmlns="" id="{5BCC488C-CB69-584C-B5A4-48617B6F830C}"/>
              </a:ext>
            </a:extLst>
          </p:cNvPr>
          <p:cNvSpPr/>
          <p:nvPr/>
        </p:nvSpPr>
        <p:spPr>
          <a:xfrm>
            <a:off x="7016689" y="3259448"/>
            <a:ext cx="241560" cy="241560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C41EB69-6C15-4D48-ACD9-0EB018DD9DA6}"/>
              </a:ext>
            </a:extLst>
          </p:cNvPr>
          <p:cNvSpPr txBox="1"/>
          <p:nvPr/>
        </p:nvSpPr>
        <p:spPr>
          <a:xfrm>
            <a:off x="7304425" y="2996952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Baseline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15F3E33-993B-BF4B-B962-D2F1C0BF7FBB}"/>
              </a:ext>
            </a:extLst>
          </p:cNvPr>
          <p:cNvSpPr txBox="1"/>
          <p:nvPr/>
        </p:nvSpPr>
        <p:spPr>
          <a:xfrm>
            <a:off x="7297013" y="3246635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Relaxed (6</a:t>
            </a:r>
            <a:r>
              <a:rPr lang="el-GR" sz="1200" dirty="0"/>
              <a:t>σ)</a:t>
            </a:r>
            <a:endParaRPr lang="en-US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12652-CDE5-2745-B662-54CF9EDAF870}"/>
              </a:ext>
            </a:extLst>
          </p:cNvPr>
          <p:cNvSpPr txBox="1"/>
          <p:nvPr/>
        </p:nvSpPr>
        <p:spPr>
          <a:xfrm>
            <a:off x="7295855" y="3501008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Aggressive (5</a:t>
            </a:r>
            <a:r>
              <a:rPr lang="el-GR" sz="1200" dirty="0"/>
              <a:t>σ)</a:t>
            </a:r>
            <a:endParaRPr lang="en-US" sz="1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50CB7DF-7C31-1340-A09E-D917B8C1ADA7}"/>
              </a:ext>
            </a:extLst>
          </p:cNvPr>
          <p:cNvSpPr txBox="1"/>
          <p:nvPr/>
        </p:nvSpPr>
        <p:spPr>
          <a:xfrm>
            <a:off x="7304425" y="3793814"/>
            <a:ext cx="1677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Ultimate Relaxed (6</a:t>
            </a:r>
            <a:r>
              <a:rPr lang="el-GR" sz="1200" dirty="0"/>
              <a:t>σ)</a:t>
            </a:r>
            <a:endParaRPr lang="en-US" sz="1200" dirty="0"/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xmlns="" id="{396CDDCA-4210-CE4C-9830-100FDC743C52}"/>
              </a:ext>
            </a:extLst>
          </p:cNvPr>
          <p:cNvSpPr/>
          <p:nvPr/>
        </p:nvSpPr>
        <p:spPr>
          <a:xfrm>
            <a:off x="7031853" y="3501008"/>
            <a:ext cx="241560" cy="24156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15D15FC-349C-2D4C-9093-59C7D57B6264}"/>
              </a:ext>
            </a:extLst>
          </p:cNvPr>
          <p:cNvSpPr txBox="1"/>
          <p:nvPr/>
        </p:nvSpPr>
        <p:spPr>
          <a:xfrm>
            <a:off x="467544" y="23395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relaxed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8FCFAD29-47FE-3242-9409-9FD11C865857}"/>
              </a:ext>
            </a:extLst>
          </p:cNvPr>
          <p:cNvCxnSpPr/>
          <p:nvPr/>
        </p:nvCxnSpPr>
        <p:spPr>
          <a:xfrm>
            <a:off x="1403648" y="2526344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F8EAE35B-572A-634E-B7C1-228566FB060A}"/>
              </a:ext>
            </a:extLst>
          </p:cNvPr>
          <p:cNvCxnSpPr>
            <a:cxnSpLocks/>
          </p:cNvCxnSpPr>
          <p:nvPr/>
        </p:nvCxnSpPr>
        <p:spPr>
          <a:xfrm flipH="1" flipV="1">
            <a:off x="3347864" y="3692096"/>
            <a:ext cx="1224136" cy="2402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5-Point Star 42">
            <a:extLst>
              <a:ext uri="{FF2B5EF4-FFF2-40B4-BE49-F238E27FC236}">
                <a16:creationId xmlns:a16="http://schemas.microsoft.com/office/drawing/2014/main" xmlns="" id="{9480C3E2-DB91-754E-8D4C-80750C0F9C2C}"/>
              </a:ext>
            </a:extLst>
          </p:cNvPr>
          <p:cNvSpPr/>
          <p:nvPr/>
        </p:nvSpPr>
        <p:spPr>
          <a:xfrm>
            <a:off x="7050797" y="4089502"/>
            <a:ext cx="241560" cy="24156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077AD90-517F-3D4A-91EE-76128D5106C4}"/>
              </a:ext>
            </a:extLst>
          </p:cNvPr>
          <p:cNvSpPr txBox="1"/>
          <p:nvPr/>
        </p:nvSpPr>
        <p:spPr>
          <a:xfrm>
            <a:off x="7311609" y="4094276"/>
            <a:ext cx="1865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Ultimate Aggressive (5</a:t>
            </a:r>
            <a:r>
              <a:rPr lang="el-GR" sz="1200" dirty="0"/>
              <a:t>σ)</a:t>
            </a:r>
            <a:endParaRPr lang="en-US" sz="1200" dirty="0"/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xmlns="" id="{AC83A768-26C6-114F-B5AD-A37F7C7D9BFF}"/>
              </a:ext>
            </a:extLst>
          </p:cNvPr>
          <p:cNvSpPr/>
          <p:nvPr/>
        </p:nvSpPr>
        <p:spPr>
          <a:xfrm>
            <a:off x="3419872" y="4380323"/>
            <a:ext cx="241560" cy="24156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8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 animBg="1"/>
      <p:bldP spid="33" grpId="0" animBg="1"/>
      <p:bldP spid="35" grpId="0"/>
      <p:bldP spid="36" grpId="0"/>
      <p:bldP spid="37" grpId="0"/>
      <p:bldP spid="38" grpId="0" animBg="1"/>
      <p:bldP spid="43" grpId="0" animBg="1"/>
      <p:bldP spid="44" grpId="0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000" y="116632"/>
                <a:ext cx="7920000" cy="628738"/>
              </a:xfrm>
            </p:spPr>
            <p:txBody>
              <a:bodyPr/>
              <a:lstStyle/>
              <a:p>
                <a:r>
                  <a:rPr lang="en-US" dirty="0"/>
                  <a:t>Start of levelling: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US" dirty="0"/>
                  <a:t> ppb</a:t>
                </a:r>
              </a:p>
            </p:txBody>
          </p:sp>
        </mc:Choice>
        <mc:Fallback xmlns="">
          <p:sp>
            <p:nvSpPr>
              <p:cNvPr id="1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000" y="116632"/>
                <a:ext cx="7920000" cy="628738"/>
              </a:xfrm>
              <a:blipFill>
                <a:blip r:embed="rId2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C4B3D68-856E-9B4C-B126-A4AB9C5AE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04" y="1431312"/>
            <a:ext cx="5767200" cy="4806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88CBD7E-B612-944F-9414-B7E8D8A268E2}"/>
              </a:ext>
            </a:extLst>
          </p:cNvPr>
          <p:cNvSpPr txBox="1"/>
          <p:nvPr/>
        </p:nvSpPr>
        <p:spPr>
          <a:xfrm>
            <a:off x="323528" y="320368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aggressive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25068337-10AC-6F4A-8495-4D41F60321A9}"/>
              </a:ext>
            </a:extLst>
          </p:cNvPr>
          <p:cNvCxnSpPr/>
          <p:nvPr/>
        </p:nvCxnSpPr>
        <p:spPr>
          <a:xfrm>
            <a:off x="1547664" y="3388350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58C2FB1C-8C05-9B42-A043-3B2A478192D2}"/>
              </a:ext>
            </a:extLst>
          </p:cNvPr>
          <p:cNvGrpSpPr/>
          <p:nvPr/>
        </p:nvGrpSpPr>
        <p:grpSpPr>
          <a:xfrm>
            <a:off x="6994736" y="2224942"/>
            <a:ext cx="2202002" cy="445607"/>
            <a:chOff x="7951859" y="1423809"/>
            <a:chExt cx="2202002" cy="44560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4346726-6526-E84A-A082-7E365541F9A2}"/>
                </a:ext>
              </a:extLst>
            </p:cNvPr>
            <p:cNvCxnSpPr/>
            <p:nvPr/>
          </p:nvCxnSpPr>
          <p:spPr>
            <a:xfrm>
              <a:off x="7956376" y="1556792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7AB9ACF2-67B5-C34B-99B4-1758B4D7FC49}"/>
                </a:ext>
              </a:extLst>
            </p:cNvPr>
            <p:cNvCxnSpPr/>
            <p:nvPr/>
          </p:nvCxnSpPr>
          <p:spPr>
            <a:xfrm>
              <a:off x="7951859" y="1730916"/>
              <a:ext cx="288032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DE907D57-0011-3A4C-BC63-101F5B91112B}"/>
                </a:ext>
              </a:extLst>
            </p:cNvPr>
            <p:cNvSpPr txBox="1"/>
            <p:nvPr/>
          </p:nvSpPr>
          <p:spPr>
            <a:xfrm>
              <a:off x="8252978" y="1423809"/>
              <a:ext cx="6138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DA [</a:t>
              </a:r>
              <a:r>
                <a:rPr lang="el-GR" sz="1200" dirty="0"/>
                <a:t>σ]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id="{5CB3735B-0B6C-1144-B4FB-D693F85EF992}"/>
                    </a:ext>
                  </a:extLst>
                </p:cNvPr>
                <p:cNvSpPr txBox="1"/>
                <p:nvPr/>
              </p:nvSpPr>
              <p:spPr>
                <a:xfrm>
                  <a:off x="8261548" y="1592417"/>
                  <a:ext cx="189231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Luminosity [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charset="0"/>
                            </a:rPr>
                            <m:t>34</m:t>
                          </m:r>
                        </m:sup>
                      </m:sSup>
                      <m:r>
                        <a:rPr lang="en-US" sz="1200" b="0" i="1" smtClean="0">
                          <a:latin typeface="Cambria Math" charset="0"/>
                        </a:rPr>
                        <m:t>𝐻𝑧</m:t>
                      </m:r>
                      <m:r>
                        <a:rPr lang="en-US" sz="1200" b="0" i="1" smtClean="0"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l-GR" sz="1200" dirty="0"/>
                    <a:t>]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1548" y="1592417"/>
                  <a:ext cx="1892313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4444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5-Point Star 48">
            <a:extLst>
              <a:ext uri="{FF2B5EF4-FFF2-40B4-BE49-F238E27FC236}">
                <a16:creationId xmlns:a16="http://schemas.microsoft.com/office/drawing/2014/main" xmlns="" id="{4AAA82F8-67D7-5048-A9CE-0534DE7CA149}"/>
              </a:ext>
            </a:extLst>
          </p:cNvPr>
          <p:cNvSpPr/>
          <p:nvPr/>
        </p:nvSpPr>
        <p:spPr>
          <a:xfrm>
            <a:off x="7017972" y="2996952"/>
            <a:ext cx="241560" cy="241560"/>
          </a:xfrm>
          <a:prstGeom prst="star5">
            <a:avLst/>
          </a:prstGeom>
          <a:solidFill>
            <a:srgbClr val="81FF3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xmlns="" id="{E26B7AB8-1F43-1A49-ADBE-EB67341642B3}"/>
              </a:ext>
            </a:extLst>
          </p:cNvPr>
          <p:cNvSpPr/>
          <p:nvPr/>
        </p:nvSpPr>
        <p:spPr>
          <a:xfrm>
            <a:off x="3898392" y="4437112"/>
            <a:ext cx="241560" cy="24156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xmlns="" id="{D5791AF5-617F-3949-92A5-171D56DB12D5}"/>
              </a:ext>
            </a:extLst>
          </p:cNvPr>
          <p:cNvSpPr/>
          <p:nvPr/>
        </p:nvSpPr>
        <p:spPr>
          <a:xfrm>
            <a:off x="7043613" y="3789040"/>
            <a:ext cx="241560" cy="24156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>
            <a:extLst>
              <a:ext uri="{FF2B5EF4-FFF2-40B4-BE49-F238E27FC236}">
                <a16:creationId xmlns:a16="http://schemas.microsoft.com/office/drawing/2014/main" xmlns="" id="{8055DE06-C517-9D42-9388-0300EBDC6F51}"/>
              </a:ext>
            </a:extLst>
          </p:cNvPr>
          <p:cNvSpPr/>
          <p:nvPr/>
        </p:nvSpPr>
        <p:spPr>
          <a:xfrm>
            <a:off x="7016689" y="3259448"/>
            <a:ext cx="241560" cy="241560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75CAB63-AA10-E040-9346-F0AA092B0A3E}"/>
              </a:ext>
            </a:extLst>
          </p:cNvPr>
          <p:cNvSpPr txBox="1"/>
          <p:nvPr/>
        </p:nvSpPr>
        <p:spPr>
          <a:xfrm>
            <a:off x="7304425" y="2996952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Baseline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8037B9E-1A44-A145-B043-79827EC470F4}"/>
              </a:ext>
            </a:extLst>
          </p:cNvPr>
          <p:cNvSpPr txBox="1"/>
          <p:nvPr/>
        </p:nvSpPr>
        <p:spPr>
          <a:xfrm>
            <a:off x="7297013" y="3246635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Relaxed (6</a:t>
            </a:r>
            <a:r>
              <a:rPr lang="el-GR" sz="1200" dirty="0"/>
              <a:t>σ)</a:t>
            </a:r>
            <a:endParaRPr lang="en-US" sz="1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C598CAD-F0EA-3047-AE07-FDAD371D9CD1}"/>
              </a:ext>
            </a:extLst>
          </p:cNvPr>
          <p:cNvSpPr txBox="1"/>
          <p:nvPr/>
        </p:nvSpPr>
        <p:spPr>
          <a:xfrm>
            <a:off x="7295855" y="3501008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Aggressive (5</a:t>
            </a:r>
            <a:r>
              <a:rPr lang="el-GR" sz="1200" dirty="0"/>
              <a:t>σ)</a:t>
            </a:r>
            <a:endParaRPr lang="en-US" sz="1200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A9AD1335-3D49-5249-9D28-BFA7DC4FD5CF}"/>
              </a:ext>
            </a:extLst>
          </p:cNvPr>
          <p:cNvCxnSpPr/>
          <p:nvPr/>
        </p:nvCxnSpPr>
        <p:spPr>
          <a:xfrm>
            <a:off x="6993453" y="2717510"/>
            <a:ext cx="288032" cy="0"/>
          </a:xfrm>
          <a:prstGeom prst="line">
            <a:avLst/>
          </a:prstGeom>
          <a:ln>
            <a:solidFill>
              <a:srgbClr val="A87E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5-Point Star 56">
            <a:extLst>
              <a:ext uri="{FF2B5EF4-FFF2-40B4-BE49-F238E27FC236}">
                <a16:creationId xmlns:a16="http://schemas.microsoft.com/office/drawing/2014/main" xmlns="" id="{E02DA51F-D220-A24D-8505-F52E10F44A52}"/>
              </a:ext>
            </a:extLst>
          </p:cNvPr>
          <p:cNvSpPr/>
          <p:nvPr/>
        </p:nvSpPr>
        <p:spPr>
          <a:xfrm>
            <a:off x="2576847" y="3495184"/>
            <a:ext cx="241560" cy="24156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417F7B9-3C8A-7642-855B-6219ED5F6625}"/>
              </a:ext>
            </a:extLst>
          </p:cNvPr>
          <p:cNvSpPr txBox="1"/>
          <p:nvPr/>
        </p:nvSpPr>
        <p:spPr>
          <a:xfrm>
            <a:off x="7304425" y="3793814"/>
            <a:ext cx="1677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Ultimate Relaxed (6</a:t>
            </a:r>
            <a:r>
              <a:rPr lang="el-GR" sz="1200" dirty="0"/>
              <a:t>σ)</a:t>
            </a:r>
            <a:endParaRPr lang="en-US" sz="1200" dirty="0"/>
          </a:p>
        </p:txBody>
      </p:sp>
      <p:sp>
        <p:nvSpPr>
          <p:cNvPr id="59" name="5-Point Star 58">
            <a:extLst>
              <a:ext uri="{FF2B5EF4-FFF2-40B4-BE49-F238E27FC236}">
                <a16:creationId xmlns:a16="http://schemas.microsoft.com/office/drawing/2014/main" xmlns="" id="{9B23E16A-FD85-524F-8C21-E960F8311808}"/>
              </a:ext>
            </a:extLst>
          </p:cNvPr>
          <p:cNvSpPr/>
          <p:nvPr/>
        </p:nvSpPr>
        <p:spPr>
          <a:xfrm>
            <a:off x="2987824" y="3495184"/>
            <a:ext cx="241560" cy="241560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1DF32"/>
              </a:solidFill>
            </a:endParaRPr>
          </a:p>
        </p:txBody>
      </p:sp>
      <p:sp>
        <p:nvSpPr>
          <p:cNvPr id="60" name="5-Point Star 59">
            <a:extLst>
              <a:ext uri="{FF2B5EF4-FFF2-40B4-BE49-F238E27FC236}">
                <a16:creationId xmlns:a16="http://schemas.microsoft.com/office/drawing/2014/main" xmlns="" id="{77F2644F-2601-5B4B-A165-B9F42E876530}"/>
              </a:ext>
            </a:extLst>
          </p:cNvPr>
          <p:cNvSpPr/>
          <p:nvPr/>
        </p:nvSpPr>
        <p:spPr>
          <a:xfrm>
            <a:off x="7031853" y="3501008"/>
            <a:ext cx="241560" cy="24156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C49DF78-BB1B-ED48-B851-CD7384F1BC17}"/>
              </a:ext>
            </a:extLst>
          </p:cNvPr>
          <p:cNvSpPr txBox="1"/>
          <p:nvPr/>
        </p:nvSpPr>
        <p:spPr>
          <a:xfrm>
            <a:off x="467544" y="23395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relaxed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86522CC9-3841-EA44-B261-0125F2738423}"/>
              </a:ext>
            </a:extLst>
          </p:cNvPr>
          <p:cNvCxnSpPr/>
          <p:nvPr/>
        </p:nvCxnSpPr>
        <p:spPr>
          <a:xfrm>
            <a:off x="1403648" y="2526344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5-Point Star 62">
            <a:extLst>
              <a:ext uri="{FF2B5EF4-FFF2-40B4-BE49-F238E27FC236}">
                <a16:creationId xmlns:a16="http://schemas.microsoft.com/office/drawing/2014/main" xmlns="" id="{3FDF0A64-8651-F24F-99B5-F53299E66344}"/>
              </a:ext>
            </a:extLst>
          </p:cNvPr>
          <p:cNvSpPr/>
          <p:nvPr/>
        </p:nvSpPr>
        <p:spPr>
          <a:xfrm>
            <a:off x="4644008" y="3757221"/>
            <a:ext cx="241560" cy="241560"/>
          </a:xfrm>
          <a:prstGeom prst="star5">
            <a:avLst/>
          </a:prstGeom>
          <a:solidFill>
            <a:srgbClr val="81FF3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F575303-9F7C-FD42-9471-C2B3F2869FA3}"/>
              </a:ext>
            </a:extLst>
          </p:cNvPr>
          <p:cNvSpPr txBox="1"/>
          <p:nvPr/>
        </p:nvSpPr>
        <p:spPr>
          <a:xfrm>
            <a:off x="7307415" y="2579011"/>
            <a:ext cx="1952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r.m.s Length of Luminous </a:t>
            </a:r>
          </a:p>
          <a:p>
            <a:r>
              <a:rPr lang="en-US" sz="1200" dirty="0"/>
              <a:t>Region [</a:t>
            </a:r>
            <a:r>
              <a:rPr lang="en-US" sz="1200" i="1" dirty="0"/>
              <a:t>cm</a:t>
            </a:r>
            <a:r>
              <a:rPr lang="el-GR" sz="1200" dirty="0"/>
              <a:t>]</a:t>
            </a:r>
            <a:endParaRPr lang="en-US" sz="1200" dirty="0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xmlns="" id="{85E697D3-A111-3F46-BC8B-EBEB6DFC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44" y="789617"/>
            <a:ext cx="8352488" cy="606673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1800" dirty="0"/>
              <a:t>Reduction of </a:t>
            </a:r>
            <a:r>
              <a:rPr lang="en-US" sz="1800" b="1" dirty="0"/>
              <a:t>crossing angle </a:t>
            </a:r>
            <a:r>
              <a:rPr lang="en-US" sz="1800" dirty="0"/>
              <a:t>at </a:t>
            </a:r>
            <a:r>
              <a:rPr lang="en-US" sz="1800" b="1" dirty="0">
                <a:solidFill>
                  <a:schemeClr val="accent3"/>
                </a:solidFill>
              </a:rPr>
              <a:t>constant luminosity</a:t>
            </a:r>
            <a:r>
              <a:rPr lang="en-US" sz="1800" dirty="0"/>
              <a:t>, reduces the </a:t>
            </a:r>
            <a:r>
              <a:rPr lang="en-US" sz="1800" b="1" dirty="0">
                <a:solidFill>
                  <a:srgbClr val="A87E00"/>
                </a:solidFill>
              </a:rPr>
              <a:t>pileup density</a:t>
            </a:r>
            <a:r>
              <a:rPr lang="en-US" sz="1800" dirty="0"/>
              <a:t> (by elongating the luminous region) and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7030A0"/>
                </a:solidFill>
              </a:rPr>
              <a:t>triplet irradiation</a:t>
            </a:r>
          </a:p>
        </p:txBody>
      </p: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xmlns="" id="{8F5F8F47-FDCB-FC49-B177-E2BD80A4E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43334"/>
              </p:ext>
            </p:extLst>
          </p:nvPr>
        </p:nvGraphicFramePr>
        <p:xfrm>
          <a:off x="50619" y="4818136"/>
          <a:ext cx="2001101" cy="19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34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0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833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Half-crossing angle [</a:t>
                      </a:r>
                      <a:r>
                        <a:rPr lang="el-GR" sz="700" dirty="0"/>
                        <a:t>μ</a:t>
                      </a:r>
                      <a:r>
                        <a:rPr lang="en-US" sz="700" dirty="0"/>
                        <a:t>rad]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/>
                        <a:t>β* [</a:t>
                      </a:r>
                      <a:r>
                        <a:rPr lang="en-US" sz="800" dirty="0"/>
                        <a:t>cm]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75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250</a:t>
                      </a:r>
                      <a:r>
                        <a:rPr lang="el-GR" sz="800" baseline="0" dirty="0"/>
                        <a:t> (21.8σ)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75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Relaxed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154</a:t>
                      </a:r>
                      <a:r>
                        <a:rPr lang="el-GR" sz="800" dirty="0"/>
                        <a:t> (14.0σ)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714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Aggressive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133</a:t>
                      </a:r>
                      <a:endParaRPr lang="el-GR" sz="800" dirty="0"/>
                    </a:p>
                    <a:p>
                      <a:pPr algn="ctr"/>
                      <a:r>
                        <a:rPr lang="el-GR" sz="800" dirty="0"/>
                        <a:t>(12.1σ)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714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Ultimate</a:t>
                      </a:r>
                      <a:r>
                        <a:rPr lang="en-US" sz="800" baseline="0" dirty="0"/>
                        <a:t> Relaxed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209</a:t>
                      </a:r>
                      <a:r>
                        <a:rPr lang="el-GR" sz="800" dirty="0"/>
                        <a:t> (15.1σ)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37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Ultimate</a:t>
                      </a:r>
                    </a:p>
                    <a:p>
                      <a:pPr algn="ctr"/>
                      <a:r>
                        <a:rPr lang="en-US" sz="800" dirty="0"/>
                        <a:t>Aggressive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179</a:t>
                      </a:r>
                    </a:p>
                    <a:p>
                      <a:pPr algn="ctr"/>
                      <a:r>
                        <a:rPr lang="en-US" sz="800" dirty="0"/>
                        <a:t>(13.1</a:t>
                      </a:r>
                      <a:r>
                        <a:rPr lang="el-GR" sz="800" dirty="0"/>
                        <a:t>σ)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/>
                        <a:t>45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8821433"/>
                  </a:ext>
                </a:extLst>
              </a:tr>
            </a:tbl>
          </a:graphicData>
        </a:graphic>
      </p:graphicFrame>
      <p:sp>
        <p:nvSpPr>
          <p:cNvPr id="68" name="5-Point Star 67">
            <a:extLst>
              <a:ext uri="{FF2B5EF4-FFF2-40B4-BE49-F238E27FC236}">
                <a16:creationId xmlns:a16="http://schemas.microsoft.com/office/drawing/2014/main" xmlns="" id="{C647C92F-6F02-9B42-B2D4-F70484F679ED}"/>
              </a:ext>
            </a:extLst>
          </p:cNvPr>
          <p:cNvSpPr/>
          <p:nvPr/>
        </p:nvSpPr>
        <p:spPr>
          <a:xfrm>
            <a:off x="7050797" y="4089502"/>
            <a:ext cx="241560" cy="24156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446A1BA-59D2-C847-81DA-FA21FC3FC8F0}"/>
              </a:ext>
            </a:extLst>
          </p:cNvPr>
          <p:cNvSpPr txBox="1"/>
          <p:nvPr/>
        </p:nvSpPr>
        <p:spPr>
          <a:xfrm>
            <a:off x="7311609" y="4094276"/>
            <a:ext cx="1865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Ultimate Aggressive (5</a:t>
            </a:r>
            <a:r>
              <a:rPr lang="el-GR" sz="1200" dirty="0"/>
              <a:t>σ)</a:t>
            </a:r>
            <a:endParaRPr lang="en-US" sz="1200" dirty="0"/>
          </a:p>
        </p:txBody>
      </p:sp>
      <p:sp>
        <p:nvSpPr>
          <p:cNvPr id="70" name="5-Point Star 69">
            <a:extLst>
              <a:ext uri="{FF2B5EF4-FFF2-40B4-BE49-F238E27FC236}">
                <a16:creationId xmlns:a16="http://schemas.microsoft.com/office/drawing/2014/main" xmlns="" id="{F76B9168-B211-E140-865A-2CF4FED5D3B3}"/>
              </a:ext>
            </a:extLst>
          </p:cNvPr>
          <p:cNvSpPr/>
          <p:nvPr/>
        </p:nvSpPr>
        <p:spPr>
          <a:xfrm>
            <a:off x="3419872" y="4380323"/>
            <a:ext cx="241560" cy="24156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0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E7AEBFD-4956-A843-8F5C-485F7C50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31312"/>
            <a:ext cx="5767200" cy="4806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000" y="116632"/>
                <a:ext cx="7920000" cy="628738"/>
              </a:xfrm>
            </p:spPr>
            <p:txBody>
              <a:bodyPr/>
              <a:lstStyle/>
              <a:p>
                <a:r>
                  <a:rPr lang="en-US" dirty="0"/>
                  <a:t>During the levelling: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US" dirty="0"/>
                  <a:t> ppb</a:t>
                </a:r>
              </a:p>
            </p:txBody>
          </p:sp>
        </mc:Choice>
        <mc:Fallback xmlns="">
          <p:sp>
            <p:nvSpPr>
              <p:cNvPr id="1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000" y="116632"/>
                <a:ext cx="7920000" cy="628738"/>
              </a:xfrm>
              <a:blipFill>
                <a:blip r:embed="rId3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88CBD7E-B612-944F-9414-B7E8D8A268E2}"/>
              </a:ext>
            </a:extLst>
          </p:cNvPr>
          <p:cNvSpPr txBox="1"/>
          <p:nvPr/>
        </p:nvSpPr>
        <p:spPr>
          <a:xfrm>
            <a:off x="323528" y="320368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aggressive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25068337-10AC-6F4A-8495-4D41F60321A9}"/>
              </a:ext>
            </a:extLst>
          </p:cNvPr>
          <p:cNvCxnSpPr/>
          <p:nvPr/>
        </p:nvCxnSpPr>
        <p:spPr>
          <a:xfrm>
            <a:off x="1547664" y="3388350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58C2FB1C-8C05-9B42-A043-3B2A478192D2}"/>
              </a:ext>
            </a:extLst>
          </p:cNvPr>
          <p:cNvGrpSpPr/>
          <p:nvPr/>
        </p:nvGrpSpPr>
        <p:grpSpPr>
          <a:xfrm>
            <a:off x="6994736" y="2224942"/>
            <a:ext cx="2202002" cy="445607"/>
            <a:chOff x="7951859" y="1423809"/>
            <a:chExt cx="2202002" cy="44560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4346726-6526-E84A-A082-7E365541F9A2}"/>
                </a:ext>
              </a:extLst>
            </p:cNvPr>
            <p:cNvCxnSpPr/>
            <p:nvPr/>
          </p:nvCxnSpPr>
          <p:spPr>
            <a:xfrm>
              <a:off x="7956376" y="1556792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7AB9ACF2-67B5-C34B-99B4-1758B4D7FC49}"/>
                </a:ext>
              </a:extLst>
            </p:cNvPr>
            <p:cNvCxnSpPr/>
            <p:nvPr/>
          </p:nvCxnSpPr>
          <p:spPr>
            <a:xfrm>
              <a:off x="7951859" y="1730916"/>
              <a:ext cx="288032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DE907D57-0011-3A4C-BC63-101F5B91112B}"/>
                </a:ext>
              </a:extLst>
            </p:cNvPr>
            <p:cNvSpPr txBox="1"/>
            <p:nvPr/>
          </p:nvSpPr>
          <p:spPr>
            <a:xfrm>
              <a:off x="8252978" y="1423809"/>
              <a:ext cx="6138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DA [</a:t>
              </a:r>
              <a:r>
                <a:rPr lang="el-GR" sz="1200" dirty="0"/>
                <a:t>σ]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id="{5CB3735B-0B6C-1144-B4FB-D693F85EF992}"/>
                    </a:ext>
                  </a:extLst>
                </p:cNvPr>
                <p:cNvSpPr txBox="1"/>
                <p:nvPr/>
              </p:nvSpPr>
              <p:spPr>
                <a:xfrm>
                  <a:off x="8261548" y="1592417"/>
                  <a:ext cx="189231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Luminosity [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charset="0"/>
                            </a:rPr>
                            <m:t>34</m:t>
                          </m:r>
                        </m:sup>
                      </m:sSup>
                      <m:r>
                        <a:rPr lang="en-US" sz="1200" b="0" i="1" smtClean="0">
                          <a:latin typeface="Cambria Math" charset="0"/>
                        </a:rPr>
                        <m:t>𝐻𝑧</m:t>
                      </m:r>
                      <m:r>
                        <a:rPr lang="en-US" sz="1200" b="0" i="1" smtClean="0"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l-GR" sz="1200" dirty="0"/>
                    <a:t>]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1548" y="1592417"/>
                  <a:ext cx="1892313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4444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5-Point Star 48">
            <a:extLst>
              <a:ext uri="{FF2B5EF4-FFF2-40B4-BE49-F238E27FC236}">
                <a16:creationId xmlns:a16="http://schemas.microsoft.com/office/drawing/2014/main" xmlns="" id="{4AAA82F8-67D7-5048-A9CE-0534DE7CA149}"/>
              </a:ext>
            </a:extLst>
          </p:cNvPr>
          <p:cNvSpPr/>
          <p:nvPr/>
        </p:nvSpPr>
        <p:spPr>
          <a:xfrm>
            <a:off x="7017972" y="2996952"/>
            <a:ext cx="241560" cy="241560"/>
          </a:xfrm>
          <a:prstGeom prst="star5">
            <a:avLst/>
          </a:prstGeom>
          <a:solidFill>
            <a:srgbClr val="81FF3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xmlns="" id="{E26B7AB8-1F43-1A49-ADBE-EB67341642B3}"/>
              </a:ext>
            </a:extLst>
          </p:cNvPr>
          <p:cNvSpPr/>
          <p:nvPr/>
        </p:nvSpPr>
        <p:spPr>
          <a:xfrm>
            <a:off x="4714651" y="5083076"/>
            <a:ext cx="241560" cy="24156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xmlns="" id="{D5791AF5-617F-3949-92A5-171D56DB12D5}"/>
              </a:ext>
            </a:extLst>
          </p:cNvPr>
          <p:cNvSpPr/>
          <p:nvPr/>
        </p:nvSpPr>
        <p:spPr>
          <a:xfrm>
            <a:off x="7043613" y="3789040"/>
            <a:ext cx="241560" cy="24156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>
            <a:extLst>
              <a:ext uri="{FF2B5EF4-FFF2-40B4-BE49-F238E27FC236}">
                <a16:creationId xmlns:a16="http://schemas.microsoft.com/office/drawing/2014/main" xmlns="" id="{8055DE06-C517-9D42-9388-0300EBDC6F51}"/>
              </a:ext>
            </a:extLst>
          </p:cNvPr>
          <p:cNvSpPr/>
          <p:nvPr/>
        </p:nvSpPr>
        <p:spPr>
          <a:xfrm>
            <a:off x="7016689" y="3259448"/>
            <a:ext cx="241560" cy="241560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75CAB63-AA10-E040-9346-F0AA092B0A3E}"/>
              </a:ext>
            </a:extLst>
          </p:cNvPr>
          <p:cNvSpPr txBox="1"/>
          <p:nvPr/>
        </p:nvSpPr>
        <p:spPr>
          <a:xfrm>
            <a:off x="7304425" y="2996952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Baseline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8037B9E-1A44-A145-B043-79827EC470F4}"/>
              </a:ext>
            </a:extLst>
          </p:cNvPr>
          <p:cNvSpPr txBox="1"/>
          <p:nvPr/>
        </p:nvSpPr>
        <p:spPr>
          <a:xfrm>
            <a:off x="7297013" y="3246635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Relaxed (6</a:t>
            </a:r>
            <a:r>
              <a:rPr lang="el-GR" sz="1200" dirty="0"/>
              <a:t>σ)</a:t>
            </a:r>
            <a:endParaRPr lang="en-US" sz="1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C598CAD-F0EA-3047-AE07-FDAD371D9CD1}"/>
              </a:ext>
            </a:extLst>
          </p:cNvPr>
          <p:cNvSpPr txBox="1"/>
          <p:nvPr/>
        </p:nvSpPr>
        <p:spPr>
          <a:xfrm>
            <a:off x="7295855" y="3501008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Aggressive (5</a:t>
            </a:r>
            <a:r>
              <a:rPr lang="el-GR" sz="1200" dirty="0"/>
              <a:t>σ)</a:t>
            </a:r>
            <a:endParaRPr lang="en-US" sz="1200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A9AD1335-3D49-5249-9D28-BFA7DC4FD5CF}"/>
              </a:ext>
            </a:extLst>
          </p:cNvPr>
          <p:cNvCxnSpPr/>
          <p:nvPr/>
        </p:nvCxnSpPr>
        <p:spPr>
          <a:xfrm>
            <a:off x="6993453" y="2717510"/>
            <a:ext cx="288032" cy="0"/>
          </a:xfrm>
          <a:prstGeom prst="line">
            <a:avLst/>
          </a:prstGeom>
          <a:ln>
            <a:solidFill>
              <a:srgbClr val="A87E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5-Point Star 56">
            <a:extLst>
              <a:ext uri="{FF2B5EF4-FFF2-40B4-BE49-F238E27FC236}">
                <a16:creationId xmlns:a16="http://schemas.microsoft.com/office/drawing/2014/main" xmlns="" id="{E02DA51F-D220-A24D-8505-F52E10F44A52}"/>
              </a:ext>
            </a:extLst>
          </p:cNvPr>
          <p:cNvSpPr/>
          <p:nvPr/>
        </p:nvSpPr>
        <p:spPr>
          <a:xfrm>
            <a:off x="3108604" y="4202264"/>
            <a:ext cx="241560" cy="24156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417F7B9-3C8A-7642-855B-6219ED5F6625}"/>
              </a:ext>
            </a:extLst>
          </p:cNvPr>
          <p:cNvSpPr txBox="1"/>
          <p:nvPr/>
        </p:nvSpPr>
        <p:spPr>
          <a:xfrm>
            <a:off x="7304425" y="3793814"/>
            <a:ext cx="1677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Ultimate Relaxed (6</a:t>
            </a:r>
            <a:r>
              <a:rPr lang="el-GR" sz="1200" dirty="0"/>
              <a:t>σ)</a:t>
            </a:r>
            <a:endParaRPr lang="en-US" sz="1200" dirty="0"/>
          </a:p>
        </p:txBody>
      </p:sp>
      <p:sp>
        <p:nvSpPr>
          <p:cNvPr id="59" name="5-Point Star 58">
            <a:extLst>
              <a:ext uri="{FF2B5EF4-FFF2-40B4-BE49-F238E27FC236}">
                <a16:creationId xmlns:a16="http://schemas.microsoft.com/office/drawing/2014/main" xmlns="" id="{9B23E16A-FD85-524F-8C21-E960F8311808}"/>
              </a:ext>
            </a:extLst>
          </p:cNvPr>
          <p:cNvSpPr/>
          <p:nvPr/>
        </p:nvSpPr>
        <p:spPr>
          <a:xfrm>
            <a:off x="3514462" y="4210282"/>
            <a:ext cx="241560" cy="241560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1DF32"/>
              </a:solidFill>
            </a:endParaRPr>
          </a:p>
        </p:txBody>
      </p:sp>
      <p:sp>
        <p:nvSpPr>
          <p:cNvPr id="60" name="5-Point Star 59">
            <a:extLst>
              <a:ext uri="{FF2B5EF4-FFF2-40B4-BE49-F238E27FC236}">
                <a16:creationId xmlns:a16="http://schemas.microsoft.com/office/drawing/2014/main" xmlns="" id="{77F2644F-2601-5B4B-A165-B9F42E876530}"/>
              </a:ext>
            </a:extLst>
          </p:cNvPr>
          <p:cNvSpPr/>
          <p:nvPr/>
        </p:nvSpPr>
        <p:spPr>
          <a:xfrm>
            <a:off x="7031853" y="3501008"/>
            <a:ext cx="241560" cy="24156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C49DF78-BB1B-ED48-B851-CD7384F1BC17}"/>
              </a:ext>
            </a:extLst>
          </p:cNvPr>
          <p:cNvSpPr txBox="1"/>
          <p:nvPr/>
        </p:nvSpPr>
        <p:spPr>
          <a:xfrm>
            <a:off x="467544" y="23395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relaxed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86522CC9-3841-EA44-B261-0125F2738423}"/>
              </a:ext>
            </a:extLst>
          </p:cNvPr>
          <p:cNvCxnSpPr/>
          <p:nvPr/>
        </p:nvCxnSpPr>
        <p:spPr>
          <a:xfrm>
            <a:off x="1403648" y="2526344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5-Point Star 62">
            <a:extLst>
              <a:ext uri="{FF2B5EF4-FFF2-40B4-BE49-F238E27FC236}">
                <a16:creationId xmlns:a16="http://schemas.microsoft.com/office/drawing/2014/main" xmlns="" id="{3FDF0A64-8651-F24F-99B5-F53299E66344}"/>
              </a:ext>
            </a:extLst>
          </p:cNvPr>
          <p:cNvSpPr/>
          <p:nvPr/>
        </p:nvSpPr>
        <p:spPr>
          <a:xfrm>
            <a:off x="4684796" y="4411960"/>
            <a:ext cx="241560" cy="241560"/>
          </a:xfrm>
          <a:prstGeom prst="star5">
            <a:avLst/>
          </a:prstGeom>
          <a:solidFill>
            <a:srgbClr val="81FF3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F575303-9F7C-FD42-9471-C2B3F2869FA3}"/>
              </a:ext>
            </a:extLst>
          </p:cNvPr>
          <p:cNvSpPr txBox="1"/>
          <p:nvPr/>
        </p:nvSpPr>
        <p:spPr>
          <a:xfrm>
            <a:off x="7307415" y="2579011"/>
            <a:ext cx="1952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r.m.s Length of Luminous </a:t>
            </a:r>
          </a:p>
          <a:p>
            <a:r>
              <a:rPr lang="en-US" sz="1200" dirty="0"/>
              <a:t>Region [</a:t>
            </a:r>
            <a:r>
              <a:rPr lang="en-US" sz="1200" i="1" dirty="0"/>
              <a:t>cm</a:t>
            </a:r>
            <a:r>
              <a:rPr lang="el-GR" sz="1200" dirty="0"/>
              <a:t>]</a:t>
            </a:r>
            <a:endParaRPr lang="en-US" sz="1200" dirty="0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xmlns="" id="{85E697D3-A111-3F46-BC8B-EBEB6DFC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44" y="789617"/>
            <a:ext cx="8352488" cy="606673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1800" dirty="0"/>
              <a:t>Following the path as the </a:t>
            </a:r>
            <a:r>
              <a:rPr lang="en-US" sz="1800" b="1" dirty="0"/>
              <a:t>intensity decays</a:t>
            </a:r>
            <a:r>
              <a:rPr lang="en-US" sz="1800" dirty="0"/>
              <a:t>.</a:t>
            </a:r>
            <a:endParaRPr lang="en-US" sz="1800" b="1" dirty="0">
              <a:solidFill>
                <a:srgbClr val="7030A0"/>
              </a:solidFill>
            </a:endParaRPr>
          </a:p>
        </p:txBody>
      </p: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xmlns="" id="{8F5F8F47-FDCB-FC49-B177-E2BD80A4E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949310"/>
              </p:ext>
            </p:extLst>
          </p:nvPr>
        </p:nvGraphicFramePr>
        <p:xfrm>
          <a:off x="50619" y="4818136"/>
          <a:ext cx="2001101" cy="232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34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0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833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Half-crossing angle [</a:t>
                      </a:r>
                      <a:r>
                        <a:rPr lang="el-GR" sz="700" dirty="0"/>
                        <a:t>μ</a:t>
                      </a:r>
                      <a:r>
                        <a:rPr lang="en-US" sz="700" dirty="0"/>
                        <a:t>rad]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/>
                        <a:t>β* [</a:t>
                      </a:r>
                      <a:r>
                        <a:rPr lang="en-US" sz="800" dirty="0"/>
                        <a:t>cm]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75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250</a:t>
                      </a:r>
                      <a:r>
                        <a:rPr lang="el-GR" sz="900" dirty="0"/>
                        <a:t> (18.3σ)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75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Relaxed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183</a:t>
                      </a:r>
                      <a:endParaRPr lang="el-GR" sz="900" dirty="0"/>
                    </a:p>
                    <a:p>
                      <a:pPr algn="ctr"/>
                      <a:r>
                        <a:rPr lang="el-GR" sz="900" dirty="0"/>
                        <a:t>(14.1σ)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714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Aggressive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162</a:t>
                      </a:r>
                      <a:endParaRPr lang="el-GR" sz="900" dirty="0"/>
                    </a:p>
                    <a:p>
                      <a:pPr algn="ctr"/>
                      <a:r>
                        <a:rPr lang="el-GR" sz="900" dirty="0"/>
                        <a:t>(12.6σ)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714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Ultimate</a:t>
                      </a:r>
                      <a:r>
                        <a:rPr lang="en-US" sz="800" baseline="0" dirty="0"/>
                        <a:t> Relaxed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251</a:t>
                      </a:r>
                      <a:endParaRPr lang="el-GR" sz="900" dirty="0"/>
                    </a:p>
                    <a:p>
                      <a:pPr algn="ctr"/>
                      <a:r>
                        <a:rPr lang="el-GR" sz="900" dirty="0"/>
                        <a:t>(14.5σ)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37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Ultimate</a:t>
                      </a:r>
                    </a:p>
                    <a:p>
                      <a:pPr algn="ctr"/>
                      <a:r>
                        <a:rPr lang="en-US" sz="800" dirty="0"/>
                        <a:t>Aggressive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206</a:t>
                      </a:r>
                    </a:p>
                    <a:p>
                      <a:pPr algn="ctr"/>
                      <a:r>
                        <a:rPr lang="en-US" sz="800" dirty="0"/>
                        <a:t>(12.7</a:t>
                      </a:r>
                      <a:r>
                        <a:rPr lang="el-GR" sz="800" dirty="0"/>
                        <a:t>σ)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8821433"/>
                  </a:ext>
                </a:extLst>
              </a:tr>
            </a:tbl>
          </a:graphicData>
        </a:graphic>
      </p:graphicFrame>
      <p:sp>
        <p:nvSpPr>
          <p:cNvPr id="68" name="5-Point Star 67">
            <a:extLst>
              <a:ext uri="{FF2B5EF4-FFF2-40B4-BE49-F238E27FC236}">
                <a16:creationId xmlns:a16="http://schemas.microsoft.com/office/drawing/2014/main" xmlns="" id="{C647C92F-6F02-9B42-B2D4-F70484F679ED}"/>
              </a:ext>
            </a:extLst>
          </p:cNvPr>
          <p:cNvSpPr/>
          <p:nvPr/>
        </p:nvSpPr>
        <p:spPr>
          <a:xfrm>
            <a:off x="7050797" y="4089502"/>
            <a:ext cx="241560" cy="24156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446A1BA-59D2-C847-81DA-FA21FC3FC8F0}"/>
              </a:ext>
            </a:extLst>
          </p:cNvPr>
          <p:cNvSpPr txBox="1"/>
          <p:nvPr/>
        </p:nvSpPr>
        <p:spPr>
          <a:xfrm>
            <a:off x="7311609" y="4094276"/>
            <a:ext cx="1865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Ultimate Aggressive (5</a:t>
            </a:r>
            <a:r>
              <a:rPr lang="el-GR" sz="1200" dirty="0"/>
              <a:t>σ)</a:t>
            </a:r>
            <a:endParaRPr lang="en-US" sz="1200" dirty="0"/>
          </a:p>
        </p:txBody>
      </p:sp>
      <p:sp>
        <p:nvSpPr>
          <p:cNvPr id="70" name="5-Point Star 69">
            <a:extLst>
              <a:ext uri="{FF2B5EF4-FFF2-40B4-BE49-F238E27FC236}">
                <a16:creationId xmlns:a16="http://schemas.microsoft.com/office/drawing/2014/main" xmlns="" id="{F76B9168-B211-E140-865A-2CF4FED5D3B3}"/>
              </a:ext>
            </a:extLst>
          </p:cNvPr>
          <p:cNvSpPr/>
          <p:nvPr/>
        </p:nvSpPr>
        <p:spPr>
          <a:xfrm>
            <a:off x="4002120" y="4942213"/>
            <a:ext cx="241560" cy="24156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1540035-72D9-4643-907D-B812EE469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41129"/>
            <a:ext cx="5762880" cy="4802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000" y="116632"/>
            <a:ext cx="7920000" cy="628738"/>
          </a:xfrm>
        </p:spPr>
        <p:txBody>
          <a:bodyPr/>
          <a:lstStyle/>
          <a:p>
            <a:r>
              <a:rPr lang="en-US" dirty="0"/>
              <a:t>End of levelling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88CBD7E-B612-944F-9414-B7E8D8A268E2}"/>
              </a:ext>
            </a:extLst>
          </p:cNvPr>
          <p:cNvSpPr txBox="1"/>
          <p:nvPr/>
        </p:nvSpPr>
        <p:spPr>
          <a:xfrm>
            <a:off x="235225" y="472514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aggressive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25068337-10AC-6F4A-8495-4D41F60321A9}"/>
              </a:ext>
            </a:extLst>
          </p:cNvPr>
          <p:cNvCxnSpPr/>
          <p:nvPr/>
        </p:nvCxnSpPr>
        <p:spPr>
          <a:xfrm>
            <a:off x="1459361" y="4909810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58C2FB1C-8C05-9B42-A043-3B2A478192D2}"/>
              </a:ext>
            </a:extLst>
          </p:cNvPr>
          <p:cNvGrpSpPr/>
          <p:nvPr/>
        </p:nvGrpSpPr>
        <p:grpSpPr>
          <a:xfrm>
            <a:off x="6994736" y="2224942"/>
            <a:ext cx="2202002" cy="445607"/>
            <a:chOff x="7951859" y="1423809"/>
            <a:chExt cx="2202002" cy="44560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4346726-6526-E84A-A082-7E365541F9A2}"/>
                </a:ext>
              </a:extLst>
            </p:cNvPr>
            <p:cNvCxnSpPr/>
            <p:nvPr/>
          </p:nvCxnSpPr>
          <p:spPr>
            <a:xfrm>
              <a:off x="7956376" y="1556792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7AB9ACF2-67B5-C34B-99B4-1758B4D7FC49}"/>
                </a:ext>
              </a:extLst>
            </p:cNvPr>
            <p:cNvCxnSpPr/>
            <p:nvPr/>
          </p:nvCxnSpPr>
          <p:spPr>
            <a:xfrm>
              <a:off x="7951859" y="1730916"/>
              <a:ext cx="288032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DE907D57-0011-3A4C-BC63-101F5B91112B}"/>
                </a:ext>
              </a:extLst>
            </p:cNvPr>
            <p:cNvSpPr txBox="1"/>
            <p:nvPr/>
          </p:nvSpPr>
          <p:spPr>
            <a:xfrm>
              <a:off x="8252978" y="1423809"/>
              <a:ext cx="6138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DA [</a:t>
              </a:r>
              <a:r>
                <a:rPr lang="el-GR" sz="1200" dirty="0"/>
                <a:t>σ]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id="{5CB3735B-0B6C-1144-B4FB-D693F85EF992}"/>
                    </a:ext>
                  </a:extLst>
                </p:cNvPr>
                <p:cNvSpPr txBox="1"/>
                <p:nvPr/>
              </p:nvSpPr>
              <p:spPr>
                <a:xfrm>
                  <a:off x="8261548" y="1592417"/>
                  <a:ext cx="189231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Luminosity [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charset="0"/>
                            </a:rPr>
                            <m:t>34</m:t>
                          </m:r>
                        </m:sup>
                      </m:sSup>
                      <m:r>
                        <a:rPr lang="en-US" sz="1200" b="0" i="1" smtClean="0">
                          <a:latin typeface="Cambria Math" charset="0"/>
                        </a:rPr>
                        <m:t>𝐻𝑧</m:t>
                      </m:r>
                      <m:r>
                        <a:rPr lang="en-US" sz="1200" b="0" i="1" smtClean="0"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l-GR" sz="1200" dirty="0"/>
                    <a:t>]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1548" y="1592417"/>
                  <a:ext cx="1892313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4444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5-Point Star 48">
            <a:extLst>
              <a:ext uri="{FF2B5EF4-FFF2-40B4-BE49-F238E27FC236}">
                <a16:creationId xmlns:a16="http://schemas.microsoft.com/office/drawing/2014/main" xmlns="" id="{4AAA82F8-67D7-5048-A9CE-0534DE7CA149}"/>
              </a:ext>
            </a:extLst>
          </p:cNvPr>
          <p:cNvSpPr/>
          <p:nvPr/>
        </p:nvSpPr>
        <p:spPr>
          <a:xfrm>
            <a:off x="7017972" y="2996952"/>
            <a:ext cx="241560" cy="241560"/>
          </a:xfrm>
          <a:prstGeom prst="star5">
            <a:avLst/>
          </a:prstGeom>
          <a:solidFill>
            <a:srgbClr val="81FF3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xmlns="" id="{E26B7AB8-1F43-1A49-ADBE-EB67341642B3}"/>
              </a:ext>
            </a:extLst>
          </p:cNvPr>
          <p:cNvSpPr/>
          <p:nvPr/>
        </p:nvSpPr>
        <p:spPr>
          <a:xfrm>
            <a:off x="5751817" y="3133603"/>
            <a:ext cx="241560" cy="24156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xmlns="" id="{D5791AF5-617F-3949-92A5-171D56DB12D5}"/>
              </a:ext>
            </a:extLst>
          </p:cNvPr>
          <p:cNvSpPr/>
          <p:nvPr/>
        </p:nvSpPr>
        <p:spPr>
          <a:xfrm>
            <a:off x="7043613" y="3789040"/>
            <a:ext cx="241560" cy="24156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>
            <a:extLst>
              <a:ext uri="{FF2B5EF4-FFF2-40B4-BE49-F238E27FC236}">
                <a16:creationId xmlns:a16="http://schemas.microsoft.com/office/drawing/2014/main" xmlns="" id="{8055DE06-C517-9D42-9388-0300EBDC6F51}"/>
              </a:ext>
            </a:extLst>
          </p:cNvPr>
          <p:cNvSpPr/>
          <p:nvPr/>
        </p:nvSpPr>
        <p:spPr>
          <a:xfrm>
            <a:off x="7016689" y="3259448"/>
            <a:ext cx="241560" cy="241560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75CAB63-AA10-E040-9346-F0AA092B0A3E}"/>
              </a:ext>
            </a:extLst>
          </p:cNvPr>
          <p:cNvSpPr txBox="1"/>
          <p:nvPr/>
        </p:nvSpPr>
        <p:spPr>
          <a:xfrm>
            <a:off x="7304425" y="2996952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Baseline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8037B9E-1A44-A145-B043-79827EC470F4}"/>
              </a:ext>
            </a:extLst>
          </p:cNvPr>
          <p:cNvSpPr txBox="1"/>
          <p:nvPr/>
        </p:nvSpPr>
        <p:spPr>
          <a:xfrm>
            <a:off x="7297013" y="3246635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Relaxed (6</a:t>
            </a:r>
            <a:r>
              <a:rPr lang="el-GR" sz="1200" dirty="0"/>
              <a:t>σ)</a:t>
            </a:r>
            <a:endParaRPr lang="en-US" sz="1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C598CAD-F0EA-3047-AE07-FDAD371D9CD1}"/>
              </a:ext>
            </a:extLst>
          </p:cNvPr>
          <p:cNvSpPr txBox="1"/>
          <p:nvPr/>
        </p:nvSpPr>
        <p:spPr>
          <a:xfrm>
            <a:off x="7295855" y="3501008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Aggressive (5</a:t>
            </a:r>
            <a:r>
              <a:rPr lang="el-GR" sz="1200" dirty="0"/>
              <a:t>σ)</a:t>
            </a:r>
            <a:endParaRPr lang="en-US" sz="1200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A9AD1335-3D49-5249-9D28-BFA7DC4FD5CF}"/>
              </a:ext>
            </a:extLst>
          </p:cNvPr>
          <p:cNvCxnSpPr/>
          <p:nvPr/>
        </p:nvCxnSpPr>
        <p:spPr>
          <a:xfrm>
            <a:off x="6993453" y="2717510"/>
            <a:ext cx="288032" cy="0"/>
          </a:xfrm>
          <a:prstGeom prst="line">
            <a:avLst/>
          </a:prstGeom>
          <a:ln>
            <a:solidFill>
              <a:srgbClr val="A87E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5-Point Star 56">
            <a:extLst>
              <a:ext uri="{FF2B5EF4-FFF2-40B4-BE49-F238E27FC236}">
                <a16:creationId xmlns:a16="http://schemas.microsoft.com/office/drawing/2014/main" xmlns="" id="{E02DA51F-D220-A24D-8505-F52E10F44A52}"/>
              </a:ext>
            </a:extLst>
          </p:cNvPr>
          <p:cNvSpPr/>
          <p:nvPr/>
        </p:nvSpPr>
        <p:spPr>
          <a:xfrm>
            <a:off x="3847320" y="4260882"/>
            <a:ext cx="241560" cy="24156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417F7B9-3C8A-7642-855B-6219ED5F6625}"/>
              </a:ext>
            </a:extLst>
          </p:cNvPr>
          <p:cNvSpPr txBox="1"/>
          <p:nvPr/>
        </p:nvSpPr>
        <p:spPr>
          <a:xfrm>
            <a:off x="7304425" y="3793814"/>
            <a:ext cx="1677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Ultimate Relaxed (6</a:t>
            </a:r>
            <a:r>
              <a:rPr lang="el-GR" sz="1200" dirty="0"/>
              <a:t>σ)</a:t>
            </a:r>
            <a:endParaRPr lang="en-US" sz="1200" dirty="0"/>
          </a:p>
        </p:txBody>
      </p:sp>
      <p:sp>
        <p:nvSpPr>
          <p:cNvPr id="59" name="5-Point Star 58">
            <a:extLst>
              <a:ext uri="{FF2B5EF4-FFF2-40B4-BE49-F238E27FC236}">
                <a16:creationId xmlns:a16="http://schemas.microsoft.com/office/drawing/2014/main" xmlns="" id="{9B23E16A-FD85-524F-8C21-E960F8311808}"/>
              </a:ext>
            </a:extLst>
          </p:cNvPr>
          <p:cNvSpPr/>
          <p:nvPr/>
        </p:nvSpPr>
        <p:spPr>
          <a:xfrm>
            <a:off x="4088880" y="3668260"/>
            <a:ext cx="241560" cy="241560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1DF32"/>
              </a:solidFill>
            </a:endParaRPr>
          </a:p>
        </p:txBody>
      </p:sp>
      <p:sp>
        <p:nvSpPr>
          <p:cNvPr id="60" name="5-Point Star 59">
            <a:extLst>
              <a:ext uri="{FF2B5EF4-FFF2-40B4-BE49-F238E27FC236}">
                <a16:creationId xmlns:a16="http://schemas.microsoft.com/office/drawing/2014/main" xmlns="" id="{77F2644F-2601-5B4B-A165-B9F42E876530}"/>
              </a:ext>
            </a:extLst>
          </p:cNvPr>
          <p:cNvSpPr/>
          <p:nvPr/>
        </p:nvSpPr>
        <p:spPr>
          <a:xfrm>
            <a:off x="7031853" y="3501008"/>
            <a:ext cx="241560" cy="24156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C49DF78-BB1B-ED48-B851-CD7384F1BC17}"/>
              </a:ext>
            </a:extLst>
          </p:cNvPr>
          <p:cNvSpPr txBox="1"/>
          <p:nvPr/>
        </p:nvSpPr>
        <p:spPr>
          <a:xfrm>
            <a:off x="379241" y="414908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relaxed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86522CC9-3841-EA44-B261-0125F2738423}"/>
              </a:ext>
            </a:extLst>
          </p:cNvPr>
          <p:cNvCxnSpPr/>
          <p:nvPr/>
        </p:nvCxnSpPr>
        <p:spPr>
          <a:xfrm>
            <a:off x="1315345" y="4335836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5-Point Star 62">
            <a:extLst>
              <a:ext uri="{FF2B5EF4-FFF2-40B4-BE49-F238E27FC236}">
                <a16:creationId xmlns:a16="http://schemas.microsoft.com/office/drawing/2014/main" xmlns="" id="{3FDF0A64-8651-F24F-99B5-F53299E66344}"/>
              </a:ext>
            </a:extLst>
          </p:cNvPr>
          <p:cNvSpPr/>
          <p:nvPr/>
        </p:nvSpPr>
        <p:spPr>
          <a:xfrm>
            <a:off x="4330440" y="3319090"/>
            <a:ext cx="241560" cy="241560"/>
          </a:xfrm>
          <a:prstGeom prst="star5">
            <a:avLst/>
          </a:prstGeom>
          <a:solidFill>
            <a:srgbClr val="81FF3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F575303-9F7C-FD42-9471-C2B3F2869FA3}"/>
              </a:ext>
            </a:extLst>
          </p:cNvPr>
          <p:cNvSpPr txBox="1"/>
          <p:nvPr/>
        </p:nvSpPr>
        <p:spPr>
          <a:xfrm>
            <a:off x="7307415" y="2579011"/>
            <a:ext cx="1952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r.m.s Length of Luminous </a:t>
            </a:r>
          </a:p>
          <a:p>
            <a:r>
              <a:rPr lang="en-US" sz="1200" dirty="0"/>
              <a:t>Region [</a:t>
            </a:r>
            <a:r>
              <a:rPr lang="en-US" sz="1200" i="1" dirty="0"/>
              <a:t>cm</a:t>
            </a:r>
            <a:r>
              <a:rPr lang="el-GR" sz="1200" dirty="0"/>
              <a:t>]</a:t>
            </a:r>
            <a:endParaRPr lang="en-US" sz="1200" dirty="0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xmlns="" id="{85E697D3-A111-3F46-BC8B-EBEB6DFC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44" y="789617"/>
            <a:ext cx="8352488" cy="606673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1800" dirty="0"/>
              <a:t>Exit of levelling is determined by </a:t>
            </a:r>
            <a:r>
              <a:rPr lang="en-US" sz="1800" b="1" dirty="0"/>
              <a:t>intensity</a:t>
            </a:r>
            <a:r>
              <a:rPr lang="en-US" sz="1800" dirty="0"/>
              <a:t> and associated </a:t>
            </a:r>
            <a:r>
              <a:rPr lang="en-US" sz="1800" b="1" dirty="0"/>
              <a:t>crossing</a:t>
            </a:r>
            <a:r>
              <a:rPr lang="en-US" sz="1800" dirty="0"/>
              <a:t> </a:t>
            </a:r>
            <a:r>
              <a:rPr lang="en-US" sz="1800" b="1" dirty="0"/>
              <a:t>angle</a:t>
            </a:r>
            <a:r>
              <a:rPr lang="en-US" sz="1800" dirty="0"/>
              <a:t> at </a:t>
            </a:r>
            <a:r>
              <a:rPr lang="el-GR" sz="1800" b="1" dirty="0"/>
              <a:t>β*=15</a:t>
            </a:r>
            <a:r>
              <a:rPr lang="en-US" sz="1800" b="1" dirty="0"/>
              <a:t>cm</a:t>
            </a:r>
            <a:endParaRPr lang="en-US" sz="18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le 66">
                <a:extLst>
                  <a:ext uri="{FF2B5EF4-FFF2-40B4-BE49-F238E27FC236}">
                    <a16:creationId xmlns:a16="http://schemas.microsoft.com/office/drawing/2014/main" xmlns="" id="{8F5F8F47-FDCB-FC49-B177-E2BD80A4E5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3729237"/>
                  </p:ext>
                </p:extLst>
              </p:nvPr>
            </p:nvGraphicFramePr>
            <p:xfrm>
              <a:off x="7000382" y="4625605"/>
              <a:ext cx="2150815" cy="22144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876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79911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602935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384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" dirty="0"/>
                            <a:t>Scenario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" dirty="0"/>
                            <a:t>Half-crossing angle [</a:t>
                          </a:r>
                          <a:r>
                            <a:rPr lang="el-GR" sz="600" dirty="0"/>
                            <a:t>μ</a:t>
                          </a:r>
                          <a:r>
                            <a:rPr lang="en-US" sz="600" dirty="0"/>
                            <a:t>rad]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700" b="1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7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700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sub>
                                </m:sSub>
                                <m:r>
                                  <a:rPr lang="en-US" sz="7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700" b="1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700" b="1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7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sz="700" b="1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7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700" b="1" i="1" smtClean="0"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</m:sup>
                              </m:sSup>
                              <m:r>
                                <a:rPr lang="en-US" sz="700" b="1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US" sz="700" dirty="0"/>
                            <a:t> ppb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711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Baseline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250</a:t>
                          </a:r>
                          <a:r>
                            <a:rPr lang="el-GR" sz="800" dirty="0"/>
                            <a:t> (1</a:t>
                          </a:r>
                          <a:r>
                            <a:rPr lang="en-US" sz="800" dirty="0"/>
                            <a:t>0.5</a:t>
                          </a:r>
                          <a:r>
                            <a:rPr lang="el-GR" sz="800" dirty="0"/>
                            <a:t>σ)</a:t>
                          </a:r>
                          <a:endParaRPr lang="en-US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1.22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711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Relaxed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235</a:t>
                          </a:r>
                          <a:endParaRPr lang="el-GR" sz="800" dirty="0"/>
                        </a:p>
                        <a:p>
                          <a:pPr algn="ctr"/>
                          <a:r>
                            <a:rPr lang="el-GR" sz="800" dirty="0"/>
                            <a:t>(</a:t>
                          </a:r>
                          <a:r>
                            <a:rPr lang="en-US" sz="800" dirty="0"/>
                            <a:t>9.9</a:t>
                          </a:r>
                          <a:r>
                            <a:rPr lang="el-GR" sz="800" dirty="0"/>
                            <a:t>σ)</a:t>
                          </a:r>
                          <a:endParaRPr lang="en-US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1.19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711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00" dirty="0"/>
                            <a:t>Aggressive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207</a:t>
                          </a:r>
                          <a:endParaRPr lang="el-GR" sz="800" dirty="0"/>
                        </a:p>
                        <a:p>
                          <a:pPr algn="ctr"/>
                          <a:r>
                            <a:rPr lang="el-GR" sz="800" dirty="0"/>
                            <a:t>(</a:t>
                          </a:r>
                          <a:r>
                            <a:rPr lang="en-US" sz="800" dirty="0"/>
                            <a:t>8.8</a:t>
                          </a:r>
                          <a:r>
                            <a:rPr lang="el-GR" sz="800" dirty="0"/>
                            <a:t>σ)</a:t>
                          </a:r>
                          <a:endParaRPr lang="en-US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1.13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293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Ultimate</a:t>
                          </a:r>
                          <a:r>
                            <a:rPr lang="en-US" sz="700" baseline="0" dirty="0"/>
                            <a:t> Relaxed</a:t>
                          </a:r>
                          <a:endParaRPr lang="en-US" sz="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260</a:t>
                          </a:r>
                          <a:endParaRPr lang="el-GR" sz="800" dirty="0"/>
                        </a:p>
                        <a:p>
                          <a:pPr algn="ctr"/>
                          <a:r>
                            <a:rPr lang="el-GR" sz="800" dirty="0"/>
                            <a:t>(1</a:t>
                          </a:r>
                          <a:r>
                            <a:rPr lang="en-US" sz="800" dirty="0"/>
                            <a:t>1</a:t>
                          </a:r>
                          <a:r>
                            <a:rPr lang="el-GR" sz="800" dirty="0"/>
                            <a:t>σ)</a:t>
                          </a:r>
                          <a:endParaRPr lang="en-US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1.53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293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Ultimate</a:t>
                          </a:r>
                        </a:p>
                        <a:p>
                          <a:pPr algn="ctr"/>
                          <a:r>
                            <a:rPr lang="en-US" sz="700" dirty="0"/>
                            <a:t>Aggressive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225</a:t>
                          </a:r>
                        </a:p>
                        <a:p>
                          <a:pPr algn="ctr"/>
                          <a:r>
                            <a:rPr lang="en-US" sz="700" dirty="0"/>
                            <a:t>(9.5</a:t>
                          </a:r>
                          <a:r>
                            <a:rPr lang="el-GR" sz="700" dirty="0"/>
                            <a:t>σ)</a:t>
                          </a:r>
                          <a:endParaRPr lang="en-US" sz="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1.42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1488214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le 66">
                <a:extLst>
                  <a:ext uri="{FF2B5EF4-FFF2-40B4-BE49-F238E27FC236}">
                    <a16:creationId xmlns:a16="http://schemas.microsoft.com/office/drawing/2014/main" id="{8F5F8F47-FDCB-FC49-B177-E2BD80A4E5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3729237"/>
                  </p:ext>
                </p:extLst>
              </p:nvPr>
            </p:nvGraphicFramePr>
            <p:xfrm>
              <a:off x="7000382" y="4625605"/>
              <a:ext cx="2150815" cy="22144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876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91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29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14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" dirty="0"/>
                            <a:t>Scenario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" dirty="0"/>
                            <a:t>Half-crossing angle [</a:t>
                          </a:r>
                          <a:r>
                            <a:rPr lang="el-GR" sz="600" dirty="0"/>
                            <a:t>μ</a:t>
                          </a:r>
                          <a:r>
                            <a:rPr lang="en-US" sz="600" dirty="0"/>
                            <a:t>rad]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6250" t="-3030" r="-2083" b="-4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11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Baseline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250</a:t>
                          </a:r>
                          <a:r>
                            <a:rPr lang="el-GR" sz="800" dirty="0"/>
                            <a:t> (1</a:t>
                          </a:r>
                          <a:r>
                            <a:rPr lang="en-US" sz="800" dirty="0"/>
                            <a:t>0.5</a:t>
                          </a:r>
                          <a:r>
                            <a:rPr lang="el-GR" sz="800" dirty="0"/>
                            <a:t>σ)</a:t>
                          </a:r>
                          <a:endParaRPr lang="en-US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1.22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Relaxed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235</a:t>
                          </a:r>
                          <a:endParaRPr lang="el-GR" sz="800" dirty="0"/>
                        </a:p>
                        <a:p>
                          <a:pPr algn="ctr"/>
                          <a:r>
                            <a:rPr lang="el-GR" sz="800" dirty="0"/>
                            <a:t>(</a:t>
                          </a:r>
                          <a:r>
                            <a:rPr lang="en-US" sz="800" dirty="0"/>
                            <a:t>9.9</a:t>
                          </a:r>
                          <a:r>
                            <a:rPr lang="el-GR" sz="800" dirty="0"/>
                            <a:t>σ)</a:t>
                          </a:r>
                          <a:endParaRPr lang="en-US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1.19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00" dirty="0"/>
                            <a:t>Aggressive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207</a:t>
                          </a:r>
                          <a:endParaRPr lang="el-GR" sz="800" dirty="0"/>
                        </a:p>
                        <a:p>
                          <a:pPr algn="ctr"/>
                          <a:r>
                            <a:rPr lang="el-GR" sz="800" dirty="0"/>
                            <a:t>(</a:t>
                          </a:r>
                          <a:r>
                            <a:rPr lang="en-US" sz="800" dirty="0"/>
                            <a:t>8.8</a:t>
                          </a:r>
                          <a:r>
                            <a:rPr lang="el-GR" sz="800" dirty="0"/>
                            <a:t>σ)</a:t>
                          </a:r>
                          <a:endParaRPr lang="en-US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1.13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93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Ultimate</a:t>
                          </a:r>
                          <a:r>
                            <a:rPr lang="en-US" sz="700" baseline="0" dirty="0"/>
                            <a:t> Relaxed</a:t>
                          </a:r>
                          <a:endParaRPr lang="en-US" sz="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260</a:t>
                          </a:r>
                          <a:endParaRPr lang="el-GR" sz="800" dirty="0"/>
                        </a:p>
                        <a:p>
                          <a:pPr algn="ctr"/>
                          <a:r>
                            <a:rPr lang="el-GR" sz="800" dirty="0"/>
                            <a:t>(1</a:t>
                          </a:r>
                          <a:r>
                            <a:rPr lang="en-US" sz="800" dirty="0"/>
                            <a:t>1</a:t>
                          </a:r>
                          <a:r>
                            <a:rPr lang="el-GR" sz="800" dirty="0"/>
                            <a:t>σ)</a:t>
                          </a:r>
                          <a:endParaRPr lang="en-US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1.53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93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Ultimate</a:t>
                          </a:r>
                        </a:p>
                        <a:p>
                          <a:pPr algn="ctr"/>
                          <a:r>
                            <a:rPr lang="en-US" sz="700" dirty="0"/>
                            <a:t>Aggressive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225</a:t>
                          </a:r>
                        </a:p>
                        <a:p>
                          <a:pPr algn="ctr"/>
                          <a:r>
                            <a:rPr lang="en-US" sz="700" dirty="0"/>
                            <a:t>(9.5</a:t>
                          </a:r>
                          <a:r>
                            <a:rPr lang="el-GR" sz="700" dirty="0"/>
                            <a:t>σ)</a:t>
                          </a:r>
                          <a:endParaRPr lang="en-US" sz="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1.42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88214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8" name="5-Point Star 67">
            <a:extLst>
              <a:ext uri="{FF2B5EF4-FFF2-40B4-BE49-F238E27FC236}">
                <a16:creationId xmlns:a16="http://schemas.microsoft.com/office/drawing/2014/main" xmlns="" id="{C647C92F-6F02-9B42-B2D4-F70484F679ED}"/>
              </a:ext>
            </a:extLst>
          </p:cNvPr>
          <p:cNvSpPr/>
          <p:nvPr/>
        </p:nvSpPr>
        <p:spPr>
          <a:xfrm>
            <a:off x="7050797" y="4089502"/>
            <a:ext cx="241560" cy="24156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446A1BA-59D2-C847-81DA-FA21FC3FC8F0}"/>
              </a:ext>
            </a:extLst>
          </p:cNvPr>
          <p:cNvSpPr txBox="1"/>
          <p:nvPr/>
        </p:nvSpPr>
        <p:spPr>
          <a:xfrm>
            <a:off x="7311609" y="4094276"/>
            <a:ext cx="1865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Ultimate Aggressive (5</a:t>
            </a:r>
            <a:r>
              <a:rPr lang="el-GR" sz="1200" dirty="0"/>
              <a:t>σ)</a:t>
            </a:r>
            <a:endParaRPr lang="en-US" sz="1200" dirty="0"/>
          </a:p>
        </p:txBody>
      </p:sp>
      <p:sp>
        <p:nvSpPr>
          <p:cNvPr id="70" name="5-Point Star 69">
            <a:extLst>
              <a:ext uri="{FF2B5EF4-FFF2-40B4-BE49-F238E27FC236}">
                <a16:creationId xmlns:a16="http://schemas.microsoft.com/office/drawing/2014/main" xmlns="" id="{F76B9168-B211-E140-865A-2CF4FED5D3B3}"/>
              </a:ext>
            </a:extLst>
          </p:cNvPr>
          <p:cNvSpPr/>
          <p:nvPr/>
        </p:nvSpPr>
        <p:spPr>
          <a:xfrm>
            <a:off x="5273481" y="3847942"/>
            <a:ext cx="241560" cy="24156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000" y="116632"/>
            <a:ext cx="7920000" cy="628738"/>
          </a:xfrm>
        </p:spPr>
        <p:txBody>
          <a:bodyPr/>
          <a:lstStyle/>
          <a:p>
            <a:r>
              <a:rPr lang="en-US" dirty="0"/>
              <a:t>Evolution of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xmlns="" id="{85E697D3-A111-3F46-BC8B-EBEB6DFC6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8544" y="789617"/>
                <a:ext cx="8375944" cy="767175"/>
              </a:xfrm>
            </p:spPr>
            <p:txBody>
              <a:bodyPr>
                <a:normAutofit fontScale="85000" lnSpcReduction="10000"/>
              </a:bodyPr>
              <a:lstStyle/>
              <a:p>
                <a:pPr marL="342900" lvl="1" indent="-342900"/>
                <a:r>
                  <a:rPr lang="en-US" sz="1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Minor increase 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on </a:t>
                </a:r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levelling time 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and therefore </a:t>
                </a:r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integrated </a:t>
                </a:r>
                <a:r>
                  <a:rPr lang="en-US" sz="1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luminosity </a:t>
                </a:r>
                <a:r>
                  <a:rPr lang="en-US" sz="1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(~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charset="0"/>
                      </a:rPr>
                      <m:t>2</m:t>
                    </m:r>
                    <m:r>
                      <a:rPr lang="en-US" sz="1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charset="0"/>
                      </a:rPr>
                      <m:t>𝑓</m:t>
                    </m:r>
                    <m:sSup>
                      <m:sSupPr>
                        <m:ctrlPr>
                          <a:rPr lang="en-US" sz="18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</a:rPr>
                          <m:t>𝑏</m:t>
                        </m:r>
                      </m:e>
                      <m:sup>
                        <m:r>
                          <a:rPr lang="en-US" sz="18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/10h fill)</a:t>
                </a:r>
                <a:endPara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342900" lvl="1" indent="-342900"/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Luminous region increase of ~15% leads to </a:t>
                </a:r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peak pile-up density reduction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of</a:t>
                </a:r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~7%</a:t>
                </a:r>
              </a:p>
            </p:txBody>
          </p:sp>
        </mc:Choice>
        <mc:Fallback xmlns="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xmlns="" id="{85E697D3-A111-3F46-BC8B-EBEB6DFC6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544" y="789617"/>
                <a:ext cx="8375944" cy="767175"/>
              </a:xfrm>
              <a:blipFill rotWithShape="0">
                <a:blip r:embed="rId2"/>
                <a:stretch>
                  <a:fillRect l="-1310" t="-10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6F214A-10CE-644B-A392-DAD0700BB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7074"/>
            <a:ext cx="4572000" cy="23111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0DCE26-46AD-9A4C-8B50-E510B0D2B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718" y="1497074"/>
            <a:ext cx="4583398" cy="22792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55F48EE-4CF9-BE42-9FC9-C31AF49E4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9" y="3651104"/>
            <a:ext cx="4572000" cy="2260879"/>
          </a:xfrm>
          <a:prstGeom prst="rect">
            <a:avLst/>
          </a:prstGeom>
        </p:spPr>
      </p:pic>
      <p:sp>
        <p:nvSpPr>
          <p:cNvPr id="65" name="Content Placeholder 2">
            <a:extLst>
              <a:ext uri="{FF2B5EF4-FFF2-40B4-BE49-F238E27FC236}">
                <a16:creationId xmlns:a16="http://schemas.microsoft.com/office/drawing/2014/main" xmlns="" id="{C82D390F-5714-4242-AA02-B6D20FFEEC23}"/>
              </a:ext>
            </a:extLst>
          </p:cNvPr>
          <p:cNvSpPr txBox="1">
            <a:spLocks/>
          </p:cNvSpPr>
          <p:nvPr/>
        </p:nvSpPr>
        <p:spPr>
          <a:xfrm>
            <a:off x="4839862" y="3801471"/>
            <a:ext cx="4032448" cy="15717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Include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crossing angle “anti-levelling”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LHC after the end of </a:t>
            </a: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β*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levelling</a:t>
            </a:r>
          </a:p>
          <a:p>
            <a:pPr marL="342900" lvl="1" indent="-342900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Average reduction of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half crossing angle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by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40-50</a:t>
            </a:r>
            <a:r>
              <a:rPr lang="el-G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rad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xmlns="" id="{258F7407-7047-BC45-9677-A9EAF36FF70E}"/>
              </a:ext>
            </a:extLst>
          </p:cNvPr>
          <p:cNvSpPr txBox="1">
            <a:spLocks/>
          </p:cNvSpPr>
          <p:nvPr/>
        </p:nvSpPr>
        <p:spPr>
          <a:xfrm>
            <a:off x="4833193" y="5445224"/>
            <a:ext cx="4032448" cy="10551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Leads to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reduction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triplet peak dose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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10% more lifetime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for both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nominal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&amp;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ultimate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scenarios.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84BB594-AD36-454F-931F-B3921F1AD9F6}"/>
              </a:ext>
            </a:extLst>
          </p:cNvPr>
          <p:cNvGrpSpPr/>
          <p:nvPr/>
        </p:nvGrpSpPr>
        <p:grpSpPr>
          <a:xfrm>
            <a:off x="72008" y="3651104"/>
            <a:ext cx="4499992" cy="3152467"/>
            <a:chOff x="57726" y="3698183"/>
            <a:chExt cx="4499992" cy="315246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4ADA826-51D7-CA4A-81A6-993B622C8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726" y="3698183"/>
              <a:ext cx="4499992" cy="315246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38AEAF3-0751-3145-8C29-751267796B31}"/>
                </a:ext>
              </a:extLst>
            </p:cNvPr>
            <p:cNvSpPr txBox="1"/>
            <p:nvPr/>
          </p:nvSpPr>
          <p:spPr>
            <a:xfrm>
              <a:off x="467544" y="3933056"/>
              <a:ext cx="1991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00B0F0"/>
                  </a:solidFill>
                </a:rPr>
                <a:t>F. </a:t>
              </a:r>
              <a:r>
                <a:rPr lang="en-US" sz="1200" i="1" dirty="0" err="1">
                  <a:solidFill>
                    <a:srgbClr val="00B0F0"/>
                  </a:solidFill>
                </a:rPr>
                <a:t>Cerutti</a:t>
              </a:r>
              <a:r>
                <a:rPr lang="en-US" sz="1200" i="1" dirty="0">
                  <a:solidFill>
                    <a:srgbClr val="00B0F0"/>
                  </a:solidFill>
                </a:rPr>
                <a:t>, A. </a:t>
              </a:r>
              <a:r>
                <a:rPr lang="en-US" sz="1200" i="1" dirty="0" err="1">
                  <a:solidFill>
                    <a:srgbClr val="00B0F0"/>
                  </a:solidFill>
                </a:rPr>
                <a:t>Tsinganis</a:t>
              </a:r>
              <a:r>
                <a:rPr lang="en-US" sz="1200" i="1" dirty="0">
                  <a:solidFill>
                    <a:srgbClr val="00B0F0"/>
                  </a:solidFill>
                </a:rPr>
                <a:t>, </a:t>
              </a:r>
            </a:p>
            <a:p>
              <a:r>
                <a:rPr lang="en-US" sz="1200" i="1" dirty="0">
                  <a:solidFill>
                    <a:srgbClr val="00B0F0"/>
                  </a:solidFill>
                </a:rPr>
                <a:t>Chamonix Workshop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476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96752"/>
            <a:ext cx="7920000" cy="4906963"/>
          </a:xfrm>
        </p:spPr>
        <p:txBody>
          <a:bodyPr>
            <a:normAutofit/>
          </a:bodyPr>
          <a:lstStyle/>
          <a:p>
            <a:r>
              <a:rPr lang="en-US" sz="1800" dirty="0"/>
              <a:t>Present the baseline </a:t>
            </a:r>
            <a:r>
              <a:rPr lang="en-US" sz="1800" b="1" dirty="0"/>
              <a:t>operational scenario </a:t>
            </a:r>
            <a:r>
              <a:rPr lang="en-US" sz="1800" dirty="0"/>
              <a:t>of </a:t>
            </a:r>
            <a:r>
              <a:rPr lang="en-US" sz="1800" b="1" dirty="0"/>
              <a:t>HL-LHC</a:t>
            </a:r>
            <a:r>
              <a:rPr lang="en-US" sz="1800" dirty="0"/>
              <a:t> for </a:t>
            </a:r>
            <a:r>
              <a:rPr lang="en-US" sz="1800" b="1" dirty="0"/>
              <a:t>proton</a:t>
            </a:r>
            <a:r>
              <a:rPr lang="en-US" sz="1800" dirty="0"/>
              <a:t> operation, focusing on the </a:t>
            </a:r>
            <a:r>
              <a:rPr lang="en-US" sz="1800" dirty="0" smtClean="0"/>
              <a:t>                                                        part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/>
              <a:t>Define the </a:t>
            </a:r>
            <a:r>
              <a:rPr lang="en-US" sz="1800" b="1" dirty="0"/>
              <a:t>Dynamic Aperture (DA) targets </a:t>
            </a:r>
            <a:r>
              <a:rPr lang="en-US" sz="1800" dirty="0"/>
              <a:t>that need to be met to fully validate the scenario in terms of </a:t>
            </a:r>
            <a:r>
              <a:rPr lang="en-US" sz="1800" b="1" dirty="0"/>
              <a:t>DA/lifetime</a:t>
            </a:r>
          </a:p>
          <a:p>
            <a:endParaRPr lang="en-US" sz="1800" dirty="0"/>
          </a:p>
          <a:p>
            <a:r>
              <a:rPr lang="en-US" sz="1800" dirty="0"/>
              <a:t>Overview of the </a:t>
            </a:r>
            <a:r>
              <a:rPr lang="en-US" sz="1800" b="1" dirty="0"/>
              <a:t>dependence</a:t>
            </a:r>
            <a:r>
              <a:rPr lang="en-US" sz="1800" dirty="0"/>
              <a:t> of </a:t>
            </a:r>
            <a:r>
              <a:rPr lang="en-US" sz="1800" b="1" dirty="0"/>
              <a:t>HL-LHC DA </a:t>
            </a:r>
            <a:r>
              <a:rPr lang="en-US" sz="1800" dirty="0"/>
              <a:t>during </a:t>
            </a:r>
            <a:r>
              <a:rPr lang="en-US" sz="1800" b="1" dirty="0"/>
              <a:t>levelling</a:t>
            </a:r>
            <a:r>
              <a:rPr lang="en-US" sz="1800" dirty="0"/>
              <a:t> on various parameters</a:t>
            </a:r>
          </a:p>
          <a:p>
            <a:pPr lvl="1"/>
            <a:r>
              <a:rPr lang="en-US" sz="1600" dirty="0"/>
              <a:t>Working point, </a:t>
            </a:r>
            <a:r>
              <a:rPr lang="en-US" sz="1600" dirty="0" smtClean="0"/>
              <a:t>high chromaticity </a:t>
            </a:r>
            <a:r>
              <a:rPr lang="en-US" sz="1600" dirty="0"/>
              <a:t>and </a:t>
            </a:r>
            <a:r>
              <a:rPr lang="en-US" sz="1600" dirty="0" err="1"/>
              <a:t>octupole</a:t>
            </a:r>
            <a:r>
              <a:rPr lang="en-US" sz="1600" dirty="0"/>
              <a:t> current</a:t>
            </a:r>
            <a:endParaRPr lang="en-US" sz="2000" dirty="0"/>
          </a:p>
          <a:p>
            <a:pPr lvl="1"/>
            <a:r>
              <a:rPr lang="en-US" sz="1600" dirty="0"/>
              <a:t>Crossing Angle </a:t>
            </a:r>
            <a:r>
              <a:rPr lang="en-US" sz="1600" dirty="0">
                <a:sym typeface="Wingdings" pitchFamily="2" charset="2"/>
              </a:rPr>
              <a:t> adaptive </a:t>
            </a:r>
            <a:r>
              <a:rPr lang="en-US" sz="1600" dirty="0" smtClean="0">
                <a:sym typeface="Wingdings" pitchFamily="2" charset="2"/>
              </a:rPr>
              <a:t>crossing angle </a:t>
            </a:r>
            <a:r>
              <a:rPr lang="en-US" sz="1600" dirty="0">
                <a:sym typeface="Wingdings" pitchFamily="2" charset="2"/>
              </a:rPr>
              <a:t>scenario</a:t>
            </a:r>
            <a:endParaRPr lang="en-US" sz="1600" dirty="0"/>
          </a:p>
          <a:p>
            <a:endParaRPr lang="en-US" sz="1800" dirty="0"/>
          </a:p>
          <a:p>
            <a:r>
              <a:rPr lang="en-US" sz="1800" dirty="0"/>
              <a:t>Propose an alternative </a:t>
            </a:r>
            <a:r>
              <a:rPr lang="en-US" sz="1800" b="1" dirty="0"/>
              <a:t>adapting crossing angle levelling scenario </a:t>
            </a:r>
            <a:r>
              <a:rPr lang="en-US" sz="1800" dirty="0"/>
              <a:t>and showcase its </a:t>
            </a:r>
            <a:r>
              <a:rPr lang="en-US" sz="1800" b="1" dirty="0"/>
              <a:t>advantages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/>
              <a:t>Evaluate the </a:t>
            </a:r>
            <a:r>
              <a:rPr lang="en-US" sz="1800" b="1" dirty="0"/>
              <a:t>impact of the field errors</a:t>
            </a:r>
            <a:r>
              <a:rPr lang="en-US" sz="1800" dirty="0"/>
              <a:t> during collisions.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noProof="0" dirty="0"/>
              <a:t>N. Karastathis | Beam-Beam Workshop, Berkeley | 7.2.2018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84784"/>
            <a:ext cx="3492128" cy="21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000" y="116632"/>
            <a:ext cx="7920000" cy="628738"/>
          </a:xfrm>
        </p:spPr>
        <p:txBody>
          <a:bodyPr/>
          <a:lstStyle/>
          <a:p>
            <a:r>
              <a:rPr lang="en-US" dirty="0"/>
              <a:t>Field Errors at the End of Levelling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xmlns="" id="{85E697D3-A111-3F46-BC8B-EBEB6DFC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44" y="789617"/>
            <a:ext cx="8375944" cy="767175"/>
          </a:xfrm>
        </p:spPr>
        <p:txBody>
          <a:bodyPr>
            <a:normAutofit fontScale="92500" lnSpcReduction="10000"/>
          </a:bodyPr>
          <a:lstStyle/>
          <a:p>
            <a:pPr marL="342900" lvl="1" indent="-342900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far our simulations did not include any errors.</a:t>
            </a:r>
          </a:p>
          <a:p>
            <a:pPr marL="342900" lvl="1" indent="-342900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identify the impact of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magnetic field errors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focus on a few interesting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confugurations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 the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most critical point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the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end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levelling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8794902-9EA0-5740-80C3-834048DC9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5371"/>
            <a:ext cx="5762880" cy="4802400"/>
          </a:xfrm>
          <a:prstGeom prst="rect">
            <a:avLst/>
          </a:prstGeom>
        </p:spPr>
      </p:pic>
      <p:sp>
        <p:nvSpPr>
          <p:cNvPr id="16" name="5-Point Star 15">
            <a:extLst>
              <a:ext uri="{FF2B5EF4-FFF2-40B4-BE49-F238E27FC236}">
                <a16:creationId xmlns:a16="http://schemas.microsoft.com/office/drawing/2014/main" xmlns="" id="{F685A5FC-F530-1545-BC07-20B0B60D11E7}"/>
              </a:ext>
            </a:extLst>
          </p:cNvPr>
          <p:cNvSpPr/>
          <p:nvPr/>
        </p:nvSpPr>
        <p:spPr>
          <a:xfrm>
            <a:off x="5751817" y="3247845"/>
            <a:ext cx="241560" cy="24156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xmlns="" id="{9D16981A-64E2-394A-B09A-22794621C34E}"/>
              </a:ext>
            </a:extLst>
          </p:cNvPr>
          <p:cNvSpPr/>
          <p:nvPr/>
        </p:nvSpPr>
        <p:spPr>
          <a:xfrm>
            <a:off x="3779912" y="4375124"/>
            <a:ext cx="241560" cy="24156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xmlns="" id="{1B989845-7506-8E41-9BCC-5EDB6CD142E9}"/>
              </a:ext>
            </a:extLst>
          </p:cNvPr>
          <p:cNvSpPr/>
          <p:nvPr/>
        </p:nvSpPr>
        <p:spPr>
          <a:xfrm>
            <a:off x="4088880" y="3782502"/>
            <a:ext cx="241560" cy="241560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1DF32"/>
              </a:solidFill>
            </a:endParaRP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xmlns="" id="{D20F5D2F-BEDD-F14C-83F7-B2CB92FACCB9}"/>
              </a:ext>
            </a:extLst>
          </p:cNvPr>
          <p:cNvSpPr/>
          <p:nvPr/>
        </p:nvSpPr>
        <p:spPr>
          <a:xfrm>
            <a:off x="4283968" y="3433332"/>
            <a:ext cx="241560" cy="241560"/>
          </a:xfrm>
          <a:prstGeom prst="star5">
            <a:avLst/>
          </a:prstGeom>
          <a:solidFill>
            <a:srgbClr val="81FF3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xmlns="" id="{5A34AF0B-8EB0-ED46-B090-78E72C80B899}"/>
              </a:ext>
            </a:extLst>
          </p:cNvPr>
          <p:cNvSpPr/>
          <p:nvPr/>
        </p:nvSpPr>
        <p:spPr>
          <a:xfrm>
            <a:off x="7017972" y="2996952"/>
            <a:ext cx="241560" cy="241560"/>
          </a:xfrm>
          <a:prstGeom prst="star5">
            <a:avLst/>
          </a:prstGeom>
          <a:solidFill>
            <a:srgbClr val="81FF3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xmlns="" id="{B784511A-4E24-1948-984A-3F93B61C0ED7}"/>
              </a:ext>
            </a:extLst>
          </p:cNvPr>
          <p:cNvSpPr/>
          <p:nvPr/>
        </p:nvSpPr>
        <p:spPr>
          <a:xfrm>
            <a:off x="7043613" y="3789040"/>
            <a:ext cx="241560" cy="24156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xmlns="" id="{D86B13C3-08B1-EC40-83AC-4A2D048593A9}"/>
              </a:ext>
            </a:extLst>
          </p:cNvPr>
          <p:cNvSpPr/>
          <p:nvPr/>
        </p:nvSpPr>
        <p:spPr>
          <a:xfrm>
            <a:off x="7016689" y="3259448"/>
            <a:ext cx="241560" cy="241560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C8FC230-9A4C-4D4C-B90F-5896D1D6C9A7}"/>
              </a:ext>
            </a:extLst>
          </p:cNvPr>
          <p:cNvSpPr txBox="1"/>
          <p:nvPr/>
        </p:nvSpPr>
        <p:spPr>
          <a:xfrm>
            <a:off x="7304425" y="2996952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Baseline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D3509A-F6F8-D34D-9587-3250FFCC233D}"/>
              </a:ext>
            </a:extLst>
          </p:cNvPr>
          <p:cNvSpPr txBox="1"/>
          <p:nvPr/>
        </p:nvSpPr>
        <p:spPr>
          <a:xfrm>
            <a:off x="7297013" y="3246635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Relaxed (6</a:t>
            </a:r>
            <a:r>
              <a:rPr lang="el-GR" sz="1200" dirty="0"/>
              <a:t>σ)</a:t>
            </a:r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4CB453C-8C51-0543-9B8B-598466FEC215}"/>
              </a:ext>
            </a:extLst>
          </p:cNvPr>
          <p:cNvSpPr txBox="1"/>
          <p:nvPr/>
        </p:nvSpPr>
        <p:spPr>
          <a:xfrm>
            <a:off x="7295855" y="3501008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Aggressive (5</a:t>
            </a:r>
            <a:r>
              <a:rPr lang="el-GR" sz="1200" dirty="0"/>
              <a:t>σ)</a:t>
            </a:r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FF825EE-91FB-5345-A417-909BD4E59863}"/>
              </a:ext>
            </a:extLst>
          </p:cNvPr>
          <p:cNvSpPr txBox="1"/>
          <p:nvPr/>
        </p:nvSpPr>
        <p:spPr>
          <a:xfrm>
            <a:off x="7304425" y="3793814"/>
            <a:ext cx="1677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Ultimate Relaxed (6</a:t>
            </a:r>
            <a:r>
              <a:rPr lang="el-GR" sz="1200" dirty="0"/>
              <a:t>σ)</a:t>
            </a:r>
            <a:endParaRPr lang="en-US" sz="1200" dirty="0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xmlns="" id="{0E81D355-3722-C644-85D8-440EEE7BC9E9}"/>
              </a:ext>
            </a:extLst>
          </p:cNvPr>
          <p:cNvSpPr/>
          <p:nvPr/>
        </p:nvSpPr>
        <p:spPr>
          <a:xfrm>
            <a:off x="7031853" y="3501008"/>
            <a:ext cx="241560" cy="24156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000" y="116632"/>
            <a:ext cx="7920000" cy="628738"/>
          </a:xfrm>
        </p:spPr>
        <p:txBody>
          <a:bodyPr/>
          <a:lstStyle/>
          <a:p>
            <a:r>
              <a:rPr lang="en-US" dirty="0"/>
              <a:t>Field Errors at the End of Levelling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FFC3043-A965-524E-A24B-50A605670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41" y="722341"/>
            <a:ext cx="6086295" cy="28402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91AACB8-8005-8F47-BA9F-33C954467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810050"/>
            <a:ext cx="6094286" cy="2844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C3687E4-819E-0148-A598-EDFAC4073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3504035"/>
            <a:ext cx="6094286" cy="2844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A5259CA-7C58-104A-A04E-8F068124E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45" y="3504035"/>
            <a:ext cx="6094286" cy="2844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DD1F1BC-09C7-BD4D-B910-CFBC9C3922F8}"/>
              </a:ext>
            </a:extLst>
          </p:cNvPr>
          <p:cNvSpPr txBox="1"/>
          <p:nvPr/>
        </p:nvSpPr>
        <p:spPr>
          <a:xfrm>
            <a:off x="341477" y="117282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Aggressive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987BB34-E8BC-9645-B6C2-0F7E0B6519F0}"/>
              </a:ext>
            </a:extLst>
          </p:cNvPr>
          <p:cNvSpPr txBox="1"/>
          <p:nvPr/>
        </p:nvSpPr>
        <p:spPr>
          <a:xfrm>
            <a:off x="5352929" y="111556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Relaxed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B55160F-2703-D348-91D6-91724AB2989C}"/>
              </a:ext>
            </a:extLst>
          </p:cNvPr>
          <p:cNvSpPr txBox="1"/>
          <p:nvPr/>
        </p:nvSpPr>
        <p:spPr>
          <a:xfrm>
            <a:off x="476569" y="559666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Baseline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9F9EE0A-B6BF-6D46-A361-7CAA121C550C}"/>
              </a:ext>
            </a:extLst>
          </p:cNvPr>
          <p:cNvSpPr txBox="1"/>
          <p:nvPr/>
        </p:nvSpPr>
        <p:spPr>
          <a:xfrm>
            <a:off x="5468439" y="559666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Ultimate Relaxed</a:t>
            </a:r>
          </a:p>
        </p:txBody>
      </p:sp>
    </p:spTree>
    <p:extLst>
      <p:ext uri="{BB962C8B-B14F-4D97-AF65-F5344CB8AC3E}">
        <p14:creationId xmlns:p14="http://schemas.microsoft.com/office/powerpoint/2010/main" val="17942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000" y="116632"/>
            <a:ext cx="7920000" cy="628738"/>
          </a:xfrm>
        </p:spPr>
        <p:txBody>
          <a:bodyPr/>
          <a:lstStyle/>
          <a:p>
            <a:r>
              <a:rPr lang="en-US" dirty="0"/>
              <a:t>Field Errors at the End of Levelling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xmlns="" id="{85E697D3-A111-3F46-BC8B-EBEB6DFC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792" y="5340270"/>
            <a:ext cx="8375944" cy="767175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Average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spread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various realizations of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0.3</a:t>
            </a:r>
            <a:r>
              <a:rPr lang="el-G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Justifies the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el-G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 target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beam-beam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without errors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706F4EE-0801-1540-A63B-FFDE5872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5" y="1062847"/>
            <a:ext cx="9144000" cy="42672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D53B9E9-82A0-0D4E-958D-ED21A0C48AC6}"/>
              </a:ext>
            </a:extLst>
          </p:cNvPr>
          <p:cNvSpPr txBox="1"/>
          <p:nvPr/>
        </p:nvSpPr>
        <p:spPr>
          <a:xfrm>
            <a:off x="1231550" y="3972991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4.3</a:t>
            </a:r>
            <a:r>
              <a:rPr lang="el-GR" dirty="0">
                <a:solidFill>
                  <a:srgbClr val="FF0000"/>
                </a:solidFill>
              </a:rPr>
              <a:t>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6859952-BCF8-154D-A0CE-C82565ECB010}"/>
              </a:ext>
            </a:extLst>
          </p:cNvPr>
          <p:cNvSpPr txBox="1"/>
          <p:nvPr/>
        </p:nvSpPr>
        <p:spPr>
          <a:xfrm>
            <a:off x="1229102" y="31409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5.6σ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2906C78-EEF9-7F46-8044-415C421BFF83}"/>
              </a:ext>
            </a:extLst>
          </p:cNvPr>
          <p:cNvSpPr txBox="1"/>
          <p:nvPr/>
        </p:nvSpPr>
        <p:spPr>
          <a:xfrm>
            <a:off x="2566114" y="349120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5.1σ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9281ECF-76E5-3D41-A0F1-70578724119A}"/>
              </a:ext>
            </a:extLst>
          </p:cNvPr>
          <p:cNvSpPr txBox="1"/>
          <p:nvPr/>
        </p:nvSpPr>
        <p:spPr>
          <a:xfrm>
            <a:off x="3202447" y="3572182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5</a:t>
            </a:r>
            <a:r>
              <a:rPr lang="en-US" dirty="0">
                <a:solidFill>
                  <a:srgbClr val="0070C0"/>
                </a:solidFill>
              </a:rPr>
              <a:t>.</a:t>
            </a:r>
            <a:r>
              <a:rPr lang="el-GR" dirty="0">
                <a:solidFill>
                  <a:srgbClr val="0070C0"/>
                </a:solidFill>
              </a:rPr>
              <a:t>2σ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F259742-35AC-1548-8735-C3EA79F18878}"/>
              </a:ext>
            </a:extLst>
          </p:cNvPr>
          <p:cNvSpPr txBox="1"/>
          <p:nvPr/>
        </p:nvSpPr>
        <p:spPr>
          <a:xfrm>
            <a:off x="3131840" y="2602505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6.6σ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A58544D-2B39-964D-8777-9EA28C55E392}"/>
              </a:ext>
            </a:extLst>
          </p:cNvPr>
          <p:cNvSpPr txBox="1"/>
          <p:nvPr/>
        </p:nvSpPr>
        <p:spPr>
          <a:xfrm>
            <a:off x="4325057" y="3066973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6.0σ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AD47B34-E596-6D46-A3D4-F7A16E025AC6}"/>
              </a:ext>
            </a:extLst>
          </p:cNvPr>
          <p:cNvSpPr txBox="1"/>
          <p:nvPr/>
        </p:nvSpPr>
        <p:spPr>
          <a:xfrm>
            <a:off x="4919287" y="3381236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</a:rPr>
              <a:t>5</a:t>
            </a:r>
            <a:r>
              <a:rPr lang="en-US" dirty="0">
                <a:solidFill>
                  <a:srgbClr val="00B050"/>
                </a:solidFill>
              </a:rPr>
              <a:t>.4</a:t>
            </a:r>
            <a:r>
              <a:rPr lang="el-GR" dirty="0">
                <a:solidFill>
                  <a:srgbClr val="00B050"/>
                </a:solidFill>
              </a:rPr>
              <a:t>σ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81DEEA9-C3A5-6244-B709-2B5F2B8F97D9}"/>
              </a:ext>
            </a:extLst>
          </p:cNvPr>
          <p:cNvSpPr txBox="1"/>
          <p:nvPr/>
        </p:nvSpPr>
        <p:spPr>
          <a:xfrm>
            <a:off x="4972991" y="2429627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</a:rPr>
              <a:t>6.</a:t>
            </a:r>
            <a:r>
              <a:rPr lang="en-US" dirty="0">
                <a:solidFill>
                  <a:srgbClr val="00B050"/>
                </a:solidFill>
              </a:rPr>
              <a:t>9</a:t>
            </a:r>
            <a:r>
              <a:rPr lang="el-GR" dirty="0">
                <a:solidFill>
                  <a:srgbClr val="00B050"/>
                </a:solidFill>
              </a:rPr>
              <a:t>σ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78F1733-A5BA-5E4B-A56D-AD24F9737620}"/>
              </a:ext>
            </a:extLst>
          </p:cNvPr>
          <p:cNvSpPr txBox="1"/>
          <p:nvPr/>
        </p:nvSpPr>
        <p:spPr>
          <a:xfrm>
            <a:off x="6161763" y="2749423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</a:rPr>
              <a:t>6.</a:t>
            </a:r>
            <a:r>
              <a:rPr lang="en-US" dirty="0">
                <a:solidFill>
                  <a:srgbClr val="00B050"/>
                </a:solidFill>
              </a:rPr>
              <a:t>4</a:t>
            </a:r>
            <a:r>
              <a:rPr lang="el-GR" dirty="0">
                <a:solidFill>
                  <a:srgbClr val="00B050"/>
                </a:solidFill>
              </a:rPr>
              <a:t>σ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C6DB513-3173-204D-859F-F111A2318860}"/>
              </a:ext>
            </a:extLst>
          </p:cNvPr>
          <p:cNvSpPr txBox="1"/>
          <p:nvPr/>
        </p:nvSpPr>
        <p:spPr>
          <a:xfrm>
            <a:off x="6732391" y="358949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C000"/>
                </a:solidFill>
              </a:rPr>
              <a:t>5</a:t>
            </a:r>
            <a:r>
              <a:rPr lang="en-US" dirty="0">
                <a:solidFill>
                  <a:srgbClr val="FFC000"/>
                </a:solidFill>
              </a:rPr>
              <a:t>.0</a:t>
            </a:r>
            <a:r>
              <a:rPr lang="el-GR" dirty="0">
                <a:solidFill>
                  <a:srgbClr val="FFC000"/>
                </a:solidFill>
              </a:rPr>
              <a:t>σ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20C49F1-18C4-734E-A0AA-3C099FCD9459}"/>
              </a:ext>
            </a:extLst>
          </p:cNvPr>
          <p:cNvSpPr txBox="1"/>
          <p:nvPr/>
        </p:nvSpPr>
        <p:spPr>
          <a:xfrm>
            <a:off x="6732391" y="2602505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C000"/>
                </a:solidFill>
              </a:rPr>
              <a:t>6.6σ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A7B639D-4395-7749-BA88-CFAC184ECC02}"/>
              </a:ext>
            </a:extLst>
          </p:cNvPr>
          <p:cNvSpPr txBox="1"/>
          <p:nvPr/>
        </p:nvSpPr>
        <p:spPr>
          <a:xfrm>
            <a:off x="7993479" y="2971837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C000"/>
                </a:solidFill>
              </a:rPr>
              <a:t>6.0σ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24FE78A-E8FA-584F-A897-A3AC1D8A947F}"/>
              </a:ext>
            </a:extLst>
          </p:cNvPr>
          <p:cNvSpPr txBox="1"/>
          <p:nvPr/>
        </p:nvSpPr>
        <p:spPr>
          <a:xfrm>
            <a:off x="1467002" y="4517511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STD: 0.3</a:t>
            </a:r>
            <a:r>
              <a:rPr lang="el-GR" dirty="0">
                <a:solidFill>
                  <a:srgbClr val="FF0000"/>
                </a:solidFill>
              </a:rPr>
              <a:t>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6422B31-FE5D-9C4E-82B6-C73CE9F93981}"/>
              </a:ext>
            </a:extLst>
          </p:cNvPr>
          <p:cNvSpPr txBox="1"/>
          <p:nvPr/>
        </p:nvSpPr>
        <p:spPr>
          <a:xfrm>
            <a:off x="3282740" y="4517511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STD: 0.3</a:t>
            </a:r>
            <a:r>
              <a:rPr lang="el-GR" dirty="0">
                <a:solidFill>
                  <a:srgbClr val="0070C0"/>
                </a:solidFill>
              </a:rPr>
              <a:t>σ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C6A8472-E068-E547-93AB-A5DA238B103A}"/>
              </a:ext>
            </a:extLst>
          </p:cNvPr>
          <p:cNvSpPr txBox="1"/>
          <p:nvPr/>
        </p:nvSpPr>
        <p:spPr>
          <a:xfrm>
            <a:off x="4973393" y="4517511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STD: 0.3</a:t>
            </a:r>
            <a:r>
              <a:rPr lang="el-GR" dirty="0">
                <a:solidFill>
                  <a:srgbClr val="00B050"/>
                </a:solidFill>
              </a:rPr>
              <a:t>σ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76B0ECF-CEFF-0440-8658-732F47C4936E}"/>
              </a:ext>
            </a:extLst>
          </p:cNvPr>
          <p:cNvSpPr txBox="1"/>
          <p:nvPr/>
        </p:nvSpPr>
        <p:spPr>
          <a:xfrm>
            <a:off x="6813650" y="4517511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STD: 0.3</a:t>
            </a:r>
            <a:r>
              <a:rPr lang="el-GR" dirty="0">
                <a:solidFill>
                  <a:srgbClr val="FFC000"/>
                </a:solidFill>
              </a:rPr>
              <a:t>σ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B8BEF7C0-E555-CF4F-A1E6-F87FBAD2D321}"/>
              </a:ext>
            </a:extLst>
          </p:cNvPr>
          <p:cNvSpPr txBox="1">
            <a:spLocks/>
          </p:cNvSpPr>
          <p:nvPr/>
        </p:nvSpPr>
        <p:spPr>
          <a:xfrm>
            <a:off x="612000" y="645601"/>
            <a:ext cx="8375944" cy="7671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Repeat the study for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60 different realizations of the machine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(seeds) and calculate the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minimum DA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over the 5 angles.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Errors at the Start of Levelling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05" y="1226975"/>
            <a:ext cx="5762880" cy="4802400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xmlns="" id="{F685A5FC-F530-1545-BC07-20B0B60D11E7}"/>
              </a:ext>
            </a:extLst>
          </p:cNvPr>
          <p:cNvSpPr/>
          <p:nvPr/>
        </p:nvSpPr>
        <p:spPr>
          <a:xfrm>
            <a:off x="4283968" y="4221088"/>
            <a:ext cx="241560" cy="24156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xmlns="" id="{9D16981A-64E2-394A-B09A-22794621C34E}"/>
              </a:ext>
            </a:extLst>
          </p:cNvPr>
          <p:cNvSpPr/>
          <p:nvPr/>
        </p:nvSpPr>
        <p:spPr>
          <a:xfrm>
            <a:off x="2915816" y="3259106"/>
            <a:ext cx="241560" cy="24156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xmlns="" id="{1B989845-7506-8E41-9BCC-5EDB6CD142E9}"/>
              </a:ext>
            </a:extLst>
          </p:cNvPr>
          <p:cNvSpPr/>
          <p:nvPr/>
        </p:nvSpPr>
        <p:spPr>
          <a:xfrm>
            <a:off x="3322328" y="3259448"/>
            <a:ext cx="241560" cy="241560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1DF32"/>
              </a:solidFill>
            </a:endParaRPr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xmlns="" id="{D20F5D2F-BEDD-F14C-83F7-B2CB92FACCB9}"/>
              </a:ext>
            </a:extLst>
          </p:cNvPr>
          <p:cNvSpPr/>
          <p:nvPr/>
        </p:nvSpPr>
        <p:spPr>
          <a:xfrm>
            <a:off x="4994571" y="3540942"/>
            <a:ext cx="241560" cy="241560"/>
          </a:xfrm>
          <a:prstGeom prst="star5">
            <a:avLst/>
          </a:prstGeom>
          <a:solidFill>
            <a:srgbClr val="81FF3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964" y="1099873"/>
            <a:ext cx="5808857" cy="2710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106752"/>
            <a:ext cx="5808857" cy="271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Errors at the Start of Levelling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3826670"/>
            <a:ext cx="5808857" cy="271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963" y="3825550"/>
            <a:ext cx="5808857" cy="271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4227" y="145342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Aggressive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0368" y="131671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Relaxed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319" y="587727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Baseline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0368" y="584920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Ultimate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941059" y="1292809"/>
            <a:ext cx="2952328" cy="1199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41059" y="4028568"/>
            <a:ext cx="2952328" cy="1199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54330" y="4157464"/>
            <a:ext cx="2952328" cy="1199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36096" y="4030573"/>
            <a:ext cx="2952328" cy="1199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91625" y="1292809"/>
            <a:ext cx="2952328" cy="1199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</p:spTree>
    <p:extLst>
      <p:ext uri="{BB962C8B-B14F-4D97-AF65-F5344CB8AC3E}">
        <p14:creationId xmlns:p14="http://schemas.microsoft.com/office/powerpoint/2010/main" val="5593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264"/>
            <a:ext cx="91440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Errors at the Start of Levelling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2008" y="5589240"/>
            <a:ext cx="7920000" cy="504056"/>
          </a:xfrm>
        </p:spPr>
        <p:txBody>
          <a:bodyPr>
            <a:normAutofit/>
          </a:bodyPr>
          <a:lstStyle/>
          <a:p>
            <a:r>
              <a:rPr lang="en-US" sz="2000" dirty="0"/>
              <a:t>Spread of 0.3</a:t>
            </a:r>
            <a:r>
              <a:rPr lang="el-GR" sz="2000" dirty="0"/>
              <a:t>σ, </a:t>
            </a:r>
            <a:r>
              <a:rPr lang="en-US" sz="2000" dirty="0"/>
              <a:t>with the exception of the aggressive at </a:t>
            </a:r>
            <a:r>
              <a:rPr lang="el-GR" sz="2000" dirty="0"/>
              <a:t>~</a:t>
            </a:r>
            <a:r>
              <a:rPr lang="en-US" sz="2000" dirty="0"/>
              <a:t>0.1</a:t>
            </a:r>
            <a:r>
              <a:rPr lang="el-GR" sz="2000" dirty="0"/>
              <a:t>σ</a:t>
            </a:r>
            <a:endParaRPr lang="en-US" sz="2000" dirty="0"/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1172" y="4225933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4.6</a:t>
            </a:r>
            <a:r>
              <a:rPr lang="el-GR" dirty="0">
                <a:solidFill>
                  <a:srgbClr val="FF0000"/>
                </a:solidFill>
              </a:rPr>
              <a:t>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1172" y="3552732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5.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l-GR" dirty="0">
                <a:solidFill>
                  <a:srgbClr val="FF0000"/>
                </a:solidFill>
              </a:rPr>
              <a:t>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6338" y="3922064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4.8</a:t>
            </a:r>
            <a:r>
              <a:rPr lang="el-GR" dirty="0">
                <a:solidFill>
                  <a:srgbClr val="FF0000"/>
                </a:solidFill>
              </a:rPr>
              <a:t>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2401" y="3609883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5</a:t>
            </a:r>
            <a:r>
              <a:rPr lang="en-US" dirty="0">
                <a:solidFill>
                  <a:srgbClr val="0070C0"/>
                </a:solidFill>
              </a:rPr>
              <a:t>.3</a:t>
            </a:r>
            <a:r>
              <a:rPr lang="el-GR" dirty="0">
                <a:solidFill>
                  <a:srgbClr val="0070C0"/>
                </a:solidFill>
              </a:rPr>
              <a:t>σ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9471" y="2924944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6.3</a:t>
            </a:r>
            <a:r>
              <a:rPr lang="el-GR" dirty="0">
                <a:solidFill>
                  <a:srgbClr val="0070C0"/>
                </a:solidFill>
              </a:rPr>
              <a:t>σ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3963" y="3425217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  <a:r>
              <a:rPr lang="el-GR" dirty="0">
                <a:solidFill>
                  <a:srgbClr val="0070C0"/>
                </a:solidFill>
              </a:rPr>
              <a:t>.</a:t>
            </a:r>
            <a:r>
              <a:rPr lang="en-US" dirty="0">
                <a:solidFill>
                  <a:srgbClr val="0070C0"/>
                </a:solidFill>
              </a:rPr>
              <a:t>7</a:t>
            </a:r>
            <a:r>
              <a:rPr lang="el-GR" dirty="0">
                <a:solidFill>
                  <a:srgbClr val="0070C0"/>
                </a:solidFill>
              </a:rPr>
              <a:t>σ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4533" y="3390864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</a:rPr>
              <a:t>5</a:t>
            </a:r>
            <a:r>
              <a:rPr lang="en-US" dirty="0">
                <a:solidFill>
                  <a:srgbClr val="00B050"/>
                </a:solidFill>
              </a:rPr>
              <a:t>.9</a:t>
            </a:r>
            <a:r>
              <a:rPr lang="el-GR" dirty="0">
                <a:solidFill>
                  <a:srgbClr val="00B050"/>
                </a:solidFill>
              </a:rPr>
              <a:t>σ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4533" y="2535535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7</a:t>
            </a:r>
            <a:r>
              <a:rPr lang="el-GR" dirty="0">
                <a:solidFill>
                  <a:srgbClr val="00B050"/>
                </a:solidFill>
              </a:rPr>
              <a:t>.</a:t>
            </a:r>
            <a:r>
              <a:rPr lang="en-US" dirty="0">
                <a:solidFill>
                  <a:srgbClr val="00B050"/>
                </a:solidFill>
              </a:rPr>
              <a:t>3</a:t>
            </a:r>
            <a:r>
              <a:rPr lang="el-GR" dirty="0">
                <a:solidFill>
                  <a:srgbClr val="00B050"/>
                </a:solidFill>
              </a:rPr>
              <a:t>σ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37184" y="2893586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</a:rPr>
              <a:t>6.</a:t>
            </a:r>
            <a:r>
              <a:rPr lang="en-US" dirty="0">
                <a:solidFill>
                  <a:srgbClr val="00B050"/>
                </a:solidFill>
              </a:rPr>
              <a:t>7</a:t>
            </a:r>
            <a:r>
              <a:rPr lang="el-GR" dirty="0">
                <a:solidFill>
                  <a:srgbClr val="00B050"/>
                </a:solidFill>
              </a:rPr>
              <a:t>σ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6412" y="3549002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C000"/>
                </a:solidFill>
              </a:rPr>
              <a:t>5</a:t>
            </a:r>
            <a:r>
              <a:rPr lang="en-US" dirty="0">
                <a:solidFill>
                  <a:srgbClr val="FFC000"/>
                </a:solidFill>
              </a:rPr>
              <a:t>.8</a:t>
            </a:r>
            <a:r>
              <a:rPr lang="el-GR" dirty="0">
                <a:solidFill>
                  <a:srgbClr val="FFC000"/>
                </a:solidFill>
              </a:rPr>
              <a:t>σ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6412" y="2555612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7.2</a:t>
            </a:r>
            <a:r>
              <a:rPr lang="el-GR" dirty="0">
                <a:solidFill>
                  <a:srgbClr val="FFC000"/>
                </a:solidFill>
              </a:rPr>
              <a:t>σ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8250" y="2914222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C000"/>
                </a:solidFill>
              </a:rPr>
              <a:t>6.</a:t>
            </a:r>
            <a:r>
              <a:rPr lang="en-US" dirty="0">
                <a:solidFill>
                  <a:srgbClr val="FFC000"/>
                </a:solidFill>
              </a:rPr>
              <a:t>6</a:t>
            </a:r>
            <a:r>
              <a:rPr lang="el-GR" dirty="0">
                <a:solidFill>
                  <a:srgbClr val="FFC000"/>
                </a:solidFill>
              </a:rPr>
              <a:t>σ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38499" y="479683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STD: 0.1</a:t>
            </a:r>
            <a:r>
              <a:rPr lang="el-GR" dirty="0">
                <a:solidFill>
                  <a:srgbClr val="FF0000"/>
                </a:solidFill>
              </a:rPr>
              <a:t>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0091" y="479683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STD: 0.3</a:t>
            </a:r>
            <a:r>
              <a:rPr lang="el-GR" dirty="0">
                <a:solidFill>
                  <a:srgbClr val="0070C0"/>
                </a:solidFill>
              </a:rPr>
              <a:t>σ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4533" y="4791681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STD: 0.3</a:t>
            </a:r>
            <a:r>
              <a:rPr lang="el-GR" dirty="0">
                <a:solidFill>
                  <a:srgbClr val="00B050"/>
                </a:solidFill>
              </a:rPr>
              <a:t>σ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63834" y="4791681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STD: 0.3</a:t>
            </a:r>
            <a:r>
              <a:rPr lang="el-GR" dirty="0">
                <a:solidFill>
                  <a:srgbClr val="FFC000"/>
                </a:solidFill>
              </a:rPr>
              <a:t>σ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</p:spTree>
    <p:extLst>
      <p:ext uri="{BB962C8B-B14F-4D97-AF65-F5344CB8AC3E}">
        <p14:creationId xmlns:p14="http://schemas.microsoft.com/office/powerpoint/2010/main" val="16272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000" y="116632"/>
            <a:ext cx="7920000" cy="628738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xmlns="" id="{B8BEF7C0-E555-CF4F-A1E6-F87FBAD2D3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000" y="692696"/>
                <a:ext cx="8375944" cy="540060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4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0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6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The </a:t>
                </a:r>
                <a:r>
                  <a:rPr lang="en-US" sz="1500" b="1" dirty="0">
                    <a:solidFill>
                      <a:srgbClr val="81FF3B"/>
                    </a:solidFill>
                  </a:rPr>
                  <a:t>baseline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HL-LHC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operational scenario is </a:t>
                </a:r>
                <a:r>
                  <a:rPr 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robust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and guarantees</a:t>
                </a:r>
                <a:r>
                  <a:rPr 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6</a:t>
                </a:r>
                <a:r>
                  <a:rPr lang="el-GR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σ </a:t>
                </a:r>
                <a:r>
                  <a:rPr 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DA for high chromaticity (15) and </a:t>
                </a:r>
                <a:r>
                  <a:rPr lang="en-US" sz="15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octupole</a:t>
                </a:r>
                <a:r>
                  <a:rPr 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current (-300A)</a:t>
                </a:r>
              </a:p>
              <a:p>
                <a:pPr marL="342900" lvl="1" indent="-3429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Good control of the WP is required</a:t>
                </a:r>
              </a:p>
              <a:p>
                <a:pPr marL="742950" lvl="2" indent="-342900"/>
                <a:r>
                  <a:rPr 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Start of levelling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sz="1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500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sz="1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e>
                    </m:d>
                    <m:r>
                      <a:rPr lang="en-US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 (</m:t>
                    </m:r>
                    <m:r>
                      <a:rPr lang="en-US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𝟔𝟐</m:t>
                    </m:r>
                    <m:r>
                      <a:rPr lang="en-US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𝟑𝟐𝟎</m:t>
                    </m:r>
                    <m:r>
                      <a:rPr lang="en-US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𝟑𝟐𝟓</m:t>
                    </m:r>
                    <m:r>
                      <a:rPr lang="en-US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742950" lvl="2" indent="-342900"/>
                <a:r>
                  <a:rPr 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End of levelling 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00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b="1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5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sz="15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sz="15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500" b="1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5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sz="15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e>
                    </m:d>
                    <m:r>
                      <a:rPr lang="en-US" sz="15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  (</m:t>
                    </m:r>
                    <m:r>
                      <a:rPr lang="en-US" sz="15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𝟔𝟐</m:t>
                    </m:r>
                    <m:r>
                      <a:rPr lang="en-US" sz="15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5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𝟑𝟏𝟓</m:t>
                    </m:r>
                    <m:r>
                      <a:rPr lang="en-US" sz="15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15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5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𝟑𝟐𝟎</m:t>
                    </m:r>
                    <m:r>
                      <a:rPr lang="en-US" sz="15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b="1" dirty="0">
                  <a:solidFill>
                    <a:srgbClr val="00B050"/>
                  </a:solidFill>
                </a:endParaRPr>
              </a:p>
              <a:p>
                <a:pPr marL="742950" lvl="2" indent="-342900"/>
                <a:endPara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342900" lvl="1" indent="-342900"/>
                <a:r>
                  <a:rPr 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Adaptive crossing angle 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levelling scenario </a:t>
                </a:r>
                <a:r>
                  <a:rPr 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reduces the pile-up 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density and </a:t>
                </a:r>
                <a:r>
                  <a:rPr 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triplet irradiation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which in turn </a:t>
                </a:r>
                <a:r>
                  <a:rPr 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increases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their </a:t>
                </a:r>
                <a:r>
                  <a:rPr 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lifetime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by ~10% 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for the nominal and the ultimate scenario</a:t>
                </a:r>
              </a:p>
              <a:p>
                <a:pPr marL="342900" lvl="1" indent="-342900"/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342900" lvl="1" indent="-3429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The </a:t>
                </a:r>
                <a:r>
                  <a:rPr 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specified field qualit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y is </a:t>
                </a:r>
                <a:r>
                  <a:rPr 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adequate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and in the </a:t>
                </a:r>
                <a:r>
                  <a:rPr 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shadow of beam-beam</a:t>
                </a:r>
              </a:p>
              <a:p>
                <a:pPr marL="342900" lvl="1" indent="-342900"/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342900" lvl="1" indent="-3429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However, all </a:t>
                </a:r>
                <a:r>
                  <a:rPr lang="en-US" sz="1500" b="1" u="sng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available DA margin is used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given the various restrictions and requirements.</a:t>
                </a:r>
              </a:p>
              <a:p>
                <a:pPr marL="342900" lvl="1" indent="-342900"/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342900" lvl="1" indent="-3429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To </a:t>
                </a:r>
                <a:r>
                  <a:rPr 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recover margin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additional </a:t>
                </a:r>
                <a:r>
                  <a:rPr 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mitigation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5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techniques 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must be evaluated</a:t>
                </a:r>
              </a:p>
              <a:p>
                <a:pPr marL="742950" lvl="2" indent="-342900"/>
                <a:r>
                  <a:rPr lang="en-US" sz="1500" i="1" u="sng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Focusing </a:t>
                </a:r>
                <a:r>
                  <a:rPr lang="en-US" sz="1500" i="1" u="sng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on the </a:t>
                </a:r>
                <a:r>
                  <a:rPr lang="en-US" sz="1500" b="1" i="1" u="sng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BBLR</a:t>
                </a:r>
                <a:r>
                  <a:rPr lang="en-US" sz="1500" i="1" u="sng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500" i="1" u="sng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part</a:t>
                </a:r>
                <a:r>
                  <a:rPr lang="en-US" sz="15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</a:t>
                </a:r>
                <a:r>
                  <a:rPr lang="en-US" sz="15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First </a:t>
                </a:r>
                <a:r>
                  <a:rPr 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very promising experimental results 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include BBLR mitigation </a:t>
                </a:r>
                <a:r>
                  <a:rPr 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using solid wires 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(+flat beams) and the </a:t>
                </a:r>
                <a:r>
                  <a:rPr lang="en-US" sz="15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octupoles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</a:t>
                </a:r>
                <a:r>
                  <a:rPr lang="en-US" sz="1100" i="1" dirty="0">
                    <a:solidFill>
                      <a:srgbClr val="00B0F0"/>
                    </a:solidFill>
                  </a:rPr>
                  <a:t>see Guido’s &amp; Stephane’s talks</a:t>
                </a:r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 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Wingdings" pitchFamily="2" charset="2"/>
                  </a:rPr>
                  <a:t> </a:t>
                </a:r>
                <a:r>
                  <a:rPr 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Wingdings" pitchFamily="2" charset="2"/>
                  </a:rPr>
                  <a:t>back-up scenarios</a:t>
                </a:r>
                <a:br>
                  <a:rPr 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Wingdings" pitchFamily="2" charset="2"/>
                  </a:rPr>
                </a:br>
                <a:endPara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itchFamily="2" charset="2"/>
                </a:endParaRPr>
              </a:p>
              <a:p>
                <a:pPr marL="342900" lvl="1" indent="-342900"/>
                <a:r>
                  <a:rPr 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Wingdings" pitchFamily="2" charset="2"/>
                  </a:rPr>
                  <a:t>Future simulation studies 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Wingdings" pitchFamily="2" charset="2"/>
                  </a:rPr>
                  <a:t>are focused on </a:t>
                </a:r>
                <a:r>
                  <a:rPr 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Wingdings" pitchFamily="2" charset="2"/>
                  </a:rPr>
                  <a:t>alternative scenarios 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Wingdings" pitchFamily="2" charset="2"/>
                  </a:rPr>
                  <a:t>(i.e. flat optics, higher luminosity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Wingdings" pitchFamily="2" charset="2"/>
                  </a:rPr>
                  <a:t>LHCb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Wingdings" pitchFamily="2" charset="2"/>
                  </a:rPr>
                  <a:t> and BBLR compensation).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342900" lvl="1" indent="-342900"/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342900" lvl="1" indent="-342900"/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342900" lvl="1" indent="-342900"/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8BEF7C0-E555-CF4F-A1E6-F87FBAD2D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692696"/>
                <a:ext cx="8375944" cy="5400600"/>
              </a:xfrm>
              <a:prstGeom prst="rect">
                <a:avLst/>
              </a:prstGeom>
              <a:blipFill rotWithShape="0">
                <a:blip r:embed="rId2"/>
                <a:stretch>
                  <a:fillRect l="-1310" t="-1129" r="-291" b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4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your attention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6" name="Image 5" descr="CERN-logo_out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" y="5946775"/>
            <a:ext cx="613410" cy="60325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5360" y="6370025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532323" y="4413712"/>
            <a:ext cx="3933073" cy="943000"/>
          </a:xfrm>
        </p:spPr>
        <p:txBody>
          <a:bodyPr/>
          <a:lstStyle/>
          <a:p>
            <a:r>
              <a:rPr lang="en-US" sz="1400" i="1" dirty="0"/>
              <a:t>and many thanks to all the                 volunteers!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4684582"/>
            <a:ext cx="724299" cy="76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 err="1" smtClean="0"/>
              <a:t>Rebaseline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542008" y="836712"/>
            <a:ext cx="7920000" cy="5256584"/>
          </a:xfrm>
        </p:spPr>
        <p:txBody>
          <a:bodyPr>
            <a:noAutofit/>
          </a:bodyPr>
          <a:lstStyle/>
          <a:p>
            <a:r>
              <a:rPr lang="en-US" sz="2000" b="1" dirty="0"/>
              <a:t>Scope: save 120 MCHF (2/3 on equip., 1/3 on T.I.) to transfer to C.E. 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Crab Cavity: reduction of CC system from 4 to 2 </a:t>
            </a:r>
            <a:r>
              <a:rPr lang="en-GB" sz="2000" dirty="0"/>
              <a:t>cavities/beam-side: 16 CCs + 4 spares (vs. 32+8 previous). Small impact on performance also thanks to higher availability (demonstrated by LHC) and new optic features</a:t>
            </a:r>
          </a:p>
          <a:p>
            <a:r>
              <a:rPr lang="en-GB" sz="2000" dirty="0"/>
              <a:t>Shifting installation of new MQYY as new Q4 (90 mm aperture), if needed. </a:t>
            </a:r>
            <a:r>
              <a:rPr lang="en-GB" sz="2000" b="1" dirty="0">
                <a:solidFill>
                  <a:srgbClr val="C00000"/>
                </a:solidFill>
              </a:rPr>
              <a:t>HL will start using as Q4 the present 70 mm  MQY </a:t>
            </a:r>
            <a:r>
              <a:rPr lang="en-GB" sz="2000" dirty="0"/>
              <a:t>modified for 1.9 K. 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Reduction of TCLD </a:t>
            </a:r>
            <a:r>
              <a:rPr lang="en-GB" sz="2000" dirty="0"/>
              <a:t>(DS collimator in P7 from 4 to 2 per side), with no 11 T for in DS2, and with 11 T dipole in DS7 (during LS2). </a:t>
            </a:r>
            <a:r>
              <a:rPr lang="en-GB" sz="2000" b="1" dirty="0">
                <a:solidFill>
                  <a:srgbClr val="C00000"/>
                </a:solidFill>
              </a:rPr>
              <a:t>Reduction of TCTPM in </a:t>
            </a:r>
            <a:r>
              <a:rPr lang="en-GB" sz="2000" b="1" dirty="0" err="1">
                <a:solidFill>
                  <a:srgbClr val="C00000"/>
                </a:solidFill>
              </a:rPr>
              <a:t>CuCD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dirty="0"/>
              <a:t>from 16+3 to 8+2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Powering the IPQs </a:t>
            </a:r>
            <a:r>
              <a:rPr lang="en-GB" sz="2000" dirty="0">
                <a:solidFill>
                  <a:srgbClr val="5A5A5A"/>
                </a:solidFill>
              </a:rPr>
              <a:t>in the MS </a:t>
            </a:r>
            <a:r>
              <a:rPr lang="en-GB" sz="2000" dirty="0"/>
              <a:t>(Q4-Q5-Q6) from the RR, via existing EPCs, DFBLs and either a new DSL or the existing DSL + 12 local CLs.</a:t>
            </a:r>
          </a:p>
          <a:p>
            <a:pPr lvl="1"/>
            <a:r>
              <a:rPr lang="fr-CH" sz="1800" i="1" dirty="0"/>
              <a:t>(for </a:t>
            </a:r>
            <a:r>
              <a:rPr lang="fr-CH" sz="1800" i="1" dirty="0" err="1"/>
              <a:t>various</a:t>
            </a:r>
            <a:r>
              <a:rPr lang="fr-CH" sz="1800" i="1" dirty="0"/>
              <a:t> </a:t>
            </a:r>
            <a:r>
              <a:rPr lang="fr-CH" sz="1800" i="1" dirty="0" err="1"/>
              <a:t>reasons</a:t>
            </a:r>
            <a:r>
              <a:rPr lang="fr-CH" sz="1800" i="1" dirty="0"/>
              <a:t> </a:t>
            </a:r>
            <a:r>
              <a:rPr lang="fr-CH" sz="1800" i="1" dirty="0" err="1"/>
              <a:t>this</a:t>
            </a:r>
            <a:r>
              <a:rPr lang="fr-CH" sz="1800" i="1" dirty="0"/>
              <a:t> last solution </a:t>
            </a:r>
            <a:r>
              <a:rPr lang="fr-CH" sz="1800" i="1" dirty="0" err="1"/>
              <a:t>proved</a:t>
            </a:r>
            <a:r>
              <a:rPr lang="fr-CH" sz="1800" i="1" dirty="0"/>
              <a:t> to </a:t>
            </a:r>
            <a:r>
              <a:rPr lang="fr-CH" sz="1800" i="1" dirty="0" err="1"/>
              <a:t>be</a:t>
            </a:r>
            <a:r>
              <a:rPr lang="fr-CH" sz="1800" i="1" dirty="0"/>
              <a:t> </a:t>
            </a:r>
            <a:r>
              <a:rPr lang="fr-CH" sz="1800" i="1" dirty="0" err="1"/>
              <a:t>less</a:t>
            </a:r>
            <a:r>
              <a:rPr lang="fr-CH" sz="1800" i="1" dirty="0"/>
              <a:t> effective </a:t>
            </a:r>
            <a:r>
              <a:rPr lang="fr-CH" sz="1800" i="1" dirty="0" err="1"/>
              <a:t>than</a:t>
            </a:r>
            <a:r>
              <a:rPr lang="fr-CH" sz="1800" i="1" dirty="0"/>
              <a:t> </a:t>
            </a:r>
            <a:r>
              <a:rPr lang="fr-CH" sz="1800" i="1" dirty="0" err="1"/>
              <a:t>expected</a:t>
            </a:r>
            <a:r>
              <a:rPr lang="fr-CH" sz="1800" i="1" dirty="0"/>
              <a:t> in </a:t>
            </a:r>
            <a:r>
              <a:rPr lang="fr-CH" sz="1800" i="1" dirty="0" err="1"/>
              <a:t>terms</a:t>
            </a:r>
            <a:r>
              <a:rPr lang="fr-CH" sz="1800" i="1" dirty="0"/>
              <a:t> of </a:t>
            </a:r>
            <a:r>
              <a:rPr lang="fr-CH" sz="1800" i="1" dirty="0" err="1"/>
              <a:t>cost</a:t>
            </a:r>
            <a:r>
              <a:rPr lang="fr-CH" sz="1800" i="1" dirty="0"/>
              <a:t> </a:t>
            </a:r>
            <a:r>
              <a:rPr lang="fr-CH" sz="1800" i="1" dirty="0" err="1"/>
              <a:t>saving</a:t>
            </a:r>
            <a:r>
              <a:rPr lang="fr-CH" sz="18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50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815BCB9D-B90F-2945-88B4-06351E29D6EE}"/>
              </a:ext>
            </a:extLst>
          </p:cNvPr>
          <p:cNvGrpSpPr/>
          <p:nvPr/>
        </p:nvGrpSpPr>
        <p:grpSpPr>
          <a:xfrm>
            <a:off x="1450328" y="2028096"/>
            <a:ext cx="7501466" cy="1100675"/>
            <a:chOff x="1439333" y="1124365"/>
            <a:chExt cx="7501466" cy="1100675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DA24AA7A-1F8B-FC4B-B3F2-ED7A441CC6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8796" b="51851"/>
            <a:stretch/>
          </p:blipFill>
          <p:spPr>
            <a:xfrm>
              <a:off x="1439333" y="1124365"/>
              <a:ext cx="6510867" cy="110067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454FF754-7343-F843-AE11-DE82E83322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0925" b="52962"/>
            <a:stretch/>
          </p:blipFill>
          <p:spPr>
            <a:xfrm>
              <a:off x="6282266" y="1124365"/>
              <a:ext cx="2658533" cy="1075275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5A495090-7022-1645-84B5-2489CDB559B0}"/>
                </a:ext>
              </a:extLst>
            </p:cNvPr>
            <p:cNvGrpSpPr/>
            <p:nvPr/>
          </p:nvGrpSpPr>
          <p:grpSpPr>
            <a:xfrm>
              <a:off x="6113492" y="1183125"/>
              <a:ext cx="273591" cy="887560"/>
              <a:chOff x="5541993" y="1481164"/>
              <a:chExt cx="273591" cy="887560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xmlns="" id="{93D471D2-EE24-394C-834A-8A8D957CD187}"/>
                  </a:ext>
                </a:extLst>
              </p:cNvPr>
              <p:cNvSpPr/>
              <p:nvPr/>
            </p:nvSpPr>
            <p:spPr>
              <a:xfrm>
                <a:off x="5573268" y="1531620"/>
                <a:ext cx="242316" cy="754380"/>
              </a:xfrm>
              <a:custGeom>
                <a:avLst/>
                <a:gdLst>
                  <a:gd name="connsiteX0" fmla="*/ 64008 w 242316"/>
                  <a:gd name="connsiteY0" fmla="*/ 0 h 754380"/>
                  <a:gd name="connsiteX1" fmla="*/ 196596 w 242316"/>
                  <a:gd name="connsiteY1" fmla="*/ 0 h 754380"/>
                  <a:gd name="connsiteX2" fmla="*/ 155448 w 242316"/>
                  <a:gd name="connsiteY2" fmla="*/ 54864 h 754380"/>
                  <a:gd name="connsiteX3" fmla="*/ 128016 w 242316"/>
                  <a:gd name="connsiteY3" fmla="*/ 114300 h 754380"/>
                  <a:gd name="connsiteX4" fmla="*/ 137160 w 242316"/>
                  <a:gd name="connsiteY4" fmla="*/ 160020 h 754380"/>
                  <a:gd name="connsiteX5" fmla="*/ 164592 w 242316"/>
                  <a:gd name="connsiteY5" fmla="*/ 278892 h 754380"/>
                  <a:gd name="connsiteX6" fmla="*/ 205740 w 242316"/>
                  <a:gd name="connsiteY6" fmla="*/ 406908 h 754380"/>
                  <a:gd name="connsiteX7" fmla="*/ 242316 w 242316"/>
                  <a:gd name="connsiteY7" fmla="*/ 580644 h 754380"/>
                  <a:gd name="connsiteX8" fmla="*/ 242316 w 242316"/>
                  <a:gd name="connsiteY8" fmla="*/ 649224 h 754380"/>
                  <a:gd name="connsiteX9" fmla="*/ 192024 w 242316"/>
                  <a:gd name="connsiteY9" fmla="*/ 754380 h 754380"/>
                  <a:gd name="connsiteX10" fmla="*/ 32004 w 242316"/>
                  <a:gd name="connsiteY10" fmla="*/ 754380 h 754380"/>
                  <a:gd name="connsiteX11" fmla="*/ 109728 w 242316"/>
                  <a:gd name="connsiteY11" fmla="*/ 649224 h 754380"/>
                  <a:gd name="connsiteX12" fmla="*/ 105156 w 242316"/>
                  <a:gd name="connsiteY12" fmla="*/ 539496 h 754380"/>
                  <a:gd name="connsiteX13" fmla="*/ 77724 w 242316"/>
                  <a:gd name="connsiteY13" fmla="*/ 425196 h 754380"/>
                  <a:gd name="connsiteX14" fmla="*/ 50292 w 242316"/>
                  <a:gd name="connsiteY14" fmla="*/ 333756 h 754380"/>
                  <a:gd name="connsiteX15" fmla="*/ 9144 w 242316"/>
                  <a:gd name="connsiteY15" fmla="*/ 214884 h 754380"/>
                  <a:gd name="connsiteX16" fmla="*/ 0 w 242316"/>
                  <a:gd name="connsiteY16" fmla="*/ 150876 h 754380"/>
                  <a:gd name="connsiteX17" fmla="*/ 13716 w 242316"/>
                  <a:gd name="connsiteY17" fmla="*/ 73152 h 754380"/>
                  <a:gd name="connsiteX18" fmla="*/ 64008 w 242316"/>
                  <a:gd name="connsiteY18" fmla="*/ 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2316" h="754380">
                    <a:moveTo>
                      <a:pt x="64008" y="0"/>
                    </a:moveTo>
                    <a:lnTo>
                      <a:pt x="196596" y="0"/>
                    </a:lnTo>
                    <a:lnTo>
                      <a:pt x="155448" y="54864"/>
                    </a:lnTo>
                    <a:lnTo>
                      <a:pt x="128016" y="114300"/>
                    </a:lnTo>
                    <a:lnTo>
                      <a:pt x="137160" y="160020"/>
                    </a:lnTo>
                    <a:lnTo>
                      <a:pt x="164592" y="278892"/>
                    </a:lnTo>
                    <a:lnTo>
                      <a:pt x="205740" y="406908"/>
                    </a:lnTo>
                    <a:lnTo>
                      <a:pt x="242316" y="580644"/>
                    </a:lnTo>
                    <a:lnTo>
                      <a:pt x="242316" y="649224"/>
                    </a:lnTo>
                    <a:lnTo>
                      <a:pt x="192024" y="754380"/>
                    </a:lnTo>
                    <a:lnTo>
                      <a:pt x="32004" y="754380"/>
                    </a:lnTo>
                    <a:lnTo>
                      <a:pt x="109728" y="649224"/>
                    </a:lnTo>
                    <a:lnTo>
                      <a:pt x="105156" y="539496"/>
                    </a:lnTo>
                    <a:lnTo>
                      <a:pt x="77724" y="425196"/>
                    </a:lnTo>
                    <a:lnTo>
                      <a:pt x="50292" y="333756"/>
                    </a:lnTo>
                    <a:lnTo>
                      <a:pt x="9144" y="214884"/>
                    </a:lnTo>
                    <a:lnTo>
                      <a:pt x="0" y="150876"/>
                    </a:lnTo>
                    <a:lnTo>
                      <a:pt x="13716" y="73152"/>
                    </a:lnTo>
                    <a:lnTo>
                      <a:pt x="6400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xmlns="" id="{C0F26F7D-AFE2-FF48-B1A0-1C97EFB7DBC4}"/>
                  </a:ext>
                </a:extLst>
              </p:cNvPr>
              <p:cNvSpPr/>
              <p:nvPr/>
            </p:nvSpPr>
            <p:spPr>
              <a:xfrm>
                <a:off x="5541993" y="1481164"/>
                <a:ext cx="138588" cy="881743"/>
              </a:xfrm>
              <a:custGeom>
                <a:avLst/>
                <a:gdLst>
                  <a:gd name="connsiteX0" fmla="*/ 130628 w 138588"/>
                  <a:gd name="connsiteY0" fmla="*/ 0 h 881743"/>
                  <a:gd name="connsiteX1" fmla="*/ 32657 w 138588"/>
                  <a:gd name="connsiteY1" fmla="*/ 195943 h 881743"/>
                  <a:gd name="connsiteX2" fmla="*/ 114300 w 138588"/>
                  <a:gd name="connsiteY2" fmla="*/ 489857 h 881743"/>
                  <a:gd name="connsiteX3" fmla="*/ 130628 w 138588"/>
                  <a:gd name="connsiteY3" fmla="*/ 718457 h 881743"/>
                  <a:gd name="connsiteX4" fmla="*/ 0 w 138588"/>
                  <a:gd name="connsiteY4" fmla="*/ 881743 h 88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588" h="881743">
                    <a:moveTo>
                      <a:pt x="130628" y="0"/>
                    </a:moveTo>
                    <a:cubicBezTo>
                      <a:pt x="83003" y="57150"/>
                      <a:pt x="35378" y="114300"/>
                      <a:pt x="32657" y="195943"/>
                    </a:cubicBezTo>
                    <a:cubicBezTo>
                      <a:pt x="29936" y="277586"/>
                      <a:pt x="97971" y="402771"/>
                      <a:pt x="114300" y="489857"/>
                    </a:cubicBezTo>
                    <a:cubicBezTo>
                      <a:pt x="130629" y="576943"/>
                      <a:pt x="149678" y="653143"/>
                      <a:pt x="130628" y="718457"/>
                    </a:cubicBezTo>
                    <a:cubicBezTo>
                      <a:pt x="111578" y="783771"/>
                      <a:pt x="57150" y="832757"/>
                      <a:pt x="0" y="88174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xmlns="" id="{A3335942-9CC1-0244-AA25-6DC93092A20E}"/>
                  </a:ext>
                </a:extLst>
              </p:cNvPr>
              <p:cNvSpPr/>
              <p:nvPr/>
            </p:nvSpPr>
            <p:spPr>
              <a:xfrm>
                <a:off x="5673453" y="1486981"/>
                <a:ext cx="138588" cy="881743"/>
              </a:xfrm>
              <a:custGeom>
                <a:avLst/>
                <a:gdLst>
                  <a:gd name="connsiteX0" fmla="*/ 130628 w 138588"/>
                  <a:gd name="connsiteY0" fmla="*/ 0 h 881743"/>
                  <a:gd name="connsiteX1" fmla="*/ 32657 w 138588"/>
                  <a:gd name="connsiteY1" fmla="*/ 195943 h 881743"/>
                  <a:gd name="connsiteX2" fmla="*/ 114300 w 138588"/>
                  <a:gd name="connsiteY2" fmla="*/ 489857 h 881743"/>
                  <a:gd name="connsiteX3" fmla="*/ 130628 w 138588"/>
                  <a:gd name="connsiteY3" fmla="*/ 718457 h 881743"/>
                  <a:gd name="connsiteX4" fmla="*/ 0 w 138588"/>
                  <a:gd name="connsiteY4" fmla="*/ 881743 h 88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588" h="881743">
                    <a:moveTo>
                      <a:pt x="130628" y="0"/>
                    </a:moveTo>
                    <a:cubicBezTo>
                      <a:pt x="83003" y="57150"/>
                      <a:pt x="35378" y="114300"/>
                      <a:pt x="32657" y="195943"/>
                    </a:cubicBezTo>
                    <a:cubicBezTo>
                      <a:pt x="29936" y="277586"/>
                      <a:pt x="97971" y="402771"/>
                      <a:pt x="114300" y="489857"/>
                    </a:cubicBezTo>
                    <a:cubicBezTo>
                      <a:pt x="130629" y="576943"/>
                      <a:pt x="149678" y="653143"/>
                      <a:pt x="130628" y="718457"/>
                    </a:cubicBezTo>
                    <a:cubicBezTo>
                      <a:pt x="111578" y="783771"/>
                      <a:pt x="57150" y="832757"/>
                      <a:pt x="0" y="88174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703E532-C5B4-DE40-8254-DA774B63ABB8}"/>
              </a:ext>
            </a:extLst>
          </p:cNvPr>
          <p:cNvGrpSpPr/>
          <p:nvPr/>
        </p:nvGrpSpPr>
        <p:grpSpPr>
          <a:xfrm>
            <a:off x="249385" y="963876"/>
            <a:ext cx="8719347" cy="1191253"/>
            <a:chOff x="249385" y="963876"/>
            <a:chExt cx="8719347" cy="119125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42536EF0-E734-E346-B562-85394A9A54FB}"/>
                </a:ext>
              </a:extLst>
            </p:cNvPr>
            <p:cNvGrpSpPr/>
            <p:nvPr/>
          </p:nvGrpSpPr>
          <p:grpSpPr>
            <a:xfrm>
              <a:off x="1450328" y="963876"/>
              <a:ext cx="7518404" cy="1083733"/>
              <a:chOff x="1286933" y="3055617"/>
              <a:chExt cx="7518404" cy="1083733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xmlns="" id="{B227F08F-E44C-B942-9B09-846E81AF13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29352" b="52593"/>
              <a:stretch/>
            </p:blipFill>
            <p:spPr>
              <a:xfrm>
                <a:off x="1286933" y="3055617"/>
                <a:ext cx="6460067" cy="108373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xmlns="" id="{9997FF2A-5D61-CD46-862E-B3B7DF1E06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70370" b="54815"/>
              <a:stretch/>
            </p:blipFill>
            <p:spPr>
              <a:xfrm>
                <a:off x="6096005" y="3055617"/>
                <a:ext cx="2709332" cy="1032933"/>
              </a:xfrm>
              <a:prstGeom prst="rect">
                <a:avLst/>
              </a:prstGeom>
            </p:spPr>
          </p:pic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xmlns="" id="{2DCDFFD0-9601-5342-8B2C-62264B20124C}"/>
                  </a:ext>
                </a:extLst>
              </p:cNvPr>
              <p:cNvGrpSpPr/>
              <p:nvPr/>
            </p:nvGrpSpPr>
            <p:grpSpPr>
              <a:xfrm>
                <a:off x="5978030" y="3122839"/>
                <a:ext cx="273591" cy="887560"/>
                <a:chOff x="5541993" y="1481164"/>
                <a:chExt cx="273591" cy="887560"/>
              </a:xfrm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xmlns="" id="{57186D49-4A6A-DA4D-A6A2-B719398D409D}"/>
                    </a:ext>
                  </a:extLst>
                </p:cNvPr>
                <p:cNvSpPr/>
                <p:nvPr/>
              </p:nvSpPr>
              <p:spPr>
                <a:xfrm>
                  <a:off x="5573268" y="1531620"/>
                  <a:ext cx="242316" cy="754380"/>
                </a:xfrm>
                <a:custGeom>
                  <a:avLst/>
                  <a:gdLst>
                    <a:gd name="connsiteX0" fmla="*/ 64008 w 242316"/>
                    <a:gd name="connsiteY0" fmla="*/ 0 h 754380"/>
                    <a:gd name="connsiteX1" fmla="*/ 196596 w 242316"/>
                    <a:gd name="connsiteY1" fmla="*/ 0 h 754380"/>
                    <a:gd name="connsiteX2" fmla="*/ 155448 w 242316"/>
                    <a:gd name="connsiteY2" fmla="*/ 54864 h 754380"/>
                    <a:gd name="connsiteX3" fmla="*/ 128016 w 242316"/>
                    <a:gd name="connsiteY3" fmla="*/ 114300 h 754380"/>
                    <a:gd name="connsiteX4" fmla="*/ 137160 w 242316"/>
                    <a:gd name="connsiteY4" fmla="*/ 160020 h 754380"/>
                    <a:gd name="connsiteX5" fmla="*/ 164592 w 242316"/>
                    <a:gd name="connsiteY5" fmla="*/ 278892 h 754380"/>
                    <a:gd name="connsiteX6" fmla="*/ 205740 w 242316"/>
                    <a:gd name="connsiteY6" fmla="*/ 406908 h 754380"/>
                    <a:gd name="connsiteX7" fmla="*/ 242316 w 242316"/>
                    <a:gd name="connsiteY7" fmla="*/ 580644 h 754380"/>
                    <a:gd name="connsiteX8" fmla="*/ 242316 w 242316"/>
                    <a:gd name="connsiteY8" fmla="*/ 649224 h 754380"/>
                    <a:gd name="connsiteX9" fmla="*/ 192024 w 242316"/>
                    <a:gd name="connsiteY9" fmla="*/ 754380 h 754380"/>
                    <a:gd name="connsiteX10" fmla="*/ 32004 w 242316"/>
                    <a:gd name="connsiteY10" fmla="*/ 754380 h 754380"/>
                    <a:gd name="connsiteX11" fmla="*/ 109728 w 242316"/>
                    <a:gd name="connsiteY11" fmla="*/ 649224 h 754380"/>
                    <a:gd name="connsiteX12" fmla="*/ 105156 w 242316"/>
                    <a:gd name="connsiteY12" fmla="*/ 539496 h 754380"/>
                    <a:gd name="connsiteX13" fmla="*/ 77724 w 242316"/>
                    <a:gd name="connsiteY13" fmla="*/ 425196 h 754380"/>
                    <a:gd name="connsiteX14" fmla="*/ 50292 w 242316"/>
                    <a:gd name="connsiteY14" fmla="*/ 333756 h 754380"/>
                    <a:gd name="connsiteX15" fmla="*/ 9144 w 242316"/>
                    <a:gd name="connsiteY15" fmla="*/ 214884 h 754380"/>
                    <a:gd name="connsiteX16" fmla="*/ 0 w 242316"/>
                    <a:gd name="connsiteY16" fmla="*/ 150876 h 754380"/>
                    <a:gd name="connsiteX17" fmla="*/ 13716 w 242316"/>
                    <a:gd name="connsiteY17" fmla="*/ 73152 h 754380"/>
                    <a:gd name="connsiteX18" fmla="*/ 64008 w 242316"/>
                    <a:gd name="connsiteY18" fmla="*/ 0 h 754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2316" h="754380">
                      <a:moveTo>
                        <a:pt x="64008" y="0"/>
                      </a:moveTo>
                      <a:lnTo>
                        <a:pt x="196596" y="0"/>
                      </a:lnTo>
                      <a:lnTo>
                        <a:pt x="155448" y="54864"/>
                      </a:lnTo>
                      <a:lnTo>
                        <a:pt x="128016" y="114300"/>
                      </a:lnTo>
                      <a:lnTo>
                        <a:pt x="137160" y="160020"/>
                      </a:lnTo>
                      <a:lnTo>
                        <a:pt x="164592" y="278892"/>
                      </a:lnTo>
                      <a:lnTo>
                        <a:pt x="205740" y="406908"/>
                      </a:lnTo>
                      <a:lnTo>
                        <a:pt x="242316" y="580644"/>
                      </a:lnTo>
                      <a:lnTo>
                        <a:pt x="242316" y="649224"/>
                      </a:lnTo>
                      <a:lnTo>
                        <a:pt x="192024" y="754380"/>
                      </a:lnTo>
                      <a:lnTo>
                        <a:pt x="32004" y="754380"/>
                      </a:lnTo>
                      <a:lnTo>
                        <a:pt x="109728" y="649224"/>
                      </a:lnTo>
                      <a:lnTo>
                        <a:pt x="105156" y="539496"/>
                      </a:lnTo>
                      <a:lnTo>
                        <a:pt x="77724" y="425196"/>
                      </a:lnTo>
                      <a:lnTo>
                        <a:pt x="50292" y="333756"/>
                      </a:lnTo>
                      <a:lnTo>
                        <a:pt x="9144" y="214884"/>
                      </a:lnTo>
                      <a:lnTo>
                        <a:pt x="0" y="150876"/>
                      </a:lnTo>
                      <a:lnTo>
                        <a:pt x="13716" y="73152"/>
                      </a:lnTo>
                      <a:lnTo>
                        <a:pt x="6400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xmlns="" id="{601342CA-EC02-A84B-98CA-1F900434170F}"/>
                    </a:ext>
                  </a:extLst>
                </p:cNvPr>
                <p:cNvSpPr/>
                <p:nvPr/>
              </p:nvSpPr>
              <p:spPr>
                <a:xfrm>
                  <a:off x="5541993" y="1481164"/>
                  <a:ext cx="138588" cy="881743"/>
                </a:xfrm>
                <a:custGeom>
                  <a:avLst/>
                  <a:gdLst>
                    <a:gd name="connsiteX0" fmla="*/ 130628 w 138588"/>
                    <a:gd name="connsiteY0" fmla="*/ 0 h 881743"/>
                    <a:gd name="connsiteX1" fmla="*/ 32657 w 138588"/>
                    <a:gd name="connsiteY1" fmla="*/ 195943 h 881743"/>
                    <a:gd name="connsiteX2" fmla="*/ 114300 w 138588"/>
                    <a:gd name="connsiteY2" fmla="*/ 489857 h 881743"/>
                    <a:gd name="connsiteX3" fmla="*/ 130628 w 138588"/>
                    <a:gd name="connsiteY3" fmla="*/ 718457 h 881743"/>
                    <a:gd name="connsiteX4" fmla="*/ 0 w 138588"/>
                    <a:gd name="connsiteY4" fmla="*/ 881743 h 881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88" h="881743">
                      <a:moveTo>
                        <a:pt x="130628" y="0"/>
                      </a:moveTo>
                      <a:cubicBezTo>
                        <a:pt x="83003" y="57150"/>
                        <a:pt x="35378" y="114300"/>
                        <a:pt x="32657" y="195943"/>
                      </a:cubicBezTo>
                      <a:cubicBezTo>
                        <a:pt x="29936" y="277586"/>
                        <a:pt x="97971" y="402771"/>
                        <a:pt x="114300" y="489857"/>
                      </a:cubicBezTo>
                      <a:cubicBezTo>
                        <a:pt x="130629" y="576943"/>
                        <a:pt x="149678" y="653143"/>
                        <a:pt x="130628" y="718457"/>
                      </a:cubicBezTo>
                      <a:cubicBezTo>
                        <a:pt x="111578" y="783771"/>
                        <a:pt x="57150" y="832757"/>
                        <a:pt x="0" y="88174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xmlns="" id="{26F7F9C0-96ED-3F4C-9F6C-FE6C9A10259C}"/>
                    </a:ext>
                  </a:extLst>
                </p:cNvPr>
                <p:cNvSpPr/>
                <p:nvPr/>
              </p:nvSpPr>
              <p:spPr>
                <a:xfrm>
                  <a:off x="5673453" y="1486981"/>
                  <a:ext cx="138588" cy="881743"/>
                </a:xfrm>
                <a:custGeom>
                  <a:avLst/>
                  <a:gdLst>
                    <a:gd name="connsiteX0" fmla="*/ 130628 w 138588"/>
                    <a:gd name="connsiteY0" fmla="*/ 0 h 881743"/>
                    <a:gd name="connsiteX1" fmla="*/ 32657 w 138588"/>
                    <a:gd name="connsiteY1" fmla="*/ 195943 h 881743"/>
                    <a:gd name="connsiteX2" fmla="*/ 114300 w 138588"/>
                    <a:gd name="connsiteY2" fmla="*/ 489857 h 881743"/>
                    <a:gd name="connsiteX3" fmla="*/ 130628 w 138588"/>
                    <a:gd name="connsiteY3" fmla="*/ 718457 h 881743"/>
                    <a:gd name="connsiteX4" fmla="*/ 0 w 138588"/>
                    <a:gd name="connsiteY4" fmla="*/ 881743 h 881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88" h="881743">
                      <a:moveTo>
                        <a:pt x="130628" y="0"/>
                      </a:moveTo>
                      <a:cubicBezTo>
                        <a:pt x="83003" y="57150"/>
                        <a:pt x="35378" y="114300"/>
                        <a:pt x="32657" y="195943"/>
                      </a:cubicBezTo>
                      <a:cubicBezTo>
                        <a:pt x="29936" y="277586"/>
                        <a:pt x="97971" y="402771"/>
                        <a:pt x="114300" y="489857"/>
                      </a:cubicBezTo>
                      <a:cubicBezTo>
                        <a:pt x="130629" y="576943"/>
                        <a:pt x="149678" y="653143"/>
                        <a:pt x="130628" y="718457"/>
                      </a:cubicBezTo>
                      <a:cubicBezTo>
                        <a:pt x="111578" y="783771"/>
                        <a:pt x="57150" y="832757"/>
                        <a:pt x="0" y="88174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9C7BE6A4-97AA-CD4D-9101-A3AA20324667}"/>
                </a:ext>
              </a:extLst>
            </p:cNvPr>
            <p:cNvSpPr txBox="1"/>
            <p:nvPr/>
          </p:nvSpPr>
          <p:spPr>
            <a:xfrm>
              <a:off x="249385" y="1492226"/>
              <a:ext cx="15655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25 ns (2760b)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B4C54182-1203-C748-B066-BED2EA831592}"/>
                </a:ext>
              </a:extLst>
            </p:cNvPr>
            <p:cNvSpPr txBox="1"/>
            <p:nvPr/>
          </p:nvSpPr>
          <p:spPr>
            <a:xfrm>
              <a:off x="1719949" y="1878130"/>
              <a:ext cx="69650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25 ns slot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F7E1A0F6-CB99-2E44-A245-820F21371E2C}"/>
                </a:ext>
              </a:extLst>
            </p:cNvPr>
            <p:cNvSpPr txBox="1"/>
            <p:nvPr/>
          </p:nvSpPr>
          <p:spPr>
            <a:xfrm>
              <a:off x="1929150" y="1377006"/>
              <a:ext cx="47320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72b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D420FF3-8C76-894F-9AB4-F82F02B158BE}"/>
              </a:ext>
            </a:extLst>
          </p:cNvPr>
          <p:cNvSpPr txBox="1"/>
          <p:nvPr/>
        </p:nvSpPr>
        <p:spPr>
          <a:xfrm>
            <a:off x="1719949" y="3019022"/>
            <a:ext cx="6965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25 ns slot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08A4C3C-0CB1-B748-ABBC-BE61F9ACD653}"/>
              </a:ext>
            </a:extLst>
          </p:cNvPr>
          <p:cNvGrpSpPr/>
          <p:nvPr/>
        </p:nvGrpSpPr>
        <p:grpSpPr>
          <a:xfrm>
            <a:off x="2628195" y="2118284"/>
            <a:ext cx="2686238" cy="1068239"/>
            <a:chOff x="2628195" y="1608510"/>
            <a:chExt cx="2686238" cy="106823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72922294-7782-794E-B559-03DED9B3F909}"/>
                </a:ext>
              </a:extLst>
            </p:cNvPr>
            <p:cNvGrpSpPr/>
            <p:nvPr/>
          </p:nvGrpSpPr>
          <p:grpSpPr>
            <a:xfrm>
              <a:off x="2628195" y="1608510"/>
              <a:ext cx="2673722" cy="1068239"/>
              <a:chOff x="2628195" y="1608510"/>
              <a:chExt cx="2673722" cy="106823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0C27D392-9D3F-914B-8E08-D467D73BB7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48333" t="1755" r="25439" b="52281"/>
              <a:stretch/>
            </p:blipFill>
            <p:spPr>
              <a:xfrm>
                <a:off x="2903622" y="1617969"/>
                <a:ext cx="2398295" cy="1050759"/>
              </a:xfrm>
              <a:prstGeom prst="rect">
                <a:avLst/>
              </a:prstGeom>
              <a:ln w="12700">
                <a:solidFill>
                  <a:srgbClr val="FF0000"/>
                </a:solidFill>
              </a:ln>
            </p:spPr>
          </p:pic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xmlns="" id="{F3B406DA-ECEE-4444-9B7C-5241500B6396}"/>
                  </a:ext>
                </a:extLst>
              </p:cNvPr>
              <p:cNvGrpSpPr/>
              <p:nvPr/>
            </p:nvGrpSpPr>
            <p:grpSpPr>
              <a:xfrm flipH="1">
                <a:off x="2628195" y="1608510"/>
                <a:ext cx="267405" cy="1068239"/>
                <a:chOff x="2304544" y="1763193"/>
                <a:chExt cx="267405" cy="1068239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xmlns="" id="{8ADFD49D-4772-5F49-B9FA-755BCDCA5B39}"/>
                    </a:ext>
                  </a:extLst>
                </p:cNvPr>
                <p:cNvSpPr/>
                <p:nvPr/>
              </p:nvSpPr>
              <p:spPr>
                <a:xfrm>
                  <a:off x="2419549" y="1905276"/>
                  <a:ext cx="152400" cy="57150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xmlns="" id="{7B30B910-42D6-364E-98EE-6A010CFC2EF8}"/>
                    </a:ext>
                  </a:extLst>
                </p:cNvPr>
                <p:cNvCxnSpPr>
                  <a:cxnSpLocks/>
                  <a:stCxn id="78" idx="2"/>
                </p:cNvCxnSpPr>
                <p:nvPr/>
              </p:nvCxnSpPr>
              <p:spPr>
                <a:xfrm flipH="1">
                  <a:off x="2304544" y="2476776"/>
                  <a:ext cx="191205" cy="354656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xmlns="" id="{807669FF-C0E4-2545-86BB-E33785354176}"/>
                    </a:ext>
                  </a:extLst>
                </p:cNvPr>
                <p:cNvCxnSpPr>
                  <a:cxnSpLocks/>
                  <a:stCxn id="78" idx="0"/>
                </p:cNvCxnSpPr>
                <p:nvPr/>
              </p:nvCxnSpPr>
              <p:spPr>
                <a:xfrm flipH="1" flipV="1">
                  <a:off x="2305227" y="1763193"/>
                  <a:ext cx="190522" cy="14208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EA2111B1-D404-AD43-892F-1E3B7A3FD09F}"/>
                </a:ext>
              </a:extLst>
            </p:cNvPr>
            <p:cNvGrpSpPr/>
            <p:nvPr/>
          </p:nvGrpSpPr>
          <p:grpSpPr>
            <a:xfrm>
              <a:off x="2868840" y="1988645"/>
              <a:ext cx="2445593" cy="292388"/>
              <a:chOff x="2868840" y="1988645"/>
              <a:chExt cx="2445593" cy="292388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53B7598C-EEFB-DE4D-B4A0-EE8116BD736E}"/>
                  </a:ext>
                </a:extLst>
              </p:cNvPr>
              <p:cNvSpPr txBox="1"/>
              <p:nvPr/>
            </p:nvSpPr>
            <p:spPr>
              <a:xfrm>
                <a:off x="3564876" y="1988645"/>
                <a:ext cx="38023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8b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41689A0C-4EB7-4141-A1B9-6A0C2000DFC3}"/>
                  </a:ext>
                </a:extLst>
              </p:cNvPr>
              <p:cNvSpPr txBox="1"/>
              <p:nvPr/>
            </p:nvSpPr>
            <p:spPr>
              <a:xfrm>
                <a:off x="3904933" y="1988645"/>
                <a:ext cx="37061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4e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DD8A7DF4-18FC-F347-AC53-308E68F25A61}"/>
                  </a:ext>
                </a:extLst>
              </p:cNvPr>
              <p:cNvSpPr txBox="1"/>
              <p:nvPr/>
            </p:nvSpPr>
            <p:spPr>
              <a:xfrm>
                <a:off x="4252951" y="1988645"/>
                <a:ext cx="38023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8b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6C75C816-FC7B-C241-8D3B-40AEBA1DE8D1}"/>
                  </a:ext>
                </a:extLst>
              </p:cNvPr>
              <p:cNvSpPr txBox="1"/>
              <p:nvPr/>
            </p:nvSpPr>
            <p:spPr>
              <a:xfrm>
                <a:off x="4593008" y="1988645"/>
                <a:ext cx="37061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4e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EA1FBBC3-952A-AB42-936B-676EC55C6E77}"/>
                  </a:ext>
                </a:extLst>
              </p:cNvPr>
              <p:cNvSpPr txBox="1"/>
              <p:nvPr/>
            </p:nvSpPr>
            <p:spPr>
              <a:xfrm>
                <a:off x="4934201" y="1988645"/>
                <a:ext cx="38023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8b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51225559-967C-4745-9D9C-BC49632280A4}"/>
                  </a:ext>
                </a:extLst>
              </p:cNvPr>
              <p:cNvSpPr txBox="1"/>
              <p:nvPr/>
            </p:nvSpPr>
            <p:spPr>
              <a:xfrm>
                <a:off x="3216859" y="1988645"/>
                <a:ext cx="37061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4e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D95210CF-AA97-3C41-AAF7-DB3D49BE17DA}"/>
                  </a:ext>
                </a:extLst>
              </p:cNvPr>
              <p:cNvSpPr txBox="1"/>
              <p:nvPr/>
            </p:nvSpPr>
            <p:spPr>
              <a:xfrm>
                <a:off x="2868840" y="1988645"/>
                <a:ext cx="38023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8b</a:t>
                </a: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817BFA3-A3F2-C643-B61F-4AB96E99ECFD}"/>
              </a:ext>
            </a:extLst>
          </p:cNvPr>
          <p:cNvSpPr txBox="1"/>
          <p:nvPr/>
        </p:nvSpPr>
        <p:spPr>
          <a:xfrm>
            <a:off x="249385" y="2534268"/>
            <a:ext cx="1565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8b+4e (1972b)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-446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Arc heat loads - 8b+4e backup scheme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F86B03B-8B16-CB4C-A8F8-972F80F708D6}"/>
              </a:ext>
            </a:extLst>
          </p:cNvPr>
          <p:cNvGrpSpPr/>
          <p:nvPr/>
        </p:nvGrpSpPr>
        <p:grpSpPr>
          <a:xfrm>
            <a:off x="-93495" y="3826929"/>
            <a:ext cx="9777822" cy="2962127"/>
            <a:chOff x="-93495" y="3796848"/>
            <a:chExt cx="9777822" cy="296212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FE4108E-7DF7-8F4A-9546-292D2EA4E8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02" r="30183" b="35269"/>
            <a:stretch/>
          </p:blipFill>
          <p:spPr>
            <a:xfrm>
              <a:off x="-93495" y="3796848"/>
              <a:ext cx="4462296" cy="276706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39ABCC8-A785-3849-BD2B-FE2E6414A68B}"/>
                </a:ext>
              </a:extLst>
            </p:cNvPr>
            <p:cNvSpPr/>
            <p:nvPr/>
          </p:nvSpPr>
          <p:spPr>
            <a:xfrm>
              <a:off x="314036" y="6481881"/>
              <a:ext cx="175491" cy="166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A6224719-9A24-5848-AE56-AA0176925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10" r="30092" b="35269"/>
            <a:stretch/>
          </p:blipFill>
          <p:spPr>
            <a:xfrm>
              <a:off x="4329962" y="3830716"/>
              <a:ext cx="4468081" cy="273319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1CD885D-96F2-EC44-83E1-330A8D95B775}"/>
                </a:ext>
              </a:extLst>
            </p:cNvPr>
            <p:cNvSpPr txBox="1"/>
            <p:nvPr/>
          </p:nvSpPr>
          <p:spPr>
            <a:xfrm>
              <a:off x="683432" y="3903881"/>
              <a:ext cx="7897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25 ns</a:t>
              </a:r>
            </a:p>
            <a:p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(2017)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2B3519A-111B-1042-8A85-C4D99A79B01E}"/>
                </a:ext>
              </a:extLst>
            </p:cNvPr>
            <p:cNvSpPr txBox="1"/>
            <p:nvPr/>
          </p:nvSpPr>
          <p:spPr>
            <a:xfrm>
              <a:off x="5112327" y="3903881"/>
              <a:ext cx="457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8b+4e</a:t>
              </a:r>
            </a:p>
            <a:p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(2017)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83E6B2C6-CEF5-A349-B27B-BA0245AB4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89" t="93737" r="57835" b="2904"/>
            <a:stretch/>
          </p:blipFill>
          <p:spPr>
            <a:xfrm>
              <a:off x="2152075" y="6601957"/>
              <a:ext cx="454284" cy="15701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FF4DA2D6-49AF-C146-9F4C-E8274CF75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89" t="93737" r="57835" b="2904"/>
            <a:stretch/>
          </p:blipFill>
          <p:spPr>
            <a:xfrm>
              <a:off x="6580322" y="6601957"/>
              <a:ext cx="454284" cy="157018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C3435341-E303-CC4E-96A3-D3C27476A891}"/>
                </a:ext>
              </a:extLst>
            </p:cNvPr>
            <p:cNvSpPr/>
            <p:nvPr/>
          </p:nvSpPr>
          <p:spPr>
            <a:xfrm>
              <a:off x="4726679" y="6447159"/>
              <a:ext cx="175491" cy="166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08B1FC2-F0C6-494A-816E-F2C2217E3F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5" t="39079" r="5886" b="28917"/>
          <a:stretch/>
        </p:blipFill>
        <p:spPr>
          <a:xfrm>
            <a:off x="3605322" y="5094898"/>
            <a:ext cx="1071527" cy="1231392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5A85A10-86A0-9A43-9F4E-D3F27CB5C645}"/>
              </a:ext>
            </a:extLst>
          </p:cNvPr>
          <p:cNvSpPr/>
          <p:nvPr/>
        </p:nvSpPr>
        <p:spPr>
          <a:xfrm>
            <a:off x="567159" y="3221714"/>
            <a:ext cx="8062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275" indent="-28575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à"/>
            </a:pPr>
            <a:r>
              <a:rPr lang="en-GB" sz="1700" dirty="0">
                <a:solidFill>
                  <a:schemeClr val="tx2"/>
                </a:solidFill>
                <a:sym typeface="Wingdings"/>
              </a:rPr>
              <a:t>Successfully </a:t>
            </a:r>
            <a:r>
              <a:rPr lang="en-GB" sz="1700" b="1" dirty="0">
                <a:solidFill>
                  <a:srgbClr val="FF0000"/>
                </a:solidFill>
                <a:sym typeface="Wingdings"/>
              </a:rPr>
              <a:t>tested</a:t>
            </a:r>
            <a:r>
              <a:rPr lang="en-GB" sz="1700" dirty="0">
                <a:solidFill>
                  <a:schemeClr val="tx2"/>
                </a:solidFill>
                <a:sym typeface="Wingdings"/>
              </a:rPr>
              <a:t> in the LHC in </a:t>
            </a:r>
            <a:r>
              <a:rPr lang="en-GB" sz="1700" b="1" dirty="0">
                <a:solidFill>
                  <a:srgbClr val="FF0000"/>
                </a:solidFill>
                <a:sym typeface="Wingdings"/>
              </a:rPr>
              <a:t>2015</a:t>
            </a:r>
            <a:r>
              <a:rPr lang="en-GB" sz="1700" dirty="0">
                <a:solidFill>
                  <a:schemeClr val="tx2"/>
                </a:solidFill>
                <a:sym typeface="Wingdings"/>
              </a:rPr>
              <a:t> and </a:t>
            </a:r>
            <a:r>
              <a:rPr lang="en-GB" sz="1700" b="1" dirty="0">
                <a:solidFill>
                  <a:srgbClr val="FF0000"/>
                </a:solidFill>
                <a:sym typeface="Wingdings"/>
              </a:rPr>
              <a:t>used in</a:t>
            </a:r>
            <a:r>
              <a:rPr lang="en-GB" sz="1700" dirty="0">
                <a:solidFill>
                  <a:schemeClr val="tx2"/>
                </a:solidFill>
                <a:sym typeface="Wingdings"/>
              </a:rPr>
              <a:t> </a:t>
            </a:r>
            <a:r>
              <a:rPr lang="en-GB" sz="1700" b="1" dirty="0">
                <a:solidFill>
                  <a:srgbClr val="FF0000"/>
                </a:solidFill>
                <a:sym typeface="Wingdings"/>
              </a:rPr>
              <a:t>operation</a:t>
            </a:r>
            <a:r>
              <a:rPr lang="en-GB" sz="1700" dirty="0">
                <a:solidFill>
                  <a:schemeClr val="tx2"/>
                </a:solidFill>
                <a:sym typeface="Wingdings"/>
              </a:rPr>
              <a:t> in the last part of the </a:t>
            </a:r>
            <a:r>
              <a:rPr lang="en-GB" sz="1700" b="1" dirty="0">
                <a:solidFill>
                  <a:srgbClr val="FF0000"/>
                </a:solidFill>
                <a:sym typeface="Wingdings"/>
              </a:rPr>
              <a:t>2017 Run </a:t>
            </a:r>
            <a:r>
              <a:rPr lang="en-GB" sz="1700" dirty="0">
                <a:solidFill>
                  <a:schemeClr val="tx2"/>
                </a:solidFill>
                <a:sym typeface="Wingdings"/>
              </a:rPr>
              <a:t>(to mitigate fast losses in 16L2)</a:t>
            </a:r>
          </a:p>
          <a:p>
            <a:pPr marL="295275" indent="-28575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à"/>
            </a:pPr>
            <a:endParaRPr lang="en-GB" sz="1700" dirty="0">
              <a:solidFill>
                <a:schemeClr val="tx2"/>
              </a:solidFill>
              <a:sym typeface="Wingdings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9DA5647C-1AD2-BA43-9584-32DF7A57A79C}"/>
              </a:ext>
            </a:extLst>
          </p:cNvPr>
          <p:cNvGrpSpPr/>
          <p:nvPr/>
        </p:nvGrpSpPr>
        <p:grpSpPr>
          <a:xfrm>
            <a:off x="0" y="144087"/>
            <a:ext cx="9144000" cy="602142"/>
            <a:chOff x="0" y="144087"/>
            <a:chExt cx="9144000" cy="602142"/>
          </a:xfrm>
        </p:grpSpPr>
        <p:grpSp>
          <p:nvGrpSpPr>
            <p:cNvPr id="63" name="Gruppo 23">
              <a:extLst>
                <a:ext uri="{FF2B5EF4-FFF2-40B4-BE49-F238E27FC236}">
                  <a16:creationId xmlns:a16="http://schemas.microsoft.com/office/drawing/2014/main" xmlns="" id="{A73F301F-DE2A-7E44-B213-9C9AC7F7269E}"/>
                </a:ext>
              </a:extLst>
            </p:cNvPr>
            <p:cNvGrpSpPr/>
            <p:nvPr/>
          </p:nvGrpSpPr>
          <p:grpSpPr>
            <a:xfrm>
              <a:off x="0" y="457200"/>
              <a:ext cx="9144000" cy="0"/>
              <a:chOff x="0" y="457200"/>
              <a:chExt cx="9144000" cy="0"/>
            </a:xfrm>
          </p:grpSpPr>
          <p:cxnSp>
            <p:nvCxnSpPr>
              <p:cNvPr id="66" name="Straight Connector 6">
                <a:extLst>
                  <a:ext uri="{FF2B5EF4-FFF2-40B4-BE49-F238E27FC236}">
                    <a16:creationId xmlns:a16="http://schemas.microsoft.com/office/drawing/2014/main" xmlns="" id="{76412C66-F730-2D42-9B44-99FCA298225C}"/>
                  </a:ext>
                </a:extLst>
              </p:cNvPr>
              <p:cNvCxnSpPr/>
              <p:nvPr/>
            </p:nvCxnSpPr>
            <p:spPr>
              <a:xfrm>
                <a:off x="1143000" y="457200"/>
                <a:ext cx="8001000" cy="0"/>
              </a:xfrm>
              <a:prstGeom prst="line">
                <a:avLst/>
              </a:prstGeom>
              <a:ln w="34925" cap="rnd">
                <a:solidFill>
                  <a:srgbClr val="0093BD"/>
                </a:solidFill>
                <a:round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AB5BF9DA-4A9A-BF47-A467-4D917571FFE0}"/>
                  </a:ext>
                </a:extLst>
              </p:cNvPr>
              <p:cNvCxnSpPr/>
              <p:nvPr/>
            </p:nvCxnSpPr>
            <p:spPr>
              <a:xfrm>
                <a:off x="0" y="457200"/>
                <a:ext cx="152400" cy="0"/>
              </a:xfrm>
              <a:prstGeom prst="line">
                <a:avLst/>
              </a:prstGeom>
              <a:ln w="34925" cap="rnd">
                <a:solidFill>
                  <a:srgbClr val="0093BD"/>
                </a:solidFill>
                <a:round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62012412-5D1F-3F4A-85A4-25519466BD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9" t="12864" r="6448" b="12724"/>
            <a:stretch/>
          </p:blipFill>
          <p:spPr>
            <a:xfrm>
              <a:off x="233449" y="144087"/>
              <a:ext cx="1392151" cy="602142"/>
            </a:xfrm>
            <a:prstGeom prst="rect">
              <a:avLst/>
            </a:prstGeom>
          </p:spPr>
        </p:pic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55B018D-B64A-5046-B760-0AB09DF8389F}"/>
              </a:ext>
            </a:extLst>
          </p:cNvPr>
          <p:cNvSpPr/>
          <p:nvPr/>
        </p:nvSpPr>
        <p:spPr>
          <a:xfrm>
            <a:off x="1585732" y="488160"/>
            <a:ext cx="73036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>
              <a:spcBef>
                <a:spcPts val="600"/>
              </a:spcBef>
              <a:buClr>
                <a:schemeClr val="tx2"/>
              </a:buClr>
            </a:pPr>
            <a:r>
              <a:rPr lang="en-GB" sz="1700" b="1" dirty="0">
                <a:solidFill>
                  <a:srgbClr val="FF0000"/>
                </a:solidFill>
                <a:sym typeface="Wingdings"/>
              </a:rPr>
              <a:t>8b+4e: filling pattern </a:t>
            </a:r>
            <a:r>
              <a:rPr lang="en-GB" sz="1700" dirty="0">
                <a:solidFill>
                  <a:schemeClr val="tx2"/>
                </a:solidFill>
                <a:sym typeface="Wingdings"/>
              </a:rPr>
              <a:t>conceived to </a:t>
            </a:r>
            <a:r>
              <a:rPr lang="en-GB" sz="1700" b="1" dirty="0">
                <a:solidFill>
                  <a:srgbClr val="FF0000"/>
                </a:solidFill>
                <a:sym typeface="Wingdings"/>
              </a:rPr>
              <a:t>suppress the e-cloud </a:t>
            </a:r>
            <a:r>
              <a:rPr lang="en-GB" sz="1700" dirty="0">
                <a:solidFill>
                  <a:schemeClr val="tx2"/>
                </a:solidFill>
                <a:sym typeface="Wingdings"/>
              </a:rPr>
              <a:t>and hence reduce the heat loads. Price to pay: </a:t>
            </a:r>
            <a:r>
              <a:rPr lang="en-GB" sz="1700" b="1" dirty="0">
                <a:solidFill>
                  <a:srgbClr val="FF0000"/>
                </a:solidFill>
                <a:sym typeface="Wingdings"/>
              </a:rPr>
              <a:t>30% less bunches</a:t>
            </a:r>
            <a:r>
              <a:rPr lang="en-GB" sz="1700" dirty="0">
                <a:solidFill>
                  <a:schemeClr val="tx2"/>
                </a:solidFill>
                <a:sym typeface="Wingding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746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3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HL-LHC Project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noProof="0" dirty="0"/>
              <a:t>N. Karastathis | Beam-Beam Workshop, Berkeley | 7.2.2018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52435"/>
            <a:ext cx="6912768" cy="51103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12788" y="5791797"/>
            <a:ext cx="271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Established in Nov. 2010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5454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Field Multipole Errors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542008" y="836712"/>
            <a:ext cx="7920000" cy="525658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Estimate the effect of the multipolar errors on the DA with beam-beam.</a:t>
            </a:r>
          </a:p>
          <a:p>
            <a:endParaRPr lang="en-US" sz="2000" dirty="0"/>
          </a:p>
          <a:p>
            <a:r>
              <a:rPr lang="en-US" sz="2000" dirty="0"/>
              <a:t>Track particles using </a:t>
            </a:r>
            <a:r>
              <a:rPr lang="el-GR" sz="2000" dirty="0"/>
              <a:t>60 </a:t>
            </a:r>
            <a:r>
              <a:rPr lang="en-US" sz="2000" dirty="0"/>
              <a:t>realizations of the machine (seeds)</a:t>
            </a:r>
          </a:p>
          <a:p>
            <a:endParaRPr lang="en-US" sz="2000" dirty="0"/>
          </a:p>
          <a:p>
            <a:r>
              <a:rPr lang="en-US" sz="2000" dirty="0"/>
              <a:t>Apply field errors from table “errortable_v5”.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/>
          </a:p>
          <a:p>
            <a:r>
              <a:rPr lang="en-US" sz="2000" dirty="0"/>
              <a:t>Not correcting for D2 and MCBXF </a:t>
            </a:r>
            <a:r>
              <a:rPr lang="en-US" sz="2000" dirty="0">
                <a:sym typeface="Wingdings"/>
              </a:rPr>
              <a:t> under study (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Massimo et al</a:t>
            </a:r>
            <a:r>
              <a:rPr lang="en-US" sz="2000" dirty="0">
                <a:sym typeface="Wingdings"/>
              </a:rPr>
              <a:t>)</a:t>
            </a:r>
          </a:p>
          <a:p>
            <a:endParaRPr lang="en-US" sz="2000" dirty="0"/>
          </a:p>
          <a:p>
            <a:r>
              <a:rPr lang="en-US" sz="2000" dirty="0"/>
              <a:t>We focus on a few interesting configurations at the start and at the end of the levelling:</a:t>
            </a:r>
          </a:p>
          <a:p>
            <a:pPr lvl="1"/>
            <a:r>
              <a:rPr lang="en-US" sz="1600" dirty="0"/>
              <a:t>Aggressive, Relaxed adaptive Scenarios</a:t>
            </a:r>
          </a:p>
          <a:p>
            <a:pPr lvl="1"/>
            <a:r>
              <a:rPr lang="en-US" sz="1600" dirty="0"/>
              <a:t>Baseline Nominal Scenario</a:t>
            </a:r>
          </a:p>
          <a:p>
            <a:pPr lvl="1"/>
            <a:r>
              <a:rPr lang="en-US" sz="1600" dirty="0"/>
              <a:t>Ultimate Scenario</a:t>
            </a:r>
          </a:p>
          <a:p>
            <a:endParaRPr lang="en-US" sz="2000" dirty="0"/>
          </a:p>
          <a:p>
            <a:r>
              <a:rPr lang="en-US" sz="2000" dirty="0"/>
              <a:t>We perform a statistical analysis in terms of minimum and average DA of the results over the 5 angles and 5 amplitude ranges.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Errors at the End of Levelling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1241213"/>
            <a:ext cx="9144000" cy="426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61713" y="3747693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5.0</a:t>
            </a:r>
            <a:r>
              <a:rPr lang="el-GR" dirty="0">
                <a:solidFill>
                  <a:srgbClr val="FF0000"/>
                </a:solidFill>
              </a:rPr>
              <a:t>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7066" y="277145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l-GR" dirty="0">
                <a:solidFill>
                  <a:srgbClr val="FF0000"/>
                </a:solidFill>
              </a:rPr>
              <a:t>.</a:t>
            </a:r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l-GR" dirty="0">
                <a:solidFill>
                  <a:srgbClr val="FF0000"/>
                </a:solidFill>
              </a:rPr>
              <a:t>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3052" y="3190147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5.</a:t>
            </a:r>
            <a:r>
              <a:rPr lang="en-US" dirty="0">
                <a:solidFill>
                  <a:srgbClr val="FF0000"/>
                </a:solidFill>
              </a:rPr>
              <a:t>9</a:t>
            </a:r>
            <a:r>
              <a:rPr lang="el-GR" dirty="0">
                <a:solidFill>
                  <a:srgbClr val="FF0000"/>
                </a:solidFill>
              </a:rPr>
              <a:t>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0494" y="3037403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6.5</a:t>
            </a:r>
            <a:r>
              <a:rPr lang="el-GR" dirty="0">
                <a:solidFill>
                  <a:srgbClr val="0070C0"/>
                </a:solidFill>
              </a:rPr>
              <a:t>σ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6326" y="231623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  <a:r>
              <a:rPr lang="el-GR" dirty="0">
                <a:solidFill>
                  <a:srgbClr val="0070C0"/>
                </a:solidFill>
              </a:rPr>
              <a:t>.</a:t>
            </a:r>
            <a:r>
              <a:rPr lang="en-US" dirty="0">
                <a:solidFill>
                  <a:srgbClr val="0070C0"/>
                </a:solidFill>
              </a:rPr>
              <a:t>5</a:t>
            </a:r>
            <a:r>
              <a:rPr lang="el-GR" dirty="0">
                <a:solidFill>
                  <a:srgbClr val="0070C0"/>
                </a:solidFill>
              </a:rPr>
              <a:t>σ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7171" y="258697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  <a:r>
              <a:rPr lang="el-GR" dirty="0">
                <a:solidFill>
                  <a:srgbClr val="0070C0"/>
                </a:solidFill>
              </a:rPr>
              <a:t>.0σ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9424" y="2792791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6.8</a:t>
            </a:r>
            <a:r>
              <a:rPr lang="el-GR" dirty="0">
                <a:solidFill>
                  <a:srgbClr val="00B050"/>
                </a:solidFill>
              </a:rPr>
              <a:t>σ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225" y="2002693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8</a:t>
            </a:r>
            <a:r>
              <a:rPr lang="el-GR" dirty="0">
                <a:solidFill>
                  <a:srgbClr val="00B050"/>
                </a:solidFill>
              </a:rPr>
              <a:t>.</a:t>
            </a:r>
            <a:r>
              <a:rPr lang="en-US" dirty="0">
                <a:solidFill>
                  <a:srgbClr val="00B050"/>
                </a:solidFill>
              </a:rPr>
              <a:t>2</a:t>
            </a:r>
            <a:r>
              <a:rPr lang="el-GR" dirty="0">
                <a:solidFill>
                  <a:srgbClr val="00B050"/>
                </a:solidFill>
              </a:rPr>
              <a:t>σ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3545" y="2322035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7</a:t>
            </a:r>
            <a:r>
              <a:rPr lang="el-GR" dirty="0">
                <a:solidFill>
                  <a:srgbClr val="00B050"/>
                </a:solidFill>
              </a:rPr>
              <a:t>.</a:t>
            </a:r>
            <a:r>
              <a:rPr lang="en-US" dirty="0">
                <a:solidFill>
                  <a:srgbClr val="00B050"/>
                </a:solidFill>
              </a:rPr>
              <a:t>5</a:t>
            </a:r>
            <a:r>
              <a:rPr lang="el-GR" dirty="0">
                <a:solidFill>
                  <a:srgbClr val="00B050"/>
                </a:solidFill>
              </a:rPr>
              <a:t>σ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8796" y="329846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6.1</a:t>
            </a:r>
            <a:r>
              <a:rPr lang="el-GR" dirty="0">
                <a:solidFill>
                  <a:srgbClr val="FFC000"/>
                </a:solidFill>
              </a:rPr>
              <a:t>σ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8796" y="221763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7.8</a:t>
            </a:r>
            <a:r>
              <a:rPr lang="el-GR" dirty="0">
                <a:solidFill>
                  <a:srgbClr val="FFC000"/>
                </a:solidFill>
              </a:rPr>
              <a:t>σ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53848" y="2770534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C000"/>
                </a:solidFill>
              </a:rPr>
              <a:t>6.</a:t>
            </a:r>
            <a:r>
              <a:rPr lang="en-US" dirty="0">
                <a:solidFill>
                  <a:srgbClr val="FFC000"/>
                </a:solidFill>
              </a:rPr>
              <a:t>8</a:t>
            </a:r>
            <a:r>
              <a:rPr lang="el-GR" dirty="0">
                <a:solidFill>
                  <a:srgbClr val="FFC000"/>
                </a:solidFill>
              </a:rPr>
              <a:t>σ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1640" y="4674570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STD: 0.3</a:t>
            </a:r>
            <a:r>
              <a:rPr lang="el-GR" dirty="0">
                <a:solidFill>
                  <a:srgbClr val="FF0000"/>
                </a:solidFill>
              </a:rPr>
              <a:t>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7136" y="4674570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STD: 0.3</a:t>
            </a:r>
            <a:r>
              <a:rPr lang="el-GR" dirty="0">
                <a:solidFill>
                  <a:srgbClr val="0070C0"/>
                </a:solidFill>
              </a:rPr>
              <a:t>σ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05240" y="4669186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STD: 0.3</a:t>
            </a:r>
            <a:r>
              <a:rPr lang="el-GR" dirty="0">
                <a:solidFill>
                  <a:srgbClr val="00B050"/>
                </a:solidFill>
              </a:rPr>
              <a:t>σ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8796" y="4669186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STD: 0.4</a:t>
            </a:r>
            <a:r>
              <a:rPr lang="el-GR" dirty="0">
                <a:solidFill>
                  <a:srgbClr val="FFC000"/>
                </a:solidFill>
              </a:rPr>
              <a:t>σ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542008" y="5589240"/>
            <a:ext cx="7920000" cy="504056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Average spread of the various realizations of 0.</a:t>
            </a:r>
            <a:r>
              <a:rPr lang="el-GR" sz="2000" dirty="0"/>
              <a:t>3σ</a:t>
            </a:r>
            <a:r>
              <a:rPr lang="en-US" sz="2000" dirty="0"/>
              <a:t> (0.4</a:t>
            </a:r>
            <a:r>
              <a:rPr lang="el-GR" sz="2000" dirty="0"/>
              <a:t>σ</a:t>
            </a:r>
            <a:r>
              <a:rPr lang="en-US" sz="2000" dirty="0"/>
              <a:t> for ultimate)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</p:spTree>
    <p:extLst>
      <p:ext uri="{BB962C8B-B14F-4D97-AF65-F5344CB8AC3E}">
        <p14:creationId xmlns:p14="http://schemas.microsoft.com/office/powerpoint/2010/main" val="15162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Errors at the Start of Levelling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2008" y="5589240"/>
            <a:ext cx="7920000" cy="504056"/>
          </a:xfrm>
        </p:spPr>
        <p:txBody>
          <a:bodyPr>
            <a:normAutofit/>
          </a:bodyPr>
          <a:lstStyle/>
          <a:p>
            <a:r>
              <a:rPr lang="en-US" sz="2000" dirty="0"/>
              <a:t>Spread of 0.2</a:t>
            </a:r>
            <a:r>
              <a:rPr lang="el-GR" sz="2000" dirty="0"/>
              <a:t>σ, </a:t>
            </a:r>
            <a:r>
              <a:rPr lang="en-US" sz="2000" dirty="0"/>
              <a:t>with the exception of the aggressive at </a:t>
            </a:r>
            <a:r>
              <a:rPr lang="el-GR" sz="2000" dirty="0"/>
              <a:t>~</a:t>
            </a:r>
            <a:r>
              <a:rPr lang="en-US" sz="2000" dirty="0"/>
              <a:t>0.1</a:t>
            </a:r>
            <a:r>
              <a:rPr lang="el-GR" sz="2000" dirty="0"/>
              <a:t>σ</a:t>
            </a:r>
            <a:endParaRPr lang="en-US" sz="2000" dirty="0"/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3371" y="4013893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4.9</a:t>
            </a:r>
            <a:r>
              <a:rPr lang="el-GR" dirty="0">
                <a:solidFill>
                  <a:srgbClr val="FF0000"/>
                </a:solidFill>
              </a:rPr>
              <a:t>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350100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5.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l-GR" dirty="0">
                <a:solidFill>
                  <a:srgbClr val="FF0000"/>
                </a:solidFill>
              </a:rPr>
              <a:t>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3167" y="3807987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5.1σ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9996" y="341970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6.0</a:t>
            </a:r>
            <a:r>
              <a:rPr lang="el-GR" dirty="0">
                <a:solidFill>
                  <a:srgbClr val="0070C0"/>
                </a:solidFill>
              </a:rPr>
              <a:t>σ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9996" y="262762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6.8</a:t>
            </a:r>
            <a:r>
              <a:rPr lang="el-GR" dirty="0">
                <a:solidFill>
                  <a:srgbClr val="0070C0"/>
                </a:solidFill>
              </a:rPr>
              <a:t>σ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9201" y="3131676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6.3</a:t>
            </a:r>
            <a:r>
              <a:rPr lang="el-GR" dirty="0">
                <a:solidFill>
                  <a:srgbClr val="0070C0"/>
                </a:solidFill>
              </a:rPr>
              <a:t>σ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2150" y="2465335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7.5</a:t>
            </a:r>
            <a:r>
              <a:rPr lang="el-GR" dirty="0">
                <a:solidFill>
                  <a:srgbClr val="00B050"/>
                </a:solidFill>
              </a:rPr>
              <a:t>σ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2833" y="1788706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8.7</a:t>
            </a:r>
            <a:r>
              <a:rPr lang="el-GR" dirty="0">
                <a:solidFill>
                  <a:srgbClr val="00B050"/>
                </a:solidFill>
              </a:rPr>
              <a:t>σ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26712" y="2168147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8.0</a:t>
            </a:r>
            <a:r>
              <a:rPr lang="el-GR" dirty="0">
                <a:solidFill>
                  <a:srgbClr val="00B050"/>
                </a:solidFill>
              </a:rPr>
              <a:t>σ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4107" y="3087823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6.5</a:t>
            </a:r>
            <a:r>
              <a:rPr lang="el-GR" dirty="0">
                <a:solidFill>
                  <a:srgbClr val="FFC000"/>
                </a:solidFill>
              </a:rPr>
              <a:t>σ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4107" y="2353871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7</a:t>
            </a:r>
            <a:r>
              <a:rPr lang="el-GR" dirty="0">
                <a:solidFill>
                  <a:srgbClr val="FFC000"/>
                </a:solidFill>
              </a:rPr>
              <a:t>.</a:t>
            </a:r>
            <a:r>
              <a:rPr lang="en-US" dirty="0">
                <a:solidFill>
                  <a:srgbClr val="FFC000"/>
                </a:solidFill>
              </a:rPr>
              <a:t>7</a:t>
            </a:r>
            <a:r>
              <a:rPr lang="el-GR" dirty="0">
                <a:solidFill>
                  <a:srgbClr val="FFC000"/>
                </a:solidFill>
              </a:rPr>
              <a:t>σ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81502" y="2718906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7</a:t>
            </a:r>
            <a:r>
              <a:rPr lang="el-GR" dirty="0">
                <a:solidFill>
                  <a:srgbClr val="FFC000"/>
                </a:solidFill>
              </a:rPr>
              <a:t>.0σ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87629" y="4758860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STD: 0.1</a:t>
            </a:r>
            <a:r>
              <a:rPr lang="el-GR" dirty="0">
                <a:solidFill>
                  <a:srgbClr val="FF0000"/>
                </a:solidFill>
              </a:rPr>
              <a:t>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26251" y="4758860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STD: 0.2</a:t>
            </a:r>
            <a:r>
              <a:rPr lang="el-GR" dirty="0">
                <a:solidFill>
                  <a:srgbClr val="0070C0"/>
                </a:solidFill>
              </a:rPr>
              <a:t>σ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0862" y="4758860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STD: 0.2</a:t>
            </a:r>
            <a:r>
              <a:rPr lang="el-GR" dirty="0">
                <a:solidFill>
                  <a:srgbClr val="00B050"/>
                </a:solidFill>
              </a:rPr>
              <a:t>σ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49303" y="4762024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STD: 0.2</a:t>
            </a:r>
            <a:r>
              <a:rPr lang="el-GR" dirty="0">
                <a:solidFill>
                  <a:srgbClr val="FFC000"/>
                </a:solidFill>
              </a:rPr>
              <a:t>σ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</p:spTree>
    <p:extLst>
      <p:ext uri="{BB962C8B-B14F-4D97-AF65-F5344CB8AC3E}">
        <p14:creationId xmlns:p14="http://schemas.microsoft.com/office/powerpoint/2010/main" val="1946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</a:t>
            </a:r>
            <a:r>
              <a:rPr lang="en-US" dirty="0" err="1"/>
              <a:t>Octupoles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63975"/>
            <a:ext cx="3754080" cy="3128400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197147" y="3346374"/>
            <a:ext cx="144016" cy="1440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42144" y="2950035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585987" y="3329286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470325" y="3023103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(.31, .32)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98128" y="2604781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(.320, .325)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91974" y="3617990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00B050"/>
                </a:solidFill>
              </a:rPr>
              <a:t>(.315, .320)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</p:spTree>
    <p:extLst>
      <p:ext uri="{BB962C8B-B14F-4D97-AF65-F5344CB8AC3E}">
        <p14:creationId xmlns:p14="http://schemas.microsoft.com/office/powerpoint/2010/main" val="8845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Levelling with WP of start of levelling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1466"/>
            <a:ext cx="6203032" cy="5169193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</p:spTree>
    <p:extLst>
      <p:ext uri="{BB962C8B-B14F-4D97-AF65-F5344CB8AC3E}">
        <p14:creationId xmlns:p14="http://schemas.microsoft.com/office/powerpoint/2010/main" val="176625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Evolution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29000"/>
            <a:ext cx="5623714" cy="26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05" y="846154"/>
            <a:ext cx="5623714" cy="262440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</p:spTree>
    <p:extLst>
      <p:ext uri="{BB962C8B-B14F-4D97-AF65-F5344CB8AC3E}">
        <p14:creationId xmlns:p14="http://schemas.microsoft.com/office/powerpoint/2010/main" val="5517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Chroma / </a:t>
            </a:r>
            <a:r>
              <a:rPr lang="en-US" dirty="0" err="1"/>
              <a:t>Octupoles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977900"/>
            <a:ext cx="6680200" cy="488950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</p:spTree>
    <p:extLst>
      <p:ext uri="{BB962C8B-B14F-4D97-AF65-F5344CB8AC3E}">
        <p14:creationId xmlns:p14="http://schemas.microsoft.com/office/powerpoint/2010/main" val="14053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Chroma / </a:t>
            </a:r>
            <a:r>
              <a:rPr lang="en-US" dirty="0" err="1"/>
              <a:t>Octupoles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37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4" y="1364825"/>
            <a:ext cx="7020272" cy="4970234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</p:spTree>
    <p:extLst>
      <p:ext uri="{BB962C8B-B14F-4D97-AF65-F5344CB8AC3E}">
        <p14:creationId xmlns:p14="http://schemas.microsoft.com/office/powerpoint/2010/main" val="14629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HL-LHC Project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noProof="0" dirty="0"/>
              <a:t>N. Karastathis | Beam-Beam Workshop, Berkeley | 7.2.2018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" y="1356436"/>
            <a:ext cx="9144000" cy="388014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779912" y="4077072"/>
            <a:ext cx="0" cy="1368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58725" y="5440558"/>
            <a:ext cx="164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You are here!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4048" y="56239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H" b="1" i="1" dirty="0" err="1" smtClean="0">
                <a:solidFill>
                  <a:srgbClr val="00B050"/>
                </a:solidFill>
              </a:rPr>
              <a:t>We’re</a:t>
            </a:r>
            <a:r>
              <a:rPr lang="fr-CH" b="1" i="1" dirty="0" smtClean="0">
                <a:solidFill>
                  <a:srgbClr val="00B050"/>
                </a:solidFill>
              </a:rPr>
              <a:t> </a:t>
            </a:r>
            <a:r>
              <a:rPr lang="fr-CH" b="1" i="1" dirty="0" err="1" smtClean="0">
                <a:solidFill>
                  <a:srgbClr val="00B050"/>
                </a:solidFill>
              </a:rPr>
              <a:t>half</a:t>
            </a:r>
            <a:r>
              <a:rPr lang="fr-CH" b="1" i="1" dirty="0" err="1">
                <a:solidFill>
                  <a:srgbClr val="00B050"/>
                </a:solidFill>
              </a:rPr>
              <a:t>-</a:t>
            </a:r>
            <a:r>
              <a:rPr lang="fr-CH" b="1" i="1" dirty="0" err="1" smtClean="0">
                <a:solidFill>
                  <a:srgbClr val="00B050"/>
                </a:solidFill>
              </a:rPr>
              <a:t>way</a:t>
            </a:r>
            <a:r>
              <a:rPr lang="fr-CH" b="1" i="1" dirty="0" smtClean="0">
                <a:solidFill>
                  <a:srgbClr val="00B050"/>
                </a:solidFill>
              </a:rPr>
              <a:t> </a:t>
            </a:r>
            <a:r>
              <a:rPr lang="fr-CH" b="1" i="1" dirty="0" err="1" smtClean="0">
                <a:solidFill>
                  <a:srgbClr val="00B050"/>
                </a:solidFill>
              </a:rPr>
              <a:t>through</a:t>
            </a:r>
            <a:r>
              <a:rPr lang="fr-CH" b="1" i="1" dirty="0" smtClean="0">
                <a:solidFill>
                  <a:srgbClr val="00B050"/>
                </a:solidFill>
              </a:rPr>
              <a:t> </a:t>
            </a:r>
            <a:r>
              <a:rPr lang="fr-CH" b="1" i="1" dirty="0">
                <a:solidFill>
                  <a:srgbClr val="00B050"/>
                </a:solidFill>
              </a:rPr>
              <a:t>the </a:t>
            </a:r>
            <a:endParaRPr lang="fr-CH" b="1" i="1" dirty="0" smtClean="0">
              <a:solidFill>
                <a:srgbClr val="00B050"/>
              </a:solidFill>
            </a:endParaRPr>
          </a:p>
          <a:p>
            <a:pPr algn="ctr"/>
            <a:r>
              <a:rPr lang="fr-CH" b="1" i="1" dirty="0" smtClean="0">
                <a:solidFill>
                  <a:srgbClr val="00B050"/>
                </a:solidFill>
              </a:rPr>
              <a:t>design/</a:t>
            </a:r>
            <a:r>
              <a:rPr lang="fr-CH" b="1" i="1" dirty="0" err="1" smtClean="0">
                <a:solidFill>
                  <a:srgbClr val="00B050"/>
                </a:solidFill>
              </a:rPr>
              <a:t>constrution</a:t>
            </a:r>
            <a:r>
              <a:rPr lang="fr-CH" b="1" i="1" dirty="0" smtClean="0">
                <a:solidFill>
                  <a:srgbClr val="00B050"/>
                </a:solidFill>
              </a:rPr>
              <a:t> </a:t>
            </a:r>
            <a:r>
              <a:rPr lang="fr-CH" b="1" i="1" dirty="0" err="1">
                <a:solidFill>
                  <a:srgbClr val="00B050"/>
                </a:solidFill>
              </a:rPr>
              <a:t>period</a:t>
            </a:r>
            <a:r>
              <a:rPr lang="fr-CH" b="1" i="1" dirty="0">
                <a:solidFill>
                  <a:srgbClr val="00B050"/>
                </a:solidFill>
              </a:rPr>
              <a:t>!</a:t>
            </a:r>
            <a:endParaRPr lang="en-GB" b="1" i="1" dirty="0">
              <a:solidFill>
                <a:srgbClr val="00B05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588224" y="4210593"/>
            <a:ext cx="0" cy="1368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71599" y="4072406"/>
            <a:ext cx="0" cy="1368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447" y="5440558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Higgs 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Announcement</a:t>
            </a:r>
            <a:endParaRPr lang="en-US" sz="1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24128" y="1356436"/>
            <a:ext cx="0" cy="23328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78045" y="866608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Higgsino</a:t>
            </a:r>
            <a:endParaRPr lang="en-US" sz="14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Announcement</a:t>
            </a:r>
            <a:endParaRPr lang="en-US" sz="1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5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-99392"/>
            <a:ext cx="7920000" cy="720000"/>
          </a:xfrm>
        </p:spPr>
        <p:txBody>
          <a:bodyPr/>
          <a:lstStyle/>
          <a:p>
            <a:r>
              <a:rPr lang="en-US" dirty="0"/>
              <a:t>HL-LHC Beam Parameters @ </a:t>
            </a:r>
            <a:r>
              <a:rPr lang="en-US" dirty="0" smtClean="0"/>
              <a:t>Stable Beams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noProof="0" dirty="0"/>
              <a:t>N. Karastathis | Beam-Beam Workshop, Berkeley | 7.2.2018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45455ED0-DDB9-7D40-A0AE-0898D43503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6556" y="716252"/>
                <a:ext cx="3797444" cy="548310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92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4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0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6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HL-LHC will depend on </a:t>
                </a:r>
                <a:r>
                  <a:rPr lang="en-US" sz="1800" b="1" dirty="0"/>
                  <a:t>luminosity levelling </a:t>
                </a:r>
                <a:r>
                  <a:rPr lang="en-US" sz="1800" dirty="0"/>
                  <a:t>to reduce the </a:t>
                </a:r>
                <a:r>
                  <a:rPr lang="en-US" sz="1800" b="1" dirty="0"/>
                  <a:t>pileup</a:t>
                </a:r>
                <a:r>
                  <a:rPr lang="en-US" sz="1800" dirty="0"/>
                  <a:t> at the experiments and the </a:t>
                </a:r>
                <a:r>
                  <a:rPr lang="en-US" sz="1800" b="1" dirty="0"/>
                  <a:t>irradiation</a:t>
                </a:r>
                <a:r>
                  <a:rPr lang="en-US" sz="1800" dirty="0"/>
                  <a:t> of the IRs.</a:t>
                </a:r>
                <a:br>
                  <a:rPr lang="en-US" sz="1800" dirty="0"/>
                </a:br>
                <a:endParaRPr lang="en-US" sz="1800" dirty="0"/>
              </a:p>
              <a:p>
                <a:r>
                  <a:rPr lang="en-US" sz="1800" dirty="0"/>
                  <a:t>Two </a:t>
                </a:r>
                <a:r>
                  <a:rPr lang="en-US" sz="1800" u="sng" dirty="0"/>
                  <a:t>scenarios</a:t>
                </a:r>
                <a:r>
                  <a:rPr lang="en-US" sz="1800" dirty="0"/>
                  <a:t> (focusing on IP1/5):</a:t>
                </a:r>
              </a:p>
              <a:p>
                <a:pPr lvl="1"/>
                <a:r>
                  <a:rPr lang="en-US" sz="1400" dirty="0"/>
                  <a:t>“</a:t>
                </a:r>
                <a:r>
                  <a:rPr lang="en-US" sz="1400" b="1" dirty="0"/>
                  <a:t>Nominal</a:t>
                </a:r>
                <a:r>
                  <a:rPr lang="en-US" sz="1400" dirty="0"/>
                  <a:t>”: Levelled 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 ×</m:t>
                    </m:r>
                    <m:sSup>
                      <m:sSupPr>
                        <m:ctrlPr>
                          <a:rPr lang="en-US" sz="1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𝐻𝑧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1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“</a:t>
                </a:r>
                <a:r>
                  <a:rPr lang="en-US" sz="1400" b="1" dirty="0" err="1"/>
                  <a:t>Utlimate</a:t>
                </a:r>
                <a:r>
                  <a:rPr lang="en-US" sz="1400" dirty="0"/>
                  <a:t>”: Levelled at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7.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5 ×</m:t>
                    </m:r>
                    <m:sSup>
                      <m:sSupPr>
                        <m:ctrlPr>
                          <a:rPr lang="en-US" sz="1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</a:rPr>
                      <m:t>𝐻𝑧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1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  <a:br>
                  <a:rPr lang="en-US" sz="1400" dirty="0"/>
                </a:br>
                <a:endParaRPr lang="en-US" sz="1400" dirty="0"/>
              </a:p>
              <a:p>
                <a:r>
                  <a:rPr lang="en-US" sz="1800" dirty="0"/>
                  <a:t>The idea is to </a:t>
                </a:r>
                <a:r>
                  <a:rPr lang="en-US" sz="1800" b="1" dirty="0"/>
                  <a:t>start the collisions </a:t>
                </a:r>
                <a:r>
                  <a:rPr lang="en-US" sz="1800" dirty="0"/>
                  <a:t>at 64cm (41cm) </a:t>
                </a:r>
                <a:r>
                  <a:rPr lang="el-GR" sz="1800" dirty="0"/>
                  <a:t>β*</a:t>
                </a:r>
                <a:r>
                  <a:rPr lang="en-US" sz="1800" dirty="0"/>
                  <a:t> and </a:t>
                </a:r>
                <a:r>
                  <a:rPr lang="en-US" sz="1800" b="1" dirty="0"/>
                  <a:t>gradually squeeze down</a:t>
                </a:r>
                <a:r>
                  <a:rPr lang="en-US" sz="1800" dirty="0"/>
                  <a:t> to 15cm as the bunch intensity decays to </a:t>
                </a:r>
                <a:r>
                  <a:rPr lang="en-US" sz="1800" b="1" dirty="0"/>
                  <a:t>keep the luminosity constant</a:t>
                </a:r>
                <a:r>
                  <a:rPr lang="en-US" sz="1800" dirty="0"/>
                  <a:t>.</a:t>
                </a:r>
                <a:br>
                  <a:rPr lang="en-US" sz="1800" dirty="0"/>
                </a:br>
                <a:endParaRPr lang="en-US" sz="1800" dirty="0"/>
              </a:p>
              <a:p>
                <a:r>
                  <a:rPr lang="en-US" sz="1800" dirty="0"/>
                  <a:t>To increase the effective luminous region two </a:t>
                </a:r>
                <a:r>
                  <a:rPr lang="en-US" sz="1800" b="1" dirty="0"/>
                  <a:t>crab cavities </a:t>
                </a:r>
                <a:r>
                  <a:rPr lang="en-US" sz="1800" dirty="0"/>
                  <a:t>are installed per beam/per IP/per side</a:t>
                </a:r>
                <a:r>
                  <a:rPr lang="en-US" sz="1800" dirty="0" smtClean="0"/>
                  <a:t>.</a:t>
                </a:r>
              </a:p>
              <a:p>
                <a:pPr lvl="1"/>
                <a:r>
                  <a:rPr lang="en-US" sz="1400" i="1" dirty="0" smtClean="0"/>
                  <a:t>“</a:t>
                </a:r>
                <a:r>
                  <a:rPr lang="en-US" sz="1400" b="1" i="1" dirty="0" smtClean="0"/>
                  <a:t>Partial</a:t>
                </a:r>
                <a:r>
                  <a:rPr lang="en-US" sz="1400" i="1" dirty="0" smtClean="0"/>
                  <a:t> crossing compensation”</a:t>
                </a:r>
                <a:endParaRPr lang="en-US" sz="1400" i="1" dirty="0"/>
              </a:p>
              <a:p>
                <a:endParaRPr lang="en-US" sz="1800" dirty="0"/>
              </a:p>
              <a:p>
                <a:r>
                  <a:rPr lang="en-US" sz="1800" dirty="0"/>
                  <a:t>To ensure stability high </a:t>
                </a:r>
                <a:r>
                  <a:rPr lang="en-US" sz="1800" b="1" dirty="0"/>
                  <a:t>chromaticity</a:t>
                </a:r>
                <a:r>
                  <a:rPr lang="en-US" sz="1800" dirty="0"/>
                  <a:t> and </a:t>
                </a:r>
                <a:r>
                  <a:rPr lang="en-US" sz="1800" b="1" dirty="0" err="1"/>
                  <a:t>octupole</a:t>
                </a:r>
                <a:r>
                  <a:rPr lang="en-US" sz="1800" dirty="0"/>
                  <a:t> current are required.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5455ED0-DDB9-7D40-A0AE-0898D4350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556" y="716252"/>
                <a:ext cx="3797444" cy="5483107"/>
              </a:xfrm>
              <a:prstGeom prst="rect">
                <a:avLst/>
              </a:prstGeom>
              <a:blipFill rotWithShape="0">
                <a:blip r:embed="rId2"/>
                <a:stretch>
                  <a:fillRect l="-3050" t="-2111" r="-3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Content Placeholder 3">
                <a:extLst>
                  <a:ext uri="{FF2B5EF4-FFF2-40B4-BE49-F238E27FC236}">
                    <a16:creationId xmlns:a16="http://schemas.microsoft.com/office/drawing/2014/main" xmlns="" id="{2F31D280-4B08-E84F-9D3B-7CAF961F5AA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87912015"/>
                  </p:ext>
                </p:extLst>
              </p:nvPr>
            </p:nvGraphicFramePr>
            <p:xfrm>
              <a:off x="7620" y="560387"/>
              <a:ext cx="5338936" cy="5990196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305127">
                      <a:extLst>
                        <a:ext uri="{9D8B030D-6E8A-4147-A177-3AD203B41FA5}">
                          <a16:colId xmlns:a16="http://schemas.microsoft.com/office/drawing/2014/main" xmlns="" val="1066788234"/>
                        </a:ext>
                      </a:extLst>
                    </a:gridCol>
                    <a:gridCol w="2033809">
                      <a:extLst>
                        <a:ext uri="{9D8B030D-6E8A-4147-A177-3AD203B41FA5}">
                          <a16:colId xmlns:a16="http://schemas.microsoft.com/office/drawing/2014/main" xmlns="" val="3152149368"/>
                        </a:ext>
                      </a:extLst>
                    </a:gridCol>
                  </a:tblGrid>
                  <a:tr h="353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Parameter in Stable Beams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HL-LHC Nominal (Ultimate)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76094950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Beam Total Energy [</a:t>
                          </a:r>
                          <a:r>
                            <a:rPr lang="en-US" sz="1000" dirty="0" err="1"/>
                            <a:t>TeV</a:t>
                          </a:r>
                          <a:r>
                            <a:rPr lang="en-US" sz="10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69644204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Particles per bunch, N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0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0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367698280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Normalized Emittance [</a:t>
                          </a:r>
                          <a:r>
                            <a:rPr lang="el-GR" sz="1000" dirty="0"/>
                            <a:t>μ</a:t>
                          </a:r>
                          <a:r>
                            <a:rPr lang="en-US" sz="1000" dirty="0"/>
                            <a:t>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43436299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Maximum Number of Bunches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2760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577067460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Number of colliding pairs IP1/2/5/8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2748 / 2494 / 2748 / 2575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839981738"/>
                      </a:ext>
                    </a:extLst>
                  </a:tr>
                  <a:tr h="41530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Levelled Luminosity IP1/2/5/8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0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𝐻𝑧</m:t>
                              </m:r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US" sz="10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5.0 / 0.001 / 5.0 / 0.2 </a:t>
                          </a:r>
                        </a:p>
                        <a:p>
                          <a:pPr algn="ctr"/>
                          <a:r>
                            <a:rPr lang="en-US" sz="1000" dirty="0"/>
                            <a:t>(7.5 / 0.001/ 7.5 / 0.2)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691938815"/>
                      </a:ext>
                    </a:extLst>
                  </a:tr>
                  <a:tr h="389294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Levelling method in IP1/2/5/8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000" dirty="0"/>
                            <a:t>β* / </a:t>
                          </a:r>
                          <a:r>
                            <a:rPr lang="en-US" sz="1000" dirty="0"/>
                            <a:t>separation / </a:t>
                          </a:r>
                          <a:r>
                            <a:rPr lang="el-GR" sz="1000" dirty="0"/>
                            <a:t>β*</a:t>
                          </a:r>
                          <a:r>
                            <a:rPr lang="en-US" sz="1000" dirty="0"/>
                            <a:t> / separation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99556794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Revolution Frequency [kHz]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11.2455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53614554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Harmonic 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35640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310630514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RF Frequency [MHz] (Also for Crab)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400.790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67615292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Synchrotron Frequency [Hz]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23.8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699475879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Bucket Half height (</a:t>
                          </a:r>
                          <a:r>
                            <a:rPr lang="el-GR" sz="1000" dirty="0"/>
                            <a:t>ΔΕ/Ε)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0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l-GR" sz="10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l-GR" sz="1000" dirty="0"/>
                            <a:t>]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000" dirty="0"/>
                            <a:t>3</a:t>
                          </a:r>
                          <a:r>
                            <a:rPr lang="en-US" sz="1000" dirty="0"/>
                            <a:t>.</a:t>
                          </a:r>
                          <a:r>
                            <a:rPr lang="el-GR" sz="1000" dirty="0"/>
                            <a:t>43</a:t>
                          </a:r>
                          <a:endParaRPr 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00718639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RMS bunch length (q-Gaussian) [cm]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7.6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414103667"/>
                      </a:ext>
                    </a:extLst>
                  </a:tr>
                  <a:tr h="38929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RMS bunch length (FWHM equivalent Gaussian) [cm]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9.0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647111122"/>
                      </a:ext>
                    </a:extLst>
                  </a:tr>
                  <a:tr h="38929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000" dirty="0"/>
                            <a:t>β* [</a:t>
                          </a:r>
                          <a:r>
                            <a:rPr lang="en-US" sz="1000" dirty="0"/>
                            <a:t>m] IP1/2/5/8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0.64-0.15 / 10 /0.64-0.15 / 3.0</a:t>
                          </a:r>
                        </a:p>
                        <a:p>
                          <a:pPr algn="ctr"/>
                          <a:r>
                            <a:rPr lang="en-US" sz="1000" dirty="0"/>
                            <a:t>(0.41-0.15 / 10 / 0.41-0.15 / 3.0)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384940501"/>
                      </a:ext>
                    </a:extLst>
                  </a:tr>
                  <a:tr h="38929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Half Crossing Angle [</a:t>
                          </a:r>
                          <a:r>
                            <a:rPr lang="el-GR" sz="1000" dirty="0"/>
                            <a:t>μ</a:t>
                          </a:r>
                          <a:r>
                            <a:rPr lang="en-US" sz="1000" dirty="0"/>
                            <a:t>rad] IP1/2/5/8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250 / 70-170/ 250 / 135-250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59836264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Maximum Half Crabbing Angle [</a:t>
                          </a:r>
                          <a:r>
                            <a:rPr lang="el-GR" sz="1000" dirty="0"/>
                            <a:t>μ</a:t>
                          </a:r>
                          <a:r>
                            <a:rPr lang="en-US" sz="1000" dirty="0"/>
                            <a:t>rad]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190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740519218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Chromaticity Q’ (</a:t>
                          </a:r>
                          <a:r>
                            <a:rPr lang="en-US" sz="1000" dirty="0" err="1"/>
                            <a:t>dQ</a:t>
                          </a:r>
                          <a:r>
                            <a:rPr lang="en-US" sz="1000" dirty="0"/>
                            <a:t>/(</a:t>
                          </a:r>
                          <a:r>
                            <a:rPr lang="en-US" sz="1000" dirty="0" err="1"/>
                            <a:t>dp</a:t>
                          </a:r>
                          <a:r>
                            <a:rPr lang="en-US" sz="1000" dirty="0"/>
                            <a:t>/p))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+15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078463564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Landau </a:t>
                          </a:r>
                          <a:r>
                            <a:rPr lang="en-US" sz="1000" dirty="0" err="1"/>
                            <a:t>Octupole</a:t>
                          </a:r>
                          <a:r>
                            <a:rPr lang="en-US" sz="1000" dirty="0"/>
                            <a:t> Current [A]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~ -300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42423161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Tune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(62.31, 60.32)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2449088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Content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F31D280-4B08-E84F-9D3B-7CAF961F5AA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87912015"/>
                  </p:ext>
                </p:extLst>
              </p:nvPr>
            </p:nvGraphicFramePr>
            <p:xfrm>
              <a:off x="7620" y="560387"/>
              <a:ext cx="5338936" cy="5990196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30512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066788234"/>
                        </a:ext>
                      </a:extLst>
                    </a:gridCol>
                    <a:gridCol w="203380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152149368"/>
                        </a:ext>
                      </a:extLst>
                    </a:gridCol>
                  </a:tblGrid>
                  <a:tr h="353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Parameter in Stable Beams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HL-LHC Nominal (Ultimate)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7609495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Beam Total Energy [</a:t>
                          </a:r>
                          <a:r>
                            <a:rPr lang="en-US" sz="1000" dirty="0" err="1"/>
                            <a:t>TeV</a:t>
                          </a:r>
                          <a:r>
                            <a:rPr lang="en-US" sz="10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6964420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250000" r="-61878" b="-2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36769828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Normalized Emittance [</a:t>
                          </a:r>
                          <a:r>
                            <a:rPr lang="el-GR" sz="1000" dirty="0"/>
                            <a:t>μ</a:t>
                          </a:r>
                          <a:r>
                            <a:rPr lang="en-US" sz="1000" dirty="0"/>
                            <a:t>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24343629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Maximum Number of Bunches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2760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57706746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Number of colliding pairs IP1/2/5/8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2748 / 2494 / 2748 / 2575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839981738"/>
                      </a:ext>
                    </a:extLst>
                  </a:tr>
                  <a:tr h="4153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76812" r="-61878" b="-957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5.0 / 0.001 / 5.0 / 0.2 </a:t>
                          </a:r>
                        </a:p>
                        <a:p>
                          <a:pPr algn="ctr"/>
                          <a:r>
                            <a:rPr lang="en-US" sz="1000" dirty="0"/>
                            <a:t>(7.5 / 0.001/ 7.5 / 0.2)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691938815"/>
                      </a:ext>
                    </a:extLst>
                  </a:tr>
                  <a:tr h="389294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Levelling method in IP1/2/5/8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000" dirty="0"/>
                            <a:t>β* / </a:t>
                          </a:r>
                          <a:r>
                            <a:rPr lang="en-US" sz="1000" dirty="0"/>
                            <a:t>separation / </a:t>
                          </a:r>
                          <a:r>
                            <a:rPr lang="el-GR" sz="1000" dirty="0"/>
                            <a:t>β*</a:t>
                          </a:r>
                          <a:r>
                            <a:rPr lang="en-US" sz="1000" dirty="0"/>
                            <a:t> / separation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955679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Revolution Frequency [kHz]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11.2455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5361455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Harmonic 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35640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31063051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RF Frequency [MHz] (Also for Crab)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400.790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26761529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Synchrotron Frequency [Hz]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23.8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69947587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382500" r="-61878" b="-99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000" dirty="0"/>
                            <a:t>3</a:t>
                          </a:r>
                          <a:r>
                            <a:rPr lang="en-US" sz="1000" dirty="0"/>
                            <a:t>.</a:t>
                          </a:r>
                          <a:r>
                            <a:rPr lang="el-GR" sz="1000" dirty="0"/>
                            <a:t>43</a:t>
                          </a:r>
                          <a:endParaRPr 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10071863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RMS bunch length (q-Gaussian) [cm]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7.6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414103667"/>
                      </a:ext>
                    </a:extLst>
                  </a:tr>
                  <a:tr h="38929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RMS bunch length (FWHM equivalent Gaussian) [cm]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9.0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64711112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000" dirty="0"/>
                            <a:t>β* [</a:t>
                          </a:r>
                          <a:r>
                            <a:rPr lang="en-US" sz="1000" dirty="0"/>
                            <a:t>m] IP1/2/5/8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0.64-0.15 / 10 /0.64-0.15 / 3.0</a:t>
                          </a:r>
                        </a:p>
                        <a:p>
                          <a:pPr algn="ctr"/>
                          <a:r>
                            <a:rPr lang="en-US" sz="1000" dirty="0"/>
                            <a:t>(0.41-0.15 / 10 / 0.41-0.15 / 3.0)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384940501"/>
                      </a:ext>
                    </a:extLst>
                  </a:tr>
                  <a:tr h="38929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Half Crossing Angle [</a:t>
                          </a:r>
                          <a:r>
                            <a:rPr lang="el-GR" sz="1000" dirty="0"/>
                            <a:t>μ</a:t>
                          </a:r>
                          <a:r>
                            <a:rPr lang="en-US" sz="1000" dirty="0"/>
                            <a:t>rad] IP1/2/5/8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250 / 70-170/ 250 / 135-250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35983626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Maximum Half Crabbing Angle [</a:t>
                          </a:r>
                          <a:r>
                            <a:rPr lang="el-GR" sz="1000" dirty="0"/>
                            <a:t>μ</a:t>
                          </a:r>
                          <a:r>
                            <a:rPr lang="en-US" sz="1000" dirty="0"/>
                            <a:t>rad]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190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74051921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Chromaticity Q’ (</a:t>
                          </a:r>
                          <a:r>
                            <a:rPr lang="en-US" sz="1000" dirty="0" err="1"/>
                            <a:t>dQ</a:t>
                          </a:r>
                          <a:r>
                            <a:rPr lang="en-US" sz="1000" dirty="0"/>
                            <a:t>/(</a:t>
                          </a:r>
                          <a:r>
                            <a:rPr lang="en-US" sz="1000" dirty="0" err="1"/>
                            <a:t>dp</a:t>
                          </a:r>
                          <a:r>
                            <a:rPr lang="en-US" sz="1000" dirty="0"/>
                            <a:t>/p))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+15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07846356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Landau </a:t>
                          </a:r>
                          <a:r>
                            <a:rPr lang="en-US" sz="1000" dirty="0" err="1"/>
                            <a:t>Octupole</a:t>
                          </a:r>
                          <a:r>
                            <a:rPr lang="en-US" sz="1000" dirty="0"/>
                            <a:t> Current [A]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~ -300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4242316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Tune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(62.31, 60.32)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2449088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D7350F5-4E76-AC49-835E-2B7AAD61301E}"/>
              </a:ext>
            </a:extLst>
          </p:cNvPr>
          <p:cNvSpPr txBox="1"/>
          <p:nvPr/>
        </p:nvSpPr>
        <p:spPr>
          <a:xfrm>
            <a:off x="7620" y="6600190"/>
            <a:ext cx="6950942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B0F0"/>
                </a:solidFill>
              </a:rPr>
              <a:t>“Update on the HL-LHC operational scenarios for proton operation”, </a:t>
            </a:r>
            <a:r>
              <a:rPr lang="en-US" sz="1050" i="1" dirty="0" err="1">
                <a:solidFill>
                  <a:srgbClr val="00B0F0"/>
                </a:solidFill>
              </a:rPr>
              <a:t>E.Metral</a:t>
            </a:r>
            <a:r>
              <a:rPr lang="en-US" sz="1050" i="1" dirty="0">
                <a:solidFill>
                  <a:srgbClr val="00B0F0"/>
                </a:solidFill>
              </a:rPr>
              <a:t> et al, CERN-ACC-NOTE-2018-0002</a:t>
            </a:r>
          </a:p>
        </p:txBody>
      </p:sp>
    </p:spTree>
    <p:extLst>
      <p:ext uri="{BB962C8B-B14F-4D97-AF65-F5344CB8AC3E}">
        <p14:creationId xmlns:p14="http://schemas.microsoft.com/office/powerpoint/2010/main" val="424965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-99392"/>
            <a:ext cx="7920000" cy="720000"/>
          </a:xfrm>
        </p:spPr>
        <p:txBody>
          <a:bodyPr/>
          <a:lstStyle/>
          <a:p>
            <a:r>
              <a:rPr lang="en-US" dirty="0"/>
              <a:t>HL-LHC Beam Parameters @ </a:t>
            </a:r>
            <a:r>
              <a:rPr lang="en-US" dirty="0" smtClean="0"/>
              <a:t>Stable Beams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noProof="0" dirty="0"/>
              <a:t>N. Karastathis | Beam-Beam Workshop, Berkeley | 7.2.2018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5455ED0-DDB9-7D40-A0AE-0898D43503FE}"/>
              </a:ext>
            </a:extLst>
          </p:cNvPr>
          <p:cNvSpPr txBox="1">
            <a:spLocks/>
          </p:cNvSpPr>
          <p:nvPr/>
        </p:nvSpPr>
        <p:spPr>
          <a:xfrm>
            <a:off x="5436096" y="620608"/>
            <a:ext cx="3528392" cy="54831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Can we </a:t>
            </a:r>
            <a:r>
              <a:rPr lang="en-US" sz="1600" b="1" dirty="0"/>
              <a:t>operate</a:t>
            </a:r>
            <a:r>
              <a:rPr lang="en-US" sz="1600" dirty="0"/>
              <a:t> with sufficient </a:t>
            </a:r>
            <a:r>
              <a:rPr lang="en-US" sz="1600" b="1" dirty="0"/>
              <a:t>lifetime</a:t>
            </a:r>
            <a:r>
              <a:rPr lang="en-US" sz="1600" dirty="0"/>
              <a:t> (DA) with this </a:t>
            </a:r>
            <a:r>
              <a:rPr lang="en-US" sz="1600" dirty="0" smtClean="0"/>
              <a:t>strategy?</a:t>
            </a:r>
            <a:endParaRPr lang="en-US" sz="1600" dirty="0"/>
          </a:p>
          <a:p>
            <a:endParaRPr lang="en-US" sz="1600" dirty="0"/>
          </a:p>
          <a:p>
            <a:pPr lvl="1"/>
            <a:r>
              <a:rPr lang="en-US" sz="1600" dirty="0"/>
              <a:t>Can we squeeze down to </a:t>
            </a:r>
            <a:r>
              <a:rPr lang="en-US" sz="1600" b="1" dirty="0" smtClean="0"/>
              <a:t>15cm</a:t>
            </a:r>
            <a:r>
              <a:rPr lang="en-US" sz="1600" dirty="0" smtClean="0"/>
              <a:t>?</a:t>
            </a:r>
            <a:endParaRPr lang="en-US" sz="1600" dirty="0"/>
          </a:p>
          <a:p>
            <a:endParaRPr lang="en-US" sz="1600" dirty="0"/>
          </a:p>
          <a:p>
            <a:pPr lvl="1"/>
            <a:r>
              <a:rPr lang="en-US" sz="1600" dirty="0"/>
              <a:t>What is </a:t>
            </a:r>
            <a:r>
              <a:rPr lang="en-US" sz="1600" dirty="0" smtClean="0"/>
              <a:t>the effect </a:t>
            </a:r>
            <a:r>
              <a:rPr lang="en-US" sz="1600" dirty="0"/>
              <a:t>on my </a:t>
            </a:r>
            <a:r>
              <a:rPr lang="en-US" sz="1600" b="1" dirty="0" smtClean="0"/>
              <a:t>working point</a:t>
            </a:r>
            <a:r>
              <a:rPr lang="en-US" sz="1600" dirty="0" smtClean="0"/>
              <a:t> </a:t>
            </a:r>
            <a:r>
              <a:rPr lang="en-US" sz="1600" dirty="0"/>
              <a:t>due to the beam-beam </a:t>
            </a:r>
            <a:r>
              <a:rPr lang="en-US" sz="1600" dirty="0" smtClean="0"/>
              <a:t>interactions throughout the intensity decay?</a:t>
            </a:r>
            <a:br>
              <a:rPr lang="en-US" sz="1600" dirty="0" smtClean="0"/>
            </a:br>
            <a:endParaRPr lang="en-US" sz="1600" dirty="0"/>
          </a:p>
          <a:p>
            <a:pPr lvl="1"/>
            <a:r>
              <a:rPr lang="en-US" sz="1600" dirty="0"/>
              <a:t>How does </a:t>
            </a:r>
            <a:r>
              <a:rPr lang="en-US" sz="1600" b="1" dirty="0"/>
              <a:t>high chromaticity </a:t>
            </a:r>
            <a:r>
              <a:rPr lang="en-US" sz="1600" dirty="0"/>
              <a:t>and </a:t>
            </a:r>
            <a:r>
              <a:rPr lang="en-US" sz="1600" b="1" dirty="0"/>
              <a:t>high </a:t>
            </a:r>
            <a:r>
              <a:rPr lang="en-US" sz="1600" b="1" dirty="0" err="1"/>
              <a:t>octupole</a:t>
            </a:r>
            <a:r>
              <a:rPr lang="en-US" sz="1600" dirty="0"/>
              <a:t> current affect my lifetime</a:t>
            </a:r>
            <a:r>
              <a:rPr lang="en-US" sz="1600" dirty="0" smtClean="0"/>
              <a:t>?</a:t>
            </a:r>
          </a:p>
          <a:p>
            <a:endParaRPr lang="en-US" sz="1600" dirty="0"/>
          </a:p>
          <a:p>
            <a:pPr lvl="1"/>
            <a:r>
              <a:rPr lang="en-US" sz="1600" dirty="0"/>
              <a:t>While at the back of our minds, can I go for the </a:t>
            </a:r>
            <a:r>
              <a:rPr lang="en-US" sz="1600" b="1" dirty="0"/>
              <a:t>ultimate</a:t>
            </a:r>
            <a:r>
              <a:rPr lang="en-US" sz="1600" dirty="0"/>
              <a:t>?</a:t>
            </a:r>
          </a:p>
          <a:p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xmlns="" id="{E7796F1A-17D3-654D-875E-8B5FB7B1082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1334872"/>
                  </p:ext>
                </p:extLst>
              </p:nvPr>
            </p:nvGraphicFramePr>
            <p:xfrm>
              <a:off x="7620" y="609994"/>
              <a:ext cx="5338936" cy="5990196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305127">
                      <a:extLst>
                        <a:ext uri="{9D8B030D-6E8A-4147-A177-3AD203B41FA5}">
                          <a16:colId xmlns:a16="http://schemas.microsoft.com/office/drawing/2014/main" xmlns="" val="1066788234"/>
                        </a:ext>
                      </a:extLst>
                    </a:gridCol>
                    <a:gridCol w="2033809">
                      <a:extLst>
                        <a:ext uri="{9D8B030D-6E8A-4147-A177-3AD203B41FA5}">
                          <a16:colId xmlns:a16="http://schemas.microsoft.com/office/drawing/2014/main" xmlns="" val="3152149368"/>
                        </a:ext>
                      </a:extLst>
                    </a:gridCol>
                  </a:tblGrid>
                  <a:tr h="353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Parameter in Stable Beams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HL-LHC Nominal (Ultimate)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76094950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Beam Total Energy [</a:t>
                          </a:r>
                          <a:r>
                            <a:rPr lang="en-US" sz="1000" dirty="0" err="1"/>
                            <a:t>TeV</a:t>
                          </a:r>
                          <a:r>
                            <a:rPr lang="en-US" sz="10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69644204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Particles per bunch, N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0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0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367698280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Normalized Emittance [</a:t>
                          </a:r>
                          <a:r>
                            <a:rPr lang="el-GR" sz="1000" dirty="0"/>
                            <a:t>μ</a:t>
                          </a:r>
                          <a:r>
                            <a:rPr lang="en-US" sz="1000" dirty="0"/>
                            <a:t>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43436299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Maximum Number of Bunches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2760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577067460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Number of colliding pairs IP1/2/5/8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2748 / 2494 / 2748 / 2575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839981738"/>
                      </a:ext>
                    </a:extLst>
                  </a:tr>
                  <a:tr h="41530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Levelled Luminosity IP1/2/5/8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0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𝐻𝑧</m:t>
                              </m:r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US" sz="10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5.0 / 0.001 / 5.0 / 0.2 </a:t>
                          </a:r>
                        </a:p>
                        <a:p>
                          <a:pPr algn="ctr"/>
                          <a:r>
                            <a:rPr lang="en-US" sz="1000" dirty="0"/>
                            <a:t>(7.5 / 0.001/ 7.5 / 0.2)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691938815"/>
                      </a:ext>
                    </a:extLst>
                  </a:tr>
                  <a:tr h="389294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Levelling method in IP1/2/5/8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000" dirty="0"/>
                            <a:t>β* / </a:t>
                          </a:r>
                          <a:r>
                            <a:rPr lang="en-US" sz="1000" dirty="0"/>
                            <a:t>separation / </a:t>
                          </a:r>
                          <a:r>
                            <a:rPr lang="el-GR" sz="1000" dirty="0"/>
                            <a:t>β*</a:t>
                          </a:r>
                          <a:r>
                            <a:rPr lang="en-US" sz="1000" dirty="0"/>
                            <a:t> / separation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99556794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Revolution Frequency [kHz]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11.2455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53614554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Harmonic 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35640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310630514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RF Frequency [MHz] (Also for Crab)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400.790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67615292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Synchrotron Frequency [Hz]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23.8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699475879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Bucket Half height (</a:t>
                          </a:r>
                          <a:r>
                            <a:rPr lang="el-GR" sz="1000" dirty="0"/>
                            <a:t>ΔΕ/Ε)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0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l-GR" sz="10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l-GR" sz="1000" dirty="0"/>
                            <a:t>]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000" dirty="0"/>
                            <a:t>3</a:t>
                          </a:r>
                          <a:r>
                            <a:rPr lang="en-US" sz="1000" dirty="0"/>
                            <a:t>.</a:t>
                          </a:r>
                          <a:r>
                            <a:rPr lang="el-GR" sz="1000" dirty="0"/>
                            <a:t>43</a:t>
                          </a:r>
                          <a:endParaRPr 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00718639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RMS bunch length (q-Gaussian) [cm]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7.6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414103667"/>
                      </a:ext>
                    </a:extLst>
                  </a:tr>
                  <a:tr h="38929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RMS bunch length (FWHM equivalent Gaussian) [cm]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9.0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647111122"/>
                      </a:ext>
                    </a:extLst>
                  </a:tr>
                  <a:tr h="38929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000" dirty="0"/>
                            <a:t>β* [</a:t>
                          </a:r>
                          <a:r>
                            <a:rPr lang="en-US" sz="1000" dirty="0"/>
                            <a:t>m] IP1/2/5/8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0.64-0.15 / 10 /0.64-0.15 / 3.0</a:t>
                          </a:r>
                        </a:p>
                        <a:p>
                          <a:pPr algn="ctr"/>
                          <a:r>
                            <a:rPr lang="en-US" sz="1000" dirty="0"/>
                            <a:t>(0.41-0.15 / 10 / 0.41-0.15 / 3.0)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384940501"/>
                      </a:ext>
                    </a:extLst>
                  </a:tr>
                  <a:tr h="38929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Half Crossing Angle [</a:t>
                          </a:r>
                          <a:r>
                            <a:rPr lang="el-GR" sz="1000" dirty="0"/>
                            <a:t>μ</a:t>
                          </a:r>
                          <a:r>
                            <a:rPr lang="en-US" sz="1000" dirty="0"/>
                            <a:t>rad] IP1/2/5/8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250 / 70-170/ 250 / 135-250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59836264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Maximum Half Crabbing Angle [</a:t>
                          </a:r>
                          <a:r>
                            <a:rPr lang="el-GR" sz="1000" dirty="0"/>
                            <a:t>μ</a:t>
                          </a:r>
                          <a:r>
                            <a:rPr lang="en-US" sz="1000" dirty="0"/>
                            <a:t>rad]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190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740519218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Chromaticity Q’ (</a:t>
                          </a:r>
                          <a:r>
                            <a:rPr lang="en-US" sz="1000" dirty="0" err="1"/>
                            <a:t>dQ</a:t>
                          </a:r>
                          <a:r>
                            <a:rPr lang="en-US" sz="1000" dirty="0"/>
                            <a:t>/(</a:t>
                          </a:r>
                          <a:r>
                            <a:rPr lang="en-US" sz="1000" dirty="0" err="1"/>
                            <a:t>dp</a:t>
                          </a:r>
                          <a:r>
                            <a:rPr lang="en-US" sz="1000" dirty="0"/>
                            <a:t>/p))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+15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078463564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Landau </a:t>
                          </a:r>
                          <a:r>
                            <a:rPr lang="en-US" sz="1000" dirty="0" err="1"/>
                            <a:t>Octupole</a:t>
                          </a:r>
                          <a:r>
                            <a:rPr lang="en-US" sz="1000" dirty="0"/>
                            <a:t> Current [A]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~ -300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42423161"/>
                      </a:ext>
                    </a:extLst>
                  </a:tr>
                  <a:tr h="24061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Tune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(62.31, 60.32)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2449088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7796F1A-17D3-654D-875E-8B5FB7B1082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1334872"/>
                  </p:ext>
                </p:extLst>
              </p:nvPr>
            </p:nvGraphicFramePr>
            <p:xfrm>
              <a:off x="7620" y="609994"/>
              <a:ext cx="5338936" cy="5990196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305127">
                      <a:extLst>
                        <a:ext uri="{9D8B030D-6E8A-4147-A177-3AD203B41FA5}">
                          <a16:colId xmlns:a16="http://schemas.microsoft.com/office/drawing/2014/main" val="1066788234"/>
                        </a:ext>
                      </a:extLst>
                    </a:gridCol>
                    <a:gridCol w="2033809">
                      <a:extLst>
                        <a:ext uri="{9D8B030D-6E8A-4147-A177-3AD203B41FA5}">
                          <a16:colId xmlns:a16="http://schemas.microsoft.com/office/drawing/2014/main" val="3152149368"/>
                        </a:ext>
                      </a:extLst>
                    </a:gridCol>
                  </a:tblGrid>
                  <a:tr h="353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Parameter in Stable Beams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HL-LHC Nominal (Ultimate)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09495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Beam Total Energy [</a:t>
                          </a:r>
                          <a:r>
                            <a:rPr lang="en-US" sz="1000" dirty="0" err="1"/>
                            <a:t>TeV</a:t>
                          </a:r>
                          <a:r>
                            <a:rPr lang="en-US" sz="10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964420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57895" r="-61686" b="-21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769828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Normalized Emittance [</a:t>
                          </a:r>
                          <a:r>
                            <a:rPr lang="el-GR" sz="1000" dirty="0"/>
                            <a:t>μ</a:t>
                          </a:r>
                          <a:r>
                            <a:rPr lang="en-US" sz="1000" dirty="0"/>
                            <a:t>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343629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Maximum Number of Bunches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2760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706746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Number of colliding pairs IP1/2/5/8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2748 / 2494 / 2748 / 2575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9981738"/>
                      </a:ext>
                    </a:extLst>
                  </a:tr>
                  <a:tr h="4153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1818" r="-61686" b="-9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5.0 / 0.001 / 5.0 / 0.2 </a:t>
                          </a:r>
                        </a:p>
                        <a:p>
                          <a:pPr algn="ctr"/>
                          <a:r>
                            <a:rPr lang="en-US" sz="1000" dirty="0"/>
                            <a:t>(7.5 / 0.001/ 7.5 / 0.2)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938815"/>
                      </a:ext>
                    </a:extLst>
                  </a:tr>
                  <a:tr h="389294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Levelling method in IP1/2/5/8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000" dirty="0"/>
                            <a:t>β* / </a:t>
                          </a:r>
                          <a:r>
                            <a:rPr lang="en-US" sz="1000" dirty="0"/>
                            <a:t>separation / </a:t>
                          </a:r>
                          <a:r>
                            <a:rPr lang="el-GR" sz="1000" dirty="0"/>
                            <a:t>β*</a:t>
                          </a:r>
                          <a:r>
                            <a:rPr lang="en-US" sz="1000" dirty="0"/>
                            <a:t> / separation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55679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Revolution Frequency [kHz]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11.2455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61455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Harmonic 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35640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063051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RF Frequency [MHz] (Also for Crab)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400.790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761529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Synchrotron Frequency [Hz]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23.8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947587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00000" r="-61686" b="-10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000" dirty="0"/>
                            <a:t>3</a:t>
                          </a:r>
                          <a:r>
                            <a:rPr lang="en-US" sz="1000" dirty="0"/>
                            <a:t>.</a:t>
                          </a:r>
                          <a:r>
                            <a:rPr lang="el-GR" sz="1000" dirty="0"/>
                            <a:t>43</a:t>
                          </a:r>
                          <a:endParaRPr 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071863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RMS bunch length (q-Gaussian) [cm]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7.6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4103667"/>
                      </a:ext>
                    </a:extLst>
                  </a:tr>
                  <a:tr h="38929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RMS bunch length (FWHM equivalent Gaussian) [cm]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9.0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711112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000" dirty="0"/>
                            <a:t>β* [</a:t>
                          </a:r>
                          <a:r>
                            <a:rPr lang="en-US" sz="1000" dirty="0"/>
                            <a:t>m] IP1/2/5/8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0.64-0.15 / 10 /0.64-0.15 / 3.0</a:t>
                          </a:r>
                        </a:p>
                        <a:p>
                          <a:pPr algn="ctr"/>
                          <a:r>
                            <a:rPr lang="en-US" sz="1000" dirty="0"/>
                            <a:t>(0.41-0.15 / 10 / 0.41-0.15 / 3.0)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4940501"/>
                      </a:ext>
                    </a:extLst>
                  </a:tr>
                  <a:tr h="38929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Half Crossing Angle [</a:t>
                          </a:r>
                          <a:r>
                            <a:rPr lang="el-GR" sz="1000" dirty="0"/>
                            <a:t>μ</a:t>
                          </a:r>
                          <a:r>
                            <a:rPr lang="en-US" sz="1000" dirty="0"/>
                            <a:t>rad] IP1/2/5/8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250 / 70-170/ 250 / 135-250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983626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Maximum Half Crabbing Angle [</a:t>
                          </a:r>
                          <a:r>
                            <a:rPr lang="el-GR" sz="1000" dirty="0"/>
                            <a:t>μ</a:t>
                          </a:r>
                          <a:r>
                            <a:rPr lang="en-US" sz="1000" dirty="0"/>
                            <a:t>rad]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190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051921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Chromaticity Q’ (</a:t>
                          </a:r>
                          <a:r>
                            <a:rPr lang="en-US" sz="1000" dirty="0" err="1"/>
                            <a:t>dQ</a:t>
                          </a:r>
                          <a:r>
                            <a:rPr lang="en-US" sz="1000" dirty="0"/>
                            <a:t>/(</a:t>
                          </a:r>
                          <a:r>
                            <a:rPr lang="en-US" sz="1000" dirty="0" err="1"/>
                            <a:t>dp</a:t>
                          </a:r>
                          <a:r>
                            <a:rPr lang="en-US" sz="1000" dirty="0"/>
                            <a:t>/p))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+15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846356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Landau </a:t>
                          </a:r>
                          <a:r>
                            <a:rPr lang="en-US" sz="1000" dirty="0" err="1"/>
                            <a:t>Octupole</a:t>
                          </a:r>
                          <a:r>
                            <a:rPr lang="en-US" sz="1000" dirty="0"/>
                            <a:t> Current [A]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~ -300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42316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Tune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(62.31, 60.32)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49088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918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Estimator &amp; Simulation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996" y="3037060"/>
                <a:ext cx="5049060" cy="3207174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en-US" sz="1400" b="1" u="sng" dirty="0" smtClean="0"/>
                  <a:t>Optics and Collisions (MAD-X)</a:t>
                </a:r>
                <a:endParaRPr lang="en-US" sz="1400" b="1" u="sng" dirty="0"/>
              </a:p>
              <a:p>
                <a:pPr lvl="1"/>
                <a:r>
                  <a:rPr lang="en-US" sz="1400" dirty="0"/>
                  <a:t>HL-LHC v1.3, ATS optics, baseline </a:t>
                </a:r>
                <a:r>
                  <a:rPr lang="en-US" sz="1200" dirty="0"/>
                  <a:t> </a:t>
                </a:r>
                <a:r>
                  <a:rPr lang="en-US" sz="1200" i="1" dirty="0"/>
                  <a:t>(</a:t>
                </a:r>
                <a:r>
                  <a:rPr lang="en-US" sz="1200" i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see Stephane’s talk</a:t>
                </a:r>
                <a:r>
                  <a:rPr lang="en-US" sz="1200" i="1" dirty="0"/>
                  <a:t>)</a:t>
                </a:r>
                <a:endParaRPr lang="en-US" sz="1400" i="1" dirty="0"/>
              </a:p>
              <a:p>
                <a:pPr lvl="1"/>
                <a:r>
                  <a:rPr lang="en-US" sz="1400" dirty="0" smtClean="0"/>
                  <a:t>Large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a:rPr lang="en-US" sz="1400" i="1">
                            <a:latin typeface="Cambria Math" charset="0"/>
                          </a:rPr>
                          <m:t>𝑀𝑂</m:t>
                        </m:r>
                      </m:sub>
                    </m:sSub>
                  </m:oMath>
                </a14:m>
                <a:r>
                  <a:rPr lang="en-US" sz="14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sz="1400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latin typeface="Cambria Math" charset="0"/>
                      </a:rPr>
                      <m:t> (15)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sz="1400" dirty="0" smtClean="0"/>
                  <a:t>2 </a:t>
                </a:r>
                <a:r>
                  <a:rPr lang="en-US" sz="1400" dirty="0"/>
                  <a:t>CC per IP per side, max crab angle (full) 380</a:t>
                </a:r>
                <a:r>
                  <a:rPr lang="el-GR" sz="1400" dirty="0"/>
                  <a:t>μ</a:t>
                </a:r>
                <a:r>
                  <a:rPr lang="en-US" sz="1400" dirty="0"/>
                  <a:t>rad (6.8MV)</a:t>
                </a:r>
              </a:p>
              <a:p>
                <a:pPr lvl="1"/>
                <a:r>
                  <a:rPr lang="en-US" sz="1400" dirty="0"/>
                  <a:t>Assuming constant round beams 2.5</a:t>
                </a:r>
                <a:r>
                  <a:rPr lang="el-GR" sz="1400" dirty="0"/>
                  <a:t>μ</a:t>
                </a:r>
                <a:r>
                  <a:rPr lang="en-US" sz="1400" dirty="0"/>
                  <a:t>m emittance </a:t>
                </a:r>
                <a:r>
                  <a:rPr lang="en-US" sz="1200" i="1" dirty="0"/>
                  <a:t>(</a:t>
                </a:r>
                <a:r>
                  <a:rPr lang="en-US" sz="1200" i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see </a:t>
                </a:r>
                <a:r>
                  <a:rPr lang="en-US" sz="1200" i="1" dirty="0" err="1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Yannis</a:t>
                </a:r>
                <a:r>
                  <a:rPr lang="en-US" sz="1200" i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’ talk</a:t>
                </a:r>
                <a:r>
                  <a:rPr lang="en-US" sz="1200" i="1" dirty="0"/>
                  <a:t>)</a:t>
                </a:r>
                <a:endParaRPr lang="en-US" sz="1400" i="1" dirty="0"/>
              </a:p>
              <a:p>
                <a:pPr marL="457200" lvl="1" indent="0">
                  <a:buNone/>
                </a:pPr>
                <a:endParaRPr lang="en-US" sz="1400" dirty="0"/>
              </a:p>
              <a:p>
                <a:pPr lvl="1"/>
                <a:r>
                  <a:rPr lang="en-US" sz="1400" b="1" u="sng" dirty="0" err="1"/>
                  <a:t>LHCb</a:t>
                </a:r>
                <a:endParaRPr lang="en-US" sz="1400" b="1" u="sng" dirty="0"/>
              </a:p>
              <a:p>
                <a:pPr lvl="1"/>
                <a:r>
                  <a:rPr lang="en-US" sz="1400" dirty="0"/>
                  <a:t>Negative dipole polarity </a:t>
                </a:r>
                <a:r>
                  <a:rPr lang="en-US" sz="1400" dirty="0">
                    <a:sym typeface="Wingdings"/>
                  </a:rPr>
                  <a:t> subtract from the external crossing angle</a:t>
                </a:r>
                <a:endParaRPr lang="en-US" sz="1400" dirty="0"/>
              </a:p>
              <a:p>
                <a:pPr lvl="1"/>
                <a:r>
                  <a:rPr lang="en-US" sz="1400" dirty="0"/>
                  <a:t>Luminosity is levelled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charset="0"/>
                          </a:rPr>
                          <m:t>2</m:t>
                        </m:r>
                        <m:r>
                          <a:rPr lang="en-US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en-US" sz="1400" i="1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sz="1400" i="1">
                            <a:latin typeface="Cambria Math" charset="0"/>
                          </a:rPr>
                          <m:t>33</m:t>
                        </m:r>
                      </m:sup>
                    </m:sSup>
                    <m:r>
                      <a:rPr lang="en-US" sz="1400" i="1">
                        <a:latin typeface="Cambria Math" charset="0"/>
                      </a:rPr>
                      <m:t>𝐻𝑧</m:t>
                    </m:r>
                    <m:r>
                      <a:rPr lang="en-US" sz="1400" i="1">
                        <a:latin typeface="Cambria Math" charset="0"/>
                      </a:rPr>
                      <m:t>/</m:t>
                    </m:r>
                    <m:sSup>
                      <m:sSupPr>
                        <m:ctrlPr>
                          <a:rPr lang="en-US" sz="1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charset="0"/>
                          </a:rPr>
                          <m:t>𝑐𝑚</m:t>
                        </m:r>
                      </m:e>
                      <m:sup>
                        <m:r>
                          <a:rPr lang="en-US" sz="14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96" y="3037060"/>
                <a:ext cx="5049060" cy="3207174"/>
              </a:xfrm>
              <a:blipFill rotWithShape="0">
                <a:blip r:embed="rId2"/>
                <a:stretch>
                  <a:fillRect t="-1711" r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B7650BB-0F57-D04A-BDF3-7FCED04DF464}"/>
              </a:ext>
            </a:extLst>
          </p:cNvPr>
          <p:cNvSpPr txBox="1">
            <a:spLocks/>
          </p:cNvSpPr>
          <p:nvPr/>
        </p:nvSpPr>
        <p:spPr>
          <a:xfrm>
            <a:off x="107504" y="900000"/>
            <a:ext cx="8640960" cy="20249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/>
              <a:t>Our </a:t>
            </a:r>
            <a:r>
              <a:rPr lang="en-US" sz="1600" b="1" dirty="0"/>
              <a:t>estimator</a:t>
            </a:r>
            <a:r>
              <a:rPr lang="en-US" sz="1600" dirty="0"/>
              <a:t> for the operational </a:t>
            </a:r>
            <a:r>
              <a:rPr lang="en-US" sz="1600" b="1" dirty="0"/>
              <a:t>lifetime</a:t>
            </a:r>
            <a:r>
              <a:rPr lang="en-US" sz="1600" dirty="0"/>
              <a:t> is based on the </a:t>
            </a:r>
            <a:r>
              <a:rPr lang="en-US" sz="1600" b="1" dirty="0"/>
              <a:t>Dynamic Aperture </a:t>
            </a:r>
            <a:r>
              <a:rPr lang="en-US" sz="1600" dirty="0"/>
              <a:t>simulations, usually performing </a:t>
            </a:r>
            <a:r>
              <a:rPr lang="en-US" sz="1600" b="1" dirty="0"/>
              <a:t>multi-parametric</a:t>
            </a:r>
            <a:r>
              <a:rPr lang="en-US" sz="1600" dirty="0"/>
              <a:t> scans to find correlations between beam parameters.</a:t>
            </a:r>
          </a:p>
          <a:p>
            <a:pPr lvl="1"/>
            <a:r>
              <a:rPr lang="en-US" sz="1600" dirty="0"/>
              <a:t>Our </a:t>
            </a:r>
            <a:r>
              <a:rPr lang="en-US" sz="1600" b="1" dirty="0"/>
              <a:t>DA targets </a:t>
            </a:r>
            <a:r>
              <a:rPr lang="en-US" sz="1600" dirty="0"/>
              <a:t>consist of </a:t>
            </a:r>
            <a:r>
              <a:rPr lang="en-US" sz="1400" dirty="0" smtClean="0"/>
              <a:t>(</a:t>
            </a:r>
            <a:r>
              <a:rPr lang="en-US" sz="1400" i="1" dirty="0">
                <a:solidFill>
                  <a:srgbClr val="00B0F0"/>
                </a:solidFill>
              </a:rPr>
              <a:t>see Dario’s talk</a:t>
            </a:r>
            <a:r>
              <a:rPr lang="en-US" sz="1400" dirty="0"/>
              <a:t>)</a:t>
            </a:r>
          </a:p>
          <a:p>
            <a:pPr lvl="2"/>
            <a:r>
              <a:rPr lang="en-US" sz="1200" b="1" dirty="0">
                <a:solidFill>
                  <a:srgbClr val="FF0000"/>
                </a:solidFill>
              </a:rPr>
              <a:t>4</a:t>
            </a:r>
            <a:r>
              <a:rPr lang="el-GR" sz="1200" b="1" dirty="0">
                <a:solidFill>
                  <a:srgbClr val="FF0000"/>
                </a:solidFill>
              </a:rPr>
              <a:t>σ</a:t>
            </a:r>
            <a:r>
              <a:rPr lang="el-GR" sz="1200" dirty="0">
                <a:solidFill>
                  <a:srgbClr val="FF0000"/>
                </a:solidFill>
              </a:rPr>
              <a:t> </a:t>
            </a:r>
            <a:r>
              <a:rPr lang="el-GR" sz="1200" dirty="0"/>
              <a:t>: </a:t>
            </a:r>
            <a:r>
              <a:rPr lang="en-US" sz="1200" dirty="0"/>
              <a:t>corresponds to </a:t>
            </a:r>
            <a:r>
              <a:rPr lang="en-US" sz="1200" b="1" dirty="0"/>
              <a:t>lifetime</a:t>
            </a:r>
            <a:r>
              <a:rPr lang="en-US" sz="1200" dirty="0"/>
              <a:t> close to </a:t>
            </a:r>
            <a:r>
              <a:rPr lang="en-US" sz="1200" b="1" dirty="0"/>
              <a:t>burn-off</a:t>
            </a:r>
          </a:p>
          <a:p>
            <a:pPr lvl="2"/>
            <a:r>
              <a:rPr lang="en-US" sz="1200" b="1" dirty="0">
                <a:solidFill>
                  <a:srgbClr val="0070C0"/>
                </a:solidFill>
              </a:rPr>
              <a:t>5</a:t>
            </a:r>
            <a:r>
              <a:rPr lang="el-GR" sz="1200" b="1" dirty="0">
                <a:solidFill>
                  <a:srgbClr val="0070C0"/>
                </a:solidFill>
              </a:rPr>
              <a:t>σ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/>
              <a:t>: grants </a:t>
            </a:r>
            <a:r>
              <a:rPr lang="en-US" sz="1200" b="1" dirty="0"/>
              <a:t>lifetimes</a:t>
            </a:r>
            <a:r>
              <a:rPr lang="en-US" sz="1200" dirty="0"/>
              <a:t> above </a:t>
            </a:r>
            <a:r>
              <a:rPr lang="en-US" sz="1200" b="1" dirty="0"/>
              <a:t>~100h </a:t>
            </a:r>
            <a:r>
              <a:rPr lang="en-US" sz="1200" dirty="0">
                <a:sym typeface="Wingdings" pitchFamily="2" charset="2"/>
              </a:rPr>
              <a:t> </a:t>
            </a:r>
            <a:r>
              <a:rPr lang="en-US" sz="1200" b="1" dirty="0">
                <a:sym typeface="Wingdings" pitchFamily="2" charset="2"/>
              </a:rPr>
              <a:t>Minimum target </a:t>
            </a:r>
            <a:r>
              <a:rPr lang="en-US" sz="1200" dirty="0">
                <a:sym typeface="Wingdings" pitchFamily="2" charset="2"/>
              </a:rPr>
              <a:t>for </a:t>
            </a:r>
            <a:r>
              <a:rPr lang="en-US" sz="1200" b="1" dirty="0">
                <a:sym typeface="Wingdings" pitchFamily="2" charset="2"/>
              </a:rPr>
              <a:t>LHC operation</a:t>
            </a:r>
          </a:p>
          <a:p>
            <a:pPr lvl="2"/>
            <a:r>
              <a:rPr lang="en-US" sz="1200" b="1" dirty="0">
                <a:solidFill>
                  <a:srgbClr val="00B050"/>
                </a:solidFill>
                <a:sym typeface="Wingdings" pitchFamily="2" charset="2"/>
              </a:rPr>
              <a:t>6</a:t>
            </a:r>
            <a:r>
              <a:rPr lang="el-GR" sz="1200" b="1" dirty="0">
                <a:solidFill>
                  <a:srgbClr val="00B050"/>
                </a:solidFill>
                <a:sym typeface="Wingdings" pitchFamily="2" charset="2"/>
              </a:rPr>
              <a:t>σ</a:t>
            </a:r>
            <a:r>
              <a:rPr lang="en-US" sz="12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1200" dirty="0">
                <a:sym typeface="Wingdings" pitchFamily="2" charset="2"/>
              </a:rPr>
              <a:t>: </a:t>
            </a:r>
            <a:r>
              <a:rPr lang="en-US" sz="1200" b="1" dirty="0">
                <a:sym typeface="Wingdings" pitchFamily="2" charset="2"/>
              </a:rPr>
              <a:t>target</a:t>
            </a:r>
            <a:r>
              <a:rPr lang="en-US" sz="1200" dirty="0">
                <a:sym typeface="Wingdings" pitchFamily="2" charset="2"/>
              </a:rPr>
              <a:t> for </a:t>
            </a:r>
            <a:r>
              <a:rPr lang="en-US" sz="1200" b="1" dirty="0">
                <a:sym typeface="Wingdings" pitchFamily="2" charset="2"/>
              </a:rPr>
              <a:t>studies</a:t>
            </a:r>
            <a:r>
              <a:rPr lang="en-US" sz="1200" dirty="0">
                <a:sym typeface="Wingdings" pitchFamily="2" charset="2"/>
              </a:rPr>
              <a:t> in the presence of larger </a:t>
            </a:r>
            <a:r>
              <a:rPr lang="en-US" sz="1200" b="1" dirty="0">
                <a:sym typeface="Wingdings" pitchFamily="2" charset="2"/>
              </a:rPr>
              <a:t>uncertainties</a:t>
            </a:r>
            <a:r>
              <a:rPr lang="en-US" sz="1200" dirty="0">
                <a:sym typeface="Wingdings" pitchFamily="2" charset="2"/>
              </a:rPr>
              <a:t> (e.g. multi-pole errors) </a:t>
            </a:r>
            <a:endParaRPr lang="en-US" sz="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9CFA275-2D70-6248-ADEC-632128D26EB3}"/>
              </a:ext>
            </a:extLst>
          </p:cNvPr>
          <p:cNvSpPr txBox="1">
            <a:spLocks/>
          </p:cNvSpPr>
          <p:nvPr/>
        </p:nvSpPr>
        <p:spPr>
          <a:xfrm>
            <a:off x="5195152" y="3072883"/>
            <a:ext cx="3851647" cy="32071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b="1" u="sng" dirty="0"/>
              <a:t>Tracking </a:t>
            </a:r>
            <a:r>
              <a:rPr lang="en-US" sz="1400" b="1" u="sng" dirty="0" smtClean="0"/>
              <a:t>(</a:t>
            </a:r>
            <a:r>
              <a:rPr lang="en-US" sz="1400" b="1" u="sng" dirty="0" err="1" smtClean="0"/>
              <a:t>SixTrack</a:t>
            </a:r>
            <a:r>
              <a:rPr lang="en-US" sz="1400" b="1" u="sng" dirty="0" smtClean="0"/>
              <a:t>) </a:t>
            </a:r>
            <a:r>
              <a:rPr lang="en-US" sz="1400" dirty="0"/>
              <a:t>(</a:t>
            </a:r>
            <a:r>
              <a:rPr lang="en-US" sz="1400" i="1" dirty="0">
                <a:solidFill>
                  <a:srgbClr val="00B0F0"/>
                </a:solidFill>
              </a:rPr>
              <a:t>see </a:t>
            </a:r>
            <a:r>
              <a:rPr lang="en-US" sz="1400" i="1" dirty="0" smtClean="0">
                <a:solidFill>
                  <a:srgbClr val="00B0F0"/>
                </a:solidFill>
              </a:rPr>
              <a:t>Gianni’s talk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Weak-Strong regime</a:t>
            </a:r>
            <a:endParaRPr lang="en-US" sz="1400" dirty="0"/>
          </a:p>
          <a:p>
            <a:pPr lvl="1"/>
            <a:r>
              <a:rPr lang="en-US" sz="1400" dirty="0"/>
              <a:t>1M turns </a:t>
            </a:r>
          </a:p>
          <a:p>
            <a:pPr lvl="1"/>
            <a:r>
              <a:rPr lang="en-US" sz="1400" dirty="0"/>
              <a:t>5 angles in the (</a:t>
            </a:r>
            <a:r>
              <a:rPr lang="en-US" sz="1400" dirty="0" err="1"/>
              <a:t>x,y</a:t>
            </a:r>
            <a:r>
              <a:rPr lang="en-US" sz="1400" dirty="0"/>
              <a:t>) space</a:t>
            </a:r>
          </a:p>
          <a:p>
            <a:pPr lvl="1"/>
            <a:r>
              <a:rPr lang="en-US" sz="1400" dirty="0" smtClean="0"/>
              <a:t>Particle amplitudes up to 10</a:t>
            </a:r>
            <a:r>
              <a:rPr lang="el-GR" sz="1400" dirty="0"/>
              <a:t>σ</a:t>
            </a:r>
            <a:endParaRPr lang="en-US" sz="1400" dirty="0"/>
          </a:p>
          <a:p>
            <a:pPr lvl="1"/>
            <a:r>
              <a:rPr lang="en-US" sz="1400" dirty="0"/>
              <a:t>Estimator: minimum Dynamic Aperture over the angles and amplitudes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400" b="1" u="sng" dirty="0"/>
              <a:t>Targets</a:t>
            </a:r>
            <a:r>
              <a:rPr lang="el-GR" sz="1400" b="1" u="sng" dirty="0"/>
              <a:t> </a:t>
            </a:r>
            <a:endParaRPr lang="en-US" sz="1400" b="1" u="sng" dirty="0"/>
          </a:p>
          <a:p>
            <a:pPr lvl="1"/>
            <a:r>
              <a:rPr lang="en-US" sz="1400" dirty="0"/>
              <a:t>6</a:t>
            </a:r>
            <a:r>
              <a:rPr lang="el-GR" sz="1400" dirty="0"/>
              <a:t>σ </a:t>
            </a:r>
            <a:r>
              <a:rPr lang="el-GR" sz="1400" dirty="0">
                <a:sym typeface="Wingdings"/>
              </a:rPr>
              <a:t> </a:t>
            </a:r>
            <a:r>
              <a:rPr lang="en-US" sz="1400" dirty="0">
                <a:sym typeface="Wingdings"/>
              </a:rPr>
              <a:t>”Relaxed”</a:t>
            </a:r>
          </a:p>
          <a:p>
            <a:pPr lvl="1"/>
            <a:r>
              <a:rPr lang="en-US" sz="1400" dirty="0">
                <a:sym typeface="Wingdings"/>
              </a:rPr>
              <a:t>5</a:t>
            </a:r>
            <a:r>
              <a:rPr lang="el-GR" sz="1400" dirty="0">
                <a:sym typeface="Wingdings"/>
              </a:rPr>
              <a:t>σ</a:t>
            </a:r>
            <a:r>
              <a:rPr lang="en-US" sz="1400" dirty="0">
                <a:sym typeface="Wingdings"/>
              </a:rPr>
              <a:t>  ”Aggressive”</a:t>
            </a:r>
            <a:endParaRPr lang="en-US" sz="1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3DFF232-78FC-BA4A-B565-C14385D38420}"/>
              </a:ext>
            </a:extLst>
          </p:cNvPr>
          <p:cNvCxnSpPr/>
          <p:nvPr/>
        </p:nvCxnSpPr>
        <p:spPr>
          <a:xfrm>
            <a:off x="5364088" y="3037060"/>
            <a:ext cx="0" cy="33192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22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74646"/>
            <a:ext cx="6639840" cy="5533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000" y="116632"/>
            <a:ext cx="7920000" cy="720000"/>
          </a:xfrm>
        </p:spPr>
        <p:txBody>
          <a:bodyPr/>
          <a:lstStyle/>
          <a:p>
            <a:r>
              <a:rPr lang="en-US" dirty="0"/>
              <a:t>Optimal Working Point: Start of Levelling</a:t>
            </a:r>
          </a:p>
        </p:txBody>
      </p:sp>
      <p:sp>
        <p:nvSpPr>
          <p:cNvPr id="22" name="Oval 21"/>
          <p:cNvSpPr/>
          <p:nvPr/>
        </p:nvSpPr>
        <p:spPr>
          <a:xfrm>
            <a:off x="3865365" y="3607090"/>
            <a:ext cx="144016" cy="1440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19678" y="2780928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65365" y="3333469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(.31, .32)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76056" y="2401143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(.320, .325)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3618141" y="1844824"/>
            <a:ext cx="4338235" cy="3744416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9000"/>
              </a:schemeClr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1F808500-3FC7-7B49-9304-F6E7047C2411}"/>
              </a:ext>
            </a:extLst>
          </p:cNvPr>
          <p:cNvSpPr txBox="1">
            <a:spLocks/>
          </p:cNvSpPr>
          <p:nvPr/>
        </p:nvSpPr>
        <p:spPr>
          <a:xfrm>
            <a:off x="126584" y="2204864"/>
            <a:ext cx="2739944" cy="8640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Fully exploiting the </a:t>
            </a:r>
            <a:r>
              <a:rPr lang="en-US" sz="1800" dirty="0" err="1"/>
              <a:t>octupole</a:t>
            </a:r>
            <a:r>
              <a:rPr lang="en-US" sz="1800" dirty="0"/>
              <a:t> current at -</a:t>
            </a:r>
            <a:r>
              <a:rPr lang="en-US" sz="1800" dirty="0" smtClean="0"/>
              <a:t>570A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1F808500-3FC7-7B49-9304-F6E7047C2411}"/>
              </a:ext>
            </a:extLst>
          </p:cNvPr>
          <p:cNvSpPr txBox="1">
            <a:spLocks/>
          </p:cNvSpPr>
          <p:nvPr/>
        </p:nvSpPr>
        <p:spPr>
          <a:xfrm>
            <a:off x="155139" y="3183450"/>
            <a:ext cx="2739944" cy="8640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design WP when BB is on results in DA ~4</a:t>
            </a:r>
            <a:r>
              <a:rPr lang="el-GR" sz="1800" dirty="0"/>
              <a:t>σ</a:t>
            </a:r>
            <a:r>
              <a:rPr lang="en-US" sz="1800" dirty="0"/>
              <a:t>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1F808500-3FC7-7B49-9304-F6E7047C2411}"/>
              </a:ext>
            </a:extLst>
          </p:cNvPr>
          <p:cNvSpPr txBox="1">
            <a:spLocks/>
          </p:cNvSpPr>
          <p:nvPr/>
        </p:nvSpPr>
        <p:spPr>
          <a:xfrm>
            <a:off x="155139" y="4162036"/>
            <a:ext cx="2739944" cy="8640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An </a:t>
            </a:r>
            <a:r>
              <a:rPr lang="en-US" sz="1800" b="1" dirty="0" smtClean="0"/>
              <a:t>optimal </a:t>
            </a:r>
            <a:r>
              <a:rPr lang="en-US" sz="1800" b="1" dirty="0"/>
              <a:t>working point</a:t>
            </a:r>
            <a:r>
              <a:rPr lang="en-US" sz="1800" dirty="0"/>
              <a:t> can be identified close to </a:t>
            </a:r>
            <a:r>
              <a:rPr lang="en-US" sz="1800" b="1" dirty="0">
                <a:solidFill>
                  <a:srgbClr val="FF0000"/>
                </a:solidFill>
              </a:rPr>
              <a:t>(.320, .325)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1F808500-3FC7-7B49-9304-F6E7047C2411}"/>
              </a:ext>
            </a:extLst>
          </p:cNvPr>
          <p:cNvSpPr txBox="1">
            <a:spLocks/>
          </p:cNvSpPr>
          <p:nvPr/>
        </p:nvSpPr>
        <p:spPr>
          <a:xfrm>
            <a:off x="140726" y="5157192"/>
            <a:ext cx="2739944" cy="8640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Can I reach the target of 15cm with this </a:t>
            </a:r>
            <a:r>
              <a:rPr lang="en-US" sz="1800" dirty="0" err="1"/>
              <a:t>octupole</a:t>
            </a:r>
            <a:r>
              <a:rPr lang="en-US" sz="1800" dirty="0"/>
              <a:t> current?</a:t>
            </a:r>
          </a:p>
        </p:txBody>
      </p:sp>
    </p:spTree>
    <p:extLst>
      <p:ext uri="{BB962C8B-B14F-4D97-AF65-F5344CB8AC3E}">
        <p14:creationId xmlns:p14="http://schemas.microsoft.com/office/powerpoint/2010/main" val="171186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34" grpId="0"/>
      <p:bldP spid="44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856" y="105985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 altLang="en-US" sz="1400" b="1" i="1" dirty="0">
                <a:solidFill>
                  <a:schemeClr val="bg2"/>
                </a:solidFill>
              </a:rPr>
              <a:t>“</a:t>
            </a:r>
            <a:r>
              <a:rPr lang="en-US" altLang="en-US" sz="1400" b="1" i="1" dirty="0" err="1">
                <a:solidFill>
                  <a:schemeClr val="bg2"/>
                </a:solidFill>
              </a:rPr>
              <a:t>Octupoles</a:t>
            </a:r>
            <a:r>
              <a:rPr lang="en-US" altLang="en-US" sz="1400" b="1" i="1" dirty="0">
                <a:solidFill>
                  <a:schemeClr val="bg2"/>
                </a:solidFill>
              </a:rPr>
              <a:t> provide too little non-linearity where it is needed and too high where it is detrimental.” </a:t>
            </a:r>
            <a:r>
              <a:rPr lang="mr-IN" altLang="en-US" sz="1400" b="1" i="1" dirty="0">
                <a:solidFill>
                  <a:schemeClr val="bg2"/>
                </a:solidFill>
              </a:rPr>
              <a:t>–</a:t>
            </a:r>
            <a:r>
              <a:rPr lang="en-US" altLang="en-US" sz="1400" b="1" i="1" dirty="0">
                <a:solidFill>
                  <a:schemeClr val="bg2"/>
                </a:solidFill>
              </a:rPr>
              <a:t> Sasha V.</a:t>
            </a:r>
            <a:endParaRPr lang="en-US" sz="1400" b="1" i="1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/>
              <a:t>N. Karastathis | Beam-Beam Workshop, Berkeley | 7.2.2018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000" y="44704"/>
            <a:ext cx="7920000" cy="720000"/>
          </a:xfrm>
        </p:spPr>
        <p:txBody>
          <a:bodyPr/>
          <a:lstStyle/>
          <a:p>
            <a:r>
              <a:rPr lang="en-US" dirty="0"/>
              <a:t>Optimal Working Point: End of Levelling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87199CD-F54F-1144-BAAC-2FE796A4E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" y="548680"/>
            <a:ext cx="3754080" cy="3128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04C3D2-EAFE-7C41-9EB5-1CC8EB199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21" y="548680"/>
            <a:ext cx="3715200" cy="309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E94F6D2-D929-7F4E-9FA7-24140B5D5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" y="3605270"/>
            <a:ext cx="3754415" cy="3128679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B1E7A3E-538F-B946-BB40-2448514FB96D}"/>
              </a:ext>
            </a:extLst>
          </p:cNvPr>
          <p:cNvSpPr txBox="1">
            <a:spLocks/>
          </p:cNvSpPr>
          <p:nvPr/>
        </p:nvSpPr>
        <p:spPr>
          <a:xfrm>
            <a:off x="4644008" y="4005063"/>
            <a:ext cx="3981833" cy="2274993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b="1" dirty="0" smtClean="0"/>
              <a:t>⇑ </a:t>
            </a:r>
            <a:r>
              <a:rPr lang="en-US" sz="1400" b="1" dirty="0" err="1" smtClean="0"/>
              <a:t>Octupole</a:t>
            </a:r>
            <a:r>
              <a:rPr lang="en-US" sz="1400" b="1" dirty="0" smtClean="0"/>
              <a:t> Current ➪ ⇓ DA </a:t>
            </a:r>
            <a:endParaRPr lang="en-US" sz="1400" b="1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However, for </a:t>
            </a:r>
            <a:r>
              <a:rPr lang="en-US" sz="1400" b="1" dirty="0"/>
              <a:t>stability</a:t>
            </a:r>
            <a:r>
              <a:rPr lang="en-US" sz="1400" dirty="0"/>
              <a:t> in terms of </a:t>
            </a:r>
            <a:r>
              <a:rPr lang="en-US" sz="1400" b="1" dirty="0"/>
              <a:t>instabilities</a:t>
            </a:r>
            <a:r>
              <a:rPr lang="en-US" sz="1400" dirty="0"/>
              <a:t>, the </a:t>
            </a:r>
            <a:r>
              <a:rPr lang="en-US" sz="1400" dirty="0" err="1"/>
              <a:t>octupole</a:t>
            </a:r>
            <a:r>
              <a:rPr lang="en-US" sz="1400" dirty="0"/>
              <a:t> current must be </a:t>
            </a:r>
            <a:r>
              <a:rPr lang="en-US" sz="1400" b="1" dirty="0"/>
              <a:t>at least -300A </a:t>
            </a:r>
            <a:r>
              <a:rPr lang="en-US" sz="1400" i="1" dirty="0"/>
              <a:t>(mainly to damp instabilities of the non-colliding bunches, the colliding ones are stabilized by the BB – </a:t>
            </a:r>
            <a:r>
              <a:rPr lang="en-US" sz="1400" i="1" dirty="0">
                <a:solidFill>
                  <a:srgbClr val="00B0F0"/>
                </a:solidFill>
              </a:rPr>
              <a:t>see Xavier’s, Claudia’s talks</a:t>
            </a:r>
            <a:r>
              <a:rPr lang="en-US" sz="1400" i="1" dirty="0"/>
              <a:t>)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 smtClean="0"/>
              <a:t>We </a:t>
            </a:r>
            <a:r>
              <a:rPr lang="en-US" sz="1400" dirty="0"/>
              <a:t>stick to </a:t>
            </a:r>
            <a:r>
              <a:rPr lang="en-US" sz="1400" b="1" dirty="0"/>
              <a:t>-300A </a:t>
            </a:r>
            <a:r>
              <a:rPr lang="en-US" sz="1400" dirty="0"/>
              <a:t>for the moment</a:t>
            </a:r>
          </a:p>
        </p:txBody>
      </p:sp>
    </p:spTree>
    <p:extLst>
      <p:ext uri="{BB962C8B-B14F-4D97-AF65-F5344CB8AC3E}">
        <p14:creationId xmlns:p14="http://schemas.microsoft.com/office/powerpoint/2010/main" val="92021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8" grpId="0"/>
    </p:bld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karast_hllhcCollab_15112017" id="{FDA88737-8F6A-5F42-8367-A6F9657D50B8}" vid="{991DF488-4B95-BF40-B53B-74BA859FF5C2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CERN logo, 4:3 format</Description0>
    <Note xmlns="8946e33d-fd2f-4ae4-8ee9-d90c129cdf9e">For external collaborators: you may replace the CERN logo by your home institute logo if needed
https://edms.cern.ch/document/1586452/</Note>
  </documentManagement>
</p:properties>
</file>

<file path=customXml/itemProps1.xml><?xml version="1.0" encoding="utf-8"?>
<ds:datastoreItem xmlns:ds="http://schemas.openxmlformats.org/officeDocument/2006/customXml" ds:itemID="{1B3DAAED-59EA-473F-8797-807F21F6E6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55C745-3429-4486-A126-60D7C77FA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A649C1-7B00-4ECC-98F2-E673362ECA3E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8946e33d-fd2f-4ae4-8ee9-d90c129cdf9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1119</TotalTime>
  <Words>3412</Words>
  <Application>Microsoft Macintosh PowerPoint</Application>
  <PresentationFormat>On-screen Show (4:3)</PresentationFormat>
  <Paragraphs>572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Calibri</vt:lpstr>
      <vt:lpstr>Cambria Math</vt:lpstr>
      <vt:lpstr>Mangal</vt:lpstr>
      <vt:lpstr>Wingdings</vt:lpstr>
      <vt:lpstr>Arial</vt:lpstr>
      <vt:lpstr>Thème Office</vt:lpstr>
      <vt:lpstr>Dynamic Aperture Simulations of Colliding Beams and Operational Scenarios of HL-LHC</vt:lpstr>
      <vt:lpstr>Outline</vt:lpstr>
      <vt:lpstr>HL-LHC Project</vt:lpstr>
      <vt:lpstr>HL-LHC Project</vt:lpstr>
      <vt:lpstr>HL-LHC Beam Parameters @ Stable Beams</vt:lpstr>
      <vt:lpstr>HL-LHC Beam Parameters @ Stable Beams</vt:lpstr>
      <vt:lpstr>Estimator &amp; Simulation Setup</vt:lpstr>
      <vt:lpstr>Optimal Working Point: Start of Levelling</vt:lpstr>
      <vt:lpstr>Optimal Working Point: End of Levelling</vt:lpstr>
      <vt:lpstr>Optimal Working Point: During the Levelling</vt:lpstr>
      <vt:lpstr>Optimal Working Point: During the Levelling</vt:lpstr>
      <vt:lpstr>Optimal Working Point</vt:lpstr>
      <vt:lpstr>Baseline and Adaptive Crossing Angle Levelling Scenarios</vt:lpstr>
      <vt:lpstr>Start of levelling: N_b=2.2⋅10^11 ppb</vt:lpstr>
      <vt:lpstr>Start of levelling: N_b=2.2⋅10^11 ppb</vt:lpstr>
      <vt:lpstr>Start of levelling: N_b=2.2⋅10^11 ppb</vt:lpstr>
      <vt:lpstr>During the levelling: N_b=1.9⋅10^11 ppb</vt:lpstr>
      <vt:lpstr>End of levelling</vt:lpstr>
      <vt:lpstr>Evolution of Parameters</vt:lpstr>
      <vt:lpstr>Field Errors at the End of Levelling</vt:lpstr>
      <vt:lpstr>Field Errors at the End of Levelling</vt:lpstr>
      <vt:lpstr>Field Errors at the End of Levelling</vt:lpstr>
      <vt:lpstr>Field Errors at the Start of Levelling</vt:lpstr>
      <vt:lpstr>Field Errors at the Start of Levelling</vt:lpstr>
      <vt:lpstr>Field Errors at the Start of Levelling</vt:lpstr>
      <vt:lpstr>Summary</vt:lpstr>
      <vt:lpstr>Thank you for your attention</vt:lpstr>
      <vt:lpstr>2017 Rebaseline</vt:lpstr>
      <vt:lpstr>PowerPoint Presentation</vt:lpstr>
      <vt:lpstr>Effect of Field Multipole Errors</vt:lpstr>
      <vt:lpstr>Field Errors at the End of Levelling</vt:lpstr>
      <vt:lpstr>Field Errors at the Start of Levelling</vt:lpstr>
      <vt:lpstr>Positive Octupoles</vt:lpstr>
      <vt:lpstr>End of Levelling with WP of start of levelling</vt:lpstr>
      <vt:lpstr>Parameter Evolution</vt:lpstr>
      <vt:lpstr>Low Chroma / Octupoles</vt:lpstr>
      <vt:lpstr>High Chroma / Octupoles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Aperture Simulations of Colliding Beams and Operational Scenarios of HL-LHC</dc:title>
  <dc:creator>Nikos Karastathis</dc:creator>
  <cp:lastModifiedBy>Nikos Karastathis</cp:lastModifiedBy>
  <cp:revision>53</cp:revision>
  <cp:lastPrinted>2017-11-15T07:51:35Z</cp:lastPrinted>
  <dcterms:created xsi:type="dcterms:W3CDTF">2018-02-01T08:53:19Z</dcterms:created>
  <dcterms:modified xsi:type="dcterms:W3CDTF">2018-02-07T07:15:38Z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