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35"/>
  </p:notesMasterIdLst>
  <p:sldIdLst>
    <p:sldId id="256" r:id="rId3"/>
    <p:sldId id="257" r:id="rId4"/>
    <p:sldId id="270" r:id="rId5"/>
    <p:sldId id="299" r:id="rId6"/>
    <p:sldId id="258" r:id="rId7"/>
    <p:sldId id="309" r:id="rId8"/>
    <p:sldId id="262" r:id="rId9"/>
    <p:sldId id="265" r:id="rId10"/>
    <p:sldId id="268" r:id="rId11"/>
    <p:sldId id="293" r:id="rId12"/>
    <p:sldId id="294" r:id="rId13"/>
    <p:sldId id="302" r:id="rId14"/>
    <p:sldId id="303" r:id="rId15"/>
    <p:sldId id="269" r:id="rId16"/>
    <p:sldId id="308" r:id="rId17"/>
    <p:sldId id="274" r:id="rId18"/>
    <p:sldId id="275" r:id="rId19"/>
    <p:sldId id="304" r:id="rId20"/>
    <p:sldId id="276" r:id="rId21"/>
    <p:sldId id="277" r:id="rId22"/>
    <p:sldId id="287" r:id="rId23"/>
    <p:sldId id="280" r:id="rId24"/>
    <p:sldId id="311" r:id="rId25"/>
    <p:sldId id="306" r:id="rId26"/>
    <p:sldId id="300" r:id="rId27"/>
    <p:sldId id="281" r:id="rId28"/>
    <p:sldId id="286" r:id="rId29"/>
    <p:sldId id="282" r:id="rId30"/>
    <p:sldId id="297" r:id="rId31"/>
    <p:sldId id="292" r:id="rId32"/>
    <p:sldId id="295" r:id="rId33"/>
    <p:sldId id="31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0" autoAdjust="0"/>
  </p:normalViewPr>
  <p:slideViewPr>
    <p:cSldViewPr snapToGrid="0" snapToObjects="1">
      <p:cViewPr varScale="1">
        <p:scale>
          <a:sx n="137" d="100"/>
          <a:sy n="137" d="100"/>
        </p:scale>
        <p:origin x="-112" y="-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6127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DCGAN 64-; normal prior z ∼ N (0, 1). The first layer is a fully connected layer whose output is reshaped into a stack of feature maps. The rest of the network is four layers of transposed convolutions that lead to a single channel 256×256 image. A rectified linear unit (</a:t>
            </a:r>
            <a:r>
              <a:rPr lang="en-US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ReLU</a:t>
            </a:r>
            <a:r>
              <a:rPr lang="en-US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) activation [34] is used for all except the output layer where a hyperbolic-tangent (</a:t>
            </a:r>
            <a:r>
              <a:rPr lang="en-US" sz="1100" b="0" i="0" u="none" strike="noStrike" kern="1200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tanh</a:t>
            </a:r>
            <a:r>
              <a:rPr lang="en-US" sz="1100" b="0" i="0" u="none" strike="noStrike" kern="1200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) is used. 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MLSL - wraps communication layer… portable code - (uses high-performance MPI/Aries at NERSC) . Could offload communications - e.g. depending on message size.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Hybrid gives a faster convergence to a given loss.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Time to solution.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70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Optimised convlutions  - multithreaded and vectorisation - in MKL-Ml/DNN for TF...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6E7DF8C-C79E-9942-BEB1-F7007CCF16B5}" type="slidenum">
              <a:rPr lang="en-US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Mention filter with baseline analysis cuts.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Replace m_glu wit proper symbols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some one line explanation of CNN;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Put full network in backup;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Change figure to represent most used network (not caffe/ GB one)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Drop LR ? - change LABELS to BDT and 1-layer NN?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Animate with just Cluster CNN first</a:t>
            </a: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what this signal efficiency corresponds too in terms of its value and its sensitivity.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Ensembling green and blue.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Why does red go below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(describe in more detail - averaging 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Define Background REjection and False positive rate.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Background rejection - in atlas normally means 1/ false postive rate. Higher is better.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jpe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3.png"/><Relationship Id="rId9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3.png"/><Relationship Id="rId8" Type="http://schemas.openxmlformats.org/officeDocument/2006/relationships/image" Target="../media/image14.jp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82575" y="171450"/>
            <a:ext cx="4235400" cy="314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624389" y="3573512"/>
            <a:ext cx="4214699" cy="7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74785" y="446683"/>
            <a:ext cx="3470100" cy="2601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624389" y="4336492"/>
            <a:ext cx="2133598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/>
              <a:buNone/>
              <a:defRPr sz="1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l="-467" r="-467"/>
          <a:stretch/>
        </p:blipFill>
        <p:spPr>
          <a:xfrm>
            <a:off x="4624387" y="173734"/>
            <a:ext cx="1543200" cy="11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 l="-895" r="-893"/>
          <a:stretch/>
        </p:blipFill>
        <p:spPr>
          <a:xfrm>
            <a:off x="4636642" y="1787314"/>
            <a:ext cx="719999" cy="53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4">
            <a:alphaModFix/>
          </a:blip>
          <a:srcRect l="-467" r="-467"/>
          <a:stretch/>
        </p:blipFill>
        <p:spPr>
          <a:xfrm>
            <a:off x="6767402" y="173734"/>
            <a:ext cx="1543200" cy="11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0221" y="2591239"/>
            <a:ext cx="721200" cy="5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223" y="1787314"/>
            <a:ext cx="716998" cy="53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5192" y="2591239"/>
            <a:ext cx="721200" cy="5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7402" y="1783080"/>
            <a:ext cx="1543200" cy="114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2600" y="3381376"/>
            <a:ext cx="3338400" cy="12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60343" y="3337667"/>
            <a:ext cx="8499599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28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8156" y="830720"/>
            <a:ext cx="5535300" cy="21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ERSC 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905000" y="205978"/>
            <a:ext cx="6781800" cy="765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6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8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Shape 104"/>
          <p:cNvCxnSpPr/>
          <p:nvPr/>
        </p:nvCxnSpPr>
        <p:spPr>
          <a:xfrm rot="10800000" flipH="1">
            <a:off x="457200" y="228451"/>
            <a:ext cx="8229600" cy="724800"/>
          </a:xfrm>
          <a:prstGeom prst="bentConnector3">
            <a:avLst>
              <a:gd name="adj1" fmla="val 17836"/>
            </a:avLst>
          </a:prstGeom>
          <a:noFill/>
          <a:ln w="76200" cap="flat" cmpd="sng">
            <a:solidFill>
              <a:srgbClr val="F0B40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05"/>
          <p:cNvCxnSpPr/>
          <p:nvPr/>
        </p:nvCxnSpPr>
        <p:spPr>
          <a:xfrm rot="10800000">
            <a:off x="457199" y="228451"/>
            <a:ext cx="8229600" cy="724800"/>
          </a:xfrm>
          <a:prstGeom prst="bentConnector3">
            <a:avLst>
              <a:gd name="adj1" fmla="val 83138"/>
            </a:avLst>
          </a:prstGeom>
          <a:noFill/>
          <a:ln w="76200" cap="flat" cmpd="sng">
            <a:solidFill>
              <a:srgbClr val="2E7FA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3" y="228602"/>
            <a:ext cx="1490098" cy="7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mon 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05000" y="205978"/>
            <a:ext cx="6781800" cy="765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6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8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Shape 112"/>
          <p:cNvCxnSpPr/>
          <p:nvPr/>
        </p:nvCxnSpPr>
        <p:spPr>
          <a:xfrm rot="10800000" flipH="1">
            <a:off x="457200" y="228451"/>
            <a:ext cx="8229600" cy="724800"/>
          </a:xfrm>
          <a:prstGeom prst="bentConnector3">
            <a:avLst>
              <a:gd name="adj1" fmla="val 17836"/>
            </a:avLst>
          </a:prstGeom>
          <a:noFill/>
          <a:ln w="76200" cap="flat" cmpd="sng">
            <a:solidFill>
              <a:srgbClr val="F0B40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457199" y="228451"/>
            <a:ext cx="8229600" cy="724800"/>
          </a:xfrm>
          <a:prstGeom prst="bentConnector3">
            <a:avLst>
              <a:gd name="adj1" fmla="val 83138"/>
            </a:avLst>
          </a:prstGeom>
          <a:noFill/>
          <a:ln w="76200" cap="flat" cmpd="sng">
            <a:solidFill>
              <a:srgbClr val="2E7FA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552" y="469231"/>
            <a:ext cx="1057498" cy="43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862" y="154244"/>
            <a:ext cx="914400" cy="461474"/>
          </a:xfrm>
          <a:prstGeom prst="rect">
            <a:avLst/>
          </a:prstGeom>
          <a:noFill/>
          <a:ln>
            <a:noFill/>
          </a:ln>
          <a:effectLst>
            <a:reflection stA="50000" endA="300" endPos="38500" dist="50800" dir="5400000" sy="-100000" algn="bl" rotWithShape="0"/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311711" y="744575"/>
            <a:ext cx="8520599" cy="20526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5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algn="ctr">
              <a:spcBef>
                <a:spcPts val="0"/>
              </a:spcBef>
              <a:buFont typeface="Arial"/>
              <a:buNone/>
              <a:defRPr sz="5200"/>
            </a:lvl2pPr>
            <a:lvl3pPr lvl="2" indent="0" algn="ctr">
              <a:spcBef>
                <a:spcPts val="0"/>
              </a:spcBef>
              <a:buFont typeface="Arial"/>
              <a:buNone/>
              <a:defRPr sz="5200"/>
            </a:lvl3pPr>
            <a:lvl4pPr lvl="3" indent="0" algn="ctr">
              <a:spcBef>
                <a:spcPts val="0"/>
              </a:spcBef>
              <a:buFont typeface="Arial"/>
              <a:buNone/>
              <a:defRPr sz="5200"/>
            </a:lvl4pPr>
            <a:lvl5pPr lvl="4" indent="0" algn="ctr">
              <a:spcBef>
                <a:spcPts val="0"/>
              </a:spcBef>
              <a:buFont typeface="Arial"/>
              <a:buNone/>
              <a:defRPr sz="5200"/>
            </a:lvl5pPr>
            <a:lvl6pPr lvl="5" indent="0" algn="ctr">
              <a:spcBef>
                <a:spcPts val="0"/>
              </a:spcBef>
              <a:buFont typeface="Arial"/>
              <a:buNone/>
              <a:defRPr sz="5200"/>
            </a:lvl6pPr>
            <a:lvl7pPr lvl="6" indent="0" algn="ctr">
              <a:spcBef>
                <a:spcPts val="0"/>
              </a:spcBef>
              <a:buFont typeface="Arial"/>
              <a:buNone/>
              <a:defRPr sz="5200"/>
            </a:lvl7pPr>
            <a:lvl8pPr lvl="7" indent="0" algn="ctr">
              <a:spcBef>
                <a:spcPts val="0"/>
              </a:spcBef>
              <a:buFont typeface="Arial"/>
              <a:buNone/>
              <a:defRPr sz="5200"/>
            </a:lvl8pPr>
            <a:lvl9pPr lvl="8" indent="0" algn="ctr">
              <a:spcBef>
                <a:spcPts val="0"/>
              </a:spcBef>
              <a:buFont typeface="Arial"/>
              <a:buNone/>
              <a:defRPr sz="52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311703" y="2834125"/>
            <a:ext cx="8520599" cy="792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60" y="4663216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60342" y="134901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228600" lvl="0" indent="-228600" algn="l" rtl="0">
              <a:spcBef>
                <a:spcPts val="0"/>
              </a:spcBef>
              <a:buClr>
                <a:srgbClr val="114766"/>
              </a:buClr>
              <a:buSzPct val="100000"/>
              <a:buNone/>
              <a:defRPr sz="2900" b="1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 rot="10800000" flipH="1">
            <a:off x="360342" y="774781"/>
            <a:ext cx="8457000" cy="14100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417" y="4708089"/>
            <a:ext cx="1657350" cy="37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194" y="4707920"/>
            <a:ext cx="442515" cy="37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500" y="134900"/>
            <a:ext cx="1539300" cy="53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15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461935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2575" y="171450"/>
            <a:ext cx="4235450" cy="3140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3573511"/>
            <a:ext cx="4214812" cy="700088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9" y="446686"/>
            <a:ext cx="3470021" cy="2601314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3312415"/>
            <a:ext cx="2401904" cy="121162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30" y="4776605"/>
            <a:ext cx="2864157" cy="273844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6" y="4776605"/>
            <a:ext cx="925708" cy="273844"/>
          </a:xfr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43364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pPr defTabSz="457200"/>
            <a:endParaRPr lang="en-US" kern="1200">
              <a:solidFill>
                <a:srgbClr val="679AC3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Placeholder 1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173736"/>
            <a:ext cx="2057400" cy="154305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1787312"/>
            <a:ext cx="960120" cy="72009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173736"/>
            <a:ext cx="2057400" cy="1543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24" y="2591239"/>
            <a:ext cx="961567" cy="721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1787313"/>
            <a:ext cx="955924" cy="7169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5195" y="2591239"/>
            <a:ext cx="961567" cy="721176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1783080"/>
            <a:ext cx="2057400" cy="1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4564" y="1060177"/>
            <a:ext cx="6404872" cy="15293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00" y="1124668"/>
            <a:ext cx="5937121" cy="1394984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2"/>
            <a:ext cx="22098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983841" y="2857959"/>
            <a:ext cx="4214812" cy="35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buFont typeface="Arial"/>
              <a:buNone/>
              <a:defRPr/>
            </a:pPr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3843" y="1786717"/>
            <a:ext cx="6586999" cy="70008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defTabSz="457200">
              <a:spcBef>
                <a:spcPct val="0"/>
              </a:spcBef>
              <a:defRPr/>
            </a:pPr>
            <a:endParaRPr lang="en-US" kern="1200" dirty="0">
              <a:solidFill>
                <a:srgbClr val="194963"/>
              </a:solidFill>
              <a:latin typeface="Helvetica Neue Bold Condensed"/>
              <a:ea typeface="+mn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2666778"/>
            <a:ext cx="1004970" cy="716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2666778"/>
            <a:ext cx="955924" cy="716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872" y="2662544"/>
            <a:ext cx="961567" cy="721176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060175"/>
            <a:ext cx="2057400" cy="1529334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2662544"/>
            <a:ext cx="970192" cy="721176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4" y="2440822"/>
            <a:ext cx="2401904" cy="1211621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2662544"/>
            <a:ext cx="960120" cy="7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2"/>
            <a:ext cx="22098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76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5361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5361"/>
            <a:ext cx="4038600" cy="364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 rot="10800000" flipH="1">
            <a:off x="360340" y="774706"/>
            <a:ext cx="8457000" cy="14174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290" y="4708251"/>
            <a:ext cx="2209799" cy="37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810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925"/>
            <a:ext cx="4040188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3810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17925"/>
            <a:ext cx="4041775" cy="31766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6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1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4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93380"/>
            <a:ext cx="3008313" cy="77288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380"/>
            <a:ext cx="5111750" cy="3701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746599"/>
            <a:ext cx="3008313" cy="2848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08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4035"/>
            <a:ext cx="5486400" cy="2621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19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/>
          <a:lstStyle/>
          <a:p>
            <a:endParaRPr lang="en-US">
              <a:latin typeface="Calibri"/>
            </a:endParaRPr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6" y="268244"/>
            <a:ext cx="1558661" cy="44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60342" y="774771"/>
            <a:ext cx="8457072" cy="141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3337667"/>
            <a:ext cx="8499496" cy="57710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pic>
        <p:nvPicPr>
          <p:cNvPr id="6" name="Picture 8" descr="NERSCvertLOCKUP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096897"/>
            <a:ext cx="8305800" cy="22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853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21" y="87838"/>
            <a:ext cx="8792640" cy="3167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135360" y="4944787"/>
            <a:ext cx="2897280" cy="3527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948001" y="4920310"/>
            <a:ext cx="2128320" cy="352787"/>
          </a:xfrm>
        </p:spPr>
        <p:txBody>
          <a:bodyPr/>
          <a:lstStyle>
            <a:lvl1pPr>
              <a:defRPr/>
            </a:lvl1pPr>
          </a:lstStyle>
          <a:p>
            <a:fld id="{2555F80A-5642-884E-BDFC-D9FBFB3A9B15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428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91254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74565" y="1060175"/>
            <a:ext cx="6404999" cy="1529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56897" y="1124667"/>
            <a:ext cx="5936998" cy="13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290" y="4708251"/>
            <a:ext cx="2209799" cy="3773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983843" y="2857958"/>
            <a:ext cx="4214699" cy="350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4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983842" y="1786718"/>
            <a:ext cx="6587099" cy="700198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1" i="0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l="-895" r="-893"/>
          <a:stretch/>
        </p:blipFill>
        <p:spPr>
          <a:xfrm>
            <a:off x="3534123" y="2666775"/>
            <a:ext cx="1005000" cy="71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817" y="2666776"/>
            <a:ext cx="716998" cy="53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7869" y="2662543"/>
            <a:ext cx="721200" cy="5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6">
            <a:alphaModFix/>
          </a:blip>
          <a:srcRect l="-467" r="-467"/>
          <a:stretch/>
        </p:blipFill>
        <p:spPr>
          <a:xfrm>
            <a:off x="6783338" y="1060175"/>
            <a:ext cx="1543200" cy="114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7">
            <a:alphaModFix/>
          </a:blip>
          <a:srcRect l="-467" r="-467"/>
          <a:stretch/>
        </p:blipFill>
        <p:spPr>
          <a:xfrm>
            <a:off x="4643121" y="2662543"/>
            <a:ext cx="727500" cy="5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93681" y="2662543"/>
            <a:ext cx="719999" cy="5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2600" y="3381376"/>
            <a:ext cx="3338400" cy="127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 rot="10800000" flipH="1">
            <a:off x="360340" y="774706"/>
            <a:ext cx="8457000" cy="14174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945361"/>
            <a:ext cx="4038598" cy="3649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1" y="945361"/>
            <a:ext cx="4038598" cy="3649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Shape 61"/>
          <p:cNvCxnSpPr/>
          <p:nvPr/>
        </p:nvCxnSpPr>
        <p:spPr>
          <a:xfrm rot="10800000" flipH="1">
            <a:off x="360340" y="774706"/>
            <a:ext cx="8457000" cy="14174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2" y="938101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2" y="1417925"/>
            <a:ext cx="4040099" cy="317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938101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1417925"/>
            <a:ext cx="4041900" cy="317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1" name="Shape 71"/>
          <p:cNvCxnSpPr/>
          <p:nvPr/>
        </p:nvCxnSpPr>
        <p:spPr>
          <a:xfrm rot="10800000" flipH="1">
            <a:off x="360340" y="774706"/>
            <a:ext cx="8457000" cy="14174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2" y="893379"/>
            <a:ext cx="3008398" cy="772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3" y="893379"/>
            <a:ext cx="5111698" cy="3701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2" y="1746600"/>
            <a:ext cx="3008398" cy="2847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91" y="3600451"/>
            <a:ext cx="5486399" cy="425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2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91" y="924036"/>
            <a:ext cx="5486399" cy="2621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91" y="4025503"/>
            <a:ext cx="5486399" cy="603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760412" y="-1331663"/>
            <a:ext cx="362317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 flipH="1">
            <a:off x="360340" y="774706"/>
            <a:ext cx="8457000" cy="14174"/>
          </a:xfrm>
          <a:prstGeom prst="straightConnector1">
            <a:avLst/>
          </a:prstGeom>
          <a:noFill/>
          <a:ln w="38100" cap="flat" cmpd="sng">
            <a:solidFill>
              <a:srgbClr val="429FD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003" y="134902"/>
            <a:ext cx="1904999" cy="6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239928" y="4776603"/>
            <a:ext cx="2864099" cy="273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Font typeface="Calibri"/>
              <a:buNone/>
              <a:defRPr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1100" b="0" i="0" u="none" strike="noStrike" cap="none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7290" y="4708251"/>
            <a:ext cx="2209799" cy="3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227392" y="4707921"/>
            <a:ext cx="590100" cy="3777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34903"/>
            <a:ext cx="6819032" cy="57710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30" y="4776605"/>
            <a:ext cx="2864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pPr defTabSz="457200"/>
            <a:endParaRPr lang="en-US" kern="1200">
              <a:latin typeface="Calibri"/>
              <a:ea typeface="+mn-ea"/>
              <a:cs typeface="+mn-cs"/>
            </a:endParaRPr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pPr defTabSz="457200"/>
            <a:fld id="{EF960BFD-E8F4-C44A-9098-BB17379FE0E5}" type="slidenum">
              <a:rPr lang="en-US" kern="1200" smtClean="0">
                <a:latin typeface="Calibri"/>
                <a:ea typeface="+mn-ea"/>
                <a:cs typeface="+mn-cs"/>
              </a:rPr>
              <a:pPr defTabSz="457200"/>
              <a:t>‹#›</a:t>
            </a:fld>
            <a:endParaRPr lang="en-US" kern="1200"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4708252"/>
            <a:ext cx="2209800" cy="3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4707921"/>
            <a:ext cx="590020" cy="3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1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s://arxiv.org/abs/1406.2661" TargetMode="External"/><Relationship Id="rId6" Type="http://schemas.openxmlformats.org/officeDocument/2006/relationships/hyperlink" Target="https://arxiv.org/abs/1701.00160" TargetMode="External"/><Relationship Id="rId7" Type="http://schemas.openxmlformats.org/officeDocument/2006/relationships/hyperlink" Target="https://arxiv.org/abs/1706.02390" TargetMode="External"/><Relationship Id="rId8" Type="http://schemas.openxmlformats.org/officeDocument/2006/relationships/hyperlink" Target="https://arxiv.org/abs/1511.0643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cikit-hep/pyj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5256" TargetMode="External"/><Relationship Id="rId4" Type="http://schemas.openxmlformats.org/officeDocument/2006/relationships/image" Target="../media/image52.png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5256" TargetMode="External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jp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sc.gov/users/data-analytics/data-analytics-2/deep-learning/deep-networks-for-hep/" TargetMode="External"/><Relationship Id="rId4" Type="http://schemas.openxmlformats.org/officeDocument/2006/relationships/hyperlink" Target="https://lbl.referrals.selectminds.com/jobs/machine-learning-engineer-206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emf"/><Relationship Id="rId3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hyperlink" Target="https://software.intel.com/en-us/articles/tensorflow-optimizations-on-modern-intel-architecture" TargetMode="External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7" Type="http://schemas.openxmlformats.org/officeDocument/2006/relationships/image" Target="../media/image70.emf"/><Relationship Id="rId8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www.nersc.gov/users/data-analytics/data-analytics-2/deep-learning/" TargetMode="External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rez.weizmann.ac.il/pls/htmldb/f?p=101:58:::NO:RP:P58_CODE,P58_FILE:5451,Y" TargetMode="External"/><Relationship Id="rId4" Type="http://schemas.openxmlformats.org/officeDocument/2006/relationships/hyperlink" Target="http://geometricdeeplearning.com/" TargetMode="External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2390" TargetMode="External"/><Relationship Id="rId4" Type="http://schemas.openxmlformats.org/officeDocument/2006/relationships/hyperlink" Target="https://arxiv.org/abs/1705.02355" TargetMode="External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review.net/pdf?id=rkQkBnJAb" TargetMode="External"/><Relationship Id="rId3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arxiv.org/abs/1711.0357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2206149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arxiv.org/abs/1612.0155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4775" y="446675"/>
            <a:ext cx="3842700" cy="26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" sz="3000" dirty="0">
                <a:solidFill>
                  <a:srgbClr val="FFFFFF"/>
                </a:solidFill>
              </a:rPr>
              <a:t>Deep Neural Networks for whole, multi-jet event classification and generation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303258" y="3395230"/>
            <a:ext cx="540513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Wahid </a:t>
            </a:r>
            <a:r>
              <a:rPr lang="en" sz="1800" b="0" i="0" u="sng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Bhimji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Steve 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Farrell,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Thorsten Kurth,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Mustafa Mustafa, 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Michela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Paganini, Prabhat,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 Racah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1800" b="1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Lawrence Berkeley National Laboratory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Machine Learning for Jets</a:t>
            </a:r>
            <a:r>
              <a:rPr lang="en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-US" sz="1800" baseline="300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en" sz="1800" dirty="0" smtClean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2017</a:t>
            </a:r>
            <a:endParaRPr lang="en-US" sz="1800" dirty="0" smtClean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lang="en" sz="1800" dirty="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</a:t>
            </a:fld>
            <a:r>
              <a:rPr lang="en"/>
              <a:t> -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855900" y="137400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521678" y="6266591"/>
            <a:ext cx="4318209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HEP Centre for </a:t>
            </a:r>
          </a:p>
          <a:p>
            <a:r>
              <a:rPr lang="en-US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Computing Excellence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4078" y="6418991"/>
            <a:ext cx="4318209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HEP Centre for </a:t>
            </a:r>
          </a:p>
          <a:p>
            <a:r>
              <a:rPr lang="en-US" sz="1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Computing Excellence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7500" y="46408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HEP Centre for </a:t>
            </a:r>
          </a:p>
          <a:p>
            <a:r>
              <a:rPr lang="en-US" sz="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Computing Excellence</a:t>
            </a:r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ctrTitle"/>
          </p:nvPr>
        </p:nvSpPr>
        <p:spPr>
          <a:xfrm>
            <a:off x="656897" y="1124667"/>
            <a:ext cx="5936999" cy="139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Deep networks for whole </a:t>
            </a:r>
            <a:r>
              <a:rPr lang="en-US" dirty="0" smtClean="0"/>
              <a:t>event generation</a:t>
            </a:r>
            <a:endParaRPr lang="en" dirty="0"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10</a:t>
            </a:fld>
            <a:r>
              <a:rPr lang="en"/>
              <a:t>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0336" y="3758516"/>
            <a:ext cx="2050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Very preliminary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93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4893" y="2998988"/>
            <a:ext cx="4122300" cy="17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t="15662" b="2027"/>
          <a:stretch/>
        </p:blipFill>
        <p:spPr>
          <a:xfrm>
            <a:off x="5265986" y="821522"/>
            <a:ext cx="3791207" cy="22173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7179374" y="1090499"/>
            <a:ext cx="2466600" cy="4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900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Goodfellow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900" i="1" dirty="0">
                <a:solidFill>
                  <a:prstClr val="black"/>
                </a:solidFill>
                <a:latin typeface="Calibri"/>
              </a:rPr>
              <a:t>et al.</a:t>
            </a:r>
          </a:p>
          <a:p>
            <a:pPr indent="-69850">
              <a:buSzPct val="122222"/>
            </a:pPr>
            <a:r>
              <a:rPr lang="en-US" sz="900" u="sng" dirty="0">
                <a:solidFill>
                  <a:srgbClr val="0000FF"/>
                </a:solidFill>
                <a:latin typeface="Calibri"/>
                <a:hlinkClick r:id="rId5"/>
              </a:rPr>
              <a:t>https://arxiv.org/abs/1406.2661</a:t>
            </a:r>
          </a:p>
          <a:p>
            <a:pPr>
              <a:buSzPct val="25000"/>
            </a:pPr>
            <a:r>
              <a:rPr lang="en-US" sz="9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https://arxiv.org/abs/1701.00160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60342" y="794415"/>
            <a:ext cx="4820504" cy="37220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GAN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works by joint </a:t>
            </a:r>
            <a:r>
              <a:rPr lang="en-US" sz="2000" b="0" i="0" u="none" strike="noStrike" cap="none" dirty="0">
                <a:ea typeface="Arial"/>
                <a:cs typeface="Arial"/>
                <a:sym typeface="Arial"/>
              </a:rPr>
              <a:t>optimization of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Discriminator </a:t>
            </a:r>
            <a:r>
              <a:rPr lang="en-US" sz="2000" b="0" i="0" u="none" strike="noStrike" cap="none" dirty="0">
                <a:ea typeface="Arial"/>
                <a:cs typeface="Arial"/>
                <a:sym typeface="Arial"/>
              </a:rPr>
              <a:t>and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Generator Networks</a:t>
            </a:r>
            <a:endParaRPr lang="en-US" sz="2000" b="0" i="0" u="none" strike="noStrike" cap="none" dirty="0">
              <a:ea typeface="Arial"/>
              <a:cs typeface="Arial"/>
              <a:sym typeface="Arial"/>
            </a:endParaRPr>
          </a:p>
          <a:p>
            <a:pPr marL="292100" marR="0" lvl="0" indent="-2921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‘Natural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image’ GANs can be unstable, 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physics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problems may have advantages:</a:t>
            </a:r>
          </a:p>
          <a:p>
            <a:pPr marL="692150" lvl="1" indent="-292100">
              <a:spcBef>
                <a:spcPts val="44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dirty="0">
                <a:ea typeface="Arial"/>
                <a:cs typeface="Arial"/>
                <a:sym typeface="Arial"/>
              </a:rPr>
              <a:t>U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nderlying </a:t>
            </a:r>
            <a:r>
              <a:rPr lang="en-US" sz="2000" b="0" i="0" u="none" strike="noStrike" cap="none" dirty="0">
                <a:ea typeface="Arial"/>
                <a:cs typeface="Arial"/>
                <a:sym typeface="Arial"/>
              </a:rPr>
              <a:t>physics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structure</a:t>
            </a:r>
          </a:p>
          <a:p>
            <a:pPr marL="692150" lvl="1" indent="-292100">
              <a:spcBef>
                <a:spcPts val="44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dirty="0"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xisting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simulation samples </a:t>
            </a:r>
          </a:p>
          <a:p>
            <a:pPr marL="692150" lvl="1" indent="-292100">
              <a:spcBef>
                <a:spcPts val="44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Metrics (e.g. </a:t>
            </a:r>
            <a:r>
              <a:rPr lang="en-US" sz="2000" dirty="0" smtClean="0"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jet variables</a:t>
            </a:r>
            <a:r>
              <a:rPr lang="en-US" sz="2000" b="0" i="0" u="none" strike="noStrike" cap="none" dirty="0" smtClean="0">
                <a:ea typeface="Arial"/>
                <a:cs typeface="Arial"/>
                <a:sym typeface="Arial"/>
              </a:rPr>
              <a:t>) and ‘downstream tasks’ for evaluation</a:t>
            </a:r>
            <a:endParaRPr lang="en-US" sz="2000" b="0" i="0" u="none" strike="noStrike" cap="none" dirty="0" smtClean="0">
              <a:ea typeface="Arial"/>
              <a:cs typeface="Arial"/>
              <a:sym typeface="Arial"/>
            </a:endParaRPr>
          </a:p>
          <a:p>
            <a:pPr marL="292100" indent="-292100">
              <a:spcBef>
                <a:spcPts val="440"/>
              </a:spcBef>
              <a:buClr>
                <a:schemeClr val="dk2"/>
              </a:buClr>
            </a:pPr>
            <a:r>
              <a:rPr lang="en-US" sz="2000" b="0" dirty="0" smtClean="0">
                <a:ea typeface="Arial"/>
                <a:cs typeface="Arial"/>
                <a:sym typeface="Arial"/>
              </a:rPr>
              <a:t>We use vanilla DCGAN 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architecture – following on from successful application to cosmology mass maps: (Mustaf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a et al.</a:t>
            </a:r>
            <a:r>
              <a:rPr lang="en-US" sz="2000" b="0" dirty="0">
                <a:ea typeface="Arial"/>
                <a:cs typeface="Arial"/>
                <a:sym typeface="Arial"/>
              </a:rPr>
              <a:t> </a:t>
            </a:r>
            <a:r>
              <a:rPr lang="en-US" sz="1600" dirty="0" smtClean="0">
                <a:hlinkClick r:id="rId7"/>
              </a:rPr>
              <a:t>https</a:t>
            </a:r>
            <a:r>
              <a:rPr lang="en-US" sz="1600" dirty="0">
                <a:hlinkClick r:id="rId7"/>
              </a:rPr>
              <a:t>://arxiv.org/abs/</a:t>
            </a:r>
            <a:r>
              <a:rPr lang="en-US" sz="1600" dirty="0" smtClean="0">
                <a:hlinkClick r:id="rId7"/>
              </a:rPr>
              <a:t>1706.02390</a:t>
            </a:r>
            <a:r>
              <a:rPr lang="en-US" sz="1600" dirty="0" smtClean="0"/>
              <a:t>)</a:t>
            </a:r>
            <a:endParaRPr lang="en-US" sz="1600" dirty="0"/>
          </a:p>
          <a:p>
            <a:pPr marL="692150" lvl="1" indent="-292100">
              <a:spcBef>
                <a:spcPts val="440"/>
              </a:spcBef>
              <a:buClr>
                <a:schemeClr val="dk2"/>
              </a:buClr>
            </a:pPr>
            <a:endParaRPr lang="en-US" sz="16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60342" y="134904"/>
            <a:ext cx="6819032" cy="57710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0"/>
              </a:spcBef>
              <a:buNone/>
              <a:defRPr sz="3200" b="0" i="0" u="none" kern="1200" cap="none">
                <a:solidFill>
                  <a:schemeClr val="tx2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 smtClean="0">
                <a:solidFill>
                  <a:srgbClr val="194963"/>
                </a:solidFill>
              </a:rPr>
              <a:t>Generative Adversarial Networks GAN</a:t>
            </a:r>
            <a:endParaRPr lang="en-US" dirty="0">
              <a:solidFill>
                <a:srgbClr val="1949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9355" y="3058232"/>
            <a:ext cx="2787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alibri"/>
              </a:rPr>
              <a:t>DCGAN:</a:t>
            </a:r>
            <a:r>
              <a:rPr lang="en-US" sz="1200" u="sng" dirty="0" err="1">
                <a:solidFill>
                  <a:prstClr val="black"/>
                </a:solidFill>
                <a:latin typeface="Calibri"/>
                <a:hlinkClick r:id="rId8"/>
              </a:rPr>
              <a:t>https</a:t>
            </a:r>
            <a:r>
              <a:rPr lang="en-US" sz="1200" u="sng" dirty="0">
                <a:solidFill>
                  <a:prstClr val="black"/>
                </a:solidFill>
                <a:latin typeface="Calibri"/>
                <a:hlinkClick r:id="rId8"/>
              </a:rPr>
              <a:t>://arxiv.org/abs/1511.06434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3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RPV-GAN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12</a:t>
            </a:fld>
            <a:endParaRPr lang="en-US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77" y="971551"/>
            <a:ext cx="1933297" cy="18542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04" y="971550"/>
            <a:ext cx="1933296" cy="1854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47" y="3056571"/>
            <a:ext cx="1950653" cy="1870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665" y="3015942"/>
            <a:ext cx="2085813" cy="20005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5665" y="712012"/>
            <a:ext cx="106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6077" y="2652882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83" y="2002246"/>
            <a:ext cx="4550248" cy="315017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3659"/>
            <a:ext cx="4585164" cy="3623073"/>
          </a:xfrm>
        </p:spPr>
        <p:txBody>
          <a:bodyPr>
            <a:normAutofit/>
          </a:bodyPr>
          <a:lstStyle/>
          <a:p>
            <a:pPr marL="292100" lvl="0" indent="-292100">
              <a:spcBef>
                <a:spcPts val="0"/>
              </a:spcBef>
              <a:buClr>
                <a:schemeClr val="dk2"/>
              </a:buClr>
            </a:pPr>
            <a:r>
              <a:rPr lang="en-US" sz="2000" b="0" dirty="0">
                <a:ea typeface="Arial"/>
                <a:cs typeface="Arial"/>
                <a:sym typeface="Arial"/>
              </a:rPr>
              <a:t>Very preliminary results – e.g. no stopping 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algorithm </a:t>
            </a:r>
            <a:r>
              <a:rPr lang="en-US" sz="2000" b="0" dirty="0">
                <a:ea typeface="Arial"/>
                <a:cs typeface="Arial"/>
                <a:sym typeface="Arial"/>
              </a:rPr>
              <a:t>for optimum 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epoch</a:t>
            </a:r>
          </a:p>
          <a:p>
            <a:pPr marL="292100" lvl="0" indent="-292100">
              <a:spcBef>
                <a:spcPts val="0"/>
              </a:spcBef>
              <a:buClr>
                <a:schemeClr val="dk2"/>
              </a:buClr>
            </a:pPr>
            <a:r>
              <a:rPr lang="en-US" sz="2000" b="0" dirty="0" smtClean="0">
                <a:ea typeface="Arial"/>
                <a:cs typeface="Arial"/>
                <a:sym typeface="Arial"/>
              </a:rPr>
              <a:t>Some pixel intensity and structure agreement, over orders of magnitude</a:t>
            </a:r>
          </a:p>
          <a:p>
            <a:pPr marL="292100" lvl="0" indent="-292100">
              <a:spcBef>
                <a:spcPts val="0"/>
              </a:spcBef>
              <a:buClr>
                <a:schemeClr val="dk2"/>
              </a:buClr>
            </a:pPr>
            <a:endParaRPr lang="en-US" sz="2000" b="0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</a:t>
            </a: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27" y="712027"/>
            <a:ext cx="4673614" cy="362307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FastJet</a:t>
            </a:r>
            <a:r>
              <a:rPr lang="en-US" sz="2400" dirty="0"/>
              <a:t> </a:t>
            </a:r>
            <a:r>
              <a:rPr lang="en-US" sz="2400" dirty="0" smtClean="0"/>
              <a:t>(anti</a:t>
            </a:r>
            <a:r>
              <a:rPr lang="en-US" sz="2400" dirty="0"/>
              <a:t>-</a:t>
            </a:r>
            <a:r>
              <a:rPr lang="en-US" sz="2400" dirty="0" err="1"/>
              <a:t>Kt</a:t>
            </a:r>
            <a:r>
              <a:rPr lang="en-US" sz="2400" dirty="0"/>
              <a:t> R=</a:t>
            </a:r>
            <a:r>
              <a:rPr lang="en-US" sz="2400" dirty="0" smtClean="0"/>
              <a:t>1) c</a:t>
            </a:r>
            <a:r>
              <a:rPr lang="en-US" sz="2400" dirty="0" smtClean="0"/>
              <a:t>lustering </a:t>
            </a:r>
            <a:r>
              <a:rPr lang="en-US" sz="2400" dirty="0" smtClean="0"/>
              <a:t>on </a:t>
            </a:r>
            <a:r>
              <a:rPr lang="en-US" sz="2400" dirty="0" smtClean="0"/>
              <a:t>images </a:t>
            </a:r>
            <a:r>
              <a:rPr lang="en-US" sz="2400" dirty="0"/>
              <a:t>(</a:t>
            </a:r>
            <a:r>
              <a:rPr lang="en-US" sz="2400" dirty="0" smtClean="0"/>
              <a:t>via </a:t>
            </a:r>
            <a:r>
              <a:rPr lang="en-US" sz="2400" dirty="0" smtClean="0">
                <a:hlinkClick r:id="rId2"/>
              </a:rPr>
              <a:t>pyjet</a:t>
            </a:r>
            <a:r>
              <a:rPr lang="en-US" sz="2400" dirty="0"/>
              <a:t>)</a:t>
            </a:r>
            <a:endParaRPr lang="en-US" sz="2400" dirty="0" smtClean="0"/>
          </a:p>
          <a:p>
            <a:pPr lvl="1"/>
            <a:r>
              <a:rPr lang="en-US" sz="2000" dirty="0" smtClean="0"/>
              <a:t>Compare also to original </a:t>
            </a:r>
            <a:r>
              <a:rPr lang="en-US" sz="2000" dirty="0" err="1" smtClean="0"/>
              <a:t>Delphes</a:t>
            </a:r>
            <a:r>
              <a:rPr lang="en-US" sz="2000" dirty="0" smtClean="0"/>
              <a:t> jets (those jets are trimmed and also effects from binning in images)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/>
          <a:lstStyle/>
          <a:p>
            <a:fld id="{EF960BFD-E8F4-C44A-9098-BB17379FE0E5}" type="slidenum">
              <a:rPr lang="en-US" smtClean="0">
                <a:latin typeface="Calibri"/>
              </a:rPr>
              <a:pPr/>
              <a:t>13</a:t>
            </a:fld>
            <a:endParaRPr lang="en-US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41" y="-132279"/>
            <a:ext cx="4334985" cy="288276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65" y="2624450"/>
            <a:ext cx="3542505" cy="251281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59" y="2716814"/>
            <a:ext cx="3430165" cy="24697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117350" y="2537632"/>
            <a:ext cx="2274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Some agreement but need stability (e.g. W/OT-GAN)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Easily generate </a:t>
            </a:r>
            <a:r>
              <a:rPr lang="en-US" sz="2000" dirty="0" smtClean="0">
                <a:latin typeface="Calibri"/>
                <a:cs typeface="Calibri"/>
              </a:rPr>
              <a:t> &gt; </a:t>
            </a:r>
            <a:r>
              <a:rPr lang="en-US" sz="2000" dirty="0">
                <a:latin typeface="Calibri"/>
                <a:cs typeface="Calibri"/>
              </a:rPr>
              <a:t>32k images/min/</a:t>
            </a:r>
            <a:r>
              <a:rPr lang="en-US" sz="2000" dirty="0" smtClean="0">
                <a:latin typeface="Calibri"/>
                <a:cs typeface="Calibri"/>
              </a:rPr>
              <a:t>GPU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31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ctrTitle"/>
          </p:nvPr>
        </p:nvSpPr>
        <p:spPr>
          <a:xfrm>
            <a:off x="656897" y="1124667"/>
            <a:ext cx="5936999" cy="139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Optimizing training times and distributed training</a:t>
            </a:r>
            <a:endParaRPr lang="en" dirty="0"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14</a:t>
            </a:fld>
            <a:r>
              <a:rPr lang="en"/>
              <a:t> 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Timing and CPU Optimization</a:t>
            </a:r>
            <a:endParaRPr dirty="0"/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401836" y="2949937"/>
            <a:ext cx="8340328" cy="1977939"/>
          </a:xfrm>
          <a:prstGeom prst="rect">
            <a:avLst/>
          </a:prstGeom>
        </p:spPr>
        <p:txBody>
          <a:bodyPr/>
          <a:lstStyle/>
          <a:p>
            <a:pPr marL="159037" indent="-159037" defTabSz="348367">
              <a:spcBef>
                <a:spcPts val="690"/>
              </a:spcBef>
              <a:defRPr sz="2470"/>
            </a:pPr>
            <a:r>
              <a:rPr sz="2000" b="0" dirty="0"/>
              <a:t>Implemented the model in multiple frameworks and compared training times on GPU, Cori Haswell, and Cori KNL</a:t>
            </a:r>
          </a:p>
          <a:p>
            <a:pPr marL="159037" indent="-159037" defTabSz="348367">
              <a:spcBef>
                <a:spcPts val="690"/>
              </a:spcBef>
              <a:defRPr sz="2470"/>
            </a:pPr>
            <a:r>
              <a:rPr lang="en-US" sz="2000" b="0" dirty="0" smtClean="0"/>
              <a:t>Collaborating with Intel to drive CPU performance (– e.g. for </a:t>
            </a:r>
            <a:r>
              <a:rPr sz="2000" b="0" dirty="0" err="1" smtClean="0"/>
              <a:t>Tensorflow</a:t>
            </a:r>
            <a:r>
              <a:rPr lang="en-US" sz="2000" b="0" dirty="0" smtClean="0"/>
              <a:t>)</a:t>
            </a:r>
            <a:r>
              <a:rPr sz="2000" b="0" dirty="0" smtClean="0"/>
              <a:t> </a:t>
            </a:r>
            <a:r>
              <a:rPr lang="en-US" sz="2000" b="0" dirty="0" smtClean="0"/>
              <a:t>to </a:t>
            </a:r>
            <a:r>
              <a:rPr sz="2000" b="0" dirty="0" smtClean="0"/>
              <a:t> competitive</a:t>
            </a:r>
            <a:r>
              <a:rPr lang="en-US" sz="2000" b="0" dirty="0" smtClean="0"/>
              <a:t> CPU</a:t>
            </a:r>
            <a:r>
              <a:rPr sz="2000" b="0" dirty="0" smtClean="0"/>
              <a:t> </a:t>
            </a:r>
            <a:r>
              <a:rPr sz="2000" b="0" dirty="0"/>
              <a:t>training times</a:t>
            </a:r>
          </a:p>
          <a:p>
            <a:pPr marL="159037" indent="-159037" defTabSz="348367">
              <a:spcBef>
                <a:spcPts val="690"/>
              </a:spcBef>
              <a:defRPr sz="2470"/>
            </a:pPr>
            <a:r>
              <a:rPr lang="en-US" sz="2000" b="0" dirty="0" smtClean="0"/>
              <a:t>CPU times approaching GPU and can scale to multiple nodes</a:t>
            </a:r>
            <a:endParaRPr sz="2000" dirty="0"/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79758" y="712027"/>
            <a:ext cx="3168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355600">
              <a:buSzPct val="100000"/>
              <a:buFont typeface="Calibri"/>
            </a:pPr>
            <a:r>
              <a:rPr lang="en" sz="1200" dirty="0"/>
              <a:t>GPU: Titan X (Pascal) </a:t>
            </a:r>
            <a:endParaRPr lang="en-US" sz="1200" dirty="0" smtClean="0"/>
          </a:p>
          <a:p>
            <a:pPr marL="914400" lvl="1" indent="-355600">
              <a:buSzPct val="100000"/>
              <a:buFont typeface="Calibri"/>
            </a:pPr>
            <a:r>
              <a:rPr lang="en" sz="1200" dirty="0" smtClean="0"/>
              <a:t>(</a:t>
            </a:r>
            <a:r>
              <a:rPr lang="en" sz="1200" dirty="0"/>
              <a:t>10.2 TeraFlops (single-precision</a:t>
            </a:r>
            <a:r>
              <a:rPr lang="en" sz="1200" dirty="0" smtClean="0"/>
              <a:t>))</a:t>
            </a:r>
            <a:endParaRPr lang="en" sz="1200" dirty="0"/>
          </a:p>
          <a:p>
            <a:pPr marL="914400" lvl="1" indent="-355600">
              <a:buSzPct val="100000"/>
              <a:buFont typeface="Calibri"/>
            </a:pPr>
            <a:r>
              <a:rPr lang="en" sz="1200" dirty="0">
                <a:solidFill>
                  <a:schemeClr val="tx1"/>
                </a:solidFill>
              </a:rPr>
              <a:t>CPU: Haswell E5-2698 v3 32 cores @ 2.3 GHz (2.4 TF)</a:t>
            </a:r>
          </a:p>
          <a:p>
            <a:pPr marL="914400" lvl="1" indent="-355600">
              <a:spcBef>
                <a:spcPts val="480"/>
              </a:spcBef>
              <a:buClr>
                <a:schemeClr val="dk1"/>
              </a:buClr>
              <a:buSzPct val="100000"/>
              <a:buFont typeface="Arial"/>
            </a:pPr>
            <a:r>
              <a:rPr lang="en" sz="1200" dirty="0">
                <a:solidFill>
                  <a:schemeClr val="tx1"/>
                </a:solidFill>
              </a:rPr>
              <a:t>KNL: </a:t>
            </a:r>
            <a:r>
              <a:rPr lang="en" sz="1200" dirty="0">
                <a:solidFill>
                  <a:schemeClr val="tx1"/>
                </a:solidFill>
                <a:highlight>
                  <a:srgbClr val="FFFFFF"/>
                </a:highlight>
              </a:rPr>
              <a:t>Xeon Phi 7250 68 cores @1.4 GHz  (6 TF</a:t>
            </a:r>
            <a:r>
              <a:rPr lang="en" sz="1200" dirty="0">
                <a:solidFill>
                  <a:schemeClr val="tx1"/>
                </a:solidFill>
              </a:rPr>
              <a:t>)</a:t>
            </a:r>
          </a:p>
          <a:p>
            <a:endParaRPr lang="en-US" sz="1200" dirty="0"/>
          </a:p>
        </p:txBody>
      </p:sp>
      <p:pic>
        <p:nvPicPr>
          <p:cNvPr id="7" name="Shape 279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" y="632070"/>
            <a:ext cx="6090593" cy="244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1448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Extreme distributed training</a:t>
            </a:r>
            <a:endParaRPr lang="en" sz="2800" dirty="0"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712102"/>
            <a:ext cx="5871900" cy="38275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b="0" dirty="0"/>
              <a:t>Train on 10 Million 224x224 3-channel images (7.4 TB</a:t>
            </a:r>
            <a:r>
              <a:rPr lang="en" sz="1800" b="0" dirty="0" smtClean="0"/>
              <a:t>)</a:t>
            </a:r>
            <a:r>
              <a:rPr lang="en-US" sz="1800" b="0" dirty="0" smtClean="0"/>
              <a:t> on entire Cori Ph2, 9600 KNL nodes </a:t>
            </a:r>
            <a:r>
              <a:rPr lang="en-US" sz="1800" b="0" dirty="0"/>
              <a:t>-</a:t>
            </a:r>
            <a:r>
              <a:rPr lang="en-US" sz="1800" b="0" dirty="0" smtClean="0"/>
              <a:t> data parallel</a:t>
            </a:r>
            <a:endParaRPr lang="en" sz="1800" b="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/>
              <a:t>Caffe implementation: </a:t>
            </a:r>
            <a:endParaRPr lang="en-US" sz="1800" b="0" dirty="0" smtClean="0"/>
          </a:p>
          <a:p>
            <a:pPr marL="857250" lvl="1" indent="-342900">
              <a:spcBef>
                <a:spcPts val="0"/>
              </a:spcBef>
            </a:pPr>
            <a:r>
              <a:rPr lang="en" sz="1800" dirty="0" smtClean="0"/>
              <a:t>Use </a:t>
            </a:r>
            <a:r>
              <a:rPr lang="en" sz="1800" dirty="0"/>
              <a:t>Intel MLSL library (wraps comms - portable)</a:t>
            </a:r>
          </a:p>
          <a:p>
            <a:pPr marL="457200" indent="-342900">
              <a:spcBef>
                <a:spcPts val="0"/>
              </a:spcBef>
            </a:pPr>
            <a:r>
              <a:rPr lang="en" sz="1800" dirty="0"/>
              <a:t>Modify our CNN layers to reduce communication: </a:t>
            </a:r>
            <a:r>
              <a:rPr lang="en" sz="1800" b="0" dirty="0"/>
              <a:t>remove batch norm. and replaced big (~200MB) fully connected layers with convolutional </a:t>
            </a:r>
            <a:r>
              <a:rPr lang="en" sz="1800" b="0" dirty="0" smtClean="0"/>
              <a:t>layer</a:t>
            </a:r>
            <a:endParaRPr lang="en-US" sz="1800" dirty="0" smtClean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dirty="0" smtClean="0"/>
              <a:t>Sync/Async </a:t>
            </a:r>
            <a:r>
              <a:rPr lang="en" sz="1800" dirty="0"/>
              <a:t>and Hybrid strategies: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dirty="0"/>
              <a:t>Sync: </a:t>
            </a:r>
            <a:r>
              <a:rPr lang="en" sz="1800" dirty="0"/>
              <a:t>barriers so nodes iterate together 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 dirty="0"/>
              <a:t>can have straggler nodes and limit batch size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dirty="0" smtClean="0"/>
              <a:t>Async</a:t>
            </a:r>
            <a:r>
              <a:rPr lang="en-US" sz="1800" b="1" dirty="0" smtClean="0"/>
              <a:t>:</a:t>
            </a:r>
            <a:r>
              <a:rPr lang="en" sz="1800" b="1" dirty="0" smtClean="0"/>
              <a:t> </a:t>
            </a:r>
            <a:r>
              <a:rPr lang="en" sz="1800" dirty="0"/>
              <a:t>users parameter servers to scale better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 dirty="0"/>
              <a:t>can have old gradients so not converge faster.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dirty="0"/>
              <a:t>Hybrid:</a:t>
            </a:r>
            <a:r>
              <a:rPr lang="en" sz="1800" dirty="0"/>
              <a:t> Sync within a group and async across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 b="0" dirty="0"/>
              <a:t>Dedicated parameter servers for each layer of network </a:t>
            </a:r>
          </a:p>
          <a:p>
            <a:pPr marL="0" lvl="0" indent="0">
              <a:spcBef>
                <a:spcPts val="0"/>
              </a:spcBef>
              <a:buNone/>
            </a:pPr>
            <a:endParaRPr sz="1800" b="0" dirty="0"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16</a:t>
            </a:fld>
            <a:r>
              <a:rPr lang="en"/>
              <a:t> -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817990" y="0"/>
            <a:ext cx="4434110" cy="77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10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Thorsten Kurth, Jian Zhang, Nadathur Satish, Ioannis Mitliagkas, Evan Racah, Mostofa Patwary, Tareq Malas, Narayanan Sundaram, Wahid Bhimji, Mikhail Smorkalov, Jack Deslippe, Mikhail Shiryaev, Srinivas Sridharan, Prabhat, Pradeep Dubey,  </a:t>
            </a:r>
            <a:r>
              <a:rPr lang="en" sz="1000" i="1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Deep Learning at 15PF</a:t>
            </a:r>
            <a:r>
              <a:rPr lang="en" sz="10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0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presented at</a:t>
            </a:r>
            <a:r>
              <a:rPr lang="en" sz="10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SC17)   </a:t>
            </a:r>
            <a:r>
              <a:rPr lang="en" sz="950" b="1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arXiv:1708.05256</a:t>
            </a:r>
          </a:p>
          <a:p>
            <a:pPr lvl="0">
              <a:spcBef>
                <a:spcPts val="0"/>
              </a:spcBef>
              <a:buNone/>
            </a:pPr>
            <a:endParaRPr sz="1000" dirty="0">
              <a:solidFill>
                <a:srgbClr val="98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000" dirty="0">
              <a:solidFill>
                <a:srgbClr val="98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 descr="Screen Shot 2017-06-23 at 3.03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050" y="1040412"/>
            <a:ext cx="2678277" cy="10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6280100" y="774650"/>
            <a:ext cx="41436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Hybrid Architecture: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99" y="2288005"/>
            <a:ext cx="2510099" cy="2404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-US" sz="2800" dirty="0" smtClean="0"/>
              <a:t>Extreme distributed training</a:t>
            </a:r>
            <a:r>
              <a:rPr lang="en" sz="2800" dirty="0" smtClean="0"/>
              <a:t>- </a:t>
            </a:r>
            <a:r>
              <a:rPr lang="en" sz="2800" dirty="0"/>
              <a:t>results 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87025" y="757075"/>
            <a:ext cx="5416180" cy="20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/>
              <a:t>Single node </a:t>
            </a:r>
            <a:r>
              <a:rPr lang="en" sz="2000" b="0" dirty="0"/>
              <a:t>1.9 TF (⅓ peak)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/>
              <a:t>Strong scaling </a:t>
            </a:r>
            <a:r>
              <a:rPr lang="en" sz="2000" b="0" dirty="0"/>
              <a:t>(overall batch size fixed):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dirty="0"/>
              <a:t>H</a:t>
            </a:r>
            <a:r>
              <a:rPr lang="en" sz="2000" b="0" dirty="0"/>
              <a:t>ybrid approach reduces communication and straggler effects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dirty="0"/>
              <a:t>Weak scaling </a:t>
            </a:r>
            <a:r>
              <a:rPr lang="en" sz="2000" b="0" dirty="0"/>
              <a:t>(const batch per node): 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dirty="0"/>
              <a:t>Good scaling - though affected by v</a:t>
            </a:r>
            <a:r>
              <a:rPr lang="en" sz="2000" b="0" dirty="0"/>
              <a:t>ariability from com</a:t>
            </a:r>
            <a:r>
              <a:rPr lang="en" sz="2000" dirty="0"/>
              <a:t>munication</a:t>
            </a:r>
            <a:r>
              <a:rPr lang="en" sz="2000" b="0" dirty="0"/>
              <a:t> after </a:t>
            </a:r>
            <a:r>
              <a:rPr lang="en" sz="2000" dirty="0"/>
              <a:t>fast convolutional layers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>
                <a:solidFill>
                  <a:schemeClr val="accent4"/>
                </a:solidFill>
              </a:rPr>
              <a:t>Scaled to </a:t>
            </a:r>
            <a:r>
              <a:rPr lang="en" sz="2000" dirty="0">
                <a:solidFill>
                  <a:schemeClr val="accent4"/>
                </a:solidFill>
              </a:rPr>
              <a:t>9600 KNL nodes</a:t>
            </a:r>
            <a:r>
              <a:rPr lang="en" sz="2000" dirty="0"/>
              <a:t> - 11.73 PF </a:t>
            </a:r>
            <a:r>
              <a:rPr lang="en" sz="2000" b="0" dirty="0"/>
              <a:t>(6170x 1-node) (single-precision)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>
                <a:solidFill>
                  <a:srgbClr val="8E2A20"/>
                </a:solidFill>
              </a:rPr>
              <a:t>Time to solution (a target loss) also scales </a:t>
            </a:r>
            <a:r>
              <a:rPr lang="en" sz="2000" b="0" dirty="0"/>
              <a:t>(1024 node time 1/11 of 64-node time </a:t>
            </a:r>
            <a:r>
              <a:rPr lang="en" sz="2000" b="0" dirty="0" smtClean="0"/>
              <a:t>)</a:t>
            </a:r>
            <a:endParaRPr lang="en-US" sz="2000" b="0" dirty="0" smtClean="0"/>
          </a:p>
          <a:p>
            <a:pPr marL="857250" lvl="1" indent="-355600">
              <a:spcBef>
                <a:spcPts val="0"/>
              </a:spcBef>
            </a:pPr>
            <a:r>
              <a:rPr lang="en-US" sz="1600" dirty="0" smtClean="0"/>
              <a:t>Train on 224x224 images in ~12 min</a:t>
            </a:r>
            <a:r>
              <a:rPr lang="en" sz="1600" b="0" dirty="0" smtClean="0"/>
              <a:t> </a:t>
            </a:r>
            <a:endParaRPr lang="en" sz="1600" b="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b="0" dirty="0"/>
              <a:t>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17</a:t>
            </a:fld>
            <a:r>
              <a:rPr lang="en"/>
              <a:t> -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630794" y="134900"/>
            <a:ext cx="3230573" cy="57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 Kurth </a:t>
            </a:r>
            <a:r>
              <a:rPr lang="en" sz="1200" i="1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et. al.</a:t>
            </a:r>
            <a:r>
              <a:rPr lang="en" sz="12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  </a:t>
            </a:r>
            <a:r>
              <a:rPr lang="en" sz="1200" i="1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Deep Learning at 15PF</a:t>
            </a:r>
            <a:r>
              <a:rPr lang="en" sz="12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presented at </a:t>
            </a:r>
            <a:r>
              <a:rPr lang="en" sz="1200" dirty="0" smtClean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SC17</a:t>
            </a:r>
            <a:r>
              <a:rPr lang="en" sz="12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   </a:t>
            </a:r>
            <a:r>
              <a:rPr lang="en" sz="1200" b="1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arXiv:1708.05256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98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7858" y="2892450"/>
            <a:ext cx="4641292" cy="2204949"/>
            <a:chOff x="5667858" y="2892450"/>
            <a:chExt cx="4641292" cy="2204949"/>
          </a:xfrm>
        </p:grpSpPr>
        <p:pic>
          <p:nvPicPr>
            <p:cNvPr id="310" name="Shape 310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858" y="3005549"/>
              <a:ext cx="3034808" cy="209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7633450" y="2892450"/>
              <a:ext cx="2675700" cy="9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980000"/>
                  </a:solidFill>
                </a:rPr>
                <a:t>Weak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980000"/>
                  </a:solidFill>
                </a:rPr>
                <a:t>scaling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03205" y="678075"/>
            <a:ext cx="4640245" cy="2290049"/>
            <a:chOff x="5603205" y="678075"/>
            <a:chExt cx="4640245" cy="2290049"/>
          </a:xfrm>
        </p:grpSpPr>
        <p:pic>
          <p:nvPicPr>
            <p:cNvPr id="311" name="Shape 311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205" y="824350"/>
              <a:ext cx="3110138" cy="214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Shape 314"/>
            <p:cNvSpPr txBox="1"/>
            <p:nvPr/>
          </p:nvSpPr>
          <p:spPr>
            <a:xfrm>
              <a:off x="7567750" y="678075"/>
              <a:ext cx="2675700" cy="9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980000"/>
                  </a:solidFill>
                </a:rPr>
                <a:t>Strong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980000"/>
                  </a:solidFill>
                </a:rPr>
                <a:t>scaling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28600" y="134900"/>
            <a:ext cx="7180500" cy="57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rtl="0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Rise of AI focused hardware</a:t>
            </a:r>
            <a:endParaRPr lang="en" sz="3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5308106" y="2826290"/>
            <a:ext cx="4398585" cy="1231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Microsoft and Baidu deploy FPGA’s</a:t>
            </a:r>
            <a:b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designs its own </a:t>
            </a:r>
            <a:r>
              <a:rPr lang="en-US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TPU</a:t>
            </a:r>
            <a:endParaRPr lang="en" sz="1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228600" y="890305"/>
            <a:ext cx="2344040" cy="9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 </a:t>
            </a:r>
            <a:r>
              <a:rPr lang="en-US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adding mixed precision to Xeon Phi (Knights Mill)</a:t>
            </a:r>
            <a:endParaRPr lang="en" sz="1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Bought </a:t>
            </a:r>
            <a:r>
              <a:rPr lang="en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startup</a:t>
            </a: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Nervana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FPGA company, Altera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3422" y="1965117"/>
            <a:ext cx="2423645" cy="75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6080600" y="901425"/>
            <a:ext cx="2981795" cy="875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NVIDIA builds deep learning appliance with P100 </a:t>
            </a:r>
            <a:r>
              <a:rPr lang="en-US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now V100 Voltas</a:t>
            </a:r>
            <a:endParaRPr lang="en" sz="1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9770" y="890305"/>
            <a:ext cx="1110830" cy="8864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336" name="Shape 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620" y="3476801"/>
            <a:ext cx="1474960" cy="142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nervana-lake-crest-board-pictures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9" y="1119158"/>
            <a:ext cx="2397130" cy="1315182"/>
          </a:xfrm>
          <a:prstGeom prst="rect">
            <a:avLst/>
          </a:prstGeom>
        </p:spPr>
      </p:pic>
      <p:sp>
        <p:nvSpPr>
          <p:cNvPr id="14" name="Shape 330"/>
          <p:cNvSpPr txBox="1"/>
          <p:nvPr/>
        </p:nvSpPr>
        <p:spPr>
          <a:xfrm>
            <a:off x="315978" y="3029872"/>
            <a:ext cx="3081753" cy="96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stealthy startups</a:t>
            </a:r>
            <a:endParaRPr lang="en" sz="1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endParaRPr lang="en" sz="1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405077"/>
            <a:ext cx="1358721" cy="643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070" y="3476801"/>
            <a:ext cx="33147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770" y="4089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Helvetica Neue"/>
                <a:cs typeface="Helvetica Neue"/>
              </a:rPr>
              <a:t>Extra motivation to use (pure-)ML/DL based algorithms/frameworks?</a:t>
            </a:r>
          </a:p>
        </p:txBody>
      </p:sp>
    </p:spTree>
    <p:extLst>
      <p:ext uri="{BB962C8B-B14F-4D97-AF65-F5344CB8AC3E}">
        <p14:creationId xmlns:p14="http://schemas.microsoft.com/office/powerpoint/2010/main" val="325599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30" grpId="0"/>
      <p:bldP spid="332" grpId="0"/>
      <p:bldP spid="1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773575"/>
            <a:ext cx="8306305" cy="37547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Implemented deep </a:t>
            </a:r>
            <a:r>
              <a:rPr lang="en" sz="2400" dirty="0" smtClean="0"/>
              <a:t>CNN</a:t>
            </a:r>
            <a:r>
              <a:rPr lang="en-US" sz="2400" dirty="0" smtClean="0"/>
              <a:t>s</a:t>
            </a:r>
            <a:r>
              <a:rPr lang="en" sz="2400" dirty="0" smtClean="0"/>
              <a:t> </a:t>
            </a:r>
            <a:r>
              <a:rPr lang="en" sz="2400" dirty="0"/>
              <a:t>on large whole detector ‘images</a:t>
            </a:r>
            <a:r>
              <a:rPr lang="en" sz="2400" dirty="0" smtClean="0"/>
              <a:t>’</a:t>
            </a:r>
            <a:endParaRPr lang="en-US" sz="2400" dirty="0" smtClean="0"/>
          </a:p>
          <a:p>
            <a:pPr marL="857250" lvl="1" indent="-381000">
              <a:spcBef>
                <a:spcPts val="0"/>
              </a:spcBef>
            </a:pPr>
            <a:r>
              <a:rPr lang="en-US" sz="2000" dirty="0" smtClean="0"/>
              <a:t>Directly for physics analysis classification: o</a:t>
            </a:r>
            <a:r>
              <a:rPr lang="en" sz="2000" dirty="0" smtClean="0"/>
              <a:t>utperforms </a:t>
            </a:r>
            <a:r>
              <a:rPr lang="en-US" sz="2000" dirty="0" smtClean="0"/>
              <a:t>jet-</a:t>
            </a:r>
            <a:r>
              <a:rPr lang="en-US" sz="2000" dirty="0" smtClean="0"/>
              <a:t>variable based </a:t>
            </a:r>
            <a:r>
              <a:rPr lang="en-US" sz="2000" dirty="0" smtClean="0"/>
              <a:t>selections </a:t>
            </a:r>
            <a:r>
              <a:rPr lang="en" sz="2000" dirty="0" smtClean="0"/>
              <a:t>and </a:t>
            </a:r>
            <a:r>
              <a:rPr lang="en" sz="2000" dirty="0"/>
              <a:t>shallow </a:t>
            </a:r>
            <a:r>
              <a:rPr lang="en" sz="2000" dirty="0" smtClean="0"/>
              <a:t>classifiers </a:t>
            </a:r>
            <a:r>
              <a:rPr lang="en" sz="2000" dirty="0"/>
              <a:t>without jet </a:t>
            </a:r>
            <a:r>
              <a:rPr lang="en" sz="2000" dirty="0" smtClean="0"/>
              <a:t>reconstruction</a:t>
            </a:r>
            <a:r>
              <a:rPr lang="en-US" sz="2000" dirty="0" smtClean="0"/>
              <a:t>. F</a:t>
            </a:r>
            <a:r>
              <a:rPr lang="en" sz="2000" dirty="0" smtClean="0"/>
              <a:t>urther</a:t>
            </a:r>
            <a:r>
              <a:rPr lang="en-US" sz="2000" dirty="0" smtClean="0"/>
              <a:t> </a:t>
            </a:r>
            <a:r>
              <a:rPr lang="en" sz="2000" dirty="0" smtClean="0"/>
              <a:t>improvements </a:t>
            </a:r>
            <a:r>
              <a:rPr lang="en" sz="2000" dirty="0"/>
              <a:t>from </a:t>
            </a:r>
            <a:r>
              <a:rPr lang="en-US" sz="2000" dirty="0" smtClean="0"/>
              <a:t>(for example) </a:t>
            </a:r>
            <a:r>
              <a:rPr lang="en" sz="2000" dirty="0" smtClean="0"/>
              <a:t>adding </a:t>
            </a:r>
            <a:r>
              <a:rPr lang="en" sz="2000" dirty="0"/>
              <a:t>3 </a:t>
            </a:r>
            <a:r>
              <a:rPr lang="en" sz="2000" dirty="0" smtClean="0"/>
              <a:t>channels</a:t>
            </a:r>
            <a:endParaRPr lang="en-US" sz="2000" dirty="0" smtClean="0"/>
          </a:p>
          <a:p>
            <a:pPr marL="857250" lvl="1" indent="-381000">
              <a:spcBef>
                <a:spcPts val="0"/>
              </a:spcBef>
            </a:pPr>
            <a:r>
              <a:rPr lang="en" sz="2000" dirty="0" smtClean="0"/>
              <a:t>Network </a:t>
            </a:r>
            <a:r>
              <a:rPr lang="en" sz="2000" dirty="0"/>
              <a:t>robust to pileup and to apply other signal masses, and appears to learn physics of </a:t>
            </a:r>
            <a:r>
              <a:rPr lang="en" sz="2000" dirty="0" smtClean="0"/>
              <a:t>interest</a:t>
            </a:r>
            <a:endParaRPr lang="en-US" sz="2000" dirty="0" smtClean="0"/>
          </a:p>
          <a:p>
            <a:pPr marL="857250" lvl="1" indent="-381000">
              <a:spcBef>
                <a:spcPts val="0"/>
              </a:spcBef>
            </a:pPr>
            <a:r>
              <a:rPr lang="en-US" sz="2000" dirty="0" smtClean="0"/>
              <a:t>Exploring GANs for whole event generation</a:t>
            </a:r>
            <a:endParaRPr lang="en" sz="2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 dirty="0" smtClean="0"/>
              <a:t>I</a:t>
            </a:r>
            <a:r>
              <a:rPr lang="en" sz="2400" dirty="0" smtClean="0"/>
              <a:t>mprove</a:t>
            </a:r>
            <a:r>
              <a:rPr lang="en-US" sz="2400" dirty="0" smtClean="0"/>
              <a:t>d</a:t>
            </a:r>
            <a:r>
              <a:rPr lang="en" sz="2400" dirty="0" smtClean="0"/>
              <a:t> </a:t>
            </a:r>
            <a:r>
              <a:rPr lang="en" sz="2400" dirty="0"/>
              <a:t>popular deep learning libraries on CPU </a:t>
            </a:r>
            <a:endParaRPr lang="en-US" sz="2400" dirty="0" smtClean="0"/>
          </a:p>
          <a:p>
            <a:pPr marL="857250" lvl="1" indent="-381000">
              <a:spcBef>
                <a:spcPts val="0"/>
              </a:spcBef>
            </a:pPr>
            <a:r>
              <a:rPr lang="en" sz="2000" dirty="0" smtClean="0"/>
              <a:t>Demonstrated </a:t>
            </a:r>
            <a:r>
              <a:rPr lang="en" sz="2000" dirty="0"/>
              <a:t>distributed training up to 9600 KNL nodes </a:t>
            </a:r>
            <a:endParaRPr lang="en-US" sz="2000" dirty="0" smtClean="0"/>
          </a:p>
          <a:p>
            <a:pPr marL="857250" lvl="1" indent="-381000">
              <a:spcBef>
                <a:spcPts val="0"/>
              </a:spcBef>
            </a:pPr>
            <a:r>
              <a:rPr lang="en-US" sz="2000" dirty="0" smtClean="0"/>
              <a:t>If you have big DL problems to run at NERSC contact us!…</a:t>
            </a:r>
          </a:p>
          <a:p>
            <a:pPr marL="457200" indent="-381000">
              <a:spcBef>
                <a:spcPts val="0"/>
              </a:spcBef>
            </a:pPr>
            <a:r>
              <a:rPr lang="en-US" sz="2400" dirty="0" smtClean="0"/>
              <a:t>Increased architecture specialization for ML/DL also motivates choice of algorithms that can fully exploit</a:t>
            </a:r>
            <a:endParaRPr lang="en" sz="2400" dirty="0"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19</a:t>
            </a:fld>
            <a:r>
              <a:rPr lang="en"/>
              <a:t> 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Topics in this talk… </a:t>
            </a:r>
            <a:endParaRPr lang="en" dirty="0"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46013" y="760200"/>
            <a:ext cx="8630366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Explore </a:t>
            </a:r>
            <a:r>
              <a:rPr lang="en" dirty="0" smtClean="0"/>
              <a:t>Deep </a:t>
            </a:r>
            <a:r>
              <a:rPr lang="en" dirty="0"/>
              <a:t>Neural </a:t>
            </a:r>
            <a:r>
              <a:rPr lang="en" dirty="0" smtClean="0"/>
              <a:t>Network</a:t>
            </a:r>
            <a:r>
              <a:rPr lang="en-US" dirty="0" smtClean="0"/>
              <a:t>s: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dirty="0" smtClean="0">
                <a:solidFill>
                  <a:srgbClr val="980000"/>
                </a:solidFill>
              </a:rPr>
              <a:t>On d</a:t>
            </a:r>
            <a:r>
              <a:rPr lang="en" dirty="0" smtClean="0">
                <a:solidFill>
                  <a:srgbClr val="980000"/>
                </a:solidFill>
              </a:rPr>
              <a:t>ata </a:t>
            </a:r>
            <a:r>
              <a:rPr lang="en" dirty="0">
                <a:solidFill>
                  <a:srgbClr val="980000"/>
                </a:solidFill>
              </a:rPr>
              <a:t>from whole calorimeter </a:t>
            </a:r>
            <a:r>
              <a:rPr lang="en-US" dirty="0">
                <a:solidFill>
                  <a:srgbClr val="980000"/>
                </a:solidFill>
              </a:rPr>
              <a:t>/</a:t>
            </a:r>
            <a:r>
              <a:rPr lang="en-US" dirty="0" smtClean="0">
                <a:solidFill>
                  <a:srgbClr val="980000"/>
                </a:solidFill>
              </a:rPr>
              <a:t>detector</a:t>
            </a:r>
            <a:r>
              <a:rPr lang="en-US" dirty="0" smtClean="0"/>
              <a:t> (not around jets/objects) and w</a:t>
            </a:r>
            <a:r>
              <a:rPr lang="en" dirty="0" smtClean="0"/>
              <a:t>ithout </a:t>
            </a:r>
            <a:r>
              <a:rPr lang="en-US" dirty="0" smtClean="0"/>
              <a:t>seeking to reconstruct </a:t>
            </a:r>
            <a:r>
              <a:rPr lang="en" dirty="0" smtClean="0"/>
              <a:t>objects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dirty="0" smtClean="0">
                <a:solidFill>
                  <a:schemeClr val="accent4"/>
                </a:solidFill>
              </a:rPr>
              <a:t>D</a:t>
            </a:r>
            <a:r>
              <a:rPr lang="en" dirty="0" smtClean="0">
                <a:solidFill>
                  <a:schemeClr val="accent4"/>
                </a:solidFill>
              </a:rPr>
              <a:t>irectly for physics analysis</a:t>
            </a:r>
            <a:r>
              <a:rPr lang="en-US" dirty="0" smtClean="0">
                <a:solidFill>
                  <a:schemeClr val="accent4"/>
                </a:solidFill>
              </a:rPr>
              <a:t> (classification)</a:t>
            </a:r>
            <a:r>
              <a:rPr lang="en" dirty="0" smtClean="0">
                <a:solidFill>
                  <a:schemeClr val="accent4"/>
                </a:solidFill>
              </a:rPr>
              <a:t>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" dirty="0" smtClean="0"/>
              <a:t>without tuning of variables</a:t>
            </a:r>
            <a:endParaRPr lang="en-US" dirty="0" smtClean="0"/>
          </a:p>
          <a:p>
            <a:pPr marL="857250" lvl="1" indent="-228600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Also exploring GANs for </a:t>
            </a:r>
            <a:r>
              <a:rPr lang="en-US" dirty="0" smtClean="0">
                <a:solidFill>
                  <a:schemeClr val="accent4"/>
                </a:solidFill>
              </a:rPr>
              <a:t>generating </a:t>
            </a:r>
            <a:r>
              <a:rPr lang="en-US" dirty="0" smtClean="0">
                <a:solidFill>
                  <a:schemeClr val="accent4"/>
                </a:solidFill>
              </a:rPr>
              <a:t>whole-detector </a:t>
            </a:r>
            <a:r>
              <a:rPr lang="en-US" dirty="0" smtClean="0">
                <a:solidFill>
                  <a:schemeClr val="accent4"/>
                </a:solidFill>
              </a:rPr>
              <a:t>events</a:t>
            </a:r>
            <a:endParaRPr lang="en" dirty="0" smtClean="0">
              <a:solidFill>
                <a:schemeClr val="accent4"/>
              </a:solidFill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Optimize running efficiently</a:t>
            </a:r>
            <a:r>
              <a:rPr lang="en" dirty="0" smtClean="0"/>
              <a:t> </a:t>
            </a:r>
            <a:r>
              <a:rPr lang="en" dirty="0"/>
              <a:t>on </a:t>
            </a:r>
            <a:r>
              <a:rPr lang="en" dirty="0" smtClean="0"/>
              <a:t>supercomputers</a:t>
            </a:r>
            <a:r>
              <a:rPr lang="en-US" dirty="0"/>
              <a:t>:</a:t>
            </a:r>
            <a:endParaRPr lang="en" dirty="0"/>
          </a:p>
          <a:p>
            <a:pPr marL="914400" lvl="1" indent="-228600">
              <a:spcBef>
                <a:spcPts val="0"/>
              </a:spcBef>
            </a:pPr>
            <a:r>
              <a:rPr lang="en-US" dirty="0" smtClean="0"/>
              <a:t>Optimizations for </a:t>
            </a:r>
            <a:r>
              <a:rPr lang="en" dirty="0" smtClean="0"/>
              <a:t>CPU</a:t>
            </a:r>
            <a:r>
              <a:rPr lang="en-US" dirty="0" smtClean="0"/>
              <a:t>s including </a:t>
            </a:r>
            <a:r>
              <a:rPr lang="en" sz="2400" b="0" dirty="0" smtClean="0"/>
              <a:t>Knights </a:t>
            </a:r>
            <a:r>
              <a:rPr lang="en" sz="2400" b="0" dirty="0"/>
              <a:t>Landing (KNL) </a:t>
            </a:r>
            <a:endParaRPr lang="en-US" sz="2400" b="0" dirty="0" smtClean="0"/>
          </a:p>
          <a:p>
            <a:pPr marL="914400" lvl="1" indent="-228600">
              <a:spcBef>
                <a:spcPts val="0"/>
              </a:spcBef>
            </a:pPr>
            <a:r>
              <a:rPr lang="en" dirty="0" smtClean="0"/>
              <a:t>Distributed </a:t>
            </a:r>
            <a:r>
              <a:rPr lang="en" dirty="0"/>
              <a:t>training (up to 10k KNL </a:t>
            </a:r>
            <a:r>
              <a:rPr lang="en" dirty="0" smtClean="0"/>
              <a:t>nodes</a:t>
            </a:r>
            <a:r>
              <a:rPr lang="en" dirty="0" smtClean="0"/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914400" lvl="1" indent="-228600" rtl="0">
              <a:spcBef>
                <a:spcPts val="0"/>
              </a:spcBef>
            </a:pPr>
            <a:r>
              <a:rPr lang="en-US" dirty="0" smtClean="0"/>
              <a:t>Thoughts on future architectures</a:t>
            </a: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</a:t>
            </a:fld>
            <a:r>
              <a:rPr lang="en"/>
              <a:t> 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0" y="2627500"/>
            <a:ext cx="9144000" cy="207485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buClr>
                <a:schemeClr val="dk1"/>
              </a:buClr>
              <a:buSzPct val="91666"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" sz="1800" dirty="0" smtClean="0"/>
              <a:t>Thanks</a:t>
            </a:r>
            <a:r>
              <a:rPr lang="en" sz="1800" dirty="0"/>
              <a:t>: Ben Nachman and Brian Amadio </a:t>
            </a:r>
            <a:r>
              <a:rPr lang="en" sz="1800" dirty="0" smtClean="0"/>
              <a:t> </a:t>
            </a:r>
            <a:r>
              <a:rPr lang="en" sz="1800" dirty="0"/>
              <a:t>for discussions and physics input.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Example </a:t>
            </a:r>
            <a:r>
              <a:rPr lang="en" sz="1800" dirty="0" smtClean="0"/>
              <a:t>Code</a:t>
            </a:r>
            <a:r>
              <a:rPr lang="en-US" sz="1800" dirty="0" smtClean="0"/>
              <a:t>; Scripts for NERSC </a:t>
            </a:r>
            <a:r>
              <a:rPr lang="en" sz="1800" dirty="0" smtClean="0"/>
              <a:t>and </a:t>
            </a:r>
            <a:r>
              <a:rPr lang="en" sz="1800" dirty="0"/>
              <a:t>sample datasets </a:t>
            </a:r>
            <a:r>
              <a:rPr lang="en-US" sz="1800" dirty="0"/>
              <a:t>at: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https://www.nersc.gov/users/data-analytics/data-analytics-2/deep-learning/deep-networks-for-hep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" sz="1800" dirty="0" smtClean="0"/>
              <a:t> </a:t>
            </a:r>
            <a:r>
              <a:rPr lang="en-US" sz="1800" dirty="0"/>
              <a:t>WE’RE </a:t>
            </a:r>
            <a:r>
              <a:rPr lang="en-US" sz="1800" dirty="0" smtClean="0"/>
              <a:t>HIRING!!  </a:t>
            </a:r>
            <a:r>
              <a:rPr lang="en-US" sz="1800" dirty="0"/>
              <a:t>MACHINE LEARNING ENGINEER AT </a:t>
            </a:r>
            <a:r>
              <a:rPr lang="en-US" sz="1800" dirty="0" err="1"/>
              <a:t>NERSC</a:t>
            </a:r>
            <a:r>
              <a:rPr lang="en-US" sz="1800" dirty="0" err="1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://lbl.referrals.selectminds.com/jobs/machine-learning-engineer-206</a:t>
            </a:r>
            <a:br>
              <a:rPr lang="en-US" sz="1800" dirty="0">
                <a:hlinkClick r:id="rId4"/>
              </a:rPr>
            </a:br>
            <a:endParaRPr lang="en" sz="1800" dirty="0"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20</a:t>
            </a:fld>
            <a:r>
              <a:rPr lang="en"/>
              <a:t> 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ctrTitle"/>
          </p:nvPr>
        </p:nvSpPr>
        <p:spPr>
          <a:xfrm>
            <a:off x="656897" y="1124667"/>
            <a:ext cx="5936999" cy="139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Backups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21</a:t>
            </a:fld>
            <a:r>
              <a:rPr lang="en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335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360349" y="134900"/>
            <a:ext cx="73434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Benchmark Analysis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835300"/>
            <a:ext cx="8229600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dirty="0"/>
              <a:t>Fat-jet object selection: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AntiKt R=1.0 trimmed (R</a:t>
            </a:r>
            <a:r>
              <a:rPr lang="en" sz="2000" b="0" baseline="-25000" dirty="0"/>
              <a:t>trim</a:t>
            </a:r>
            <a:r>
              <a:rPr lang="en" sz="2000" b="0" dirty="0"/>
              <a:t>= 0.2, P</a:t>
            </a:r>
            <a:r>
              <a:rPr lang="en" sz="2000" b="0" baseline="-25000" dirty="0"/>
              <a:t>Tfrac</a:t>
            </a:r>
            <a:r>
              <a:rPr lang="en" sz="2000" b="0" dirty="0"/>
              <a:t>= 0.05)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P</a:t>
            </a:r>
            <a:r>
              <a:rPr lang="en" sz="2000" b="0" baseline="-25000" dirty="0"/>
              <a:t>T</a:t>
            </a:r>
            <a:r>
              <a:rPr lang="en" sz="2000" b="0" dirty="0"/>
              <a:t> &gt; 200 GeV , |η| &lt; 2.0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dirty="0"/>
              <a:t>Preselection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Leading Fat-jet P</a:t>
            </a:r>
            <a:r>
              <a:rPr lang="en" sz="2000" b="0" baseline="-25000" dirty="0"/>
              <a:t>T </a:t>
            </a:r>
            <a:r>
              <a:rPr lang="en" sz="2000" b="0" dirty="0"/>
              <a:t>&gt; 440 GeV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N</a:t>
            </a:r>
            <a:r>
              <a:rPr lang="en" sz="2000" b="0" baseline="-25000" dirty="0"/>
              <a:t>Fat-Jet</a:t>
            </a:r>
            <a:r>
              <a:rPr lang="en" sz="2000" b="0" dirty="0"/>
              <a:t> &gt; 2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000" dirty="0"/>
              <a:t>Analysis Selection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|∆η</a:t>
            </a:r>
            <a:r>
              <a:rPr lang="en" sz="2000" b="0" baseline="-25000" dirty="0"/>
              <a:t>12</a:t>
            </a:r>
            <a:r>
              <a:rPr lang="en" sz="2000" b="0" dirty="0"/>
              <a:t>|  between leading 2 Fat-jets &lt; 1.4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N</a:t>
            </a:r>
            <a:r>
              <a:rPr lang="en" sz="2000" b="0" baseline="-25000" dirty="0"/>
              <a:t>Fat-Jet</a:t>
            </a:r>
            <a:r>
              <a:rPr lang="en" sz="2000" b="0" dirty="0"/>
              <a:t>  &gt;= 4 &amp;&amp;  Sum M</a:t>
            </a:r>
            <a:r>
              <a:rPr lang="en" sz="2000" b="0" baseline="-25000" dirty="0"/>
              <a:t>Fat-jet</a:t>
            </a:r>
            <a:r>
              <a:rPr lang="en" sz="2000" b="0" dirty="0"/>
              <a:t> &gt; 800 GeV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Or N</a:t>
            </a:r>
            <a:r>
              <a:rPr lang="en" sz="2000" b="0" baseline="-25000" dirty="0"/>
              <a:t>Fat-Jet</a:t>
            </a:r>
            <a:r>
              <a:rPr lang="en" sz="2000" b="0" dirty="0"/>
              <a:t>&gt;= 5 &amp;&amp;  Sum M</a:t>
            </a:r>
            <a:r>
              <a:rPr lang="en" sz="2000" b="0" baseline="-25000" dirty="0"/>
              <a:t>Fat-jet</a:t>
            </a:r>
            <a:r>
              <a:rPr lang="en" sz="2000" b="0" dirty="0"/>
              <a:t> &gt; 600 GeV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22</a:t>
            </a:fld>
            <a:r>
              <a:rPr lang="en"/>
              <a:t> -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Keras</a:t>
            </a:r>
            <a:r>
              <a:rPr lang="en-US" dirty="0" smtClean="0"/>
              <a:t> CNN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40" y="786157"/>
            <a:ext cx="8516458" cy="4078876"/>
          </a:xfrm>
        </p:spPr>
        <p:txBody>
          <a:bodyPr/>
          <a:lstStyle/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x </a:t>
            </a:r>
            <a:r>
              <a:rPr lang="en-US" sz="1000" dirty="0">
                <a:latin typeface="Courier New"/>
                <a:cs typeface="Courier New"/>
              </a:rPr>
              <a:t>= Input(shape=(</a:t>
            </a:r>
            <a:r>
              <a:rPr lang="en-US" sz="1000" dirty="0" err="1">
                <a:latin typeface="Courier New"/>
                <a:cs typeface="Courier New"/>
              </a:rPr>
              <a:t>images.shape</a:t>
            </a:r>
            <a:r>
              <a:rPr lang="en-US" sz="1000" dirty="0">
                <a:latin typeface="Courier New"/>
                <a:cs typeface="Courier New"/>
              </a:rPr>
              <a:t>[1], </a:t>
            </a:r>
            <a:r>
              <a:rPr lang="en-US" sz="1000" dirty="0" err="1">
                <a:latin typeface="Courier New"/>
                <a:cs typeface="Courier New"/>
              </a:rPr>
              <a:t>images.shape</a:t>
            </a:r>
            <a:r>
              <a:rPr lang="en-US" sz="1000" dirty="0">
                <a:latin typeface="Courier New"/>
                <a:cs typeface="Courier New"/>
              </a:rPr>
              <a:t>[2], </a:t>
            </a:r>
            <a:r>
              <a:rPr lang="en-US" sz="1000" dirty="0" err="1">
                <a:latin typeface="Courier New"/>
                <a:cs typeface="Courier New"/>
              </a:rPr>
              <a:t>images.shape</a:t>
            </a:r>
            <a:r>
              <a:rPr lang="en-US" sz="1000" dirty="0">
                <a:latin typeface="Courier New"/>
                <a:cs typeface="Courier New"/>
              </a:rPr>
              <a:t>[3]))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</a:t>
            </a:r>
            <a:r>
              <a:rPr lang="en-US" sz="1000" dirty="0">
                <a:latin typeface="Courier New"/>
                <a:cs typeface="Courier New"/>
              </a:rPr>
              <a:t>= Conv2D(64, </a:t>
            </a:r>
            <a:r>
              <a:rPr lang="en-US" sz="1000" dirty="0" err="1">
                <a:latin typeface="Courier New"/>
                <a:cs typeface="Courier New"/>
              </a:rPr>
              <a:t>kernel_size</a:t>
            </a:r>
            <a:r>
              <a:rPr lang="en-US" sz="1000" dirty="0">
                <a:latin typeface="Courier New"/>
                <a:cs typeface="Courier New"/>
              </a:rPr>
              <a:t>=(3, 3), activation='</a:t>
            </a:r>
            <a:r>
              <a:rPr lang="en-US" sz="1000" dirty="0" err="1">
                <a:latin typeface="Courier New"/>
                <a:cs typeface="Courier New"/>
              </a:rPr>
              <a:t>relu</a:t>
            </a:r>
            <a:r>
              <a:rPr lang="en-US" sz="1000" dirty="0">
                <a:latin typeface="Courier New"/>
                <a:cs typeface="Courier New"/>
              </a:rPr>
              <a:t>', strides=1, padding='same')(x)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h = </a:t>
            </a:r>
            <a:r>
              <a:rPr lang="en-US" sz="1000" dirty="0" err="1" smtClean="0">
                <a:latin typeface="Courier New"/>
                <a:cs typeface="Courier New"/>
              </a:rPr>
              <a:t>BatchNormalization</a:t>
            </a:r>
            <a:r>
              <a:rPr lang="en-US" sz="1000" dirty="0" smtClean="0">
                <a:latin typeface="Courier New"/>
                <a:cs typeface="Courier New"/>
              </a:rPr>
              <a:t>()(h)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= MaxPooling2D(</a:t>
            </a:r>
            <a:r>
              <a:rPr lang="en-US" sz="1000" dirty="0" err="1" smtClean="0">
                <a:latin typeface="Courier New"/>
                <a:cs typeface="Courier New"/>
              </a:rPr>
              <a:t>pool_size</a:t>
            </a:r>
            <a:r>
              <a:rPr lang="en-US" sz="1000" dirty="0" smtClean="0">
                <a:latin typeface="Courier New"/>
                <a:cs typeface="Courier New"/>
              </a:rPr>
              <a:t>=(2, 2))(h)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 h = Dropout(0.5)(h)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= Conv2D(128, </a:t>
            </a:r>
            <a:r>
              <a:rPr lang="en-US" sz="1000" dirty="0" err="1" smtClean="0">
                <a:latin typeface="Courier New"/>
                <a:cs typeface="Courier New"/>
              </a:rPr>
              <a:t>kernel_size</a:t>
            </a:r>
            <a:r>
              <a:rPr lang="en-US" sz="1000" dirty="0" smtClean="0">
                <a:latin typeface="Courier New"/>
                <a:cs typeface="Courier New"/>
              </a:rPr>
              <a:t>=(3, 3), activation='</a:t>
            </a:r>
            <a:r>
              <a:rPr lang="en-US" sz="1000" dirty="0" err="1" smtClean="0">
                <a:latin typeface="Courier New"/>
                <a:cs typeface="Courier New"/>
              </a:rPr>
              <a:t>relu</a:t>
            </a:r>
            <a:r>
              <a:rPr lang="en-US" sz="1000" dirty="0" smtClean="0">
                <a:latin typeface="Courier New"/>
                <a:cs typeface="Courier New"/>
              </a:rPr>
              <a:t>', strides=2, padding='same')(h)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 h = </a:t>
            </a:r>
            <a:r>
              <a:rPr lang="en-US" sz="1000" dirty="0" err="1" smtClean="0">
                <a:latin typeface="Courier New"/>
                <a:cs typeface="Courier New"/>
              </a:rPr>
              <a:t>BatchNormalization</a:t>
            </a:r>
            <a:r>
              <a:rPr lang="en-US" sz="1000" dirty="0" smtClean="0">
                <a:latin typeface="Courier New"/>
                <a:cs typeface="Courier New"/>
              </a:rPr>
              <a:t>()(h)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</a:t>
            </a:r>
            <a:r>
              <a:rPr lang="en-US" sz="1000" dirty="0">
                <a:latin typeface="Courier New"/>
                <a:cs typeface="Courier New"/>
              </a:rPr>
              <a:t>= MaxPooling2D(</a:t>
            </a:r>
            <a:r>
              <a:rPr lang="en-US" sz="1000" dirty="0" err="1">
                <a:latin typeface="Courier New"/>
                <a:cs typeface="Courier New"/>
              </a:rPr>
              <a:t>pool_size</a:t>
            </a:r>
            <a:r>
              <a:rPr lang="en-US" sz="1000" dirty="0">
                <a:latin typeface="Courier New"/>
                <a:cs typeface="Courier New"/>
              </a:rPr>
              <a:t>=(2, 2))(h</a:t>
            </a:r>
            <a:r>
              <a:rPr lang="en-US" sz="1000" dirty="0" smtClean="0">
                <a:latin typeface="Courier New"/>
                <a:cs typeface="Courier New"/>
              </a:rPr>
              <a:t>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 h = Dropout(0.5)(h)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= Conv2D(256, </a:t>
            </a:r>
            <a:r>
              <a:rPr lang="en-US" sz="1000" dirty="0" err="1" smtClean="0">
                <a:latin typeface="Courier New"/>
                <a:cs typeface="Courier New"/>
              </a:rPr>
              <a:t>kernel_size</a:t>
            </a:r>
            <a:r>
              <a:rPr lang="en-US" sz="1000" dirty="0" smtClean="0">
                <a:latin typeface="Courier New"/>
                <a:cs typeface="Courier New"/>
              </a:rPr>
              <a:t>=(3, 3), activation='</a:t>
            </a:r>
            <a:r>
              <a:rPr lang="en-US" sz="1000" dirty="0" err="1" smtClean="0">
                <a:latin typeface="Courier New"/>
                <a:cs typeface="Courier New"/>
              </a:rPr>
              <a:t>relu</a:t>
            </a:r>
            <a:r>
              <a:rPr lang="en-US" sz="1000" dirty="0" smtClean="0">
                <a:latin typeface="Courier New"/>
                <a:cs typeface="Courier New"/>
              </a:rPr>
              <a:t>', strides=1, padding='same')(h)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 h </a:t>
            </a:r>
            <a:r>
              <a:rPr lang="en-US" sz="1000" dirty="0">
                <a:latin typeface="Courier New"/>
                <a:cs typeface="Courier New"/>
              </a:rPr>
              <a:t>= </a:t>
            </a:r>
            <a:r>
              <a:rPr lang="en-US" sz="1000" dirty="0" err="1">
                <a:latin typeface="Courier New"/>
                <a:cs typeface="Courier New"/>
              </a:rPr>
              <a:t>BatchNormalization</a:t>
            </a:r>
            <a:r>
              <a:rPr lang="en-US" sz="1000" dirty="0">
                <a:latin typeface="Courier New"/>
                <a:cs typeface="Courier New"/>
              </a:rPr>
              <a:t>()(h</a:t>
            </a:r>
            <a:r>
              <a:rPr lang="en-US" sz="1000" dirty="0" smtClean="0">
                <a:latin typeface="Courier New"/>
                <a:cs typeface="Courier New"/>
              </a:rPr>
              <a:t>)</a:t>
            </a:r>
            <a:endParaRPr lang="en-US" sz="1000" dirty="0">
              <a:latin typeface="Courier New"/>
              <a:cs typeface="Courier New"/>
            </a:endParaRP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</a:t>
            </a:r>
            <a:r>
              <a:rPr lang="en-US" sz="1000" dirty="0">
                <a:latin typeface="Courier New"/>
                <a:cs typeface="Courier New"/>
              </a:rPr>
              <a:t>= MaxPooling2D(</a:t>
            </a:r>
            <a:r>
              <a:rPr lang="en-US" sz="1000" dirty="0" err="1">
                <a:latin typeface="Courier New"/>
                <a:cs typeface="Courier New"/>
              </a:rPr>
              <a:t>pool_size</a:t>
            </a:r>
            <a:r>
              <a:rPr lang="en-US" sz="1000" dirty="0">
                <a:latin typeface="Courier New"/>
                <a:cs typeface="Courier New"/>
              </a:rPr>
              <a:t>=(2, 2))(h)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</a:t>
            </a:r>
            <a:r>
              <a:rPr lang="en-US" sz="1000" dirty="0">
                <a:latin typeface="Courier New"/>
                <a:cs typeface="Courier New"/>
              </a:rPr>
              <a:t>= Flatten()(h)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h </a:t>
            </a:r>
            <a:r>
              <a:rPr lang="en-US" sz="1000" dirty="0">
                <a:latin typeface="Courier New"/>
                <a:cs typeface="Courier New"/>
              </a:rPr>
              <a:t>= Dense(512, activation='</a:t>
            </a:r>
            <a:r>
              <a:rPr lang="en-US" sz="1000" dirty="0" err="1">
                <a:latin typeface="Courier New"/>
                <a:cs typeface="Courier New"/>
              </a:rPr>
              <a:t>relu</a:t>
            </a:r>
            <a:r>
              <a:rPr lang="en-US" sz="1000" dirty="0">
                <a:latin typeface="Courier New"/>
                <a:cs typeface="Courier New"/>
              </a:rPr>
              <a:t>')(h)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#    </a:t>
            </a:r>
            <a:r>
              <a:rPr lang="en-US" sz="1000" dirty="0">
                <a:latin typeface="Courier New"/>
                <a:cs typeface="Courier New"/>
              </a:rPr>
              <a:t>h = Dropout(0.5)(h)</a:t>
            </a:r>
          </a:p>
          <a:p>
            <a:pPr indent="0">
              <a:buNone/>
            </a:pPr>
            <a:r>
              <a:rPr lang="en-US" sz="1000" dirty="0" smtClean="0">
                <a:latin typeface="Courier New"/>
                <a:cs typeface="Courier New"/>
              </a:rPr>
              <a:t>y </a:t>
            </a:r>
            <a:r>
              <a:rPr lang="en-US" sz="1000" dirty="0">
                <a:latin typeface="Courier New"/>
                <a:cs typeface="Courier New"/>
              </a:rPr>
              <a:t>= Dense(1, activation='sigmoid')(h)</a:t>
            </a:r>
          </a:p>
          <a:p>
            <a:pPr indent="0">
              <a:buNone/>
            </a:pPr>
            <a:endParaRPr lang="en-US" sz="10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98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Comparing CNN to jet variables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24</a:t>
            </a:fld>
            <a:r>
              <a:rPr lang="en"/>
              <a:t> -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774" y="755449"/>
            <a:ext cx="2558249" cy="232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824" y="809425"/>
            <a:ext cx="2442950" cy="21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38800" y="819150"/>
            <a:ext cx="4272900" cy="388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0" dirty="0"/>
              <a:t>Plot NN output (P(signal)) vs benchmark analysis variable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0" dirty="0"/>
              <a:t>Clear correlation </a:t>
            </a:r>
            <a:endParaRPr lang="en-US" sz="2400" b="0" dirty="0" smtClean="0"/>
          </a:p>
          <a:p>
            <a:pPr marL="857250" lvl="1" indent="-381000">
              <a:spcBef>
                <a:spcPts val="0"/>
              </a:spcBef>
            </a:pPr>
            <a:r>
              <a:rPr lang="en" sz="2000" b="0" dirty="0" smtClean="0"/>
              <a:t>(</a:t>
            </a:r>
            <a:r>
              <a:rPr lang="en" sz="2000" b="0" dirty="0"/>
              <a:t>Signal cuts: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2000" b="0" dirty="0"/>
              <a:t>NJets &gt;= 4 /5 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en" sz="2000" b="0" dirty="0"/>
              <a:t>MJet &gt;= 800/600 GeV)</a:t>
            </a:r>
          </a:p>
          <a:p>
            <a:pPr marL="457200" lvl="0" indent="-381000" rtl="0">
              <a:spcBef>
                <a:spcPts val="560"/>
              </a:spcBef>
              <a:buSzPct val="100000"/>
            </a:pPr>
            <a:r>
              <a:rPr lang="en" sz="2400" b="0" dirty="0"/>
              <a:t>Add jet variable to  CNN output in a 1 layer NN</a:t>
            </a:r>
          </a:p>
          <a:p>
            <a:pPr marL="914400" lvl="1" indent="-228600" rtl="0">
              <a:spcBef>
                <a:spcPts val="560"/>
              </a:spcBef>
            </a:pPr>
            <a:r>
              <a:rPr lang="en" dirty="0"/>
              <a:t>Little/no increase in performance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3949" y="3076924"/>
            <a:ext cx="3130942" cy="206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signals and pileup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132" y="3570316"/>
            <a:ext cx="4522176" cy="1480110"/>
          </a:xfrm>
        </p:spPr>
        <p:txBody>
          <a:bodyPr/>
          <a:lstStyle/>
          <a:p>
            <a:r>
              <a:rPr lang="en-US" sz="2400" b="0" dirty="0" smtClean="0"/>
              <a:t>Repeat analysis with </a:t>
            </a:r>
            <a:r>
              <a:rPr lang="en-US" sz="2400" b="0" dirty="0" err="1" smtClean="0"/>
              <a:t>Delphes</a:t>
            </a:r>
            <a:r>
              <a:rPr lang="en-US" sz="2400" b="0" dirty="0" smtClean="0"/>
              <a:t> pileup card (mu=20)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8201" y="3550924"/>
            <a:ext cx="4038598" cy="1298141"/>
          </a:xfrm>
        </p:spPr>
        <p:txBody>
          <a:bodyPr/>
          <a:lstStyle/>
          <a:p>
            <a:r>
              <a:rPr lang="en-US" sz="2400" b="0" dirty="0" smtClean="0"/>
              <a:t>Apply to nearby signal points without retraining</a:t>
            </a:r>
            <a:endParaRPr lang="en-US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22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09" y="857460"/>
            <a:ext cx="3883492" cy="25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857460"/>
            <a:ext cx="3858046" cy="2535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5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Interpretation - feature maps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26</a:t>
            </a:fld>
            <a:r>
              <a:rPr lang="en"/>
              <a:t> -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50" y="1103250"/>
            <a:ext cx="3926415" cy="356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660" y="1103237"/>
            <a:ext cx="3985440" cy="361975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555225" y="809700"/>
            <a:ext cx="4364700" cy="4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QCD event: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686700" y="809700"/>
            <a:ext cx="4364700" cy="4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Signal RPV event: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7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55" y="1007240"/>
            <a:ext cx="5315083" cy="24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Timings and </a:t>
            </a:r>
            <a:r>
              <a:rPr lang="en" dirty="0" smtClean="0"/>
              <a:t>Tensorflow</a:t>
            </a:r>
            <a:endParaRPr lang="en" dirty="0"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27</a:t>
            </a:fld>
            <a:r>
              <a:rPr lang="en"/>
              <a:t> -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0" y="886800"/>
            <a:ext cx="3913456" cy="370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dirty="0"/>
              <a:t>CPU performance of </a:t>
            </a:r>
            <a:r>
              <a:rPr lang="en" sz="2000" b="0" dirty="0">
                <a:solidFill>
                  <a:schemeClr val="accent3"/>
                </a:solidFill>
              </a:rPr>
              <a:t>default TF 1.2</a:t>
            </a:r>
            <a:r>
              <a:rPr lang="en" sz="2000" b="0" dirty="0"/>
              <a:t> </a:t>
            </a:r>
            <a:r>
              <a:rPr lang="en-US" sz="2000" b="0" dirty="0" err="1" smtClean="0"/>
              <a:t>wa</a:t>
            </a:r>
            <a:r>
              <a:rPr lang="en" sz="2000" b="0" dirty="0" smtClean="0"/>
              <a:t>s poo</a:t>
            </a:r>
            <a:r>
              <a:rPr lang="en-US" sz="2000" b="0" dirty="0" smtClean="0"/>
              <a:t>r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 b="0" u="sng" dirty="0" smtClean="0">
                <a:solidFill>
                  <a:srgbClr val="660066"/>
                </a:solidFill>
                <a:hlinkClick r:id="rId4"/>
              </a:rPr>
              <a:t>Intel </a:t>
            </a:r>
            <a:r>
              <a:rPr lang="en" sz="2000" b="0" u="sng" dirty="0">
                <a:solidFill>
                  <a:srgbClr val="660066"/>
                </a:solidFill>
                <a:hlinkClick r:id="rId4"/>
              </a:rPr>
              <a:t>optimisations</a:t>
            </a:r>
            <a:r>
              <a:rPr lang="en" sz="2000" b="0" dirty="0">
                <a:solidFill>
                  <a:srgbClr val="660066"/>
                </a:solidFill>
              </a:rPr>
              <a:t> </a:t>
            </a:r>
            <a:r>
              <a:rPr lang="en-US" sz="2000" b="0" dirty="0" smtClean="0">
                <a:solidFill>
                  <a:srgbClr val="660066"/>
                </a:solidFill>
              </a:rPr>
              <a:t>with Intel Math Kernel Library (MKL)</a:t>
            </a:r>
            <a:r>
              <a:rPr lang="en" sz="2000" b="0" dirty="0" smtClean="0">
                <a:solidFill>
                  <a:srgbClr val="660066"/>
                </a:solidFill>
              </a:rPr>
              <a:t> </a:t>
            </a:r>
            <a:r>
              <a:rPr lang="en" sz="2000" b="0" dirty="0"/>
              <a:t>e.g. Conv layers </a:t>
            </a:r>
            <a:r>
              <a:rPr lang="en" sz="2000" b="0" dirty="0" smtClean="0"/>
              <a:t>multi-threaded,vectorize channels</a:t>
            </a:r>
            <a:r>
              <a:rPr lang="en-US" sz="2000" b="0" dirty="0" smtClean="0"/>
              <a:t>/ </a:t>
            </a:r>
            <a:r>
              <a:rPr lang="en" sz="2000" b="0" dirty="0" smtClean="0"/>
              <a:t>filters </a:t>
            </a:r>
            <a:r>
              <a:rPr lang="en" sz="2000" b="0" dirty="0"/>
              <a:t>and cache </a:t>
            </a:r>
            <a:r>
              <a:rPr lang="en" sz="2000" b="0" dirty="0" smtClean="0"/>
              <a:t>blocking</a:t>
            </a:r>
            <a:endParaRPr lang="en-US" sz="2000" dirty="0"/>
          </a:p>
          <a:p>
            <a:pPr marL="857250" lvl="1" indent="-355600">
              <a:spcBef>
                <a:spcPts val="0"/>
              </a:spcBef>
            </a:pPr>
            <a:r>
              <a:rPr lang="en-US" sz="1600" b="0" dirty="0" smtClean="0"/>
              <a:t>Released </a:t>
            </a:r>
            <a:r>
              <a:rPr lang="en" sz="1600" b="0" dirty="0" smtClean="0"/>
              <a:t>in </a:t>
            </a:r>
            <a:r>
              <a:rPr lang="en" sz="1600" b="0" dirty="0"/>
              <a:t>main </a:t>
            </a:r>
            <a:r>
              <a:rPr lang="en" sz="1600" b="0" dirty="0" smtClean="0"/>
              <a:t>TF-repo</a:t>
            </a:r>
            <a:r>
              <a:rPr lang="en-US" sz="1600" b="0" dirty="0" smtClean="0"/>
              <a:t> </a:t>
            </a:r>
          </a:p>
          <a:p>
            <a:pPr marL="457200" indent="-355600">
              <a:spcBef>
                <a:spcPts val="0"/>
              </a:spcBef>
            </a:pPr>
            <a:r>
              <a:rPr lang="en" sz="2000" b="0" dirty="0">
                <a:solidFill>
                  <a:srgbClr val="6FA8DC"/>
                </a:solidFill>
              </a:rPr>
              <a:t>Further optimisations</a:t>
            </a:r>
            <a:r>
              <a:rPr lang="en" sz="2000" b="0" dirty="0"/>
              <a:t> </a:t>
            </a:r>
            <a:r>
              <a:rPr lang="en" sz="2000" b="0" dirty="0" smtClean="0"/>
              <a:t>(</a:t>
            </a:r>
            <a:r>
              <a:rPr lang="en-US" sz="2000" b="0" dirty="0" smtClean="0"/>
              <a:t>now also </a:t>
            </a:r>
            <a:r>
              <a:rPr lang="en-US" sz="2000" b="0" dirty="0" err="1" smtClean="0"/>
              <a:t>upstreamed</a:t>
            </a:r>
            <a:r>
              <a:rPr lang="en" sz="2000" b="0" dirty="0" smtClean="0"/>
              <a:t>): </a:t>
            </a:r>
            <a:r>
              <a:rPr lang="en" sz="2000" b="0" dirty="0"/>
              <a:t>e.g. </a:t>
            </a:r>
            <a:r>
              <a:rPr lang="en-US" sz="2000" b="0" dirty="0" smtClean="0"/>
              <a:t>MKL </a:t>
            </a:r>
            <a:r>
              <a:rPr lang="en" sz="2000" b="0" dirty="0" smtClean="0"/>
              <a:t>element-wise operations</a:t>
            </a:r>
            <a:r>
              <a:rPr lang="en-US" sz="2000" b="0" dirty="0" smtClean="0"/>
              <a:t> (avoid MKL-&gt;Eigen conversions)</a:t>
            </a:r>
          </a:p>
          <a:p>
            <a:pPr marL="857250" lvl="1" indent="-355600">
              <a:spcBef>
                <a:spcPts val="0"/>
              </a:spcBef>
            </a:pPr>
            <a:endParaRPr lang="en" sz="1600" b="0" dirty="0"/>
          </a:p>
          <a:p>
            <a:pPr marL="857250" lvl="1" indent="-355600">
              <a:spcBef>
                <a:spcPts val="0"/>
              </a:spcBef>
            </a:pPr>
            <a:endParaRPr lang="en-US" sz="1600" b="0" dirty="0" smtClean="0"/>
          </a:p>
          <a:p>
            <a:pPr marL="457200" indent="-355600">
              <a:spcBef>
                <a:spcPts val="0"/>
              </a:spcBef>
            </a:pPr>
            <a:endParaRPr lang="en" sz="2000" b="0" dirty="0" smtClean="0"/>
          </a:p>
          <a:p>
            <a:pPr marL="0" lvl="0" indent="0" rtl="0">
              <a:spcBef>
                <a:spcPts val="0"/>
              </a:spcBef>
              <a:buNone/>
            </a:pPr>
            <a:endParaRPr sz="2000" b="0" dirty="0"/>
          </a:p>
        </p:txBody>
      </p:sp>
      <p:sp>
        <p:nvSpPr>
          <p:cNvPr id="280" name="Shape 280"/>
          <p:cNvSpPr txBox="1"/>
          <p:nvPr/>
        </p:nvSpPr>
        <p:spPr>
          <a:xfrm>
            <a:off x="7555600" y="1357075"/>
            <a:ext cx="6108600" cy="7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Batch Size: 512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8100" y="3701948"/>
            <a:ext cx="520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2900">
              <a:buFont typeface="Arial"/>
              <a:buChar char="•"/>
            </a:pPr>
            <a:r>
              <a:rPr lang="en" sz="2000" dirty="0">
                <a:solidFill>
                  <a:schemeClr val="accent6"/>
                </a:solidFill>
                <a:latin typeface="Calibri"/>
                <a:cs typeface="Calibri"/>
              </a:rPr>
              <a:t>(Intel)Caffe </a:t>
            </a:r>
            <a:r>
              <a:rPr lang="en-US" sz="2000" dirty="0">
                <a:latin typeface="Calibri"/>
                <a:cs typeface="Calibri"/>
              </a:rPr>
              <a:t>similar </a:t>
            </a:r>
            <a:r>
              <a:rPr lang="en-US" sz="2000" dirty="0" smtClean="0">
                <a:latin typeface="Calibri"/>
                <a:cs typeface="Calibri"/>
              </a:rPr>
              <a:t>optimizations and Multi</a:t>
            </a:r>
            <a:r>
              <a:rPr lang="en-US" sz="2000" dirty="0">
                <a:latin typeface="Calibri"/>
                <a:cs typeface="Calibri"/>
              </a:rPr>
              <a:t>-node with MLSL </a:t>
            </a:r>
            <a:r>
              <a:rPr lang="en-US" sz="2000" dirty="0" smtClean="0">
                <a:latin typeface="Calibri"/>
                <a:cs typeface="Calibri"/>
              </a:rPr>
              <a:t>library </a:t>
            </a:r>
            <a:r>
              <a:rPr lang="en-US" sz="2000" dirty="0">
                <a:latin typeface="Calibri"/>
                <a:cs typeface="Calibri"/>
              </a:rPr>
              <a:t>e</a:t>
            </a:r>
            <a:r>
              <a:rPr lang="en-US" sz="2000" dirty="0" smtClean="0">
                <a:latin typeface="Calibri"/>
                <a:cs typeface="Calibri"/>
              </a:rPr>
              <a:t>.g</a:t>
            </a:r>
            <a:r>
              <a:rPr lang="en-US" sz="2000" dirty="0">
                <a:latin typeface="Calibri"/>
                <a:cs typeface="Calibri"/>
              </a:rPr>
              <a:t>. scale to 8 nodes </a:t>
            </a:r>
            <a:r>
              <a:rPr lang="en-US" sz="2000" dirty="0" smtClean="0">
                <a:latin typeface="Calibri"/>
                <a:cs typeface="Calibri"/>
              </a:rPr>
              <a:t>time 6x faster for this 64x64 network</a:t>
            </a:r>
          </a:p>
        </p:txBody>
      </p:sp>
      <p:pic>
        <p:nvPicPr>
          <p:cNvPr id="9" name="Shape 279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55" y="1007240"/>
            <a:ext cx="5315083" cy="24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79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55" y="1007240"/>
            <a:ext cx="5315081" cy="24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79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55" y="1007240"/>
            <a:ext cx="5315081" cy="240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55" y="1007240"/>
            <a:ext cx="5315083" cy="2402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43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Scaling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4709400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Single node performance per layer for 224x224 Caffe implementation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0" dirty="0"/>
              <a:t>Time to 0.05 loss (corresponds to fixed significance)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Calibri"/>
            </a:pPr>
            <a:r>
              <a:rPr lang="en" sz="2400" b="0" dirty="0"/>
              <a:t>At 1024 nodes: time is 11x 64-node (scales as expected) and Hybrid time is 1.66x Sync.</a:t>
            </a:r>
          </a:p>
          <a:p>
            <a:pPr marL="0" lvl="0" indent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28</a:t>
            </a:fld>
            <a:r>
              <a:rPr lang="en"/>
              <a:t> -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108" y="716760"/>
            <a:ext cx="3026200" cy="21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878" y="2831835"/>
            <a:ext cx="2178923" cy="221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other frameworks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71550"/>
            <a:ext cx="4276328" cy="3623174"/>
          </a:xfrm>
        </p:spPr>
        <p:txBody>
          <a:bodyPr/>
          <a:lstStyle/>
          <a:p>
            <a:pPr marL="457200" lvl="0" indent="-355600">
              <a:spcBef>
                <a:spcPts val="0"/>
              </a:spcBef>
            </a:pPr>
            <a:r>
              <a:rPr lang="en-US" dirty="0" smtClean="0"/>
              <a:t>Pure-</a:t>
            </a:r>
            <a:r>
              <a:rPr lang="en-US" dirty="0" err="1" smtClean="0"/>
              <a:t>tensorflow</a:t>
            </a:r>
            <a:r>
              <a:rPr lang="en-US" dirty="0" smtClean="0"/>
              <a:t> implementation</a:t>
            </a:r>
          </a:p>
          <a:p>
            <a:pPr marL="857250" lvl="1" indent="-355600">
              <a:spcBef>
                <a:spcPts val="0"/>
              </a:spcBef>
            </a:pPr>
            <a:r>
              <a:rPr lang="en-US" dirty="0" smtClean="0"/>
              <a:t>Scaled using GRPC communication </a:t>
            </a:r>
          </a:p>
          <a:p>
            <a:pPr marL="857250" lvl="1" indent="-355600">
              <a:spcBef>
                <a:spcPts val="0"/>
              </a:spcBef>
            </a:pPr>
            <a:r>
              <a:rPr lang="en-US" dirty="0" smtClean="0"/>
              <a:t>1 parameter server </a:t>
            </a:r>
          </a:p>
          <a:p>
            <a:pPr marL="457200" indent="-355600">
              <a:spcBef>
                <a:spcPts val="0"/>
              </a:spcBef>
            </a:pPr>
            <a:r>
              <a:rPr lang="en-US" sz="2400" b="0" dirty="0" smtClean="0"/>
              <a:t>Other more complex networks (e.g. ResNet50) scale worse (and need more parameter servers)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 dirty="0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r>
              <a:rPr lang="en" sz="1100" b="0" i="0" u="none" strike="noStrike" cap="none" dirty="0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" sz="1100" b="0" i="0" u="none" strike="noStrike" cap="none" dirty="0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TensorFlow-sca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27" y="2045766"/>
            <a:ext cx="4003319" cy="3004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1702" y="79004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Scaling GRPC </a:t>
            </a:r>
            <a:r>
              <a:rPr lang="en-US" dirty="0" err="1">
                <a:solidFill>
                  <a:srgbClr val="FF0000"/>
                </a:solidFill>
              </a:rPr>
              <a:t>Tensorflow</a:t>
            </a:r>
            <a:r>
              <a:rPr lang="en-US" dirty="0">
                <a:solidFill>
                  <a:srgbClr val="FF0000"/>
                </a:solidFill>
              </a:rPr>
              <a:t> on up to 512 nodes of Cori Supercomputer </a:t>
            </a:r>
            <a:r>
              <a:rPr lang="en-US" dirty="0" smtClean="0">
                <a:solidFill>
                  <a:srgbClr val="FF0000"/>
                </a:solidFill>
              </a:rPr>
              <a:t>– (</a:t>
            </a:r>
            <a:r>
              <a:rPr lang="en-US" dirty="0">
                <a:solidFill>
                  <a:srgbClr val="FF0000"/>
                </a:solidFill>
              </a:rPr>
              <a:t>Presented at NIPS 2017 Workshop: Deep Learning At Supercomputer </a:t>
            </a:r>
            <a:r>
              <a:rPr lang="en-US" dirty="0" smtClean="0">
                <a:solidFill>
                  <a:srgbClr val="FF0000"/>
                </a:solidFill>
              </a:rPr>
              <a:t>Scale)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Amrita </a:t>
            </a:r>
            <a:r>
              <a:rPr lang="en-US" dirty="0" err="1">
                <a:solidFill>
                  <a:srgbClr val="FF0000"/>
                </a:solidFill>
              </a:rPr>
              <a:t>Mathuriya</a:t>
            </a:r>
            <a:r>
              <a:rPr lang="en-US" dirty="0">
                <a:solidFill>
                  <a:srgbClr val="FF0000"/>
                </a:solidFill>
              </a:rPr>
              <a:t>, Thorsten </a:t>
            </a:r>
            <a:r>
              <a:rPr lang="en-US" dirty="0" err="1">
                <a:solidFill>
                  <a:srgbClr val="FF0000"/>
                </a:solidFill>
              </a:rPr>
              <a:t>Kurth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Vivek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Rane</a:t>
            </a:r>
            <a:r>
              <a:rPr lang="en-US" dirty="0">
                <a:solidFill>
                  <a:srgbClr val="FF0000"/>
                </a:solidFill>
              </a:rPr>
              <a:t>, Mustafa Mustafa, Lei Shao, Debbie Bard, </a:t>
            </a:r>
            <a:r>
              <a:rPr lang="en-US" dirty="0" err="1">
                <a:solidFill>
                  <a:srgbClr val="FF0000"/>
                </a:solidFill>
              </a:rPr>
              <a:t>Prabhat</a:t>
            </a:r>
            <a:r>
              <a:rPr lang="en-US" dirty="0">
                <a:solidFill>
                  <a:srgbClr val="FF0000"/>
                </a:solidFill>
              </a:rPr>
              <a:t>, Victor W Lee</a:t>
            </a:r>
          </a:p>
        </p:txBody>
      </p:sp>
    </p:spTree>
    <p:extLst>
      <p:ext uri="{BB962C8B-B14F-4D97-AF65-F5344CB8AC3E}">
        <p14:creationId xmlns:p14="http://schemas.microsoft.com/office/powerpoint/2010/main" val="203622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69" y="2057862"/>
            <a:ext cx="4490532" cy="3085637"/>
          </a:xfrm>
          <a:prstGeom prst="rect">
            <a:avLst/>
          </a:prstGeom>
        </p:spPr>
      </p:pic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" sz="2880" b="1" i="0" u="none" strike="noStrike" cap="none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NERSC</a:t>
            </a:r>
            <a:endParaRPr lang="en" sz="2880" b="1" i="0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47159" y="808625"/>
            <a:ext cx="8882542" cy="3253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NERSC at LBL,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  <a:r>
              <a:rPr lang="en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HPC 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for US Dept. of Energy</a:t>
            </a:r>
          </a:p>
          <a:p>
            <a: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 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NERSC</a:t>
            </a:r>
            <a:r>
              <a:rPr lang="en" sz="2400" dirty="0"/>
              <a:t>’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Newest Supercomputer – Cray XC40 (31.</a:t>
            </a:r>
            <a:r>
              <a:rPr lang="en" sz="2400" dirty="0"/>
              <a:t>4 PF Peak)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000" dirty="0"/>
              <a:t>: 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2000" dirty="0"/>
              <a:t>668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Intel Knights Landing (KNL) nodes: XeonPh</a:t>
            </a:r>
            <a:r>
              <a:rPr lang="en" sz="2000" dirty="0"/>
              <a:t>i 68-core (1.4 GHz</a:t>
            </a:r>
            <a:r>
              <a:rPr lang="en" sz="2000" dirty="0" smtClean="0"/>
              <a:t>) </a:t>
            </a:r>
            <a:endParaRPr lang="en-US" sz="2000" dirty="0" smtClean="0"/>
          </a:p>
          <a:p>
            <a:pPr marL="552450" indent="-342900"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Data and analytics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DAS</a:t>
            </a:r>
            <a:r>
              <a:rPr lang="en-US" sz="2400" dirty="0" smtClean="0">
                <a:solidFill>
                  <a:srgbClr val="000000"/>
                </a:solidFill>
              </a:rPr>
              <a:t>) group:</a:t>
            </a:r>
          </a:p>
          <a:p>
            <a:pPr marL="952500" lvl="1" indent="-342900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ools </a:t>
            </a:r>
            <a:r>
              <a:rPr lang="en-US" sz="2000" dirty="0" smtClean="0">
                <a:solidFill>
                  <a:srgbClr val="000000"/>
                </a:solidFill>
              </a:rPr>
              <a:t>for machine learning;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9525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ptimize </a:t>
            </a:r>
            <a:r>
              <a:rPr lang="en-US" sz="2000" dirty="0" smtClean="0">
                <a:solidFill>
                  <a:srgbClr val="000000"/>
                </a:solidFill>
              </a:rPr>
              <a:t>those </a:t>
            </a:r>
            <a:r>
              <a:rPr lang="en-US" sz="2000" dirty="0" smtClean="0">
                <a:solidFill>
                  <a:srgbClr val="000000"/>
                </a:solidFill>
              </a:rPr>
              <a:t>for large </a:t>
            </a:r>
            <a:r>
              <a:rPr lang="en-US" sz="2000" dirty="0" smtClean="0">
                <a:solidFill>
                  <a:srgbClr val="000000"/>
                </a:solidFill>
              </a:rPr>
              <a:t>scales;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952500" lvl="1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ncourage </a:t>
            </a:r>
            <a:r>
              <a:rPr lang="en-US" sz="2000" dirty="0" smtClean="0">
                <a:solidFill>
                  <a:srgbClr val="000000"/>
                </a:solidFill>
              </a:rPr>
              <a:t>cutting-edge methods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</a:p>
          <a:p>
            <a:pPr marL="952500" lvl="1" indent="-342900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raining </a:t>
            </a:r>
            <a:r>
              <a:rPr lang="en-US" sz="2000" dirty="0" smtClean="0">
                <a:solidFill>
                  <a:srgbClr val="000000"/>
                </a:solidFill>
              </a:rPr>
              <a:t>etc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952500" lvl="1" indent="-342900">
              <a:lnSpc>
                <a:spcPct val="70000"/>
              </a:lnSpc>
              <a:spcBef>
                <a:spcPts val="600"/>
              </a:spcBef>
            </a:pPr>
            <a:r>
              <a:rPr lang="en" sz="2000" dirty="0"/>
              <a:t>Many </a:t>
            </a:r>
            <a:r>
              <a:rPr lang="en-US" sz="2000" dirty="0"/>
              <a:t>example studies and </a:t>
            </a:r>
            <a:r>
              <a:rPr lang="en" sz="2000" dirty="0" smtClean="0"/>
              <a:t>popular</a:t>
            </a:r>
            <a:r>
              <a:rPr lang="en-US" sz="2000" dirty="0" smtClean="0"/>
              <a:t>:</a:t>
            </a:r>
            <a:r>
              <a:rPr lang="en" sz="2000" dirty="0" smtClean="0"/>
              <a:t> </a:t>
            </a:r>
            <a:endParaRPr lang="en-US" sz="2000" dirty="0" smtClean="0"/>
          </a:p>
          <a:p>
            <a:pPr marL="609600" lvl="1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en" sz="2000" dirty="0" smtClean="0">
                <a:hlinkClick r:id="rId4"/>
              </a:rPr>
              <a:t>deeplearning </a:t>
            </a:r>
            <a:r>
              <a:rPr lang="en" sz="2000" dirty="0">
                <a:hlinkClick r:id="rId4"/>
              </a:rPr>
              <a:t>frameworks </a:t>
            </a:r>
            <a:r>
              <a:rPr lang="en" sz="2000" dirty="0" smtClean="0">
                <a:hlinkClick r:id="rId4"/>
              </a:rPr>
              <a:t>available</a:t>
            </a:r>
            <a:endParaRPr lang="en" sz="2000" dirty="0"/>
          </a:p>
          <a:p>
            <a:pPr marL="952500" lvl="1" indent="-342900"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3</a:t>
            </a:fld>
            <a:r>
              <a:rPr lang="en"/>
              <a:t> -</a:t>
            </a:r>
          </a:p>
        </p:txBody>
      </p:sp>
      <p:pic>
        <p:nvPicPr>
          <p:cNvPr id="263" name="Shape 263" descr="NERSC-Cabinet-Cori.jpg"/>
          <p:cNvPicPr preferRelativeResize="0"/>
          <p:nvPr/>
        </p:nvPicPr>
        <p:blipFill rotWithShape="1">
          <a:blip r:embed="rId5">
            <a:alphaModFix/>
          </a:blip>
          <a:srcRect l="3594" t="24673" r="24183" b="28595"/>
          <a:stretch/>
        </p:blipFill>
        <p:spPr>
          <a:xfrm>
            <a:off x="3840650" y="50769"/>
            <a:ext cx="3338700" cy="8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2472" y="2870627"/>
            <a:ext cx="5086264" cy="197819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Graph CNNs for classification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01836" y="837158"/>
            <a:ext cx="8340328" cy="34115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59037" indent="-159037" defTabSz="348367">
              <a:spcBef>
                <a:spcPts val="690"/>
              </a:spcBef>
              <a:defRPr sz="2470"/>
            </a:pPr>
            <a:r>
              <a:rPr dirty="0"/>
              <a:t>Problems with images</a:t>
            </a:r>
          </a:p>
          <a:p>
            <a:pPr marL="386233" lvl="1" indent="-159037" defTabSz="348367">
              <a:spcBef>
                <a:spcPts val="690"/>
              </a:spcBef>
              <a:defRPr sz="2470"/>
            </a:pPr>
            <a:r>
              <a:rPr dirty="0"/>
              <a:t>They’re sparse =&gt; challenging for learning</a:t>
            </a:r>
          </a:p>
          <a:p>
            <a:pPr marL="386233" lvl="1" indent="-159037" defTabSz="348367">
              <a:spcBef>
                <a:spcPts val="690"/>
              </a:spcBef>
              <a:defRPr sz="2470"/>
            </a:pPr>
            <a:r>
              <a:rPr dirty="0"/>
              <a:t>The detector is not really uniform =&gt; lose information in binning/projecting</a:t>
            </a:r>
          </a:p>
          <a:p>
            <a:pPr marL="159037" indent="-159037" defTabSz="348367">
              <a:spcBef>
                <a:spcPts val="690"/>
              </a:spcBef>
              <a:defRPr sz="2470"/>
            </a:pPr>
            <a:r>
              <a:rPr dirty="0"/>
              <a:t>We can instead utilize the structure of the data (clusters) itself in a dense representation (graph) and learn on that =&gt; </a:t>
            </a:r>
            <a:r>
              <a:rPr i="1" dirty="0"/>
              <a:t>graph neural networks</a:t>
            </a:r>
          </a:p>
          <a:p>
            <a:pPr marL="159037" indent="-159037" defTabSz="348367">
              <a:spcBef>
                <a:spcPts val="690"/>
              </a:spcBef>
              <a:defRPr sz="2470"/>
            </a:pPr>
            <a:r>
              <a:rPr dirty="0"/>
              <a:t>Appropriate construction of the graph operations can give equivalent benefits as CNNs =&gt; </a:t>
            </a:r>
            <a:r>
              <a:rPr i="1" dirty="0"/>
              <a:t>graph convolutional neural networks</a:t>
            </a:r>
          </a:p>
          <a:p>
            <a:pPr marL="159037" indent="-159037" defTabSz="348367">
              <a:spcBef>
                <a:spcPts val="690"/>
              </a:spcBef>
              <a:defRPr sz="2470"/>
            </a:pPr>
            <a:r>
              <a:rPr dirty="0"/>
              <a:t>Initial investigations looked promising (collaboration with </a:t>
            </a:r>
            <a:r>
              <a:rPr dirty="0">
                <a:hlinkClick r:id="rId3"/>
              </a:rPr>
              <a:t>Joan Bruna, Gaspar Rochette</a:t>
            </a:r>
            <a:r>
              <a:rPr dirty="0"/>
              <a:t>)</a:t>
            </a:r>
          </a:p>
          <a:p>
            <a:pPr marL="386233" lvl="1" indent="-159037" defTabSz="348367">
              <a:spcBef>
                <a:spcPts val="690"/>
              </a:spcBef>
              <a:defRPr sz="2470"/>
            </a:pPr>
            <a:r>
              <a:rPr dirty="0"/>
              <a:t>Use the eta-phi plane and Gaussian                                                             </a:t>
            </a:r>
            <a:r>
              <a:rPr lang="en-US" dirty="0" smtClean="0"/>
              <a:t>                           </a:t>
            </a:r>
            <a:r>
              <a:rPr dirty="0" smtClean="0"/>
              <a:t>  </a:t>
            </a:r>
            <a:r>
              <a:rPr dirty="0"/>
              <a:t>kernel to weight edges</a:t>
            </a:r>
          </a:p>
          <a:p>
            <a:pPr marL="386233" lvl="1" indent="-159037" defTabSz="348367">
              <a:spcBef>
                <a:spcPts val="690"/>
              </a:spcBef>
              <a:defRPr sz="2470"/>
            </a:pPr>
            <a:r>
              <a:rPr dirty="0"/>
              <a:t>Stack graph layers with                                                                                </a:t>
            </a:r>
            <a:r>
              <a:rPr lang="en-US" dirty="0" smtClean="0"/>
              <a:t>                          </a:t>
            </a:r>
            <a:r>
              <a:rPr dirty="0" smtClean="0"/>
              <a:t> </a:t>
            </a:r>
            <a:r>
              <a:rPr dirty="0"/>
              <a:t>residual connections and                                                                                   </a:t>
            </a:r>
            <a:r>
              <a:rPr lang="en-US" dirty="0" smtClean="0"/>
              <a:t>                              </a:t>
            </a:r>
            <a:r>
              <a:rPr dirty="0" smtClean="0"/>
              <a:t>single </a:t>
            </a:r>
            <a:r>
              <a:rPr dirty="0"/>
              <a:t>binary classification                                                                      </a:t>
            </a:r>
            <a:r>
              <a:rPr lang="en-US" dirty="0" smtClean="0"/>
              <a:t>                                  </a:t>
            </a:r>
            <a:r>
              <a:rPr dirty="0" smtClean="0"/>
              <a:t>       </a:t>
            </a:r>
            <a:r>
              <a:rPr dirty="0"/>
              <a:t>output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-1" y="4890092"/>
            <a:ext cx="2197236" cy="23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1800" u="sng">
                <a:solidFill>
                  <a:srgbClr val="0433FF"/>
                </a:solidFill>
                <a:hlinkClick r:id="rId4"/>
              </a:defRPr>
            </a:lvl1pPr>
          </a:lstStyle>
          <a:p>
            <a:pPr>
              <a:defRPr u="none"/>
            </a:pPr>
            <a:r>
              <a:rPr sz="1100" u="sng" dirty="0">
                <a:hlinkClick r:id="rId4"/>
              </a:rPr>
              <a:t>http://geometricdeeplearning.com/</a:t>
            </a:r>
          </a:p>
        </p:txBody>
      </p:sp>
      <p:pic>
        <p:nvPicPr>
          <p:cNvPr id="24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594" y="4420845"/>
            <a:ext cx="2984035" cy="31005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1597768" y="3987116"/>
            <a:ext cx="1723655" cy="43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887" tIns="31887" rIns="31887" bIns="31887" anchor="ctr">
            <a:spAutoFit/>
          </a:bodyPr>
          <a:lstStyle>
            <a:lvl1pPr>
              <a:defRPr sz="2400" b="1"/>
            </a:lvl1pPr>
          </a:lstStyle>
          <a:p>
            <a:r>
              <a:rPr dirty="0"/>
              <a:t>graph layer</a:t>
            </a:r>
          </a:p>
        </p:txBody>
      </p:sp>
    </p:spTree>
    <p:extLst>
      <p:ext uri="{BB962C8B-B14F-4D97-AF65-F5344CB8AC3E}">
        <p14:creationId xmlns:p14="http://schemas.microsoft.com/office/powerpoint/2010/main" val="29428050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42" y="134903"/>
            <a:ext cx="8574488" cy="577109"/>
          </a:xfrm>
          <a:solidFill>
            <a:schemeClr val="bg1"/>
          </a:solidFill>
          <a:ln/>
        </p:spPr>
        <p:txBody>
          <a:bodyPr tIns="18399">
            <a:normAutofit fontScale="90000"/>
          </a:bodyPr>
          <a:lstStyle/>
          <a:p>
            <a:pPr>
              <a:tabLst>
                <a:tab pos="656577" algn="l"/>
                <a:tab pos="1313155" algn="l"/>
                <a:tab pos="1969732" algn="l"/>
                <a:tab pos="2626309" algn="l"/>
                <a:tab pos="3282887" algn="l"/>
                <a:tab pos="3939464" algn="l"/>
                <a:tab pos="4596041" algn="l"/>
                <a:tab pos="5252618" algn="l"/>
                <a:tab pos="5909196" algn="l"/>
                <a:tab pos="6565773" algn="l"/>
                <a:tab pos="7222350" algn="l"/>
                <a:tab pos="7878928" algn="l"/>
                <a:tab pos="8535505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CosmoGAN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187" y="1000857"/>
            <a:ext cx="4691178" cy="3776295"/>
          </a:xfrm>
        </p:spPr>
        <p:txBody>
          <a:bodyPr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dirty="0" err="1" smtClean="0"/>
              <a:t>M.Mustafa</a:t>
            </a:r>
            <a:r>
              <a:rPr lang="en-US" dirty="0" smtClean="0"/>
              <a:t> </a:t>
            </a:r>
            <a:r>
              <a:rPr lang="en-US" dirty="0"/>
              <a:t>…, WB, et al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://arxiv.org/abs/</a:t>
            </a:r>
            <a:r>
              <a:rPr lang="en-US" dirty="0" smtClean="0">
                <a:hlinkClick r:id="rId3"/>
              </a:rPr>
              <a:t>1706.02390</a:t>
            </a:r>
            <a:endParaRPr lang="en-US" b="0" dirty="0" smtClean="0"/>
          </a:p>
          <a:p>
            <a:r>
              <a:rPr lang="en-US" b="0" dirty="0" smtClean="0"/>
              <a:t>Power </a:t>
            </a:r>
            <a:r>
              <a:rPr lang="en-US" b="0" dirty="0"/>
              <a:t>spectrum </a:t>
            </a:r>
            <a:r>
              <a:rPr lang="en-US" b="0" dirty="0" smtClean="0"/>
              <a:t>(and non-</a:t>
            </a:r>
            <a:r>
              <a:rPr lang="en-US" b="0" dirty="0" err="1" smtClean="0"/>
              <a:t>gaussian</a:t>
            </a:r>
            <a:r>
              <a:rPr lang="en-US" b="0" dirty="0" smtClean="0"/>
              <a:t> structures) of </a:t>
            </a:r>
            <a:r>
              <a:rPr lang="en-US" b="0" dirty="0"/>
              <a:t>generated maps match </a:t>
            </a:r>
            <a:r>
              <a:rPr lang="en-US" b="0" dirty="0" smtClean="0"/>
              <a:t>validation with high fidelity</a:t>
            </a:r>
          </a:p>
          <a:p>
            <a:r>
              <a:rPr lang="en-US" b="0" dirty="0" smtClean="0"/>
              <a:t>Produce &gt; 1000 maps/min on a laptop CPU (or 48k /min on GPU)</a:t>
            </a:r>
          </a:p>
          <a:p>
            <a:r>
              <a:rPr lang="en-US" b="0" dirty="0" smtClean="0"/>
              <a:t>Related </a:t>
            </a:r>
            <a:r>
              <a:rPr lang="en-US" b="0" dirty="0" smtClean="0"/>
              <a:t>but different to </a:t>
            </a:r>
            <a:r>
              <a:rPr lang="en-US" b="0" dirty="0" err="1" smtClean="0"/>
              <a:t>CaloGAN</a:t>
            </a:r>
            <a:r>
              <a:rPr lang="en-US" sz="2600" b="0" dirty="0" err="1" smtClean="0">
                <a:hlinkClick r:id="rId4"/>
              </a:rPr>
              <a:t>https</a:t>
            </a:r>
            <a:r>
              <a:rPr lang="en-US" sz="2600" b="0" dirty="0">
                <a:hlinkClick r:id="rId4"/>
              </a:rPr>
              <a:t>://arxiv.org/abs/</a:t>
            </a:r>
            <a:r>
              <a:rPr lang="en-US" sz="2600" b="0" dirty="0" smtClean="0">
                <a:hlinkClick r:id="rId4"/>
              </a:rPr>
              <a:t>1705.02355</a:t>
            </a:r>
            <a:r>
              <a:rPr lang="en-US" b="0" dirty="0" smtClean="0"/>
              <a:t>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116656" y="4776605"/>
            <a:ext cx="925708" cy="273844"/>
          </a:xfrm>
          <a:prstGeom prst="rect">
            <a:avLst/>
          </a:prstGeom>
        </p:spPr>
        <p:txBody>
          <a:bodyPr lIns="82936" tIns="41468" rIns="82936" bIns="41468"/>
          <a:lstStyle/>
          <a:p>
            <a:fld id="{F31F9CDF-BACC-E147-AB5F-B3A8677A9A9C}" type="slidenum">
              <a:rPr lang="en-US">
                <a:latin typeface="Calibri"/>
              </a:rPr>
              <a:pPr/>
              <a:t>31</a:t>
            </a:fld>
            <a:endParaRPr lang="en-US"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73871" y="263202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38" y="1382458"/>
            <a:ext cx="3962292" cy="36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64" y="971550"/>
            <a:ext cx="4171462" cy="24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864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OT-GAN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https://openreview.net/pdf?id=</a:t>
            </a:r>
            <a:r>
              <a:rPr lang="en-US" dirty="0" smtClean="0">
                <a:hlinkClick r:id="rId2"/>
              </a:rPr>
              <a:t>rkQkBnJAb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58671"/>
            <a:ext cx="7073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networks for whole event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ct val="25000"/>
              <a:buFont typeface="Calibri"/>
              <a:buNone/>
            </a:pPr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fld id="{00000000-1234-1234-1234-123412341234}" type="slidenum"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r>
              <a:rPr lang="en" sz="1100" b="0" i="0" u="none" strike="noStrike" cap="none" smtClean="0">
                <a:solidFill>
                  <a:srgbClr val="114766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endParaRPr lang="en" sz="1100" b="0" i="0" u="none" strike="noStrike" cap="none">
              <a:solidFill>
                <a:srgbClr val="1147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080" y="3796336"/>
            <a:ext cx="41734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u="none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also: </a:t>
            </a:r>
            <a:r>
              <a:rPr lang="en-US" sz="1800" dirty="0" smtClean="0">
                <a:latin typeface="Calibri"/>
                <a:cs typeface="Calibri"/>
              </a:rPr>
              <a:t>WB, Steve Farrell Thorsten </a:t>
            </a:r>
            <a:r>
              <a:rPr lang="en-US" sz="1800" dirty="0" err="1">
                <a:latin typeface="Calibri"/>
                <a:cs typeface="Calibri"/>
              </a:rPr>
              <a:t>Kurth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Michela</a:t>
            </a:r>
            <a:r>
              <a:rPr lang="en-US" sz="1800" dirty="0">
                <a:latin typeface="Calibri"/>
                <a:cs typeface="Calibri"/>
              </a:rPr>
              <a:t> Paganini, </a:t>
            </a:r>
            <a:r>
              <a:rPr lang="en-US" sz="1800" dirty="0" err="1">
                <a:latin typeface="Calibri"/>
                <a:cs typeface="Calibri"/>
              </a:rPr>
              <a:t>Prabhat</a:t>
            </a:r>
            <a:r>
              <a:rPr lang="en-US" sz="1800" dirty="0">
                <a:latin typeface="Calibri"/>
                <a:cs typeface="Calibri"/>
              </a:rPr>
              <a:t>, Evan </a:t>
            </a:r>
            <a:r>
              <a:rPr lang="en-US" sz="1800" dirty="0" err="1" smtClean="0">
                <a:latin typeface="Calibri"/>
                <a:cs typeface="Calibri"/>
              </a:rPr>
              <a:t>Racah</a:t>
            </a:r>
            <a:endParaRPr lang="en-US" sz="1800" b="1" dirty="0" smtClean="0">
              <a:solidFill>
                <a:schemeClr val="tx1"/>
              </a:solidFill>
              <a:latin typeface="Calibri"/>
              <a:cs typeface="Calibri"/>
              <a:hlinkClick r:id="rId2"/>
            </a:endParaRPr>
          </a:p>
          <a:p>
            <a:pPr>
              <a:defRPr u="none"/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://arxiv.org/abs/1711.03573</a:t>
            </a:r>
            <a:endParaRPr lang="en-US" u="sng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95809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Physics Use-Case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45158" y="839650"/>
            <a:ext cx="6540743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 smtClean="0"/>
              <a:t>RPV </a:t>
            </a:r>
            <a:r>
              <a:rPr lang="en" sz="2400" dirty="0"/>
              <a:t>SUSY gluino decays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dirty="0"/>
              <a:t>Multi-jet final state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dirty="0"/>
              <a:t>Analysis from </a:t>
            </a:r>
            <a:r>
              <a:rPr lang="en" sz="2000" b="1" u="sng" dirty="0">
                <a:solidFill>
                  <a:schemeClr val="hlink"/>
                </a:solidFill>
                <a:hlinkClick r:id="rId3"/>
              </a:rPr>
              <a:t>ATLAS-CONF-2016-057</a:t>
            </a:r>
            <a:r>
              <a:rPr lang="en" sz="2000" dirty="0"/>
              <a:t> </a:t>
            </a:r>
            <a:r>
              <a:rPr lang="en" sz="2000" dirty="0" smtClean="0"/>
              <a:t>as  </a:t>
            </a:r>
            <a:r>
              <a:rPr lang="en" sz="2000" dirty="0"/>
              <a:t>benchmark</a:t>
            </a:r>
          </a:p>
          <a:p>
            <a:pPr marL="914400" lvl="1" indent="-355600" rtl="0">
              <a:spcBef>
                <a:spcPts val="560"/>
              </a:spcBef>
              <a:buSzPct val="100000"/>
              <a:buFont typeface="Calibri"/>
            </a:pPr>
            <a:r>
              <a:rPr lang="en-US" sz="2000" dirty="0" smtClean="0"/>
              <a:t>C</a:t>
            </a:r>
            <a:r>
              <a:rPr lang="en" sz="2000" dirty="0" smtClean="0"/>
              <a:t>lassification </a:t>
            </a:r>
            <a:r>
              <a:rPr lang="en" sz="2000" dirty="0"/>
              <a:t>problem: RPV Susy vs. </a:t>
            </a:r>
            <a:r>
              <a:rPr lang="en" sz="2000" dirty="0" smtClean="0"/>
              <a:t>QCD</a:t>
            </a:r>
            <a:endParaRPr lang="en-US" sz="2000" dirty="0"/>
          </a:p>
          <a:p>
            <a:pPr marL="914400" lvl="1" indent="-355600" rtl="0">
              <a:spcBef>
                <a:spcPts val="560"/>
              </a:spcBef>
              <a:buSzPct val="100000"/>
              <a:buFont typeface="Calibri"/>
            </a:pPr>
            <a:r>
              <a:rPr lang="en-US" sz="2000" dirty="0" smtClean="0"/>
              <a:t>Generation problem: Generate new samples</a:t>
            </a:r>
            <a:endParaRPr lang="en" sz="20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Simulated </a:t>
            </a:r>
            <a:r>
              <a:rPr lang="en-US" sz="2400" dirty="0" smtClean="0"/>
              <a:t>training </a:t>
            </a:r>
            <a:r>
              <a:rPr lang="en" sz="2400" dirty="0" smtClean="0"/>
              <a:t>samples </a:t>
            </a:r>
            <a:endParaRPr lang="en" sz="2400" dirty="0"/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b="0" dirty="0"/>
              <a:t>Pythia - event</a:t>
            </a:r>
            <a:r>
              <a:rPr lang="en" sz="2000" dirty="0"/>
              <a:t> gen.</a:t>
            </a:r>
            <a:r>
              <a:rPr lang="en" sz="2000" b="0" dirty="0"/>
              <a:t> (matc</a:t>
            </a:r>
            <a:r>
              <a:rPr lang="en" sz="2000" dirty="0"/>
              <a:t>hing ATLAS config</a:t>
            </a:r>
            <a:r>
              <a:rPr lang="en" sz="2000" b="0" dirty="0"/>
              <a:t>) </a:t>
            </a:r>
          </a:p>
          <a:p>
            <a:pPr marL="1371600" lvl="2" indent="-228600" rtl="0">
              <a:lnSpc>
                <a:spcPct val="80000"/>
              </a:lnSpc>
              <a:spcBef>
                <a:spcPts val="392"/>
              </a:spcBef>
            </a:pPr>
            <a:r>
              <a:rPr lang="en" dirty="0"/>
              <a:t>Cascade </a:t>
            </a:r>
            <a:r>
              <a:rPr lang="en" i="1" dirty="0"/>
              <a:t>m</a:t>
            </a:r>
            <a:r>
              <a:rPr lang="en" baseline="-25000" dirty="0"/>
              <a:t>g ̃</a:t>
            </a:r>
            <a:r>
              <a:rPr lang="en" dirty="0"/>
              <a:t>= 1400 , </a:t>
            </a:r>
            <a:r>
              <a:rPr lang="en" i="1" dirty="0"/>
              <a:t>m</a:t>
            </a:r>
            <a:r>
              <a:rPr lang="en" baseline="-25000" dirty="0"/>
              <a:t>χ ̃0</a:t>
            </a:r>
            <a:r>
              <a:rPr lang="en" dirty="0"/>
              <a:t>=850 default </a:t>
            </a:r>
          </a:p>
          <a:p>
            <a:pPr marL="1828800" lvl="3" rtl="0">
              <a:lnSpc>
                <a:spcPct val="80000"/>
              </a:lnSpc>
              <a:spcBef>
                <a:spcPts val="392"/>
              </a:spcBef>
            </a:pPr>
            <a:r>
              <a:rPr lang="en" dirty="0"/>
              <a:t>explore other masses 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 b="0" dirty="0"/>
              <a:t>Delphes detector </a:t>
            </a:r>
            <a:r>
              <a:rPr lang="en" sz="2000" dirty="0"/>
              <a:t>simulation </a:t>
            </a:r>
            <a:r>
              <a:rPr lang="en" sz="2000" b="0" dirty="0"/>
              <a:t>(ATLAS card)</a:t>
            </a:r>
          </a:p>
          <a:p>
            <a:pPr marL="1371600" lvl="2" indent="-355600" rtl="0">
              <a:spcBef>
                <a:spcPts val="0"/>
              </a:spcBef>
              <a:buSzPct val="100000"/>
            </a:pPr>
            <a:r>
              <a:rPr lang="en-US" dirty="0" smtClean="0"/>
              <a:t>Use o</a:t>
            </a:r>
            <a:r>
              <a:rPr lang="en" dirty="0" smtClean="0"/>
              <a:t>utput </a:t>
            </a:r>
            <a:r>
              <a:rPr lang="en" dirty="0"/>
              <a:t>calorimeter towers </a:t>
            </a:r>
            <a:r>
              <a:rPr lang="en-US" dirty="0" smtClean="0"/>
              <a:t>(and tracks</a:t>
            </a:r>
            <a:r>
              <a:rPr lang="en-US" dirty="0" smtClean="0"/>
              <a:t>)</a:t>
            </a:r>
            <a:endParaRPr sz="2000" dirty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5</a:t>
            </a:fld>
            <a:r>
              <a:rPr lang="en"/>
              <a:t> -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102" y="1067400"/>
            <a:ext cx="2239174" cy="21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381175" y="892750"/>
            <a:ext cx="5843400" cy="6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ATLAS-CONF-2016-057: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9329" y="3226099"/>
            <a:ext cx="2582499" cy="190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38825" y="3421917"/>
            <a:ext cx="4788000" cy="1687700"/>
            <a:chOff x="4538825" y="3096411"/>
            <a:chExt cx="4788000" cy="1687700"/>
          </a:xfrm>
        </p:grpSpPr>
        <p:pic>
          <p:nvPicPr>
            <p:cNvPr id="163" name="Shape 1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35681" y="3096411"/>
              <a:ext cx="4408319" cy="154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Shape 164"/>
            <p:cNvSpPr txBox="1"/>
            <p:nvPr/>
          </p:nvSpPr>
          <p:spPr>
            <a:xfrm>
              <a:off x="4538825" y="4296611"/>
              <a:ext cx="4788000" cy="48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700" dirty="0"/>
                <a:t>      Input    Conv+Pool(1)  Conv+Pool(2)     Conv+Pool(3)  (Conv+Pool(4)) Fully Connected (FC)     FC   Output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" sz="700" dirty="0"/>
                <a:t>1(or3)x64x64    64x32x32   128x8x8                256x4x4                                     4096                           512     1</a:t>
              </a:r>
            </a:p>
            <a:p>
              <a:pPr lvl="0">
                <a:spcBef>
                  <a:spcPts val="0"/>
                </a:spcBef>
                <a:buNone/>
              </a:pPr>
              <a:endParaRPr sz="700" dirty="0"/>
            </a:p>
            <a:p>
              <a:pPr lvl="0">
                <a:spcBef>
                  <a:spcPts val="0"/>
                </a:spcBef>
                <a:buNone/>
              </a:pPr>
              <a:endParaRPr sz="700" dirty="0"/>
            </a:p>
            <a:p>
              <a:pPr lvl="0">
                <a:spcBef>
                  <a:spcPts val="0"/>
                </a:spcBef>
                <a:buNone/>
              </a:pPr>
              <a:endParaRPr sz="700" dirty="0"/>
            </a:p>
          </p:txBody>
        </p:sp>
      </p:grp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Dat</a:t>
            </a:r>
            <a:r>
              <a:rPr lang="en-US" dirty="0" smtClean="0"/>
              <a:t>a and </a:t>
            </a:r>
            <a:r>
              <a:rPr lang="en" dirty="0" smtClean="0"/>
              <a:t>CNN </a:t>
            </a:r>
            <a:r>
              <a:rPr lang="en" dirty="0"/>
              <a:t>Architecture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6</a:t>
            </a:fld>
            <a:r>
              <a:rPr lang="en"/>
              <a:t> -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70025" y="788299"/>
            <a:ext cx="5814000" cy="36414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Font typeface="Calibri"/>
            </a:pPr>
            <a:r>
              <a:rPr lang="en" sz="2000" b="0" dirty="0"/>
              <a:t>Bin tower </a:t>
            </a:r>
            <a:r>
              <a:rPr lang="en" sz="2000" b="0" dirty="0" smtClean="0"/>
              <a:t>Energy in </a:t>
            </a:r>
            <a:r>
              <a:rPr lang="en" sz="2000" b="0" dirty="0"/>
              <a:t>η/ɸ to form an ‘image</a:t>
            </a:r>
            <a:r>
              <a:rPr lang="en" sz="2000" b="0" dirty="0" smtClean="0"/>
              <a:t>’</a:t>
            </a:r>
          </a:p>
          <a:p>
            <a:pPr marL="857250" lvl="1" indent="-355600">
              <a:spcBef>
                <a:spcPts val="0"/>
              </a:spcBef>
              <a:buFont typeface="Calibri"/>
            </a:pPr>
            <a:r>
              <a:rPr lang="en" sz="2000" b="0" dirty="0" smtClean="0"/>
              <a:t>64x64 </a:t>
            </a:r>
            <a:r>
              <a:rPr lang="en" sz="2000" b="0" dirty="0"/>
              <a:t>bins (~0.1 η/ɸ towers) or </a:t>
            </a:r>
            <a:r>
              <a:rPr lang="en" sz="2000" b="0" dirty="0" smtClean="0"/>
              <a:t>224x224	</a:t>
            </a:r>
            <a:endParaRPr lang="en" sz="2000" b="0" dirty="0"/>
          </a:p>
          <a:p>
            <a:pPr marL="457200" lvl="0" indent="-355600">
              <a:spcBef>
                <a:spcPts val="0"/>
              </a:spcBef>
              <a:buFont typeface="Calibri"/>
            </a:pPr>
            <a:r>
              <a:rPr lang="en" sz="2000" b="0" dirty="0"/>
              <a:t>Also 3 ‘channels</a:t>
            </a:r>
            <a:r>
              <a:rPr lang="en" sz="2000" b="0" dirty="0" smtClean="0"/>
              <a:t>’:</a:t>
            </a:r>
            <a:r>
              <a:rPr lang="en" sz="2000" b="0" dirty="0"/>
              <a:t>Energy in Electromagnetic and Hadronic Calorimeters and no. of tracks in </a:t>
            </a:r>
            <a:r>
              <a:rPr lang="en" sz="2000" b="0" dirty="0" smtClean="0"/>
              <a:t>bin</a:t>
            </a:r>
            <a:r>
              <a:rPr lang="en" sz="2000" b="0" baseline="30000" dirty="0"/>
              <a:t>1</a:t>
            </a:r>
            <a:r>
              <a:rPr lang="en" sz="2000" b="0" dirty="0" smtClean="0"/>
              <a:t> </a:t>
            </a:r>
            <a:endParaRPr lang="en" sz="2000" b="0" dirty="0"/>
          </a:p>
          <a:p>
            <a:pPr marL="457200" lvl="0" indent="-355600">
              <a:spcBef>
                <a:spcPts val="0"/>
              </a:spcBef>
              <a:buFont typeface="Calibri"/>
            </a:pPr>
            <a:r>
              <a:rPr lang="en" sz="2000" b="0" dirty="0"/>
              <a:t>Reconstruct jets using same algorithm as physics analysis (AntiKt R=1.0 trimmed) for benchmark comparison and pre-</a:t>
            </a:r>
            <a:r>
              <a:rPr lang="en" sz="2000" b="0" dirty="0" smtClean="0"/>
              <a:t>selection</a:t>
            </a:r>
            <a:endParaRPr lang="en-US" sz="2000" dirty="0" smtClean="0"/>
          </a:p>
          <a:p>
            <a:pPr marL="457200" lvl="0" indent="-355600">
              <a:lnSpc>
                <a:spcPct val="80000"/>
              </a:lnSpc>
              <a:spcBef>
                <a:spcPts val="0"/>
              </a:spcBef>
              <a:buFont typeface="Calibri"/>
              <a:buChar char="•"/>
            </a:pPr>
            <a:r>
              <a:rPr lang="en-US" sz="2000" b="0" dirty="0"/>
              <a:t>U</a:t>
            </a:r>
            <a:r>
              <a:rPr lang="en" sz="2000" b="0" dirty="0" smtClean="0"/>
              <a:t>se </a:t>
            </a:r>
            <a:r>
              <a:rPr lang="en-US" sz="2000" b="0" dirty="0"/>
              <a:t>3 </a:t>
            </a:r>
            <a:r>
              <a:rPr lang="en" sz="2000" b="0" dirty="0"/>
              <a:t>alternating convolutional and pooling layers (or 4 for large images):  with bias and/or batch normalization </a:t>
            </a:r>
          </a:p>
          <a:p>
            <a:pPr marL="457200" lvl="0" indent="-355600">
              <a:buFont typeface="Calibri"/>
              <a:buChar char="•"/>
            </a:pPr>
            <a:r>
              <a:rPr lang="en" sz="2000" b="0" dirty="0"/>
              <a:t>QCD generated in P</a:t>
            </a:r>
            <a:r>
              <a:rPr lang="en" sz="2000" b="0" baseline="-25000" dirty="0"/>
              <a:t>T</a:t>
            </a:r>
            <a:r>
              <a:rPr lang="en" sz="2000" b="0" dirty="0"/>
              <a:t> ranges:</a:t>
            </a:r>
            <a:endParaRPr lang="en-US" sz="2000" b="0" dirty="0"/>
          </a:p>
          <a:p>
            <a:pPr marL="914400" lvl="1" indent="-355600">
              <a:lnSpc>
                <a:spcPct val="80000"/>
              </a:lnSpc>
              <a:spcBef>
                <a:spcPts val="0"/>
              </a:spcBef>
            </a:pPr>
            <a:r>
              <a:rPr lang="en" sz="2000" dirty="0" smtClean="0"/>
              <a:t>X-sec </a:t>
            </a:r>
            <a:r>
              <a:rPr lang="en" sz="2000" dirty="0"/>
              <a:t>weight in training </a:t>
            </a:r>
            <a:r>
              <a:rPr lang="en" sz="2000" dirty="0" smtClean="0"/>
              <a:t>loss</a:t>
            </a:r>
            <a:r>
              <a:rPr lang="en-US" sz="2000" dirty="0" smtClean="0"/>
              <a:t> and </a:t>
            </a:r>
          </a:p>
          <a:p>
            <a:pPr marL="5588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000" dirty="0"/>
              <a:t>e</a:t>
            </a:r>
            <a:r>
              <a:rPr lang="en-US" sz="2000" dirty="0" smtClean="0"/>
              <a:t>valuation</a:t>
            </a:r>
            <a:endParaRPr lang="en-US" sz="2000" b="0" dirty="0"/>
          </a:p>
          <a:p>
            <a:pPr marL="558800" lvl="1" indent="0" rtl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" sz="2000" dirty="0"/>
          </a:p>
          <a:p>
            <a:pPr marL="0" lvl="0" indent="0" rtl="0">
              <a:spcBef>
                <a:spcPts val="0"/>
              </a:spcBef>
              <a:buNone/>
            </a:pPr>
            <a:endParaRPr sz="2000" b="1" dirty="0"/>
          </a:p>
        </p:txBody>
      </p:sp>
      <p:pic>
        <p:nvPicPr>
          <p:cNvPr id="10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9175" y="872093"/>
            <a:ext cx="2675100" cy="21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08014" y="4649424"/>
            <a:ext cx="26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Calibri"/>
                <a:cs typeface="Calibri"/>
              </a:rPr>
              <a:t>1</a:t>
            </a:r>
            <a:r>
              <a:rPr lang="en-US" sz="1200" dirty="0" smtClean="0">
                <a:latin typeface="Calibri"/>
                <a:cs typeface="Calibri"/>
              </a:rPr>
              <a:t>Similar </a:t>
            </a:r>
            <a:r>
              <a:rPr lang="en-US" sz="1200" dirty="0" smtClean="0">
                <a:latin typeface="Calibri"/>
                <a:cs typeface="Calibri"/>
              </a:rPr>
              <a:t>to</a:t>
            </a:r>
          </a:p>
          <a:p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smtClean="0">
                <a:latin typeface="Calibri"/>
                <a:cs typeface="Calibri"/>
                <a:hlinkClick r:id="rId5"/>
              </a:rPr>
              <a:t>arXiv</a:t>
            </a:r>
            <a:r>
              <a:rPr lang="en-US" sz="1200" dirty="0" smtClean="0">
                <a:latin typeface="Calibri"/>
                <a:cs typeface="Calibri"/>
                <a:hlinkClick r:id="rId5"/>
              </a:rPr>
              <a:t>:</a:t>
            </a:r>
            <a:r>
              <a:rPr lang="en-US" sz="1200" dirty="0" smtClean="0">
                <a:latin typeface="Calibri"/>
                <a:cs typeface="Calibri"/>
                <a:hlinkClick r:id="rId5"/>
              </a:rPr>
              <a:t>1612.01551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648201" y="945361"/>
            <a:ext cx="4038600" cy="36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945361"/>
            <a:ext cx="4038600" cy="364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4033" lvl="1" indent="-264033" defTabSz="578358">
              <a:spcBef>
                <a:spcPts val="1100"/>
              </a:spcBef>
              <a:buFont typeface="Arial"/>
              <a:buChar char="•"/>
              <a:defRPr sz="2574"/>
            </a:pPr>
            <a:r>
              <a:rPr lang="en-US" sz="1800" dirty="0"/>
              <a:t> </a:t>
            </a:r>
            <a:r>
              <a:rPr lang="en-US" sz="1800" dirty="0" smtClean="0"/>
              <a:t>Compare to physics selections </a:t>
            </a:r>
            <a:r>
              <a:rPr lang="en" sz="1800" dirty="0" smtClean="0"/>
              <a:t>(</a:t>
            </a:r>
            <a:r>
              <a:rPr lang="en" sz="1800" dirty="0"/>
              <a:t>see </a:t>
            </a:r>
            <a:r>
              <a:rPr lang="en" sz="1800" dirty="0" smtClean="0"/>
              <a:t>backup</a:t>
            </a:r>
            <a:r>
              <a:rPr lang="en-US" sz="1800" dirty="0"/>
              <a:t>)</a:t>
            </a:r>
          </a:p>
          <a:p>
            <a:pPr marL="368300" indent="-342900">
              <a:buSzPct val="127272"/>
            </a:pPr>
            <a:r>
              <a:rPr lang="en-US" sz="1800" b="0" dirty="0" smtClean="0"/>
              <a:t>Also compare to</a:t>
            </a:r>
            <a:r>
              <a:rPr lang="en" sz="1800" b="0" dirty="0" smtClean="0"/>
              <a:t> </a:t>
            </a:r>
            <a:r>
              <a:rPr lang="en" sz="1800" b="0" dirty="0"/>
              <a:t>(gradient) boosted decision tree (GBDT) and 1 hidden-layer NN (</a:t>
            </a:r>
            <a:r>
              <a:rPr lang="en" sz="1800" b="0" dirty="0" smtClean="0"/>
              <a:t>MLP)</a:t>
            </a:r>
            <a:r>
              <a:rPr lang="en-US" sz="1800" b="0" dirty="0" smtClean="0"/>
              <a:t> </a:t>
            </a:r>
          </a:p>
          <a:p>
            <a:pPr marL="768350" lvl="1" indent="-342900">
              <a:buSzPct val="127272"/>
            </a:pPr>
            <a:r>
              <a:rPr lang="en" sz="1800" b="0" dirty="0" smtClean="0"/>
              <a:t>Input </a:t>
            </a:r>
            <a:r>
              <a:rPr lang="en" sz="1800" b="0" dirty="0"/>
              <a:t>jet variables used in the </a:t>
            </a:r>
            <a:r>
              <a:rPr lang="en-US" sz="1800" b="0" dirty="0" smtClean="0"/>
              <a:t>physics analysis</a:t>
            </a:r>
            <a:r>
              <a:rPr lang="en" sz="1800" b="0" dirty="0" smtClean="0"/>
              <a:t> </a:t>
            </a:r>
            <a:r>
              <a:rPr lang="en" sz="1800" b="0" dirty="0"/>
              <a:t>(Sum of Jet Mass, Number of Jets</a:t>
            </a:r>
            <a:r>
              <a:rPr lang="en" sz="1800" dirty="0"/>
              <a:t>, </a:t>
            </a:r>
            <a:r>
              <a:rPr lang="en" sz="1800" b="0" dirty="0"/>
              <a:t>Eta between leading 2 jets) and 4-mom of first 5 </a:t>
            </a:r>
            <a:r>
              <a:rPr lang="en" sz="1800" b="0" dirty="0" smtClean="0"/>
              <a:t>jets</a:t>
            </a:r>
            <a:endParaRPr lang="en-US" sz="1800" dirty="0"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7</a:t>
            </a:fld>
            <a:r>
              <a:rPr lang="en"/>
              <a:t> -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45361"/>
            <a:ext cx="4114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CNN performance</a:t>
            </a: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506618" y="3955248"/>
            <a:ext cx="8531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lvl="0" indent="-342900">
              <a:buSzPct val="127272"/>
            </a:pPr>
            <a:r>
              <a:rPr lang="en" sz="1800" i="1" dirty="0">
                <a:latin typeface="Calibri"/>
                <a:cs typeface="Calibri"/>
              </a:rPr>
              <a:t>Increased signal </a:t>
            </a:r>
            <a:r>
              <a:rPr lang="en" sz="1800" i="1" dirty="0" smtClean="0">
                <a:latin typeface="Calibri"/>
                <a:cs typeface="Calibri"/>
              </a:rPr>
              <a:t>efficiency</a:t>
            </a:r>
            <a:r>
              <a:rPr lang="en-US" sz="1800" i="1" dirty="0">
                <a:latin typeface="Calibri"/>
                <a:cs typeface="Calibri"/>
              </a:rPr>
              <a:t> </a:t>
            </a:r>
            <a:r>
              <a:rPr lang="en-US" sz="1800" i="1" dirty="0" smtClean="0">
                <a:latin typeface="Calibri"/>
                <a:cs typeface="Calibri"/>
              </a:rPr>
              <a:t>(</a:t>
            </a:r>
            <a:r>
              <a:rPr lang="en-US" sz="1800" i="1" dirty="0">
                <a:latin typeface="Calibri"/>
                <a:cs typeface="Calibri"/>
              </a:rPr>
              <a:t>from 0.41 to </a:t>
            </a:r>
            <a:r>
              <a:rPr lang="en-US" sz="1800" i="1" dirty="0" smtClean="0">
                <a:latin typeface="Calibri"/>
                <a:cs typeface="Calibri"/>
              </a:rPr>
              <a:t>0.77)</a:t>
            </a:r>
            <a:r>
              <a:rPr lang="en" sz="1800" i="1" dirty="0" smtClean="0">
                <a:latin typeface="Calibri"/>
                <a:cs typeface="Calibri"/>
              </a:rPr>
              <a:t> </a:t>
            </a:r>
            <a:r>
              <a:rPr lang="en" sz="1800" i="1" dirty="0">
                <a:latin typeface="Calibri"/>
                <a:cs typeface="Calibri"/>
              </a:rPr>
              <a:t>at same </a:t>
            </a:r>
            <a:r>
              <a:rPr lang="en" sz="1800" i="1" dirty="0" smtClean="0">
                <a:latin typeface="Calibri"/>
                <a:cs typeface="Calibri"/>
              </a:rPr>
              <a:t>background </a:t>
            </a:r>
            <a:r>
              <a:rPr lang="en" sz="1800" i="1" dirty="0">
                <a:latin typeface="Calibri"/>
                <a:cs typeface="Calibri"/>
              </a:rPr>
              <a:t>rejection </a:t>
            </a:r>
            <a:r>
              <a:rPr lang="en-US" sz="1800" i="1" dirty="0" smtClean="0">
                <a:latin typeface="Calibri"/>
                <a:cs typeface="Calibri"/>
              </a:rPr>
              <a:t>as selections </a:t>
            </a:r>
            <a:r>
              <a:rPr lang="en" sz="1800" i="1" dirty="0" smtClean="0">
                <a:latin typeface="Calibri"/>
                <a:cs typeface="Calibri"/>
              </a:rPr>
              <a:t>without </a:t>
            </a:r>
            <a:r>
              <a:rPr lang="en" sz="1800" i="1" dirty="0">
                <a:latin typeface="Calibri"/>
                <a:cs typeface="Calibri"/>
              </a:rPr>
              <a:t>using jet </a:t>
            </a:r>
            <a:r>
              <a:rPr lang="en" sz="1800" i="1" dirty="0" smtClean="0">
                <a:latin typeface="Calibri"/>
                <a:cs typeface="Calibri"/>
              </a:rPr>
              <a:t>variables</a:t>
            </a:r>
            <a:r>
              <a:rPr lang="en-US" sz="1800" i="1" dirty="0" smtClean="0">
                <a:latin typeface="Calibri"/>
                <a:cs typeface="Calibri"/>
              </a:rPr>
              <a:t>. Approximate </a:t>
            </a:r>
            <a:r>
              <a:rPr lang="en-US" sz="1800" i="1" dirty="0" smtClean="0">
                <a:latin typeface="Calibri"/>
                <a:cs typeface="Calibri"/>
              </a:rPr>
              <a:t>significance increase of 1.8x</a:t>
            </a:r>
            <a:endParaRPr lang="en" sz="180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Further improving performance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- </a:t>
            </a:r>
            <a:fld id="{00000000-1234-1234-1234-123412341234}" type="slidenum">
              <a:rPr lang="en"/>
              <a:t>8</a:t>
            </a:fld>
            <a:r>
              <a:rPr lang="en" dirty="0"/>
              <a:t> -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945361"/>
            <a:ext cx="4038600" cy="36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>
              <a:spcBef>
                <a:spcPts val="0"/>
              </a:spcBef>
              <a:buNone/>
            </a:pPr>
            <a:r>
              <a:rPr lang="en" sz="1800" dirty="0"/>
              <a:t>Three channel </a:t>
            </a:r>
            <a:r>
              <a:rPr lang="en" sz="1800" dirty="0" smtClean="0"/>
              <a:t>CNN</a:t>
            </a:r>
            <a:r>
              <a:rPr lang="en-US" sz="1800" dirty="0"/>
              <a:t>:</a:t>
            </a:r>
            <a:r>
              <a:rPr lang="en" sz="1800" dirty="0" smtClean="0"/>
              <a:t> </a:t>
            </a:r>
            <a:endParaRPr lang="en" sz="1800" dirty="0"/>
          </a:p>
          <a:p>
            <a:pPr marL="514350" indent="-381000">
              <a:spcBef>
                <a:spcPts val="0"/>
              </a:spcBef>
            </a:pPr>
            <a:r>
              <a:rPr lang="en" sz="1800" b="0" dirty="0"/>
              <a:t>Energy in </a:t>
            </a:r>
            <a:r>
              <a:rPr lang="en-US" sz="1800" b="0" dirty="0" smtClean="0"/>
              <a:t>E-</a:t>
            </a:r>
            <a:r>
              <a:rPr lang="en-US" sz="1800" b="0" dirty="0"/>
              <a:t>Cal </a:t>
            </a:r>
            <a:r>
              <a:rPr lang="en" sz="1800" b="0" dirty="0"/>
              <a:t>and </a:t>
            </a:r>
            <a:r>
              <a:rPr lang="en-US" sz="1800" b="0" dirty="0"/>
              <a:t>H-Cal</a:t>
            </a:r>
            <a:endParaRPr lang="en" sz="1800" b="0" dirty="0"/>
          </a:p>
          <a:p>
            <a:pPr marL="514350" indent="-381000">
              <a:spcBef>
                <a:spcPts val="0"/>
              </a:spcBef>
            </a:pPr>
            <a:r>
              <a:rPr lang="en-US" sz="1800" b="0" dirty="0"/>
              <a:t>No. </a:t>
            </a:r>
            <a:r>
              <a:rPr lang="en" sz="1800" b="0" dirty="0"/>
              <a:t>tracks in the </a:t>
            </a:r>
            <a:r>
              <a:rPr lang="en-US" sz="1800" b="0" dirty="0" smtClean="0"/>
              <a:t>same </a:t>
            </a:r>
            <a:r>
              <a:rPr lang="en" sz="1800" b="0" dirty="0" smtClean="0"/>
              <a:t>Eta/Phi </a:t>
            </a:r>
            <a:r>
              <a:rPr lang="en" sz="1800" b="0" dirty="0"/>
              <a:t>bin </a:t>
            </a:r>
          </a:p>
          <a:p>
            <a:pPr marL="76200" lvl="0" indent="0">
              <a:spcBef>
                <a:spcPts val="0"/>
              </a:spcBef>
              <a:buNone/>
            </a:pPr>
            <a:endParaRPr lang="en-US" sz="1800" b="0" dirty="0" smtClean="0"/>
          </a:p>
          <a:p>
            <a:pPr marL="76200" lvl="0" indent="0">
              <a:spcBef>
                <a:spcPts val="0"/>
              </a:spcBef>
              <a:buNone/>
            </a:pPr>
            <a:r>
              <a:rPr lang="en-US" sz="1800" dirty="0" smtClean="0"/>
              <a:t>Weights:</a:t>
            </a:r>
          </a:p>
          <a:p>
            <a:pPr marL="457200" lvl="0" indent="-381000">
              <a:spcBef>
                <a:spcPts val="0"/>
              </a:spcBef>
            </a:pPr>
            <a:r>
              <a:rPr lang="en" sz="1800" b="0" dirty="0" smtClean="0"/>
              <a:t>Cross-section </a:t>
            </a:r>
            <a:r>
              <a:rPr lang="en" sz="1800" b="0" dirty="0"/>
              <a:t>weights applied in training loss </a:t>
            </a:r>
            <a:r>
              <a:rPr lang="en" sz="1800" b="0" dirty="0" smtClean="0"/>
              <a:t>–</a:t>
            </a:r>
            <a:r>
              <a:rPr lang="en-US" sz="1800" b="0" dirty="0" smtClean="0"/>
              <a:t> also </a:t>
            </a:r>
            <a:r>
              <a:rPr lang="en-US" sz="1800" b="0" dirty="0"/>
              <a:t>t</a:t>
            </a:r>
            <a:r>
              <a:rPr lang="en" sz="1800" b="0" dirty="0" smtClean="0"/>
              <a:t>ry </a:t>
            </a:r>
            <a:r>
              <a:rPr lang="en" sz="1800" b="0" dirty="0"/>
              <a:t>log of </a:t>
            </a:r>
            <a:r>
              <a:rPr lang="en" sz="1800" b="0" dirty="0" smtClean="0"/>
              <a:t>weights</a:t>
            </a:r>
            <a:endParaRPr lang="en-US" sz="1800" b="0" dirty="0" smtClean="0"/>
          </a:p>
          <a:p>
            <a:pPr marL="857250" lvl="1" indent="-381000">
              <a:spcBef>
                <a:spcPts val="0"/>
              </a:spcBef>
            </a:pPr>
            <a:r>
              <a:rPr lang="en-US" sz="1400" dirty="0" smtClean="0"/>
              <a:t>More stable implementation </a:t>
            </a:r>
            <a:endParaRPr lang="en-US" sz="1400" b="0" dirty="0" smtClean="0"/>
          </a:p>
          <a:p>
            <a:pPr marL="457200" lvl="0" indent="-381000" rtl="0">
              <a:spcBef>
                <a:spcPts val="480"/>
              </a:spcBef>
              <a:buSzPct val="100000"/>
            </a:pPr>
            <a:r>
              <a:rPr lang="en" sz="1800" b="0" dirty="0" smtClean="0"/>
              <a:t>Implementation </a:t>
            </a:r>
            <a:r>
              <a:rPr lang="en" sz="1800" b="0" dirty="0"/>
              <a:t>with full weights and that with log weights focus differently on signal and background</a:t>
            </a:r>
          </a:p>
          <a:p>
            <a:pPr marL="857250" lvl="1" indent="-381000"/>
            <a:r>
              <a:rPr lang="en" sz="1400" b="0" dirty="0"/>
              <a:t>Can ensemble these by taking mean of predictions - gives best performance </a:t>
            </a:r>
          </a:p>
          <a:p>
            <a:pPr marL="0" lvl="0" indent="0" rtl="0">
              <a:spcBef>
                <a:spcPts val="480"/>
              </a:spcBef>
              <a:buNone/>
            </a:pPr>
            <a:endParaRPr sz="1800" b="0" dirty="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3785" y="4624203"/>
            <a:ext cx="33618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83785" y="4624203"/>
            <a:ext cx="33618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648201" y="945361"/>
            <a:ext cx="4038600" cy="36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16" name="Shape 21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45361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60340" y="134902"/>
            <a:ext cx="6819000" cy="57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Robustness and interpreting</a:t>
            </a:r>
            <a:endParaRPr lang="en" dirty="0"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4116655" y="4776603"/>
            <a:ext cx="9258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14766"/>
              </a:buClr>
              <a:buSzPct val="25000"/>
              <a:buFont typeface="Calibri"/>
              <a:buNone/>
            </a:pPr>
            <a:r>
              <a:rPr lang="en"/>
              <a:t>- </a:t>
            </a:r>
            <a:fld id="{00000000-1234-1234-1234-123412341234}" type="slidenum">
              <a:rPr lang="en"/>
              <a:t>9</a:t>
            </a:fld>
            <a:r>
              <a:rPr lang="en"/>
              <a:t> -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91326" y="1084550"/>
            <a:ext cx="3920374" cy="361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342900"/>
            <a:r>
              <a:rPr lang="en-US" sz="2000" b="0" dirty="0" smtClean="0"/>
              <a:t>Robust to </a:t>
            </a:r>
            <a:r>
              <a:rPr lang="en-US" sz="2000" b="0" dirty="0"/>
              <a:t>pileup (see backup</a:t>
            </a:r>
            <a:r>
              <a:rPr lang="en-US" sz="2000" b="0" dirty="0" smtClean="0"/>
              <a:t>) </a:t>
            </a:r>
            <a:r>
              <a:rPr lang="en-US" sz="2000" b="0" dirty="0" smtClean="0"/>
              <a:t>and can apply without retraining </a:t>
            </a:r>
            <a:r>
              <a:rPr lang="en-US" sz="2000" b="0" dirty="0" smtClean="0"/>
              <a:t>to other signal masses</a:t>
            </a:r>
          </a:p>
          <a:p>
            <a:pPr marL="76200" indent="0">
              <a:buNone/>
            </a:pPr>
            <a:endParaRPr lang="en-US" sz="2000" b="0" dirty="0" smtClean="0"/>
          </a:p>
          <a:p>
            <a:pPr marL="457200" lvl="0" indent="-381000" rtl="0">
              <a:spcBef>
                <a:spcPts val="560"/>
              </a:spcBef>
              <a:buSzPct val="100000"/>
            </a:pPr>
            <a:r>
              <a:rPr lang="en-US" sz="2000" b="0" dirty="0" smtClean="0"/>
              <a:t>Captures power of jet variables – e.g. add selections </a:t>
            </a:r>
            <a:r>
              <a:rPr lang="en" sz="2000" b="0" dirty="0" smtClean="0"/>
              <a:t>to CNN </a:t>
            </a:r>
            <a:r>
              <a:rPr lang="en" sz="2000" b="0" dirty="0"/>
              <a:t>output in a 1 layer NN</a:t>
            </a:r>
          </a:p>
          <a:p>
            <a:pPr marL="914400" lvl="1" indent="-228600" rtl="0">
              <a:spcBef>
                <a:spcPts val="560"/>
              </a:spcBef>
            </a:pPr>
            <a:r>
              <a:rPr lang="en" sz="2000" dirty="0"/>
              <a:t>Little/no increase in performance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455" y="2937018"/>
            <a:ext cx="3124686" cy="211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8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3" y="729179"/>
            <a:ext cx="3541780" cy="220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RSC-40">
  <a:themeElements>
    <a:clrScheme name="NERSC Palette">
      <a:dk1>
        <a:srgbClr val="000000"/>
      </a:dk1>
      <a:lt1>
        <a:srgbClr val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RSCTemplate2013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76926</TotalTime>
  <Words>2497</Words>
  <Application>Microsoft Macintosh PowerPoint</Application>
  <PresentationFormat>On-screen Show (16:9)</PresentationFormat>
  <Paragraphs>297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NERSC-40</vt:lpstr>
      <vt:lpstr>NERSCTemplate2013</vt:lpstr>
      <vt:lpstr>PowerPoint Presentation</vt:lpstr>
      <vt:lpstr>Topics in this talk… </vt:lpstr>
      <vt:lpstr>NERSC</vt:lpstr>
      <vt:lpstr>Deep networks for whole event classification</vt:lpstr>
      <vt:lpstr>Physics Use-Case</vt:lpstr>
      <vt:lpstr>Data and CNN Architecture</vt:lpstr>
      <vt:lpstr>CNN performance</vt:lpstr>
      <vt:lpstr>Further improving performance</vt:lpstr>
      <vt:lpstr>Robustness and interpreting</vt:lpstr>
      <vt:lpstr>Deep networks for whole event generation</vt:lpstr>
      <vt:lpstr>PowerPoint Presentation</vt:lpstr>
      <vt:lpstr>RPV-GAN</vt:lpstr>
      <vt:lpstr>Jet variables</vt:lpstr>
      <vt:lpstr>Optimizing training times and distributed training</vt:lpstr>
      <vt:lpstr>Timing and CPU Optimization</vt:lpstr>
      <vt:lpstr>Extreme distributed training</vt:lpstr>
      <vt:lpstr>Extreme distributed training- results </vt:lpstr>
      <vt:lpstr>Rise of AI focused hardware</vt:lpstr>
      <vt:lpstr>Conclusions</vt:lpstr>
      <vt:lpstr> Thanks: Ben Nachman and Brian Amadio  for discussions and physics input.  Example Code; Scripts for NERSC and sample datasets at: https://www.nersc.gov/users/data-analytics/data-analytics-2/deep-learning/deep-networks-for-hep/   WE’RE HIRING!!  MACHINE LEARNING ENGINEER AT NERSChttps://lbl.referrals.selectminds.com/jobs/machine-learning-engineer-206 </vt:lpstr>
      <vt:lpstr>Backups</vt:lpstr>
      <vt:lpstr>Benchmark Analysis</vt:lpstr>
      <vt:lpstr>Keras CNN Model</vt:lpstr>
      <vt:lpstr>Comparing CNN to jet variables</vt:lpstr>
      <vt:lpstr>Different signals and pileup</vt:lpstr>
      <vt:lpstr>Interpretation - feature maps</vt:lpstr>
      <vt:lpstr>Timings and Tensorflow</vt:lpstr>
      <vt:lpstr>Scaling </vt:lpstr>
      <vt:lpstr>Scaling other frameworks </vt:lpstr>
      <vt:lpstr>Graph CNNs for classification</vt:lpstr>
      <vt:lpstr>CosmoGAN</vt:lpstr>
      <vt:lpstr>OT-GAN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Wahid Bhimji</cp:lastModifiedBy>
  <cp:revision>56</cp:revision>
  <dcterms:modified xsi:type="dcterms:W3CDTF">2017-12-12T22:27:27Z</dcterms:modified>
</cp:coreProperties>
</file>