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69" r:id="rId2"/>
    <p:sldId id="325" r:id="rId3"/>
    <p:sldId id="341" r:id="rId4"/>
    <p:sldId id="371" r:id="rId5"/>
    <p:sldId id="337" r:id="rId6"/>
    <p:sldId id="287" r:id="rId7"/>
    <p:sldId id="346" r:id="rId8"/>
    <p:sldId id="343" r:id="rId9"/>
    <p:sldId id="361" r:id="rId10"/>
    <p:sldId id="359" r:id="rId11"/>
    <p:sldId id="362" r:id="rId12"/>
    <p:sldId id="344" r:id="rId13"/>
    <p:sldId id="373" r:id="rId14"/>
    <p:sldId id="358" r:id="rId15"/>
    <p:sldId id="369" r:id="rId16"/>
    <p:sldId id="351" r:id="rId17"/>
    <p:sldId id="291" r:id="rId18"/>
    <p:sldId id="364" r:id="rId19"/>
    <p:sldId id="365" r:id="rId20"/>
    <p:sldId id="366" r:id="rId21"/>
    <p:sldId id="352" r:id="rId22"/>
    <p:sldId id="353" r:id="rId23"/>
    <p:sldId id="354" r:id="rId24"/>
    <p:sldId id="323" r:id="rId25"/>
    <p:sldId id="372" r:id="rId26"/>
    <p:sldId id="340" r:id="rId27"/>
    <p:sldId id="355" r:id="rId28"/>
    <p:sldId id="367" r:id="rId29"/>
    <p:sldId id="363" r:id="rId30"/>
    <p:sldId id="345" r:id="rId31"/>
    <p:sldId id="296" r:id="rId32"/>
    <p:sldId id="301" r:id="rId33"/>
    <p:sldId id="300" r:id="rId34"/>
    <p:sldId id="265" r:id="rId35"/>
    <p:sldId id="289" r:id="rId36"/>
    <p:sldId id="328" r:id="rId37"/>
    <p:sldId id="329" r:id="rId38"/>
    <p:sldId id="326" r:id="rId39"/>
    <p:sldId id="332" r:id="rId40"/>
    <p:sldId id="319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409F"/>
    <a:srgbClr val="CAB447"/>
    <a:srgbClr val="FFE1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61" autoAdjust="0"/>
    <p:restoredTop sz="97892" autoAdjust="0"/>
  </p:normalViewPr>
  <p:slideViewPr>
    <p:cSldViewPr snapToGrid="0" snapToObjects="1">
      <p:cViewPr>
        <p:scale>
          <a:sx n="63" d="100"/>
          <a:sy n="63" d="100"/>
        </p:scale>
        <p:origin x="-2368" y="-9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27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86114-DD7E-EB42-922E-C9DA64E0AC1A}" type="datetime1">
              <a:rPr lang="en-US" smtClean="0"/>
              <a:t>9/24/17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002D15-1861-5E4B-9A44-E391F3671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744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6D3F2-1321-FA47-B60C-1F4C17651838}" type="datetime1">
              <a:rPr lang="en-US" smtClean="0"/>
              <a:t>9/24/17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5AA0C-96F8-2240-B273-9DCC585AC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17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5AA0C-96F8-2240-B273-9DCC585AC11F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01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5AA0C-96F8-2240-B273-9DCC585AC11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85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95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9185" y="1600202"/>
            <a:ext cx="6565570" cy="43844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86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16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5568" y="6361609"/>
            <a:ext cx="2133600" cy="365125"/>
          </a:xfrm>
        </p:spPr>
        <p:txBody>
          <a:bodyPr/>
          <a:lstStyle/>
          <a:p>
            <a:fld id="{0E646309-394F-0744-9B65-91C1A7291A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87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5568" y="6361609"/>
            <a:ext cx="2133600" cy="365125"/>
          </a:xfrm>
        </p:spPr>
        <p:txBody>
          <a:bodyPr/>
          <a:lstStyle/>
          <a:p>
            <a:fld id="{0E646309-394F-0744-9B65-91C1A7291A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66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9846"/>
            <a:ext cx="8229600" cy="1143004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87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1785578" y="175589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5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9186" y="1729974"/>
            <a:ext cx="6565569" cy="413237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83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9185" y="1600202"/>
            <a:ext cx="6565570" cy="43844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96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67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38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1785578" y="175589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58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9186" y="1729974"/>
            <a:ext cx="6565569" cy="413237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3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85568" y="636160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0E646309-394F-0744-9B65-91C1A7291A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154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8" r:id="rId3"/>
    <p:sldLayoutId id="2147483656" r:id="rId4"/>
    <p:sldLayoutId id="2147483650" r:id="rId5"/>
    <p:sldLayoutId id="2147483652" r:id="rId6"/>
    <p:sldLayoutId id="2147483655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g"/><Relationship Id="rId3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17.png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emf"/><Relationship Id="rId3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emf"/><Relationship Id="rId3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emf"/><Relationship Id="rId3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emf"/><Relationship Id="rId3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emf"/><Relationship Id="rId3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emf"/><Relationship Id="rId3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Relationship Id="rId3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9.png"/><Relationship Id="rId5" Type="http://schemas.openxmlformats.org/officeDocument/2006/relationships/image" Target="../media/image5.jpg"/><Relationship Id="rId6" Type="http://schemas.openxmlformats.org/officeDocument/2006/relationships/oleObject" Target="../embeddings/oleObject1.bin"/><Relationship Id="rId7" Type="http://schemas.openxmlformats.org/officeDocument/2006/relationships/image" Target="../media/image2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4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emf"/><Relationship Id="rId3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g"/><Relationship Id="rId3" Type="http://schemas.openxmlformats.org/officeDocument/2006/relationships/image" Target="../media/image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Relationship Id="rId3" Type="http://schemas.openxmlformats.org/officeDocument/2006/relationships/image" Target="../media/image46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Relationship Id="rId3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51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Relationship Id="rId3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5.jp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gif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987" y="3269946"/>
            <a:ext cx="8018620" cy="1290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b="1" dirty="0" smtClean="0">
                <a:latin typeface="Arial"/>
              </a:rPr>
              <a:t>Single Molecule Fluorescent Imaging</a:t>
            </a:r>
          </a:p>
          <a:p>
            <a:pPr algn="ctr">
              <a:lnSpc>
                <a:spcPct val="80000"/>
              </a:lnSpc>
            </a:pPr>
            <a:r>
              <a:rPr lang="en-US" sz="3200" b="1" dirty="0" smtClean="0">
                <a:latin typeface="Arial"/>
              </a:rPr>
              <a:t>&amp;</a:t>
            </a:r>
          </a:p>
          <a:p>
            <a:pPr algn="ctr">
              <a:lnSpc>
                <a:spcPct val="80000"/>
              </a:lnSpc>
            </a:pPr>
            <a:r>
              <a:rPr lang="en-US" sz="3200" b="1" dirty="0" err="1" smtClean="0">
                <a:latin typeface="Arial"/>
              </a:rPr>
              <a:t>Neutrinoless</a:t>
            </a:r>
            <a:r>
              <a:rPr lang="en-US" sz="3200" b="1" dirty="0" smtClean="0">
                <a:latin typeface="Arial"/>
              </a:rPr>
              <a:t> Double Beta Decay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4479" y="4715178"/>
            <a:ext cx="548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Austin D McDonald 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	Dr. Ben J.P. Jones, Dr. David R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Nygren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 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4479" y="5679959"/>
            <a:ext cx="6000110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Department of Physics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67813" y="5053315"/>
            <a:ext cx="488696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46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RFsch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1458226"/>
            <a:ext cx="5080000" cy="47746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9186" y="586117"/>
            <a:ext cx="65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Single Molecule TIRF</a:t>
            </a:r>
          </a:p>
        </p:txBody>
      </p:sp>
      <p:pic>
        <p:nvPicPr>
          <p:cNvPr id="8" name="Picture 7" descr="logo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1693333" cy="1270000"/>
          </a:xfrm>
          <a:prstGeom prst="rect">
            <a:avLst/>
          </a:prstGeom>
        </p:spPr>
      </p:pic>
      <p:pic>
        <p:nvPicPr>
          <p:cNvPr id="2" name="Picture 1" descr="BaFirs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0552"/>
            <a:ext cx="4059936" cy="4059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640" y="1720198"/>
            <a:ext cx="3998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Single Barium TIRF Image</a:t>
            </a:r>
            <a:endParaRPr lang="en-US" sz="2400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70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79186" y="586117"/>
            <a:ext cx="65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Single Molecule TIRF</a:t>
            </a:r>
          </a:p>
        </p:txBody>
      </p:sp>
      <p:pic>
        <p:nvPicPr>
          <p:cNvPr id="8" name="Picture 7" descr="logo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1693333" cy="1270000"/>
          </a:xfrm>
          <a:prstGeom prst="rect">
            <a:avLst/>
          </a:prstGeom>
        </p:spPr>
      </p:pic>
      <p:pic>
        <p:nvPicPr>
          <p:cNvPr id="3" name="Picture 2" descr="BaFirsts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0552"/>
            <a:ext cx="4059936" cy="40599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640" y="1720198"/>
            <a:ext cx="3998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Single Barium TIRF Image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07181" y="2183020"/>
            <a:ext cx="473681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Molecules that are close to the surface are identifiable through there intensity 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407181" y="4054330"/>
            <a:ext cx="4736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They are then scanned for appearance and disappearance </a:t>
            </a:r>
            <a:endParaRPr lang="en-US" sz="2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64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st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861" y="3440287"/>
            <a:ext cx="2788920" cy="2788920"/>
          </a:xfrm>
          <a:prstGeom prst="rect">
            <a:avLst/>
          </a:prstGeom>
        </p:spPr>
      </p:pic>
      <p:pic>
        <p:nvPicPr>
          <p:cNvPr id="8" name="Picture 7" descr="logo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1693333" cy="127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+mn-lt"/>
              </a:rPr>
              <a:t>Single</a:t>
            </a:r>
            <a:r>
              <a:rPr lang="en-US" sz="3600" b="1" dirty="0" smtClean="0"/>
              <a:t> Barium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97222" y="1685835"/>
            <a:ext cx="31467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Single</a:t>
            </a:r>
            <a:r>
              <a:rPr lang="en-US" sz="2400" dirty="0" smtClean="0"/>
              <a:t> step photo-bleaching confirms single molecule interpretation </a:t>
            </a:r>
            <a:endParaRPr lang="en-US" sz="2400" dirty="0"/>
          </a:p>
        </p:txBody>
      </p:sp>
      <p:pic>
        <p:nvPicPr>
          <p:cNvPr id="12" name="Picture 11" descr="test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29" y="3440287"/>
            <a:ext cx="2788920" cy="2788920"/>
          </a:xfrm>
          <a:prstGeom prst="rect">
            <a:avLst/>
          </a:prstGeom>
        </p:spPr>
      </p:pic>
      <p:pic>
        <p:nvPicPr>
          <p:cNvPr id="4" name="Picture 3" descr="Ba-Photobleach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7" y="1145821"/>
            <a:ext cx="5390445" cy="28749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77157" y="4404896"/>
            <a:ext cx="306684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one second exposure before and after bleaching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20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12</a:t>
            </a:fld>
            <a:endParaRPr lang="en-US" dirty="0"/>
          </a:p>
        </p:txBody>
      </p:sp>
      <p:pic>
        <p:nvPicPr>
          <p:cNvPr id="4" name="Picture 3" descr="2step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1471"/>
            <a:ext cx="3086661" cy="3086661"/>
          </a:xfrm>
          <a:prstGeom prst="rect">
            <a:avLst/>
          </a:prstGeom>
        </p:spPr>
      </p:pic>
      <p:pic>
        <p:nvPicPr>
          <p:cNvPr id="5" name="Picture 4" descr="2step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80" y="3091471"/>
            <a:ext cx="3090672" cy="3090672"/>
          </a:xfrm>
          <a:prstGeom prst="rect">
            <a:avLst/>
          </a:prstGeom>
        </p:spPr>
      </p:pic>
      <p:pic>
        <p:nvPicPr>
          <p:cNvPr id="6" name="Picture 5" descr="2step-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539" y="3219748"/>
            <a:ext cx="3090672" cy="3090672"/>
          </a:xfrm>
          <a:prstGeom prst="rect">
            <a:avLst/>
          </a:prstGeom>
        </p:spPr>
      </p:pic>
      <p:pic>
        <p:nvPicPr>
          <p:cNvPr id="3" name="Picture 2" descr="2step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54195" cy="361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+mn-lt"/>
              </a:rPr>
              <a:t>Single Barium</a:t>
            </a:r>
            <a:endParaRPr lang="en-US" sz="3600" b="1" dirty="0"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892085"/>
            <a:ext cx="8229600" cy="423407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We have demonstrated for the first time single barium ion identification with SMFI</a:t>
            </a:r>
          </a:p>
          <a:p>
            <a:pPr marL="0" indent="0" algn="ctr">
              <a:buNone/>
            </a:pPr>
            <a:endParaRPr lang="en-US" sz="4000" dirty="0" smtClean="0"/>
          </a:p>
        </p:txBody>
      </p:sp>
      <p:pic>
        <p:nvPicPr>
          <p:cNvPr id="4" name="Picture 3" descr="logo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1693333" cy="1270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32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Onto the gas phase</a:t>
            </a:r>
            <a:endParaRPr lang="en-US" dirty="0"/>
          </a:p>
        </p:txBody>
      </p:sp>
      <p:pic>
        <p:nvPicPr>
          <p:cNvPr id="5" name="Picture 4" descr="TIRF-new coupl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79" y="2942615"/>
            <a:ext cx="4702608" cy="325088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41122" y="1573014"/>
            <a:ext cx="4592846" cy="44688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Develop and characterize custom molecules for use in Xenon</a:t>
            </a:r>
          </a:p>
          <a:p>
            <a:r>
              <a:rPr lang="en-US" dirty="0" smtClean="0"/>
              <a:t>Measure the mobility of Barium species in Xenon gas</a:t>
            </a:r>
          </a:p>
          <a:p>
            <a:r>
              <a:rPr lang="en-US" dirty="0" smtClean="0"/>
              <a:t>Test the molecules in Xenon gas</a:t>
            </a:r>
            <a:endParaRPr lang="en-US" dirty="0"/>
          </a:p>
        </p:txBody>
      </p:sp>
      <p:pic>
        <p:nvPicPr>
          <p:cNvPr id="7" name="Picture 6" descr="logo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1693333" cy="12700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78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9186" y="445006"/>
            <a:ext cx="65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Custom molecules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2037"/>
            <a:ext cx="8679939" cy="31193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85619" y="5470557"/>
            <a:ext cx="6958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Diner, C., Scott, D. E., </a:t>
            </a:r>
            <a:r>
              <a:rPr lang="en-US" sz="1200" dirty="0" err="1"/>
              <a:t>Tykwinski</a:t>
            </a:r>
            <a:r>
              <a:rPr lang="en-US" sz="1200" dirty="0"/>
              <a:t>, R. R., Gray, M. R., &amp; Stryker, J. M. </a:t>
            </a:r>
            <a:r>
              <a:rPr lang="en-US" sz="1200" dirty="0" smtClean="0"/>
              <a:t>Scalable</a:t>
            </a:r>
            <a:r>
              <a:rPr lang="en-US" sz="1200" dirty="0"/>
              <a:t>, Chromatography-Free Synthesis of Alkyl-Tethered </a:t>
            </a:r>
            <a:r>
              <a:rPr lang="en-US" sz="1200" dirty="0" err="1"/>
              <a:t>Pyrene</a:t>
            </a:r>
            <a:r>
              <a:rPr lang="en-US" sz="1200" dirty="0"/>
              <a:t>-Based Materials. Application to First-Generation “Archipelago Model” </a:t>
            </a:r>
            <a:r>
              <a:rPr lang="en-US" sz="1200" dirty="0" err="1"/>
              <a:t>Asphaltene</a:t>
            </a:r>
            <a:r>
              <a:rPr lang="en-US" sz="1200" dirty="0"/>
              <a:t> Compounds. </a:t>
            </a:r>
            <a:r>
              <a:rPr lang="en-US" sz="1200" i="1" dirty="0" smtClean="0"/>
              <a:t>J. Org. Chem.</a:t>
            </a:r>
            <a:r>
              <a:rPr lang="en-US" sz="1200" dirty="0"/>
              <a:t> </a:t>
            </a:r>
            <a:r>
              <a:rPr lang="en-US" sz="1200" b="1" dirty="0" smtClean="0"/>
              <a:t>2015</a:t>
            </a:r>
            <a:r>
              <a:rPr lang="en-US" sz="1200" dirty="0" smtClean="0"/>
              <a:t>, </a:t>
            </a:r>
            <a:r>
              <a:rPr lang="en-US" sz="1200" i="1" dirty="0"/>
              <a:t>80</a:t>
            </a:r>
            <a:r>
              <a:rPr lang="en-US" sz="1200" dirty="0"/>
              <a:t>(3), 1719–1726.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837" y="1422379"/>
            <a:ext cx="802410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Working with Frank Foss(UTA) to develop several custom </a:t>
            </a:r>
          </a:p>
          <a:p>
            <a:r>
              <a:rPr lang="en-US" sz="2400" dirty="0" smtClean="0"/>
              <a:t>molecules that are Ba++ sensitive and can work in a dry </a:t>
            </a:r>
          </a:p>
          <a:p>
            <a:r>
              <a:rPr lang="en-US" sz="2400" dirty="0" smtClean="0"/>
              <a:t>Environment e.g. Xenon gas.</a:t>
            </a:r>
            <a:endParaRPr lang="en-US" sz="2400" dirty="0"/>
          </a:p>
        </p:txBody>
      </p:sp>
      <p:pic>
        <p:nvPicPr>
          <p:cNvPr id="8" name="Picture 7" descr="logo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1693333" cy="1270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13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notatedDiagr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7" y="1355553"/>
            <a:ext cx="8865305" cy="48759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2379" y="262951"/>
            <a:ext cx="8259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</a:t>
            </a:r>
            <a:r>
              <a:rPr lang="en-US" sz="3600" b="1" dirty="0" smtClean="0"/>
              <a:t>arium mobility </a:t>
            </a:r>
            <a:r>
              <a:rPr lang="en-US" sz="3600" b="1" dirty="0"/>
              <a:t>in xenon gas</a:t>
            </a:r>
          </a:p>
        </p:txBody>
      </p:sp>
      <p:pic>
        <p:nvPicPr>
          <p:cNvPr id="6" name="Picture 5" descr="logo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1693333" cy="127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64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notatedDiagr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7" y="1355553"/>
            <a:ext cx="8865305" cy="48759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9186" y="586117"/>
            <a:ext cx="65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How to test in </a:t>
            </a:r>
            <a:r>
              <a:rPr lang="en-US" sz="3600" b="1" dirty="0" err="1" smtClean="0"/>
              <a:t>HPGXe</a:t>
            </a:r>
            <a:r>
              <a:rPr lang="en-US" sz="3600" b="1" dirty="0" smtClean="0"/>
              <a:t>?</a:t>
            </a:r>
            <a:endParaRPr lang="en-US" sz="3600" b="1" dirty="0"/>
          </a:p>
        </p:txBody>
      </p:sp>
      <p:sp>
        <p:nvSpPr>
          <p:cNvPr id="3" name="Frame 2"/>
          <p:cNvSpPr/>
          <p:nvPr/>
        </p:nvSpPr>
        <p:spPr>
          <a:xfrm>
            <a:off x="5192889" y="3541889"/>
            <a:ext cx="2173111" cy="1538112"/>
          </a:xfrm>
          <a:prstGeom prst="frame">
            <a:avLst/>
          </a:prstGeom>
          <a:solidFill>
            <a:srgbClr val="FF0000">
              <a:alpha val="7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logo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1693333" cy="1270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66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notatedDiagr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7" y="1355553"/>
            <a:ext cx="8865305" cy="48759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9186" y="586117"/>
            <a:ext cx="65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How to test in </a:t>
            </a:r>
            <a:r>
              <a:rPr lang="en-US" sz="3600" b="1" dirty="0" err="1" smtClean="0"/>
              <a:t>HPGXe</a:t>
            </a:r>
            <a:r>
              <a:rPr lang="en-US" sz="3600" b="1" dirty="0" smtClean="0"/>
              <a:t>?</a:t>
            </a:r>
            <a:endParaRPr lang="en-US" sz="3600" b="1" dirty="0"/>
          </a:p>
        </p:txBody>
      </p:sp>
      <p:sp>
        <p:nvSpPr>
          <p:cNvPr id="7" name="Frame 6"/>
          <p:cNvSpPr/>
          <p:nvPr/>
        </p:nvSpPr>
        <p:spPr>
          <a:xfrm>
            <a:off x="3132666" y="3193342"/>
            <a:ext cx="620889" cy="1237545"/>
          </a:xfrm>
          <a:prstGeom prst="frame">
            <a:avLst/>
          </a:prstGeom>
          <a:solidFill>
            <a:srgbClr val="FF0000">
              <a:alpha val="7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/>
          <p:cNvSpPr/>
          <p:nvPr/>
        </p:nvSpPr>
        <p:spPr>
          <a:xfrm>
            <a:off x="5133622" y="3543298"/>
            <a:ext cx="620889" cy="1237545"/>
          </a:xfrm>
          <a:prstGeom prst="frame">
            <a:avLst/>
          </a:prstGeom>
          <a:solidFill>
            <a:srgbClr val="FF0000">
              <a:alpha val="7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logo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1693333" cy="127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40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9186" y="600228"/>
            <a:ext cx="65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Background Impact</a:t>
            </a:r>
            <a:endParaRPr lang="en-US" sz="36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2892777" y="2032000"/>
            <a:ext cx="6110109" cy="4097804"/>
            <a:chOff x="315712" y="190500"/>
            <a:chExt cx="9144000" cy="646863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5712" y="190500"/>
              <a:ext cx="9144000" cy="646863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287042" y="5435419"/>
              <a:ext cx="6098918" cy="38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>
                      <a:lumMod val="50000"/>
                    </a:schemeClr>
                  </a:solidFill>
                </a:rPr>
                <a:t>Plot from Jason </a:t>
              </a:r>
              <a:r>
                <a:rPr lang="en-US" sz="1000" dirty="0" err="1" smtClean="0">
                  <a:solidFill>
                    <a:schemeClr val="bg1">
                      <a:lumMod val="50000"/>
                    </a:schemeClr>
                  </a:solidFill>
                </a:rPr>
                <a:t>Detweiler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41110" y="2582333"/>
            <a:ext cx="28927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Presence of background in the ROI severely impacts the sensitivity</a:t>
            </a:r>
            <a:endParaRPr lang="en-US" sz="2400" dirty="0"/>
          </a:p>
        </p:txBody>
      </p:sp>
      <p:pic>
        <p:nvPicPr>
          <p:cNvPr id="9" name="Picture 8" descr="logo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1693333" cy="127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1</a:t>
            </a:fld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4409586">
            <a:off x="5617053" y="2520042"/>
            <a:ext cx="1366304" cy="339946"/>
          </a:xfrm>
          <a:prstGeom prst="rightArrow">
            <a:avLst>
              <a:gd name="adj1" fmla="val 28825"/>
              <a:gd name="adj2" fmla="val 88997"/>
            </a:avLst>
          </a:prstGeom>
          <a:solidFill>
            <a:schemeClr val="tx2">
              <a:lumMod val="40000"/>
              <a:lumOff val="60000"/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6745614">
            <a:off x="6834890" y="2505851"/>
            <a:ext cx="1479907" cy="339946"/>
          </a:xfrm>
          <a:prstGeom prst="rightArrow">
            <a:avLst>
              <a:gd name="adj1" fmla="val 28825"/>
              <a:gd name="adj2" fmla="val 88997"/>
            </a:avLst>
          </a:prstGeom>
          <a:solidFill>
            <a:schemeClr val="tx2">
              <a:lumMod val="40000"/>
              <a:lumOff val="60000"/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643771" y="1623755"/>
            <a:ext cx="1013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year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464163" y="1623755"/>
            <a:ext cx="1354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years!?!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73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notatedDiagr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7" y="1355553"/>
            <a:ext cx="8865305" cy="48759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9186" y="586117"/>
            <a:ext cx="65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How to test in </a:t>
            </a:r>
            <a:r>
              <a:rPr lang="en-US" sz="3600" b="1" dirty="0" err="1" smtClean="0"/>
              <a:t>HPGXe</a:t>
            </a:r>
            <a:r>
              <a:rPr lang="en-US" sz="3600" b="1" dirty="0" smtClean="0"/>
              <a:t>?</a:t>
            </a:r>
            <a:endParaRPr lang="en-US" sz="3600" b="1" dirty="0"/>
          </a:p>
        </p:txBody>
      </p:sp>
      <p:sp>
        <p:nvSpPr>
          <p:cNvPr id="7" name="Frame 6"/>
          <p:cNvSpPr/>
          <p:nvPr/>
        </p:nvSpPr>
        <p:spPr>
          <a:xfrm>
            <a:off x="1509889" y="2846913"/>
            <a:ext cx="2130777" cy="1598087"/>
          </a:xfrm>
          <a:prstGeom prst="frame">
            <a:avLst/>
          </a:prstGeom>
          <a:solidFill>
            <a:srgbClr val="FF0000">
              <a:alpha val="7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logo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1693333" cy="127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37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70504_0908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1" y="1717885"/>
            <a:ext cx="8382001" cy="44913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5666" y="1717885"/>
            <a:ext cx="2091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Hot getter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02110" y="1717884"/>
            <a:ext cx="1924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HV supplies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85554" y="5345770"/>
            <a:ext cx="1022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RGA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flipH="1">
            <a:off x="7502112" y="2671991"/>
            <a:ext cx="962054" cy="785231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6886221" y="4837771"/>
            <a:ext cx="1086555" cy="507999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" idx="2"/>
          </p:cNvCxnSpPr>
          <p:nvPr/>
        </p:nvCxnSpPr>
        <p:spPr>
          <a:xfrm>
            <a:off x="1511180" y="2241105"/>
            <a:ext cx="125709" cy="132900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47236" y="1704078"/>
            <a:ext cx="2997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Data collection scope 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573889" y="2433746"/>
            <a:ext cx="225778" cy="102347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279186" y="586117"/>
            <a:ext cx="65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HPGXe</a:t>
            </a:r>
            <a:r>
              <a:rPr lang="en-US" sz="3600" b="1" dirty="0"/>
              <a:t> </a:t>
            </a:r>
            <a:r>
              <a:rPr lang="en-US" sz="3600" b="1" dirty="0" smtClean="0"/>
              <a:t>system</a:t>
            </a:r>
            <a:endParaRPr lang="en-US" sz="3600" b="1" dirty="0"/>
          </a:p>
        </p:txBody>
      </p:sp>
      <p:pic>
        <p:nvPicPr>
          <p:cNvPr id="34" name="Picture 33" descr="logo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1693333" cy="1270000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1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7-06-14 at 10.34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345336"/>
            <a:ext cx="8621889" cy="48740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9186" y="586117"/>
            <a:ext cx="65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Argon ion drift</a:t>
            </a:r>
            <a:endParaRPr lang="en-US" sz="3600" b="1" dirty="0"/>
          </a:p>
        </p:txBody>
      </p:sp>
      <p:pic>
        <p:nvPicPr>
          <p:cNvPr id="5" name="Picture 4" descr="logo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1693333" cy="12700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0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14 at 10.26.2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3" y="1258929"/>
            <a:ext cx="5005715" cy="49640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9223" y="1706004"/>
            <a:ext cx="3724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Mobility of molecular argon(Ar_2+) is 1.83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419223" y="2800009"/>
            <a:ext cx="3724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Mobility of ionized argon(</a:t>
            </a:r>
            <a:r>
              <a:rPr lang="en-US" sz="2800" dirty="0" err="1" smtClean="0"/>
              <a:t>Ar</a:t>
            </a:r>
            <a:r>
              <a:rPr lang="en-US" sz="2800" dirty="0" smtClean="0"/>
              <a:t>+) is 1.4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419223" y="3906516"/>
            <a:ext cx="37247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Mobility of doubly ionized argon(</a:t>
            </a:r>
            <a:r>
              <a:rPr lang="en-US" sz="2800" dirty="0" err="1" smtClean="0"/>
              <a:t>Ar</a:t>
            </a:r>
            <a:r>
              <a:rPr lang="en-US" sz="2800" dirty="0" smtClean="0"/>
              <a:t>++) is 2.6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279186" y="586117"/>
            <a:ext cx="65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Argon mobility</a:t>
            </a:r>
          </a:p>
        </p:txBody>
      </p:sp>
      <p:pic>
        <p:nvPicPr>
          <p:cNvPr id="9" name="Picture 8" descr="logo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1693333" cy="1270000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914673"/>
              </p:ext>
            </p:extLst>
          </p:nvPr>
        </p:nvGraphicFramePr>
        <p:xfrm>
          <a:off x="1053235" y="1756963"/>
          <a:ext cx="1584932" cy="780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Equation" r:id="rId6" imgW="825500" imgH="406400" progId="Equation.3">
                  <p:embed/>
                </p:oleObj>
              </mc:Choice>
              <mc:Fallback>
                <p:oleObj name="Equation" r:id="rId6" imgW="8255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53235" y="1756963"/>
                        <a:ext cx="1584932" cy="780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1534856" y="5850996"/>
            <a:ext cx="2740137" cy="3720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34856" y="5761334"/>
            <a:ext cx="2852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Electric field V/cm</a:t>
            </a:r>
            <a:endParaRPr lang="en-US" sz="2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92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2085"/>
            <a:ext cx="8229600" cy="4234079"/>
          </a:xfrm>
        </p:spPr>
        <p:txBody>
          <a:bodyPr/>
          <a:lstStyle/>
          <a:p>
            <a:r>
              <a:rPr lang="en-US" dirty="0" err="1"/>
              <a:t>HPGXe</a:t>
            </a:r>
            <a:r>
              <a:rPr lang="en-US" dirty="0"/>
              <a:t> </a:t>
            </a:r>
            <a:r>
              <a:rPr lang="en-US" dirty="0" smtClean="0"/>
              <a:t>TPC with </a:t>
            </a:r>
            <a:r>
              <a:rPr lang="en-US" b="1" dirty="0" smtClean="0"/>
              <a:t>internal real-time fluorescent tagging of barium daughter </a:t>
            </a:r>
            <a:r>
              <a:rPr lang="en-US" dirty="0" smtClean="0"/>
              <a:t>at room temperature may offer a new way to eliminate gamma ray backgrounds in NLDBD search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5" name="Picture 4" descr="logo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1693333" cy="1270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1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24</a:t>
            </a:fld>
            <a:endParaRPr lang="en-US" dirty="0"/>
          </a:p>
        </p:txBody>
      </p:sp>
      <p:pic>
        <p:nvPicPr>
          <p:cNvPr id="3" name="Picture 2" descr="BariumBattleFlag_POST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Bahis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21" y="264187"/>
            <a:ext cx="2142472" cy="2142472"/>
          </a:xfrm>
          <a:prstGeom prst="rect">
            <a:avLst/>
          </a:prstGeom>
        </p:spPr>
      </p:pic>
      <p:pic>
        <p:nvPicPr>
          <p:cNvPr id="5" name="Picture 4" descr="BaTiff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516" y="277014"/>
            <a:ext cx="2142473" cy="214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4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7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91734" y="1471577"/>
            <a:ext cx="6231466" cy="2082800"/>
            <a:chOff x="1083734" y="2387600"/>
            <a:chExt cx="6231466" cy="2082800"/>
          </a:xfrm>
        </p:grpSpPr>
        <p:sp>
          <p:nvSpPr>
            <p:cNvPr id="5" name="Oval 4"/>
            <p:cNvSpPr/>
            <p:nvPr/>
          </p:nvSpPr>
          <p:spPr>
            <a:xfrm>
              <a:off x="1083734" y="2387600"/>
              <a:ext cx="6231466" cy="20828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236131" y="2421466"/>
              <a:ext cx="5926666" cy="1980924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452031" y="2473080"/>
              <a:ext cx="5540024" cy="1851693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697565" y="2540960"/>
              <a:ext cx="5111046" cy="1708312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39138" y="1702197"/>
            <a:ext cx="4699468" cy="1569150"/>
            <a:chOff x="1083734" y="2387600"/>
            <a:chExt cx="6231466" cy="2082800"/>
          </a:xfrm>
        </p:grpSpPr>
        <p:sp>
          <p:nvSpPr>
            <p:cNvPr id="11" name="Oval 10"/>
            <p:cNvSpPr/>
            <p:nvPr/>
          </p:nvSpPr>
          <p:spPr>
            <a:xfrm>
              <a:off x="1083734" y="2387600"/>
              <a:ext cx="6231466" cy="20828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236131" y="2421466"/>
              <a:ext cx="5926666" cy="1980924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452031" y="2473080"/>
              <a:ext cx="5540024" cy="1851693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697565" y="2540960"/>
              <a:ext cx="5111046" cy="1708312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158875" y="1787262"/>
            <a:ext cx="3408840" cy="1260324"/>
            <a:chOff x="1083734" y="2387600"/>
            <a:chExt cx="6231466" cy="2082800"/>
          </a:xfrm>
        </p:grpSpPr>
        <p:sp>
          <p:nvSpPr>
            <p:cNvPr id="16" name="Oval 15"/>
            <p:cNvSpPr/>
            <p:nvPr/>
          </p:nvSpPr>
          <p:spPr>
            <a:xfrm>
              <a:off x="1083734" y="2387600"/>
              <a:ext cx="6231466" cy="20828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236131" y="2421466"/>
              <a:ext cx="5926666" cy="1980924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452031" y="2473080"/>
              <a:ext cx="5540024" cy="1851693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697565" y="2540960"/>
              <a:ext cx="5111046" cy="1708312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128622" y="262807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Going Bigger: SURF and TIRF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3822095" y="2086017"/>
            <a:ext cx="2213429" cy="604761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SMFI sensor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4076095" y="4027728"/>
            <a:ext cx="1809448" cy="266096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932916" y="3993525"/>
            <a:ext cx="1425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Objective lens on xyz stage</a:t>
            </a:r>
            <a:endParaRPr lang="en-US" sz="1400" dirty="0">
              <a:solidFill>
                <a:srgbClr val="00009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5733143" y="3803540"/>
            <a:ext cx="953262" cy="0"/>
          </a:xfrm>
          <a:prstGeom prst="straightConnector1">
            <a:avLst/>
          </a:prstGeom>
          <a:ln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885543" y="3622111"/>
            <a:ext cx="591457" cy="333829"/>
          </a:xfrm>
          <a:prstGeom prst="straightConnector1">
            <a:avLst/>
          </a:prstGeom>
          <a:ln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86405" y="3408750"/>
            <a:ext cx="775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1mm</a:t>
            </a:r>
            <a:r>
              <a:rPr lang="en-US" sz="1400" baseline="30000" dirty="0" smtClean="0">
                <a:solidFill>
                  <a:srgbClr val="000090"/>
                </a:solidFill>
              </a:rPr>
              <a:t>2</a:t>
            </a:r>
            <a:endParaRPr lang="en-US" sz="1400" dirty="0">
              <a:solidFill>
                <a:srgbClr val="00009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4330093" y="2569826"/>
            <a:ext cx="580573" cy="156787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4910666" y="2569826"/>
            <a:ext cx="665239" cy="156787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342188" y="4112057"/>
            <a:ext cx="0" cy="2564522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565597" y="4577297"/>
            <a:ext cx="9457" cy="2232322"/>
          </a:xfrm>
          <a:prstGeom prst="line">
            <a:avLst/>
          </a:prstGeom>
          <a:ln>
            <a:solidFill>
              <a:srgbClr val="0000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7" idx="1"/>
          </p:cNvCxnSpPr>
          <p:nvPr/>
        </p:nvCxnSpPr>
        <p:spPr>
          <a:xfrm>
            <a:off x="3717037" y="1983297"/>
            <a:ext cx="272385" cy="40723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28095" y="1985715"/>
            <a:ext cx="2680963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62856" y="1471577"/>
            <a:ext cx="235403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RF ion surfing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566163" y="4795356"/>
            <a:ext cx="4469603" cy="2177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>
            <a:stCxn id="50" idx="3"/>
          </p:cNvCxnSpPr>
          <p:nvPr/>
        </p:nvCxnSpPr>
        <p:spPr>
          <a:xfrm flipV="1">
            <a:off x="7035766" y="4904213"/>
            <a:ext cx="2277567" cy="1"/>
          </a:xfrm>
          <a:prstGeom prst="line">
            <a:avLst/>
          </a:prstGeom>
          <a:ln>
            <a:solidFill>
              <a:srgbClr val="2929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0" y="4904212"/>
            <a:ext cx="2554068" cy="1"/>
          </a:xfrm>
          <a:prstGeom prst="line">
            <a:avLst/>
          </a:prstGeom>
          <a:ln>
            <a:solidFill>
              <a:srgbClr val="2929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566163" y="4736072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Quartz viewport</a:t>
            </a:r>
            <a:endParaRPr lang="en-US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217714" y="4480879"/>
            <a:ext cx="249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HPGXe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280606" y="5048165"/>
            <a:ext cx="249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Air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128622" y="5798400"/>
            <a:ext cx="20038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similar optics to our existing setup externally</a:t>
            </a: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 flipH="1">
            <a:off x="3887615" y="5104198"/>
            <a:ext cx="2046102" cy="1572381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910666" y="2569826"/>
            <a:ext cx="290286" cy="1542231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5200952" y="4137702"/>
            <a:ext cx="7257" cy="1542231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3673577" y="5650914"/>
            <a:ext cx="1534632" cy="0"/>
          </a:xfrm>
          <a:prstGeom prst="line">
            <a:avLst/>
          </a:prstGeom>
          <a:ln>
            <a:solidFill>
              <a:srgbClr val="008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5616336" y="5232831"/>
            <a:ext cx="2557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660066"/>
                </a:solidFill>
              </a:rPr>
              <a:t>Dichroic mirror</a:t>
            </a:r>
            <a:endParaRPr lang="en-US" sz="1400" i="1" dirty="0">
              <a:solidFill>
                <a:srgbClr val="660066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8263" y="2823974"/>
            <a:ext cx="19396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RF carpets already demonstrated in </a:t>
            </a:r>
            <a:r>
              <a:rPr lang="en-US" sz="1400" i="1" dirty="0" err="1" smtClean="0">
                <a:solidFill>
                  <a:schemeClr val="bg1">
                    <a:lumMod val="50000"/>
                  </a:schemeClr>
                </a:solidFill>
              </a:rPr>
              <a:t>HPGXe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, and for large surfaces (44cm) with high efficiency</a:t>
            </a: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725658" y="5257391"/>
            <a:ext cx="1616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To camera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 rot="16200000">
            <a:off x="4573950" y="5956330"/>
            <a:ext cx="1616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From laser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 flipH="1" flipV="1">
            <a:off x="5553502" y="4124152"/>
            <a:ext cx="10308" cy="46524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84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RF-ImageFULL-Diagr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445" y="112889"/>
            <a:ext cx="5021179" cy="608188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03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tDryDa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6" y="1232448"/>
            <a:ext cx="9009104" cy="32407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9186" y="586117"/>
            <a:ext cx="65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Dry phase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3995" y="4668615"/>
            <a:ext cx="8208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Some standard dyes appear to not “work” in the dry phase.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55852" y="5091137"/>
            <a:ext cx="7010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There are several reason and work around for this</a:t>
            </a:r>
            <a:endParaRPr lang="en-US" sz="2400" dirty="0"/>
          </a:p>
        </p:txBody>
      </p:sp>
      <p:pic>
        <p:nvPicPr>
          <p:cNvPr id="10" name="Picture 9" descr="logo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1693333" cy="1270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47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8518" y="600228"/>
            <a:ext cx="65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Barium Daughter </a:t>
            </a:r>
            <a:endParaRPr lang="en-US" sz="3600" b="1" dirty="0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type="body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63" t="7986" r="18190" b="21016"/>
          <a:stretch/>
        </p:blipFill>
        <p:spPr>
          <a:xfrm>
            <a:off x="3770486" y="1749782"/>
            <a:ext cx="5373514" cy="39511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96333" y="1749782"/>
            <a:ext cx="29915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Xe</a:t>
            </a:r>
            <a:r>
              <a:rPr lang="en-US" sz="2400" dirty="0" smtClean="0"/>
              <a:t> double beta decays into Ba++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No natural sources can make Ba++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err="1" smtClean="0">
                <a:solidFill>
                  <a:srgbClr val="000000"/>
                </a:solidFill>
              </a:rPr>
              <a:t>Dications</a:t>
            </a:r>
            <a:r>
              <a:rPr lang="en-US" sz="2400" dirty="0" smtClean="0">
                <a:solidFill>
                  <a:srgbClr val="000000"/>
                </a:solidFill>
              </a:rPr>
              <a:t> can be detected using SMFI 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6" name="Picture 5" descr="logo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1693333" cy="127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54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9186" y="586117"/>
            <a:ext cx="65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Aqueous solution</a:t>
            </a:r>
          </a:p>
        </p:txBody>
      </p:sp>
      <p:pic>
        <p:nvPicPr>
          <p:cNvPr id="6" name="Picture 5" descr="Laser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56" y="1877974"/>
            <a:ext cx="7755321" cy="4362368"/>
          </a:xfrm>
          <a:prstGeom prst="rect">
            <a:avLst/>
          </a:prstGeom>
        </p:spPr>
      </p:pic>
      <p:pic>
        <p:nvPicPr>
          <p:cNvPr id="7" name="Picture 6" descr="logo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1693333" cy="127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75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2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602" y="1541878"/>
            <a:ext cx="4331131" cy="5031545"/>
          </a:xfrm>
          <a:prstGeom prst="rect">
            <a:avLst/>
          </a:prstGeom>
        </p:spPr>
      </p:pic>
      <p:pic>
        <p:nvPicPr>
          <p:cNvPr id="2" name="Picture 1" descr="logo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2540000" cy="1905000"/>
          </a:xfrm>
          <a:prstGeom prst="rect">
            <a:avLst/>
          </a:prstGeom>
        </p:spPr>
      </p:pic>
      <p:pic>
        <p:nvPicPr>
          <p:cNvPr id="10" name="Picture 9" descr="Arionspe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78" y="597449"/>
            <a:ext cx="3062109" cy="2828264"/>
          </a:xfrm>
          <a:prstGeom prst="rect">
            <a:avLst/>
          </a:prstGeom>
        </p:spPr>
      </p:pic>
      <p:pic>
        <p:nvPicPr>
          <p:cNvPr id="11" name="Picture 10" descr="preimumfluolense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667" y="3425713"/>
            <a:ext cx="3711221" cy="2797504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endCxn id="10" idx="1"/>
          </p:cNvCxnSpPr>
          <p:nvPr/>
        </p:nvCxnSpPr>
        <p:spPr>
          <a:xfrm flipV="1">
            <a:off x="5043940" y="2011581"/>
            <a:ext cx="896838" cy="51430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ame 12"/>
          <p:cNvSpPr/>
          <p:nvPr/>
        </p:nvSpPr>
        <p:spPr>
          <a:xfrm>
            <a:off x="2173111" y="3273778"/>
            <a:ext cx="860778" cy="437444"/>
          </a:xfrm>
          <a:prstGeom prst="frame">
            <a:avLst>
              <a:gd name="adj1" fmla="val 22177"/>
            </a:avLst>
          </a:prstGeom>
          <a:solidFill>
            <a:schemeClr val="accent2">
              <a:lumMod val="75000"/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1502833" y="4343399"/>
            <a:ext cx="493889" cy="750711"/>
          </a:xfrm>
          <a:prstGeom prst="frame">
            <a:avLst>
              <a:gd name="adj1" fmla="val 23929"/>
            </a:avLst>
          </a:prstGeom>
          <a:solidFill>
            <a:schemeClr val="accent1">
              <a:lumMod val="75000"/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ame 14"/>
          <p:cNvSpPr/>
          <p:nvPr/>
        </p:nvSpPr>
        <p:spPr>
          <a:xfrm>
            <a:off x="2053167" y="4124676"/>
            <a:ext cx="1135944" cy="1138767"/>
          </a:xfrm>
          <a:prstGeom prst="frame">
            <a:avLst>
              <a:gd name="adj1" fmla="val 14984"/>
            </a:avLst>
          </a:prstGeom>
          <a:solidFill>
            <a:schemeClr val="accent6">
              <a:lumMod val="75000"/>
              <a:alpha val="7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9186" y="586117"/>
            <a:ext cx="6565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</a:t>
            </a:r>
            <a:r>
              <a:rPr lang="en-US" sz="3600" dirty="0" smtClean="0"/>
              <a:t>queous </a:t>
            </a:r>
            <a:r>
              <a:rPr lang="en-US" sz="3600" dirty="0"/>
              <a:t>solution</a:t>
            </a:r>
          </a:p>
          <a:p>
            <a:pPr algn="ctr"/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89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_Fluo3_b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5" y="1763888"/>
            <a:ext cx="4297680" cy="4297680"/>
          </a:xfrm>
          <a:prstGeom prst="rect">
            <a:avLst/>
          </a:prstGeom>
        </p:spPr>
      </p:pic>
      <p:pic>
        <p:nvPicPr>
          <p:cNvPr id="3" name="Picture 2" descr="Ar_Fluo4_ba_I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543" y="1763888"/>
            <a:ext cx="4297680" cy="42976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9186" y="586117"/>
            <a:ext cx="65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Aqueous </a:t>
            </a:r>
            <a:r>
              <a:rPr lang="en-US" sz="3600" dirty="0" smtClean="0"/>
              <a:t>solution </a:t>
            </a:r>
            <a:endParaRPr lang="en-US" sz="3600" dirty="0"/>
          </a:p>
        </p:txBody>
      </p:sp>
      <p:pic>
        <p:nvPicPr>
          <p:cNvPr id="2" name="Picture 1" descr="logo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2540000" cy="1905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23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_Fluo4_ca_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44" y="1769558"/>
            <a:ext cx="4297680" cy="4297680"/>
          </a:xfrm>
          <a:prstGeom prst="rect">
            <a:avLst/>
          </a:prstGeom>
        </p:spPr>
      </p:pic>
      <p:pic>
        <p:nvPicPr>
          <p:cNvPr id="3" name="Picture 2" descr="Ar_Fluo3_c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" y="1769558"/>
            <a:ext cx="4297680" cy="42976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9186" y="586117"/>
            <a:ext cx="65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Measurements</a:t>
            </a:r>
            <a:endParaRPr lang="en-US" sz="3600" b="1" dirty="0"/>
          </a:p>
        </p:txBody>
      </p:sp>
      <p:pic>
        <p:nvPicPr>
          <p:cNvPr id="2" name="Picture 1" descr="logo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2540000" cy="1905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23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RFExamp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244" y="1636893"/>
            <a:ext cx="9521373" cy="3702756"/>
          </a:xfrm>
          <a:prstGeom prst="rect">
            <a:avLst/>
          </a:prstGeom>
        </p:spPr>
      </p:pic>
      <p:pic>
        <p:nvPicPr>
          <p:cNvPr id="2" name="Picture 1" descr="logo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2540000" cy="190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9186" y="600228"/>
            <a:ext cx="65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What is SMFI?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61056" y="5339649"/>
            <a:ext cx="4445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Marko </a:t>
            </a:r>
            <a:r>
              <a:rPr lang="en-US" sz="1000" dirty="0" err="1"/>
              <a:t>Kaksonen</a:t>
            </a:r>
            <a:r>
              <a:rPr lang="en-US" sz="1000" dirty="0"/>
              <a:t>, Christopher P </a:t>
            </a:r>
            <a:r>
              <a:rPr lang="en-US" sz="1000" dirty="0" err="1"/>
              <a:t>Toret</a:t>
            </a:r>
            <a:r>
              <a:rPr lang="en-US" sz="1000" dirty="0"/>
              <a:t>, and David G </a:t>
            </a:r>
            <a:r>
              <a:rPr lang="en-US" sz="1000" dirty="0" err="1"/>
              <a:t>Drubin</a:t>
            </a:r>
            <a:r>
              <a:rPr lang="en-US" sz="1000" dirty="0"/>
              <a:t>. “Harnessing actin dynamics for </a:t>
            </a:r>
            <a:r>
              <a:rPr lang="en-US" sz="1000" dirty="0" err="1"/>
              <a:t>clathrin</a:t>
            </a:r>
            <a:r>
              <a:rPr lang="en-US" sz="1000" dirty="0"/>
              <a:t>-mediated endocytosis”. In: </a:t>
            </a:r>
            <a:r>
              <a:rPr lang="en-US" sz="1000" i="1" dirty="0"/>
              <a:t>Nature Reviews Molecular Cell Biology </a:t>
            </a:r>
            <a:r>
              <a:rPr lang="en-US" sz="1000" dirty="0"/>
              <a:t>7.6 (June 2006), pp. 404–414. ISSN: 1471-0072. URL: http://</a:t>
            </a:r>
            <a:r>
              <a:rPr lang="en-US" sz="1000" dirty="0" err="1"/>
              <a:t>dx.doi.org</a:t>
            </a:r>
            <a:r>
              <a:rPr lang="en-US" sz="1000" dirty="0"/>
              <a:t>/10.1038/nrm1940. </a:t>
            </a:r>
          </a:p>
          <a:p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5254982" y="5367871"/>
            <a:ext cx="39454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Christien</a:t>
            </a:r>
            <a:r>
              <a:rPr lang="en-US" sz="1000" dirty="0"/>
              <a:t> J Merrifield. “Seeing is believing: imaging actin dynamics at single sites of </a:t>
            </a:r>
            <a:r>
              <a:rPr lang="en-US" sz="1000" dirty="0" err="1"/>
              <a:t>endocy</a:t>
            </a:r>
            <a:r>
              <a:rPr lang="en-US" sz="1000" dirty="0"/>
              <a:t>- </a:t>
            </a:r>
            <a:r>
              <a:rPr lang="en-US" sz="1000" dirty="0" err="1"/>
              <a:t>tosis</a:t>
            </a:r>
            <a:r>
              <a:rPr lang="en-US" sz="1000" dirty="0"/>
              <a:t>”. In: </a:t>
            </a:r>
            <a:r>
              <a:rPr lang="en-US" sz="1000" i="1" dirty="0"/>
              <a:t>Trends in Cell Biology </a:t>
            </a:r>
            <a:r>
              <a:rPr lang="en-US" sz="1000" dirty="0"/>
              <a:t>14.7 (Oct. 2015), pp. 352–358. DOI: 10.1016/</a:t>
            </a:r>
            <a:r>
              <a:rPr lang="en-US" sz="1000" dirty="0" err="1"/>
              <a:t>j.tcb</a:t>
            </a:r>
            <a:r>
              <a:rPr lang="en-US" sz="1000" dirty="0"/>
              <a:t>. 2004.05.008. URL: http://</a:t>
            </a:r>
            <a:r>
              <a:rPr lang="en-US" sz="1000" dirty="0" err="1"/>
              <a:t>dx.doi.org</a:t>
            </a:r>
            <a:r>
              <a:rPr lang="en-US" sz="1000" dirty="0"/>
              <a:t>/10.1016/j.tcb.2004.05.008. </a:t>
            </a:r>
          </a:p>
          <a:p>
            <a:endParaRPr lang="en-US" sz="1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23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9186" y="586117"/>
            <a:ext cx="65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How does it work?</a:t>
            </a:r>
            <a:endParaRPr lang="en-US" sz="3600" b="1" dirty="0"/>
          </a:p>
        </p:txBody>
      </p:sp>
      <p:pic>
        <p:nvPicPr>
          <p:cNvPr id="6" name="Picture 5" descr="Fluoresce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252" y="1641483"/>
            <a:ext cx="6707702" cy="3353851"/>
          </a:xfrm>
          <a:prstGeom prst="rect">
            <a:avLst/>
          </a:prstGeom>
        </p:spPr>
      </p:pic>
      <p:pic>
        <p:nvPicPr>
          <p:cNvPr id="2" name="Picture 1" descr="logo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2540000" cy="1905000"/>
          </a:xfrm>
          <a:prstGeom prst="rect">
            <a:avLst/>
          </a:prstGeom>
        </p:spPr>
      </p:pic>
      <p:pic>
        <p:nvPicPr>
          <p:cNvPr id="8" name="Picture 7" descr="Screen Shot 2016-11-09 at 12.46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999" y="3993446"/>
            <a:ext cx="3643001" cy="1953007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half" idx="2"/>
          </p:nvPr>
        </p:nvSpPr>
        <p:spPr>
          <a:xfrm>
            <a:off x="5462021" y="1951923"/>
            <a:ext cx="3794866" cy="120896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plug and play of chemistry</a:t>
            </a:r>
            <a:endParaRPr lang="is-I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42333" y="5874675"/>
            <a:ext cx="6392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Frank Foss at UTA specializes in bonding these molecules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99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2540000" cy="190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9186" y="586117"/>
            <a:ext cx="65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Sample preparation</a:t>
            </a:r>
            <a:endParaRPr lang="en-US" sz="3600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892085"/>
            <a:ext cx="8229600" cy="423407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Buffer solution</a:t>
            </a:r>
          </a:p>
          <a:p>
            <a:r>
              <a:rPr lang="en-US" dirty="0" smtClean="0"/>
              <a:t>Moderates the H+ OH-</a:t>
            </a:r>
            <a:endParaRPr lang="en-US" dirty="0"/>
          </a:p>
          <a:p>
            <a:r>
              <a:rPr lang="en-US" dirty="0" smtClean="0"/>
              <a:t>Keeps the pH stable when adding chemicals to the solution</a:t>
            </a:r>
          </a:p>
          <a:p>
            <a:r>
              <a:rPr lang="en-US" dirty="0" err="1" smtClean="0"/>
              <a:t>Fluo</a:t>
            </a:r>
            <a:r>
              <a:rPr lang="en-US" dirty="0" smtClean="0"/>
              <a:t> is slightly acidic </a:t>
            </a:r>
            <a:r>
              <a:rPr lang="en-US" dirty="0"/>
              <a:t>when </a:t>
            </a:r>
            <a:r>
              <a:rPr lang="en-US" dirty="0" smtClean="0"/>
              <a:t>reconstituted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dication</a:t>
            </a:r>
            <a:r>
              <a:rPr lang="en-US" dirty="0" smtClean="0"/>
              <a:t> solution is slightly acidic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289" y="5567539"/>
            <a:ext cx="6553200" cy="5207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8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2540000" cy="190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9186" y="586117"/>
            <a:ext cx="65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Sample preparation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963833" y="401451"/>
            <a:ext cx="201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Make more slides</a:t>
            </a:r>
            <a:endParaRPr lang="en-US" dirty="0"/>
          </a:p>
        </p:txBody>
      </p:sp>
      <p:pic>
        <p:nvPicPr>
          <p:cNvPr id="3" name="Picture 2" descr="Screen Shot 2016-11-16 at 1.10.5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2482148"/>
            <a:ext cx="5067300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808111"/>
            <a:ext cx="40766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Most dyes have </a:t>
            </a:r>
            <a:r>
              <a:rPr lang="en-US" sz="2000" dirty="0" err="1" smtClean="0"/>
              <a:t>kd</a:t>
            </a:r>
            <a:r>
              <a:rPr lang="en-US" sz="2000" dirty="0" smtClean="0"/>
              <a:t> in the </a:t>
            </a:r>
            <a:r>
              <a:rPr lang="en-US" sz="2000" dirty="0" err="1" smtClean="0"/>
              <a:t>nM</a:t>
            </a:r>
            <a:r>
              <a:rPr lang="en-US" sz="2000" dirty="0" smtClean="0"/>
              <a:t> range</a:t>
            </a:r>
          </a:p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Fluo-4 </a:t>
            </a:r>
            <a:r>
              <a:rPr lang="en-US" sz="2000" dirty="0" err="1" smtClean="0"/>
              <a:t>kd</a:t>
            </a:r>
            <a:r>
              <a:rPr lang="en-US" sz="2000" dirty="0" smtClean="0"/>
              <a:t> is 325 </a:t>
            </a:r>
            <a:r>
              <a:rPr lang="en-US" sz="2000" dirty="0" err="1" smtClean="0"/>
              <a:t>nM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The low </a:t>
            </a:r>
            <a:r>
              <a:rPr lang="en-US" sz="2000" dirty="0" err="1" smtClean="0"/>
              <a:t>kd</a:t>
            </a:r>
            <a:r>
              <a:rPr lang="en-US" sz="2000" dirty="0" smtClean="0"/>
              <a:t> makes SMFI extremely sensitive to ions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981223" y="5771445"/>
            <a:ext cx="47413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www.embl.de</a:t>
            </a:r>
            <a:r>
              <a:rPr lang="en-US" sz="1000" dirty="0"/>
              <a:t>/</a:t>
            </a:r>
            <a:r>
              <a:rPr lang="en-US" sz="1000" dirty="0" err="1"/>
              <a:t>eamnet</a:t>
            </a:r>
            <a:r>
              <a:rPr lang="en-US" sz="1000" dirty="0"/>
              <a:t>/html/calcium/quantifying2.htm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8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29798"/>
          <a:stretch/>
        </p:blipFill>
        <p:spPr>
          <a:xfrm>
            <a:off x="3791305" y="4076378"/>
            <a:ext cx="4053450" cy="2147818"/>
          </a:xfrm>
          <a:prstGeom prst="rect">
            <a:avLst/>
          </a:prstGeom>
        </p:spPr>
      </p:pic>
      <p:pic>
        <p:nvPicPr>
          <p:cNvPr id="2" name="Picture 1" descr="logo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2540000" cy="190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9186" y="586117"/>
            <a:ext cx="65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How to test in </a:t>
            </a:r>
            <a:r>
              <a:rPr lang="en-US" sz="3600" b="1" dirty="0" err="1" smtClean="0"/>
              <a:t>HPGXe</a:t>
            </a:r>
            <a:r>
              <a:rPr lang="en-US" sz="3600" b="1" dirty="0" smtClean="0"/>
              <a:t>?</a:t>
            </a:r>
            <a:endParaRPr 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10" y="2017889"/>
            <a:ext cx="3895496" cy="42063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0554" y="2354115"/>
            <a:ext cx="1495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Bare copper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5555" y="4481690"/>
            <a:ext cx="204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Early Ba plating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81509" y="4457890"/>
            <a:ext cx="204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Best Ba plating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08777" y="2032000"/>
            <a:ext cx="53481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Have optimized the protocol for plating barium onto copper rods</a:t>
            </a:r>
          </a:p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EDX spectra of the surface shows an increase in barium and decrease in copper</a:t>
            </a:r>
            <a:endParaRPr lang="en-US" sz="20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55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1735667"/>
            <a:ext cx="5117487" cy="4482919"/>
          </a:xfrm>
          <a:prstGeom prst="rect">
            <a:avLst/>
          </a:prstGeom>
        </p:spPr>
      </p:pic>
      <p:pic>
        <p:nvPicPr>
          <p:cNvPr id="2" name="Picture 1" descr="logo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2540000" cy="190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9186" y="586117"/>
            <a:ext cx="65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How to test in </a:t>
            </a:r>
            <a:r>
              <a:rPr lang="en-US" sz="3600" b="1" dirty="0" err="1" smtClean="0"/>
              <a:t>HPGXe</a:t>
            </a:r>
            <a:r>
              <a:rPr lang="en-US" sz="3600" b="1" dirty="0" smtClean="0"/>
              <a:t>?</a:t>
            </a:r>
            <a:endParaRPr lang="en-US" sz="3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5951" y="3407249"/>
            <a:ext cx="3578049" cy="281133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09444" y="2060222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Gates have been constructed</a:t>
            </a:r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16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SMFI Barium Tagging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R&amp;D steps:</a:t>
            </a:r>
          </a:p>
          <a:p>
            <a:r>
              <a:rPr lang="en-US" b="1" dirty="0" smtClean="0"/>
              <a:t>1. </a:t>
            </a:r>
            <a:r>
              <a:rPr lang="en-US" dirty="0" smtClean="0"/>
              <a:t>Use Single Molecule Fluorescence Imaging to detect single Barium </a:t>
            </a:r>
            <a:r>
              <a:rPr lang="en-US" dirty="0" err="1" smtClean="0"/>
              <a:t>dications</a:t>
            </a:r>
            <a:r>
              <a:rPr lang="en-US" dirty="0" smtClean="0"/>
              <a:t> in aqueous solution.</a:t>
            </a:r>
          </a:p>
          <a:p>
            <a:endParaRPr lang="en-US" dirty="0" smtClean="0"/>
          </a:p>
          <a:p>
            <a:r>
              <a:rPr lang="en-US" b="1" dirty="0" smtClean="0"/>
              <a:t>2. </a:t>
            </a:r>
            <a:r>
              <a:rPr lang="en-US" dirty="0" smtClean="0"/>
              <a:t>Develop </a:t>
            </a:r>
            <a:r>
              <a:rPr lang="en-US" dirty="0"/>
              <a:t>and </a:t>
            </a:r>
            <a:r>
              <a:rPr lang="en-US" dirty="0" smtClean="0"/>
              <a:t>characterize custom molecules for use in Xenon</a:t>
            </a:r>
          </a:p>
          <a:p>
            <a:endParaRPr lang="en-US" dirty="0" smtClean="0"/>
          </a:p>
          <a:p>
            <a:r>
              <a:rPr lang="en-US" b="1" dirty="0" smtClean="0"/>
              <a:t>3. </a:t>
            </a:r>
            <a:r>
              <a:rPr lang="en-US" dirty="0" smtClean="0"/>
              <a:t>Produce Ba</a:t>
            </a:r>
            <a:r>
              <a:rPr lang="en-US" baseline="30000" dirty="0" smtClean="0"/>
              <a:t>++</a:t>
            </a:r>
            <a:r>
              <a:rPr lang="en-US" dirty="0" smtClean="0"/>
              <a:t> beam and characterize barium transport in Xenon gas</a:t>
            </a:r>
          </a:p>
          <a:p>
            <a:endParaRPr lang="en-US" dirty="0" smtClean="0"/>
          </a:p>
          <a:p>
            <a:r>
              <a:rPr lang="en-US" b="1" dirty="0" smtClean="0"/>
              <a:t>4.</a:t>
            </a:r>
            <a:r>
              <a:rPr lang="en-US" dirty="0" smtClean="0"/>
              <a:t> Show single Ba</a:t>
            </a:r>
            <a:r>
              <a:rPr lang="en-US" baseline="30000" dirty="0" smtClean="0"/>
              <a:t>++</a:t>
            </a:r>
            <a:r>
              <a:rPr lang="en-US" dirty="0" smtClean="0"/>
              <a:t> sensitivity in </a:t>
            </a:r>
            <a:r>
              <a:rPr lang="en-US" dirty="0" err="1" smtClean="0"/>
              <a:t>HPGXe</a:t>
            </a:r>
            <a:endParaRPr lang="en-US" dirty="0"/>
          </a:p>
        </p:txBody>
      </p:sp>
      <p:pic>
        <p:nvPicPr>
          <p:cNvPr id="4" name="Picture 3" descr="logo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1693333" cy="1270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22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eldArrow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79"/>
          <a:stretch/>
        </p:blipFill>
        <p:spPr>
          <a:xfrm rot="5400000" flipH="1">
            <a:off x="3685851" y="-1650402"/>
            <a:ext cx="1617580" cy="8989282"/>
          </a:xfrm>
          <a:prstGeom prst="rect">
            <a:avLst/>
          </a:prstGeom>
        </p:spPr>
      </p:pic>
      <p:pic>
        <p:nvPicPr>
          <p:cNvPr id="7" name="Picture 6" descr="FieldLine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75"/>
          <a:stretch/>
        </p:blipFill>
        <p:spPr>
          <a:xfrm rot="5400000">
            <a:off x="3648931" y="-43525"/>
            <a:ext cx="1691420" cy="8989282"/>
          </a:xfrm>
          <a:prstGeom prst="rect">
            <a:avLst/>
          </a:prstGeom>
        </p:spPr>
      </p:pic>
      <p:pic>
        <p:nvPicPr>
          <p:cNvPr id="8" name="Picture 7" descr="FieldLine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5" t="4347"/>
          <a:stretch/>
        </p:blipFill>
        <p:spPr>
          <a:xfrm rot="16200000">
            <a:off x="4193060" y="-3455563"/>
            <a:ext cx="907959" cy="86844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47324" y="293920"/>
            <a:ext cx="7351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Calculated potential (kV)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97203" y="1590056"/>
            <a:ext cx="7351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Field directions </a:t>
            </a:r>
            <a:r>
              <a:rPr lang="en-US" i="1" dirty="0" smtClean="0"/>
              <a:t>(arrows)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97203" y="5227500"/>
            <a:ext cx="7351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Field lines </a:t>
            </a:r>
            <a:r>
              <a:rPr lang="en-US" i="1" dirty="0" smtClean="0"/>
              <a:t>(emanating from Faraday box)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797203" y="5348283"/>
            <a:ext cx="7568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i="1" dirty="0" smtClean="0"/>
              <a:t>213 V/cm applied field with 320 V ring to ring in main field cage.</a:t>
            </a:r>
          </a:p>
          <a:p>
            <a:pPr algn="ctr"/>
            <a:r>
              <a:rPr lang="en-US" i="1" dirty="0" smtClean="0"/>
              <a:t>600 V spark potential stepped down in 100 V steps over mini-field-cage</a:t>
            </a:r>
            <a:endParaRPr lang="en-US" i="1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3413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Field Simulations: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6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892085"/>
            <a:ext cx="8229600" cy="423407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In pure </a:t>
            </a:r>
            <a:r>
              <a:rPr lang="en-US" sz="4000" dirty="0"/>
              <a:t>X</a:t>
            </a:r>
            <a:r>
              <a:rPr lang="en-US" sz="4000" dirty="0" smtClean="0"/>
              <a:t>enon, </a:t>
            </a:r>
            <a:r>
              <a:rPr lang="en-US" sz="4000" dirty="0"/>
              <a:t>B</a:t>
            </a:r>
            <a:r>
              <a:rPr lang="en-US" sz="4000" dirty="0" smtClean="0"/>
              <a:t>arium is only produced by double beta decay</a:t>
            </a:r>
          </a:p>
          <a:p>
            <a:pPr marL="0" indent="0" algn="ctr">
              <a:buNone/>
            </a:pPr>
            <a:endParaRPr lang="en-US" sz="4000" dirty="0" smtClean="0"/>
          </a:p>
        </p:txBody>
      </p:sp>
      <p:pic>
        <p:nvPicPr>
          <p:cNvPr id="7" name="Picture 6" descr="logo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1693333" cy="127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7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SMAcomple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808" y="3824111"/>
            <a:ext cx="3974192" cy="239888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827631" y="1371060"/>
            <a:ext cx="7907148" cy="602758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Molecules become fluorescent after capturing Ba++</a:t>
            </a:r>
            <a:endParaRPr lang="is-IS" b="1" dirty="0" smtClean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9186" y="586117"/>
            <a:ext cx="65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Single Molecule Imaging</a:t>
            </a:r>
            <a:endParaRPr lang="en-US" sz="3600" b="1" dirty="0"/>
          </a:p>
        </p:txBody>
      </p:sp>
      <p:pic>
        <p:nvPicPr>
          <p:cNvPr id="4" name="Picture 3" descr="Fluo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2510"/>
            <a:ext cx="5602111" cy="19607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5108222"/>
            <a:ext cx="4402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Various molecule exist for fluorescence detection</a:t>
            </a:r>
            <a:endParaRPr lang="en-US" sz="2400" b="1" dirty="0"/>
          </a:p>
        </p:txBody>
      </p:sp>
      <p:sp>
        <p:nvSpPr>
          <p:cNvPr id="9" name="Frame 8"/>
          <p:cNvSpPr/>
          <p:nvPr/>
        </p:nvSpPr>
        <p:spPr>
          <a:xfrm rot="16200000">
            <a:off x="5224019" y="4390968"/>
            <a:ext cx="1630687" cy="1982058"/>
          </a:xfrm>
          <a:prstGeom prst="frame">
            <a:avLst>
              <a:gd name="adj1" fmla="val 3991"/>
            </a:avLst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 rot="16200000">
            <a:off x="5832387" y="3753519"/>
            <a:ext cx="846624" cy="779640"/>
          </a:xfrm>
          <a:prstGeom prst="frame">
            <a:avLst>
              <a:gd name="adj1" fmla="val 6000"/>
            </a:avLst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55624" y="2839996"/>
            <a:ext cx="640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Dye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137097" y="3519971"/>
            <a:ext cx="1225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Receptor</a:t>
            </a:r>
            <a:endParaRPr lang="en-US" sz="2000" dirty="0"/>
          </a:p>
        </p:txBody>
      </p:sp>
      <p:sp>
        <p:nvSpPr>
          <p:cNvPr id="13" name="Right Arrow 12"/>
          <p:cNvSpPr/>
          <p:nvPr/>
        </p:nvSpPr>
        <p:spPr>
          <a:xfrm rot="6328172">
            <a:off x="6171876" y="3269307"/>
            <a:ext cx="490094" cy="338743"/>
          </a:xfrm>
          <a:prstGeom prst="rightArrow">
            <a:avLst>
              <a:gd name="adj1" fmla="val 28825"/>
              <a:gd name="adj2" fmla="val 59382"/>
            </a:avLst>
          </a:prstGeom>
          <a:solidFill>
            <a:srgbClr val="FF000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7307921">
            <a:off x="6834732" y="4050907"/>
            <a:ext cx="758433" cy="338743"/>
          </a:xfrm>
          <a:prstGeom prst="rightArrow">
            <a:avLst>
              <a:gd name="adj1" fmla="val 28825"/>
              <a:gd name="adj2" fmla="val 59382"/>
            </a:avLst>
          </a:prstGeom>
          <a:solidFill>
            <a:srgbClr val="FF000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14223" y="2066036"/>
            <a:ext cx="2151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Non-fluorescent 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803858" y="2066036"/>
            <a:ext cx="1638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</a:t>
            </a:r>
            <a:r>
              <a:rPr lang="en-US" sz="2000" b="1" dirty="0" smtClean="0"/>
              <a:t>luorescent </a:t>
            </a:r>
            <a:endParaRPr lang="en-US" sz="2000" dirty="0"/>
          </a:p>
        </p:txBody>
      </p:sp>
      <p:pic>
        <p:nvPicPr>
          <p:cNvPr id="17" name="Picture 16" descr="logo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1693333" cy="1270000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99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9186" y="586117"/>
            <a:ext cx="6565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Total Internal Reflection Fluorescence (TIRF)</a:t>
            </a:r>
          </a:p>
        </p:txBody>
      </p:sp>
      <p:pic>
        <p:nvPicPr>
          <p:cNvPr id="11" name="Picture 10" descr="logo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1693333" cy="127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57507" y="2328333"/>
            <a:ext cx="3215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Olympus IX-70 with total internal reflection </a:t>
            </a:r>
            <a:r>
              <a:rPr lang="en-US" sz="2400" dirty="0" smtClean="0"/>
              <a:t>optical setup and a Hamamatsu </a:t>
            </a:r>
            <a:r>
              <a:rPr lang="en-US" sz="2400" dirty="0" err="1" smtClean="0"/>
              <a:t>imagEM</a:t>
            </a:r>
            <a:r>
              <a:rPr lang="en-US" sz="2400" dirty="0" smtClean="0"/>
              <a:t> X2 </a:t>
            </a:r>
          </a:p>
          <a:p>
            <a:r>
              <a:rPr lang="en-US" sz="2400" dirty="0" smtClean="0"/>
              <a:t>Electron Multiplying-CCD camera</a:t>
            </a:r>
            <a:endParaRPr lang="en-US" sz="2400" dirty="0"/>
          </a:p>
        </p:txBody>
      </p:sp>
      <p:pic>
        <p:nvPicPr>
          <p:cNvPr id="2" name="Picture 1" descr="20170921_0748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887" y="2227791"/>
            <a:ext cx="7140222" cy="4016375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1012606" y="3668717"/>
            <a:ext cx="1834573" cy="1128836"/>
          </a:xfrm>
          <a:prstGeom prst="frame">
            <a:avLst>
              <a:gd name="adj1" fmla="val 5682"/>
            </a:avLst>
          </a:prstGeom>
          <a:solidFill>
            <a:srgbClr val="FF0000">
              <a:alpha val="9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2890155">
            <a:off x="820167" y="3215557"/>
            <a:ext cx="679947" cy="23977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4804" y="2684118"/>
            <a:ext cx="1297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TIR optics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13116440">
            <a:off x="3129506" y="5329003"/>
            <a:ext cx="679947" cy="245023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223966" y="5669593"/>
            <a:ext cx="1297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EM-CCD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84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RFsch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1458226"/>
            <a:ext cx="5080000" cy="47746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9186" y="586117"/>
            <a:ext cx="65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TIRF</a:t>
            </a:r>
          </a:p>
        </p:txBody>
      </p:sp>
      <p:pic>
        <p:nvPicPr>
          <p:cNvPr id="4" name="Picture 3" descr="Optics layout (1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9221"/>
            <a:ext cx="4225445" cy="30358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532" y="1676168"/>
            <a:ext cx="3049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Schematic view of  TIRF </a:t>
            </a:r>
            <a:endParaRPr lang="en-US" sz="2400" dirty="0"/>
          </a:p>
        </p:txBody>
      </p:sp>
      <p:pic>
        <p:nvPicPr>
          <p:cNvPr id="8" name="Picture 7" descr="logo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1693333" cy="1270000"/>
          </a:xfrm>
          <a:prstGeom prst="rect">
            <a:avLst/>
          </a:prstGeom>
        </p:spPr>
      </p:pic>
      <p:pic>
        <p:nvPicPr>
          <p:cNvPr id="2" name="Picture 1" descr="obj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702" y="5169556"/>
            <a:ext cx="764604" cy="1049104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2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O TIR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667" y="1368778"/>
            <a:ext cx="4868333" cy="4868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9186" y="586117"/>
            <a:ext cx="65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Into TIRF!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4966" y="2400934"/>
            <a:ext cx="3947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Background due to deep scattering is drastically reduced when the critical angle is reached.</a:t>
            </a:r>
            <a:endParaRPr lang="en-US" sz="2400" dirty="0"/>
          </a:p>
        </p:txBody>
      </p:sp>
      <p:pic>
        <p:nvPicPr>
          <p:cNvPr id="8" name="Picture 7" descr="logo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4" y="-12915"/>
            <a:ext cx="1693333" cy="127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4966" y="4329769"/>
            <a:ext cx="33492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Enhanced sensitivity to the surface molecules </a:t>
            </a:r>
            <a:r>
              <a:rPr lang="en-US" sz="2400" i="1" dirty="0" smtClean="0"/>
              <a:t>(all are surface molecules in dry </a:t>
            </a:r>
            <a:r>
              <a:rPr lang="en-US" sz="2400" i="1" dirty="0" err="1" smtClean="0"/>
              <a:t>HPGXe</a:t>
            </a:r>
            <a:r>
              <a:rPr lang="en-US" sz="2400" i="1" dirty="0" smtClean="0"/>
              <a:t> system)</a:t>
            </a:r>
            <a:endParaRPr lang="en-US" sz="2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34966" y="1268662"/>
            <a:ext cx="3947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Demonstration with 220nm fluorescent microspheres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6309-394F-0744-9B65-91C1A7291A1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9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17247</TotalTime>
  <Words>989</Words>
  <Application>Microsoft Macintosh PowerPoint</Application>
  <PresentationFormat>On-screen Show (4:3)</PresentationFormat>
  <Paragraphs>182</Paragraphs>
  <Slides>40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Equation</vt:lpstr>
      <vt:lpstr>PowerPoint Presentation</vt:lpstr>
      <vt:lpstr>PowerPoint Presentation</vt:lpstr>
      <vt:lpstr>PowerPoint Presentation</vt:lpstr>
      <vt:lpstr>SMFI Barium Tagging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Single Barium</vt:lpstr>
      <vt:lpstr>PowerPoint Presentation</vt:lpstr>
      <vt:lpstr>Single Barium</vt:lpstr>
      <vt:lpstr>Onto the gas phase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Backup</vt:lpstr>
      <vt:lpstr>Going Bigger: SURF and TIRF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Texas at Arlington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Tackett</dc:creator>
  <cp:lastModifiedBy>austin mcdonald</cp:lastModifiedBy>
  <cp:revision>252</cp:revision>
  <dcterms:created xsi:type="dcterms:W3CDTF">2013-10-16T17:47:49Z</dcterms:created>
  <dcterms:modified xsi:type="dcterms:W3CDTF">2017-09-24T16:44:51Z</dcterms:modified>
</cp:coreProperties>
</file>