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5"/>
  </p:notesMasterIdLst>
  <p:handoutMasterIdLst>
    <p:handoutMasterId r:id="rId86"/>
  </p:handoutMasterIdLst>
  <p:sldIdLst>
    <p:sldId id="256" r:id="rId2"/>
    <p:sldId id="357" r:id="rId3"/>
    <p:sldId id="262" r:id="rId4"/>
    <p:sldId id="316" r:id="rId5"/>
    <p:sldId id="263" r:id="rId6"/>
    <p:sldId id="268" r:id="rId7"/>
    <p:sldId id="270" r:id="rId8"/>
    <p:sldId id="260" r:id="rId9"/>
    <p:sldId id="271" r:id="rId10"/>
    <p:sldId id="273" r:id="rId11"/>
    <p:sldId id="274" r:id="rId12"/>
    <p:sldId id="272" r:id="rId13"/>
    <p:sldId id="289" r:id="rId14"/>
    <p:sldId id="257" r:id="rId15"/>
    <p:sldId id="301" r:id="rId16"/>
    <p:sldId id="352" r:id="rId17"/>
    <p:sldId id="281" r:id="rId18"/>
    <p:sldId id="278" r:id="rId19"/>
    <p:sldId id="279" r:id="rId20"/>
    <p:sldId id="280" r:id="rId21"/>
    <p:sldId id="282" r:id="rId22"/>
    <p:sldId id="283" r:id="rId23"/>
    <p:sldId id="290" r:id="rId24"/>
    <p:sldId id="291" r:id="rId25"/>
    <p:sldId id="284" r:id="rId26"/>
    <p:sldId id="285" r:id="rId27"/>
    <p:sldId id="299" r:id="rId28"/>
    <p:sldId id="355" r:id="rId29"/>
    <p:sldId id="356" r:id="rId30"/>
    <p:sldId id="286" r:id="rId31"/>
    <p:sldId id="292" r:id="rId32"/>
    <p:sldId id="298" r:id="rId33"/>
    <p:sldId id="354" r:id="rId34"/>
    <p:sldId id="303" r:id="rId35"/>
    <p:sldId id="359" r:id="rId36"/>
    <p:sldId id="304" r:id="rId37"/>
    <p:sldId id="295" r:id="rId38"/>
    <p:sldId id="296" r:id="rId39"/>
    <p:sldId id="302" r:id="rId40"/>
    <p:sldId id="315" r:id="rId41"/>
    <p:sldId id="323" r:id="rId42"/>
    <p:sldId id="307" r:id="rId43"/>
    <p:sldId id="308" r:id="rId44"/>
    <p:sldId id="309" r:id="rId45"/>
    <p:sldId id="310" r:id="rId46"/>
    <p:sldId id="312" r:id="rId47"/>
    <p:sldId id="313" r:id="rId48"/>
    <p:sldId id="314" r:id="rId49"/>
    <p:sldId id="306" r:id="rId50"/>
    <p:sldId id="317" r:id="rId51"/>
    <p:sldId id="318" r:id="rId52"/>
    <p:sldId id="319" r:id="rId53"/>
    <p:sldId id="324" r:id="rId54"/>
    <p:sldId id="322" r:id="rId55"/>
    <p:sldId id="358" r:id="rId56"/>
    <p:sldId id="353" r:id="rId57"/>
    <p:sldId id="360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8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560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E0527-4766-2E4B-8782-6156F829C962}" type="datetimeFigureOut">
              <a:rPr lang="en-US" smtClean="0"/>
              <a:t>9/22/17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6E381-7486-7E4E-90E5-9279E8A0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400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466BC-A59D-1847-902B-E914314A932F}" type="datetimeFigureOut">
              <a:rPr lang="en-US" smtClean="0"/>
              <a:t>9/22/17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67463-F513-5344-A66D-3BF5A8AC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71E-6008-D34D-A937-EC155891CE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61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71E-6008-D34D-A937-EC155891CE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2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7463-F513-5344-A66D-3BF5A8AC5C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76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7463-F513-5344-A66D-3BF5A8AC5C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7463-F513-5344-A66D-3BF5A8AC5C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5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516C9-62EC-E548-AF44-A10862D6EE6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0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7463-F513-5344-A66D-3BF5A8AC5C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73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71E-6008-D34D-A937-EC155891CE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2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71E-6008-D34D-A937-EC155891CE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23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71E-6008-D34D-A937-EC155891CE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2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0136-9346-714C-BA38-976BB6147632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66321-DC99-BA49-8AC9-E9FA1EF45E59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08BC-EBDB-7947-B7EE-D62EB3FF4F66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F485-14F5-3B44-A4B8-A2E2E914156A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170-540E-0D4F-83C8-A8EE32B83370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8228-2347-4944-B060-274AB5E0025D}" type="datetime1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74DA-6870-1D42-8035-162D99392F67}" type="datetime1">
              <a:rPr lang="en-US" smtClean="0"/>
              <a:t>9/22/17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3C56-2790-FD4C-BFCC-4F2686936EDA}" type="datetime1">
              <a:rPr lang="en-US" smtClean="0"/>
              <a:t>9/22/17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C2DEF-789B-1048-AD42-7AEF8B1F1451}" type="datetime1">
              <a:rPr lang="en-US" smtClean="0"/>
              <a:t>9/22/17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3EFE-BDBD-7142-B680-4A9718D3E607}" type="datetime1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971-FB71-C84D-A2FF-A6B5CE2F9A76}" type="datetime1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1C4F423-B2B5-A849-A83E-EBE8CA9FA161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9BFFF66-6547-5642-A3AA-03B08F43D61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5" Type="http://schemas.openxmlformats.org/officeDocument/2006/relationships/image" Target="../media/image52.emf"/><Relationship Id="rId6" Type="http://schemas.openxmlformats.org/officeDocument/2006/relationships/image" Target="../media/image53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Relationship Id="rId3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Neutrino detection with noble elements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Ben Jones</a:t>
            </a:r>
          </a:p>
          <a:p>
            <a:r>
              <a:rPr lang="en-US" dirty="0" smtClean="0"/>
              <a:t>University of Texas at Arlington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348" y="3505200"/>
            <a:ext cx="2827052" cy="103304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9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250" y="490061"/>
            <a:ext cx="879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2009: Deployment of the ArgoNeuT test stand in the </a:t>
            </a:r>
            <a:r>
              <a:rPr lang="en-US" dirty="0" err="1" smtClean="0">
                <a:solidFill>
                  <a:srgbClr val="800000"/>
                </a:solidFill>
              </a:rPr>
              <a:t>NuMI</a:t>
            </a:r>
            <a:r>
              <a:rPr lang="en-US" dirty="0" smtClean="0">
                <a:solidFill>
                  <a:srgbClr val="800000"/>
                </a:solidFill>
              </a:rPr>
              <a:t> neutrino beam at Fermilab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179" y="1126482"/>
            <a:ext cx="3968448" cy="532028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1" y="1641927"/>
            <a:ext cx="4566261" cy="388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5800431"/>
            <a:ext cx="53001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Now repurposed as </a:t>
            </a:r>
            <a:r>
              <a:rPr lang="en-US" sz="1600" dirty="0" err="1" smtClean="0"/>
              <a:t>LArIAT</a:t>
            </a:r>
            <a:r>
              <a:rPr lang="en-US" sz="1600" dirty="0" smtClean="0"/>
              <a:t> test beam experiment</a:t>
            </a:r>
          </a:p>
          <a:p>
            <a:r>
              <a:rPr lang="en-US" sz="1600" dirty="0" smtClean="0">
                <a:sym typeface="Wingdings"/>
              </a:rPr>
              <a:t> The little detector that just keeps giving!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35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"/>
    </mc:Choice>
    <mc:Fallback xmlns="">
      <p:transition xmlns:p14="http://schemas.microsoft.com/office/powerpoint/2010/main" spd="slow" advTm="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85958" y="813226"/>
            <a:ext cx="286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2016: </a:t>
            </a:r>
            <a:r>
              <a:rPr lang="en-US" dirty="0" err="1" smtClean="0">
                <a:solidFill>
                  <a:srgbClr val="800000"/>
                </a:solidFill>
              </a:rPr>
              <a:t>MicroBooNE</a:t>
            </a:r>
            <a:r>
              <a:rPr lang="en-US" dirty="0" smtClean="0">
                <a:solidFill>
                  <a:srgbClr val="800000"/>
                </a:solidFill>
              </a:rPr>
              <a:t> running in </a:t>
            </a:r>
            <a:r>
              <a:rPr lang="en-US" dirty="0" err="1" smtClean="0">
                <a:solidFill>
                  <a:srgbClr val="800000"/>
                </a:solidFill>
              </a:rPr>
              <a:t>Fermilab</a:t>
            </a:r>
            <a:r>
              <a:rPr lang="en-US" dirty="0" smtClean="0">
                <a:solidFill>
                  <a:srgbClr val="800000"/>
                </a:solidFill>
              </a:rPr>
              <a:t> BNB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5862598" cy="3913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3146"/>
          <a:stretch/>
        </p:blipFill>
        <p:spPr>
          <a:xfrm>
            <a:off x="3634332" y="3556001"/>
            <a:ext cx="5509669" cy="330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"/>
    </mc:Choice>
    <mc:Fallback xmlns="">
      <p:transition xmlns:p14="http://schemas.microsoft.com/office/powerpoint/2010/main" spd="slow" advTm="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54412" t="-655" b="40332"/>
          <a:stretch/>
        </p:blipFill>
        <p:spPr>
          <a:xfrm>
            <a:off x="6480306" y="2469742"/>
            <a:ext cx="2453484" cy="21631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240" y="1408855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Improved precision, at the cost of lower density: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7816"/>
            <a:ext cx="4190960" cy="2948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341" y="2852624"/>
            <a:ext cx="3180044" cy="2320438"/>
          </a:xfrm>
          <a:prstGeom prst="rect">
            <a:avLst/>
          </a:prstGeom>
          <a:ln>
            <a:solidFill>
              <a:srgbClr val="292934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91360" y="2904974"/>
            <a:ext cx="151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ND280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Gas TPCs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0377" t="1064" b="53870"/>
          <a:stretch/>
        </p:blipFill>
        <p:spPr>
          <a:xfrm>
            <a:off x="6233316" y="5173062"/>
            <a:ext cx="2910684" cy="1684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51557" t="4364" b="49622"/>
          <a:stretch/>
        </p:blipFill>
        <p:spPr>
          <a:xfrm>
            <a:off x="5358101" y="4399158"/>
            <a:ext cx="2568376" cy="1547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07048" y="6431494"/>
            <a:ext cx="2063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Signal-like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004321" y="5418426"/>
            <a:ext cx="2063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Background-like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247576" y="2852624"/>
            <a:ext cx="151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NEXT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0νββ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250" y="490061"/>
            <a:ext cx="8794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Lets not forget gas detectors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5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250" y="3204308"/>
            <a:ext cx="5956300" cy="4343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000">
            <a:off x="0" y="2039237"/>
            <a:ext cx="3406531" cy="4818763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00">
            <a:off x="1774581" y="1497533"/>
            <a:ext cx="3263900" cy="2451100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0000">
            <a:off x="6059855" y="96976"/>
            <a:ext cx="3416300" cy="3167042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422329"/>
            <a:ext cx="474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And </a:t>
            </a:r>
            <a:r>
              <a:rPr lang="en-US" dirty="0" smtClean="0">
                <a:solidFill>
                  <a:srgbClr val="800000"/>
                </a:solidFill>
              </a:rPr>
              <a:t>all the </a:t>
            </a:r>
            <a:r>
              <a:rPr lang="en-US" dirty="0" smtClean="0">
                <a:solidFill>
                  <a:srgbClr val="800000"/>
                </a:solidFill>
              </a:rPr>
              <a:t>prototypes, engineering tests, test </a:t>
            </a:r>
            <a:r>
              <a:rPr lang="en-US" dirty="0" smtClean="0">
                <a:solidFill>
                  <a:srgbClr val="800000"/>
                </a:solidFill>
              </a:rPr>
              <a:t>stands, and all who sail in them</a:t>
            </a:r>
            <a:r>
              <a:rPr lang="is-IS" dirty="0" smtClean="0">
                <a:solidFill>
                  <a:srgbClr val="800000"/>
                </a:solidFill>
              </a:rPr>
              <a:t>….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1231" y="2455316"/>
            <a:ext cx="4962769" cy="4402684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35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now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65025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The rest of my talk will be about these two things, and the relationship of light collection to them: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/>
              <a:t>1. Utterly gigantic </a:t>
            </a:r>
            <a:r>
              <a:rPr lang="en-US" dirty="0" err="1" smtClean="0"/>
              <a:t>LArTPCs</a:t>
            </a:r>
            <a:r>
              <a:rPr lang="en-US" dirty="0" smtClean="0"/>
              <a:t> for long baseline physics.</a:t>
            </a:r>
          </a:p>
          <a:p>
            <a:pPr lvl="1"/>
            <a:r>
              <a:rPr lang="en-US" b="1" i="1" dirty="0" smtClean="0">
                <a:solidFill>
                  <a:srgbClr val="800000"/>
                </a:solidFill>
              </a:rPr>
              <a:t>(LETS DO IT, BECAUSE I WANT TO KNOW WHAT </a:t>
            </a:r>
            <a:r>
              <a:rPr lang="en-US" b="1" i="1" dirty="0" err="1" smtClean="0">
                <a:solidFill>
                  <a:srgbClr val="800000"/>
                </a:solidFill>
              </a:rPr>
              <a:t>δ</a:t>
            </a:r>
            <a:r>
              <a:rPr lang="en-US" b="1" i="1" baseline="-25000" dirty="0" err="1" smtClean="0">
                <a:solidFill>
                  <a:srgbClr val="800000"/>
                </a:solidFill>
              </a:rPr>
              <a:t>CP</a:t>
            </a:r>
            <a:r>
              <a:rPr lang="en-US" b="1" i="1" baseline="-25000" dirty="0" smtClean="0">
                <a:solidFill>
                  <a:srgbClr val="800000"/>
                </a:solidFill>
              </a:rPr>
              <a:t> </a:t>
            </a:r>
            <a:r>
              <a:rPr lang="en-US" b="1" i="1" dirty="0" smtClean="0">
                <a:solidFill>
                  <a:srgbClr val="800000"/>
                </a:solidFill>
              </a:rPr>
              <a:t>IS!)</a:t>
            </a:r>
          </a:p>
          <a:p>
            <a:endParaRPr lang="en-US" dirty="0" smtClean="0"/>
          </a:p>
          <a:p>
            <a:r>
              <a:rPr lang="en-US" dirty="0" smtClean="0"/>
              <a:t>2. Utterly low background 0νββ TPCs.</a:t>
            </a:r>
          </a:p>
          <a:p>
            <a:pPr lvl="1"/>
            <a:r>
              <a:rPr lang="en-US" b="1" i="1" dirty="0" smtClean="0">
                <a:solidFill>
                  <a:srgbClr val="800000"/>
                </a:solidFill>
              </a:rPr>
              <a:t>(LETS DO IT, BECAUSE I WANT TO DISCOVER MAJORANA NEUTRINOS!)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23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now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65025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The rest of my talk will be about these two things, and the relationship of light collection to them: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/>
              <a:t>1. Utterly gigantic </a:t>
            </a:r>
            <a:r>
              <a:rPr lang="en-US" dirty="0" err="1" smtClean="0"/>
              <a:t>LArTPCs</a:t>
            </a:r>
            <a:r>
              <a:rPr lang="en-US" dirty="0" smtClean="0"/>
              <a:t> for long baseline physics.</a:t>
            </a:r>
          </a:p>
          <a:p>
            <a:pPr lvl="1"/>
            <a:r>
              <a:rPr lang="en-US" b="1" i="1" dirty="0" smtClean="0">
                <a:solidFill>
                  <a:srgbClr val="800000"/>
                </a:solidFill>
              </a:rPr>
              <a:t>(LETS DO IT, BECAUSE I WANT TO KNOW WHAT </a:t>
            </a:r>
            <a:r>
              <a:rPr lang="en-US" b="1" i="1" dirty="0" err="1" smtClean="0">
                <a:solidFill>
                  <a:srgbClr val="800000"/>
                </a:solidFill>
              </a:rPr>
              <a:t>δ</a:t>
            </a:r>
            <a:r>
              <a:rPr lang="en-US" b="1" i="1" baseline="-25000" dirty="0" err="1" smtClean="0">
                <a:solidFill>
                  <a:srgbClr val="800000"/>
                </a:solidFill>
              </a:rPr>
              <a:t>CP</a:t>
            </a:r>
            <a:r>
              <a:rPr lang="en-US" b="1" i="1" baseline="-25000" dirty="0" smtClean="0">
                <a:solidFill>
                  <a:srgbClr val="800000"/>
                </a:solidFill>
              </a:rPr>
              <a:t> </a:t>
            </a:r>
            <a:r>
              <a:rPr lang="en-US" b="1" i="1" dirty="0" smtClean="0">
                <a:solidFill>
                  <a:srgbClr val="800000"/>
                </a:solidFill>
              </a:rPr>
              <a:t>IS!)</a:t>
            </a:r>
          </a:p>
          <a:p>
            <a:endParaRPr lang="en-US" dirty="0" smtClean="0"/>
          </a:p>
          <a:p>
            <a:r>
              <a:rPr lang="en-US" dirty="0" smtClean="0"/>
              <a:t>2. Utterly low background 0νββ TPCs.</a:t>
            </a:r>
          </a:p>
          <a:p>
            <a:pPr lvl="1"/>
            <a:r>
              <a:rPr lang="en-US" b="1" i="1" dirty="0" smtClean="0">
                <a:solidFill>
                  <a:srgbClr val="800000"/>
                </a:solidFill>
              </a:rPr>
              <a:t>(LETS DO IT, BECAUSE I WANT TO DISCOVER MAJORANA NEUTRINOS!)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800604"/>
            <a:ext cx="7967566" cy="974123"/>
          </a:xfrm>
          <a:prstGeom prst="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5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1434" y="473906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Basics: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1434" y="1932317"/>
            <a:ext cx="4136399" cy="4629350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n-US" sz="1800" dirty="0" smtClean="0"/>
              <a:t>Light yield ~ few 10,000’s of photons per MeV (dependences on E field, particle type and purity)</a:t>
            </a:r>
            <a:endParaRPr lang="en-US" sz="1800" dirty="0"/>
          </a:p>
          <a:p>
            <a:pPr marL="68580" indent="0">
              <a:buNone/>
            </a:pPr>
            <a:endParaRPr lang="en-US" sz="1800" dirty="0" smtClean="0"/>
          </a:p>
          <a:p>
            <a:pPr marL="68580" indent="0">
              <a:buNone/>
            </a:pPr>
            <a:r>
              <a:rPr lang="en-US" sz="1800" dirty="0" smtClean="0"/>
              <a:t>Wavelength of emission is 128nm (</a:t>
            </a:r>
            <a:r>
              <a:rPr lang="en-US" sz="1800" dirty="0" err="1" smtClean="0"/>
              <a:t>Ar</a:t>
            </a:r>
            <a:r>
              <a:rPr lang="en-US" sz="1800" dirty="0" smtClean="0"/>
              <a:t>) or 175 nm (</a:t>
            </a:r>
            <a:r>
              <a:rPr lang="en-US" sz="1800" dirty="0" err="1" smtClean="0"/>
              <a:t>Xe</a:t>
            </a:r>
            <a:r>
              <a:rPr lang="en-US" sz="1800" dirty="0" smtClean="0"/>
              <a:t>)</a:t>
            </a:r>
          </a:p>
          <a:p>
            <a:pPr marL="68580" indent="0">
              <a:buNone/>
            </a:pPr>
            <a:endParaRPr lang="en-US" sz="1800" dirty="0"/>
          </a:p>
          <a:p>
            <a:pPr marL="68580" indent="0">
              <a:buNone/>
            </a:pPr>
            <a:r>
              <a:rPr lang="en-US" sz="1800" dirty="0" smtClean="0"/>
              <a:t>Light with two characteristic time constants, often called “fast” and “slow” from </a:t>
            </a:r>
            <a:r>
              <a:rPr lang="en-US" sz="1800" dirty="0" err="1" smtClean="0"/>
              <a:t>singlets</a:t>
            </a:r>
            <a:r>
              <a:rPr lang="en-US" sz="1800" dirty="0" smtClean="0"/>
              <a:t> and triplets.</a:t>
            </a:r>
            <a:endParaRPr lang="en-US" sz="1800" dirty="0"/>
          </a:p>
          <a:p>
            <a:pPr marL="68580" indent="0">
              <a:buNone/>
            </a:pPr>
            <a:endParaRPr lang="en-US" sz="1800" i="1" dirty="0"/>
          </a:p>
          <a:p>
            <a:pPr marL="68580" indent="0">
              <a:buNone/>
            </a:pPr>
            <a:r>
              <a:rPr lang="en-US" sz="1800" dirty="0" smtClean="0"/>
              <a:t>Elements are highly transparent to their own scintillation light.</a:t>
            </a:r>
          </a:p>
          <a:p>
            <a:pPr marL="68580" indent="0">
              <a:buNone/>
            </a:pPr>
            <a:endParaRPr lang="en-US" sz="1800" dirty="0"/>
          </a:p>
          <a:p>
            <a:pPr marL="68580" indent="0">
              <a:buNone/>
            </a:pPr>
            <a:r>
              <a:rPr lang="en-US" sz="1800" dirty="0" smtClean="0"/>
              <a:t>But most other materials are not </a:t>
            </a:r>
            <a:r>
              <a:rPr lang="en-US" sz="1800" dirty="0" smtClean="0">
                <a:sym typeface="Wingdings"/>
              </a:rPr>
              <a:t> need either special VUV devices, or a wavelength shifter (often TPB)</a:t>
            </a:r>
            <a:endParaRPr lang="en-US" sz="1800" dirty="0" smtClean="0"/>
          </a:p>
          <a:p>
            <a:pPr marL="68580" indent="0">
              <a:buNone/>
            </a:pPr>
            <a:r>
              <a:rPr lang="en-US" sz="1800" i="1" dirty="0" smtClean="0"/>
              <a:t> </a:t>
            </a:r>
          </a:p>
          <a:p>
            <a:pPr marL="68580" indent="0">
              <a:buNone/>
            </a:pPr>
            <a:endParaRPr lang="en-US" sz="1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834" y="1990478"/>
            <a:ext cx="3533583" cy="43956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25111" y="1748522"/>
            <a:ext cx="2748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i="1" dirty="0">
                <a:solidFill>
                  <a:srgbClr val="660066"/>
                </a:solidFill>
              </a:rPr>
              <a:t>J </a:t>
            </a:r>
            <a:r>
              <a:rPr lang="pl-PL" sz="1400" b="1" i="1" dirty="0" err="1">
                <a:solidFill>
                  <a:srgbClr val="660066"/>
                </a:solidFill>
              </a:rPr>
              <a:t>Chem</a:t>
            </a:r>
            <a:r>
              <a:rPr lang="pl-PL" sz="1400" b="1" i="1" dirty="0">
                <a:solidFill>
                  <a:srgbClr val="660066"/>
                </a:solidFill>
              </a:rPr>
              <a:t> </a:t>
            </a:r>
            <a:r>
              <a:rPr lang="pl-PL" sz="1400" b="1" i="1" dirty="0" err="1">
                <a:solidFill>
                  <a:srgbClr val="660066"/>
                </a:solidFill>
              </a:rPr>
              <a:t>Phys</a:t>
            </a:r>
            <a:r>
              <a:rPr lang="pl-PL" sz="1400" b="1" i="1" dirty="0">
                <a:solidFill>
                  <a:srgbClr val="660066"/>
                </a:solidFill>
              </a:rPr>
              <a:t> vol 91 (1989) 1469 E </a:t>
            </a:r>
            <a:r>
              <a:rPr lang="pl-PL" sz="1400" b="1" i="1" dirty="0" err="1">
                <a:solidFill>
                  <a:srgbClr val="660066"/>
                </a:solidFill>
              </a:rPr>
              <a:t>Morikawa</a:t>
            </a:r>
            <a:r>
              <a:rPr lang="pl-PL" sz="1400" b="1" i="1" dirty="0">
                <a:solidFill>
                  <a:srgbClr val="660066"/>
                </a:solidFill>
              </a:rPr>
              <a:t> et al</a:t>
            </a:r>
            <a:endParaRPr lang="en-US" sz="1400" b="1" i="1" dirty="0">
              <a:solidFill>
                <a:srgbClr val="66006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8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 collection in surface TPCs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240" y="1495830"/>
            <a:ext cx="8686800" cy="4876800"/>
          </a:xfrm>
        </p:spPr>
        <p:txBody>
          <a:bodyPr/>
          <a:lstStyle/>
          <a:p>
            <a:r>
              <a:rPr lang="en-US" dirty="0" smtClean="0"/>
              <a:t>The primary goal of light collection in surface TPCs is cosmic background </a:t>
            </a:r>
            <a:r>
              <a:rPr lang="en-US" dirty="0" smtClean="0"/>
              <a:t>rejection (which may include triggering).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Light out of time with the pulsed beam must be background.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6669"/>
            <a:ext cx="9144000" cy="34613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41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31362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MicroBooNE</a:t>
            </a:r>
            <a:r>
              <a:rPr lang="en-US" dirty="0" smtClean="0"/>
              <a:t> Event Zero: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222"/>
            <a:ext cx="9144000" cy="54902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31362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MicroBooNE</a:t>
            </a:r>
            <a:r>
              <a:rPr lang="en-US" dirty="0" smtClean="0"/>
              <a:t> Event Zero: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222"/>
            <a:ext cx="9144000" cy="549027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1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43" y="422800"/>
            <a:ext cx="3926701" cy="1447800"/>
          </a:xfrm>
        </p:spPr>
        <p:txBody>
          <a:bodyPr/>
          <a:lstStyle/>
          <a:p>
            <a:r>
              <a:rPr lang="en-US" dirty="0" smtClean="0"/>
              <a:t>My </a:t>
            </a:r>
            <a:r>
              <a:rPr lang="en-US" dirty="0" smtClean="0"/>
              <a:t>charge </a:t>
            </a:r>
            <a:r>
              <a:rPr lang="en-US" dirty="0" smtClean="0"/>
              <a:t>from the organizers: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443" y="2135134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This year we are starting the conference with two community overview talks, one covering techniques in </a:t>
            </a:r>
            <a:r>
              <a:rPr lang="en-US" b="1" dirty="0">
                <a:solidFill>
                  <a:srgbClr val="800000"/>
                </a:solidFill>
              </a:rPr>
              <a:t>neutrino detection</a:t>
            </a:r>
            <a:r>
              <a:rPr lang="en-US" dirty="0"/>
              <a:t> with noble elements and one on dark matter detection techniques, and we would like to invite you to give the neutrino overview talk.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[</a:t>
            </a:r>
            <a:r>
              <a:rPr lang="is-IS" b="1" dirty="0" smtClean="0"/>
              <a:t>…]</a:t>
            </a:r>
            <a:r>
              <a:rPr lang="en-US" b="1" dirty="0" smtClean="0"/>
              <a:t> please provide </a:t>
            </a:r>
            <a:r>
              <a:rPr lang="en-US" b="1" dirty="0"/>
              <a:t>a </a:t>
            </a:r>
            <a:r>
              <a:rPr lang="en-US" b="1" dirty="0" smtClean="0"/>
              <a:t>perspective </a:t>
            </a:r>
            <a:r>
              <a:rPr lang="en-US" b="1" dirty="0"/>
              <a:t>on the challenges of neutrino physics, the approaches that have been taken by various noble element-based detectors, and the roles light detection has played</a:t>
            </a:r>
            <a:r>
              <a:rPr lang="en-US" b="1" dirty="0" smtClean="0"/>
              <a:t>.”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144" y="185498"/>
            <a:ext cx="4921559" cy="149287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23833" y="4058057"/>
            <a:ext cx="46354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i="1" dirty="0" smtClean="0">
                <a:solidFill>
                  <a:srgbClr val="800000"/>
                </a:solidFill>
              </a:rPr>
              <a:t>I choose to interpret as </a:t>
            </a:r>
            <a:r>
              <a:rPr lang="en-US" sz="1700" i="1" dirty="0" err="1" smtClean="0">
                <a:solidFill>
                  <a:srgbClr val="800000"/>
                </a:solidFill>
              </a:rPr>
              <a:t>LArTPCs</a:t>
            </a:r>
            <a:r>
              <a:rPr lang="en-US" sz="1700" i="1" dirty="0" smtClean="0">
                <a:solidFill>
                  <a:srgbClr val="800000"/>
                </a:solidFill>
              </a:rPr>
              <a:t> for accelerator neutrinos, and </a:t>
            </a:r>
            <a:r>
              <a:rPr lang="en-US" sz="1700" i="1" dirty="0" err="1" smtClean="0">
                <a:solidFill>
                  <a:srgbClr val="800000"/>
                </a:solidFill>
              </a:rPr>
              <a:t>Xe</a:t>
            </a:r>
            <a:r>
              <a:rPr lang="en-US" sz="1700" i="1" dirty="0" smtClean="0">
                <a:solidFill>
                  <a:srgbClr val="800000"/>
                </a:solidFill>
              </a:rPr>
              <a:t> TPCs for 0νββ</a:t>
            </a:r>
            <a:endParaRPr lang="en-US" sz="1700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14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31362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MicroBooNE</a:t>
            </a:r>
            <a:r>
              <a:rPr lang="en-US" dirty="0" smtClean="0"/>
              <a:t> Event Zero: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222"/>
            <a:ext cx="9144000" cy="549027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2572" y="3108477"/>
            <a:ext cx="1233714" cy="9676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20020" y="4311954"/>
            <a:ext cx="645885" cy="4717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35944" y="5092095"/>
            <a:ext cx="1207104" cy="90835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0" y="5401733"/>
            <a:ext cx="495905" cy="1117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772400" y="5928783"/>
            <a:ext cx="495905" cy="50376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19667" y="1304222"/>
            <a:ext cx="828523" cy="67939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85200" y="2170239"/>
            <a:ext cx="511628" cy="3697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71066" y="6155267"/>
            <a:ext cx="454781" cy="49106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8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439" t="15397" b="3935"/>
          <a:stretch/>
        </p:blipFill>
        <p:spPr>
          <a:xfrm>
            <a:off x="4394365" y="558008"/>
            <a:ext cx="4569505" cy="3558309"/>
          </a:xfrm>
          <a:prstGeom prst="rect">
            <a:avLst/>
          </a:prstGeom>
          <a:ln w="38100" cmpd="sng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2505" b="6885"/>
          <a:stretch/>
        </p:blipFill>
        <p:spPr>
          <a:xfrm>
            <a:off x="2227275" y="4205402"/>
            <a:ext cx="6858000" cy="2420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0781"/>
            <a:ext cx="4027095" cy="27666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739" y="4507268"/>
            <a:ext cx="2313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MicroBooNE</a:t>
            </a:r>
            <a:r>
              <a:rPr lang="en-US" b="1" i="1" dirty="0" smtClean="0"/>
              <a:t> </a:t>
            </a:r>
          </a:p>
          <a:p>
            <a:r>
              <a:rPr lang="en-US" b="1" i="1" dirty="0" smtClean="0"/>
              <a:t>optical system</a:t>
            </a:r>
          </a:p>
          <a:p>
            <a:endParaRPr lang="en-US" b="1" i="1" dirty="0"/>
          </a:p>
          <a:p>
            <a:r>
              <a:rPr lang="en-US" b="1" i="1" dirty="0" smtClean="0"/>
              <a:t>Based on ICARUS; SBND baseline is similar, too, up to details.</a:t>
            </a:r>
            <a:endParaRPr lang="en-US" b="1" i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8448" y="224693"/>
            <a:ext cx="4657351" cy="12061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 this task, granularity is crucial.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8998" y="458008"/>
            <a:ext cx="243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TPB coated plate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9717" y="1234179"/>
            <a:ext cx="243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Cryo</a:t>
            </a:r>
            <a:r>
              <a:rPr lang="en-US" dirty="0" smtClean="0">
                <a:solidFill>
                  <a:srgbClr val="FF6600"/>
                </a:solidFill>
              </a:rPr>
              <a:t> PMT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92601" y="6488668"/>
            <a:ext cx="3482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>
                <a:solidFill>
                  <a:srgbClr val="660066"/>
                </a:solidFill>
              </a:rPr>
              <a:t>JINST 12 (2017) no.02, P02017</a:t>
            </a:r>
            <a:r>
              <a:rPr lang="is-IS" dirty="0">
                <a:solidFill>
                  <a:srgbClr val="660066"/>
                </a:solidFill>
              </a:rPr>
              <a:t> 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21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5076399" y="347472"/>
            <a:ext cx="403082" cy="496048"/>
          </a:xfrm>
          <a:prstGeom prst="line">
            <a:avLst/>
          </a:prstGeom>
          <a:ln>
            <a:solidFill>
              <a:srgbClr val="66006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14624" y="864847"/>
            <a:ext cx="282222" cy="8200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93457" y="864847"/>
            <a:ext cx="189267" cy="17372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85169" y="843520"/>
            <a:ext cx="29455" cy="30794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99896" y="864847"/>
            <a:ext cx="182828" cy="36933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01190" y="41567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UV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83022" y="99487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VIS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905799" y="835055"/>
            <a:ext cx="2891992" cy="0"/>
          </a:xfrm>
          <a:prstGeom prst="line">
            <a:avLst/>
          </a:prstGeom>
          <a:ln w="285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0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845"/>
            <a:ext cx="8229600" cy="990600"/>
          </a:xfrm>
        </p:spPr>
        <p:txBody>
          <a:bodyPr/>
          <a:lstStyle/>
          <a:p>
            <a:r>
              <a:rPr lang="en-US" dirty="0" smtClean="0"/>
              <a:t>High quality photons: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6670"/>
            <a:ext cx="8229600" cy="4876800"/>
          </a:xfrm>
        </p:spPr>
        <p:txBody>
          <a:bodyPr/>
          <a:lstStyle/>
          <a:p>
            <a:r>
              <a:rPr lang="en-US" dirty="0" smtClean="0"/>
              <a:t>Problem is geometrical in nature, many small light sensors add up to more than a few big ones</a:t>
            </a:r>
          </a:p>
          <a:p>
            <a:r>
              <a:rPr lang="en-US" dirty="0" smtClean="0"/>
              <a:t>Not just photons, but high quality photons, are needed.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01" y="2821189"/>
            <a:ext cx="8685899" cy="3657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91907" y="5888146"/>
            <a:ext cx="1152995" cy="4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PMT ID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59019" y="5469014"/>
            <a:ext cx="1152995" cy="4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068608" y="5210115"/>
            <a:ext cx="1306729" cy="416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29807" y="3307673"/>
            <a:ext cx="134516" cy="19024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28039" y="2939765"/>
            <a:ext cx="302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One “Flash”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01" y="6478410"/>
            <a:ext cx="1019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(Shout-out to </a:t>
            </a:r>
            <a:r>
              <a:rPr lang="en-US" b="1" i="1" dirty="0" err="1" smtClean="0"/>
              <a:t>MicroBooNE</a:t>
            </a:r>
            <a:r>
              <a:rPr lang="en-US" b="1" i="1" dirty="0"/>
              <a:t>:</a:t>
            </a:r>
            <a:r>
              <a:rPr lang="en-US" b="1" i="1" dirty="0" smtClean="0"/>
              <a:t> please approve some new flash matching plots!)</a:t>
            </a:r>
            <a:endParaRPr lang="en-US" b="1" i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12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0" y="192779"/>
            <a:ext cx="8229600" cy="990600"/>
          </a:xfrm>
        </p:spPr>
        <p:txBody>
          <a:bodyPr/>
          <a:lstStyle/>
          <a:p>
            <a:r>
              <a:rPr lang="en-US" dirty="0" smtClean="0"/>
              <a:t>The granularity frontier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62" y="1150819"/>
            <a:ext cx="8909538" cy="24042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Granularity necessarily implies many readout channels, which increases system complexity</a:t>
            </a:r>
          </a:p>
          <a:p>
            <a:r>
              <a:rPr lang="en-US" dirty="0" smtClean="0"/>
              <a:t>The ultimate granularity would be fully active, VUV-sensitive </a:t>
            </a:r>
            <a:r>
              <a:rPr lang="en-US" dirty="0" err="1" smtClean="0"/>
              <a:t>SiPM</a:t>
            </a:r>
            <a:r>
              <a:rPr lang="en-US" dirty="0" smtClean="0"/>
              <a:t> plane.  ASIC’s and internal signal processing become mandatory.</a:t>
            </a:r>
          </a:p>
          <a:p>
            <a:r>
              <a:rPr lang="en-US" dirty="0" smtClean="0"/>
              <a:t>A complicated </a:t>
            </a:r>
            <a:r>
              <a:rPr lang="en-US" dirty="0"/>
              <a:t>but </a:t>
            </a:r>
            <a:r>
              <a:rPr lang="en-US" dirty="0" smtClean="0"/>
              <a:t>powerful system. </a:t>
            </a:r>
            <a:r>
              <a:rPr lang="en-US" dirty="0" err="1" smtClean="0"/>
              <a:t>nEXO</a:t>
            </a:r>
            <a:r>
              <a:rPr lang="en-US" dirty="0" smtClean="0"/>
              <a:t> working on it for their ton-scale neutrinoless double beta decay concept. </a:t>
            </a:r>
          </a:p>
          <a:p>
            <a:r>
              <a:rPr lang="en-US" dirty="0" smtClean="0"/>
              <a:t>I have not heard of a similar plan for </a:t>
            </a:r>
            <a:r>
              <a:rPr lang="en-US" dirty="0" err="1" smtClean="0"/>
              <a:t>LAr</a:t>
            </a:r>
            <a:r>
              <a:rPr lang="en-US" dirty="0" smtClean="0"/>
              <a:t> (but it may exist).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736" t="3539" r="1542" b="23371"/>
          <a:stretch/>
        </p:blipFill>
        <p:spPr>
          <a:xfrm>
            <a:off x="4048803" y="3751384"/>
            <a:ext cx="5095198" cy="3106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4457" y="6389076"/>
            <a:ext cx="277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nEXO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799"/>
            <a:ext cx="4156109" cy="338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16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39" y="312117"/>
            <a:ext cx="8229600" cy="990600"/>
          </a:xfrm>
        </p:spPr>
        <p:txBody>
          <a:bodyPr/>
          <a:lstStyle/>
          <a:p>
            <a:r>
              <a:rPr lang="en-US" dirty="0" smtClean="0"/>
              <a:t>ARAPUCA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866" y="1254607"/>
            <a:ext cx="8940800" cy="4876800"/>
          </a:xfrm>
        </p:spPr>
        <p:txBody>
          <a:bodyPr/>
          <a:lstStyle/>
          <a:p>
            <a:r>
              <a:rPr lang="en-US" dirty="0" smtClean="0"/>
              <a:t>The ARAPUCA offers a compromise on channel count, capturing more light than a bare </a:t>
            </a:r>
            <a:r>
              <a:rPr lang="en-US" dirty="0" err="1" smtClean="0"/>
              <a:t>SiPM</a:t>
            </a:r>
            <a:r>
              <a:rPr lang="en-US" dirty="0" smtClean="0"/>
              <a:t> using dichroic mirrors.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8437"/>
            <a:ext cx="4167791" cy="3570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207" y="2135974"/>
            <a:ext cx="2824186" cy="2442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538" y="4537846"/>
            <a:ext cx="2670462" cy="21114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22393" y="2894257"/>
            <a:ext cx="1861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 </a:t>
            </a:r>
            <a:r>
              <a:rPr lang="en-US" b="1" dirty="0" err="1" smtClean="0">
                <a:solidFill>
                  <a:srgbClr val="000090"/>
                </a:solidFill>
              </a:rPr>
              <a:t>TPB+SiPM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2119" y="4820953"/>
            <a:ext cx="1861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90"/>
                </a:solidFill>
              </a:rPr>
              <a:t>With concentrating filter 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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039" y="6337592"/>
            <a:ext cx="3482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>
                <a:solidFill>
                  <a:srgbClr val="660066"/>
                </a:solidFill>
              </a:rPr>
              <a:t>JINST 11 (2016) no.02, C02004</a:t>
            </a:r>
            <a:r>
              <a:rPr lang="is-IS" dirty="0">
                <a:solidFill>
                  <a:srgbClr val="660066"/>
                </a:solidFill>
              </a:rPr>
              <a:t> 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22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detectors have different needs: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59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Very low </a:t>
            </a:r>
            <a:r>
              <a:rPr lang="en-US" dirty="0" err="1" smtClean="0"/>
              <a:t>cosmogenic</a:t>
            </a:r>
            <a:r>
              <a:rPr lang="en-US" dirty="0" smtClean="0"/>
              <a:t> backgrounds to main physics program.</a:t>
            </a:r>
          </a:p>
          <a:p>
            <a:r>
              <a:rPr lang="en-US" dirty="0" smtClean="0"/>
              <a:t>Reasonable assumption that photocathode coverage unlikely to be large enough to give a significant aid to calorimetry.</a:t>
            </a:r>
          </a:p>
          <a:p>
            <a:endParaRPr lang="en-US" dirty="0" smtClean="0"/>
          </a:p>
          <a:p>
            <a:r>
              <a:rPr lang="en-US" dirty="0" smtClean="0"/>
              <a:t>So main roles become:</a:t>
            </a:r>
          </a:p>
          <a:p>
            <a:pPr lvl="1"/>
            <a:r>
              <a:rPr lang="en-US" b="1" dirty="0" smtClean="0">
                <a:solidFill>
                  <a:srgbClr val="800000"/>
                </a:solidFill>
              </a:rPr>
              <a:t>Precise timing: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smtClean="0"/>
              <a:t>For example, time-structure based identification of  p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err="1" smtClean="0">
                <a:sym typeface="Wingdings"/>
              </a:rPr>
              <a:t>Kμ</a:t>
            </a:r>
            <a:r>
              <a:rPr lang="en-US" dirty="0" smtClean="0">
                <a:sym typeface="Wingdings"/>
              </a:rPr>
              <a:t>, p </a:t>
            </a:r>
            <a:r>
              <a:rPr lang="en-US" dirty="0" err="1" smtClean="0">
                <a:sym typeface="Wingdings"/>
              </a:rPr>
              <a:t>Kν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sym typeface="Wingdings"/>
              </a:rPr>
              <a:t>pKμ</a:t>
            </a:r>
            <a:r>
              <a:rPr lang="en-US" dirty="0" smtClean="0">
                <a:sym typeface="Wingdings"/>
              </a:rPr>
              <a:t>π proton decay candidates.</a:t>
            </a:r>
            <a:endParaRPr lang="en-US" b="1" dirty="0" smtClean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>
                <a:solidFill>
                  <a:srgbClr val="800000"/>
                </a:solidFill>
              </a:rPr>
              <a:t>Off-beam drift correction: </a:t>
            </a:r>
            <a:r>
              <a:rPr lang="en-US" dirty="0" smtClean="0"/>
              <a:t>Locate off-beam events in Z direction to apply drift corrections and properly measure energy (solar, supernova, atmospherics,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endParaRPr lang="en-US" b="1" dirty="0"/>
          </a:p>
          <a:p>
            <a:r>
              <a:rPr lang="en-US" b="1" dirty="0" smtClean="0"/>
              <a:t>For low rate applications we need lots of light to push down thresholds, but granularity is less vital.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63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lots of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1807"/>
            <a:ext cx="8229600" cy="4876800"/>
          </a:xfrm>
        </p:spPr>
        <p:txBody>
          <a:bodyPr/>
          <a:lstStyle/>
          <a:p>
            <a:r>
              <a:rPr lang="en-US" dirty="0" smtClean="0"/>
              <a:t>Prevalent idea is to use TPB coated light guides: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042" y="2122195"/>
            <a:ext cx="2974758" cy="4161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2054" y="6283962"/>
            <a:ext cx="393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Concept for SBND light detectors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12" y="1889358"/>
            <a:ext cx="5047216" cy="92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39" y="2884469"/>
            <a:ext cx="4751477" cy="3740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6389" y="3990389"/>
            <a:ext cx="3496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Excellent attenuation lengths now achieved with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Wunderbars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3820" y="5602795"/>
            <a:ext cx="2818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Thicker coating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70030" y="5910572"/>
            <a:ext cx="11133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46924" y="391475"/>
            <a:ext cx="34822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b="1" dirty="0">
                <a:solidFill>
                  <a:srgbClr val="660066"/>
                </a:solidFill>
              </a:rPr>
              <a:t>arXiv:</a:t>
            </a:r>
            <a:r>
              <a:rPr lang="nb-NO" b="1" dirty="0" smtClean="0">
                <a:solidFill>
                  <a:srgbClr val="660066"/>
                </a:solidFill>
              </a:rPr>
              <a:t>1604.03103</a:t>
            </a:r>
          </a:p>
          <a:p>
            <a:pPr algn="r"/>
            <a:r>
              <a:rPr lang="is-IS" b="1" dirty="0" smtClean="0">
                <a:solidFill>
                  <a:srgbClr val="660066"/>
                </a:solidFill>
              </a:rPr>
              <a:t>JINST 10 (2015) no.08, P08017 </a:t>
            </a:r>
          </a:p>
          <a:p>
            <a:pPr algn="r"/>
            <a:r>
              <a:rPr lang="is-IS" b="1" dirty="0" smtClean="0">
                <a:solidFill>
                  <a:srgbClr val="660066"/>
                </a:solidFill>
              </a:rPr>
              <a:t>JINST 11 (2016) no.05, P05016 </a:t>
            </a:r>
          </a:p>
          <a:p>
            <a:pPr algn="r"/>
            <a:r>
              <a:rPr lang="is-IS" b="1" i="1" dirty="0" smtClean="0">
                <a:solidFill>
                  <a:srgbClr val="660066"/>
                </a:solidFill>
              </a:rPr>
              <a:t>(etc)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7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89"/>
            <a:ext cx="8229600" cy="990600"/>
          </a:xfrm>
        </p:spPr>
        <p:txBody>
          <a:bodyPr/>
          <a:lstStyle/>
          <a:p>
            <a:r>
              <a:rPr lang="en-US" dirty="0" smtClean="0"/>
              <a:t>Light guide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44" y="1042095"/>
            <a:ext cx="8868130" cy="4876800"/>
          </a:xfrm>
        </p:spPr>
        <p:txBody>
          <a:bodyPr/>
          <a:lstStyle/>
          <a:p>
            <a:r>
              <a:rPr lang="en-US" dirty="0" smtClean="0"/>
              <a:t>Long attenuation lengths (now multiple meters) allow large area coverage with small channel number.</a:t>
            </a:r>
          </a:p>
          <a:p>
            <a:r>
              <a:rPr lang="en-US" dirty="0" smtClean="0"/>
              <a:t>Efficiency is lower than </a:t>
            </a:r>
            <a:r>
              <a:rPr lang="en-US" dirty="0" err="1" smtClean="0"/>
              <a:t>PMT+Plate</a:t>
            </a:r>
            <a:r>
              <a:rPr lang="en-US" dirty="0" smtClean="0"/>
              <a:t>, but improving all the time.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667" y="2352080"/>
            <a:ext cx="6001307" cy="4505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6666" y="3994297"/>
            <a:ext cx="2243668" cy="1200329"/>
          </a:xfrm>
          <a:prstGeom prst="rect">
            <a:avLst/>
          </a:prstGeom>
          <a:noFill/>
          <a:ln>
            <a:solidFill>
              <a:srgbClr val="29293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0.13% efficiency achieved with 12 </a:t>
            </a:r>
            <a:r>
              <a:rPr lang="en-US" b="1" dirty="0" err="1" smtClean="0">
                <a:solidFill>
                  <a:srgbClr val="000090"/>
                </a:solidFill>
              </a:rPr>
              <a:t>SiPMs</a:t>
            </a:r>
            <a:r>
              <a:rPr lang="en-US" b="1" dirty="0" smtClean="0">
                <a:solidFill>
                  <a:srgbClr val="000090"/>
                </a:solidFill>
              </a:rPr>
              <a:t> (</a:t>
            </a:r>
            <a:r>
              <a:rPr lang="en-US" b="1" dirty="0">
                <a:solidFill>
                  <a:srgbClr val="000090"/>
                </a:solidFill>
              </a:rPr>
              <a:t>~</a:t>
            </a:r>
            <a:r>
              <a:rPr lang="en-US" b="1" dirty="0" smtClean="0">
                <a:solidFill>
                  <a:srgbClr val="000090"/>
                </a:solidFill>
              </a:rPr>
              <a:t>0.01 % eff. per channel)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7915"/>
            <a:ext cx="1924195" cy="2157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425" y="4172594"/>
            <a:ext cx="1880242" cy="24041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42334" y="4845568"/>
            <a:ext cx="15028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000090"/>
                </a:solidFill>
              </a:rPr>
              <a:t>Scaling up production at </a:t>
            </a:r>
            <a:r>
              <a:rPr lang="en-US" sz="1700" b="1" dirty="0" err="1" smtClean="0">
                <a:solidFill>
                  <a:srgbClr val="000090"/>
                </a:solidFill>
              </a:rPr>
              <a:t>Fermilab</a:t>
            </a:r>
            <a:r>
              <a:rPr lang="en-US" sz="1700" b="1" dirty="0" smtClean="0">
                <a:solidFill>
                  <a:srgbClr val="000090"/>
                </a:solidFill>
              </a:rPr>
              <a:t> </a:t>
            </a:r>
            <a:r>
              <a:rPr lang="en-US" sz="1700" b="1" dirty="0" smtClean="0">
                <a:solidFill>
                  <a:srgbClr val="000090"/>
                </a:solidFill>
                <a:sym typeface="Wingdings"/>
              </a:rPr>
              <a:t></a:t>
            </a:r>
            <a:endParaRPr lang="en-US" sz="17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6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“Jones’s rule of light collection”: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7505"/>
            <a:ext cx="8229600" cy="338666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Any light detector concept can be proven to be more efficient than any other light detector concept via a suitable choice of reasonable-sounding figure of merit.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74333" y="3048000"/>
            <a:ext cx="48895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Photons per electronics channel?</a:t>
            </a:r>
          </a:p>
          <a:p>
            <a:pPr algn="ctr"/>
            <a:endParaRPr lang="en-US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Photons per square inch?</a:t>
            </a:r>
          </a:p>
          <a:p>
            <a:pPr algn="ctr"/>
            <a:endParaRPr lang="en-US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Photons per device?</a:t>
            </a:r>
          </a:p>
          <a:p>
            <a:pPr algn="ctr"/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Photons per dollar?</a:t>
            </a:r>
          </a:p>
          <a:p>
            <a:pPr algn="ctr"/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Photons out per photon incident?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407666"/>
            <a:ext cx="794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(Don’t push it</a:t>
            </a:r>
            <a:r>
              <a:rPr lang="is-IS" b="1" i="1" dirty="0" smtClean="0"/>
              <a:t>… </a:t>
            </a:r>
            <a:r>
              <a:rPr lang="en-US" b="1" i="1" dirty="0" smtClean="0"/>
              <a:t>it</a:t>
            </a:r>
            <a:r>
              <a:rPr lang="uk-UA" b="1" i="1" dirty="0" smtClean="0"/>
              <a:t>’</a:t>
            </a:r>
            <a:r>
              <a:rPr lang="en-US" b="1" i="1" dirty="0" smtClean="0"/>
              <a:t>s a rule with exceptions</a:t>
            </a:r>
            <a:r>
              <a:rPr lang="is-IS" b="1" i="1" dirty="0" smtClean="0"/>
              <a:t>…</a:t>
            </a:r>
            <a:r>
              <a:rPr lang="en-US" b="1" i="1" dirty="0" smtClean="0"/>
              <a:t>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73848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“Jones’s rule of light collection”: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74333" y="3048000"/>
            <a:ext cx="48895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Photons per electronics channel?</a:t>
            </a:r>
          </a:p>
          <a:p>
            <a:pPr algn="ctr"/>
            <a:endParaRPr lang="en-US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Photons per square inch?</a:t>
            </a:r>
          </a:p>
          <a:p>
            <a:pPr algn="ctr"/>
            <a:endParaRPr lang="en-US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Photons per device?</a:t>
            </a:r>
          </a:p>
          <a:p>
            <a:pPr algn="ctr"/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Photons per dollar?</a:t>
            </a:r>
          </a:p>
          <a:p>
            <a:pPr algn="ctr"/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Photons out per photon incident?</a:t>
            </a: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867" y="5846822"/>
            <a:ext cx="9110133" cy="338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/>
              <a:t>The best choice of figure of merit is the one that most directly maximizes sensitivity w</a:t>
            </a:r>
            <a:r>
              <a:rPr lang="en-US" sz="1800" b="1" dirty="0"/>
              <a:t>i</a:t>
            </a:r>
            <a:r>
              <a:rPr lang="en-US" sz="1800" b="1" dirty="0" smtClean="0"/>
              <a:t>thin constraints imposed by the experiment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1800" b="1" i="1" dirty="0" smtClean="0"/>
              <a:t>(in practice probably</a:t>
            </a:r>
            <a:r>
              <a:rPr lang="en-US" sz="1800" b="1" i="1" dirty="0" smtClean="0">
                <a:solidFill>
                  <a:srgbClr val="0000FF"/>
                </a:solidFill>
              </a:rPr>
              <a:t> $</a:t>
            </a:r>
            <a:r>
              <a:rPr lang="en-US" sz="1800" b="1" i="1" dirty="0" smtClean="0">
                <a:solidFill>
                  <a:srgbClr val="0000FF"/>
                </a:solidFill>
              </a:rPr>
              <a:t>_electronics, </a:t>
            </a:r>
            <a:r>
              <a:rPr lang="en-US" sz="1800" b="1" i="1" dirty="0" err="1" smtClean="0">
                <a:solidFill>
                  <a:srgbClr val="0000FF"/>
                </a:solidFill>
              </a:rPr>
              <a:t>electronics_complexity</a:t>
            </a:r>
            <a:r>
              <a:rPr lang="en-US" sz="1800" b="1" i="1" dirty="0" smtClean="0">
                <a:solidFill>
                  <a:srgbClr val="0000FF"/>
                </a:solidFill>
              </a:rPr>
              <a:t>  </a:t>
            </a:r>
            <a:r>
              <a:rPr lang="en-US" sz="1800" b="1" i="1" dirty="0" smtClean="0"/>
              <a:t>or </a:t>
            </a:r>
            <a:r>
              <a:rPr lang="en-US" sz="1800" b="1" i="1" dirty="0" smtClean="0">
                <a:solidFill>
                  <a:srgbClr val="008000"/>
                </a:solidFill>
              </a:rPr>
              <a:t>$_</a:t>
            </a:r>
            <a:r>
              <a:rPr lang="en-US" sz="1800" b="1" i="1" dirty="0" err="1" smtClean="0">
                <a:solidFill>
                  <a:srgbClr val="008000"/>
                </a:solidFill>
              </a:rPr>
              <a:t>photodetectors</a:t>
            </a:r>
            <a:r>
              <a:rPr lang="en-US" sz="1800" b="1" i="1" dirty="0" smtClean="0"/>
              <a:t>)</a:t>
            </a:r>
            <a:endParaRPr lang="en-US" sz="1800" b="1" i="1" dirty="0"/>
          </a:p>
        </p:txBody>
      </p:sp>
      <p:sp>
        <p:nvSpPr>
          <p:cNvPr id="7" name="Left Arrow 6"/>
          <p:cNvSpPr/>
          <p:nvPr/>
        </p:nvSpPr>
        <p:spPr>
          <a:xfrm>
            <a:off x="6476998" y="3069167"/>
            <a:ext cx="994833" cy="359833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693835" y="4703234"/>
            <a:ext cx="994833" cy="359833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587505"/>
            <a:ext cx="8229600" cy="338666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Any light detector concept can be proven to be more efficient than any other light detector concept via a suitable choice of reasonable-sounding figure of merit.</a:t>
            </a:r>
          </a:p>
        </p:txBody>
      </p:sp>
    </p:spTree>
    <p:extLst>
      <p:ext uri="{BB962C8B-B14F-4D97-AF65-F5344CB8AC3E}">
        <p14:creationId xmlns:p14="http://schemas.microsoft.com/office/powerpoint/2010/main" val="222995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7526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The main requirement for neutrino detectors is to be </a:t>
            </a:r>
            <a:r>
              <a:rPr lang="en-US" sz="3200" b="1" dirty="0" smtClean="0"/>
              <a:t>big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  <a:p>
            <a:pPr marL="0" indent="0">
              <a:buFont typeface="Arial" pitchFamily="34" charset="0"/>
              <a:buNone/>
            </a:pPr>
            <a:endParaRPr lang="en-US" sz="3200" dirty="0" smtClean="0"/>
          </a:p>
          <a:p>
            <a:endParaRPr lang="en-US" sz="32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6864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499"/>
            <a:ext cx="4388164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SiPMWheel</a:t>
            </a:r>
            <a:r>
              <a:rPr lang="en-US" dirty="0" smtClean="0"/>
              <a:t> Concept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550" y="1350049"/>
            <a:ext cx="3409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Disc-geometry light guide will instrument more surface area with less </a:t>
            </a:r>
            <a:r>
              <a:rPr lang="en-US" dirty="0" err="1" smtClean="0"/>
              <a:t>SiPMs</a:t>
            </a:r>
            <a:r>
              <a:rPr lang="en-US" dirty="0" smtClean="0"/>
              <a:t>, have shorter typical propagation distances and less reflections per ray.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7" y="4332116"/>
            <a:ext cx="3796768" cy="1694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550" y="3562313"/>
            <a:ext cx="320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Laser cut and spin coated with TPB+PS.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251" y="1002148"/>
            <a:ext cx="5700052" cy="571841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30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69636" y="632816"/>
            <a:ext cx="478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(Please still account for Jones’s law)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2558"/>
            <a:ext cx="37967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Undergoing both bench tests and characterization in </a:t>
            </a:r>
            <a:r>
              <a:rPr lang="en-US" sz="1600" b="1" dirty="0" err="1" smtClean="0"/>
              <a:t>HPGXe</a:t>
            </a:r>
            <a:r>
              <a:rPr lang="en-US" sz="1600" b="1" dirty="0" smtClean="0"/>
              <a:t> and </a:t>
            </a:r>
            <a:r>
              <a:rPr lang="en-US" sz="1600" b="1" dirty="0" err="1" smtClean="0"/>
              <a:t>LAr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7055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19" y="498465"/>
            <a:ext cx="5962084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SiPMWheel</a:t>
            </a:r>
            <a:r>
              <a:rPr lang="en-US" dirty="0" smtClean="0"/>
              <a:t> Disc Characterization @ UTA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905" y="431784"/>
            <a:ext cx="4108095" cy="4876800"/>
          </a:xfrm>
        </p:spPr>
        <p:txBody>
          <a:bodyPr/>
          <a:lstStyle/>
          <a:p>
            <a:r>
              <a:rPr lang="en-US" dirty="0" smtClean="0"/>
              <a:t>Profile light losses </a:t>
            </a:r>
          </a:p>
          <a:p>
            <a:pPr lvl="1"/>
            <a:r>
              <a:rPr lang="en-US" dirty="0" err="1" smtClean="0"/>
              <a:t>vs</a:t>
            </a:r>
            <a:r>
              <a:rPr lang="en-US" dirty="0" smtClean="0"/>
              <a:t> wavelength</a:t>
            </a:r>
          </a:p>
          <a:p>
            <a:pPr lvl="1"/>
            <a:r>
              <a:rPr lang="en-US" dirty="0" err="1" smtClean="0"/>
              <a:t>vs</a:t>
            </a:r>
            <a:r>
              <a:rPr lang="en-US" dirty="0" smtClean="0"/>
              <a:t> number of reflections </a:t>
            </a:r>
          </a:p>
          <a:p>
            <a:pPr lvl="1"/>
            <a:r>
              <a:rPr lang="en-US" dirty="0" err="1" smtClean="0"/>
              <a:t>vs</a:t>
            </a:r>
            <a:r>
              <a:rPr lang="en-US" dirty="0" smtClean="0"/>
              <a:t> path length in bar </a:t>
            </a:r>
          </a:p>
          <a:p>
            <a:pPr lvl="1"/>
            <a:r>
              <a:rPr lang="en-US" b="1" i="1" dirty="0" smtClean="0"/>
              <a:t>As independent degrees of freedom</a:t>
            </a:r>
          </a:p>
        </p:txBody>
      </p:sp>
      <p:pic>
        <p:nvPicPr>
          <p:cNvPr id="4" name="Picture 3" descr="A picture containing indoor, table, laptop, computer&#10;&#10;Description generated with very high confidence">
            <a:extLst>
              <a:ext uri="{FF2B5EF4-FFF2-40B4-BE49-F238E27FC236}">
                <a16:creationId xmlns:a16="http://schemas.microsoft.com/office/drawing/2014/main" xmlns="" id="{B4A196EC-7870-4598-9CD5-31E1C28B4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7" y="2648347"/>
            <a:ext cx="4157562" cy="3118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9791" y="5984953"/>
            <a:ext cx="2097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Small prototype WLS coated disc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7396" y="1576007"/>
            <a:ext cx="331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Supercontinuum</a:t>
            </a:r>
            <a:r>
              <a:rPr lang="en-US" b="1" dirty="0" smtClean="0">
                <a:solidFill>
                  <a:srgbClr val="000090"/>
                </a:solidFill>
              </a:rPr>
              <a:t> laser (tunable to 2nm)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0176" y="1945339"/>
            <a:ext cx="275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Integrating sphere w/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photodiode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984953"/>
            <a:ext cx="272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Steerable mirrors for scanning rays in 3D</a:t>
            </a:r>
            <a:endParaRPr lang="en-US" b="1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17632" y="2222338"/>
            <a:ext cx="835029" cy="64784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09911" y="2407761"/>
            <a:ext cx="543458" cy="12452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2907" y="3879097"/>
            <a:ext cx="960787" cy="21058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113961" y="4783640"/>
            <a:ext cx="308967" cy="120131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849" y="2695477"/>
            <a:ext cx="4297308" cy="4215344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9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ightguide simulation">
            <a:hlinkClick r:id="" action="ppaction://media"/>
            <a:extLst>
              <a:ext uri="{FF2B5EF4-FFF2-40B4-BE49-F238E27FC236}">
                <a16:creationId xmlns:a16="http://schemas.microsoft.com/office/drawing/2014/main" xmlns="" id="{F2993278-3971-4B01-8362-922438B9A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03506"/>
            <a:ext cx="7191828" cy="14383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531" t="1607" r="1840" b="2662"/>
          <a:stretch/>
        </p:blipFill>
        <p:spPr>
          <a:xfrm>
            <a:off x="87470" y="0"/>
            <a:ext cx="6553200" cy="541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378806" y="1722013"/>
            <a:ext cx="3507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1A,0T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78078" y="1717858"/>
            <a:ext cx="3507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1A,1T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934962" y="1731098"/>
            <a:ext cx="3507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2</a:t>
            </a:r>
            <a:r>
              <a:rPr lang="en-US" sz="1400" dirty="0" smtClean="0"/>
              <a:t>A,1T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557054" y="1726943"/>
            <a:ext cx="3507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2</a:t>
            </a:r>
            <a:r>
              <a:rPr lang="en-US" sz="1400" dirty="0" smtClean="0"/>
              <a:t>A,2T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2213950" y="1728343"/>
            <a:ext cx="3507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3A,2T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2888244" y="1770114"/>
            <a:ext cx="3507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3A,3T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534987" y="766503"/>
            <a:ext cx="2625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(surface nodes)</a:t>
            </a:r>
            <a:endParaRPr lang="en-US" sz="1400" i="1" dirty="0"/>
          </a:p>
        </p:txBody>
      </p:sp>
      <p:sp>
        <p:nvSpPr>
          <p:cNvPr id="27" name="Content Placeholder 24"/>
          <p:cNvSpPr>
            <a:spLocks noGrp="1"/>
          </p:cNvSpPr>
          <p:nvPr>
            <p:ph idx="1"/>
          </p:nvPr>
        </p:nvSpPr>
        <p:spPr>
          <a:xfrm>
            <a:off x="6625772" y="4922504"/>
            <a:ext cx="2518228" cy="2518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 smtClean="0"/>
              <a:t>This data </a:t>
            </a:r>
            <a:r>
              <a:rPr lang="en-US" sz="1600" b="1" dirty="0" err="1" smtClean="0"/>
              <a:t>mutl</a:t>
            </a:r>
            <a:r>
              <a:rPr lang="en-US" sz="1600" b="1" dirty="0" smtClean="0"/>
              <a:t>-D enough to tune a detailed model without </a:t>
            </a:r>
            <a:r>
              <a:rPr lang="en-US" sz="1600" b="1" dirty="0" smtClean="0"/>
              <a:t>degeneracies</a:t>
            </a:r>
            <a:r>
              <a:rPr lang="en-US" sz="1600" b="1" dirty="0" smtClean="0"/>
              <a:t>:</a:t>
            </a:r>
          </a:p>
          <a:p>
            <a:pPr marL="0" indent="0" algn="ctr">
              <a:buNone/>
            </a:pPr>
            <a:r>
              <a:rPr lang="en-US" sz="1600" dirty="0" smtClean="0"/>
              <a:t>Surface and bulk absorption, re-emission efficiency, </a:t>
            </a:r>
            <a:r>
              <a:rPr lang="en-US" sz="1600" dirty="0" err="1" smtClean="0"/>
              <a:t>etc</a:t>
            </a:r>
            <a:endParaRPr lang="en-US" sz="1600" dirty="0"/>
          </a:p>
        </p:txBody>
      </p:sp>
      <p:pic>
        <p:nvPicPr>
          <p:cNvPr id="28" name="Content Placeholder 4" descr="A star in the dark&#10;&#10;Description generated with high confidence">
            <a:extLst>
              <a:ext uri="{FF2B5EF4-FFF2-40B4-BE49-F238E27FC236}">
                <a16:creationId xmlns:a16="http://schemas.microsoft.com/office/drawing/2014/main" xmlns="" id="{5208302B-E08E-446E-AB91-E6047139D8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4" b="21890"/>
          <a:stretch/>
        </p:blipFill>
        <p:spPr>
          <a:xfrm rot="5400000">
            <a:off x="5662862" y="1602157"/>
            <a:ext cx="4357564" cy="1925815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996462" y="5802923"/>
            <a:ext cx="478692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32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68757" y="3842101"/>
            <a:ext cx="1570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Dips where new TPB nodes give surface absorption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64774" y="2690297"/>
            <a:ext cx="111865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Less TPB absorption at longer WL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Arrow Connector 5"/>
          <p:cNvCxnSpPr>
            <a:stCxn id="19" idx="2"/>
          </p:cNvCxnSpPr>
          <p:nvPr/>
        </p:nvCxnSpPr>
        <p:spPr>
          <a:xfrm>
            <a:off x="4424101" y="3336628"/>
            <a:ext cx="0" cy="20243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305448" y="3625661"/>
            <a:ext cx="0" cy="21644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5400000">
            <a:off x="6247675" y="2716146"/>
            <a:ext cx="477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Bright nodes on TPB side, dim ones acrylic</a:t>
            </a:r>
            <a:endParaRPr lang="en-US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844" y="399586"/>
            <a:ext cx="5029200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TPB Foils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9" y="1390186"/>
            <a:ext cx="8720667" cy="5512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333" y="568920"/>
            <a:ext cx="630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800000"/>
                </a:solidFill>
              </a:rPr>
              <a:t>Lots of light, but no granularity</a:t>
            </a:r>
            <a:r>
              <a:rPr lang="is-IS" b="1" dirty="0" smtClean="0">
                <a:solidFill>
                  <a:srgbClr val="800000"/>
                </a:solidFill>
              </a:rPr>
              <a:t>.</a:t>
            </a:r>
          </a:p>
          <a:p>
            <a:pPr algn="r"/>
            <a:r>
              <a:rPr lang="is-IS" b="1" dirty="0" smtClean="0">
                <a:solidFill>
                  <a:srgbClr val="800000"/>
                </a:solidFill>
              </a:rPr>
              <a:t>Great for getting energy thresholds down!</a:t>
            </a:r>
          </a:p>
        </p:txBody>
      </p:sp>
    </p:spTree>
    <p:extLst>
      <p:ext uri="{BB962C8B-B14F-4D97-AF65-F5344CB8AC3E}">
        <p14:creationId xmlns:p14="http://schemas.microsoft.com/office/powerpoint/2010/main" val="2049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47472"/>
            <a:ext cx="8229600" cy="990600"/>
          </a:xfrm>
        </p:spPr>
        <p:txBody>
          <a:bodyPr/>
          <a:lstStyle/>
          <a:p>
            <a:r>
              <a:rPr lang="en-US" dirty="0" smtClean="0"/>
              <a:t>Doping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25365"/>
            <a:ext cx="8991600" cy="3611363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Adding stuff to argon or xenon to make it better or brighter.</a:t>
            </a:r>
          </a:p>
          <a:p>
            <a:endParaRPr lang="en-US" sz="2000" b="1" dirty="0"/>
          </a:p>
          <a:p>
            <a:r>
              <a:rPr lang="en-US" sz="2000" dirty="0" smtClean="0"/>
              <a:t>Some aspects of gas doping will be discussed later in the week (too detailed for me to go into now</a:t>
            </a:r>
            <a:r>
              <a:rPr lang="is-IS" sz="2000" dirty="0" smtClean="0"/>
              <a:t>…)</a:t>
            </a:r>
            <a:endParaRPr lang="en-US" sz="2000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A commonly revisited scheme is </a:t>
            </a:r>
            <a:r>
              <a:rPr lang="en-US" sz="2000" b="1" dirty="0" err="1" smtClean="0"/>
              <a:t>Ar+Xe</a:t>
            </a:r>
            <a:r>
              <a:rPr lang="en-US" sz="2000" b="1" dirty="0" smtClean="0"/>
              <a:t> doping to shift light to 175 nm.  </a:t>
            </a:r>
          </a:p>
          <a:p>
            <a:endParaRPr lang="en-US" sz="2000" b="1" dirty="0"/>
          </a:p>
          <a:p>
            <a:r>
              <a:rPr lang="en-US" sz="2000" dirty="0" smtClean="0"/>
              <a:t>First proposed (I think) by ICARUS, and re-proposed by many since.</a:t>
            </a:r>
            <a:endParaRPr lang="en-US" sz="20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34</a:t>
            </a:fld>
            <a:endParaRPr lang="en-US"/>
          </a:p>
        </p:txBody>
      </p:sp>
      <p:sp>
        <p:nvSpPr>
          <p:cNvPr id="17" name="Rectangle 56"/>
          <p:cNvSpPr>
            <a:spLocks noChangeArrowheads="1"/>
          </p:cNvSpPr>
          <p:nvPr/>
        </p:nvSpPr>
        <p:spPr bwMode="auto">
          <a:xfrm>
            <a:off x="2150264" y="4537181"/>
            <a:ext cx="1932095" cy="170166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57"/>
          <p:cNvSpPr>
            <a:spLocks noChangeArrowheads="1"/>
          </p:cNvSpPr>
          <p:nvPr/>
        </p:nvSpPr>
        <p:spPr bwMode="auto">
          <a:xfrm>
            <a:off x="2527428" y="5481710"/>
            <a:ext cx="378567" cy="3785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19" name="Oval 58"/>
          <p:cNvSpPr>
            <a:spLocks noChangeArrowheads="1"/>
          </p:cNvSpPr>
          <p:nvPr/>
        </p:nvSpPr>
        <p:spPr bwMode="auto">
          <a:xfrm>
            <a:off x="2907397" y="5481710"/>
            <a:ext cx="378567" cy="3785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20" name="Oval 57"/>
          <p:cNvSpPr>
            <a:spLocks noChangeArrowheads="1"/>
          </p:cNvSpPr>
          <p:nvPr/>
        </p:nvSpPr>
        <p:spPr bwMode="auto">
          <a:xfrm>
            <a:off x="2716712" y="4891943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1" name="Oval 58"/>
          <p:cNvSpPr>
            <a:spLocks noChangeArrowheads="1"/>
          </p:cNvSpPr>
          <p:nvPr/>
        </p:nvSpPr>
        <p:spPr bwMode="auto">
          <a:xfrm>
            <a:off x="3096681" y="4891943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2" name="Text Box 59"/>
          <p:cNvSpPr txBox="1">
            <a:spLocks noChangeArrowheads="1"/>
          </p:cNvSpPr>
          <p:nvPr/>
        </p:nvSpPr>
        <p:spPr bwMode="auto">
          <a:xfrm>
            <a:off x="3451412" y="4695650"/>
            <a:ext cx="630945" cy="48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23" name="Rectangle 56"/>
          <p:cNvSpPr>
            <a:spLocks noChangeArrowheads="1"/>
          </p:cNvSpPr>
          <p:nvPr/>
        </p:nvSpPr>
        <p:spPr bwMode="auto">
          <a:xfrm>
            <a:off x="4818182" y="4581726"/>
            <a:ext cx="1932095" cy="170166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57"/>
          <p:cNvSpPr>
            <a:spLocks noChangeArrowheads="1"/>
          </p:cNvSpPr>
          <p:nvPr/>
        </p:nvSpPr>
        <p:spPr bwMode="auto">
          <a:xfrm>
            <a:off x="5294149" y="4936489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>
                <a:solidFill>
                  <a:srgbClr val="000000"/>
                </a:solidFill>
              </a:rPr>
              <a:t>Ar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25" name="Oval 58"/>
          <p:cNvSpPr>
            <a:spLocks noChangeArrowheads="1"/>
          </p:cNvSpPr>
          <p:nvPr/>
        </p:nvSpPr>
        <p:spPr bwMode="auto">
          <a:xfrm>
            <a:off x="5930047" y="4800584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327335" y="5177973"/>
            <a:ext cx="351949" cy="589766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57"/>
          <p:cNvSpPr>
            <a:spLocks noChangeArrowheads="1"/>
          </p:cNvSpPr>
          <p:nvPr/>
        </p:nvSpPr>
        <p:spPr bwMode="auto">
          <a:xfrm>
            <a:off x="5195347" y="5602115"/>
            <a:ext cx="378567" cy="3785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28" name="Oval 58"/>
          <p:cNvSpPr>
            <a:spLocks noChangeArrowheads="1"/>
          </p:cNvSpPr>
          <p:nvPr/>
        </p:nvSpPr>
        <p:spPr bwMode="auto">
          <a:xfrm>
            <a:off x="5575316" y="5602115"/>
            <a:ext cx="378567" cy="3785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29" name="Text Box 59"/>
          <p:cNvSpPr txBox="1">
            <a:spLocks noChangeArrowheads="1"/>
          </p:cNvSpPr>
          <p:nvPr/>
        </p:nvSpPr>
        <p:spPr bwMode="auto">
          <a:xfrm>
            <a:off x="5837998" y="5377954"/>
            <a:ext cx="630945" cy="48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4615" y="6399843"/>
            <a:ext cx="276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(would emit 175nm)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975218" y="6399843"/>
            <a:ext cx="276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(emits 128nm)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5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1100"/>
            <a:ext cx="8229600" cy="990600"/>
          </a:xfrm>
        </p:spPr>
        <p:txBody>
          <a:bodyPr/>
          <a:lstStyle/>
          <a:p>
            <a:r>
              <a:rPr lang="en-US" dirty="0" err="1" smtClean="0"/>
              <a:t>Xe</a:t>
            </a:r>
            <a:r>
              <a:rPr lang="en-US" dirty="0" smtClean="0"/>
              <a:t> Doping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896"/>
            <a:ext cx="8229600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Addition of xenon can produce excitation transfer which moves light to earlier times.</a:t>
            </a:r>
          </a:p>
          <a:p>
            <a:r>
              <a:rPr lang="en-US" sz="2000" b="1" dirty="0" smtClean="0"/>
              <a:t>Common myth</a:t>
            </a:r>
            <a:r>
              <a:rPr lang="en-US" sz="2000" dirty="0" smtClean="0"/>
              <a:t> : “TPB is brighter at </a:t>
            </a:r>
            <a:r>
              <a:rPr lang="en-US" sz="2000" dirty="0" err="1" smtClean="0"/>
              <a:t>LXe</a:t>
            </a:r>
            <a:r>
              <a:rPr lang="en-US" sz="2000" dirty="0" smtClean="0"/>
              <a:t> wavelengths” – not true!</a:t>
            </a:r>
          </a:p>
          <a:p>
            <a:r>
              <a:rPr lang="en-US" sz="2000" dirty="0" smtClean="0"/>
              <a:t>But bringing late light to earlier times after the pulse makes it more easily collectable, and more useful.</a:t>
            </a:r>
          </a:p>
          <a:p>
            <a:r>
              <a:rPr lang="en-US" sz="2000" dirty="0" smtClean="0"/>
              <a:t>~100 ppm required</a:t>
            </a:r>
            <a:r>
              <a:rPr lang="en-US" sz="2000" dirty="0"/>
              <a:t> </a:t>
            </a:r>
            <a:r>
              <a:rPr lang="en-US" sz="2000" dirty="0" smtClean="0">
                <a:sym typeface="Wingdings"/>
              </a:rPr>
              <a:t> multiple tons for DUNE.  Not a cheap proposal.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147280" y="3712310"/>
            <a:ext cx="4881118" cy="3091375"/>
            <a:chOff x="-461466" y="2568223"/>
            <a:chExt cx="6843890" cy="43344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61466" y="2568223"/>
              <a:ext cx="6843890" cy="4334464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1148331" y="2812037"/>
              <a:ext cx="0" cy="3231445"/>
            </a:xfrm>
            <a:prstGeom prst="line">
              <a:avLst/>
            </a:prstGeom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148329" y="3122482"/>
              <a:ext cx="1580443" cy="752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solidFill>
                    <a:srgbClr val="0000FF"/>
                  </a:solidFill>
                </a:rPr>
                <a:t>LAr</a:t>
              </a:r>
              <a:r>
                <a:rPr lang="en-US" sz="1200" i="1" dirty="0" smtClean="0">
                  <a:solidFill>
                    <a:srgbClr val="0000FF"/>
                  </a:solidFill>
                </a:rPr>
                <a:t> scintillation</a:t>
              </a:r>
              <a:endParaRPr lang="en-US" sz="1200" i="1" dirty="0">
                <a:solidFill>
                  <a:srgbClr val="0000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35767" y="2847102"/>
              <a:ext cx="1763122" cy="1165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i="1" dirty="0" err="1" smtClean="0">
                  <a:solidFill>
                    <a:srgbClr val="660066"/>
                  </a:solidFill>
                </a:rPr>
                <a:t>Gehman</a:t>
              </a:r>
              <a:r>
                <a:rPr lang="en-US" sz="1200" b="1" i="1" dirty="0" smtClean="0">
                  <a:solidFill>
                    <a:srgbClr val="660066"/>
                  </a:solidFill>
                </a:rPr>
                <a:t> et al.</a:t>
              </a:r>
            </a:p>
            <a:p>
              <a:pPr algn="r"/>
              <a:r>
                <a:rPr lang="en-US" sz="1200" b="1" i="1" dirty="0" err="1" smtClean="0">
                  <a:solidFill>
                    <a:srgbClr val="660066"/>
                  </a:solidFill>
                </a:rPr>
                <a:t>Nucl.Instrum.Meth</a:t>
              </a:r>
              <a:r>
                <a:rPr lang="en-US" sz="1200" b="1" i="1" dirty="0" smtClean="0">
                  <a:solidFill>
                    <a:srgbClr val="660066"/>
                  </a:solidFill>
                </a:rPr>
                <a:t>. A654 (2011) 116-121 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2514600" y="3886200"/>
            <a:ext cx="0" cy="2304693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4599" y="4107612"/>
            <a:ext cx="1127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rgbClr val="008000"/>
                </a:solidFill>
              </a:rPr>
              <a:t>Lxe</a:t>
            </a:r>
            <a:endParaRPr lang="en-US" sz="1200" i="1" dirty="0" smtClean="0">
              <a:solidFill>
                <a:srgbClr val="008000"/>
              </a:solidFill>
            </a:endParaRPr>
          </a:p>
          <a:p>
            <a:r>
              <a:rPr lang="en-US" sz="1200" i="1" dirty="0" smtClean="0">
                <a:solidFill>
                  <a:srgbClr val="008000"/>
                </a:solidFill>
              </a:rPr>
              <a:t>scintillation</a:t>
            </a:r>
            <a:endParaRPr lang="en-US" sz="1200" i="1" dirty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846" y="3546229"/>
            <a:ext cx="3831671" cy="16349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617" y="5181208"/>
            <a:ext cx="3931943" cy="16374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96200" y="5334000"/>
            <a:ext cx="125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i="1" dirty="0" smtClean="0">
                <a:solidFill>
                  <a:srgbClr val="800000"/>
                </a:solidFill>
              </a:rPr>
              <a:t>Wahl et al. JINST 9 (2014) P06013</a:t>
            </a:r>
            <a:endParaRPr lang="en-US" sz="1200" b="1" i="1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280" y="232422"/>
            <a:ext cx="9356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800000"/>
                </a:solidFill>
              </a:rPr>
              <a:t>A SLIDE I SHOWED AT CPAD2016:</a:t>
            </a: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0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631100"/>
            <a:ext cx="8229600" cy="990600"/>
          </a:xfrm>
        </p:spPr>
        <p:txBody>
          <a:bodyPr/>
          <a:lstStyle/>
          <a:p>
            <a:r>
              <a:rPr lang="en-US" dirty="0" err="1" smtClean="0"/>
              <a:t>Xe</a:t>
            </a:r>
            <a:r>
              <a:rPr lang="en-US" dirty="0" smtClean="0"/>
              <a:t> Doping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896"/>
            <a:ext cx="8229600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Addition of xenon can produce excitation transfer which moves light to earlier times.</a:t>
            </a:r>
          </a:p>
          <a:p>
            <a:r>
              <a:rPr lang="en-US" sz="2000" b="1" dirty="0" smtClean="0"/>
              <a:t>Common myth</a:t>
            </a:r>
            <a:r>
              <a:rPr lang="en-US" sz="2000" dirty="0" smtClean="0"/>
              <a:t> : “TPB is brighter at </a:t>
            </a:r>
            <a:r>
              <a:rPr lang="en-US" sz="2000" dirty="0" err="1" smtClean="0"/>
              <a:t>LXe</a:t>
            </a:r>
            <a:r>
              <a:rPr lang="en-US" sz="2000" dirty="0" smtClean="0"/>
              <a:t> wavelengths” – not true!</a:t>
            </a:r>
          </a:p>
          <a:p>
            <a:r>
              <a:rPr lang="en-US" sz="2000" dirty="0" smtClean="0"/>
              <a:t>But bringing late light to earlier times after the pulse makes it more easily collectable, and more useful.</a:t>
            </a:r>
          </a:p>
          <a:p>
            <a:r>
              <a:rPr lang="en-US" sz="2000" dirty="0" smtClean="0"/>
              <a:t>~100 ppm required</a:t>
            </a:r>
            <a:r>
              <a:rPr lang="en-US" sz="2000" dirty="0"/>
              <a:t> </a:t>
            </a:r>
            <a:r>
              <a:rPr lang="en-US" sz="2000" dirty="0" smtClean="0">
                <a:sym typeface="Wingdings"/>
              </a:rPr>
              <a:t> multiple tons for DUNE.  Not a cheap proposal.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147280" y="3712310"/>
            <a:ext cx="4881118" cy="3091375"/>
            <a:chOff x="-461466" y="2568223"/>
            <a:chExt cx="6843890" cy="43344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61466" y="2568223"/>
              <a:ext cx="6843890" cy="4334464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1148331" y="2812037"/>
              <a:ext cx="0" cy="3231445"/>
            </a:xfrm>
            <a:prstGeom prst="line">
              <a:avLst/>
            </a:prstGeom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148329" y="3122482"/>
              <a:ext cx="1580443" cy="752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solidFill>
                    <a:srgbClr val="0000FF"/>
                  </a:solidFill>
                </a:rPr>
                <a:t>LAr</a:t>
              </a:r>
              <a:r>
                <a:rPr lang="en-US" sz="1200" i="1" dirty="0" smtClean="0">
                  <a:solidFill>
                    <a:srgbClr val="0000FF"/>
                  </a:solidFill>
                </a:rPr>
                <a:t> scintillation</a:t>
              </a:r>
              <a:endParaRPr lang="en-US" sz="1200" i="1" dirty="0">
                <a:solidFill>
                  <a:srgbClr val="0000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35767" y="2847102"/>
              <a:ext cx="1763122" cy="1165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i="1" dirty="0" err="1" smtClean="0">
                  <a:solidFill>
                    <a:srgbClr val="660066"/>
                  </a:solidFill>
                </a:rPr>
                <a:t>Gehman</a:t>
              </a:r>
              <a:r>
                <a:rPr lang="en-US" sz="1200" b="1" i="1" dirty="0" smtClean="0">
                  <a:solidFill>
                    <a:srgbClr val="660066"/>
                  </a:solidFill>
                </a:rPr>
                <a:t> et al.</a:t>
              </a:r>
            </a:p>
            <a:p>
              <a:pPr algn="r"/>
              <a:r>
                <a:rPr lang="en-US" sz="1200" b="1" i="1" dirty="0" err="1" smtClean="0">
                  <a:solidFill>
                    <a:srgbClr val="660066"/>
                  </a:solidFill>
                </a:rPr>
                <a:t>Nucl.Instrum.Meth</a:t>
              </a:r>
              <a:r>
                <a:rPr lang="en-US" sz="1200" b="1" i="1" dirty="0" smtClean="0">
                  <a:solidFill>
                    <a:srgbClr val="660066"/>
                  </a:solidFill>
                </a:rPr>
                <a:t>. A654 (2011) 116-121 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2514600" y="3886200"/>
            <a:ext cx="0" cy="2304693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4599" y="4107612"/>
            <a:ext cx="1127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rgbClr val="008000"/>
                </a:solidFill>
              </a:rPr>
              <a:t>Lxe</a:t>
            </a:r>
            <a:endParaRPr lang="en-US" sz="1200" i="1" dirty="0" smtClean="0">
              <a:solidFill>
                <a:srgbClr val="008000"/>
              </a:solidFill>
            </a:endParaRPr>
          </a:p>
          <a:p>
            <a:r>
              <a:rPr lang="en-US" sz="1200" i="1" dirty="0" smtClean="0">
                <a:solidFill>
                  <a:srgbClr val="008000"/>
                </a:solidFill>
              </a:rPr>
              <a:t>scintillation</a:t>
            </a:r>
            <a:endParaRPr lang="en-US" sz="1200" i="1" dirty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846" y="3546229"/>
            <a:ext cx="3831671" cy="16349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617" y="5181208"/>
            <a:ext cx="3931943" cy="16374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96200" y="5334000"/>
            <a:ext cx="125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i="1" dirty="0" smtClean="0">
                <a:solidFill>
                  <a:srgbClr val="800000"/>
                </a:solidFill>
              </a:rPr>
              <a:t>Wahl et al. JINST 9 (2014) P06013</a:t>
            </a:r>
            <a:endParaRPr lang="en-US" sz="1200" b="1" i="1" dirty="0">
              <a:solidFill>
                <a:srgbClr val="8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063041"/>
            <a:ext cx="5883987" cy="5257655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2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0" y="3542334"/>
            <a:ext cx="4613194" cy="27679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594916" cy="48768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Brand new paper on TPB efficiency, with some of the old collaborators, changes this conclusion entirely. </a:t>
            </a:r>
          </a:p>
          <a:p>
            <a:r>
              <a:rPr lang="en-US" sz="1800" dirty="0" smtClean="0"/>
              <a:t>Also major implications for several absolute MC model calibrations used today.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32" y="72695"/>
            <a:ext cx="8658532" cy="1692221"/>
          </a:xfrm>
          <a:prstGeom prst="rect">
            <a:avLst/>
          </a:prstGeom>
          <a:ln w="28575" cmpd="sng">
            <a:solidFill>
              <a:srgbClr val="292934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882" y="3472488"/>
            <a:ext cx="4673117" cy="338551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035384" y="3615527"/>
            <a:ext cx="0" cy="2330938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17843" y="3615407"/>
            <a:ext cx="0" cy="2330938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58875" y="3931282"/>
            <a:ext cx="0" cy="2483338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502752" y="3896492"/>
            <a:ext cx="0" cy="2483338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8259" y="4226998"/>
            <a:ext cx="162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Ar</a:t>
            </a:r>
            <a:r>
              <a:rPr lang="en-US" dirty="0">
                <a:solidFill>
                  <a:srgbClr val="008000"/>
                </a:solidFill>
              </a:rPr>
              <a:t>:</a:t>
            </a:r>
            <a:r>
              <a:rPr lang="en-US" dirty="0" smtClean="0">
                <a:solidFill>
                  <a:srgbClr val="008000"/>
                </a:solidFill>
              </a:rPr>
              <a:t> 1.2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0592" y="4411664"/>
            <a:ext cx="162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Xe</a:t>
            </a:r>
            <a:r>
              <a:rPr lang="en-US" dirty="0">
                <a:solidFill>
                  <a:srgbClr val="0000FF"/>
                </a:solidFill>
              </a:rPr>
              <a:t>:</a:t>
            </a:r>
            <a:r>
              <a:rPr lang="en-US" dirty="0" smtClean="0">
                <a:solidFill>
                  <a:srgbClr val="0000FF"/>
                </a:solidFill>
              </a:rPr>
              <a:t> 0.8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2429" y="4446334"/>
            <a:ext cx="162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Ar</a:t>
            </a:r>
            <a:r>
              <a:rPr lang="en-US" dirty="0">
                <a:solidFill>
                  <a:srgbClr val="008000"/>
                </a:solidFill>
              </a:rPr>
              <a:t>:</a:t>
            </a:r>
            <a:r>
              <a:rPr lang="en-US" dirty="0" smtClean="0">
                <a:solidFill>
                  <a:srgbClr val="008000"/>
                </a:solidFill>
              </a:rPr>
              <a:t> 0.3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0078" y="3963189"/>
            <a:ext cx="162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Xe</a:t>
            </a:r>
            <a:r>
              <a:rPr lang="en-US" dirty="0">
                <a:solidFill>
                  <a:srgbClr val="0000FF"/>
                </a:solidFill>
              </a:rPr>
              <a:t>:</a:t>
            </a:r>
            <a:r>
              <a:rPr lang="en-US" dirty="0" smtClean="0">
                <a:solidFill>
                  <a:srgbClr val="0000FF"/>
                </a:solidFill>
              </a:rPr>
              <a:t> 0.4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9517" y="3120394"/>
            <a:ext cx="296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</a:rPr>
              <a:t>Gehman</a:t>
            </a:r>
            <a:r>
              <a:rPr lang="en-US" b="1" dirty="0" smtClean="0">
                <a:solidFill>
                  <a:srgbClr val="800000"/>
                </a:solidFill>
              </a:rPr>
              <a:t> et al 2011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18811" y="3103156"/>
            <a:ext cx="461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Benson, </a:t>
            </a:r>
            <a:r>
              <a:rPr lang="en-US" b="1" dirty="0" err="1" smtClean="0">
                <a:solidFill>
                  <a:srgbClr val="800000"/>
                </a:solidFill>
              </a:rPr>
              <a:t>Orebi</a:t>
            </a:r>
            <a:r>
              <a:rPr lang="en-US" b="1" dirty="0" smtClean="0">
                <a:solidFill>
                  <a:srgbClr val="800000"/>
                </a:solidFill>
              </a:rPr>
              <a:t> Gann &amp;</a:t>
            </a:r>
            <a:r>
              <a:rPr lang="en-US" b="1" dirty="0" err="1" smtClean="0">
                <a:solidFill>
                  <a:srgbClr val="800000"/>
                </a:solidFill>
              </a:rPr>
              <a:t>Gehman</a:t>
            </a:r>
            <a:r>
              <a:rPr lang="en-US" b="1" dirty="0" smtClean="0">
                <a:solidFill>
                  <a:srgbClr val="800000"/>
                </a:solidFill>
              </a:rPr>
              <a:t>, 2017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568" y="6148117"/>
            <a:ext cx="447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 Xenon doping should give both more light AND better light!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45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77" y="205121"/>
            <a:ext cx="8229600" cy="990600"/>
          </a:xfrm>
        </p:spPr>
        <p:txBody>
          <a:bodyPr/>
          <a:lstStyle/>
          <a:p>
            <a:r>
              <a:rPr lang="en-US" dirty="0" smtClean="0"/>
              <a:t>TPB as a dopant </a:t>
            </a:r>
            <a:r>
              <a:rPr lang="en-US" sz="2400" dirty="0" smtClean="0"/>
              <a:t>(whether you want it to be or not)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498" y="1078493"/>
            <a:ext cx="8812565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New result from UTA: </a:t>
            </a:r>
            <a:r>
              <a:rPr lang="en-US" sz="2000" b="1" dirty="0" smtClean="0"/>
              <a:t>Data indicate</a:t>
            </a:r>
            <a:r>
              <a:rPr lang="en-US" sz="2000" dirty="0" smtClean="0"/>
              <a:t> </a:t>
            </a:r>
            <a:r>
              <a:rPr lang="en-US" sz="2000" b="1" dirty="0" smtClean="0"/>
              <a:t>TPB soluble in </a:t>
            </a:r>
            <a:r>
              <a:rPr lang="en-US" sz="2000" b="1" dirty="0" err="1" smtClean="0"/>
              <a:t>LAr</a:t>
            </a:r>
            <a:r>
              <a:rPr lang="en-US" sz="2000" b="1" dirty="0" smtClean="0"/>
              <a:t> at &gt;10ppb level</a:t>
            </a:r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9465" y="10784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086" y="5133018"/>
            <a:ext cx="4279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Extracted by </a:t>
            </a:r>
            <a:r>
              <a:rPr lang="en-US" dirty="0" smtClean="0"/>
              <a:t>mol. sieves</a:t>
            </a:r>
            <a:r>
              <a:rPr lang="en-US" dirty="0"/>
              <a:t>-</a:t>
            </a:r>
            <a:r>
              <a:rPr lang="en-US" dirty="0" smtClean="0"/>
              <a:t> recirculating detectors should reach some secular equilibrium (depends on </a:t>
            </a:r>
            <a:r>
              <a:rPr lang="en-US" dirty="0" err="1" smtClean="0"/>
              <a:t>vol</a:t>
            </a:r>
            <a:r>
              <a:rPr lang="en-US" dirty="0" smtClean="0"/>
              <a:t> </a:t>
            </a:r>
            <a:r>
              <a:rPr lang="en-US" dirty="0" err="1" smtClean="0"/>
              <a:t>exch</a:t>
            </a:r>
            <a:r>
              <a:rPr lang="en-US" dirty="0" smtClean="0"/>
              <a:t>/day)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086" y="6185685"/>
            <a:ext cx="478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10ppb may be enough to make argon “glow”. We are testing for this presently.</a:t>
            </a:r>
            <a:endParaRPr lang="en-US" b="1" i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38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7198" b="7040"/>
          <a:stretch/>
        </p:blipFill>
        <p:spPr>
          <a:xfrm>
            <a:off x="178857" y="1690337"/>
            <a:ext cx="3924849" cy="31300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14334" y="6448673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660066"/>
                </a:solidFill>
              </a:rPr>
              <a:t>Paper in prep, more in backups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079567"/>
            <a:ext cx="1499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Assay sieves w/fluorescence and GCMS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79500" y="3788833"/>
            <a:ext cx="571500" cy="3386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4408" y="1690337"/>
            <a:ext cx="1762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TPB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 coated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stuff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450168" y="2286000"/>
            <a:ext cx="211665" cy="6561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771965" y="3001721"/>
            <a:ext cx="250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Sintered disk</a:t>
            </a:r>
          </a:p>
          <a:p>
            <a:pPr algn="r"/>
            <a:r>
              <a:rPr lang="en-US" sz="1200" b="1" dirty="0" smtClean="0"/>
              <a:t> (remove </a:t>
            </a:r>
            <a:r>
              <a:rPr lang="en-US" sz="1200" b="1" dirty="0" smtClean="0"/>
              <a:t>flakes)</a:t>
            </a:r>
            <a:endParaRPr lang="en-US" sz="1200" b="1" dirty="0"/>
          </a:p>
        </p:txBody>
      </p:sp>
      <p:sp>
        <p:nvSpPr>
          <p:cNvPr id="24" name="Rectangle 23"/>
          <p:cNvSpPr/>
          <p:nvPr/>
        </p:nvSpPr>
        <p:spPr>
          <a:xfrm>
            <a:off x="1726261" y="3245556"/>
            <a:ext cx="245532" cy="8843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PBVsDep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6" r="9017" b="2211"/>
          <a:stretch/>
        </p:blipFill>
        <p:spPr>
          <a:xfrm>
            <a:off x="4527063" y="1820335"/>
            <a:ext cx="4595771" cy="450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88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now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65025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The rest of my talk will be about these two things, and the relationship of light collection to them: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/>
              <a:t>1. Utterly gigantic </a:t>
            </a:r>
            <a:r>
              <a:rPr lang="en-US" dirty="0" err="1" smtClean="0"/>
              <a:t>LArTPCs</a:t>
            </a:r>
            <a:r>
              <a:rPr lang="en-US" dirty="0" smtClean="0"/>
              <a:t> for long baseline physics.</a:t>
            </a:r>
          </a:p>
          <a:p>
            <a:pPr lvl="1"/>
            <a:r>
              <a:rPr lang="en-US" b="1" i="1" dirty="0" smtClean="0">
                <a:solidFill>
                  <a:srgbClr val="800000"/>
                </a:solidFill>
              </a:rPr>
              <a:t>(LETS DO IT, BECAUSE I WANT TO KNOW WHAT </a:t>
            </a:r>
            <a:r>
              <a:rPr lang="en-US" b="1" i="1" dirty="0" err="1" smtClean="0">
                <a:solidFill>
                  <a:srgbClr val="800000"/>
                </a:solidFill>
              </a:rPr>
              <a:t>δ</a:t>
            </a:r>
            <a:r>
              <a:rPr lang="en-US" b="1" i="1" baseline="-25000" dirty="0" err="1" smtClean="0">
                <a:solidFill>
                  <a:srgbClr val="800000"/>
                </a:solidFill>
              </a:rPr>
              <a:t>CP</a:t>
            </a:r>
            <a:r>
              <a:rPr lang="en-US" b="1" i="1" baseline="-25000" dirty="0" smtClean="0">
                <a:solidFill>
                  <a:srgbClr val="800000"/>
                </a:solidFill>
              </a:rPr>
              <a:t> </a:t>
            </a:r>
            <a:r>
              <a:rPr lang="en-US" b="1" i="1" dirty="0" smtClean="0">
                <a:solidFill>
                  <a:srgbClr val="800000"/>
                </a:solidFill>
              </a:rPr>
              <a:t>IS!)</a:t>
            </a:r>
          </a:p>
          <a:p>
            <a:endParaRPr lang="en-US" dirty="0" smtClean="0"/>
          </a:p>
          <a:p>
            <a:r>
              <a:rPr lang="en-US" dirty="0" smtClean="0"/>
              <a:t>2. Utterly low background 0νββ TPCs.</a:t>
            </a:r>
          </a:p>
          <a:p>
            <a:pPr lvl="1"/>
            <a:r>
              <a:rPr lang="en-US" b="1" i="1" dirty="0" smtClean="0">
                <a:solidFill>
                  <a:srgbClr val="800000"/>
                </a:solidFill>
              </a:rPr>
              <a:t>(LETS DO IT, BECAUSE I WANT TO DISCOVER MAJORANA NEUTRINOS!)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4053047"/>
            <a:ext cx="7967566" cy="1391605"/>
          </a:xfrm>
          <a:prstGeom prst="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2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841"/>
            <a:ext cx="9144000" cy="575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7805" y="956728"/>
            <a:ext cx="346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Big, but a bad neutrino detector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671237" y="1603059"/>
            <a:ext cx="817632" cy="72787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28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69" y="385233"/>
            <a:ext cx="8229600" cy="990600"/>
          </a:xfrm>
        </p:spPr>
        <p:txBody>
          <a:bodyPr/>
          <a:lstStyle/>
          <a:p>
            <a:r>
              <a:rPr lang="en-US" dirty="0" smtClean="0"/>
              <a:t>The challenge: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68" y="1600200"/>
            <a:ext cx="3649132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Precise energy resolution (&lt;2% FWHM) required to reject 2 neutrino mode requires strong light collection for calorimetry.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Very low backgrounds (NSAC stated criterion: &lt;0.1 count per ton per year in the ROI) required for &gt;10</a:t>
            </a:r>
            <a:r>
              <a:rPr lang="en-US" baseline="30000" dirty="0" smtClean="0"/>
              <a:t>27</a:t>
            </a:r>
            <a:r>
              <a:rPr lang="en-US" dirty="0" smtClean="0"/>
              <a:t>yr sensitivity</a:t>
            </a:r>
            <a:endParaRPr lang="en-US" dirty="0"/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310" y="1044227"/>
            <a:ext cx="4642190" cy="2469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141" y="3767668"/>
            <a:ext cx="5392860" cy="288178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5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934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Liquid and gas TPCs for 0νββ use light very differently!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3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179729" y="2081350"/>
            <a:ext cx="1609749" cy="1362312"/>
            <a:chOff x="113" y="3679"/>
            <a:chExt cx="1145" cy="969"/>
          </a:xfrm>
        </p:grpSpPr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13" y="3679"/>
              <a:ext cx="1145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554" y="4208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 err="1" smtClean="0">
                  <a:solidFill>
                    <a:srgbClr val="000000"/>
                  </a:solidFill>
                </a:rPr>
                <a:t>Xe</a:t>
              </a:r>
              <a:endParaRPr lang="fi-FI" b="1" dirty="0">
                <a:solidFill>
                  <a:srgbClr val="000000"/>
                </a:solidFill>
              </a:endParaRPr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>
              <a:off x="290" y="4032"/>
              <a:ext cx="8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02" y="3943"/>
              <a:ext cx="175" cy="17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46" name="AutoShape 45"/>
            <p:cNvSpPr>
              <a:spLocks noChangeArrowheads="1"/>
            </p:cNvSpPr>
            <p:nvPr/>
          </p:nvSpPr>
          <p:spPr bwMode="auto">
            <a:xfrm>
              <a:off x="554" y="3943"/>
              <a:ext cx="352" cy="264"/>
            </a:xfrm>
            <a:prstGeom prst="irregularSeal2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 Box 46"/>
            <p:cNvSpPr txBox="1">
              <a:spLocks noChangeArrowheads="1"/>
            </p:cNvSpPr>
            <p:nvPr/>
          </p:nvSpPr>
          <p:spPr bwMode="auto">
            <a:xfrm>
              <a:off x="202" y="3767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48" name="Line 47"/>
          <p:cNvSpPr>
            <a:spLocks noChangeShapeType="1"/>
          </p:cNvSpPr>
          <p:nvPr/>
        </p:nvSpPr>
        <p:spPr bwMode="auto">
          <a:xfrm>
            <a:off x="1792290" y="2647925"/>
            <a:ext cx="620000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2429161" y="2081350"/>
            <a:ext cx="1734874" cy="1362312"/>
            <a:chOff x="1713" y="3679"/>
            <a:chExt cx="1234" cy="969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713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978" y="3855"/>
              <a:ext cx="264" cy="264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 err="1" smtClean="0">
                  <a:solidFill>
                    <a:srgbClr val="000000"/>
                  </a:solidFill>
                </a:rPr>
                <a:t>Xe</a:t>
              </a:r>
              <a:endParaRPr lang="fi-FI" b="1" dirty="0">
                <a:solidFill>
                  <a:srgbClr val="000000"/>
                </a:solidFill>
              </a:endParaRP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31" y="4208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3" name="Text Box 52"/>
            <p:cNvSpPr txBox="1">
              <a:spLocks noChangeArrowheads="1"/>
            </p:cNvSpPr>
            <p:nvPr/>
          </p:nvSpPr>
          <p:spPr bwMode="auto">
            <a:xfrm>
              <a:off x="2507" y="4120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2154" y="3754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>
              <a:off x="2507" y="4384"/>
              <a:ext cx="87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69478" y="3496020"/>
            <a:ext cx="1878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Ionization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99728" y="4543778"/>
            <a:ext cx="794916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A well defined energy fraction is converted into ionization electrons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“Intrinsic” energy resolution achievable by measuring </a:t>
            </a:r>
            <a:r>
              <a:rPr lang="en-US" b="1" dirty="0" smtClean="0">
                <a:solidFill>
                  <a:srgbClr val="000090"/>
                </a:solidFill>
              </a:rPr>
              <a:t>ionization only</a:t>
            </a:r>
            <a:r>
              <a:rPr lang="en-US" dirty="0" smtClean="0">
                <a:solidFill>
                  <a:srgbClr val="000090"/>
                </a:solidFill>
              </a:rPr>
              <a:t>, at 2400MeV is around 0.3% at Q</a:t>
            </a:r>
            <a:r>
              <a:rPr lang="en-US" baseline="-25000" dirty="0" smtClean="0">
                <a:solidFill>
                  <a:srgbClr val="000090"/>
                </a:solidFill>
              </a:rPr>
              <a:t>ββ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err="1" smtClean="0">
                <a:solidFill>
                  <a:srgbClr val="000090"/>
                </a:solidFill>
              </a:rPr>
              <a:t>Fano</a:t>
            </a:r>
            <a:r>
              <a:rPr lang="en-US" dirty="0" smtClean="0">
                <a:solidFill>
                  <a:srgbClr val="000090"/>
                </a:solidFill>
              </a:rPr>
              <a:t> Factor = 0.15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42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Ionization.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5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high densities…</a:t>
            </a:r>
            <a:endParaRPr lang="en-US" dirty="0"/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4661722" y="2081350"/>
            <a:ext cx="1734874" cy="1362312"/>
            <a:chOff x="3301" y="3679"/>
            <a:chExt cx="1234" cy="969"/>
          </a:xfrm>
        </p:grpSpPr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301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477" y="3767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389" y="4120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dirty="0" err="1" smtClean="0">
                  <a:solidFill>
                    <a:srgbClr val="000000"/>
                  </a:solidFill>
                </a:rPr>
                <a:t>Xe</a:t>
              </a:r>
              <a:endParaRPr lang="fi-FI" dirty="0">
                <a:solidFill>
                  <a:srgbClr val="000000"/>
                </a:solidFill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3918" y="4120"/>
              <a:ext cx="264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dirty="0" err="1" smtClean="0">
                  <a:solidFill>
                    <a:srgbClr val="000000"/>
                  </a:solidFill>
                </a:rPr>
                <a:t>Xe</a:t>
              </a:r>
              <a:endParaRPr lang="fi-FI" dirty="0">
                <a:solidFill>
                  <a:srgbClr val="000000"/>
                </a:solidFill>
              </a:endParaRPr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3654" y="4296"/>
              <a:ext cx="2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3654" y="3943"/>
              <a:ext cx="264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4094" y="401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3654" y="367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40" name="Line 39"/>
          <p:cNvSpPr>
            <a:spLocks noChangeShapeType="1"/>
          </p:cNvSpPr>
          <p:nvPr/>
        </p:nvSpPr>
        <p:spPr bwMode="auto">
          <a:xfrm>
            <a:off x="4006575" y="2647925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179729" y="2081350"/>
            <a:ext cx="1609749" cy="1362312"/>
            <a:chOff x="113" y="3679"/>
            <a:chExt cx="1145" cy="969"/>
          </a:xfrm>
        </p:grpSpPr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13" y="3679"/>
              <a:ext cx="1145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554" y="4208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 err="1" smtClean="0">
                  <a:solidFill>
                    <a:srgbClr val="000000"/>
                  </a:solidFill>
                </a:rPr>
                <a:t>Xe</a:t>
              </a:r>
              <a:endParaRPr lang="fi-FI" b="1" dirty="0">
                <a:solidFill>
                  <a:srgbClr val="000000"/>
                </a:solidFill>
              </a:endParaRPr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>
              <a:off x="290" y="4032"/>
              <a:ext cx="8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02" y="3943"/>
              <a:ext cx="175" cy="17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46" name="AutoShape 45"/>
            <p:cNvSpPr>
              <a:spLocks noChangeArrowheads="1"/>
            </p:cNvSpPr>
            <p:nvPr/>
          </p:nvSpPr>
          <p:spPr bwMode="auto">
            <a:xfrm>
              <a:off x="554" y="3943"/>
              <a:ext cx="352" cy="264"/>
            </a:xfrm>
            <a:prstGeom prst="irregularSeal2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 Box 46"/>
            <p:cNvSpPr txBox="1">
              <a:spLocks noChangeArrowheads="1"/>
            </p:cNvSpPr>
            <p:nvPr/>
          </p:nvSpPr>
          <p:spPr bwMode="auto">
            <a:xfrm>
              <a:off x="202" y="3767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48" name="Line 47"/>
          <p:cNvSpPr>
            <a:spLocks noChangeShapeType="1"/>
          </p:cNvSpPr>
          <p:nvPr/>
        </p:nvSpPr>
        <p:spPr bwMode="auto">
          <a:xfrm>
            <a:off x="1792290" y="2647925"/>
            <a:ext cx="620000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2429161" y="2081350"/>
            <a:ext cx="1734874" cy="1362312"/>
            <a:chOff x="1713" y="3679"/>
            <a:chExt cx="1234" cy="969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713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978" y="3855"/>
              <a:ext cx="264" cy="264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 err="1" smtClean="0">
                  <a:solidFill>
                    <a:srgbClr val="000000"/>
                  </a:solidFill>
                </a:rPr>
                <a:t>Xe</a:t>
              </a:r>
              <a:endParaRPr lang="fi-FI" b="1" dirty="0">
                <a:solidFill>
                  <a:srgbClr val="000000"/>
                </a:solidFill>
              </a:endParaRP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31" y="4208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3" name="Text Box 52"/>
            <p:cNvSpPr txBox="1">
              <a:spLocks noChangeArrowheads="1"/>
            </p:cNvSpPr>
            <p:nvPr/>
          </p:nvSpPr>
          <p:spPr bwMode="auto">
            <a:xfrm>
              <a:off x="2507" y="4120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2154" y="3754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>
              <a:off x="2507" y="4384"/>
              <a:ext cx="87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Line 55"/>
          <p:cNvSpPr>
            <a:spLocks noChangeShapeType="1"/>
          </p:cNvSpPr>
          <p:nvPr/>
        </p:nvSpPr>
        <p:spPr bwMode="auto">
          <a:xfrm>
            <a:off x="6237729" y="2647925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6876006" y="2053232"/>
            <a:ext cx="1644897" cy="1391836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7254192" y="2685885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7635189" y="2685885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60" name="Text Box 59"/>
          <p:cNvSpPr txBox="1">
            <a:spLocks noChangeArrowheads="1"/>
          </p:cNvSpPr>
          <p:nvPr/>
        </p:nvSpPr>
        <p:spPr bwMode="auto">
          <a:xfrm>
            <a:off x="7990881" y="2489060"/>
            <a:ext cx="632653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9478" y="3496020"/>
            <a:ext cx="1878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Ionization</a:t>
            </a:r>
            <a:endParaRPr lang="en-US" sz="1600" dirty="0"/>
          </a:p>
        </p:txBody>
      </p:sp>
      <p:sp>
        <p:nvSpPr>
          <p:cNvPr id="71" name="TextBox 70"/>
          <p:cNvSpPr txBox="1"/>
          <p:nvPr/>
        </p:nvSpPr>
        <p:spPr>
          <a:xfrm>
            <a:off x="3418910" y="3496020"/>
            <a:ext cx="18782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Thermalization</a:t>
            </a:r>
            <a:r>
              <a:rPr lang="en-US" sz="1600" dirty="0" smtClean="0"/>
              <a:t> of electrons</a:t>
            </a:r>
            <a:endParaRPr lang="en-US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5683805" y="3496020"/>
            <a:ext cx="1878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Recombination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919112" y="4670778"/>
            <a:ext cx="7045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At high densities, ionization charge is lost to recombination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The recombination process is random, and this introduces fluctuations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90"/>
                </a:solidFill>
              </a:rPr>
              <a:t> intrinsic resolution is degraded </a:t>
            </a:r>
          </a:p>
          <a:p>
            <a:r>
              <a:rPr lang="en-US" i="1" dirty="0" smtClean="0">
                <a:solidFill>
                  <a:srgbClr val="000090"/>
                </a:solidFill>
              </a:rPr>
              <a:t>(ionization no longer carries a well known fraction of event energy)</a:t>
            </a:r>
            <a:endParaRPr lang="en-US" i="1" dirty="0">
              <a:solidFill>
                <a:srgbClr val="00009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3" y="533400"/>
            <a:ext cx="8390467" cy="673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resolution in liquid and gas </a:t>
            </a:r>
            <a:r>
              <a:rPr lang="en-US" dirty="0" err="1" smtClean="0"/>
              <a:t>Xe</a:t>
            </a:r>
            <a:r>
              <a:rPr lang="en-US" dirty="0" smtClean="0"/>
              <a:t> TPCs, ionization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331B-6B5D-C44E-A3BC-A26C6F1395F8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54" y="1374472"/>
            <a:ext cx="6914445" cy="553997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06222" y="5390444"/>
            <a:ext cx="1453445" cy="59266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8900000">
            <a:off x="3344334" y="3544500"/>
            <a:ext cx="280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Recombination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Limited gas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7059" y="5476870"/>
            <a:ext cx="280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Intrinsic (up to ~15 bar)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244167" y="2279446"/>
            <a:ext cx="232834" cy="366889"/>
          </a:xfrm>
          <a:prstGeom prst="ellipse">
            <a:avLst/>
          </a:prstGeom>
          <a:noFill/>
          <a:ln w="5715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12833" y="2233448"/>
            <a:ext cx="230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Liquid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44167" y="1021834"/>
            <a:ext cx="2892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 smtClean="0">
                <a:solidFill>
                  <a:srgbClr val="660066"/>
                </a:solidFill>
              </a:rPr>
              <a:t>NIM A 396 (1997) 360-370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Everyone gets thi</a:t>
            </a:r>
            <a:r>
              <a:rPr lang="en-US" dirty="0" smtClean="0"/>
              <a:t>s light: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31453" y="2452411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151452" y="2948692"/>
            <a:ext cx="372563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 dirty="0" err="1" smtClean="0">
                <a:solidFill>
                  <a:srgbClr val="000000"/>
                </a:solidFill>
              </a:rPr>
              <a:t>Xe</a:t>
            </a:r>
            <a:endParaRPr lang="fi-FI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8892" y="2452411"/>
            <a:ext cx="1612561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918891" y="3196130"/>
            <a:ext cx="372563" cy="37256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 dirty="0" err="1" smtClean="0">
                <a:solidFill>
                  <a:srgbClr val="000000"/>
                </a:solidFill>
              </a:rPr>
              <a:t>Xe</a:t>
            </a:r>
            <a:endParaRPr lang="fi-FI" b="1" dirty="0">
              <a:solidFill>
                <a:srgbClr val="000000"/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47735" y="2948692"/>
            <a:ext cx="123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4016" y="2824974"/>
            <a:ext cx="247437" cy="247437"/>
          </a:xfrm>
          <a:prstGeom prst="ellipse">
            <a:avLst/>
          </a:prstGeom>
          <a:solidFill>
            <a:srgbClr val="8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FFFFFF"/>
                </a:solidFill>
              </a:rPr>
              <a:t>p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918891" y="2824974"/>
            <a:ext cx="496281" cy="371156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24016" y="2577536"/>
            <a:ext cx="620000" cy="30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i-FI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62608" y="2452411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081746" y="3037263"/>
            <a:ext cx="372562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454308" y="3037263"/>
            <a:ext cx="372563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911453" y="3072411"/>
            <a:ext cx="620000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142609" y="3072411"/>
            <a:ext cx="61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398890" y="2772955"/>
            <a:ext cx="620000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790317" y="2862932"/>
            <a:ext cx="619999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296030" y="2452411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916030" y="3196130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7543468" y="2701255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H="1" flipV="1">
            <a:off x="7418343" y="2576130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H="1">
            <a:off x="7667186" y="3568692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8287186" y="2948692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flipV="1">
            <a:off x="8410905" y="2574724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8287187" y="2580348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6375170" y="3090687"/>
            <a:ext cx="939138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8101" y="5182909"/>
            <a:ext cx="8430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As well as ionization, charged particles cause excitations that emit light – “self-trapped </a:t>
            </a:r>
            <a:r>
              <a:rPr lang="en-US" b="1" dirty="0" err="1" smtClean="0">
                <a:solidFill>
                  <a:srgbClr val="000090"/>
                </a:solidFill>
              </a:rPr>
              <a:t>exciton</a:t>
            </a:r>
            <a:r>
              <a:rPr lang="en-US" b="1" dirty="0" smtClean="0">
                <a:solidFill>
                  <a:srgbClr val="000090"/>
                </a:solidFill>
              </a:rPr>
              <a:t> luminescence”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This primary </a:t>
            </a:r>
            <a:r>
              <a:rPr lang="en-US" b="1" dirty="0" smtClean="0">
                <a:solidFill>
                  <a:srgbClr val="FF0000"/>
                </a:solidFill>
              </a:rPr>
              <a:t>light exists in both liquid AND </a:t>
            </a:r>
            <a:r>
              <a:rPr lang="en-US" b="1" dirty="0" smtClean="0">
                <a:solidFill>
                  <a:srgbClr val="FF0000"/>
                </a:solidFill>
              </a:rPr>
              <a:t>gas (we all use it to measure t</a:t>
            </a:r>
            <a:r>
              <a:rPr lang="en-US" b="1" baseline="-25000" dirty="0" smtClean="0">
                <a:solidFill>
                  <a:srgbClr val="FF0000"/>
                </a:solidFill>
              </a:rPr>
              <a:t>0</a:t>
            </a:r>
            <a:r>
              <a:rPr lang="en-US" b="1" dirty="0" smtClean="0">
                <a:solidFill>
                  <a:srgbClr val="FF0000"/>
                </a:solidFill>
              </a:rPr>
              <a:t>).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17334" y="3876163"/>
            <a:ext cx="2184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Atomic Excitation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3886340" y="3876163"/>
            <a:ext cx="2184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Self-trapping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070679" y="3876163"/>
            <a:ext cx="2184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Radiative decay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4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4661722" y="2081350"/>
            <a:ext cx="1734874" cy="1362312"/>
            <a:chOff x="3301" y="3679"/>
            <a:chExt cx="1234" cy="969"/>
          </a:xfrm>
        </p:grpSpPr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301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477" y="3767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389" y="4120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dirty="0" err="1" smtClean="0">
                  <a:solidFill>
                    <a:srgbClr val="000000"/>
                  </a:solidFill>
                </a:rPr>
                <a:t>Xe</a:t>
              </a:r>
              <a:endParaRPr lang="fi-FI" dirty="0">
                <a:solidFill>
                  <a:srgbClr val="000000"/>
                </a:solidFill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3918" y="4120"/>
              <a:ext cx="264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dirty="0" err="1" smtClean="0">
                  <a:solidFill>
                    <a:srgbClr val="000000"/>
                  </a:solidFill>
                </a:rPr>
                <a:t>Xe</a:t>
              </a:r>
              <a:endParaRPr lang="fi-FI" dirty="0">
                <a:solidFill>
                  <a:srgbClr val="000000"/>
                </a:solidFill>
              </a:endParaRPr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3654" y="4296"/>
              <a:ext cx="2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3654" y="3943"/>
              <a:ext cx="264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4094" y="401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3654" y="367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40" name="Line 39"/>
          <p:cNvSpPr>
            <a:spLocks noChangeShapeType="1"/>
          </p:cNvSpPr>
          <p:nvPr/>
        </p:nvSpPr>
        <p:spPr bwMode="auto">
          <a:xfrm>
            <a:off x="4006575" y="2647925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179729" y="2081350"/>
            <a:ext cx="1609749" cy="1362312"/>
            <a:chOff x="113" y="3679"/>
            <a:chExt cx="1145" cy="969"/>
          </a:xfrm>
        </p:grpSpPr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13" y="3679"/>
              <a:ext cx="1145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554" y="4208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 err="1" smtClean="0">
                  <a:solidFill>
                    <a:srgbClr val="000000"/>
                  </a:solidFill>
                </a:rPr>
                <a:t>Xe</a:t>
              </a:r>
              <a:endParaRPr lang="fi-FI" b="1" dirty="0">
                <a:solidFill>
                  <a:srgbClr val="000000"/>
                </a:solidFill>
              </a:endParaRPr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>
              <a:off x="290" y="4032"/>
              <a:ext cx="8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02" y="3943"/>
              <a:ext cx="175" cy="17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46" name="AutoShape 45"/>
            <p:cNvSpPr>
              <a:spLocks noChangeArrowheads="1"/>
            </p:cNvSpPr>
            <p:nvPr/>
          </p:nvSpPr>
          <p:spPr bwMode="auto">
            <a:xfrm>
              <a:off x="554" y="3943"/>
              <a:ext cx="352" cy="264"/>
            </a:xfrm>
            <a:prstGeom prst="irregularSeal2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 Box 46"/>
            <p:cNvSpPr txBox="1">
              <a:spLocks noChangeArrowheads="1"/>
            </p:cNvSpPr>
            <p:nvPr/>
          </p:nvSpPr>
          <p:spPr bwMode="auto">
            <a:xfrm>
              <a:off x="202" y="3767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48" name="Line 47"/>
          <p:cNvSpPr>
            <a:spLocks noChangeShapeType="1"/>
          </p:cNvSpPr>
          <p:nvPr/>
        </p:nvSpPr>
        <p:spPr bwMode="auto">
          <a:xfrm>
            <a:off x="1792290" y="2647925"/>
            <a:ext cx="620000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2429161" y="2081350"/>
            <a:ext cx="1734874" cy="1362312"/>
            <a:chOff x="1713" y="3679"/>
            <a:chExt cx="1234" cy="969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713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978" y="3855"/>
              <a:ext cx="264" cy="264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 err="1" smtClean="0">
                  <a:solidFill>
                    <a:srgbClr val="000000"/>
                  </a:solidFill>
                </a:rPr>
                <a:t>Xe</a:t>
              </a:r>
              <a:endParaRPr lang="fi-FI" b="1" dirty="0">
                <a:solidFill>
                  <a:srgbClr val="000000"/>
                </a:solidFill>
              </a:endParaRP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31" y="4208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3" name="Text Box 52"/>
            <p:cNvSpPr txBox="1">
              <a:spLocks noChangeArrowheads="1"/>
            </p:cNvSpPr>
            <p:nvPr/>
          </p:nvSpPr>
          <p:spPr bwMode="auto">
            <a:xfrm>
              <a:off x="2507" y="4120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2154" y="3754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>
              <a:off x="2507" y="4384"/>
              <a:ext cx="87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Line 55"/>
          <p:cNvSpPr>
            <a:spLocks noChangeShapeType="1"/>
          </p:cNvSpPr>
          <p:nvPr/>
        </p:nvSpPr>
        <p:spPr bwMode="auto">
          <a:xfrm>
            <a:off x="6237729" y="2647925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6876006" y="2053232"/>
            <a:ext cx="1644897" cy="1391836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7254192" y="2685885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7635189" y="2685885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60" name="Text Box 59"/>
          <p:cNvSpPr txBox="1">
            <a:spLocks noChangeArrowheads="1"/>
          </p:cNvSpPr>
          <p:nvPr/>
        </p:nvSpPr>
        <p:spPr bwMode="auto">
          <a:xfrm>
            <a:off x="7990881" y="2489060"/>
            <a:ext cx="632653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6876005" y="4066007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7496005" y="4809726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7123443" y="4314851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 smtClean="0">
                <a:solidFill>
                  <a:srgbClr val="000000"/>
                </a:solidFill>
              </a:rPr>
              <a:t>Xe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65" name="Line 23"/>
          <p:cNvSpPr>
            <a:spLocks noChangeShapeType="1"/>
          </p:cNvSpPr>
          <p:nvPr/>
        </p:nvSpPr>
        <p:spPr bwMode="auto">
          <a:xfrm flipH="1" flipV="1">
            <a:off x="6998318" y="4189726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4"/>
          <p:cNvSpPr>
            <a:spLocks noChangeShapeType="1"/>
          </p:cNvSpPr>
          <p:nvPr/>
        </p:nvSpPr>
        <p:spPr bwMode="auto">
          <a:xfrm flipH="1">
            <a:off x="7247161" y="5182288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7867161" y="4562288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26"/>
          <p:cNvSpPr>
            <a:spLocks noChangeShapeType="1"/>
          </p:cNvSpPr>
          <p:nvPr/>
        </p:nvSpPr>
        <p:spPr bwMode="auto">
          <a:xfrm flipV="1">
            <a:off x="7990880" y="4188320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Text Box 27"/>
          <p:cNvSpPr txBox="1">
            <a:spLocks noChangeArrowheads="1"/>
          </p:cNvSpPr>
          <p:nvPr/>
        </p:nvSpPr>
        <p:spPr bwMode="auto">
          <a:xfrm>
            <a:off x="7867162" y="4193944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70" name="Line 55"/>
          <p:cNvSpPr>
            <a:spLocks noChangeShapeType="1"/>
          </p:cNvSpPr>
          <p:nvPr/>
        </p:nvSpPr>
        <p:spPr bwMode="auto">
          <a:xfrm>
            <a:off x="7633784" y="3445067"/>
            <a:ext cx="0" cy="6209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69478" y="3496020"/>
            <a:ext cx="1878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Ionization</a:t>
            </a:r>
            <a:endParaRPr lang="en-US" sz="1600" dirty="0"/>
          </a:p>
        </p:txBody>
      </p:sp>
      <p:sp>
        <p:nvSpPr>
          <p:cNvPr id="71" name="TextBox 70"/>
          <p:cNvSpPr txBox="1"/>
          <p:nvPr/>
        </p:nvSpPr>
        <p:spPr>
          <a:xfrm>
            <a:off x="3418910" y="3496020"/>
            <a:ext cx="18782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Thermalization</a:t>
            </a:r>
            <a:r>
              <a:rPr lang="en-US" sz="1600" dirty="0" smtClean="0"/>
              <a:t> of electrons</a:t>
            </a:r>
            <a:endParaRPr lang="en-US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5683805" y="3496020"/>
            <a:ext cx="1878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Recombination</a:t>
            </a:r>
            <a:endParaRPr lang="en-US" sz="1600" dirty="0"/>
          </a:p>
        </p:txBody>
      </p:sp>
      <p:sp>
        <p:nvSpPr>
          <p:cNvPr id="73" name="TextBox 72"/>
          <p:cNvSpPr txBox="1"/>
          <p:nvPr/>
        </p:nvSpPr>
        <p:spPr>
          <a:xfrm>
            <a:off x="7684396" y="3441324"/>
            <a:ext cx="18782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Radiative </a:t>
            </a:r>
          </a:p>
          <a:p>
            <a:r>
              <a:rPr lang="en-US" sz="1600" dirty="0" smtClean="0"/>
              <a:t>decay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4385" y="4709922"/>
            <a:ext cx="6481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In liquid, where density is high, there is another component to the light, “recombination luminescence”</a:t>
            </a:r>
          </a:p>
          <a:p>
            <a:endParaRPr lang="en-US" b="1" dirty="0">
              <a:solidFill>
                <a:srgbClr val="660066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This light exists in liquid but not in gas. Its fluctuations anti-correlate with random charge fluctuation.</a:t>
            </a:r>
          </a:p>
        </p:txBody>
      </p:sp>
      <p:sp>
        <p:nvSpPr>
          <p:cNvPr id="7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This light only in liquid: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4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9252" t="12605" r="14788"/>
          <a:stretch/>
        </p:blipFill>
        <p:spPr>
          <a:xfrm>
            <a:off x="0" y="1540478"/>
            <a:ext cx="4386511" cy="35511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28088" y="1615028"/>
            <a:ext cx="1066800" cy="329184"/>
          </a:xfrm>
        </p:spPr>
        <p:txBody>
          <a:bodyPr/>
          <a:lstStyle/>
          <a:p>
            <a:fld id="{7AA0331B-6B5D-C44E-A3BC-A26C6F1395F8}" type="slidenum">
              <a:rPr lang="en-US" smtClean="0"/>
              <a:t>47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793" y="1306531"/>
            <a:ext cx="4952208" cy="3967795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4656667" y="2087806"/>
            <a:ext cx="4086578" cy="0"/>
          </a:xfrm>
          <a:prstGeom prst="line">
            <a:avLst/>
          </a:prstGeom>
          <a:ln>
            <a:solidFill>
              <a:srgbClr val="66006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656667" y="4441541"/>
            <a:ext cx="4109155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644572" y="2741120"/>
            <a:ext cx="4109155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479822" y="1728494"/>
            <a:ext cx="266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660066"/>
                </a:solidFill>
              </a:rPr>
              <a:t>Liquid, no correction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37903" y="2363912"/>
            <a:ext cx="266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6600"/>
                </a:solidFill>
              </a:rPr>
              <a:t>Liquid, with correction</a:t>
            </a:r>
            <a:endParaRPr lang="en-US" b="1" i="1" dirty="0">
              <a:solidFill>
                <a:srgbClr val="FF66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40308" y="4110458"/>
            <a:ext cx="266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Gas, ionization only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13556" y="1306531"/>
            <a:ext cx="331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 liquid: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680857" y="1572392"/>
            <a:ext cx="93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7kV/cm</a:t>
            </a:r>
          </a:p>
          <a:p>
            <a:r>
              <a:rPr lang="en-US" sz="1200" b="1" dirty="0" smtClean="0"/>
              <a:t>662 </a:t>
            </a:r>
            <a:r>
              <a:rPr lang="en-US" sz="1200" b="1" dirty="0" err="1" smtClean="0"/>
              <a:t>keV</a:t>
            </a:r>
            <a:endParaRPr lang="en-US" sz="1200" b="1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656668" y="4267370"/>
            <a:ext cx="1681235" cy="0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4955" y="4013698"/>
            <a:ext cx="1840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NEXT-DBDM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4020" y="5983515"/>
            <a:ext cx="5093938" cy="738664"/>
          </a:xfrm>
          <a:prstGeom prst="rect">
            <a:avLst/>
          </a:prstGeom>
          <a:solidFill>
            <a:srgbClr val="E6E8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Caveat-</a:t>
            </a:r>
            <a:r>
              <a:rPr lang="en-US" sz="1400" b="1" dirty="0" err="1" smtClean="0"/>
              <a:t>ish</a:t>
            </a:r>
            <a:r>
              <a:rPr lang="en-US" sz="1400" b="1" dirty="0" smtClean="0"/>
              <a:t>:</a:t>
            </a:r>
          </a:p>
          <a:p>
            <a:r>
              <a:rPr lang="en-US" sz="1400" i="1" dirty="0" smtClean="0"/>
              <a:t>- All the liquid lines are E-field dependent</a:t>
            </a:r>
          </a:p>
          <a:p>
            <a:r>
              <a:rPr lang="en-US" sz="1400" i="1" dirty="0" smtClean="0"/>
              <a:t>- Gas has minimal recombination so ~no E-field dependence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42000" y="1728494"/>
            <a:ext cx="635000" cy="252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3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2290"/>
            <a:ext cx="8229600" cy="990600"/>
          </a:xfrm>
        </p:spPr>
        <p:txBody>
          <a:bodyPr/>
          <a:lstStyle/>
          <a:p>
            <a:r>
              <a:rPr lang="en-US" dirty="0" smtClean="0"/>
              <a:t>Amplifying the charge in 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8779"/>
            <a:ext cx="8229600" cy="150988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In high pressure gas, measuring ionization charge </a:t>
            </a:r>
            <a:r>
              <a:rPr lang="en-US" sz="2000" b="1" dirty="0" smtClean="0"/>
              <a:t>alone </a:t>
            </a:r>
            <a:r>
              <a:rPr lang="en-US" sz="2000" dirty="0" smtClean="0"/>
              <a:t>gives excellent energy resolution (0.3%) </a:t>
            </a:r>
            <a:r>
              <a:rPr lang="en-US" sz="2000" b="1" dirty="0" smtClean="0"/>
              <a:t>in principle.</a:t>
            </a:r>
          </a:p>
          <a:p>
            <a:endParaRPr lang="en-US" sz="2000" b="1" dirty="0" smtClean="0"/>
          </a:p>
          <a:p>
            <a:r>
              <a:rPr lang="en-US" sz="2000" dirty="0" smtClean="0"/>
              <a:t>Now the challenge is to amplify it without introducing fluctuations.</a:t>
            </a:r>
          </a:p>
          <a:p>
            <a:r>
              <a:rPr lang="en-US" sz="2000" dirty="0" smtClean="0"/>
              <a:t>Use electroluminescent gain mechanism: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331B-6B5D-C44E-A3BC-A26C6F1395F8}" type="slidenum">
              <a:rPr lang="en-US" smtClean="0"/>
              <a:t>48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171221" y="3470869"/>
            <a:ext cx="2808111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71221" y="5649623"/>
            <a:ext cx="2808111" cy="564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45289" y="3470869"/>
            <a:ext cx="28081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45289" y="5655269"/>
            <a:ext cx="28081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8934" y="3101537"/>
            <a:ext cx="207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</a:rPr>
              <a:t>Avalanche mode</a:t>
            </a:r>
            <a:endParaRPr lang="en-US" b="1" i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0476" y="3112276"/>
            <a:ext cx="12096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</a:rPr>
              <a:t>EL mode</a:t>
            </a:r>
            <a:endParaRPr lang="en-US" b="1" i="1" dirty="0">
              <a:solidFill>
                <a:srgbClr val="00009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384780" y="3101537"/>
            <a:ext cx="17215" cy="80677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93527" y="3837758"/>
            <a:ext cx="295770" cy="46566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89297" y="3837758"/>
            <a:ext cx="291816" cy="46566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389297" y="4303425"/>
            <a:ext cx="291816" cy="39511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676596" y="4303425"/>
            <a:ext cx="343184" cy="66322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117234" y="4289314"/>
            <a:ext cx="343184" cy="66322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820335" y="4275203"/>
            <a:ext cx="268676" cy="66322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151664" y="4620925"/>
            <a:ext cx="268676" cy="66322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089011" y="4938426"/>
            <a:ext cx="349391" cy="71684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681113" y="4938426"/>
            <a:ext cx="315528" cy="4938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1504807" y="4903149"/>
            <a:ext cx="315528" cy="4938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820335" y="4903149"/>
            <a:ext cx="331329" cy="52916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019780" y="4924315"/>
            <a:ext cx="331329" cy="52916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676596" y="5341297"/>
            <a:ext cx="173850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2502751" y="5366696"/>
            <a:ext cx="194728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156381" y="5366696"/>
            <a:ext cx="194728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322887" y="5380807"/>
            <a:ext cx="261337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123442" y="5376221"/>
            <a:ext cx="261337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1834446" y="5236168"/>
            <a:ext cx="303107" cy="45861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2151664" y="5231582"/>
            <a:ext cx="1" cy="44908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495213" y="5335651"/>
            <a:ext cx="261337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1270002" y="5375161"/>
            <a:ext cx="234805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421469" y="4938426"/>
            <a:ext cx="598311" cy="71684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352327" y="3425164"/>
            <a:ext cx="189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e</a:t>
            </a:r>
            <a:r>
              <a:rPr lang="en-US" baseline="30000" dirty="0" smtClean="0">
                <a:solidFill>
                  <a:srgbClr val="FF6600"/>
                </a:solidFill>
              </a:rPr>
              <a:t>-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10351" y="5892336"/>
            <a:ext cx="3877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E</a:t>
            </a:r>
            <a:r>
              <a:rPr lang="en-US" b="1" dirty="0" smtClean="0">
                <a:solidFill>
                  <a:srgbClr val="000090"/>
                </a:solidFill>
              </a:rPr>
              <a:t>lectrons get enough energy to ionize as well as excite </a:t>
            </a:r>
            <a:r>
              <a:rPr lang="en-US" b="1" dirty="0" err="1" smtClean="0">
                <a:solidFill>
                  <a:srgbClr val="000090"/>
                </a:solidFill>
              </a:rPr>
              <a:t>Xe</a:t>
            </a:r>
            <a:r>
              <a:rPr lang="en-US" b="1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90"/>
                </a:solidFill>
              </a:rPr>
              <a:t> big fluctuations in photon yield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5345289" y="3470869"/>
            <a:ext cx="2808111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345289" y="5649623"/>
            <a:ext cx="2808111" cy="564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925734" y="3101537"/>
            <a:ext cx="17215" cy="80677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6796760" y="3837758"/>
            <a:ext cx="133491" cy="46566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796760" y="4275203"/>
            <a:ext cx="128974" cy="42333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004082" y="6063524"/>
            <a:ext cx="38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Only enough energy to excite </a:t>
            </a:r>
            <a:r>
              <a:rPr lang="en-US" b="1" dirty="0" err="1" smtClean="0">
                <a:solidFill>
                  <a:srgbClr val="000090"/>
                </a:solidFill>
              </a:rPr>
              <a:t>Xe</a:t>
            </a:r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90"/>
                </a:solidFill>
              </a:rPr>
              <a:t> small fluctuations in photon yield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6759222" y="4687954"/>
            <a:ext cx="166512" cy="50094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796760" y="5116224"/>
            <a:ext cx="146189" cy="53904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6942949" y="3837758"/>
            <a:ext cx="472439" cy="0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869290" y="4624802"/>
            <a:ext cx="546098" cy="313624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6295813" y="4092980"/>
            <a:ext cx="463411" cy="172934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6434667" y="5120582"/>
            <a:ext cx="324557" cy="255639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6166838" y="5017588"/>
            <a:ext cx="77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γ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2420340" y="4687954"/>
            <a:ext cx="277139" cy="50094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>
            <a:off x="2401995" y="5148679"/>
            <a:ext cx="269517" cy="5461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2682521" y="5159264"/>
            <a:ext cx="473860" cy="49600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178934" y="3657094"/>
            <a:ext cx="2897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e+Xe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 e</a:t>
            </a:r>
            <a:r>
              <a:rPr lang="en-US" baseline="30000" dirty="0" smtClean="0">
                <a:solidFill>
                  <a:schemeClr val="tx2"/>
                </a:solidFill>
                <a:sym typeface="Wingdings"/>
              </a:rPr>
              <a:t>-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  +</a:t>
            </a:r>
            <a:r>
              <a:rPr lang="en-US" dirty="0" err="1" smtClean="0">
                <a:solidFill>
                  <a:schemeClr val="tx2"/>
                </a:solidFill>
                <a:sym typeface="Wingdings"/>
              </a:rPr>
              <a:t>Xe</a:t>
            </a:r>
            <a:r>
              <a:rPr lang="en-US" baseline="30000" dirty="0" smtClean="0">
                <a:solidFill>
                  <a:schemeClr val="tx2"/>
                </a:solidFill>
                <a:sym typeface="Wingdings"/>
              </a:rPr>
              <a:t>*</a:t>
            </a:r>
          </a:p>
          <a:p>
            <a:r>
              <a:rPr lang="en-US" dirty="0" err="1" smtClean="0">
                <a:solidFill>
                  <a:schemeClr val="tx2"/>
                </a:solidFill>
                <a:sym typeface="Wingdings"/>
              </a:rPr>
              <a:t>e+Xe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  2e</a:t>
            </a:r>
            <a:r>
              <a:rPr lang="en-US" baseline="30000" dirty="0">
                <a:solidFill>
                  <a:schemeClr val="tx2"/>
                </a:solidFill>
                <a:sym typeface="Wingdings"/>
              </a:rPr>
              <a:t>-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chemeClr val="tx2"/>
                </a:solidFill>
                <a:sym typeface="Wingdings"/>
              </a:rPr>
              <a:t>Xe</a:t>
            </a:r>
            <a:r>
              <a:rPr lang="en-US" baseline="30000" dirty="0" smtClean="0">
                <a:solidFill>
                  <a:schemeClr val="tx2"/>
                </a:solidFill>
                <a:sym typeface="Wingdings"/>
              </a:rPr>
              <a:t>+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693931" y="3583293"/>
            <a:ext cx="196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e+Xe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 e</a:t>
            </a:r>
            <a:r>
              <a:rPr lang="en-US" baseline="30000" dirty="0" smtClean="0">
                <a:solidFill>
                  <a:schemeClr val="tx2"/>
                </a:solidFill>
                <a:sym typeface="Wingdings"/>
              </a:rPr>
              <a:t>-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chemeClr val="tx2"/>
                </a:solidFill>
                <a:sym typeface="Wingdings"/>
              </a:rPr>
              <a:t>Xe</a:t>
            </a:r>
            <a:r>
              <a:rPr lang="en-US" baseline="30000" dirty="0" smtClean="0">
                <a:solidFill>
                  <a:schemeClr val="tx2"/>
                </a:solidFill>
                <a:sym typeface="Wingdings"/>
              </a:rPr>
              <a:t>*</a:t>
            </a:r>
          </a:p>
          <a:p>
            <a:endParaRPr lang="en-US" dirty="0" smtClean="0">
              <a:solidFill>
                <a:schemeClr val="tx2"/>
              </a:solidFill>
              <a:sym typeface="Wingdings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887918" y="3425164"/>
            <a:ext cx="276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e</a:t>
            </a:r>
            <a:r>
              <a:rPr lang="en-US" baseline="30000" dirty="0" smtClean="0">
                <a:solidFill>
                  <a:srgbClr val="FF6600"/>
                </a:solidFill>
              </a:rPr>
              <a:t>-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H="1">
            <a:off x="1643945" y="4585182"/>
            <a:ext cx="324557" cy="255639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2236333" y="4560134"/>
            <a:ext cx="435179" cy="280687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1643945" y="5195307"/>
            <a:ext cx="435179" cy="280687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 flipV="1">
            <a:off x="1270002" y="5120582"/>
            <a:ext cx="162276" cy="394343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H="1" flipV="1">
            <a:off x="2155195" y="4781326"/>
            <a:ext cx="162276" cy="394343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2817422" y="5284148"/>
            <a:ext cx="463132" cy="112890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2488069" y="5473474"/>
            <a:ext cx="531711" cy="334196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flipV="1">
            <a:off x="3351109" y="5148679"/>
            <a:ext cx="261337" cy="305749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 flipV="1">
            <a:off x="2401995" y="4303425"/>
            <a:ext cx="463977" cy="335025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2640187" y="4771440"/>
            <a:ext cx="261337" cy="305749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2697479" y="5038247"/>
            <a:ext cx="411488" cy="245901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1432278" y="4560134"/>
            <a:ext cx="77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γ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334743" y="3101537"/>
            <a:ext cx="136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dirty="0" smtClean="0"/>
              <a:t>HV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7620000" y="3101073"/>
            <a:ext cx="136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dirty="0" smtClean="0"/>
              <a:t>HV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7684911" y="5285937"/>
            <a:ext cx="136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GND</a:t>
            </a:r>
            <a:endParaRPr lang="en-US" dirty="0"/>
          </a:p>
        </p:txBody>
      </p:sp>
      <p:sp>
        <p:nvSpPr>
          <p:cNvPr id="145" name="TextBox 144"/>
          <p:cNvSpPr txBox="1"/>
          <p:nvPr/>
        </p:nvSpPr>
        <p:spPr>
          <a:xfrm>
            <a:off x="3584224" y="5311336"/>
            <a:ext cx="136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25176" y="4194572"/>
            <a:ext cx="1466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Collect this secondary light to measure charge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2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162"/>
            <a:ext cx="6056923" cy="6815667"/>
          </a:xfrm>
          <a:solidFill>
            <a:srgbClr val="FFFFFF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chemeClr val="tx2"/>
                </a:solidFill>
              </a:rPr>
              <a:t>Light collection strategies in liquid and gas 0νββ TPCs experiments are different: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600" dirty="0" smtClean="0">
                <a:solidFill>
                  <a:schemeClr val="tx2">
                    <a:lumMod val="50000"/>
                  </a:schemeClr>
                </a:solidFill>
              </a:rPr>
              <a:t>In 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</a:rPr>
              <a:t>GAS</a:t>
            </a:r>
            <a:r>
              <a:rPr lang="en-US" sz="26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2200" dirty="0" smtClean="0"/>
              <a:t>Measure primary </a:t>
            </a:r>
            <a:r>
              <a:rPr lang="en-US" sz="2200" dirty="0" smtClean="0"/>
              <a:t>charge</a:t>
            </a:r>
          </a:p>
          <a:p>
            <a:pPr lvl="1"/>
            <a:r>
              <a:rPr lang="en-US" sz="2200" dirty="0" smtClean="0"/>
              <a:t>Do it </a:t>
            </a:r>
            <a:r>
              <a:rPr lang="en-US" sz="2200" dirty="0" smtClean="0"/>
              <a:t>by turning it into light through </a:t>
            </a:r>
            <a:r>
              <a:rPr lang="en-US" sz="2200" dirty="0" err="1" smtClean="0"/>
              <a:t>fluctuationless</a:t>
            </a:r>
            <a:r>
              <a:rPr lang="en-US" sz="2200" dirty="0" smtClean="0"/>
              <a:t> EL gain (1000 </a:t>
            </a:r>
            <a:r>
              <a:rPr lang="en-US" sz="2200" dirty="0" err="1" smtClean="0"/>
              <a:t>γ</a:t>
            </a:r>
            <a:r>
              <a:rPr lang="en-US" sz="2200" dirty="0" smtClean="0"/>
              <a:t> per e)</a:t>
            </a:r>
          </a:p>
          <a:p>
            <a:pPr lvl="1"/>
            <a:r>
              <a:rPr lang="en-US" sz="2200" dirty="0" smtClean="0"/>
              <a:t>Count enough photons with enough uniformity to know original number of electrons to &lt;0.5%.</a:t>
            </a:r>
          </a:p>
          <a:p>
            <a:pPr lvl="1"/>
            <a:r>
              <a:rPr lang="en-US" sz="2200" b="1" i="1" dirty="0" smtClean="0"/>
              <a:t>Main scaling </a:t>
            </a:r>
            <a:r>
              <a:rPr lang="en-US" sz="2200" b="1" i="1" dirty="0" smtClean="0"/>
              <a:t>challenge (to ton-scale): </a:t>
            </a:r>
            <a:r>
              <a:rPr lang="en-US" sz="2200" b="1" i="1" dirty="0" smtClean="0"/>
              <a:t>EL region needs to be ~1.5m diameter &amp; uniform (after calibration)</a:t>
            </a:r>
            <a:endParaRPr lang="en-US" sz="2200" b="1" i="1" dirty="0"/>
          </a:p>
          <a:p>
            <a:pPr lvl="1"/>
            <a:endParaRPr lang="en-US" sz="2200" dirty="0" smtClean="0"/>
          </a:p>
          <a:p>
            <a:pPr marL="0" indent="0">
              <a:buNone/>
            </a:pPr>
            <a:r>
              <a:rPr lang="en-US" sz="2600" dirty="0" smtClean="0">
                <a:solidFill>
                  <a:srgbClr val="6E2619"/>
                </a:solidFill>
              </a:rPr>
              <a:t>In </a:t>
            </a:r>
            <a:r>
              <a:rPr lang="en-US" sz="2600" b="1" dirty="0" smtClean="0">
                <a:solidFill>
                  <a:srgbClr val="6E2619"/>
                </a:solidFill>
              </a:rPr>
              <a:t>LIQUID</a:t>
            </a:r>
            <a:r>
              <a:rPr lang="en-US" sz="2600" dirty="0" smtClean="0">
                <a:solidFill>
                  <a:srgbClr val="6E2619"/>
                </a:solidFill>
              </a:rPr>
              <a:t>:</a:t>
            </a:r>
          </a:p>
          <a:p>
            <a:pPr lvl="1"/>
            <a:r>
              <a:rPr lang="en-US" sz="2200" dirty="0" smtClean="0"/>
              <a:t>Measure both charge + light, combine to remove recombination fluctuations</a:t>
            </a:r>
          </a:p>
          <a:p>
            <a:pPr lvl="1"/>
            <a:r>
              <a:rPr lang="en-US" sz="2200" dirty="0" smtClean="0"/>
              <a:t>Original primary photons </a:t>
            </a:r>
            <a:r>
              <a:rPr lang="en-US" sz="2200" dirty="0" smtClean="0"/>
              <a:t>need </a:t>
            </a:r>
            <a:r>
              <a:rPr lang="en-US" sz="2200" dirty="0" smtClean="0"/>
              <a:t>to be measured with very high efficiency to </a:t>
            </a:r>
            <a:r>
              <a:rPr lang="en-US" sz="2200" dirty="0" smtClean="0"/>
              <a:t>maintain resolution.</a:t>
            </a:r>
            <a:endParaRPr lang="en-US" sz="2200" dirty="0" smtClean="0"/>
          </a:p>
          <a:p>
            <a:pPr lvl="1"/>
            <a:r>
              <a:rPr lang="en-US" sz="2200" b="1" i="1" dirty="0" smtClean="0"/>
              <a:t>Main </a:t>
            </a:r>
            <a:r>
              <a:rPr lang="en-US" sz="2200" b="1" i="1" dirty="0" smtClean="0"/>
              <a:t>scaling </a:t>
            </a:r>
            <a:r>
              <a:rPr lang="en-US" sz="2200" b="1" i="1" dirty="0" smtClean="0"/>
              <a:t>challenge (to ton-sale): </a:t>
            </a:r>
            <a:r>
              <a:rPr lang="en-US" sz="2200" b="1" i="1" dirty="0" smtClean="0"/>
              <a:t>Very high photocathode coverage, w/high efficiency &amp; low noise is required.</a:t>
            </a:r>
            <a:endParaRPr lang="en-US" sz="22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4412" t="-655" b="40332"/>
          <a:stretch/>
        </p:blipFill>
        <p:spPr>
          <a:xfrm>
            <a:off x="6056922" y="1277902"/>
            <a:ext cx="3087077" cy="2721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56923" y="921094"/>
            <a:ext cx="308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NEXT-NEW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898" y="4532923"/>
            <a:ext cx="3100101" cy="23250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56923" y="4191031"/>
            <a:ext cx="308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EXO-200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7526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The main requirement for neutrino detectors is to be </a:t>
            </a:r>
            <a:r>
              <a:rPr lang="en-US" sz="3200" b="1" dirty="0" smtClean="0"/>
              <a:t>big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  <a:p>
            <a:pPr marL="0" indent="0">
              <a:buFont typeface="Arial" pitchFamily="34" charset="0"/>
              <a:buNone/>
            </a:pPr>
            <a:endParaRPr lang="en-US" sz="3200" dirty="0" smtClean="0"/>
          </a:p>
          <a:p>
            <a:endParaRPr lang="en-US" sz="3200" dirty="0" smtClean="0"/>
          </a:p>
          <a:p>
            <a:r>
              <a:rPr lang="en-US" sz="3200" b="1" dirty="0" smtClean="0"/>
              <a:t>And preferably </a:t>
            </a:r>
            <a:r>
              <a:rPr lang="en-US" sz="3200" b="1" dirty="0" smtClean="0"/>
              <a:t>also sensitive.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22787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736" t="3539" r="-1" b="23371"/>
          <a:stretch/>
        </p:blipFill>
        <p:spPr>
          <a:xfrm>
            <a:off x="-63501" y="2681651"/>
            <a:ext cx="5812632" cy="3448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collection in </a:t>
            </a:r>
            <a:r>
              <a:rPr lang="en-US" dirty="0" err="1" smtClean="0"/>
              <a:t>nEXO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Fully active </a:t>
            </a:r>
            <a:r>
              <a:rPr lang="en-US" dirty="0" err="1" smtClean="0"/>
              <a:t>SiPM</a:t>
            </a:r>
            <a:r>
              <a:rPr lang="en-US" dirty="0" smtClean="0"/>
              <a:t> planes on all walls proposed to achieve high </a:t>
            </a:r>
            <a:r>
              <a:rPr lang="en-US" dirty="0" smtClean="0"/>
              <a:t>photocathode </a:t>
            </a:r>
            <a:r>
              <a:rPr lang="en-US" dirty="0" smtClean="0"/>
              <a:t>coverage: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385" y="2383109"/>
            <a:ext cx="4904155" cy="4382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2397" y="6130190"/>
            <a:ext cx="41893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Ongoing R&amp;D to find + characterize best </a:t>
            </a:r>
            <a:r>
              <a:rPr lang="en-US" sz="1600" dirty="0" err="1" smtClean="0"/>
              <a:t>SiPMs</a:t>
            </a:r>
            <a:r>
              <a:rPr lang="en-US" sz="1600" dirty="0" smtClean="0"/>
              <a:t> and develop system aspects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50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09065" y="2630852"/>
            <a:ext cx="342316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600" b="1" dirty="0">
                <a:solidFill>
                  <a:srgbClr val="660066"/>
                </a:solidFill>
              </a:rPr>
              <a:t>IEEE Trans.Nucl.Sci. 62 (2015) no.4, 1825-1836</a:t>
            </a:r>
            <a:r>
              <a:rPr lang="is-IS" sz="1600" dirty="0">
                <a:solidFill>
                  <a:srgbClr val="660066"/>
                </a:solidFill>
              </a:rPr>
              <a:t> </a:t>
            </a:r>
            <a:endParaRPr lang="en-US" sz="1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1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596" y="300567"/>
            <a:ext cx="8229600" cy="990600"/>
          </a:xfrm>
        </p:spPr>
        <p:txBody>
          <a:bodyPr/>
          <a:lstStyle/>
          <a:p>
            <a:r>
              <a:rPr lang="en-US" dirty="0" smtClean="0"/>
              <a:t>Light collection in NEXT: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308" y="1322325"/>
            <a:ext cx="7220303" cy="406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6210"/>
            <a:ext cx="1978596" cy="1962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1" y="2172344"/>
            <a:ext cx="2095500" cy="20495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34279" y="1363290"/>
            <a:ext cx="156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90"/>
                </a:solidFill>
              </a:rPr>
              <a:t>SiPMs</a:t>
            </a:r>
            <a:r>
              <a:rPr lang="en-US" b="1" i="1" dirty="0" smtClean="0">
                <a:solidFill>
                  <a:srgbClr val="000090"/>
                </a:solidFill>
              </a:rPr>
              <a:t> for tracking</a:t>
            </a:r>
            <a:endParaRPr lang="en-US" b="1" i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587" y="1384287"/>
            <a:ext cx="156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90"/>
                </a:solidFill>
              </a:rPr>
              <a:t>PMTs for energy</a:t>
            </a:r>
            <a:endParaRPr lang="en-US" b="1" i="1" dirty="0">
              <a:solidFill>
                <a:srgbClr val="00009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12" y="5640011"/>
            <a:ext cx="2523302" cy="112593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6664283" y="5390979"/>
            <a:ext cx="2382" cy="291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59000" y="5931566"/>
            <a:ext cx="44018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(possible future addition of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</a:rPr>
              <a:t>SiPMWheel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 as anode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Enable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c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alorimetry at tracking end)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59001" y="5682345"/>
            <a:ext cx="6830714" cy="106438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0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NEXT-NEW first(</a:t>
            </a:r>
            <a:r>
              <a:rPr lang="en-US" dirty="0" err="1" smtClean="0"/>
              <a:t>ish</a:t>
            </a:r>
            <a:r>
              <a:rPr lang="en-US" dirty="0" smtClean="0"/>
              <a:t>) light:</a:t>
            </a:r>
            <a:endParaRPr lang="en-US" dirty="0"/>
          </a:p>
        </p:txBody>
      </p:sp>
      <p:pic>
        <p:nvPicPr>
          <p:cNvPr id="4" name="Picture 3" descr="Next10Prelim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74092"/>
            <a:ext cx="8915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1333" y="5735319"/>
            <a:ext cx="3660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Extrap</a:t>
            </a:r>
            <a:r>
              <a:rPr lang="en-US" b="1" dirty="0" smtClean="0"/>
              <a:t>. &lt;1% FWHM at Q</a:t>
            </a:r>
            <a:r>
              <a:rPr lang="en-US" b="1" baseline="-25000" dirty="0" smtClean="0"/>
              <a:t>ββ</a:t>
            </a:r>
            <a:r>
              <a:rPr lang="en-US" b="1" dirty="0" smtClean="0"/>
              <a:t> at energy plane (PMTs)</a:t>
            </a:r>
            <a:endParaRPr lang="en-US" b="1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5470771" y="5735319"/>
            <a:ext cx="3634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Single </a:t>
            </a:r>
            <a:r>
              <a:rPr lang="en-US" b="1" dirty="0" err="1" smtClean="0"/>
              <a:t>vs</a:t>
            </a:r>
            <a:r>
              <a:rPr lang="en-US" b="1" dirty="0" smtClean="0"/>
              <a:t> double electron discrimination demonstrated at tracking plane (</a:t>
            </a:r>
            <a:r>
              <a:rPr lang="en-US" b="1" dirty="0" err="1" smtClean="0"/>
              <a:t>SiPMs</a:t>
            </a:r>
            <a:r>
              <a:rPr lang="en-US" b="1" dirty="0" smtClean="0"/>
              <a:t>)</a:t>
            </a:r>
            <a:endParaRPr lang="en-US" b="1" baseline="-25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52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506252"/>
            <a:ext cx="54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660066"/>
                </a:solidFill>
              </a:rPr>
              <a:t>Talk by </a:t>
            </a:r>
            <a:r>
              <a:rPr lang="en-US" i="1" dirty="0" err="1" smtClean="0">
                <a:solidFill>
                  <a:srgbClr val="660066"/>
                </a:solidFill>
              </a:rPr>
              <a:t>Neus</a:t>
            </a:r>
            <a:r>
              <a:rPr lang="en-US" i="1" dirty="0" smtClean="0">
                <a:solidFill>
                  <a:srgbClr val="660066"/>
                </a:solidFill>
              </a:rPr>
              <a:t> Lopez March on Sunday</a:t>
            </a:r>
            <a:endParaRPr lang="en-US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1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00200"/>
            <a:ext cx="8932333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rapid tour through light collection strategies in </a:t>
            </a:r>
            <a:r>
              <a:rPr lang="en-US" sz="2800" dirty="0" err="1" smtClean="0"/>
              <a:t>LAr</a:t>
            </a:r>
            <a:r>
              <a:rPr lang="en-US" sz="2800" dirty="0" smtClean="0"/>
              <a:t>, </a:t>
            </a:r>
            <a:r>
              <a:rPr lang="en-US" sz="2800" dirty="0" err="1" smtClean="0"/>
              <a:t>LXe</a:t>
            </a:r>
            <a:r>
              <a:rPr lang="en-US" sz="2800" dirty="0" smtClean="0"/>
              <a:t> and </a:t>
            </a:r>
            <a:r>
              <a:rPr lang="en-US" sz="2800" dirty="0" err="1" smtClean="0"/>
              <a:t>HPGXe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My review was incomplete, but hey, we have this whole workshop to hear more!</a:t>
            </a:r>
          </a:p>
          <a:p>
            <a:r>
              <a:rPr lang="en-US" sz="2800" dirty="0" smtClean="0"/>
              <a:t>Many inventive approaches to a hard problem exist. </a:t>
            </a:r>
          </a:p>
          <a:p>
            <a:r>
              <a:rPr lang="en-US" sz="2800" dirty="0" smtClean="0"/>
              <a:t>Through hard work they all keep getting better.</a:t>
            </a:r>
          </a:p>
          <a:p>
            <a:r>
              <a:rPr lang="en-US" sz="2800" dirty="0" smtClean="0"/>
              <a:t>Probably none of them yet good enough to exhaust physics potential of next-generation experiments.</a:t>
            </a:r>
          </a:p>
          <a:p>
            <a:r>
              <a:rPr lang="en-US" sz="2800" b="1" dirty="0" smtClean="0"/>
              <a:t>Lets hear more about all the great work going 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1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262533" cy="68580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4083" y="740836"/>
            <a:ext cx="7611533" cy="55694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83" y="740836"/>
            <a:ext cx="7611533" cy="5580870"/>
          </a:xfrm>
          <a:prstGeom prst="rect">
            <a:avLst/>
          </a:prstGeom>
        </p:spPr>
      </p:pic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58882" y="973671"/>
            <a:ext cx="1839282" cy="596822"/>
          </a:xfrm>
        </p:spPr>
        <p:txBody>
          <a:bodyPr/>
          <a:lstStyle/>
          <a:p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Thank you for your attention.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9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97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534433"/>
            <a:ext cx="4762867" cy="42534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4787900"/>
            <a:ext cx="8940800" cy="1841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52" y="534433"/>
            <a:ext cx="4454348" cy="4401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600" y="-52638"/>
            <a:ext cx="2464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More on solubility: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2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766"/>
          <a:stretch/>
        </p:blipFill>
        <p:spPr>
          <a:xfrm>
            <a:off x="175845" y="1615449"/>
            <a:ext cx="3555999" cy="4483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102"/>
            <a:ext cx="8229600" cy="990600"/>
          </a:xfrm>
        </p:spPr>
        <p:txBody>
          <a:bodyPr/>
          <a:lstStyle/>
          <a:p>
            <a:r>
              <a:rPr lang="en-US" dirty="0" smtClean="0"/>
              <a:t>Next tests: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060"/>
            <a:ext cx="8686800" cy="4876800"/>
          </a:xfrm>
        </p:spPr>
        <p:txBody>
          <a:bodyPr/>
          <a:lstStyle/>
          <a:p>
            <a:r>
              <a:rPr lang="en-US" dirty="0" err="1" smtClean="0"/>
              <a:t>HPGXe</a:t>
            </a:r>
            <a:r>
              <a:rPr lang="en-US" dirty="0" smtClean="0"/>
              <a:t> and </a:t>
            </a:r>
            <a:r>
              <a:rPr lang="en-US" dirty="0"/>
              <a:t>l</a:t>
            </a:r>
            <a:r>
              <a:rPr lang="en-US" dirty="0" smtClean="0"/>
              <a:t>iquid argon tests of </a:t>
            </a:r>
            <a:r>
              <a:rPr lang="en-US" dirty="0" err="1" smtClean="0"/>
              <a:t>SiPMWheel</a:t>
            </a:r>
            <a:r>
              <a:rPr lang="en-US" dirty="0" smtClean="0"/>
              <a:t> in preparation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551" y="1615449"/>
            <a:ext cx="3572249" cy="4762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8397" y="6378448"/>
            <a:ext cx="4615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LAr</a:t>
            </a:r>
            <a:r>
              <a:rPr lang="en-US" b="1" dirty="0" smtClean="0"/>
              <a:t> tests (</a:t>
            </a:r>
            <a:r>
              <a:rPr lang="en-US" b="1" dirty="0" err="1" smtClean="0"/>
              <a:t>Asaadi</a:t>
            </a:r>
            <a:r>
              <a:rPr lang="en-US" b="1" dirty="0" smtClean="0"/>
              <a:t> Lab)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1" t="18008" r="24074" b="11321"/>
          <a:stretch/>
        </p:blipFill>
        <p:spPr>
          <a:xfrm>
            <a:off x="2523652" y="3975687"/>
            <a:ext cx="2393279" cy="2402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7200" y="6378448"/>
            <a:ext cx="4615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HPGXe</a:t>
            </a:r>
            <a:r>
              <a:rPr lang="en-US" b="1" dirty="0" smtClean="0"/>
              <a:t> tests (Jones lab)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23652" y="6268193"/>
            <a:ext cx="2393279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31844" y="5890860"/>
            <a:ext cx="138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1.7m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4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Mechanisms of Scintillation in </a:t>
            </a:r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4762" y="1575618"/>
            <a:ext cx="829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liquid argon, </a:t>
            </a:r>
            <a:r>
              <a:rPr lang="en-US" dirty="0"/>
              <a:t>t</a:t>
            </a:r>
            <a:r>
              <a:rPr lang="en-US" dirty="0" smtClean="0"/>
              <a:t>here are two important scintillation mechanisms: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3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Mechanisms of Scintillation in </a:t>
            </a:r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10545" y="4085360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030544" y="4581641"/>
            <a:ext cx="372563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77984" y="4085360"/>
            <a:ext cx="1612561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97983" y="4829079"/>
            <a:ext cx="372563" cy="37256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26827" y="4581641"/>
            <a:ext cx="123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03108" y="4457923"/>
            <a:ext cx="247437" cy="247437"/>
          </a:xfrm>
          <a:prstGeom prst="ellipse">
            <a:avLst/>
          </a:prstGeom>
          <a:solidFill>
            <a:srgbClr val="8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FFFFFF"/>
                </a:solidFill>
              </a:rPr>
              <a:t>p</a:t>
            </a: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797983" y="4457923"/>
            <a:ext cx="496281" cy="371156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03108" y="4210485"/>
            <a:ext cx="620000" cy="30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i-FI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641700" y="4085360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4960838" y="4670212"/>
            <a:ext cx="372562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333400" y="4670212"/>
            <a:ext cx="372563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1790545" y="4705360"/>
            <a:ext cx="620000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4021701" y="4705360"/>
            <a:ext cx="61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277982" y="4405904"/>
            <a:ext cx="620000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5669409" y="4495881"/>
            <a:ext cx="619999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175122" y="4085360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7795122" y="4829079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7422560" y="4334204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 flipV="1">
            <a:off x="7297435" y="4209079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7546278" y="5201641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8166278" y="4581641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V="1">
            <a:off x="8289997" y="4207673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166279" y="4213297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6254262" y="4723636"/>
            <a:ext cx="939138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410545" y="3209058"/>
            <a:ext cx="587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1: “Self-trapped </a:t>
            </a:r>
            <a:r>
              <a:rPr lang="en-US" b="1" dirty="0" err="1" smtClean="0">
                <a:solidFill>
                  <a:srgbClr val="008000"/>
                </a:solidFill>
              </a:rPr>
              <a:t>exciton</a:t>
            </a:r>
            <a:r>
              <a:rPr lang="en-US" b="1" dirty="0" smtClean="0">
                <a:solidFill>
                  <a:srgbClr val="008000"/>
                </a:solidFill>
              </a:rPr>
              <a:t> luminescence”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96426" y="5509112"/>
            <a:ext cx="2184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Atomic Excitation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3765432" y="5509112"/>
            <a:ext cx="2184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Self-trapping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5949771" y="5509112"/>
            <a:ext cx="2184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Radiative decay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3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5" y="84665"/>
            <a:ext cx="6956199" cy="369451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224" y="3369734"/>
            <a:ext cx="5813776" cy="348826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317374" y="636853"/>
            <a:ext cx="182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DUNE</a:t>
            </a:r>
          </a:p>
          <a:p>
            <a:r>
              <a:rPr lang="en-US" b="1" dirty="0" smtClean="0">
                <a:sym typeface="Wingdings"/>
              </a:rPr>
              <a:t>202x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567320"/>
            <a:ext cx="3164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800000"/>
                </a:solidFill>
              </a:rPr>
              <a:t>Noble TPCs have become pervasive because they are at the confluence of size and </a:t>
            </a:r>
            <a:r>
              <a:rPr lang="en-US" b="1" i="1" dirty="0" smtClean="0">
                <a:solidFill>
                  <a:srgbClr val="800000"/>
                </a:solidFill>
              </a:rPr>
              <a:t>sensitivity.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4665" y="42672"/>
            <a:ext cx="1540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SIZE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17374" y="3409848"/>
            <a:ext cx="17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SENSITIVITY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76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Mechanisms of Scintillation in </a:t>
            </a:r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3083" y="4249395"/>
            <a:ext cx="587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2: “Recombination luminescence”</a:t>
            </a:r>
            <a:endParaRPr lang="en-US" b="1" dirty="0">
              <a:solidFill>
                <a:srgbClr val="FF66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819090" y="1803888"/>
            <a:ext cx="1734874" cy="1362312"/>
            <a:chOff x="3301" y="3679"/>
            <a:chExt cx="1234" cy="969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301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477" y="3767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3389" y="4120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918" y="4120"/>
              <a:ext cx="264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11" name="Line 35"/>
            <p:cNvSpPr>
              <a:spLocks noChangeShapeType="1"/>
            </p:cNvSpPr>
            <p:nvPr/>
          </p:nvSpPr>
          <p:spPr bwMode="auto">
            <a:xfrm>
              <a:off x="3654" y="4296"/>
              <a:ext cx="2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36"/>
            <p:cNvSpPr>
              <a:spLocks noChangeShapeType="1"/>
            </p:cNvSpPr>
            <p:nvPr/>
          </p:nvSpPr>
          <p:spPr bwMode="auto">
            <a:xfrm>
              <a:off x="3654" y="3943"/>
              <a:ext cx="264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37"/>
            <p:cNvSpPr txBox="1">
              <a:spLocks noChangeArrowheads="1"/>
            </p:cNvSpPr>
            <p:nvPr/>
          </p:nvSpPr>
          <p:spPr bwMode="auto">
            <a:xfrm>
              <a:off x="4094" y="401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3654" y="367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15" name="Line 39"/>
          <p:cNvSpPr>
            <a:spLocks noChangeShapeType="1"/>
          </p:cNvSpPr>
          <p:nvPr/>
        </p:nvSpPr>
        <p:spPr bwMode="auto">
          <a:xfrm>
            <a:off x="4163943" y="2370463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37097" y="1803888"/>
            <a:ext cx="1609749" cy="1362312"/>
            <a:chOff x="113" y="3679"/>
            <a:chExt cx="1145" cy="969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13" y="3679"/>
              <a:ext cx="1145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554" y="4208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19" name="Line 43"/>
            <p:cNvSpPr>
              <a:spLocks noChangeShapeType="1"/>
            </p:cNvSpPr>
            <p:nvPr/>
          </p:nvSpPr>
          <p:spPr bwMode="auto">
            <a:xfrm>
              <a:off x="290" y="4032"/>
              <a:ext cx="8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202" y="3943"/>
              <a:ext cx="175" cy="17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554" y="3943"/>
              <a:ext cx="352" cy="264"/>
            </a:xfrm>
            <a:prstGeom prst="irregularSeal2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46"/>
            <p:cNvSpPr txBox="1">
              <a:spLocks noChangeArrowheads="1"/>
            </p:cNvSpPr>
            <p:nvPr/>
          </p:nvSpPr>
          <p:spPr bwMode="auto">
            <a:xfrm>
              <a:off x="202" y="3767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23" name="Line 47"/>
          <p:cNvSpPr>
            <a:spLocks noChangeShapeType="1"/>
          </p:cNvSpPr>
          <p:nvPr/>
        </p:nvSpPr>
        <p:spPr bwMode="auto">
          <a:xfrm>
            <a:off x="1949658" y="2370463"/>
            <a:ext cx="620000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2586529" y="1803888"/>
            <a:ext cx="1734874" cy="1362312"/>
            <a:chOff x="1713" y="3679"/>
            <a:chExt cx="1234" cy="969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713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1978" y="3855"/>
              <a:ext cx="264" cy="264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2331" y="4208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28" name="Text Box 52"/>
            <p:cNvSpPr txBox="1">
              <a:spLocks noChangeArrowheads="1"/>
            </p:cNvSpPr>
            <p:nvPr/>
          </p:nvSpPr>
          <p:spPr bwMode="auto">
            <a:xfrm>
              <a:off x="2507" y="4120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29" name="Text Box 53"/>
            <p:cNvSpPr txBox="1">
              <a:spLocks noChangeArrowheads="1"/>
            </p:cNvSpPr>
            <p:nvPr/>
          </p:nvSpPr>
          <p:spPr bwMode="auto">
            <a:xfrm>
              <a:off x="2154" y="3754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30" name="Line 54"/>
            <p:cNvSpPr>
              <a:spLocks noChangeShapeType="1"/>
            </p:cNvSpPr>
            <p:nvPr/>
          </p:nvSpPr>
          <p:spPr bwMode="auto">
            <a:xfrm>
              <a:off x="2507" y="4384"/>
              <a:ext cx="87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Line 55"/>
          <p:cNvSpPr>
            <a:spLocks noChangeShapeType="1"/>
          </p:cNvSpPr>
          <p:nvPr/>
        </p:nvSpPr>
        <p:spPr bwMode="auto">
          <a:xfrm>
            <a:off x="6395097" y="2370463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033374" y="1775770"/>
            <a:ext cx="1644897" cy="1391836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7411560" y="2408423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7792557" y="2408423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35" name="Text Box 59"/>
          <p:cNvSpPr txBox="1">
            <a:spLocks noChangeArrowheads="1"/>
          </p:cNvSpPr>
          <p:nvPr/>
        </p:nvSpPr>
        <p:spPr bwMode="auto">
          <a:xfrm>
            <a:off x="8148249" y="2211598"/>
            <a:ext cx="632653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7033373" y="3788545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53373" y="4532264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7280811" y="4037389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39" name="Line 23"/>
          <p:cNvSpPr>
            <a:spLocks noChangeShapeType="1"/>
          </p:cNvSpPr>
          <p:nvPr/>
        </p:nvSpPr>
        <p:spPr bwMode="auto">
          <a:xfrm flipH="1" flipV="1">
            <a:off x="7155686" y="3912264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7404529" y="4904826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8024529" y="4284826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26"/>
          <p:cNvSpPr>
            <a:spLocks noChangeShapeType="1"/>
          </p:cNvSpPr>
          <p:nvPr/>
        </p:nvSpPr>
        <p:spPr bwMode="auto">
          <a:xfrm flipV="1">
            <a:off x="8148248" y="3910858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8024530" y="3916482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44" name="Line 55"/>
          <p:cNvSpPr>
            <a:spLocks noChangeShapeType="1"/>
          </p:cNvSpPr>
          <p:nvPr/>
        </p:nvSpPr>
        <p:spPr bwMode="auto">
          <a:xfrm>
            <a:off x="7791152" y="3167605"/>
            <a:ext cx="0" cy="6209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326846" y="3218558"/>
            <a:ext cx="1878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Ionization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3576278" y="3218558"/>
            <a:ext cx="18782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Thermalization</a:t>
            </a:r>
            <a:r>
              <a:rPr lang="en-US" sz="1600" dirty="0" smtClean="0"/>
              <a:t> of electrons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5841173" y="3218558"/>
            <a:ext cx="1878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Recombination</a:t>
            </a:r>
            <a:endParaRPr lang="en-US" sz="1600" dirty="0"/>
          </a:p>
        </p:txBody>
      </p:sp>
      <p:sp>
        <p:nvSpPr>
          <p:cNvPr id="48" name="TextBox 47"/>
          <p:cNvSpPr txBox="1"/>
          <p:nvPr/>
        </p:nvSpPr>
        <p:spPr>
          <a:xfrm>
            <a:off x="7841764" y="3163862"/>
            <a:ext cx="18782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Radiative </a:t>
            </a:r>
          </a:p>
          <a:p>
            <a:r>
              <a:rPr lang="en-US" sz="1600" dirty="0" smtClean="0"/>
              <a:t>decay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749647" y="5452533"/>
            <a:ext cx="7937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Recombination step involves an electron cloud around the track core</a:t>
            </a:r>
          </a:p>
          <a:p>
            <a:r>
              <a:rPr lang="en-US" dirty="0"/>
              <a:t>	</a:t>
            </a:r>
            <a:r>
              <a:rPr lang="en-US" dirty="0" smtClean="0"/>
              <a:t>-&gt; E-Field dependent scintillation yield</a:t>
            </a:r>
          </a:p>
          <a:p>
            <a:r>
              <a:rPr lang="en-US" dirty="0"/>
              <a:t>	</a:t>
            </a:r>
            <a:r>
              <a:rPr lang="en-US" dirty="0" smtClean="0"/>
              <a:t>-&gt; dE/dx dependent scintillation yield</a:t>
            </a:r>
          </a:p>
          <a:p>
            <a:r>
              <a:rPr lang="en-US" dirty="0"/>
              <a:t>	</a:t>
            </a:r>
            <a:r>
              <a:rPr lang="en-US" dirty="0" smtClean="0"/>
              <a:t>-&gt; Charge and light anti-correlation</a:t>
            </a:r>
          </a:p>
          <a:p>
            <a:r>
              <a:rPr lang="en-US" dirty="0"/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4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32858" y="1847678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152857" y="2343959"/>
            <a:ext cx="372563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0297" y="1847678"/>
            <a:ext cx="1612561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20296" y="2591397"/>
            <a:ext cx="372563" cy="37256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549140" y="2343959"/>
            <a:ext cx="123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25421" y="2220241"/>
            <a:ext cx="247437" cy="247437"/>
          </a:xfrm>
          <a:prstGeom prst="ellipse">
            <a:avLst/>
          </a:prstGeom>
          <a:solidFill>
            <a:srgbClr val="8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FFFFFF"/>
                </a:solidFill>
              </a:rPr>
              <a:t>p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920296" y="2220241"/>
            <a:ext cx="496281" cy="371156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25421" y="1972803"/>
            <a:ext cx="620000" cy="30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i-FI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764013" y="1847678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83151" y="2432530"/>
            <a:ext cx="372562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455713" y="2432530"/>
            <a:ext cx="372563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1912858" y="2467678"/>
            <a:ext cx="620000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4144014" y="2467678"/>
            <a:ext cx="61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400295" y="2168222"/>
            <a:ext cx="620000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791722" y="2258199"/>
            <a:ext cx="619999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297435" y="1847678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7917435" y="2591397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7544873" y="2096522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 flipV="1">
            <a:off x="7419748" y="1971397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flipH="1">
            <a:off x="7668591" y="2963959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8288591" y="2343959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V="1">
            <a:off x="8412310" y="1969991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8288592" y="1975615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376575" y="2485954"/>
            <a:ext cx="939138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5031133" y="4215001"/>
            <a:ext cx="1734874" cy="1362312"/>
            <a:chOff x="3301" y="3679"/>
            <a:chExt cx="1234" cy="969"/>
          </a:xfrm>
        </p:grpSpPr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301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477" y="3767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389" y="4120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918" y="4120"/>
              <a:ext cx="264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>
              <a:off x="3654" y="4296"/>
              <a:ext cx="2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>
              <a:off x="3654" y="3943"/>
              <a:ext cx="264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4094" y="401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36" name="Text Box 38"/>
            <p:cNvSpPr txBox="1">
              <a:spLocks noChangeArrowheads="1"/>
            </p:cNvSpPr>
            <p:nvPr/>
          </p:nvSpPr>
          <p:spPr bwMode="auto">
            <a:xfrm>
              <a:off x="3654" y="367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37" name="Line 39"/>
          <p:cNvSpPr>
            <a:spLocks noChangeShapeType="1"/>
          </p:cNvSpPr>
          <p:nvPr/>
        </p:nvSpPr>
        <p:spPr bwMode="auto">
          <a:xfrm>
            <a:off x="4375986" y="4781576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549140" y="4215001"/>
            <a:ext cx="1609749" cy="1362312"/>
            <a:chOff x="113" y="3679"/>
            <a:chExt cx="1145" cy="969"/>
          </a:xfrm>
        </p:grpSpPr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113" y="3679"/>
              <a:ext cx="1145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554" y="4208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41" name="Line 43"/>
            <p:cNvSpPr>
              <a:spLocks noChangeShapeType="1"/>
            </p:cNvSpPr>
            <p:nvPr/>
          </p:nvSpPr>
          <p:spPr bwMode="auto">
            <a:xfrm>
              <a:off x="290" y="4032"/>
              <a:ext cx="8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02" y="3943"/>
              <a:ext cx="175" cy="17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43" name="AutoShape 45"/>
            <p:cNvSpPr>
              <a:spLocks noChangeArrowheads="1"/>
            </p:cNvSpPr>
            <p:nvPr/>
          </p:nvSpPr>
          <p:spPr bwMode="auto">
            <a:xfrm>
              <a:off x="554" y="3943"/>
              <a:ext cx="352" cy="264"/>
            </a:xfrm>
            <a:prstGeom prst="irregularSeal2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46"/>
            <p:cNvSpPr txBox="1">
              <a:spLocks noChangeArrowheads="1"/>
            </p:cNvSpPr>
            <p:nvPr/>
          </p:nvSpPr>
          <p:spPr bwMode="auto">
            <a:xfrm>
              <a:off x="202" y="3767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45" name="Line 47"/>
          <p:cNvSpPr>
            <a:spLocks noChangeShapeType="1"/>
          </p:cNvSpPr>
          <p:nvPr/>
        </p:nvSpPr>
        <p:spPr bwMode="auto">
          <a:xfrm>
            <a:off x="2161701" y="4781576"/>
            <a:ext cx="620000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2798572" y="4215001"/>
            <a:ext cx="1734874" cy="1362312"/>
            <a:chOff x="1713" y="3679"/>
            <a:chExt cx="1234" cy="969"/>
          </a:xfrm>
        </p:grpSpPr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713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1978" y="3855"/>
              <a:ext cx="264" cy="264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31" y="4208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0" name="Text Box 52"/>
            <p:cNvSpPr txBox="1">
              <a:spLocks noChangeArrowheads="1"/>
            </p:cNvSpPr>
            <p:nvPr/>
          </p:nvSpPr>
          <p:spPr bwMode="auto">
            <a:xfrm>
              <a:off x="2507" y="4120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51" name="Text Box 53"/>
            <p:cNvSpPr txBox="1">
              <a:spLocks noChangeArrowheads="1"/>
            </p:cNvSpPr>
            <p:nvPr/>
          </p:nvSpPr>
          <p:spPr bwMode="auto">
            <a:xfrm>
              <a:off x="2154" y="3754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52" name="Line 54"/>
            <p:cNvSpPr>
              <a:spLocks noChangeShapeType="1"/>
            </p:cNvSpPr>
            <p:nvPr/>
          </p:nvSpPr>
          <p:spPr bwMode="auto">
            <a:xfrm>
              <a:off x="2507" y="4384"/>
              <a:ext cx="87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Line 55"/>
          <p:cNvSpPr>
            <a:spLocks noChangeShapeType="1"/>
          </p:cNvSpPr>
          <p:nvPr/>
        </p:nvSpPr>
        <p:spPr bwMode="auto">
          <a:xfrm>
            <a:off x="6607140" y="4781576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7245417" y="4186883"/>
            <a:ext cx="1644897" cy="1391836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7623603" y="4819536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8004600" y="4819536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57" name="Text Box 59"/>
          <p:cNvSpPr txBox="1">
            <a:spLocks noChangeArrowheads="1"/>
          </p:cNvSpPr>
          <p:nvPr/>
        </p:nvSpPr>
        <p:spPr bwMode="auto">
          <a:xfrm>
            <a:off x="8360292" y="4622711"/>
            <a:ext cx="632653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58" name="Line 55"/>
          <p:cNvSpPr>
            <a:spLocks noChangeShapeType="1"/>
          </p:cNvSpPr>
          <p:nvPr/>
        </p:nvSpPr>
        <p:spPr bwMode="auto">
          <a:xfrm flipV="1">
            <a:off x="8004600" y="3211396"/>
            <a:ext cx="0" cy="97408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90890" y="3652405"/>
            <a:ext cx="587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 Recombination luminescence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890" y="1243121"/>
            <a:ext cx="587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 Self-trapped </a:t>
            </a:r>
            <a:r>
              <a:rPr lang="en-US" b="1" dirty="0" err="1" smtClean="0">
                <a:solidFill>
                  <a:srgbClr val="008000"/>
                </a:solidFill>
              </a:rPr>
              <a:t>exciton</a:t>
            </a:r>
            <a:r>
              <a:rPr lang="en-US" b="1" dirty="0" smtClean="0">
                <a:solidFill>
                  <a:srgbClr val="008000"/>
                </a:solidFill>
              </a:rPr>
              <a:t> luminescence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6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Something to note: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32858" y="1847678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152857" y="2343959"/>
            <a:ext cx="372563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0297" y="1847678"/>
            <a:ext cx="1612561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920296" y="2591397"/>
            <a:ext cx="372563" cy="37256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49140" y="2343959"/>
            <a:ext cx="123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5421" y="2220241"/>
            <a:ext cx="247437" cy="247437"/>
          </a:xfrm>
          <a:prstGeom prst="ellipse">
            <a:avLst/>
          </a:prstGeom>
          <a:solidFill>
            <a:srgbClr val="8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FFFFFF"/>
                </a:solidFill>
              </a:rPr>
              <a:t>p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920296" y="2220241"/>
            <a:ext cx="496281" cy="371156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25421" y="1972803"/>
            <a:ext cx="620000" cy="30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i-FI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64013" y="1847678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083151" y="2432530"/>
            <a:ext cx="372562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455713" y="2432530"/>
            <a:ext cx="372563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912858" y="2467678"/>
            <a:ext cx="620000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144014" y="2467678"/>
            <a:ext cx="61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400295" y="2168222"/>
            <a:ext cx="620000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791722" y="2258199"/>
            <a:ext cx="619999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297435" y="1847678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7917435" y="2591397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544873" y="2096522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 flipV="1">
            <a:off x="7419748" y="1971397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>
            <a:off x="7668591" y="2963959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8288591" y="2343959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8412310" y="1969991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88592" y="1975615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6376575" y="2485954"/>
            <a:ext cx="939138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031133" y="4215001"/>
            <a:ext cx="1734874" cy="1362312"/>
            <a:chOff x="3301" y="3679"/>
            <a:chExt cx="1234" cy="969"/>
          </a:xfrm>
        </p:grpSpPr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3301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477" y="3767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389" y="4120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918" y="4120"/>
              <a:ext cx="264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>
              <a:off x="3654" y="4296"/>
              <a:ext cx="2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>
              <a:off x="3654" y="3943"/>
              <a:ext cx="264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37"/>
            <p:cNvSpPr txBox="1">
              <a:spLocks noChangeArrowheads="1"/>
            </p:cNvSpPr>
            <p:nvPr/>
          </p:nvSpPr>
          <p:spPr bwMode="auto">
            <a:xfrm>
              <a:off x="4094" y="401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37" name="Text Box 38"/>
            <p:cNvSpPr txBox="1">
              <a:spLocks noChangeArrowheads="1"/>
            </p:cNvSpPr>
            <p:nvPr/>
          </p:nvSpPr>
          <p:spPr bwMode="auto">
            <a:xfrm>
              <a:off x="3654" y="367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38" name="Line 39"/>
          <p:cNvSpPr>
            <a:spLocks noChangeShapeType="1"/>
          </p:cNvSpPr>
          <p:nvPr/>
        </p:nvSpPr>
        <p:spPr bwMode="auto">
          <a:xfrm>
            <a:off x="4375986" y="4781576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49140" y="4215001"/>
            <a:ext cx="1609749" cy="1362312"/>
            <a:chOff x="113" y="3679"/>
            <a:chExt cx="1145" cy="969"/>
          </a:xfrm>
        </p:grpSpPr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113" y="3679"/>
              <a:ext cx="1145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554" y="4208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290" y="4032"/>
              <a:ext cx="8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02" y="3943"/>
              <a:ext cx="175" cy="17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44" name="AutoShape 45"/>
            <p:cNvSpPr>
              <a:spLocks noChangeArrowheads="1"/>
            </p:cNvSpPr>
            <p:nvPr/>
          </p:nvSpPr>
          <p:spPr bwMode="auto">
            <a:xfrm>
              <a:off x="554" y="3943"/>
              <a:ext cx="352" cy="264"/>
            </a:xfrm>
            <a:prstGeom prst="irregularSeal2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46"/>
            <p:cNvSpPr txBox="1">
              <a:spLocks noChangeArrowheads="1"/>
            </p:cNvSpPr>
            <p:nvPr/>
          </p:nvSpPr>
          <p:spPr bwMode="auto">
            <a:xfrm>
              <a:off x="202" y="3767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46" name="Line 47"/>
          <p:cNvSpPr>
            <a:spLocks noChangeShapeType="1"/>
          </p:cNvSpPr>
          <p:nvPr/>
        </p:nvSpPr>
        <p:spPr bwMode="auto">
          <a:xfrm>
            <a:off x="2161701" y="4781576"/>
            <a:ext cx="620000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798572" y="4215001"/>
            <a:ext cx="1734874" cy="1362312"/>
            <a:chOff x="1713" y="3679"/>
            <a:chExt cx="1234" cy="969"/>
          </a:xfrm>
        </p:grpSpPr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713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1978" y="3855"/>
              <a:ext cx="264" cy="264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31" y="4208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1" name="Text Box 52"/>
            <p:cNvSpPr txBox="1">
              <a:spLocks noChangeArrowheads="1"/>
            </p:cNvSpPr>
            <p:nvPr/>
          </p:nvSpPr>
          <p:spPr bwMode="auto">
            <a:xfrm>
              <a:off x="2507" y="4120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52" name="Text Box 53"/>
            <p:cNvSpPr txBox="1">
              <a:spLocks noChangeArrowheads="1"/>
            </p:cNvSpPr>
            <p:nvPr/>
          </p:nvSpPr>
          <p:spPr bwMode="auto">
            <a:xfrm>
              <a:off x="2154" y="3754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>
              <a:off x="2507" y="4384"/>
              <a:ext cx="87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Line 55"/>
          <p:cNvSpPr>
            <a:spLocks noChangeShapeType="1"/>
          </p:cNvSpPr>
          <p:nvPr/>
        </p:nvSpPr>
        <p:spPr bwMode="auto">
          <a:xfrm>
            <a:off x="6607140" y="4781576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7245417" y="4186883"/>
            <a:ext cx="1644897" cy="1391836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7623603" y="4819536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8004600" y="4819536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8360292" y="4622711"/>
            <a:ext cx="632653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59" name="Line 55"/>
          <p:cNvSpPr>
            <a:spLocks noChangeShapeType="1"/>
          </p:cNvSpPr>
          <p:nvPr/>
        </p:nvSpPr>
        <p:spPr bwMode="auto">
          <a:xfrm flipV="1">
            <a:off x="8004600" y="3211396"/>
            <a:ext cx="0" cy="97408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375986" y="1524000"/>
            <a:ext cx="2388615" cy="194733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917001" y="3983646"/>
            <a:ext cx="2388615" cy="194733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74265" y="5815794"/>
            <a:ext cx="6252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Both pathways rely on the formation of excimers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70154" y="4570068"/>
            <a:ext cx="1879600" cy="137885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10812" y="5084117"/>
            <a:ext cx="350762" cy="350762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00669" y="5084116"/>
            <a:ext cx="350762" cy="350762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5954" y="5247402"/>
            <a:ext cx="520096" cy="1209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68906" y="4570068"/>
            <a:ext cx="77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</a:t>
            </a:r>
            <a:r>
              <a:rPr lang="en-US" i="1" baseline="30000" dirty="0" smtClean="0"/>
              <a:t>-</a:t>
            </a:r>
            <a:endParaRPr lang="en-US" i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4070859" y="5392546"/>
            <a:ext cx="81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Ar</a:t>
            </a:r>
            <a:r>
              <a:rPr lang="en-US" i="1" baseline="-25000" dirty="0" smtClean="0"/>
              <a:t>2</a:t>
            </a:r>
            <a:r>
              <a:rPr lang="en-US" i="1" baseline="30000" dirty="0" smtClean="0"/>
              <a:t>+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92696" y="706621"/>
            <a:ext cx="82150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Ground state </a:t>
            </a:r>
            <a:r>
              <a:rPr lang="en-US" dirty="0" smtClean="0"/>
              <a:t>of 2 argon atoms is unbound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err="1" smtClean="0"/>
              <a:t>Excimer</a:t>
            </a:r>
            <a:r>
              <a:rPr lang="en-US" b="1" dirty="0" smtClean="0"/>
              <a:t> states </a:t>
            </a:r>
            <a:r>
              <a:rPr lang="en-US" dirty="0" smtClean="0"/>
              <a:t>are Rydberg sta</a:t>
            </a:r>
            <a:r>
              <a:rPr lang="en-US" dirty="0"/>
              <a:t>t</a:t>
            </a:r>
            <a:r>
              <a:rPr lang="en-US" dirty="0" smtClean="0"/>
              <a:t>es : Ar</a:t>
            </a:r>
            <a:r>
              <a:rPr lang="en-US" baseline="30000" dirty="0" smtClean="0"/>
              <a:t>2+</a:t>
            </a:r>
            <a:r>
              <a:rPr lang="en-US" dirty="0" smtClean="0"/>
              <a:t> core with a bound electron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769689" y="1726446"/>
            <a:ext cx="350762" cy="350762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76050" y="1901827"/>
            <a:ext cx="350762" cy="350762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65555" y="2300970"/>
            <a:ext cx="60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Ar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722515" y="2116304"/>
            <a:ext cx="60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Ar</a:t>
            </a: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7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6" y="689427"/>
            <a:ext cx="5357468" cy="6083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049" y="777444"/>
            <a:ext cx="385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660066"/>
                </a:solidFill>
              </a:rPr>
              <a:t>Calculations of the </a:t>
            </a:r>
            <a:r>
              <a:rPr lang="en-US" sz="1400" dirty="0" err="1" smtClean="0">
                <a:solidFill>
                  <a:srgbClr val="660066"/>
                </a:solidFill>
              </a:rPr>
              <a:t>excimer</a:t>
            </a:r>
            <a:r>
              <a:rPr lang="en-US" sz="1400" dirty="0" smtClean="0">
                <a:solidFill>
                  <a:srgbClr val="660066"/>
                </a:solidFill>
              </a:rPr>
              <a:t> state energies of xenon, as a function of nuclear separation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283477" y="5226000"/>
            <a:ext cx="1879600" cy="137885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24135" y="5740049"/>
            <a:ext cx="350762" cy="350762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13992" y="5740048"/>
            <a:ext cx="350762" cy="350762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69277" y="5903334"/>
            <a:ext cx="520096" cy="1209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82229" y="5226000"/>
            <a:ext cx="77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</a:t>
            </a:r>
            <a:r>
              <a:rPr lang="en-US" i="1" baseline="30000" dirty="0" smtClean="0"/>
              <a:t>-</a:t>
            </a:r>
            <a:endParaRPr lang="en-US" i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84182" y="6048478"/>
            <a:ext cx="81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Ar</a:t>
            </a:r>
            <a:r>
              <a:rPr lang="en-US" i="1" baseline="-25000" dirty="0" smtClean="0"/>
              <a:t>2</a:t>
            </a:r>
            <a:r>
              <a:rPr lang="en-US" i="1" baseline="30000" dirty="0" smtClean="0"/>
              <a:t>+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51609" y="1300664"/>
            <a:ext cx="2709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660066"/>
                </a:solidFill>
              </a:rPr>
              <a:t>J. </a:t>
            </a:r>
            <a:r>
              <a:rPr lang="en-US" sz="1400" b="1" dirty="0" err="1" smtClean="0">
                <a:solidFill>
                  <a:srgbClr val="660066"/>
                </a:solidFill>
              </a:rPr>
              <a:t>Chem</a:t>
            </a:r>
            <a:r>
              <a:rPr lang="en-US" sz="1400" b="1" dirty="0" smtClean="0">
                <a:solidFill>
                  <a:srgbClr val="660066"/>
                </a:solidFill>
              </a:rPr>
              <a:t> </a:t>
            </a:r>
            <a:r>
              <a:rPr lang="en-US" sz="1400" b="1" dirty="0" err="1" smtClean="0">
                <a:solidFill>
                  <a:srgbClr val="660066"/>
                </a:solidFill>
              </a:rPr>
              <a:t>Phys</a:t>
            </a:r>
            <a:r>
              <a:rPr lang="en-US" sz="1400" b="1" dirty="0" smtClean="0">
                <a:solidFill>
                  <a:srgbClr val="660066"/>
                </a:solidFill>
              </a:rPr>
              <a:t> 52, 5170 (1970)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8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6" y="689427"/>
            <a:ext cx="5357468" cy="6083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049" y="777444"/>
            <a:ext cx="385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660066"/>
                </a:solidFill>
              </a:rPr>
              <a:t>Calculations of the </a:t>
            </a:r>
            <a:r>
              <a:rPr lang="en-US" sz="1400" dirty="0" err="1" smtClean="0">
                <a:solidFill>
                  <a:srgbClr val="660066"/>
                </a:solidFill>
              </a:rPr>
              <a:t>excimer</a:t>
            </a:r>
            <a:r>
              <a:rPr lang="en-US" sz="1400" dirty="0" smtClean="0">
                <a:solidFill>
                  <a:srgbClr val="660066"/>
                </a:solidFill>
              </a:rPr>
              <a:t> state energies of xenon, as a function of nuclear separation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4286" y="1229552"/>
            <a:ext cx="3217333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two low lying excited states: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A singlet state		1Σu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 triplet state			3Σu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Singlet and triplet refer to how the spin of the electron and argon dimer couple in the </a:t>
            </a:r>
            <a:r>
              <a:rPr lang="en-US" dirty="0" err="1" smtClean="0"/>
              <a:t>rydberg</a:t>
            </a:r>
            <a:r>
              <a:rPr lang="en-US" dirty="0" smtClean="0"/>
              <a:t> “atom”.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Oval 6"/>
          <p:cNvSpPr/>
          <p:nvPr/>
        </p:nvSpPr>
        <p:spPr>
          <a:xfrm>
            <a:off x="6283477" y="5226000"/>
            <a:ext cx="1879600" cy="137885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24135" y="5740049"/>
            <a:ext cx="350762" cy="350762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13992" y="5740048"/>
            <a:ext cx="350762" cy="350762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69277" y="5903334"/>
            <a:ext cx="520096" cy="1209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82229" y="5226000"/>
            <a:ext cx="77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</a:t>
            </a:r>
            <a:r>
              <a:rPr lang="en-US" i="1" baseline="30000" dirty="0" smtClean="0"/>
              <a:t>-</a:t>
            </a:r>
            <a:endParaRPr lang="en-US" i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7084182" y="6048478"/>
            <a:ext cx="81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Ar</a:t>
            </a:r>
            <a:r>
              <a:rPr lang="en-US" i="1" baseline="-25000" dirty="0" smtClean="0"/>
              <a:t>2</a:t>
            </a:r>
            <a:r>
              <a:rPr lang="en-US" i="1" baseline="30000" dirty="0" smtClean="0"/>
              <a:t>+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51609" y="1300664"/>
            <a:ext cx="2709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660066"/>
                </a:solidFill>
              </a:rPr>
              <a:t>J. </a:t>
            </a:r>
            <a:r>
              <a:rPr lang="en-US" sz="1400" b="1" dirty="0" err="1" smtClean="0">
                <a:solidFill>
                  <a:srgbClr val="660066"/>
                </a:solidFill>
              </a:rPr>
              <a:t>Chem</a:t>
            </a:r>
            <a:r>
              <a:rPr lang="en-US" sz="1400" b="1" dirty="0" smtClean="0">
                <a:solidFill>
                  <a:srgbClr val="660066"/>
                </a:solidFill>
              </a:rPr>
              <a:t> </a:t>
            </a:r>
            <a:r>
              <a:rPr lang="en-US" sz="1400" b="1" dirty="0" err="1" smtClean="0">
                <a:solidFill>
                  <a:srgbClr val="660066"/>
                </a:solidFill>
              </a:rPr>
              <a:t>Phys</a:t>
            </a:r>
            <a:r>
              <a:rPr lang="en-US" sz="1400" b="1" dirty="0" smtClean="0">
                <a:solidFill>
                  <a:srgbClr val="660066"/>
                </a:solidFill>
              </a:rPr>
              <a:t> 52, 5170 (1970)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22476" y="4656667"/>
            <a:ext cx="3882572" cy="1215084"/>
          </a:xfrm>
          <a:custGeom>
            <a:avLst/>
            <a:gdLst>
              <a:gd name="connsiteX0" fmla="*/ 0 w 3882572"/>
              <a:gd name="connsiteY0" fmla="*/ 641047 h 1215084"/>
              <a:gd name="connsiteX1" fmla="*/ 266095 w 3882572"/>
              <a:gd name="connsiteY1" fmla="*/ 1100666 h 1215084"/>
              <a:gd name="connsiteX2" fmla="*/ 556381 w 3882572"/>
              <a:gd name="connsiteY2" fmla="*/ 1209523 h 1215084"/>
              <a:gd name="connsiteX3" fmla="*/ 870857 w 3882572"/>
              <a:gd name="connsiteY3" fmla="*/ 979714 h 1215084"/>
              <a:gd name="connsiteX4" fmla="*/ 1040191 w 3882572"/>
              <a:gd name="connsiteY4" fmla="*/ 628952 h 1215084"/>
              <a:gd name="connsiteX5" fmla="*/ 1245810 w 3882572"/>
              <a:gd name="connsiteY5" fmla="*/ 338666 h 1215084"/>
              <a:gd name="connsiteX6" fmla="*/ 1632857 w 3882572"/>
              <a:gd name="connsiteY6" fmla="*/ 169333 h 1215084"/>
              <a:gd name="connsiteX7" fmla="*/ 1898953 w 3882572"/>
              <a:gd name="connsiteY7" fmla="*/ 84666 h 1215084"/>
              <a:gd name="connsiteX8" fmla="*/ 2709334 w 3882572"/>
              <a:gd name="connsiteY8" fmla="*/ 48381 h 1215084"/>
              <a:gd name="connsiteX9" fmla="*/ 3882572 w 3882572"/>
              <a:gd name="connsiteY9" fmla="*/ 0 h 121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2572" h="1215084">
                <a:moveTo>
                  <a:pt x="0" y="641047"/>
                </a:moveTo>
                <a:cubicBezTo>
                  <a:pt x="86682" y="823483"/>
                  <a:pt x="173365" y="1005920"/>
                  <a:pt x="266095" y="1100666"/>
                </a:cubicBezTo>
                <a:cubicBezTo>
                  <a:pt x="358825" y="1195412"/>
                  <a:pt x="455587" y="1229682"/>
                  <a:pt x="556381" y="1209523"/>
                </a:cubicBezTo>
                <a:cubicBezTo>
                  <a:pt x="657175" y="1189364"/>
                  <a:pt x="790222" y="1076476"/>
                  <a:pt x="870857" y="979714"/>
                </a:cubicBezTo>
                <a:cubicBezTo>
                  <a:pt x="951492" y="882952"/>
                  <a:pt x="977699" y="735793"/>
                  <a:pt x="1040191" y="628952"/>
                </a:cubicBezTo>
                <a:cubicBezTo>
                  <a:pt x="1102683" y="522111"/>
                  <a:pt x="1147032" y="415269"/>
                  <a:pt x="1245810" y="338666"/>
                </a:cubicBezTo>
                <a:cubicBezTo>
                  <a:pt x="1344588" y="262063"/>
                  <a:pt x="1524000" y="211666"/>
                  <a:pt x="1632857" y="169333"/>
                </a:cubicBezTo>
                <a:cubicBezTo>
                  <a:pt x="1741714" y="127000"/>
                  <a:pt x="1719540" y="104825"/>
                  <a:pt x="1898953" y="84666"/>
                </a:cubicBezTo>
                <a:cubicBezTo>
                  <a:pt x="2078366" y="64507"/>
                  <a:pt x="2709334" y="48381"/>
                  <a:pt x="2709334" y="48381"/>
                </a:cubicBezTo>
                <a:lnTo>
                  <a:pt x="3882572" y="0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840619" y="4656667"/>
            <a:ext cx="3840238" cy="1081088"/>
          </a:xfrm>
          <a:custGeom>
            <a:avLst/>
            <a:gdLst>
              <a:gd name="connsiteX0" fmla="*/ 0 w 3840238"/>
              <a:gd name="connsiteY0" fmla="*/ 411238 h 1081088"/>
              <a:gd name="connsiteX1" fmla="*/ 102810 w 3840238"/>
              <a:gd name="connsiteY1" fmla="*/ 701523 h 1081088"/>
              <a:gd name="connsiteX2" fmla="*/ 254000 w 3840238"/>
              <a:gd name="connsiteY2" fmla="*/ 949476 h 1081088"/>
              <a:gd name="connsiteX3" fmla="*/ 447524 w 3840238"/>
              <a:gd name="connsiteY3" fmla="*/ 1064381 h 1081088"/>
              <a:gd name="connsiteX4" fmla="*/ 604762 w 3840238"/>
              <a:gd name="connsiteY4" fmla="*/ 1064381 h 1081088"/>
              <a:gd name="connsiteX5" fmla="*/ 792238 w 3840238"/>
              <a:gd name="connsiteY5" fmla="*/ 913190 h 1081088"/>
              <a:gd name="connsiteX6" fmla="*/ 973667 w 3840238"/>
              <a:gd name="connsiteY6" fmla="*/ 574523 h 1081088"/>
              <a:gd name="connsiteX7" fmla="*/ 1100667 w 3840238"/>
              <a:gd name="connsiteY7" fmla="*/ 362857 h 1081088"/>
              <a:gd name="connsiteX8" fmla="*/ 1409095 w 3840238"/>
              <a:gd name="connsiteY8" fmla="*/ 157238 h 1081088"/>
              <a:gd name="connsiteX9" fmla="*/ 1729619 w 3840238"/>
              <a:gd name="connsiteY9" fmla="*/ 54428 h 1081088"/>
              <a:gd name="connsiteX10" fmla="*/ 2255762 w 3840238"/>
              <a:gd name="connsiteY10" fmla="*/ 24190 h 1081088"/>
              <a:gd name="connsiteX11" fmla="*/ 3840238 w 3840238"/>
              <a:gd name="connsiteY11" fmla="*/ 0 h 108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0238" h="1081088">
                <a:moveTo>
                  <a:pt x="0" y="411238"/>
                </a:moveTo>
                <a:cubicBezTo>
                  <a:pt x="30238" y="511527"/>
                  <a:pt x="60477" y="611817"/>
                  <a:pt x="102810" y="701523"/>
                </a:cubicBezTo>
                <a:cubicBezTo>
                  <a:pt x="145143" y="791229"/>
                  <a:pt x="196548" y="889000"/>
                  <a:pt x="254000" y="949476"/>
                </a:cubicBezTo>
                <a:cubicBezTo>
                  <a:pt x="311452" y="1009952"/>
                  <a:pt x="389064" y="1045230"/>
                  <a:pt x="447524" y="1064381"/>
                </a:cubicBezTo>
                <a:cubicBezTo>
                  <a:pt x="505984" y="1083532"/>
                  <a:pt x="547310" y="1089580"/>
                  <a:pt x="604762" y="1064381"/>
                </a:cubicBezTo>
                <a:cubicBezTo>
                  <a:pt x="662214" y="1039183"/>
                  <a:pt x="730754" y="994833"/>
                  <a:pt x="792238" y="913190"/>
                </a:cubicBezTo>
                <a:cubicBezTo>
                  <a:pt x="853722" y="831547"/>
                  <a:pt x="922262" y="666245"/>
                  <a:pt x="973667" y="574523"/>
                </a:cubicBezTo>
                <a:cubicBezTo>
                  <a:pt x="1025072" y="482801"/>
                  <a:pt x="1028096" y="432405"/>
                  <a:pt x="1100667" y="362857"/>
                </a:cubicBezTo>
                <a:cubicBezTo>
                  <a:pt x="1173238" y="293309"/>
                  <a:pt x="1304270" y="208643"/>
                  <a:pt x="1409095" y="157238"/>
                </a:cubicBezTo>
                <a:cubicBezTo>
                  <a:pt x="1513920" y="105833"/>
                  <a:pt x="1588508" y="76603"/>
                  <a:pt x="1729619" y="54428"/>
                </a:cubicBezTo>
                <a:cubicBezTo>
                  <a:pt x="1870730" y="32253"/>
                  <a:pt x="1903992" y="33261"/>
                  <a:pt x="2255762" y="24190"/>
                </a:cubicBezTo>
                <a:cubicBezTo>
                  <a:pt x="2607532" y="15119"/>
                  <a:pt x="3223885" y="7559"/>
                  <a:pt x="3840238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0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80072" y="2114533"/>
            <a:ext cx="1644897" cy="1391836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558258" y="2747186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939255" y="2747186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7" name="Text Box 59"/>
          <p:cNvSpPr txBox="1">
            <a:spLocks noChangeArrowheads="1"/>
          </p:cNvSpPr>
          <p:nvPr/>
        </p:nvSpPr>
        <p:spPr bwMode="auto">
          <a:xfrm>
            <a:off x="4294947" y="2550361"/>
            <a:ext cx="632653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80071" y="4127308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800071" y="4871027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427509" y="4376152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 flipH="1" flipV="1">
            <a:off x="3302384" y="4251027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>
            <a:off x="3551227" y="5243589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171227" y="4623589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 flipV="1">
            <a:off x="4294946" y="4249621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4171228" y="4255245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16" name="Line 55"/>
          <p:cNvSpPr>
            <a:spLocks noChangeShapeType="1"/>
          </p:cNvSpPr>
          <p:nvPr/>
        </p:nvSpPr>
        <p:spPr bwMode="auto">
          <a:xfrm>
            <a:off x="3937850" y="3506368"/>
            <a:ext cx="0" cy="6209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71317" y="980000"/>
            <a:ext cx="316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scintillation light comes from </a:t>
            </a:r>
            <a:r>
              <a:rPr lang="en-US" dirty="0" err="1" smtClean="0"/>
              <a:t>excimer</a:t>
            </a:r>
            <a:r>
              <a:rPr lang="en-US" dirty="0" smtClean="0"/>
              <a:t> decay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7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6" y="689427"/>
            <a:ext cx="5357468" cy="6083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049" y="777444"/>
            <a:ext cx="385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660066"/>
                </a:solidFill>
              </a:rPr>
              <a:t>Calculations of the </a:t>
            </a:r>
            <a:r>
              <a:rPr lang="en-US" sz="1400" dirty="0" err="1" smtClean="0">
                <a:solidFill>
                  <a:srgbClr val="660066"/>
                </a:solidFill>
              </a:rPr>
              <a:t>excimer</a:t>
            </a:r>
            <a:r>
              <a:rPr lang="en-US" sz="1400" dirty="0" smtClean="0">
                <a:solidFill>
                  <a:srgbClr val="660066"/>
                </a:solidFill>
              </a:rPr>
              <a:t> state energies of xenon, as a function of nuclear separation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1609" y="1300664"/>
            <a:ext cx="2709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660066"/>
                </a:solidFill>
              </a:rPr>
              <a:t>J. </a:t>
            </a:r>
            <a:r>
              <a:rPr lang="en-US" sz="1400" b="1" dirty="0" err="1" smtClean="0">
                <a:solidFill>
                  <a:srgbClr val="660066"/>
                </a:solidFill>
              </a:rPr>
              <a:t>Chem</a:t>
            </a:r>
            <a:r>
              <a:rPr lang="en-US" sz="1400" b="1" dirty="0" smtClean="0">
                <a:solidFill>
                  <a:srgbClr val="660066"/>
                </a:solidFill>
              </a:rPr>
              <a:t> </a:t>
            </a:r>
            <a:r>
              <a:rPr lang="en-US" sz="1400" b="1" dirty="0" err="1" smtClean="0">
                <a:solidFill>
                  <a:srgbClr val="660066"/>
                </a:solidFill>
              </a:rPr>
              <a:t>Phys</a:t>
            </a:r>
            <a:r>
              <a:rPr lang="en-US" sz="1400" b="1" dirty="0" smtClean="0">
                <a:solidFill>
                  <a:srgbClr val="660066"/>
                </a:solidFill>
              </a:rPr>
              <a:t> 52, 5170 (1970)</a:t>
            </a:r>
            <a:endParaRPr lang="en-US" sz="1400" b="1" dirty="0">
              <a:solidFill>
                <a:srgbClr val="660066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03049" y="5884333"/>
            <a:ext cx="0" cy="478307"/>
          </a:xfrm>
          <a:prstGeom prst="line">
            <a:avLst/>
          </a:prstGeom>
          <a:ln w="28575" cmpd="sng">
            <a:solidFill>
              <a:srgbClr val="660066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53731" y="5993309"/>
            <a:ext cx="318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128 nm photon emission 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8444" y="689427"/>
            <a:ext cx="2681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Why are </a:t>
            </a:r>
            <a:r>
              <a:rPr lang="en-US" b="1" i="1" dirty="0" err="1" smtClean="0"/>
              <a:t>LAr</a:t>
            </a:r>
            <a:r>
              <a:rPr lang="en-US" b="1" i="1" dirty="0" smtClean="0"/>
              <a:t> / </a:t>
            </a:r>
            <a:r>
              <a:rPr lang="en-US" b="1" i="1" dirty="0" err="1" smtClean="0"/>
              <a:t>LXe</a:t>
            </a:r>
            <a:r>
              <a:rPr lang="en-US" b="1" i="1" dirty="0" smtClean="0"/>
              <a:t> transparent to their own scintillation light?</a:t>
            </a:r>
            <a:endParaRPr lang="en-US" b="1" i="1" dirty="0"/>
          </a:p>
        </p:txBody>
      </p:sp>
      <p:sp>
        <p:nvSpPr>
          <p:cNvPr id="10" name="Freeform 9"/>
          <p:cNvSpPr/>
          <p:nvPr/>
        </p:nvSpPr>
        <p:spPr>
          <a:xfrm>
            <a:off x="822476" y="4656667"/>
            <a:ext cx="3882572" cy="1215084"/>
          </a:xfrm>
          <a:custGeom>
            <a:avLst/>
            <a:gdLst>
              <a:gd name="connsiteX0" fmla="*/ 0 w 3882572"/>
              <a:gd name="connsiteY0" fmla="*/ 641047 h 1215084"/>
              <a:gd name="connsiteX1" fmla="*/ 266095 w 3882572"/>
              <a:gd name="connsiteY1" fmla="*/ 1100666 h 1215084"/>
              <a:gd name="connsiteX2" fmla="*/ 556381 w 3882572"/>
              <a:gd name="connsiteY2" fmla="*/ 1209523 h 1215084"/>
              <a:gd name="connsiteX3" fmla="*/ 870857 w 3882572"/>
              <a:gd name="connsiteY3" fmla="*/ 979714 h 1215084"/>
              <a:gd name="connsiteX4" fmla="*/ 1040191 w 3882572"/>
              <a:gd name="connsiteY4" fmla="*/ 628952 h 1215084"/>
              <a:gd name="connsiteX5" fmla="*/ 1245810 w 3882572"/>
              <a:gd name="connsiteY5" fmla="*/ 338666 h 1215084"/>
              <a:gd name="connsiteX6" fmla="*/ 1632857 w 3882572"/>
              <a:gd name="connsiteY6" fmla="*/ 169333 h 1215084"/>
              <a:gd name="connsiteX7" fmla="*/ 1898953 w 3882572"/>
              <a:gd name="connsiteY7" fmla="*/ 84666 h 1215084"/>
              <a:gd name="connsiteX8" fmla="*/ 2709334 w 3882572"/>
              <a:gd name="connsiteY8" fmla="*/ 48381 h 1215084"/>
              <a:gd name="connsiteX9" fmla="*/ 3882572 w 3882572"/>
              <a:gd name="connsiteY9" fmla="*/ 0 h 121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2572" h="1215084">
                <a:moveTo>
                  <a:pt x="0" y="641047"/>
                </a:moveTo>
                <a:cubicBezTo>
                  <a:pt x="86682" y="823483"/>
                  <a:pt x="173365" y="1005920"/>
                  <a:pt x="266095" y="1100666"/>
                </a:cubicBezTo>
                <a:cubicBezTo>
                  <a:pt x="358825" y="1195412"/>
                  <a:pt x="455587" y="1229682"/>
                  <a:pt x="556381" y="1209523"/>
                </a:cubicBezTo>
                <a:cubicBezTo>
                  <a:pt x="657175" y="1189364"/>
                  <a:pt x="790222" y="1076476"/>
                  <a:pt x="870857" y="979714"/>
                </a:cubicBezTo>
                <a:cubicBezTo>
                  <a:pt x="951492" y="882952"/>
                  <a:pt x="977699" y="735793"/>
                  <a:pt x="1040191" y="628952"/>
                </a:cubicBezTo>
                <a:cubicBezTo>
                  <a:pt x="1102683" y="522111"/>
                  <a:pt x="1147032" y="415269"/>
                  <a:pt x="1245810" y="338666"/>
                </a:cubicBezTo>
                <a:cubicBezTo>
                  <a:pt x="1344588" y="262063"/>
                  <a:pt x="1524000" y="211666"/>
                  <a:pt x="1632857" y="169333"/>
                </a:cubicBezTo>
                <a:cubicBezTo>
                  <a:pt x="1741714" y="127000"/>
                  <a:pt x="1719540" y="104825"/>
                  <a:pt x="1898953" y="84666"/>
                </a:cubicBezTo>
                <a:cubicBezTo>
                  <a:pt x="2078366" y="64507"/>
                  <a:pt x="2709334" y="48381"/>
                  <a:pt x="2709334" y="48381"/>
                </a:cubicBezTo>
                <a:lnTo>
                  <a:pt x="3882572" y="0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40619" y="4656667"/>
            <a:ext cx="3840238" cy="1081088"/>
          </a:xfrm>
          <a:custGeom>
            <a:avLst/>
            <a:gdLst>
              <a:gd name="connsiteX0" fmla="*/ 0 w 3840238"/>
              <a:gd name="connsiteY0" fmla="*/ 411238 h 1081088"/>
              <a:gd name="connsiteX1" fmla="*/ 102810 w 3840238"/>
              <a:gd name="connsiteY1" fmla="*/ 701523 h 1081088"/>
              <a:gd name="connsiteX2" fmla="*/ 254000 w 3840238"/>
              <a:gd name="connsiteY2" fmla="*/ 949476 h 1081088"/>
              <a:gd name="connsiteX3" fmla="*/ 447524 w 3840238"/>
              <a:gd name="connsiteY3" fmla="*/ 1064381 h 1081088"/>
              <a:gd name="connsiteX4" fmla="*/ 604762 w 3840238"/>
              <a:gd name="connsiteY4" fmla="*/ 1064381 h 1081088"/>
              <a:gd name="connsiteX5" fmla="*/ 792238 w 3840238"/>
              <a:gd name="connsiteY5" fmla="*/ 913190 h 1081088"/>
              <a:gd name="connsiteX6" fmla="*/ 973667 w 3840238"/>
              <a:gd name="connsiteY6" fmla="*/ 574523 h 1081088"/>
              <a:gd name="connsiteX7" fmla="*/ 1100667 w 3840238"/>
              <a:gd name="connsiteY7" fmla="*/ 362857 h 1081088"/>
              <a:gd name="connsiteX8" fmla="*/ 1409095 w 3840238"/>
              <a:gd name="connsiteY8" fmla="*/ 157238 h 1081088"/>
              <a:gd name="connsiteX9" fmla="*/ 1729619 w 3840238"/>
              <a:gd name="connsiteY9" fmla="*/ 54428 h 1081088"/>
              <a:gd name="connsiteX10" fmla="*/ 2255762 w 3840238"/>
              <a:gd name="connsiteY10" fmla="*/ 24190 h 1081088"/>
              <a:gd name="connsiteX11" fmla="*/ 3840238 w 3840238"/>
              <a:gd name="connsiteY11" fmla="*/ 0 h 108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0238" h="1081088">
                <a:moveTo>
                  <a:pt x="0" y="411238"/>
                </a:moveTo>
                <a:cubicBezTo>
                  <a:pt x="30238" y="511527"/>
                  <a:pt x="60477" y="611817"/>
                  <a:pt x="102810" y="701523"/>
                </a:cubicBezTo>
                <a:cubicBezTo>
                  <a:pt x="145143" y="791229"/>
                  <a:pt x="196548" y="889000"/>
                  <a:pt x="254000" y="949476"/>
                </a:cubicBezTo>
                <a:cubicBezTo>
                  <a:pt x="311452" y="1009952"/>
                  <a:pt x="389064" y="1045230"/>
                  <a:pt x="447524" y="1064381"/>
                </a:cubicBezTo>
                <a:cubicBezTo>
                  <a:pt x="505984" y="1083532"/>
                  <a:pt x="547310" y="1089580"/>
                  <a:pt x="604762" y="1064381"/>
                </a:cubicBezTo>
                <a:cubicBezTo>
                  <a:pt x="662214" y="1039183"/>
                  <a:pt x="730754" y="994833"/>
                  <a:pt x="792238" y="913190"/>
                </a:cubicBezTo>
                <a:cubicBezTo>
                  <a:pt x="853722" y="831547"/>
                  <a:pt x="922262" y="666245"/>
                  <a:pt x="973667" y="574523"/>
                </a:cubicBezTo>
                <a:cubicBezTo>
                  <a:pt x="1025072" y="482801"/>
                  <a:pt x="1028096" y="432405"/>
                  <a:pt x="1100667" y="362857"/>
                </a:cubicBezTo>
                <a:cubicBezTo>
                  <a:pt x="1173238" y="293309"/>
                  <a:pt x="1304270" y="208643"/>
                  <a:pt x="1409095" y="157238"/>
                </a:cubicBezTo>
                <a:cubicBezTo>
                  <a:pt x="1513920" y="105833"/>
                  <a:pt x="1588508" y="76603"/>
                  <a:pt x="1729619" y="54428"/>
                </a:cubicBezTo>
                <a:cubicBezTo>
                  <a:pt x="1870730" y="32253"/>
                  <a:pt x="1903992" y="33261"/>
                  <a:pt x="2255762" y="24190"/>
                </a:cubicBezTo>
                <a:cubicBezTo>
                  <a:pt x="2607532" y="15119"/>
                  <a:pt x="3223885" y="7559"/>
                  <a:pt x="3840238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1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80072" y="4124964"/>
            <a:ext cx="1644897" cy="1391836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558258" y="4757617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939255" y="4757617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7" name="Text Box 59"/>
          <p:cNvSpPr txBox="1">
            <a:spLocks noChangeArrowheads="1"/>
          </p:cNvSpPr>
          <p:nvPr/>
        </p:nvSpPr>
        <p:spPr bwMode="auto">
          <a:xfrm>
            <a:off x="4294947" y="4560792"/>
            <a:ext cx="632653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8" name="Line 55"/>
          <p:cNvSpPr>
            <a:spLocks noChangeShapeType="1"/>
          </p:cNvSpPr>
          <p:nvPr/>
        </p:nvSpPr>
        <p:spPr bwMode="auto">
          <a:xfrm flipH="1">
            <a:off x="3937850" y="3506370"/>
            <a:ext cx="1405" cy="6185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1317" y="980000"/>
            <a:ext cx="316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about the reverse process (absorption?)</a:t>
            </a: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13813" y="2144057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833813" y="2887776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519432" y="2578479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>
                <a:solidFill>
                  <a:srgbClr val="000000"/>
                </a:solidFill>
              </a:rPr>
              <a:t>Ar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475902" y="2484947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 flipH="1">
            <a:off x="4204969" y="2579885"/>
            <a:ext cx="270932" cy="18417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4204970" y="2271994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6" y="689427"/>
            <a:ext cx="5357468" cy="6083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049" y="777444"/>
            <a:ext cx="385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660066"/>
                </a:solidFill>
              </a:rPr>
              <a:t>Calculations of the </a:t>
            </a:r>
            <a:r>
              <a:rPr lang="en-US" sz="1400" dirty="0" err="1" smtClean="0">
                <a:solidFill>
                  <a:srgbClr val="660066"/>
                </a:solidFill>
              </a:rPr>
              <a:t>excimer</a:t>
            </a:r>
            <a:r>
              <a:rPr lang="en-US" sz="1400" dirty="0" smtClean="0">
                <a:solidFill>
                  <a:srgbClr val="660066"/>
                </a:solidFill>
              </a:rPr>
              <a:t> state energies of xenon, as a function of nuclear separation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1609" y="1300664"/>
            <a:ext cx="2709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660066"/>
                </a:solidFill>
              </a:rPr>
              <a:t>J. </a:t>
            </a:r>
            <a:r>
              <a:rPr lang="en-US" sz="1400" b="1" dirty="0" err="1" smtClean="0">
                <a:solidFill>
                  <a:srgbClr val="660066"/>
                </a:solidFill>
              </a:rPr>
              <a:t>Chem</a:t>
            </a:r>
            <a:r>
              <a:rPr lang="en-US" sz="1400" b="1" dirty="0" smtClean="0">
                <a:solidFill>
                  <a:srgbClr val="660066"/>
                </a:solidFill>
              </a:rPr>
              <a:t> </a:t>
            </a:r>
            <a:r>
              <a:rPr lang="en-US" sz="1400" b="1" dirty="0" err="1" smtClean="0">
                <a:solidFill>
                  <a:srgbClr val="660066"/>
                </a:solidFill>
              </a:rPr>
              <a:t>Phys</a:t>
            </a:r>
            <a:r>
              <a:rPr lang="en-US" sz="1400" b="1" dirty="0" smtClean="0">
                <a:solidFill>
                  <a:srgbClr val="660066"/>
                </a:solidFill>
              </a:rPr>
              <a:t> 52, 5170 (1970)</a:t>
            </a:r>
            <a:endParaRPr lang="en-US" sz="1400" b="1" dirty="0">
              <a:solidFill>
                <a:srgbClr val="660066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37497" y="4793602"/>
            <a:ext cx="0" cy="1569038"/>
          </a:xfrm>
          <a:prstGeom prst="line">
            <a:avLst/>
          </a:prstGeom>
          <a:ln w="28575" cmpd="sng">
            <a:solidFill>
              <a:srgbClr val="00800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53731" y="4450178"/>
            <a:ext cx="3406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Typical separation in the liquid phase ground state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(~4A, naively from liquid density)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03049" y="5884333"/>
            <a:ext cx="0" cy="478307"/>
          </a:xfrm>
          <a:prstGeom prst="line">
            <a:avLst/>
          </a:prstGeom>
          <a:ln w="28575" cmpd="sng">
            <a:solidFill>
              <a:srgbClr val="660066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53731" y="5993309"/>
            <a:ext cx="318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128 nm photon emission 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98444" y="689427"/>
            <a:ext cx="2681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Why are </a:t>
            </a:r>
            <a:r>
              <a:rPr lang="en-US" b="1" i="1" dirty="0" err="1" smtClean="0"/>
              <a:t>LAr</a:t>
            </a:r>
            <a:r>
              <a:rPr lang="en-US" b="1" i="1" dirty="0" smtClean="0"/>
              <a:t> / </a:t>
            </a:r>
            <a:r>
              <a:rPr lang="en-US" b="1" i="1" dirty="0" err="1" smtClean="0"/>
              <a:t>LXe</a:t>
            </a:r>
            <a:r>
              <a:rPr lang="en-US" b="1" i="1" dirty="0" smtClean="0"/>
              <a:t> transparent to their own scintillation light?</a:t>
            </a:r>
            <a:endParaRPr lang="en-US" b="1" i="1" dirty="0"/>
          </a:p>
        </p:txBody>
      </p:sp>
      <p:sp>
        <p:nvSpPr>
          <p:cNvPr id="12" name="Freeform 11"/>
          <p:cNvSpPr/>
          <p:nvPr/>
        </p:nvSpPr>
        <p:spPr>
          <a:xfrm>
            <a:off x="822476" y="4656667"/>
            <a:ext cx="3882572" cy="1215084"/>
          </a:xfrm>
          <a:custGeom>
            <a:avLst/>
            <a:gdLst>
              <a:gd name="connsiteX0" fmla="*/ 0 w 3882572"/>
              <a:gd name="connsiteY0" fmla="*/ 641047 h 1215084"/>
              <a:gd name="connsiteX1" fmla="*/ 266095 w 3882572"/>
              <a:gd name="connsiteY1" fmla="*/ 1100666 h 1215084"/>
              <a:gd name="connsiteX2" fmla="*/ 556381 w 3882572"/>
              <a:gd name="connsiteY2" fmla="*/ 1209523 h 1215084"/>
              <a:gd name="connsiteX3" fmla="*/ 870857 w 3882572"/>
              <a:gd name="connsiteY3" fmla="*/ 979714 h 1215084"/>
              <a:gd name="connsiteX4" fmla="*/ 1040191 w 3882572"/>
              <a:gd name="connsiteY4" fmla="*/ 628952 h 1215084"/>
              <a:gd name="connsiteX5" fmla="*/ 1245810 w 3882572"/>
              <a:gd name="connsiteY5" fmla="*/ 338666 h 1215084"/>
              <a:gd name="connsiteX6" fmla="*/ 1632857 w 3882572"/>
              <a:gd name="connsiteY6" fmla="*/ 169333 h 1215084"/>
              <a:gd name="connsiteX7" fmla="*/ 1898953 w 3882572"/>
              <a:gd name="connsiteY7" fmla="*/ 84666 h 1215084"/>
              <a:gd name="connsiteX8" fmla="*/ 2709334 w 3882572"/>
              <a:gd name="connsiteY8" fmla="*/ 48381 h 1215084"/>
              <a:gd name="connsiteX9" fmla="*/ 3882572 w 3882572"/>
              <a:gd name="connsiteY9" fmla="*/ 0 h 121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2572" h="1215084">
                <a:moveTo>
                  <a:pt x="0" y="641047"/>
                </a:moveTo>
                <a:cubicBezTo>
                  <a:pt x="86682" y="823483"/>
                  <a:pt x="173365" y="1005920"/>
                  <a:pt x="266095" y="1100666"/>
                </a:cubicBezTo>
                <a:cubicBezTo>
                  <a:pt x="358825" y="1195412"/>
                  <a:pt x="455587" y="1229682"/>
                  <a:pt x="556381" y="1209523"/>
                </a:cubicBezTo>
                <a:cubicBezTo>
                  <a:pt x="657175" y="1189364"/>
                  <a:pt x="790222" y="1076476"/>
                  <a:pt x="870857" y="979714"/>
                </a:cubicBezTo>
                <a:cubicBezTo>
                  <a:pt x="951492" y="882952"/>
                  <a:pt x="977699" y="735793"/>
                  <a:pt x="1040191" y="628952"/>
                </a:cubicBezTo>
                <a:cubicBezTo>
                  <a:pt x="1102683" y="522111"/>
                  <a:pt x="1147032" y="415269"/>
                  <a:pt x="1245810" y="338666"/>
                </a:cubicBezTo>
                <a:cubicBezTo>
                  <a:pt x="1344588" y="262063"/>
                  <a:pt x="1524000" y="211666"/>
                  <a:pt x="1632857" y="169333"/>
                </a:cubicBezTo>
                <a:cubicBezTo>
                  <a:pt x="1741714" y="127000"/>
                  <a:pt x="1719540" y="104825"/>
                  <a:pt x="1898953" y="84666"/>
                </a:cubicBezTo>
                <a:cubicBezTo>
                  <a:pt x="2078366" y="64507"/>
                  <a:pt x="2709334" y="48381"/>
                  <a:pt x="2709334" y="48381"/>
                </a:cubicBezTo>
                <a:lnTo>
                  <a:pt x="3882572" y="0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40619" y="4656667"/>
            <a:ext cx="3840238" cy="1081088"/>
          </a:xfrm>
          <a:custGeom>
            <a:avLst/>
            <a:gdLst>
              <a:gd name="connsiteX0" fmla="*/ 0 w 3840238"/>
              <a:gd name="connsiteY0" fmla="*/ 411238 h 1081088"/>
              <a:gd name="connsiteX1" fmla="*/ 102810 w 3840238"/>
              <a:gd name="connsiteY1" fmla="*/ 701523 h 1081088"/>
              <a:gd name="connsiteX2" fmla="*/ 254000 w 3840238"/>
              <a:gd name="connsiteY2" fmla="*/ 949476 h 1081088"/>
              <a:gd name="connsiteX3" fmla="*/ 447524 w 3840238"/>
              <a:gd name="connsiteY3" fmla="*/ 1064381 h 1081088"/>
              <a:gd name="connsiteX4" fmla="*/ 604762 w 3840238"/>
              <a:gd name="connsiteY4" fmla="*/ 1064381 h 1081088"/>
              <a:gd name="connsiteX5" fmla="*/ 792238 w 3840238"/>
              <a:gd name="connsiteY5" fmla="*/ 913190 h 1081088"/>
              <a:gd name="connsiteX6" fmla="*/ 973667 w 3840238"/>
              <a:gd name="connsiteY6" fmla="*/ 574523 h 1081088"/>
              <a:gd name="connsiteX7" fmla="*/ 1100667 w 3840238"/>
              <a:gd name="connsiteY7" fmla="*/ 362857 h 1081088"/>
              <a:gd name="connsiteX8" fmla="*/ 1409095 w 3840238"/>
              <a:gd name="connsiteY8" fmla="*/ 157238 h 1081088"/>
              <a:gd name="connsiteX9" fmla="*/ 1729619 w 3840238"/>
              <a:gd name="connsiteY9" fmla="*/ 54428 h 1081088"/>
              <a:gd name="connsiteX10" fmla="*/ 2255762 w 3840238"/>
              <a:gd name="connsiteY10" fmla="*/ 24190 h 1081088"/>
              <a:gd name="connsiteX11" fmla="*/ 3840238 w 3840238"/>
              <a:gd name="connsiteY11" fmla="*/ 0 h 108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0238" h="1081088">
                <a:moveTo>
                  <a:pt x="0" y="411238"/>
                </a:moveTo>
                <a:cubicBezTo>
                  <a:pt x="30238" y="511527"/>
                  <a:pt x="60477" y="611817"/>
                  <a:pt x="102810" y="701523"/>
                </a:cubicBezTo>
                <a:cubicBezTo>
                  <a:pt x="145143" y="791229"/>
                  <a:pt x="196548" y="889000"/>
                  <a:pt x="254000" y="949476"/>
                </a:cubicBezTo>
                <a:cubicBezTo>
                  <a:pt x="311452" y="1009952"/>
                  <a:pt x="389064" y="1045230"/>
                  <a:pt x="447524" y="1064381"/>
                </a:cubicBezTo>
                <a:cubicBezTo>
                  <a:pt x="505984" y="1083532"/>
                  <a:pt x="547310" y="1089580"/>
                  <a:pt x="604762" y="1064381"/>
                </a:cubicBezTo>
                <a:cubicBezTo>
                  <a:pt x="662214" y="1039183"/>
                  <a:pt x="730754" y="994833"/>
                  <a:pt x="792238" y="913190"/>
                </a:cubicBezTo>
                <a:cubicBezTo>
                  <a:pt x="853722" y="831547"/>
                  <a:pt x="922262" y="666245"/>
                  <a:pt x="973667" y="574523"/>
                </a:cubicBezTo>
                <a:cubicBezTo>
                  <a:pt x="1025072" y="482801"/>
                  <a:pt x="1028096" y="432405"/>
                  <a:pt x="1100667" y="362857"/>
                </a:cubicBezTo>
                <a:cubicBezTo>
                  <a:pt x="1173238" y="293309"/>
                  <a:pt x="1304270" y="208643"/>
                  <a:pt x="1409095" y="157238"/>
                </a:cubicBezTo>
                <a:cubicBezTo>
                  <a:pt x="1513920" y="105833"/>
                  <a:pt x="1588508" y="76603"/>
                  <a:pt x="1729619" y="54428"/>
                </a:cubicBezTo>
                <a:cubicBezTo>
                  <a:pt x="1870730" y="32253"/>
                  <a:pt x="1903992" y="33261"/>
                  <a:pt x="2255762" y="24190"/>
                </a:cubicBezTo>
                <a:cubicBezTo>
                  <a:pt x="2607532" y="15119"/>
                  <a:pt x="3223885" y="7559"/>
                  <a:pt x="3840238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7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199" y="481028"/>
            <a:ext cx="8229600" cy="990600"/>
          </a:xfrm>
        </p:spPr>
        <p:txBody>
          <a:bodyPr/>
          <a:lstStyle/>
          <a:p>
            <a:r>
              <a:rPr lang="en-US" dirty="0" smtClean="0"/>
              <a:t>The TPC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513"/>
            <a:ext cx="4610055" cy="3788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628" y="1471628"/>
            <a:ext cx="5386371" cy="5386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571" y="481028"/>
            <a:ext cx="188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1974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00571" y="1530959"/>
            <a:ext cx="188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1981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386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Impurities in </a:t>
            </a:r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0935" y="1600199"/>
            <a:ext cx="5164666" cy="51223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Ultra-pure argon is very transparent. Dirty argon is not. </a:t>
            </a:r>
          </a:p>
          <a:p>
            <a:endParaRPr lang="en-US" dirty="0" smtClean="0"/>
          </a:p>
          <a:p>
            <a:r>
              <a:rPr lang="en-US" dirty="0" smtClean="0"/>
              <a:t>All liquid argon will have trace impurities at some level. </a:t>
            </a:r>
          </a:p>
          <a:p>
            <a:endParaRPr lang="en-US" dirty="0"/>
          </a:p>
          <a:p>
            <a:r>
              <a:rPr lang="en-US" dirty="0" smtClean="0"/>
              <a:t>Some impurities are important for drift, some for light, some for both.</a:t>
            </a:r>
          </a:p>
          <a:p>
            <a:endParaRPr lang="en-US" dirty="0" smtClean="0"/>
          </a:p>
          <a:p>
            <a:r>
              <a:rPr lang="en-US" dirty="0" smtClean="0"/>
              <a:t>Impurities which are difficult / expensive to remove are those which are</a:t>
            </a:r>
          </a:p>
          <a:p>
            <a:pPr lvl="1"/>
            <a:r>
              <a:rPr lang="en-US" sz="2400" i="1" dirty="0"/>
              <a:t>1</a:t>
            </a:r>
            <a:r>
              <a:rPr lang="en-US" sz="2400" i="1" dirty="0" smtClean="0"/>
              <a:t>) present in the raw gas</a:t>
            </a:r>
          </a:p>
          <a:p>
            <a:pPr lvl="1"/>
            <a:r>
              <a:rPr lang="en-US" sz="2400" i="1" dirty="0"/>
              <a:t>2</a:t>
            </a:r>
            <a:r>
              <a:rPr lang="en-US" sz="2400" i="1" dirty="0" smtClean="0"/>
              <a:t>) similar in boiling point to </a:t>
            </a:r>
            <a:r>
              <a:rPr lang="en-US" sz="2400" i="1" dirty="0" err="1" smtClean="0"/>
              <a:t>LAr</a:t>
            </a:r>
            <a:endParaRPr lang="en-US" sz="2400" i="1" dirty="0" smtClean="0"/>
          </a:p>
          <a:p>
            <a:pPr lvl="1"/>
            <a:r>
              <a:rPr lang="en-US" sz="2400" i="1" dirty="0" smtClean="0"/>
              <a:t>3) not removable by regenerable filtering techniques</a:t>
            </a:r>
          </a:p>
          <a:p>
            <a:endParaRPr lang="en-US" dirty="0" smtClean="0"/>
          </a:p>
          <a:p>
            <a:r>
              <a:rPr lang="en-US" dirty="0" smtClean="0"/>
              <a:t>The composition of impurities depends on the source of the raw gas.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1" y="1388534"/>
            <a:ext cx="3450167" cy="4578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0579" y="6107668"/>
            <a:ext cx="327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800000"/>
                </a:solidFill>
              </a:rPr>
              <a:t>An argon isolation plant</a:t>
            </a:r>
            <a:endParaRPr lang="en-US" b="1" i="1" dirty="0">
              <a:solidFill>
                <a:srgbClr val="8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2032" y="599898"/>
            <a:ext cx="4572001" cy="4124503"/>
          </a:xfrm>
        </p:spPr>
        <p:txBody>
          <a:bodyPr>
            <a:normAutofit/>
          </a:bodyPr>
          <a:lstStyle/>
          <a:p>
            <a:r>
              <a:rPr lang="en-US" sz="1400" b="1" i="1" dirty="0" smtClean="0"/>
              <a:t>Industrial argon for large neutrino detectors</a:t>
            </a:r>
          </a:p>
          <a:p>
            <a:endParaRPr lang="en-US" sz="1400" dirty="0"/>
          </a:p>
          <a:p>
            <a:r>
              <a:rPr lang="en-US" sz="1400" dirty="0" smtClean="0"/>
              <a:t>Large quantity required at low cost</a:t>
            </a:r>
          </a:p>
          <a:p>
            <a:endParaRPr lang="en-US" sz="1400" dirty="0" smtClean="0"/>
          </a:p>
          <a:p>
            <a:r>
              <a:rPr lang="en-US" sz="1400" dirty="0" smtClean="0"/>
              <a:t>Raw gas : air</a:t>
            </a:r>
          </a:p>
          <a:p>
            <a:endParaRPr lang="en-US" sz="1400" dirty="0"/>
          </a:p>
          <a:p>
            <a:r>
              <a:rPr lang="en-US" sz="1400" dirty="0" smtClean="0"/>
              <a:t>Produced by industrial distillation and then purification with molecular sieves and filters</a:t>
            </a:r>
          </a:p>
          <a:p>
            <a:endParaRPr lang="en-US" sz="1400" dirty="0"/>
          </a:p>
          <a:p>
            <a:r>
              <a:rPr lang="en-US" sz="1400" dirty="0" smtClean="0"/>
              <a:t>Contaminants include </a:t>
            </a:r>
            <a:r>
              <a:rPr lang="en-US" sz="1400" b="1" i="1" dirty="0" smtClean="0">
                <a:solidFill>
                  <a:srgbClr val="FF0000"/>
                </a:solidFill>
              </a:rPr>
              <a:t>nitrogen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(ppm), oxygen and water (&lt;ppb)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54033" y="599898"/>
            <a:ext cx="4389967" cy="309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 smtClean="0"/>
              <a:t>Underground argon for dark matter detectors</a:t>
            </a:r>
          </a:p>
          <a:p>
            <a:endParaRPr lang="en-US" sz="1400" dirty="0"/>
          </a:p>
          <a:p>
            <a:r>
              <a:rPr lang="en-US" sz="1400" dirty="0" smtClean="0"/>
              <a:t>Low radioactivity from </a:t>
            </a:r>
            <a:r>
              <a:rPr lang="en-US" sz="1400" baseline="30000" dirty="0" smtClean="0"/>
              <a:t>39</a:t>
            </a:r>
            <a:r>
              <a:rPr lang="en-US" sz="1400" dirty="0" smtClean="0"/>
              <a:t>Ar required</a:t>
            </a:r>
          </a:p>
          <a:p>
            <a:endParaRPr lang="en-US" sz="1400" dirty="0" smtClean="0"/>
          </a:p>
          <a:p>
            <a:r>
              <a:rPr lang="en-US" sz="1400" dirty="0" smtClean="0"/>
              <a:t>Raw gas : CO</a:t>
            </a:r>
            <a:r>
              <a:rPr lang="en-US" sz="1400" baseline="-25000" dirty="0" smtClean="0"/>
              <a:t>2 </a:t>
            </a:r>
            <a:r>
              <a:rPr lang="en-US" sz="1400" dirty="0" smtClean="0"/>
              <a:t>from underground wells</a:t>
            </a:r>
          </a:p>
          <a:p>
            <a:endParaRPr lang="en-US" sz="1400" dirty="0"/>
          </a:p>
          <a:p>
            <a:r>
              <a:rPr lang="en-US" sz="1400" dirty="0" smtClean="0"/>
              <a:t>Produced by VPSA, cryogenic distillation and filtering</a:t>
            </a:r>
          </a:p>
          <a:p>
            <a:endParaRPr lang="en-US" sz="1400" dirty="0"/>
          </a:p>
          <a:p>
            <a:r>
              <a:rPr lang="en-US" sz="1400" dirty="0" smtClean="0"/>
              <a:t>Contaminants include helium, </a:t>
            </a:r>
            <a:r>
              <a:rPr lang="en-US" sz="1400" b="1" i="1" dirty="0" smtClean="0">
                <a:solidFill>
                  <a:srgbClr val="FF0000"/>
                </a:solidFill>
              </a:rPr>
              <a:t>methane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CO</a:t>
            </a:r>
            <a:r>
              <a:rPr lang="en-US" sz="1400" baseline="-25000" dirty="0" smtClean="0"/>
              <a:t>2 </a:t>
            </a:r>
            <a:r>
              <a:rPr lang="en-US" sz="1400" dirty="0" smtClean="0"/>
              <a:t>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</a:t>
            </a:r>
            <a:endParaRPr lang="en-US" sz="1400" dirty="0"/>
          </a:p>
        </p:txBody>
      </p:sp>
      <p:pic>
        <p:nvPicPr>
          <p:cNvPr id="6" name="Picture 4" descr="C:\Users\hback\AppData\Local\Temp\distilationColumnPeopleToolsm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"/>
          <a:stretch/>
        </p:blipFill>
        <p:spPr bwMode="auto">
          <a:xfrm>
            <a:off x="5569593" y="3491422"/>
            <a:ext cx="2577424" cy="3004079"/>
          </a:xfrm>
          <a:prstGeom prst="rect">
            <a:avLst/>
          </a:prstGeom>
          <a:solidFill>
            <a:srgbClr val="C0504D"/>
          </a:solidFill>
          <a:ln w="12700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8239" y="6519446"/>
            <a:ext cx="446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</a:rPr>
              <a:t>Flare filter + sieve system (FNAL)</a:t>
            </a:r>
            <a:endParaRPr lang="en-US" sz="1600" i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6723" y="6519446"/>
            <a:ext cx="446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</a:rPr>
              <a:t>Underground argon distillation column (FNAL)</a:t>
            </a:r>
            <a:endParaRPr lang="en-US" sz="1600" i="1" dirty="0">
              <a:solidFill>
                <a:srgbClr val="8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7452" y="3491422"/>
            <a:ext cx="4167893" cy="3100214"/>
            <a:chOff x="538239" y="3605119"/>
            <a:chExt cx="3868218" cy="2877306"/>
          </a:xfrm>
        </p:grpSpPr>
        <p:pic>
          <p:nvPicPr>
            <p:cNvPr id="10" name="Picture 9" descr="Fig_MTS_Photo_Color_red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239" y="3605119"/>
              <a:ext cx="3868218" cy="28207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38240" y="6116204"/>
              <a:ext cx="8119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FF"/>
                  </a:solidFill>
                </a:rPr>
                <a:t>Supply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49686" y="6020760"/>
              <a:ext cx="11363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FF"/>
                  </a:solidFill>
                </a:rPr>
                <a:t>Molecular sieve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90823" y="6020760"/>
              <a:ext cx="11363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FF"/>
                  </a:solidFill>
                </a:rPr>
                <a:t>Activated copper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05223" y="6148868"/>
              <a:ext cx="11363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FF"/>
                  </a:solidFill>
                </a:rPr>
                <a:t>Cryostat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5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55600"/>
            <a:ext cx="8229600" cy="990600"/>
          </a:xfrm>
        </p:spPr>
        <p:txBody>
          <a:bodyPr/>
          <a:lstStyle/>
          <a:p>
            <a:r>
              <a:rPr lang="en-US" dirty="0" smtClean="0"/>
              <a:t>Absorption by Nitrogen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346200"/>
            <a:ext cx="8297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Shown at last years LArTPC workshop – absorption due to dissolved nitrogen at the ppm level:</a:t>
            </a:r>
          </a:p>
          <a:p>
            <a:r>
              <a:rPr lang="en-US" b="1" i="1" dirty="0" smtClean="0">
                <a:solidFill>
                  <a:srgbClr val="008000"/>
                </a:solidFill>
              </a:rPr>
              <a:t>BJPJ et al, 2013 JINST 8 P07011</a:t>
            </a:r>
            <a:endParaRPr lang="en-US" b="1" i="1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487" y="2523066"/>
            <a:ext cx="4605513" cy="3158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6933" y="5681132"/>
            <a:ext cx="3589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Expected attenuation length due to N2 at 2ppm (MicroBooNE </a:t>
            </a:r>
            <a:r>
              <a:rPr lang="en-US" sz="1600" i="1" dirty="0" err="1" smtClean="0"/>
              <a:t>cryo</a:t>
            </a:r>
            <a:r>
              <a:rPr lang="en-US" sz="1600" i="1" dirty="0" smtClean="0"/>
              <a:t> spec) is ~30m.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-1964267" y="4741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86133" y="2690336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</a:rPr>
              <a:t>(near source)</a:t>
            </a:r>
          </a:p>
          <a:p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</a:rPr>
              <a:t>27ppb N2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3.7ppm N2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7.4ppm N2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15.5 ppm N2</a:t>
            </a:r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8156"/>
          <a:stretch/>
        </p:blipFill>
        <p:spPr>
          <a:xfrm>
            <a:off x="996489" y="2690335"/>
            <a:ext cx="2792253" cy="39813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2313542"/>
            <a:ext cx="31227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Monitor light yield from 2 sources as nitrogen is injected</a:t>
            </a:r>
            <a:endParaRPr lang="en-US" sz="16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2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55600"/>
            <a:ext cx="8229600" cy="990600"/>
          </a:xfrm>
        </p:spPr>
        <p:txBody>
          <a:bodyPr/>
          <a:lstStyle/>
          <a:p>
            <a:r>
              <a:rPr lang="en-US" dirty="0" smtClean="0"/>
              <a:t>Absorption by Methane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346200"/>
            <a:ext cx="8297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for this year’s meeting – the effects of methane have also been studied in both visible and UV:</a:t>
            </a:r>
          </a:p>
          <a:p>
            <a:r>
              <a:rPr lang="en-US" b="1" i="1" dirty="0" smtClean="0">
                <a:solidFill>
                  <a:srgbClr val="008000"/>
                </a:solidFill>
              </a:rPr>
              <a:t>BJPJ et al, 2013 JINST 8 P12015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964267" y="4741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924076"/>
            <a:ext cx="4728633" cy="3974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5895635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&lt;10ppb methane contamination is required for modern DM experiments.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82033" y="5895635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Absorption is accompanied by no visible re-emission (reported in gas phase)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8615"/>
          <a:stretch/>
        </p:blipFill>
        <p:spPr>
          <a:xfrm>
            <a:off x="160191" y="2269530"/>
            <a:ext cx="4028446" cy="33184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3866" y="2895600"/>
            <a:ext cx="3048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9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32858" y="1847678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152857" y="2343959"/>
            <a:ext cx="372563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0297" y="1847678"/>
            <a:ext cx="1612561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20296" y="2591397"/>
            <a:ext cx="372563" cy="37256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549140" y="2343959"/>
            <a:ext cx="123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25421" y="2220241"/>
            <a:ext cx="247437" cy="247437"/>
          </a:xfrm>
          <a:prstGeom prst="ellipse">
            <a:avLst/>
          </a:prstGeom>
          <a:solidFill>
            <a:srgbClr val="8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FFFFFF"/>
                </a:solidFill>
              </a:rPr>
              <a:t>p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920296" y="2220241"/>
            <a:ext cx="496281" cy="371156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25421" y="1972803"/>
            <a:ext cx="620000" cy="30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i-FI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764013" y="1847678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83151" y="2432530"/>
            <a:ext cx="372562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455713" y="2432530"/>
            <a:ext cx="372563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1912858" y="2467678"/>
            <a:ext cx="620000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4144014" y="2467678"/>
            <a:ext cx="61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400295" y="2168222"/>
            <a:ext cx="620000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791722" y="2258199"/>
            <a:ext cx="619999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297435" y="1847678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7917435" y="2591397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7544873" y="2096522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 flipV="1">
            <a:off x="7419748" y="1971397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flipH="1">
            <a:off x="7668591" y="2963959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8288591" y="2343959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V="1">
            <a:off x="8412310" y="1969991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8288592" y="1975615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376575" y="2485954"/>
            <a:ext cx="939138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5031133" y="4215001"/>
            <a:ext cx="1734874" cy="1362312"/>
            <a:chOff x="3301" y="3679"/>
            <a:chExt cx="1234" cy="969"/>
          </a:xfrm>
        </p:grpSpPr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301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477" y="3767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389" y="4120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918" y="4120"/>
              <a:ext cx="264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>
              <a:off x="3654" y="4296"/>
              <a:ext cx="2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>
              <a:off x="3654" y="3943"/>
              <a:ext cx="264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4094" y="401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36" name="Text Box 38"/>
            <p:cNvSpPr txBox="1">
              <a:spLocks noChangeArrowheads="1"/>
            </p:cNvSpPr>
            <p:nvPr/>
          </p:nvSpPr>
          <p:spPr bwMode="auto">
            <a:xfrm>
              <a:off x="3654" y="367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37" name="Line 39"/>
          <p:cNvSpPr>
            <a:spLocks noChangeShapeType="1"/>
          </p:cNvSpPr>
          <p:nvPr/>
        </p:nvSpPr>
        <p:spPr bwMode="auto">
          <a:xfrm>
            <a:off x="4375986" y="4781576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549140" y="4215001"/>
            <a:ext cx="1609749" cy="1362312"/>
            <a:chOff x="113" y="3679"/>
            <a:chExt cx="1145" cy="969"/>
          </a:xfrm>
        </p:grpSpPr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113" y="3679"/>
              <a:ext cx="1145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554" y="4208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41" name="Line 43"/>
            <p:cNvSpPr>
              <a:spLocks noChangeShapeType="1"/>
            </p:cNvSpPr>
            <p:nvPr/>
          </p:nvSpPr>
          <p:spPr bwMode="auto">
            <a:xfrm>
              <a:off x="290" y="4032"/>
              <a:ext cx="8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02" y="3943"/>
              <a:ext cx="175" cy="17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43" name="AutoShape 45"/>
            <p:cNvSpPr>
              <a:spLocks noChangeArrowheads="1"/>
            </p:cNvSpPr>
            <p:nvPr/>
          </p:nvSpPr>
          <p:spPr bwMode="auto">
            <a:xfrm>
              <a:off x="554" y="3943"/>
              <a:ext cx="352" cy="264"/>
            </a:xfrm>
            <a:prstGeom prst="irregularSeal2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46"/>
            <p:cNvSpPr txBox="1">
              <a:spLocks noChangeArrowheads="1"/>
            </p:cNvSpPr>
            <p:nvPr/>
          </p:nvSpPr>
          <p:spPr bwMode="auto">
            <a:xfrm>
              <a:off x="202" y="3767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45" name="Line 47"/>
          <p:cNvSpPr>
            <a:spLocks noChangeShapeType="1"/>
          </p:cNvSpPr>
          <p:nvPr/>
        </p:nvSpPr>
        <p:spPr bwMode="auto">
          <a:xfrm>
            <a:off x="2161701" y="4781576"/>
            <a:ext cx="620000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2798572" y="4215001"/>
            <a:ext cx="1734874" cy="1362312"/>
            <a:chOff x="1713" y="3679"/>
            <a:chExt cx="1234" cy="969"/>
          </a:xfrm>
        </p:grpSpPr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713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1978" y="3855"/>
              <a:ext cx="264" cy="264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31" y="4208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0" name="Text Box 52"/>
            <p:cNvSpPr txBox="1">
              <a:spLocks noChangeArrowheads="1"/>
            </p:cNvSpPr>
            <p:nvPr/>
          </p:nvSpPr>
          <p:spPr bwMode="auto">
            <a:xfrm>
              <a:off x="2507" y="4120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51" name="Text Box 53"/>
            <p:cNvSpPr txBox="1">
              <a:spLocks noChangeArrowheads="1"/>
            </p:cNvSpPr>
            <p:nvPr/>
          </p:nvSpPr>
          <p:spPr bwMode="auto">
            <a:xfrm>
              <a:off x="2154" y="3754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52" name="Line 54"/>
            <p:cNvSpPr>
              <a:spLocks noChangeShapeType="1"/>
            </p:cNvSpPr>
            <p:nvPr/>
          </p:nvSpPr>
          <p:spPr bwMode="auto">
            <a:xfrm>
              <a:off x="2507" y="4384"/>
              <a:ext cx="87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Line 55"/>
          <p:cNvSpPr>
            <a:spLocks noChangeShapeType="1"/>
          </p:cNvSpPr>
          <p:nvPr/>
        </p:nvSpPr>
        <p:spPr bwMode="auto">
          <a:xfrm>
            <a:off x="6607140" y="4781576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7245417" y="4186883"/>
            <a:ext cx="1644897" cy="1391836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7623603" y="4819536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8004600" y="4819536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57" name="Text Box 59"/>
          <p:cNvSpPr txBox="1">
            <a:spLocks noChangeArrowheads="1"/>
          </p:cNvSpPr>
          <p:nvPr/>
        </p:nvSpPr>
        <p:spPr bwMode="auto">
          <a:xfrm>
            <a:off x="8360292" y="4622711"/>
            <a:ext cx="632653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58" name="Line 55"/>
          <p:cNvSpPr>
            <a:spLocks noChangeShapeType="1"/>
          </p:cNvSpPr>
          <p:nvPr/>
        </p:nvSpPr>
        <p:spPr bwMode="auto">
          <a:xfrm flipV="1">
            <a:off x="8004600" y="3211396"/>
            <a:ext cx="0" cy="97408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90890" y="3652405"/>
            <a:ext cx="587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Recombination luminescence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890" y="1243121"/>
            <a:ext cx="587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Self-trapped </a:t>
            </a:r>
            <a:r>
              <a:rPr lang="en-US" b="1" dirty="0" err="1" smtClean="0">
                <a:solidFill>
                  <a:srgbClr val="008000"/>
                </a:solidFill>
              </a:rPr>
              <a:t>exciton</a:t>
            </a:r>
            <a:r>
              <a:rPr lang="en-US" b="1" dirty="0" smtClean="0">
                <a:solidFill>
                  <a:srgbClr val="008000"/>
                </a:solidFill>
              </a:rPr>
              <a:t> luminescence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9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32858" y="1847678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152857" y="2343959"/>
            <a:ext cx="372563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0297" y="1847678"/>
            <a:ext cx="1612561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20296" y="2591397"/>
            <a:ext cx="372563" cy="37256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549140" y="2343959"/>
            <a:ext cx="123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25421" y="2220241"/>
            <a:ext cx="247437" cy="247437"/>
          </a:xfrm>
          <a:prstGeom prst="ellipse">
            <a:avLst/>
          </a:prstGeom>
          <a:solidFill>
            <a:srgbClr val="8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FFFFFF"/>
                </a:solidFill>
              </a:rPr>
              <a:t>p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920296" y="2220241"/>
            <a:ext cx="496281" cy="371156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25421" y="1972803"/>
            <a:ext cx="620000" cy="30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i-FI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1912858" y="2467678"/>
            <a:ext cx="620000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4144013" y="1604115"/>
            <a:ext cx="977931" cy="86356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400295" y="2168222"/>
            <a:ext cx="620000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121945" y="1302977"/>
            <a:ext cx="848397" cy="702172"/>
            <a:chOff x="4764013" y="1847678"/>
            <a:chExt cx="1647708" cy="1363718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764013" y="1847678"/>
              <a:ext cx="1611156" cy="1363718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5083151" y="2432530"/>
              <a:ext cx="372562" cy="3725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sz="1200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5455713" y="2432530"/>
              <a:ext cx="372563" cy="3725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sz="1200" dirty="0" err="1">
                  <a:solidFill>
                    <a:srgbClr val="000000"/>
                  </a:solidFill>
                </a:rPr>
                <a:t>Ar</a:t>
              </a:r>
              <a:endParaRPr lang="fi-FI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5791722" y="2258199"/>
              <a:ext cx="619999" cy="483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73224" rIns="90000" bIns="45000"/>
            <a:lstStyle/>
            <a:p>
              <a:r>
                <a:rPr lang="fi-FI" b="1" dirty="0">
                  <a:solidFill>
                    <a:srgbClr val="FF0000"/>
                  </a:solidFill>
                </a:rPr>
                <a:t>*</a:t>
              </a:r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297435" y="1847678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7917435" y="2591397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544873" y="2096522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 flipV="1">
            <a:off x="7419748" y="1971397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>
            <a:off x="7668591" y="2963959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8288591" y="2343959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8412310" y="1969991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88592" y="1975615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5970342" y="1604115"/>
            <a:ext cx="1345371" cy="88324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031133" y="4215001"/>
            <a:ext cx="1734874" cy="1362312"/>
            <a:chOff x="3301" y="3679"/>
            <a:chExt cx="1234" cy="969"/>
          </a:xfrm>
        </p:grpSpPr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3301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477" y="3767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389" y="4120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918" y="4120"/>
              <a:ext cx="264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>
              <a:off x="3654" y="4296"/>
              <a:ext cx="2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>
              <a:off x="3654" y="3943"/>
              <a:ext cx="264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37"/>
            <p:cNvSpPr txBox="1">
              <a:spLocks noChangeArrowheads="1"/>
            </p:cNvSpPr>
            <p:nvPr/>
          </p:nvSpPr>
          <p:spPr bwMode="auto">
            <a:xfrm>
              <a:off x="4094" y="401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37" name="Text Box 38"/>
            <p:cNvSpPr txBox="1">
              <a:spLocks noChangeArrowheads="1"/>
            </p:cNvSpPr>
            <p:nvPr/>
          </p:nvSpPr>
          <p:spPr bwMode="auto">
            <a:xfrm>
              <a:off x="3654" y="367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38" name="Line 39"/>
          <p:cNvSpPr>
            <a:spLocks noChangeShapeType="1"/>
          </p:cNvSpPr>
          <p:nvPr/>
        </p:nvSpPr>
        <p:spPr bwMode="auto">
          <a:xfrm>
            <a:off x="4375986" y="4781576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49140" y="4215001"/>
            <a:ext cx="1609749" cy="1362312"/>
            <a:chOff x="113" y="3679"/>
            <a:chExt cx="1145" cy="969"/>
          </a:xfrm>
        </p:grpSpPr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113" y="3679"/>
              <a:ext cx="1145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554" y="4208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290" y="4032"/>
              <a:ext cx="8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02" y="3943"/>
              <a:ext cx="175" cy="17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44" name="AutoShape 45"/>
            <p:cNvSpPr>
              <a:spLocks noChangeArrowheads="1"/>
            </p:cNvSpPr>
            <p:nvPr/>
          </p:nvSpPr>
          <p:spPr bwMode="auto">
            <a:xfrm>
              <a:off x="554" y="3943"/>
              <a:ext cx="352" cy="264"/>
            </a:xfrm>
            <a:prstGeom prst="irregularSeal2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46"/>
            <p:cNvSpPr txBox="1">
              <a:spLocks noChangeArrowheads="1"/>
            </p:cNvSpPr>
            <p:nvPr/>
          </p:nvSpPr>
          <p:spPr bwMode="auto">
            <a:xfrm>
              <a:off x="202" y="3767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46" name="Line 47"/>
          <p:cNvSpPr>
            <a:spLocks noChangeShapeType="1"/>
          </p:cNvSpPr>
          <p:nvPr/>
        </p:nvSpPr>
        <p:spPr bwMode="auto">
          <a:xfrm>
            <a:off x="2161701" y="4781576"/>
            <a:ext cx="620000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798572" y="4215001"/>
            <a:ext cx="1734874" cy="1362312"/>
            <a:chOff x="1713" y="3679"/>
            <a:chExt cx="1234" cy="969"/>
          </a:xfrm>
        </p:grpSpPr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713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1978" y="3855"/>
              <a:ext cx="264" cy="264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31" y="4208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1" name="Text Box 52"/>
            <p:cNvSpPr txBox="1">
              <a:spLocks noChangeArrowheads="1"/>
            </p:cNvSpPr>
            <p:nvPr/>
          </p:nvSpPr>
          <p:spPr bwMode="auto">
            <a:xfrm>
              <a:off x="2507" y="4120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52" name="Text Box 53"/>
            <p:cNvSpPr txBox="1">
              <a:spLocks noChangeArrowheads="1"/>
            </p:cNvSpPr>
            <p:nvPr/>
          </p:nvSpPr>
          <p:spPr bwMode="auto">
            <a:xfrm>
              <a:off x="2154" y="3754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>
              <a:off x="2507" y="4384"/>
              <a:ext cx="87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Line 55"/>
          <p:cNvSpPr>
            <a:spLocks noChangeShapeType="1"/>
          </p:cNvSpPr>
          <p:nvPr/>
        </p:nvSpPr>
        <p:spPr bwMode="auto">
          <a:xfrm flipV="1">
            <a:off x="6607140" y="4586157"/>
            <a:ext cx="638276" cy="3725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 flipV="1">
            <a:off x="7733263" y="3211395"/>
            <a:ext cx="271337" cy="97408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5007974" y="2699989"/>
            <a:ext cx="1299653" cy="1075652"/>
            <a:chOff x="4764013" y="1847678"/>
            <a:chExt cx="1647708" cy="1363718"/>
          </a:xfrm>
        </p:grpSpPr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4764013" y="1847678"/>
              <a:ext cx="1611156" cy="1363718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5083151" y="2432530"/>
              <a:ext cx="372562" cy="3725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sz="1200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5455713" y="2432530"/>
              <a:ext cx="372563" cy="3725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sz="1200" dirty="0" err="1">
                  <a:solidFill>
                    <a:srgbClr val="000000"/>
                  </a:solidFill>
                </a:rPr>
                <a:t>Ar</a:t>
              </a:r>
              <a:endParaRPr lang="fi-FI" sz="1200" dirty="0">
                <a:solidFill>
                  <a:srgbClr val="000000"/>
                </a:solidFill>
              </a:endParaRPr>
            </a:p>
          </p:txBody>
        </p:sp>
        <p:sp>
          <p:nvSpPr>
            <p:cNvPr id="60" name="Text Box 17"/>
            <p:cNvSpPr txBox="1">
              <a:spLocks noChangeArrowheads="1"/>
            </p:cNvSpPr>
            <p:nvPr/>
          </p:nvSpPr>
          <p:spPr bwMode="auto">
            <a:xfrm>
              <a:off x="5791722" y="2258199"/>
              <a:ext cx="619999" cy="483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73224" rIns="90000" bIns="45000"/>
            <a:lstStyle/>
            <a:p>
              <a:r>
                <a:rPr lang="fi-FI" b="1" dirty="0">
                  <a:solidFill>
                    <a:srgbClr val="0000FF"/>
                  </a:solidFill>
                </a:rPr>
                <a:t>*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297435" y="4185477"/>
            <a:ext cx="1027709" cy="850579"/>
            <a:chOff x="4764013" y="1847678"/>
            <a:chExt cx="1647708" cy="1363718"/>
          </a:xfrm>
        </p:grpSpPr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4764013" y="1847678"/>
              <a:ext cx="1611156" cy="1363718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5083151" y="2432530"/>
              <a:ext cx="372562" cy="3725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sz="1200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5455713" y="2432530"/>
              <a:ext cx="372563" cy="3725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sz="1200" dirty="0" err="1">
                  <a:solidFill>
                    <a:srgbClr val="000000"/>
                  </a:solidFill>
                </a:rPr>
                <a:t>Ar</a:t>
              </a:r>
              <a:endParaRPr lang="fi-FI" sz="1200" dirty="0">
                <a:solidFill>
                  <a:srgbClr val="000000"/>
                </a:solidFill>
              </a:endParaRPr>
            </a:p>
          </p:txBody>
        </p:sp>
        <p:sp>
          <p:nvSpPr>
            <p:cNvPr id="65" name="Text Box 17"/>
            <p:cNvSpPr txBox="1">
              <a:spLocks noChangeArrowheads="1"/>
            </p:cNvSpPr>
            <p:nvPr/>
          </p:nvSpPr>
          <p:spPr bwMode="auto">
            <a:xfrm>
              <a:off x="5791722" y="2258199"/>
              <a:ext cx="619999" cy="483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73224" rIns="90000" bIns="45000"/>
            <a:lstStyle/>
            <a:p>
              <a:r>
                <a:rPr lang="fi-FI" b="1" dirty="0">
                  <a:solidFill>
                    <a:srgbClr val="FF0000"/>
                  </a:solidFill>
                </a:rPr>
                <a:t>*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301836" y="5419122"/>
            <a:ext cx="1027709" cy="850579"/>
            <a:chOff x="4764013" y="1847678"/>
            <a:chExt cx="1647708" cy="1363718"/>
          </a:xfrm>
        </p:grpSpPr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764013" y="1847678"/>
              <a:ext cx="1611156" cy="1363718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67"/>
            <p:cNvSpPr>
              <a:spLocks noChangeArrowheads="1"/>
            </p:cNvSpPr>
            <p:nvPr/>
          </p:nvSpPr>
          <p:spPr bwMode="auto">
            <a:xfrm>
              <a:off x="5083151" y="2432530"/>
              <a:ext cx="372562" cy="3725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sz="1200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69" name="Oval 68"/>
            <p:cNvSpPr>
              <a:spLocks noChangeArrowheads="1"/>
            </p:cNvSpPr>
            <p:nvPr/>
          </p:nvSpPr>
          <p:spPr bwMode="auto">
            <a:xfrm>
              <a:off x="5455713" y="2432530"/>
              <a:ext cx="372563" cy="3725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sz="1200" dirty="0" err="1">
                  <a:solidFill>
                    <a:srgbClr val="000000"/>
                  </a:solidFill>
                </a:rPr>
                <a:t>Ar</a:t>
              </a:r>
              <a:endParaRPr lang="fi-FI" sz="1200" dirty="0">
                <a:solidFill>
                  <a:srgbClr val="000000"/>
                </a:solidFill>
              </a:endParaRPr>
            </a:p>
          </p:txBody>
        </p:sp>
        <p:sp>
          <p:nvSpPr>
            <p:cNvPr id="70" name="Text Box 17"/>
            <p:cNvSpPr txBox="1">
              <a:spLocks noChangeArrowheads="1"/>
            </p:cNvSpPr>
            <p:nvPr/>
          </p:nvSpPr>
          <p:spPr bwMode="auto">
            <a:xfrm>
              <a:off x="5791722" y="2258199"/>
              <a:ext cx="619999" cy="483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73224" rIns="90000" bIns="45000"/>
            <a:lstStyle/>
            <a:p>
              <a:r>
                <a:rPr lang="fi-FI" b="1" dirty="0">
                  <a:solidFill>
                    <a:srgbClr val="0000FF"/>
                  </a:solidFill>
                </a:rPr>
                <a:t>*</a:t>
              </a:r>
            </a:p>
          </p:txBody>
        </p:sp>
      </p:grpSp>
      <p:sp>
        <p:nvSpPr>
          <p:cNvPr id="71" name="Line 15"/>
          <p:cNvSpPr>
            <a:spLocks noChangeShapeType="1"/>
          </p:cNvSpPr>
          <p:nvPr/>
        </p:nvSpPr>
        <p:spPr bwMode="auto">
          <a:xfrm>
            <a:off x="4123920" y="2466272"/>
            <a:ext cx="839146" cy="620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15"/>
          <p:cNvSpPr>
            <a:spLocks noChangeShapeType="1"/>
          </p:cNvSpPr>
          <p:nvPr/>
        </p:nvSpPr>
        <p:spPr bwMode="auto">
          <a:xfrm flipV="1">
            <a:off x="5563458" y="2081830"/>
            <a:ext cx="0" cy="53580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55"/>
          <p:cNvSpPr>
            <a:spLocks noChangeShapeType="1"/>
          </p:cNvSpPr>
          <p:nvPr/>
        </p:nvSpPr>
        <p:spPr bwMode="auto">
          <a:xfrm>
            <a:off x="6642288" y="4955906"/>
            <a:ext cx="603128" cy="82799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55"/>
          <p:cNvSpPr>
            <a:spLocks noChangeShapeType="1"/>
          </p:cNvSpPr>
          <p:nvPr/>
        </p:nvSpPr>
        <p:spPr bwMode="auto">
          <a:xfrm flipV="1">
            <a:off x="7733263" y="5082439"/>
            <a:ext cx="0" cy="2855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5649727" y="955067"/>
            <a:ext cx="1114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~35%</a:t>
            </a:r>
            <a:endParaRPr lang="en-US" sz="1600" dirty="0"/>
          </a:p>
        </p:txBody>
      </p:sp>
      <p:sp>
        <p:nvSpPr>
          <p:cNvPr id="76" name="TextBox 75"/>
          <p:cNvSpPr txBox="1"/>
          <p:nvPr/>
        </p:nvSpPr>
        <p:spPr>
          <a:xfrm>
            <a:off x="5864677" y="2279084"/>
            <a:ext cx="1114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~65%</a:t>
            </a:r>
            <a:endParaRPr lang="en-US" sz="1600" dirty="0"/>
          </a:p>
        </p:txBody>
      </p:sp>
      <p:sp>
        <p:nvSpPr>
          <p:cNvPr id="77" name="TextBox 76"/>
          <p:cNvSpPr txBox="1"/>
          <p:nvPr/>
        </p:nvSpPr>
        <p:spPr>
          <a:xfrm>
            <a:off x="7942839" y="3837071"/>
            <a:ext cx="1114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~50%</a:t>
            </a:r>
            <a:endParaRPr lang="en-US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8029126" y="5036880"/>
            <a:ext cx="1114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~50%</a:t>
            </a:r>
            <a:endParaRPr lang="en-US" sz="1600" dirty="0"/>
          </a:p>
        </p:txBody>
      </p:sp>
      <p:sp>
        <p:nvSpPr>
          <p:cNvPr id="79" name="TextBox 78"/>
          <p:cNvSpPr txBox="1"/>
          <p:nvPr/>
        </p:nvSpPr>
        <p:spPr>
          <a:xfrm>
            <a:off x="90890" y="3652405"/>
            <a:ext cx="587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Recombination luminescence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0890" y="1243121"/>
            <a:ext cx="587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Self-trapped </a:t>
            </a:r>
            <a:r>
              <a:rPr lang="en-US" b="1" dirty="0" err="1" smtClean="0">
                <a:solidFill>
                  <a:srgbClr val="008000"/>
                </a:solidFill>
              </a:rPr>
              <a:t>exciton</a:t>
            </a:r>
            <a:r>
              <a:rPr lang="en-US" b="1" dirty="0" smtClean="0">
                <a:solidFill>
                  <a:srgbClr val="008000"/>
                </a:solidFill>
              </a:rPr>
              <a:t> luminescence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4488" y="6016892"/>
            <a:ext cx="621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The production of </a:t>
            </a:r>
            <a:r>
              <a:rPr lang="en-US" b="1" i="1" dirty="0" err="1" smtClean="0"/>
              <a:t>singlets</a:t>
            </a:r>
            <a:r>
              <a:rPr lang="en-US" b="1" i="1" dirty="0" smtClean="0"/>
              <a:t> and triplets is not equally weighted between the two processes</a:t>
            </a:r>
            <a:endParaRPr lang="en-US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f</a:t>
            </a:r>
            <a:r>
              <a:rPr lang="en-US" dirty="0" smtClean="0"/>
              <a:t>ate of the </a:t>
            </a:r>
            <a:r>
              <a:rPr lang="en-US" dirty="0" err="1" smtClean="0"/>
              <a:t>excimer</a:t>
            </a:r>
            <a:r>
              <a:rPr lang="en-US" dirty="0" smtClean="0"/>
              <a:t> states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29413" y="1883378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648551" y="2468230"/>
            <a:ext cx="372562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021113" y="2468230"/>
            <a:ext cx="372563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357122" y="2293899"/>
            <a:ext cx="619999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62835" y="1883378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482835" y="2627097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110273" y="2132222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 flipH="1" flipV="1">
            <a:off x="3985148" y="2007097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4"/>
          <p:cNvSpPr>
            <a:spLocks noChangeShapeType="1"/>
          </p:cNvSpPr>
          <p:nvPr/>
        </p:nvSpPr>
        <p:spPr bwMode="auto">
          <a:xfrm flipH="1">
            <a:off x="4233991" y="2999659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853991" y="2379659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 flipV="1">
            <a:off x="4977710" y="2005691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4853992" y="2011315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>
            <a:off x="2941975" y="2521654"/>
            <a:ext cx="831739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87143" y="2011315"/>
            <a:ext cx="2830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The singlet decays into two argon atoms and a photon, in 6ns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7121" y="2057034"/>
            <a:ext cx="90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6 ns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365965" y="4309683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1685103" y="4894535"/>
            <a:ext cx="372562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057665" y="4894535"/>
            <a:ext cx="372563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393674" y="4720204"/>
            <a:ext cx="619999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 dirty="0">
                <a:solidFill>
                  <a:srgbClr val="000090"/>
                </a:solidFill>
              </a:rPr>
              <a:t>*</a:t>
            </a:r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 flipV="1">
            <a:off x="2201004" y="3350381"/>
            <a:ext cx="1572710" cy="95930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771444" y="4139895"/>
            <a:ext cx="33725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</a:rPr>
              <a:t>The triplet decays in ~1500 ns</a:t>
            </a:r>
          </a:p>
          <a:p>
            <a:endParaRPr lang="en-US" i="1" dirty="0">
              <a:solidFill>
                <a:srgbClr val="000090"/>
              </a:solidFill>
            </a:endParaRPr>
          </a:p>
          <a:p>
            <a:r>
              <a:rPr lang="en-US" i="1" dirty="0" smtClean="0">
                <a:solidFill>
                  <a:srgbClr val="000090"/>
                </a:solidFill>
              </a:rPr>
              <a:t>Some disagreement in the literature as to whether this decay proceeds via the singlet, or directly to the ground state </a:t>
            </a:r>
          </a:p>
          <a:p>
            <a:endParaRPr lang="en-US" i="1" dirty="0">
              <a:solidFill>
                <a:srgbClr val="000090"/>
              </a:solidFill>
            </a:endParaRPr>
          </a:p>
          <a:p>
            <a:r>
              <a:rPr lang="en-US" i="1" dirty="0" smtClean="0">
                <a:solidFill>
                  <a:srgbClr val="000090"/>
                </a:solidFill>
              </a:rPr>
              <a:t>Either way, time constant much longer than the singlet.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50567" y="3809243"/>
            <a:ext cx="146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</a:rPr>
              <a:t>1500 ns</a:t>
            </a:r>
            <a:endParaRPr lang="en-US" b="1" i="1" dirty="0">
              <a:solidFill>
                <a:srgbClr val="000090"/>
              </a:solidFill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 flipV="1">
            <a:off x="1915959" y="3350380"/>
            <a:ext cx="0" cy="938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63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12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6999" y="3168892"/>
            <a:ext cx="3547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660066"/>
                </a:solidFill>
              </a:rPr>
              <a:t>Typical pulse on a PMT, from an a alpha source scintillating in </a:t>
            </a:r>
            <a:r>
              <a:rPr lang="en-US" i="1" dirty="0" err="1" smtClean="0">
                <a:solidFill>
                  <a:srgbClr val="660066"/>
                </a:solidFill>
              </a:rPr>
              <a:t>LAr</a:t>
            </a:r>
            <a:endParaRPr lang="en-US" i="1" dirty="0" smtClean="0">
              <a:solidFill>
                <a:srgbClr val="660066"/>
              </a:solidFill>
            </a:endParaRPr>
          </a:p>
          <a:p>
            <a:endParaRPr lang="en-US" i="1" dirty="0">
              <a:solidFill>
                <a:srgbClr val="660066"/>
              </a:solidFill>
            </a:endParaRPr>
          </a:p>
          <a:p>
            <a:r>
              <a:rPr lang="en-US" i="1" dirty="0" smtClean="0">
                <a:solidFill>
                  <a:srgbClr val="660066"/>
                </a:solidFill>
              </a:rPr>
              <a:t>(from Bo test stand at Fermilab)</a:t>
            </a:r>
            <a:endParaRPr lang="en-US" i="1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622" y="5952067"/>
            <a:ext cx="3090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Prompt light, from singlet (6ns time constant)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0578" y="5952067"/>
            <a:ext cx="480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Delayed light from triplet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(1500ns, dribbling in as single photons)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Time Constants of </a:t>
            </a:r>
            <a:r>
              <a:rPr lang="en-US" dirty="0" err="1" smtClean="0"/>
              <a:t>LAr</a:t>
            </a:r>
            <a:r>
              <a:rPr lang="en-US" dirty="0" smtClean="0"/>
              <a:t> Scintillation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7073900" cy="4889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3900" y="2144889"/>
            <a:ext cx="1759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</a:rPr>
              <a:t>Summing up many pulses to get an average waveform, you can measure time constants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2333" y="2144889"/>
            <a:ext cx="2497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An example from:</a:t>
            </a:r>
            <a:endParaRPr lang="en-US" sz="1600" b="1" dirty="0">
              <a:solidFill>
                <a:srgbClr val="660066"/>
              </a:solidFill>
            </a:endParaRPr>
          </a:p>
          <a:p>
            <a:r>
              <a:rPr lang="en-US" sz="1600" b="1" dirty="0" smtClean="0">
                <a:solidFill>
                  <a:srgbClr val="660066"/>
                </a:solidFill>
              </a:rPr>
              <a:t>2010 JINST 5 P06003</a:t>
            </a:r>
          </a:p>
          <a:p>
            <a:r>
              <a:rPr lang="en-US" sz="1600" b="1" dirty="0" smtClean="0">
                <a:solidFill>
                  <a:srgbClr val="660066"/>
                </a:solidFill>
              </a:rPr>
              <a:t>(</a:t>
            </a:r>
            <a:r>
              <a:rPr lang="en-US" sz="1600" b="1" dirty="0" err="1" smtClean="0">
                <a:solidFill>
                  <a:srgbClr val="660066"/>
                </a:solidFill>
              </a:rPr>
              <a:t>WArP</a:t>
            </a:r>
            <a:r>
              <a:rPr lang="en-US" sz="1600" b="1" dirty="0" smtClean="0">
                <a:solidFill>
                  <a:srgbClr val="660066"/>
                </a:solidFill>
              </a:rPr>
              <a:t> collaboration)</a:t>
            </a:r>
            <a:endParaRPr lang="en-US" sz="1600" b="1" dirty="0">
              <a:solidFill>
                <a:srgbClr val="66006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6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Quenching of Scintillation Light</a:t>
            </a:r>
            <a:endParaRPr lang="en-US" dirty="0"/>
          </a:p>
        </p:txBody>
      </p:sp>
      <p:sp>
        <p:nvSpPr>
          <p:cNvPr id="5" name="Rectangle 56"/>
          <p:cNvSpPr>
            <a:spLocks noChangeArrowheads="1"/>
          </p:cNvSpPr>
          <p:nvPr/>
        </p:nvSpPr>
        <p:spPr bwMode="auto">
          <a:xfrm>
            <a:off x="3843597" y="3912505"/>
            <a:ext cx="1932095" cy="170166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7"/>
          <p:cNvSpPr>
            <a:spLocks noChangeArrowheads="1"/>
          </p:cNvSpPr>
          <p:nvPr/>
        </p:nvSpPr>
        <p:spPr bwMode="auto">
          <a:xfrm>
            <a:off x="4220761" y="4857034"/>
            <a:ext cx="378567" cy="3785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7" name="Oval 58"/>
          <p:cNvSpPr>
            <a:spLocks noChangeArrowheads="1"/>
          </p:cNvSpPr>
          <p:nvPr/>
        </p:nvSpPr>
        <p:spPr bwMode="auto">
          <a:xfrm>
            <a:off x="4600730" y="4857034"/>
            <a:ext cx="378567" cy="3785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smtClean="0">
                <a:solidFill>
                  <a:srgbClr val="000000"/>
                </a:solidFill>
              </a:rPr>
              <a:t>N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8" name="Oval 57"/>
          <p:cNvSpPr>
            <a:spLocks noChangeArrowheads="1"/>
          </p:cNvSpPr>
          <p:nvPr/>
        </p:nvSpPr>
        <p:spPr bwMode="auto">
          <a:xfrm>
            <a:off x="4410045" y="4267267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9" name="Oval 58"/>
          <p:cNvSpPr>
            <a:spLocks noChangeArrowheads="1"/>
          </p:cNvSpPr>
          <p:nvPr/>
        </p:nvSpPr>
        <p:spPr bwMode="auto">
          <a:xfrm>
            <a:off x="4790014" y="4267267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0" name="Text Box 59"/>
          <p:cNvSpPr txBox="1">
            <a:spLocks noChangeArrowheads="1"/>
          </p:cNvSpPr>
          <p:nvPr/>
        </p:nvSpPr>
        <p:spPr bwMode="auto">
          <a:xfrm>
            <a:off x="5144745" y="4070974"/>
            <a:ext cx="630945" cy="48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" name="Rectangle 56"/>
          <p:cNvSpPr>
            <a:spLocks noChangeArrowheads="1"/>
          </p:cNvSpPr>
          <p:nvPr/>
        </p:nvSpPr>
        <p:spPr bwMode="auto">
          <a:xfrm>
            <a:off x="6511515" y="3957050"/>
            <a:ext cx="1932095" cy="170166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57"/>
          <p:cNvSpPr>
            <a:spLocks noChangeArrowheads="1"/>
          </p:cNvSpPr>
          <p:nvPr/>
        </p:nvSpPr>
        <p:spPr bwMode="auto">
          <a:xfrm>
            <a:off x="6987482" y="4311813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err="1">
                <a:solidFill>
                  <a:srgbClr val="000000"/>
                </a:solidFill>
              </a:rPr>
              <a:t>Ar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13" name="Oval 58"/>
          <p:cNvSpPr>
            <a:spLocks noChangeArrowheads="1"/>
          </p:cNvSpPr>
          <p:nvPr/>
        </p:nvSpPr>
        <p:spPr bwMode="auto">
          <a:xfrm>
            <a:off x="7623380" y="4175908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6020668" y="4553297"/>
            <a:ext cx="351949" cy="589766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64086" y="1768443"/>
            <a:ext cx="4666519" cy="1744297"/>
            <a:chOff x="4994604" y="4758420"/>
            <a:chExt cx="3783239" cy="1414136"/>
          </a:xfrm>
        </p:grpSpPr>
        <p:sp>
          <p:nvSpPr>
            <p:cNvPr id="16" name="Rectangle 56"/>
            <p:cNvSpPr>
              <a:spLocks noChangeArrowheads="1"/>
            </p:cNvSpPr>
            <p:nvPr/>
          </p:nvSpPr>
          <p:spPr bwMode="auto">
            <a:xfrm>
              <a:off x="4994604" y="4758420"/>
              <a:ext cx="1564673" cy="1378062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auto">
            <a:xfrm>
              <a:off x="5319347" y="5332872"/>
              <a:ext cx="306576" cy="306576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auto">
            <a:xfrm>
              <a:off x="5627058" y="5332872"/>
              <a:ext cx="306576" cy="306576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dirty="0" err="1">
                  <a:solidFill>
                    <a:srgbClr val="000000"/>
                  </a:solidFill>
                </a:rPr>
                <a:t>Ar</a:t>
              </a:r>
              <a:endParaRPr lang="fi-FI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59"/>
            <p:cNvSpPr txBox="1">
              <a:spLocks noChangeArrowheads="1"/>
            </p:cNvSpPr>
            <p:nvPr/>
          </p:nvSpPr>
          <p:spPr bwMode="auto">
            <a:xfrm>
              <a:off x="5914331" y="5173907"/>
              <a:ext cx="510960" cy="390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73224" rIns="90000" bIns="45000"/>
            <a:lstStyle/>
            <a:p>
              <a:r>
                <a:rPr lang="fi-FI" sz="3200" b="1" dirty="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20" name="Rectangle 56"/>
            <p:cNvSpPr>
              <a:spLocks noChangeArrowheads="1"/>
            </p:cNvSpPr>
            <p:nvPr/>
          </p:nvSpPr>
          <p:spPr bwMode="auto">
            <a:xfrm>
              <a:off x="7155171" y="4794494"/>
              <a:ext cx="1564673" cy="1378062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57"/>
            <p:cNvSpPr>
              <a:spLocks noChangeArrowheads="1"/>
            </p:cNvSpPr>
            <p:nvPr/>
          </p:nvSpPr>
          <p:spPr bwMode="auto">
            <a:xfrm>
              <a:off x="7613899" y="5540243"/>
              <a:ext cx="306576" cy="306576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dirty="0" err="1">
                  <a:solidFill>
                    <a:srgbClr val="000000"/>
                  </a:solidFill>
                </a:rPr>
                <a:t>Ar</a:t>
              </a:r>
              <a:endParaRPr lang="fi-FI" dirty="0">
                <a:solidFill>
                  <a:srgbClr val="000000"/>
                </a:solidFill>
              </a:endParaRPr>
            </a:p>
          </p:txBody>
        </p:sp>
        <p:sp>
          <p:nvSpPr>
            <p:cNvPr id="22" name="Oval 58"/>
            <p:cNvSpPr>
              <a:spLocks noChangeArrowheads="1"/>
            </p:cNvSpPr>
            <p:nvPr/>
          </p:nvSpPr>
          <p:spPr bwMode="auto">
            <a:xfrm>
              <a:off x="7749019" y="5020619"/>
              <a:ext cx="306576" cy="306576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dirty="0" err="1">
                  <a:solidFill>
                    <a:srgbClr val="000000"/>
                  </a:solidFill>
                </a:rPr>
                <a:t>Ar</a:t>
              </a:r>
              <a:endParaRPr lang="fi-FI" dirty="0">
                <a:solidFill>
                  <a:srgbClr val="000000"/>
                </a:solidFill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6757667" y="5277354"/>
              <a:ext cx="285020" cy="477612"/>
            </a:xfrm>
            <a:prstGeom prst="right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8159248" y="5494629"/>
              <a:ext cx="122313" cy="122313"/>
            </a:xfrm>
            <a:prstGeom prst="ellipse">
              <a:avLst/>
            </a:prstGeom>
            <a:solidFill>
              <a:srgbClr val="2323D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8281561" y="5598943"/>
              <a:ext cx="309296" cy="247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8159249" y="5126285"/>
              <a:ext cx="618594" cy="45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9536" rIns="90000" bIns="45000"/>
            <a:lstStyle/>
            <a:p>
              <a:pPr>
                <a:lnSpc>
                  <a:spcPct val="98000"/>
                </a:lnSpc>
              </a:pPr>
              <a:r>
                <a:rPr lang="fi-FI" dirty="0">
                  <a:solidFill>
                    <a:srgbClr val="000000"/>
                  </a:solidFill>
                  <a:latin typeface="DejaVu Sans" charset="0"/>
                </a:rPr>
                <a:t>γ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586406" y="2408534"/>
            <a:ext cx="288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Scintillation process</a:t>
            </a:r>
            <a:endParaRPr lang="en-US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964647" y="4464990"/>
            <a:ext cx="279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Competing </a:t>
            </a:r>
            <a:r>
              <a:rPr lang="en-US" b="1" i="1" dirty="0" err="1" smtClean="0"/>
              <a:t>Excimer</a:t>
            </a:r>
            <a:r>
              <a:rPr lang="en-US" b="1" i="1" dirty="0" smtClean="0"/>
              <a:t> Dissociation Process</a:t>
            </a:r>
            <a:endParaRPr lang="en-US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3501846" y="5693140"/>
            <a:ext cx="518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Rate dependent on the density of excimers and density of impurity</a:t>
            </a:r>
            <a:endParaRPr lang="en-US" i="1" dirty="0"/>
          </a:p>
        </p:txBody>
      </p:sp>
      <p:sp>
        <p:nvSpPr>
          <p:cNvPr id="30" name="Oval 57"/>
          <p:cNvSpPr>
            <a:spLocks noChangeArrowheads="1"/>
          </p:cNvSpPr>
          <p:nvPr/>
        </p:nvSpPr>
        <p:spPr bwMode="auto">
          <a:xfrm>
            <a:off x="6888680" y="4977439"/>
            <a:ext cx="378567" cy="3785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31" name="Oval 58"/>
          <p:cNvSpPr>
            <a:spLocks noChangeArrowheads="1"/>
          </p:cNvSpPr>
          <p:nvPr/>
        </p:nvSpPr>
        <p:spPr bwMode="auto">
          <a:xfrm>
            <a:off x="7268649" y="4977439"/>
            <a:ext cx="378567" cy="3785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smtClean="0">
                <a:solidFill>
                  <a:srgbClr val="000000"/>
                </a:solidFill>
              </a:rPr>
              <a:t>N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7531331" y="4753278"/>
            <a:ext cx="630945" cy="48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0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130300"/>
            <a:ext cx="4826000" cy="1790700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19111" y="490061"/>
            <a:ext cx="689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1977: First proposal of a liquid argon TPC to detect neutrinos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8" y="3312585"/>
            <a:ext cx="7791282" cy="3317874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97806" y="581475"/>
            <a:ext cx="2610346" cy="3448404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"/>
    </mc:Choice>
    <mc:Fallback xmlns="">
      <p:transition xmlns:p14="http://schemas.microsoft.com/office/powerpoint/2010/main" spd="slow" advTm="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Quenching by Nitrogen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First measured by </a:t>
            </a:r>
            <a:r>
              <a:rPr lang="en-US" sz="2000" dirty="0" err="1" smtClean="0"/>
              <a:t>WArP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  <a:r>
              <a:rPr lang="en-US" sz="2000" b="1" i="1" dirty="0" err="1" smtClean="0">
                <a:solidFill>
                  <a:srgbClr val="660066"/>
                </a:solidFill>
              </a:rPr>
              <a:t>Acciarri</a:t>
            </a:r>
            <a:r>
              <a:rPr lang="en-US" sz="2000" b="1" i="1" dirty="0" smtClean="0">
                <a:solidFill>
                  <a:srgbClr val="660066"/>
                </a:solidFill>
              </a:rPr>
              <a:t> </a:t>
            </a:r>
            <a:r>
              <a:rPr lang="en-US" sz="2000" b="1" i="1" dirty="0">
                <a:solidFill>
                  <a:srgbClr val="660066"/>
                </a:solidFill>
              </a:rPr>
              <a:t>et al 2010 JINST 5 P06003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3" y="2420399"/>
            <a:ext cx="4653018" cy="4437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891" y="3382434"/>
            <a:ext cx="4265175" cy="3263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69484" y="1524000"/>
            <a:ext cx="3805183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Quenching shortens long time constant and reduces total scintillation yield. significant above ~2 ppm N</a:t>
            </a:r>
            <a:r>
              <a:rPr lang="en-US" sz="1600" baseline="-25000" dirty="0" smtClean="0"/>
              <a:t>2</a:t>
            </a:r>
          </a:p>
          <a:p>
            <a:endParaRPr lang="en-US" sz="1600" baseline="-25000" dirty="0"/>
          </a:p>
          <a:p>
            <a:r>
              <a:rPr lang="en-US" sz="1600" i="1" dirty="0" smtClean="0"/>
              <a:t>In MicroBooNE &amp; LBNE/F, quenching and absorption may both be observable, but likely not problematic.</a:t>
            </a:r>
            <a:endParaRPr lang="en-US" sz="16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1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Quenching by Methane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We observed quenching by methane, but at concentrations much above where absorption is problematic</a:t>
            </a:r>
          </a:p>
          <a:p>
            <a:pPr marL="0" indent="0">
              <a:buNone/>
            </a:pPr>
            <a:r>
              <a:rPr lang="en-US" sz="2000" b="1" i="1" dirty="0" smtClean="0">
                <a:solidFill>
                  <a:srgbClr val="008000"/>
                </a:solidFill>
              </a:rPr>
              <a:t>	BJPJ </a:t>
            </a:r>
            <a:r>
              <a:rPr lang="en-US" sz="2000" b="1" i="1" dirty="0">
                <a:solidFill>
                  <a:srgbClr val="008000"/>
                </a:solidFill>
              </a:rPr>
              <a:t>et al, 2013 JINST 8 P12015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366" y="2582561"/>
            <a:ext cx="4610100" cy="41230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716" y="2734962"/>
            <a:ext cx="4340040" cy="4123038"/>
            <a:chOff x="130025" y="2890762"/>
            <a:chExt cx="4015618" cy="3814837"/>
          </a:xfrm>
        </p:grpSpPr>
        <p:pic>
          <p:nvPicPr>
            <p:cNvPr id="8" name="Picture 7" descr="DeconvShape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25" y="2890762"/>
              <a:ext cx="4015618" cy="38148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70856" y="3174243"/>
              <a:ext cx="11974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>
                  <a:solidFill>
                    <a:schemeClr val="bg1">
                      <a:lumMod val="50000"/>
                    </a:schemeClr>
                  </a:solidFill>
                </a:rPr>
                <a:t>Single photoelectron shape</a:t>
              </a:r>
              <a:endParaRPr lang="en-US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28685" y="3174243"/>
              <a:ext cx="11974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>
                  <a:solidFill>
                    <a:schemeClr val="bg1">
                      <a:lumMod val="50000"/>
                    </a:schemeClr>
                  </a:solidFill>
                </a:rPr>
                <a:t>Averaged </a:t>
              </a:r>
              <a:r>
                <a:rPr lang="en-US" sz="1200" i="1" dirty="0" err="1" smtClean="0">
                  <a:solidFill>
                    <a:schemeClr val="bg1">
                      <a:lumMod val="50000"/>
                    </a:schemeClr>
                  </a:solidFill>
                </a:rPr>
                <a:t>LAr</a:t>
              </a:r>
              <a:r>
                <a:rPr lang="en-US" sz="1200" i="1" dirty="0" smtClean="0">
                  <a:solidFill>
                    <a:schemeClr val="bg1">
                      <a:lumMod val="50000"/>
                    </a:schemeClr>
                  </a:solidFill>
                </a:rPr>
                <a:t> scintillation pulse (alpha)</a:t>
              </a:r>
              <a:endParaRPr lang="en-US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2000" y="4838545"/>
              <a:ext cx="1306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>
                  <a:solidFill>
                    <a:schemeClr val="bg1">
                      <a:lumMod val="50000"/>
                    </a:schemeClr>
                  </a:solidFill>
                </a:rPr>
                <a:t>Deconvolved </a:t>
              </a:r>
              <a:r>
                <a:rPr lang="en-US" sz="1200" i="1" dirty="0" err="1" smtClean="0">
                  <a:solidFill>
                    <a:schemeClr val="bg1">
                      <a:lumMod val="50000"/>
                    </a:schemeClr>
                  </a:solidFill>
                </a:rPr>
                <a:t>LAr</a:t>
              </a:r>
              <a:r>
                <a:rPr lang="en-US" sz="1200" i="1" dirty="0" smtClean="0">
                  <a:solidFill>
                    <a:schemeClr val="bg1">
                      <a:lumMod val="50000"/>
                    </a:schemeClr>
                  </a:solidFill>
                </a:rPr>
                <a:t> scintillation pulse (linear y)</a:t>
              </a:r>
              <a:endParaRPr lang="en-US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19828" y="4838545"/>
              <a:ext cx="1306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>
                  <a:solidFill>
                    <a:schemeClr val="bg1">
                      <a:lumMod val="50000"/>
                    </a:schemeClr>
                  </a:solidFill>
                </a:rPr>
                <a:t>Deconvolved </a:t>
              </a:r>
              <a:r>
                <a:rPr lang="en-US" sz="1200" i="1" dirty="0" err="1" smtClean="0">
                  <a:solidFill>
                    <a:schemeClr val="bg1">
                      <a:lumMod val="50000"/>
                    </a:schemeClr>
                  </a:solidFill>
                </a:rPr>
                <a:t>LAr</a:t>
              </a:r>
              <a:r>
                <a:rPr lang="en-US" sz="1200" i="1" dirty="0" smtClean="0">
                  <a:solidFill>
                    <a:schemeClr val="bg1">
                      <a:lumMod val="50000"/>
                    </a:schemeClr>
                  </a:solidFill>
                </a:rPr>
                <a:t> scintillation pulse (log y)</a:t>
              </a:r>
              <a:endParaRPr lang="en-US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75908" y="5745238"/>
            <a:ext cx="1778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Late time </a:t>
            </a:r>
            <a:r>
              <a:rPr lang="en-US" sz="1400" i="1" dirty="0" err="1" smtClean="0">
                <a:solidFill>
                  <a:srgbClr val="FF0000"/>
                </a:solidFill>
              </a:rPr>
              <a:t>const</a:t>
            </a:r>
            <a:r>
              <a:rPr lang="en-US" sz="1400" i="1" dirty="0" smtClean="0">
                <a:solidFill>
                  <a:srgbClr val="FF0000"/>
                </a:solidFill>
              </a:rPr>
              <a:t> fit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71" y="414813"/>
            <a:ext cx="8229600" cy="990600"/>
          </a:xfrm>
        </p:spPr>
        <p:txBody>
          <a:bodyPr/>
          <a:lstStyle/>
          <a:p>
            <a:r>
              <a:rPr lang="en-US" dirty="0" smtClean="0"/>
              <a:t>Excitation Transfer to Xenon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413"/>
            <a:ext cx="6165225" cy="1358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2587"/>
            <a:ext cx="6165225" cy="1264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6133"/>
            <a:ext cx="6165225" cy="1411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471" y="6021294"/>
            <a:ext cx="3720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b="1" dirty="0">
                <a:solidFill>
                  <a:srgbClr val="660066"/>
                </a:solidFill>
              </a:rPr>
              <a:t>JINST 9 (2014) </a:t>
            </a:r>
            <a:r>
              <a:rPr lang="en-US" b="1" dirty="0" smtClean="0">
                <a:solidFill>
                  <a:srgbClr val="660066"/>
                </a:solidFill>
              </a:rPr>
              <a:t>P06013</a:t>
            </a:r>
          </a:p>
          <a:p>
            <a:r>
              <a:rPr lang="en-US" dirty="0" smtClean="0"/>
              <a:t>Wahl et al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65225" y="1524000"/>
            <a:ext cx="2978775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Excitation can also be transferred to a dopant which then decays with a photon.</a:t>
            </a:r>
          </a:p>
          <a:p>
            <a:endParaRPr lang="en-US" dirty="0"/>
          </a:p>
          <a:p>
            <a:r>
              <a:rPr lang="en-US" dirty="0" err="1" smtClean="0"/>
              <a:t>Eg</a:t>
            </a:r>
            <a:r>
              <a:rPr lang="en-US" smtClean="0"/>
              <a:t> xenon </a:t>
            </a:r>
            <a:r>
              <a:rPr lang="en-US" dirty="0"/>
              <a:t>:</a:t>
            </a:r>
            <a:r>
              <a:rPr lang="en-US" dirty="0" smtClean="0"/>
              <a:t> first studied by ICARUS, and more recently for dark matter detection (left)</a:t>
            </a:r>
          </a:p>
          <a:p>
            <a:endParaRPr lang="en-US" dirty="0"/>
          </a:p>
          <a:p>
            <a:r>
              <a:rPr lang="en-US" dirty="0" smtClean="0"/>
              <a:t>175 nm rather than 128 nm emission gives a moderate improvement to light collection capability (depends on WLS coating)</a:t>
            </a:r>
          </a:p>
          <a:p>
            <a:endParaRPr lang="en-US" dirty="0"/>
          </a:p>
          <a:p>
            <a:r>
              <a:rPr lang="en-US" dirty="0" smtClean="0"/>
              <a:t>Also brings late light to shorter timescales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550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Back to pure argon :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29413" y="1883378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648551" y="2468230"/>
            <a:ext cx="372562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021113" y="2468230"/>
            <a:ext cx="372563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357122" y="2293899"/>
            <a:ext cx="619999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62835" y="1883378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482835" y="2627097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110273" y="2132222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 flipH="1" flipV="1">
            <a:off x="3985148" y="2007097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4"/>
          <p:cNvSpPr>
            <a:spLocks noChangeShapeType="1"/>
          </p:cNvSpPr>
          <p:nvPr/>
        </p:nvSpPr>
        <p:spPr bwMode="auto">
          <a:xfrm flipH="1">
            <a:off x="4233991" y="2999659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853991" y="2379659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 flipV="1">
            <a:off x="4977710" y="2005691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4853992" y="2011315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>
            <a:off x="2941975" y="2521654"/>
            <a:ext cx="831739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77121" y="2057034"/>
            <a:ext cx="90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6 ns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65965" y="4309683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685103" y="4894535"/>
            <a:ext cx="372562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057665" y="4894535"/>
            <a:ext cx="372563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2393674" y="4720204"/>
            <a:ext cx="619999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 dirty="0">
                <a:solidFill>
                  <a:srgbClr val="000090"/>
                </a:solidFill>
              </a:rPr>
              <a:t>*</a:t>
            </a: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flipV="1">
            <a:off x="2201004" y="3350381"/>
            <a:ext cx="1572710" cy="95930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250567" y="3809243"/>
            <a:ext cx="146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</a:rPr>
              <a:t>1500 ns</a:t>
            </a:r>
            <a:endParaRPr lang="en-US" b="1" i="1" dirty="0">
              <a:solidFill>
                <a:srgbClr val="000090"/>
              </a:solidFill>
            </a:endParaRPr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flipV="1">
            <a:off x="1915959" y="3350380"/>
            <a:ext cx="0" cy="938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4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2435" y="490061"/>
            <a:ext cx="769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800000"/>
                </a:solidFill>
              </a:rPr>
              <a:t>1980-2010: Development of the ICARUS detector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181100"/>
            <a:ext cx="2794000" cy="567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381" y="1400024"/>
            <a:ext cx="5261429" cy="1785128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172857" y="2878667"/>
            <a:ext cx="435429" cy="217714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50381" y="3600794"/>
            <a:ext cx="5696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Over 30 years the ICARUS collaboration pioneered </a:t>
            </a:r>
            <a:r>
              <a:rPr lang="en-US" sz="1600" dirty="0" err="1" smtClean="0"/>
              <a:t>LArTPC</a:t>
            </a:r>
            <a:r>
              <a:rPr lang="en-US" sz="1600" dirty="0" smtClean="0"/>
              <a:t> technology.</a:t>
            </a:r>
          </a:p>
          <a:p>
            <a:endParaRPr lang="en-US" sz="1600" dirty="0"/>
          </a:p>
          <a:p>
            <a:r>
              <a:rPr lang="en-US" sz="1600" dirty="0"/>
              <a:t>T</a:t>
            </a:r>
            <a:r>
              <a:rPr lang="en-US" sz="1600" dirty="0" smtClean="0"/>
              <a:t>he detector has been operated as:</a:t>
            </a:r>
          </a:p>
          <a:p>
            <a:endParaRPr lang="en-US" sz="1600" dirty="0" smtClean="0"/>
          </a:p>
          <a:p>
            <a:r>
              <a:rPr lang="en-US" sz="1600" dirty="0" smtClean="0"/>
              <a:t>	- Cosmic ray detector</a:t>
            </a:r>
            <a:endParaRPr lang="en-US" sz="1600" dirty="0"/>
          </a:p>
          <a:p>
            <a:r>
              <a:rPr lang="en-US" sz="1600" dirty="0" smtClean="0"/>
              <a:t>	- </a:t>
            </a:r>
            <a:r>
              <a:rPr lang="en-US" sz="1600" dirty="0"/>
              <a:t>S</a:t>
            </a:r>
            <a:r>
              <a:rPr lang="en-US" sz="1600" dirty="0" smtClean="0"/>
              <a:t>olar neutrino detector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	- Long baseline far detector (CNGS beam)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Latest news : Rubbia proposes to magnetize ICARUS and bring it to the Booster beam at Fermilab.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FFF66-6547-5642-A3AA-03B08F43D6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"/>
    </mc:Choice>
    <mc:Fallback xmlns="">
      <p:transition xmlns:p14="http://schemas.microsoft.com/office/powerpoint/2010/main" spd="slow" advTm="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2512</TotalTime>
  <Words>4047</Words>
  <Application>Microsoft Macintosh PowerPoint</Application>
  <PresentationFormat>On-screen Show (4:3)</PresentationFormat>
  <Paragraphs>897</Paragraphs>
  <Slides>83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Clarity</vt:lpstr>
      <vt:lpstr>Neutrino detection with noble elements</vt:lpstr>
      <vt:lpstr>My charge from the organizers:</vt:lpstr>
      <vt:lpstr>Generalities</vt:lpstr>
      <vt:lpstr>PowerPoint Presentation</vt:lpstr>
      <vt:lpstr>Generalities</vt:lpstr>
      <vt:lpstr>PowerPoint Presentation</vt:lpstr>
      <vt:lpstr>The TPC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now…</vt:lpstr>
      <vt:lpstr>And now…</vt:lpstr>
      <vt:lpstr>The Basics:</vt:lpstr>
      <vt:lpstr>Light collection in surface TPCs</vt:lpstr>
      <vt:lpstr>MicroBooNE Event Zero:</vt:lpstr>
      <vt:lpstr>MicroBooNE Event Zero:</vt:lpstr>
      <vt:lpstr>MicroBooNE Event Zero:</vt:lpstr>
      <vt:lpstr>For this task, granularity is crucial.</vt:lpstr>
      <vt:lpstr>High quality photons:</vt:lpstr>
      <vt:lpstr>The granularity frontier</vt:lpstr>
      <vt:lpstr>ARAPUCA</vt:lpstr>
      <vt:lpstr>Deep detectors have different needs:</vt:lpstr>
      <vt:lpstr>Getting lots of light</vt:lpstr>
      <vt:lpstr>Light guide status</vt:lpstr>
      <vt:lpstr>“Jones’s rule of light collection”:</vt:lpstr>
      <vt:lpstr>“Jones’s rule of light collection”:</vt:lpstr>
      <vt:lpstr>SiPMWheel Concept</vt:lpstr>
      <vt:lpstr>SiPMWheel Disc Characterization @ UTA</vt:lpstr>
      <vt:lpstr>PowerPoint Presentation</vt:lpstr>
      <vt:lpstr>PowerPoint Presentation</vt:lpstr>
      <vt:lpstr>Doping</vt:lpstr>
      <vt:lpstr>Xe Doping</vt:lpstr>
      <vt:lpstr>Xe Doping</vt:lpstr>
      <vt:lpstr>PowerPoint Presentation</vt:lpstr>
      <vt:lpstr>TPB as a dopant (whether you want it to be or not)</vt:lpstr>
      <vt:lpstr>And now…</vt:lpstr>
      <vt:lpstr>The challenge:</vt:lpstr>
      <vt:lpstr>Liquid and gas TPCs for 0νββ use light very differently!</vt:lpstr>
      <vt:lpstr>Ionization.</vt:lpstr>
      <vt:lpstr>At high densities…</vt:lpstr>
      <vt:lpstr>Energy resolution in liquid and gas Xe TPCs, ionization only</vt:lpstr>
      <vt:lpstr>Everyone gets this light:</vt:lpstr>
      <vt:lpstr>This light only in liquid:</vt:lpstr>
      <vt:lpstr>PowerPoint Presentation</vt:lpstr>
      <vt:lpstr>Amplifying the charge in gas</vt:lpstr>
      <vt:lpstr>PowerPoint Presentation</vt:lpstr>
      <vt:lpstr>Light collection in nEXO:</vt:lpstr>
      <vt:lpstr>Light collection in NEXT:</vt:lpstr>
      <vt:lpstr>NEXT-NEW first(ish) light:</vt:lpstr>
      <vt:lpstr>Summary</vt:lpstr>
      <vt:lpstr>PowerPoint Presentation</vt:lpstr>
      <vt:lpstr>PowerPoint Presentation</vt:lpstr>
      <vt:lpstr>PowerPoint Presentation</vt:lpstr>
      <vt:lpstr>Next tests:</vt:lpstr>
      <vt:lpstr>Mechanisms of Scintillation in LAr</vt:lpstr>
      <vt:lpstr>Mechanisms of Scintillation in LAr</vt:lpstr>
      <vt:lpstr>Mechanisms of Scintillation in LAr</vt:lpstr>
      <vt:lpstr>PowerPoint Presentation</vt:lpstr>
      <vt:lpstr>Something to note: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Impurities in LAr</vt:lpstr>
      <vt:lpstr>PowerPoint Presentation</vt:lpstr>
      <vt:lpstr>Absorption by Nitrogen</vt:lpstr>
      <vt:lpstr>Absorption by Methane</vt:lpstr>
      <vt:lpstr>PowerPoint Presentation</vt:lpstr>
      <vt:lpstr>PowerPoint Presentation</vt:lpstr>
      <vt:lpstr>The fate of the excimer states</vt:lpstr>
      <vt:lpstr>PowerPoint Presentation</vt:lpstr>
      <vt:lpstr>Time Constants of LAr Scintillation</vt:lpstr>
      <vt:lpstr>Quenching of Scintillation Light</vt:lpstr>
      <vt:lpstr>Quenching by Nitrogen</vt:lpstr>
      <vt:lpstr>Quenching by Methane</vt:lpstr>
      <vt:lpstr>Excitation Transfer to Xenon</vt:lpstr>
      <vt:lpstr>Back to pure argon :</vt:lpstr>
    </vt:vector>
  </TitlesOfParts>
  <Company>UTA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 detection with noble elements</dc:title>
  <dc:creator>Ben Jones</dc:creator>
  <cp:lastModifiedBy>Ben Jones</cp:lastModifiedBy>
  <cp:revision>89</cp:revision>
  <dcterms:created xsi:type="dcterms:W3CDTF">2017-09-20T23:30:26Z</dcterms:created>
  <dcterms:modified xsi:type="dcterms:W3CDTF">2017-09-22T17:24:57Z</dcterms:modified>
</cp:coreProperties>
</file>