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C2F3-A0BB-3F49-A162-BCCDC23897E8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7916-7DDC-954D-BDED-08787322C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54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7B2EC-E73C-C242-9CF3-A832065758D5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CFC85-F7A7-A846-B815-5EF87B4AB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SLAC Effort on DUNE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SLAC Effort on 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SLAC Effort on DUNE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SLAC Effort on 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SLAC Effort on 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SLAC Effort on 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SLAC DAQ of </a:t>
            </a:r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Convery</a:t>
            </a:r>
          </a:p>
          <a:p>
            <a:r>
              <a:rPr lang="en-US" dirty="0" smtClean="0"/>
              <a:t>6 Apr 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 RCE-based DAQ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SLAC Effort on DUNE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57200" y="1243584"/>
            <a:ext cx="3810000" cy="50655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/>
              <a:t>SLAC AIR group develops electronics and DAQ systems for HEP, Astronomy and Photon science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Focus development of toolkits that can be applied to multiple experiments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Reconfigurable Cluster Element (RCE) is most prominent example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RCE based on </a:t>
            </a:r>
            <a:r>
              <a:rPr lang="en-US" dirty="0" err="1" smtClean="0"/>
              <a:t>Xylinx</a:t>
            </a:r>
            <a:r>
              <a:rPr lang="en-US" dirty="0" smtClean="0"/>
              <a:t> </a:t>
            </a:r>
            <a:r>
              <a:rPr lang="en-US" dirty="0" err="1" smtClean="0"/>
              <a:t>Zynq</a:t>
            </a:r>
            <a:r>
              <a:rPr lang="en-US" dirty="0" smtClean="0"/>
              <a:t> FPGA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Tight coupling of CPU and Programmable logic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Used in ATLAS CSC, LSST, DUNE 35-ton prototype, </a:t>
            </a:r>
            <a:r>
              <a:rPr lang="en-US" dirty="0" err="1" smtClean="0"/>
              <a:t>ProtoDUNE</a:t>
            </a:r>
            <a:r>
              <a:rPr lang="en-US" dirty="0" smtClean="0"/>
              <a:t>,</a:t>
            </a:r>
            <a:r>
              <a:rPr lang="is-IS" dirty="0" smtClean="0"/>
              <a:t>…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Cluster-on-board (COB) holds 8 RCEs and is generic to multiple experiments (almost off-the-shelf)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Rear Transition Module (RTM) is experiment-specific and allows wide customization: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Copper/Fiber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Timing/Trigger inputs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Could even do ADC on board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small prototypes single RCEs (rather than full COB) can be used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1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4800" y="1243584"/>
            <a:ext cx="5029200" cy="3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5029200" y="5007001"/>
            <a:ext cx="307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ATCA board with 8 RCE’s </a:t>
            </a:r>
          </a:p>
          <a:p>
            <a:r>
              <a:rPr lang="en-US" dirty="0" smtClean="0"/>
              <a:t>Capable of processing up to </a:t>
            </a:r>
          </a:p>
          <a:p>
            <a:r>
              <a:rPr lang="en-US" dirty="0" smtClean="0"/>
              <a:t>96 inputs at 2 </a:t>
            </a:r>
            <a:r>
              <a:rPr lang="en-US" dirty="0" err="1" smtClean="0"/>
              <a:t>Gbit</a:t>
            </a:r>
            <a:r>
              <a:rPr lang="en-US" dirty="0" smtClean="0"/>
              <a:t>/s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3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SLAC Effort on DUNE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35-ton Readout Overview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71220" y="4960754"/>
            <a:ext cx="8108950" cy="16266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System </a:t>
            </a:r>
            <a:r>
              <a:rPr lang="en-US" dirty="0" smtClean="0"/>
              <a:t>operated  </a:t>
            </a:r>
            <a:r>
              <a:rPr lang="en-US" dirty="0" smtClean="0"/>
              <a:t>cold at PC4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Demonstrated readout of 64 Gb/s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16 fiber bundles: Total cross section ~ 1cm</a:t>
            </a:r>
            <a:r>
              <a:rPr lang="en-US" baseline="30000" dirty="0" smtClean="0"/>
              <a:t>2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Timing/Control also sent over fibers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Won’t be done that way in </a:t>
            </a:r>
            <a:r>
              <a:rPr lang="en-US" dirty="0" err="1" smtClean="0"/>
              <a:t>ProtoDUNE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09599" y="1142432"/>
            <a:ext cx="7874767" cy="3818322"/>
            <a:chOff x="491561" y="1138177"/>
            <a:chExt cx="8530895" cy="4242853"/>
          </a:xfrm>
        </p:grpSpPr>
        <p:sp>
          <p:nvSpPr>
            <p:cNvPr id="10" name="Shape 234"/>
            <p:cNvSpPr/>
            <p:nvPr/>
          </p:nvSpPr>
          <p:spPr>
            <a:xfrm>
              <a:off x="2839980" y="1228341"/>
              <a:ext cx="803101" cy="5337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lvl="0">
                <a:defRPr sz="1800"/>
              </a:pPr>
              <a:r>
                <a:rPr sz="1500" dirty="0"/>
                <a:t>timing </a:t>
              </a:r>
            </a:p>
            <a:p>
              <a:pPr lvl="0">
                <a:defRPr sz="1800"/>
              </a:pPr>
              <a:r>
                <a:rPr sz="1500" dirty="0"/>
                <a:t>&amp; trigger</a:t>
              </a:r>
            </a:p>
          </p:txBody>
        </p:sp>
        <p:sp>
          <p:nvSpPr>
            <p:cNvPr id="11" name="Shape 249"/>
            <p:cNvSpPr/>
            <p:nvPr/>
          </p:nvSpPr>
          <p:spPr>
            <a:xfrm>
              <a:off x="4853340" y="1138177"/>
              <a:ext cx="905693" cy="45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>
              <a:lvl1pPr>
                <a:defRPr b="1" i="1"/>
              </a:lvl1pPr>
            </a:lstStyle>
            <a:p>
              <a:pPr lvl="0">
                <a:defRPr sz="1800" b="0" i="0"/>
              </a:pPr>
              <a:r>
                <a:rPr sz="2500"/>
                <a:t>ATCA </a:t>
              </a:r>
            </a:p>
          </p:txBody>
        </p:sp>
        <p:sp>
          <p:nvSpPr>
            <p:cNvPr id="12" name="Shape 251"/>
            <p:cNvSpPr/>
            <p:nvPr/>
          </p:nvSpPr>
          <p:spPr>
            <a:xfrm>
              <a:off x="7209955" y="1193354"/>
              <a:ext cx="1812501" cy="8393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lvl="0">
                <a:defRPr sz="1800"/>
              </a:pPr>
              <a:r>
                <a:rPr sz="2500" b="1" i="1"/>
                <a:t>Backend</a:t>
              </a:r>
            </a:p>
            <a:p>
              <a:pPr lvl="0">
                <a:defRPr sz="1800"/>
              </a:pPr>
              <a:r>
                <a:rPr sz="2500" b="1" i="1"/>
                <a:t>computing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91561" y="1388201"/>
              <a:ext cx="8338049" cy="3992829"/>
              <a:chOff x="491561" y="1388201"/>
              <a:chExt cx="8338049" cy="3992829"/>
            </a:xfrm>
          </p:grpSpPr>
          <p:sp>
            <p:nvSpPr>
              <p:cNvPr id="14" name="Shape 134"/>
              <p:cNvSpPr/>
              <p:nvPr/>
            </p:nvSpPr>
            <p:spPr>
              <a:xfrm>
                <a:off x="968871" y="2013645"/>
                <a:ext cx="1772543" cy="179933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5" name="Shape 135"/>
              <p:cNvSpPr/>
              <p:nvPr/>
            </p:nvSpPr>
            <p:spPr>
              <a:xfrm>
                <a:off x="1156395" y="2120801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Analog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16" name="Shape 136"/>
              <p:cNvSpPr/>
              <p:nvPr/>
            </p:nvSpPr>
            <p:spPr>
              <a:xfrm>
                <a:off x="1549301" y="2120801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ADC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17" name="Shape 137"/>
              <p:cNvSpPr/>
              <p:nvPr/>
            </p:nvSpPr>
            <p:spPr>
              <a:xfrm>
                <a:off x="890737" y="2123033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8" name="Shape 138"/>
              <p:cNvSpPr/>
              <p:nvPr/>
            </p:nvSpPr>
            <p:spPr>
              <a:xfrm>
                <a:off x="890737" y="2169914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9" name="Shape 139"/>
              <p:cNvSpPr/>
              <p:nvPr/>
            </p:nvSpPr>
            <p:spPr>
              <a:xfrm>
                <a:off x="890737" y="2216795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0" name="Shape 140"/>
              <p:cNvSpPr/>
              <p:nvPr/>
            </p:nvSpPr>
            <p:spPr>
              <a:xfrm>
                <a:off x="888504" y="2341811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1" name="Shape 141"/>
              <p:cNvSpPr/>
              <p:nvPr/>
            </p:nvSpPr>
            <p:spPr>
              <a:xfrm>
                <a:off x="593980" y="2084408"/>
                <a:ext cx="315788" cy="3183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800"/>
                  <a:t>16 </a:t>
                </a:r>
              </a:p>
              <a:p>
                <a:pPr lvl="0">
                  <a:defRPr sz="1800"/>
                </a:pPr>
                <a:r>
                  <a:rPr sz="800"/>
                  <a:t>wires</a:t>
                </a:r>
              </a:p>
            </p:txBody>
          </p:sp>
          <p:sp>
            <p:nvSpPr>
              <p:cNvPr id="22" name="Shape 142"/>
              <p:cNvSpPr/>
              <p:nvPr/>
            </p:nvSpPr>
            <p:spPr>
              <a:xfrm>
                <a:off x="889620" y="2511475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3" name="Shape 143"/>
              <p:cNvSpPr/>
              <p:nvPr/>
            </p:nvSpPr>
            <p:spPr>
              <a:xfrm>
                <a:off x="889620" y="2558355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4" name="Shape 144"/>
              <p:cNvSpPr/>
              <p:nvPr/>
            </p:nvSpPr>
            <p:spPr>
              <a:xfrm>
                <a:off x="889620" y="2605236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5" name="Shape 145"/>
              <p:cNvSpPr/>
              <p:nvPr/>
            </p:nvSpPr>
            <p:spPr>
              <a:xfrm>
                <a:off x="887388" y="2730252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6" name="Shape 146"/>
              <p:cNvSpPr/>
              <p:nvPr/>
            </p:nvSpPr>
            <p:spPr>
              <a:xfrm>
                <a:off x="889620" y="2906613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7" name="Shape 147"/>
              <p:cNvSpPr/>
              <p:nvPr/>
            </p:nvSpPr>
            <p:spPr>
              <a:xfrm>
                <a:off x="889620" y="2953494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8" name="Shape 148"/>
              <p:cNvSpPr/>
              <p:nvPr/>
            </p:nvSpPr>
            <p:spPr>
              <a:xfrm>
                <a:off x="889620" y="3000375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29" name="Shape 149"/>
              <p:cNvSpPr/>
              <p:nvPr/>
            </p:nvSpPr>
            <p:spPr>
              <a:xfrm>
                <a:off x="887388" y="3125391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0" name="Shape 150"/>
              <p:cNvSpPr/>
              <p:nvPr/>
            </p:nvSpPr>
            <p:spPr>
              <a:xfrm>
                <a:off x="889620" y="3495973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1" name="Shape 151"/>
              <p:cNvSpPr/>
              <p:nvPr/>
            </p:nvSpPr>
            <p:spPr>
              <a:xfrm>
                <a:off x="889620" y="3542854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2" name="Shape 152"/>
              <p:cNvSpPr/>
              <p:nvPr/>
            </p:nvSpPr>
            <p:spPr>
              <a:xfrm>
                <a:off x="889620" y="3589734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3" name="Shape 153"/>
              <p:cNvSpPr/>
              <p:nvPr/>
            </p:nvSpPr>
            <p:spPr>
              <a:xfrm>
                <a:off x="887388" y="3714750"/>
                <a:ext cx="26789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4" name="Shape 154"/>
              <p:cNvSpPr/>
              <p:nvPr/>
            </p:nvSpPr>
            <p:spPr>
              <a:xfrm>
                <a:off x="1156395" y="2513707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Analog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35" name="Shape 155"/>
              <p:cNvSpPr/>
              <p:nvPr/>
            </p:nvSpPr>
            <p:spPr>
              <a:xfrm>
                <a:off x="1156395" y="2906613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Analog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36" name="Shape 156"/>
              <p:cNvSpPr/>
              <p:nvPr/>
            </p:nvSpPr>
            <p:spPr>
              <a:xfrm>
                <a:off x="1156395" y="3493740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Analog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37" name="Shape 157"/>
              <p:cNvSpPr/>
              <p:nvPr/>
            </p:nvSpPr>
            <p:spPr>
              <a:xfrm>
                <a:off x="1549301" y="2515940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ADC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38" name="Shape 158"/>
              <p:cNvSpPr/>
              <p:nvPr/>
            </p:nvSpPr>
            <p:spPr>
              <a:xfrm>
                <a:off x="1549301" y="2911078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ADC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39" name="Shape 159"/>
              <p:cNvSpPr/>
              <p:nvPr/>
            </p:nvSpPr>
            <p:spPr>
              <a:xfrm>
                <a:off x="1549301" y="3493740"/>
                <a:ext cx="250031" cy="223242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/>
              <a:p>
                <a:pPr lvl="0">
                  <a:defRPr sz="1800"/>
                </a:pPr>
                <a:r>
                  <a:rPr sz="400"/>
                  <a:t>ADC</a:t>
                </a:r>
              </a:p>
              <a:p>
                <a:pPr lvl="0">
                  <a:defRPr sz="1800"/>
                </a:pPr>
                <a:r>
                  <a:rPr sz="400"/>
                  <a:t>ASIC</a:t>
                </a:r>
              </a:p>
            </p:txBody>
          </p:sp>
          <p:sp>
            <p:nvSpPr>
              <p:cNvPr id="40" name="Shape 160"/>
              <p:cNvSpPr/>
              <p:nvPr/>
            </p:nvSpPr>
            <p:spPr>
              <a:xfrm>
                <a:off x="1401961" y="2341811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1" name="Shape 161"/>
              <p:cNvSpPr/>
              <p:nvPr/>
            </p:nvSpPr>
            <p:spPr>
              <a:xfrm>
                <a:off x="1408658" y="2127498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2" name="Shape 162"/>
              <p:cNvSpPr/>
              <p:nvPr/>
            </p:nvSpPr>
            <p:spPr>
              <a:xfrm>
                <a:off x="1408658" y="2165449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3" name="Shape 163"/>
              <p:cNvSpPr/>
              <p:nvPr/>
            </p:nvSpPr>
            <p:spPr>
              <a:xfrm>
                <a:off x="1408658" y="2197819"/>
                <a:ext cx="138411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4" name="Shape 164"/>
              <p:cNvSpPr/>
              <p:nvPr/>
            </p:nvSpPr>
            <p:spPr>
              <a:xfrm>
                <a:off x="1405310" y="2731368"/>
                <a:ext cx="138411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5" name="Shape 165"/>
              <p:cNvSpPr/>
              <p:nvPr/>
            </p:nvSpPr>
            <p:spPr>
              <a:xfrm>
                <a:off x="1412007" y="2517056"/>
                <a:ext cx="138411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6" name="Shape 166"/>
              <p:cNvSpPr/>
              <p:nvPr/>
            </p:nvSpPr>
            <p:spPr>
              <a:xfrm>
                <a:off x="1412007" y="2555007"/>
                <a:ext cx="138411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7" name="Shape 167"/>
              <p:cNvSpPr/>
              <p:nvPr/>
            </p:nvSpPr>
            <p:spPr>
              <a:xfrm>
                <a:off x="1412007" y="2587377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8" name="Shape 168"/>
              <p:cNvSpPr/>
              <p:nvPr/>
            </p:nvSpPr>
            <p:spPr>
              <a:xfrm>
                <a:off x="1405310" y="3120926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9" name="Shape 169"/>
              <p:cNvSpPr/>
              <p:nvPr/>
            </p:nvSpPr>
            <p:spPr>
              <a:xfrm>
                <a:off x="1412007" y="2906613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0" name="Shape 170"/>
              <p:cNvSpPr/>
              <p:nvPr/>
            </p:nvSpPr>
            <p:spPr>
              <a:xfrm>
                <a:off x="1412007" y="2944564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1" name="Shape 171"/>
              <p:cNvSpPr/>
              <p:nvPr/>
            </p:nvSpPr>
            <p:spPr>
              <a:xfrm>
                <a:off x="1412007" y="2976934"/>
                <a:ext cx="138411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2" name="Shape 172"/>
              <p:cNvSpPr/>
              <p:nvPr/>
            </p:nvSpPr>
            <p:spPr>
              <a:xfrm>
                <a:off x="1408658" y="3703588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3" name="Shape 173"/>
              <p:cNvSpPr/>
              <p:nvPr/>
            </p:nvSpPr>
            <p:spPr>
              <a:xfrm>
                <a:off x="1415356" y="3489275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4" name="Shape 174"/>
              <p:cNvSpPr/>
              <p:nvPr/>
            </p:nvSpPr>
            <p:spPr>
              <a:xfrm>
                <a:off x="1415356" y="3527227"/>
                <a:ext cx="13841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5" name="Shape 175"/>
              <p:cNvSpPr/>
              <p:nvPr/>
            </p:nvSpPr>
            <p:spPr>
              <a:xfrm>
                <a:off x="1415356" y="3559597"/>
                <a:ext cx="138411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6" name="Shape 176"/>
              <p:cNvSpPr/>
              <p:nvPr/>
            </p:nvSpPr>
            <p:spPr>
              <a:xfrm>
                <a:off x="1090475" y="3217526"/>
                <a:ext cx="508148" cy="1952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~8 ASICs</a:t>
                </a:r>
              </a:p>
            </p:txBody>
          </p:sp>
          <p:sp>
            <p:nvSpPr>
              <p:cNvPr id="57" name="Shape 177"/>
              <p:cNvSpPr/>
              <p:nvPr/>
            </p:nvSpPr>
            <p:spPr>
              <a:xfrm>
                <a:off x="2138660" y="2596307"/>
                <a:ext cx="383977" cy="634008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FE FPGA</a:t>
                </a:r>
              </a:p>
            </p:txBody>
          </p:sp>
          <p:sp>
            <p:nvSpPr>
              <p:cNvPr id="58" name="Shape 178"/>
              <p:cNvSpPr/>
              <p:nvPr/>
            </p:nvSpPr>
            <p:spPr>
              <a:xfrm flipV="1">
                <a:off x="2440037" y="2188876"/>
                <a:ext cx="1" cy="415432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59" name="Shape 179"/>
              <p:cNvSpPr/>
              <p:nvPr/>
            </p:nvSpPr>
            <p:spPr>
              <a:xfrm>
                <a:off x="1790930" y="2608585"/>
                <a:ext cx="355109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0" name="Shape 180"/>
              <p:cNvSpPr/>
              <p:nvPr/>
            </p:nvSpPr>
            <p:spPr>
              <a:xfrm>
                <a:off x="1784914" y="3028280"/>
                <a:ext cx="355109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1" name="Shape 181"/>
              <p:cNvSpPr/>
              <p:nvPr/>
            </p:nvSpPr>
            <p:spPr>
              <a:xfrm>
                <a:off x="1808043" y="3605361"/>
                <a:ext cx="573055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2" name="Shape 182"/>
              <p:cNvSpPr/>
              <p:nvPr/>
            </p:nvSpPr>
            <p:spPr>
              <a:xfrm flipV="1">
                <a:off x="2385343" y="3235896"/>
                <a:ext cx="1" cy="375074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3" name="Shape 183"/>
              <p:cNvSpPr/>
              <p:nvPr/>
            </p:nvSpPr>
            <p:spPr>
              <a:xfrm>
                <a:off x="1822281" y="3202851"/>
                <a:ext cx="444028" cy="3183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800"/>
                  <a:t>8x2 into</a:t>
                </a:r>
              </a:p>
              <a:p>
                <a:pPr lvl="0">
                  <a:defRPr sz="1800"/>
                </a:pPr>
                <a:r>
                  <a:rPr sz="800"/>
                  <a:t>FPGA</a:t>
                </a:r>
              </a:p>
            </p:txBody>
          </p:sp>
          <p:sp>
            <p:nvSpPr>
              <p:cNvPr id="64" name="Shape 184"/>
              <p:cNvSpPr/>
              <p:nvPr/>
            </p:nvSpPr>
            <p:spPr>
              <a:xfrm>
                <a:off x="2521458" y="2719090"/>
                <a:ext cx="917651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5" name="Shape 185"/>
              <p:cNvSpPr/>
              <p:nvPr/>
            </p:nvSpPr>
            <p:spPr>
              <a:xfrm flipV="1">
                <a:off x="2521458" y="2803922"/>
                <a:ext cx="917651" cy="4465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6" name="Shape 186"/>
              <p:cNvSpPr/>
              <p:nvPr/>
            </p:nvSpPr>
            <p:spPr>
              <a:xfrm>
                <a:off x="2748272" y="2050982"/>
                <a:ext cx="680684" cy="9031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dirty="0"/>
                  <a:t>~1Gbps</a:t>
                </a:r>
              </a:p>
              <a:p>
                <a:pPr lvl="0">
                  <a:defRPr sz="1800"/>
                </a:pPr>
                <a:r>
                  <a:rPr dirty="0"/>
                  <a:t>x 4</a:t>
                </a:r>
              </a:p>
            </p:txBody>
          </p:sp>
          <p:sp>
            <p:nvSpPr>
              <p:cNvPr id="67" name="Shape 187"/>
              <p:cNvSpPr/>
              <p:nvPr/>
            </p:nvSpPr>
            <p:spPr>
              <a:xfrm>
                <a:off x="555873" y="1835051"/>
                <a:ext cx="3018235" cy="2588494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68" name="Shape 188"/>
              <p:cNvSpPr/>
              <p:nvPr/>
            </p:nvSpPr>
            <p:spPr>
              <a:xfrm>
                <a:off x="3446859" y="1922116"/>
                <a:ext cx="383977" cy="240431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 anchor="ctr"/>
              <a:lstStyle/>
              <a:p>
                <a:pPr lvl="0">
                  <a:defRPr sz="1800"/>
                </a:pPr>
                <a:r>
                  <a:rPr sz="600"/>
                  <a:t>Cryostat Flange</a:t>
                </a:r>
              </a:p>
              <a:p>
                <a:pPr lvl="0">
                  <a:defRPr sz="1800"/>
                </a:pPr>
                <a:endParaRPr sz="600"/>
              </a:p>
              <a:p>
                <a:pPr lvl="0">
                  <a:defRPr sz="1800"/>
                </a:pPr>
                <a:r>
                  <a:rPr sz="600"/>
                  <a:t>4x20x3=240 </a:t>
                </a:r>
              </a:p>
              <a:p>
                <a:pPr lvl="0">
                  <a:defRPr sz="1800"/>
                </a:pPr>
                <a:r>
                  <a:rPr sz="600"/>
                  <a:t>Cu in: Optical out</a:t>
                </a:r>
              </a:p>
            </p:txBody>
          </p:sp>
          <p:sp>
            <p:nvSpPr>
              <p:cNvPr id="69" name="Shape 189"/>
              <p:cNvSpPr/>
              <p:nvPr/>
            </p:nvSpPr>
            <p:spPr>
              <a:xfrm>
                <a:off x="1790930" y="2688394"/>
                <a:ext cx="355109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0" name="Shape 190"/>
              <p:cNvSpPr/>
              <p:nvPr/>
            </p:nvSpPr>
            <p:spPr>
              <a:xfrm>
                <a:off x="1790930" y="2973586"/>
                <a:ext cx="355109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1" name="Shape 191"/>
              <p:cNvSpPr/>
              <p:nvPr/>
            </p:nvSpPr>
            <p:spPr>
              <a:xfrm>
                <a:off x="1808043" y="3542854"/>
                <a:ext cx="515012" cy="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2" name="Shape 192"/>
              <p:cNvSpPr/>
              <p:nvPr/>
            </p:nvSpPr>
            <p:spPr>
              <a:xfrm flipV="1">
                <a:off x="2326184" y="3226993"/>
                <a:ext cx="0" cy="321469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3" name="Shape 193"/>
              <p:cNvSpPr/>
              <p:nvPr/>
            </p:nvSpPr>
            <p:spPr>
              <a:xfrm>
                <a:off x="1798091" y="2184425"/>
                <a:ext cx="647653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4" name="Shape 194"/>
              <p:cNvSpPr/>
              <p:nvPr/>
            </p:nvSpPr>
            <p:spPr>
              <a:xfrm>
                <a:off x="1798090" y="2278186"/>
                <a:ext cx="515012" cy="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5" name="Shape 195"/>
              <p:cNvSpPr/>
              <p:nvPr/>
            </p:nvSpPr>
            <p:spPr>
              <a:xfrm flipV="1">
                <a:off x="2310244" y="2280446"/>
                <a:ext cx="1" cy="321469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6" name="Shape 196"/>
              <p:cNvSpPr/>
              <p:nvPr/>
            </p:nvSpPr>
            <p:spPr>
              <a:xfrm flipV="1">
                <a:off x="2521458" y="2901032"/>
                <a:ext cx="917651" cy="4466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7" name="Shape 197"/>
              <p:cNvSpPr/>
              <p:nvPr/>
            </p:nvSpPr>
            <p:spPr>
              <a:xfrm flipV="1">
                <a:off x="2519154" y="2985864"/>
                <a:ext cx="917651" cy="4466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8" name="Shape 198"/>
              <p:cNvSpPr/>
              <p:nvPr/>
            </p:nvSpPr>
            <p:spPr>
              <a:xfrm>
                <a:off x="908988" y="3852442"/>
                <a:ext cx="1829023" cy="4568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2500"/>
                  <a:t>x4 FEB/APA</a:t>
                </a:r>
              </a:p>
            </p:txBody>
          </p:sp>
          <p:sp>
            <p:nvSpPr>
              <p:cNvPr id="79" name="Shape 199"/>
              <p:cNvSpPr/>
              <p:nvPr/>
            </p:nvSpPr>
            <p:spPr>
              <a:xfrm>
                <a:off x="4645786" y="1605669"/>
                <a:ext cx="1442145" cy="250589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0" name="Shape 200"/>
              <p:cNvSpPr/>
              <p:nvPr/>
            </p:nvSpPr>
            <p:spPr>
              <a:xfrm>
                <a:off x="4678773" y="1696640"/>
                <a:ext cx="383977" cy="2316139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1" name="Shape 201"/>
              <p:cNvSpPr/>
              <p:nvPr/>
            </p:nvSpPr>
            <p:spPr>
              <a:xfrm>
                <a:off x="5152546" y="2150454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RCE0</a:t>
                </a:r>
              </a:p>
            </p:txBody>
          </p:sp>
          <p:sp>
            <p:nvSpPr>
              <p:cNvPr id="82" name="Shape 202"/>
              <p:cNvSpPr/>
              <p:nvPr/>
            </p:nvSpPr>
            <p:spPr>
              <a:xfrm>
                <a:off x="5153787" y="2651075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RCE2</a:t>
                </a:r>
              </a:p>
            </p:txBody>
          </p:sp>
          <p:sp>
            <p:nvSpPr>
              <p:cNvPr id="83" name="Shape 203"/>
              <p:cNvSpPr/>
              <p:nvPr/>
            </p:nvSpPr>
            <p:spPr>
              <a:xfrm>
                <a:off x="5153787" y="3151696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RCE4</a:t>
                </a:r>
              </a:p>
            </p:txBody>
          </p:sp>
          <p:sp>
            <p:nvSpPr>
              <p:cNvPr id="84" name="Shape 204"/>
              <p:cNvSpPr/>
              <p:nvPr/>
            </p:nvSpPr>
            <p:spPr>
              <a:xfrm>
                <a:off x="5628802" y="2150454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5" name="Shape 205"/>
              <p:cNvSpPr/>
              <p:nvPr/>
            </p:nvSpPr>
            <p:spPr>
              <a:xfrm>
                <a:off x="5628802" y="2651075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RCE3</a:t>
                </a:r>
              </a:p>
            </p:txBody>
          </p:sp>
          <p:sp>
            <p:nvSpPr>
              <p:cNvPr id="86" name="Shape 206"/>
              <p:cNvSpPr/>
              <p:nvPr/>
            </p:nvSpPr>
            <p:spPr>
              <a:xfrm>
                <a:off x="5628802" y="3151696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RCE5</a:t>
                </a:r>
              </a:p>
            </p:txBody>
          </p:sp>
          <p:sp>
            <p:nvSpPr>
              <p:cNvPr id="87" name="Shape 207"/>
              <p:cNvSpPr/>
              <p:nvPr/>
            </p:nvSpPr>
            <p:spPr>
              <a:xfrm>
                <a:off x="5153787" y="3652316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RCE6</a:t>
                </a:r>
              </a:p>
            </p:txBody>
          </p:sp>
          <p:sp>
            <p:nvSpPr>
              <p:cNvPr id="88" name="Shape 208"/>
              <p:cNvSpPr/>
              <p:nvPr/>
            </p:nvSpPr>
            <p:spPr>
              <a:xfrm>
                <a:off x="5628802" y="3652316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RCE7</a:t>
                </a:r>
              </a:p>
            </p:txBody>
          </p:sp>
          <p:sp>
            <p:nvSpPr>
              <p:cNvPr id="89" name="Shape 209"/>
              <p:cNvSpPr/>
              <p:nvPr/>
            </p:nvSpPr>
            <p:spPr>
              <a:xfrm>
                <a:off x="5384718" y="1695040"/>
                <a:ext cx="383977" cy="357215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1300"/>
                </a:lvl1pPr>
              </a:lstStyle>
              <a:p>
                <a:pPr lvl="0">
                  <a:defRPr sz="1800"/>
                </a:pPr>
                <a:r>
                  <a:rPr sz="900"/>
                  <a:t>DTM</a:t>
                </a:r>
              </a:p>
            </p:txBody>
          </p:sp>
          <p:sp>
            <p:nvSpPr>
              <p:cNvPr id="90" name="Shape 210"/>
              <p:cNvSpPr/>
              <p:nvPr/>
            </p:nvSpPr>
            <p:spPr>
              <a:xfrm>
                <a:off x="4007068" y="2287779"/>
                <a:ext cx="774909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grpSp>
            <p:nvGrpSpPr>
              <p:cNvPr id="91" name="Group 216"/>
              <p:cNvGrpSpPr/>
              <p:nvPr/>
            </p:nvGrpSpPr>
            <p:grpSpPr>
              <a:xfrm>
                <a:off x="3823693" y="2231827"/>
                <a:ext cx="172301" cy="129764"/>
                <a:chOff x="0" y="0"/>
                <a:chExt cx="245050" cy="184552"/>
              </a:xfrm>
            </p:grpSpPr>
            <p:sp>
              <p:nvSpPr>
                <p:cNvPr id="145" name="Shape 211"/>
                <p:cNvSpPr/>
                <p:nvPr/>
              </p:nvSpPr>
              <p:spPr>
                <a:xfrm>
                  <a:off x="0" y="180423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6" name="Shape 212"/>
                <p:cNvSpPr/>
                <p:nvPr/>
              </p:nvSpPr>
              <p:spPr>
                <a:xfrm>
                  <a:off x="0" y="120252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7" name="Shape 213"/>
                <p:cNvSpPr/>
                <p:nvPr/>
              </p:nvSpPr>
              <p:spPr>
                <a:xfrm>
                  <a:off x="0" y="61605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8" name="Shape 214"/>
                <p:cNvSpPr/>
                <p:nvPr/>
              </p:nvSpPr>
              <p:spPr>
                <a:xfrm>
                  <a:off x="0" y="4129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9" name="Shape 215"/>
                <p:cNvSpPr/>
                <p:nvPr/>
              </p:nvSpPr>
              <p:spPr>
                <a:xfrm flipV="1">
                  <a:off x="240389" y="0"/>
                  <a:ext cx="1" cy="18455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</p:grpSp>
          <p:sp>
            <p:nvSpPr>
              <p:cNvPr id="92" name="Shape 217"/>
              <p:cNvSpPr/>
              <p:nvPr/>
            </p:nvSpPr>
            <p:spPr>
              <a:xfrm>
                <a:off x="4786661" y="2199887"/>
                <a:ext cx="157037" cy="177981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3" name="Shape 218"/>
              <p:cNvSpPr/>
              <p:nvPr/>
            </p:nvSpPr>
            <p:spPr>
              <a:xfrm>
                <a:off x="4012459" y="2700777"/>
                <a:ext cx="771751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4" name="Shape 219"/>
              <p:cNvSpPr/>
              <p:nvPr/>
            </p:nvSpPr>
            <p:spPr>
              <a:xfrm>
                <a:off x="4792242" y="2611739"/>
                <a:ext cx="157038" cy="177981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5" name="Shape 220"/>
              <p:cNvSpPr/>
              <p:nvPr/>
            </p:nvSpPr>
            <p:spPr>
              <a:xfrm>
                <a:off x="4792242" y="3026135"/>
                <a:ext cx="157038" cy="177981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6" name="Shape 221"/>
              <p:cNvSpPr/>
              <p:nvPr/>
            </p:nvSpPr>
            <p:spPr>
              <a:xfrm>
                <a:off x="4010227" y="3115172"/>
                <a:ext cx="771751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7" name="Shape 222"/>
              <p:cNvSpPr/>
              <p:nvPr/>
            </p:nvSpPr>
            <p:spPr>
              <a:xfrm>
                <a:off x="4010227" y="3528170"/>
                <a:ext cx="771751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8" name="Shape 223"/>
              <p:cNvSpPr/>
              <p:nvPr/>
            </p:nvSpPr>
            <p:spPr>
              <a:xfrm>
                <a:off x="4792242" y="3428836"/>
                <a:ext cx="157038" cy="177981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9" name="Shape 224"/>
              <p:cNvSpPr/>
              <p:nvPr/>
            </p:nvSpPr>
            <p:spPr>
              <a:xfrm>
                <a:off x="4712438" y="3629721"/>
                <a:ext cx="315788" cy="37990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1000"/>
                  <a:t>8</a:t>
                </a:r>
              </a:p>
              <a:p>
                <a:pPr lvl="0">
                  <a:defRPr sz="1800"/>
                </a:pPr>
                <a:r>
                  <a:rPr sz="1000"/>
                  <a:t>total</a:t>
                </a:r>
              </a:p>
            </p:txBody>
          </p:sp>
          <p:sp>
            <p:nvSpPr>
              <p:cNvPr id="100" name="Shape 225"/>
              <p:cNvSpPr/>
              <p:nvPr/>
            </p:nvSpPr>
            <p:spPr>
              <a:xfrm>
                <a:off x="4521428" y="4323780"/>
                <a:ext cx="2116872" cy="8393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2500" dirty="0"/>
                  <a:t>8 FE/COB</a:t>
                </a:r>
              </a:p>
              <a:p>
                <a:pPr lvl="0">
                  <a:defRPr sz="1800"/>
                </a:pPr>
                <a:r>
                  <a:rPr sz="2500" dirty="0"/>
                  <a:t>(2 COBs total)</a:t>
                </a:r>
              </a:p>
            </p:txBody>
          </p:sp>
          <p:sp>
            <p:nvSpPr>
              <p:cNvPr id="101" name="Shape 226"/>
              <p:cNvSpPr/>
              <p:nvPr/>
            </p:nvSpPr>
            <p:spPr>
              <a:xfrm>
                <a:off x="5643661" y="2230834"/>
                <a:ext cx="354259" cy="19645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>
                <a:lvl1pPr>
                  <a:defRPr sz="1200"/>
                </a:lvl1pPr>
              </a:lstStyle>
              <a:p>
                <a:pPr lvl="0">
                  <a:defRPr sz="1800"/>
                </a:pPr>
                <a:r>
                  <a:rPr sz="800"/>
                  <a:t>RCE1</a:t>
                </a:r>
              </a:p>
            </p:txBody>
          </p:sp>
          <p:sp>
            <p:nvSpPr>
              <p:cNvPr id="102" name="Shape 227"/>
              <p:cNvSpPr/>
              <p:nvPr/>
            </p:nvSpPr>
            <p:spPr>
              <a:xfrm>
                <a:off x="1501684" y="4494559"/>
                <a:ext cx="1110675" cy="4554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2500"/>
                  <a:t>x4 APA</a:t>
                </a:r>
              </a:p>
            </p:txBody>
          </p:sp>
          <p:sp>
            <p:nvSpPr>
              <p:cNvPr id="103" name="Shape 228"/>
              <p:cNvSpPr/>
              <p:nvPr/>
            </p:nvSpPr>
            <p:spPr>
              <a:xfrm>
                <a:off x="6088047" y="2881499"/>
                <a:ext cx="1299301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4" name="Shape 229"/>
              <p:cNvSpPr/>
              <p:nvPr/>
            </p:nvSpPr>
            <p:spPr>
              <a:xfrm>
                <a:off x="7387465" y="2574540"/>
                <a:ext cx="1442145" cy="563688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5717" tIns="35717" rIns="35717" bIns="35717" anchor="ctr"/>
              <a:lstStyle>
                <a:lvl1pPr>
                  <a:defRPr sz="2400"/>
                </a:lvl1pPr>
              </a:lstStyle>
              <a:p>
                <a:pPr lvl="0">
                  <a:defRPr sz="1800"/>
                </a:pPr>
                <a:r>
                  <a:rPr sz="1700"/>
                  <a:t>TPC DAQ PC</a:t>
                </a:r>
              </a:p>
            </p:txBody>
          </p:sp>
          <p:sp>
            <p:nvSpPr>
              <p:cNvPr id="105" name="Shape 230"/>
              <p:cNvSpPr/>
              <p:nvPr/>
            </p:nvSpPr>
            <p:spPr>
              <a:xfrm>
                <a:off x="4747594" y="1807686"/>
                <a:ext cx="250032" cy="223243"/>
              </a:xfrm>
              <a:prstGeom prst="rect">
                <a:avLst/>
              </a:prstGeom>
              <a:ln w="25400">
                <a:solidFill>
                  <a:srgbClr val="85888D"/>
                </a:solidFill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6" name="Shape 231"/>
              <p:cNvSpPr/>
              <p:nvPr/>
            </p:nvSpPr>
            <p:spPr>
              <a:xfrm>
                <a:off x="7404164" y="3221385"/>
                <a:ext cx="1392764" cy="3214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>
                <a:lvl1pPr>
                  <a:defRPr sz="2300"/>
                </a:lvl1pPr>
              </a:lstStyle>
              <a:p>
                <a:pPr lvl="0">
                  <a:defRPr sz="1800"/>
                </a:pPr>
                <a:r>
                  <a:rPr sz="1600"/>
                  <a:t>(one PC/COB)</a:t>
                </a:r>
              </a:p>
            </p:txBody>
          </p:sp>
          <p:sp>
            <p:nvSpPr>
              <p:cNvPr id="107" name="Shape 232"/>
              <p:cNvSpPr/>
              <p:nvPr/>
            </p:nvSpPr>
            <p:spPr>
              <a:xfrm>
                <a:off x="3635306" y="1461579"/>
                <a:ext cx="1104667" cy="376088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8" name="Shape 233"/>
              <p:cNvSpPr/>
              <p:nvPr/>
            </p:nvSpPr>
            <p:spPr>
              <a:xfrm>
                <a:off x="3635000" y="1592355"/>
                <a:ext cx="1104667" cy="376089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9" name="Shape 235"/>
              <p:cNvSpPr/>
              <p:nvPr/>
            </p:nvSpPr>
            <p:spPr>
              <a:xfrm>
                <a:off x="5001251" y="1916614"/>
                <a:ext cx="379512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0" name="Shape 236"/>
              <p:cNvSpPr/>
              <p:nvPr/>
            </p:nvSpPr>
            <p:spPr>
              <a:xfrm flipV="1">
                <a:off x="5300395" y="2065827"/>
                <a:ext cx="285422" cy="8464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1" name="Shape 237"/>
              <p:cNvSpPr/>
              <p:nvPr/>
            </p:nvSpPr>
            <p:spPr>
              <a:xfrm flipH="1" flipV="1">
                <a:off x="5588277" y="2061170"/>
                <a:ext cx="261734" cy="93954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2" name="Shape 238"/>
              <p:cNvSpPr/>
              <p:nvPr/>
            </p:nvSpPr>
            <p:spPr>
              <a:xfrm flipV="1">
                <a:off x="5345775" y="2509045"/>
                <a:ext cx="1" cy="13393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3" name="Shape 239"/>
              <p:cNvSpPr/>
              <p:nvPr/>
            </p:nvSpPr>
            <p:spPr>
              <a:xfrm flipV="1">
                <a:off x="5820790" y="2511150"/>
                <a:ext cx="1" cy="13393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4" name="Shape 240"/>
              <p:cNvSpPr/>
              <p:nvPr/>
            </p:nvSpPr>
            <p:spPr>
              <a:xfrm flipV="1">
                <a:off x="5345775" y="3013027"/>
                <a:ext cx="1" cy="13393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5" name="Shape 241"/>
              <p:cNvSpPr/>
              <p:nvPr/>
            </p:nvSpPr>
            <p:spPr>
              <a:xfrm flipV="1">
                <a:off x="5345775" y="3513694"/>
                <a:ext cx="1" cy="13393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6" name="Shape 242"/>
              <p:cNvSpPr/>
              <p:nvPr/>
            </p:nvSpPr>
            <p:spPr>
              <a:xfrm flipV="1">
                <a:off x="5819893" y="3013027"/>
                <a:ext cx="1" cy="13393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7" name="Shape 243"/>
              <p:cNvSpPr/>
              <p:nvPr/>
            </p:nvSpPr>
            <p:spPr>
              <a:xfrm flipV="1">
                <a:off x="5819893" y="3513648"/>
                <a:ext cx="1" cy="13393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8" name="Shape 244"/>
              <p:cNvSpPr/>
              <p:nvPr/>
            </p:nvSpPr>
            <p:spPr>
              <a:xfrm flipH="1">
                <a:off x="4949279" y="2293860"/>
                <a:ext cx="192756" cy="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19" name="Shape 245"/>
              <p:cNvSpPr/>
              <p:nvPr/>
            </p:nvSpPr>
            <p:spPr>
              <a:xfrm flipH="1" flipV="1">
                <a:off x="4951744" y="2700868"/>
                <a:ext cx="197221" cy="129481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0" name="Shape 246"/>
              <p:cNvSpPr/>
              <p:nvPr/>
            </p:nvSpPr>
            <p:spPr>
              <a:xfrm flipH="1" flipV="1">
                <a:off x="4960709" y="3102704"/>
                <a:ext cx="179362" cy="205384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1" name="Shape 247"/>
              <p:cNvSpPr/>
              <p:nvPr/>
            </p:nvSpPr>
            <p:spPr>
              <a:xfrm flipH="1" flipV="1">
                <a:off x="4953977" y="3528498"/>
                <a:ext cx="206151" cy="303610"/>
              </a:xfrm>
              <a:prstGeom prst="line">
                <a:avLst/>
              </a:prstGeom>
              <a:ln w="25400">
                <a:solidFill/>
                <a:miter lim="400000"/>
              </a:ln>
            </p:spPr>
            <p:txBody>
              <a:bodyPr lIns="35717" tIns="35717" rIns="35717" bIns="35717" anchor="ctr"/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22" name="Shape 248"/>
              <p:cNvSpPr/>
              <p:nvPr/>
            </p:nvSpPr>
            <p:spPr>
              <a:xfrm>
                <a:off x="4105181" y="2335595"/>
                <a:ext cx="444028" cy="3183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800"/>
                  <a:t>4 fibers/</a:t>
                </a:r>
              </a:p>
              <a:p>
                <a:pPr lvl="0">
                  <a:defRPr sz="1800"/>
                </a:pPr>
                <a:r>
                  <a:rPr sz="800"/>
                  <a:t>bundle</a:t>
                </a:r>
              </a:p>
            </p:txBody>
          </p:sp>
          <p:sp>
            <p:nvSpPr>
              <p:cNvPr id="123" name="Shape 250"/>
              <p:cNvSpPr/>
              <p:nvPr/>
            </p:nvSpPr>
            <p:spPr>
              <a:xfrm>
                <a:off x="1110456" y="1388201"/>
                <a:ext cx="1265774" cy="4568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>
                <a:lvl1pPr>
                  <a:defRPr b="1" i="1"/>
                </a:lvl1pPr>
              </a:lstStyle>
              <a:p>
                <a:pPr lvl="0">
                  <a:defRPr sz="1800" b="0" i="0"/>
                </a:pPr>
                <a:r>
                  <a:rPr sz="2500"/>
                  <a:t>Cryostat</a:t>
                </a:r>
              </a:p>
            </p:txBody>
          </p:sp>
          <p:grpSp>
            <p:nvGrpSpPr>
              <p:cNvPr id="124" name="Group 258"/>
              <p:cNvGrpSpPr/>
              <p:nvPr/>
            </p:nvGrpSpPr>
            <p:grpSpPr>
              <a:xfrm>
                <a:off x="3829231" y="2635985"/>
                <a:ext cx="172301" cy="129765"/>
                <a:chOff x="0" y="0"/>
                <a:chExt cx="245050" cy="184552"/>
              </a:xfrm>
            </p:grpSpPr>
            <p:sp>
              <p:nvSpPr>
                <p:cNvPr id="140" name="Shape 253"/>
                <p:cNvSpPr/>
                <p:nvPr/>
              </p:nvSpPr>
              <p:spPr>
                <a:xfrm>
                  <a:off x="0" y="180423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1" name="Shape 254"/>
                <p:cNvSpPr/>
                <p:nvPr/>
              </p:nvSpPr>
              <p:spPr>
                <a:xfrm>
                  <a:off x="0" y="120252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2" name="Shape 255"/>
                <p:cNvSpPr/>
                <p:nvPr/>
              </p:nvSpPr>
              <p:spPr>
                <a:xfrm>
                  <a:off x="0" y="61605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3" name="Shape 256"/>
                <p:cNvSpPr/>
                <p:nvPr/>
              </p:nvSpPr>
              <p:spPr>
                <a:xfrm>
                  <a:off x="0" y="4129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44" name="Shape 257"/>
                <p:cNvSpPr/>
                <p:nvPr/>
              </p:nvSpPr>
              <p:spPr>
                <a:xfrm flipV="1">
                  <a:off x="240389" y="0"/>
                  <a:ext cx="1" cy="18455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</p:grpSp>
          <p:grpSp>
            <p:nvGrpSpPr>
              <p:cNvPr id="125" name="Group 264"/>
              <p:cNvGrpSpPr/>
              <p:nvPr/>
            </p:nvGrpSpPr>
            <p:grpSpPr>
              <a:xfrm>
                <a:off x="3839811" y="3051923"/>
                <a:ext cx="172301" cy="129764"/>
                <a:chOff x="0" y="0"/>
                <a:chExt cx="245050" cy="184552"/>
              </a:xfrm>
            </p:grpSpPr>
            <p:sp>
              <p:nvSpPr>
                <p:cNvPr id="135" name="Shape 259"/>
                <p:cNvSpPr/>
                <p:nvPr/>
              </p:nvSpPr>
              <p:spPr>
                <a:xfrm>
                  <a:off x="0" y="180423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6" name="Shape 260"/>
                <p:cNvSpPr/>
                <p:nvPr/>
              </p:nvSpPr>
              <p:spPr>
                <a:xfrm>
                  <a:off x="0" y="120252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7" name="Shape 261"/>
                <p:cNvSpPr/>
                <p:nvPr/>
              </p:nvSpPr>
              <p:spPr>
                <a:xfrm>
                  <a:off x="0" y="61605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8" name="Shape 262"/>
                <p:cNvSpPr/>
                <p:nvPr/>
              </p:nvSpPr>
              <p:spPr>
                <a:xfrm>
                  <a:off x="0" y="4129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9" name="Shape 263"/>
                <p:cNvSpPr/>
                <p:nvPr/>
              </p:nvSpPr>
              <p:spPr>
                <a:xfrm flipV="1">
                  <a:off x="240389" y="0"/>
                  <a:ext cx="1" cy="18455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</p:grpSp>
          <p:grpSp>
            <p:nvGrpSpPr>
              <p:cNvPr id="126" name="Group 270"/>
              <p:cNvGrpSpPr/>
              <p:nvPr/>
            </p:nvGrpSpPr>
            <p:grpSpPr>
              <a:xfrm>
                <a:off x="3835323" y="3467859"/>
                <a:ext cx="172301" cy="129764"/>
                <a:chOff x="0" y="0"/>
                <a:chExt cx="245050" cy="184552"/>
              </a:xfrm>
            </p:grpSpPr>
            <p:sp>
              <p:nvSpPr>
                <p:cNvPr id="130" name="Shape 265"/>
                <p:cNvSpPr/>
                <p:nvPr/>
              </p:nvSpPr>
              <p:spPr>
                <a:xfrm>
                  <a:off x="0" y="180423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1" name="Shape 266"/>
                <p:cNvSpPr/>
                <p:nvPr/>
              </p:nvSpPr>
              <p:spPr>
                <a:xfrm>
                  <a:off x="0" y="120252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2" name="Shape 267"/>
                <p:cNvSpPr/>
                <p:nvPr/>
              </p:nvSpPr>
              <p:spPr>
                <a:xfrm>
                  <a:off x="0" y="61605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3" name="Shape 268"/>
                <p:cNvSpPr/>
                <p:nvPr/>
              </p:nvSpPr>
              <p:spPr>
                <a:xfrm>
                  <a:off x="0" y="4129"/>
                  <a:ext cx="245051" cy="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  <p:sp>
              <p:nvSpPr>
                <p:cNvPr id="134" name="Shape 269"/>
                <p:cNvSpPr/>
                <p:nvPr/>
              </p:nvSpPr>
              <p:spPr>
                <a:xfrm flipV="1">
                  <a:off x="240389" y="0"/>
                  <a:ext cx="1" cy="18455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  <a:endParaRPr/>
                </a:p>
              </p:txBody>
            </p:sp>
          </p:grpSp>
          <p:sp>
            <p:nvSpPr>
              <p:cNvPr id="127" name="Shape 271"/>
              <p:cNvSpPr/>
              <p:nvPr/>
            </p:nvSpPr>
            <p:spPr>
              <a:xfrm>
                <a:off x="4135015" y="3566471"/>
                <a:ext cx="266045" cy="3183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 sz="800"/>
                  <a:t>20</a:t>
                </a:r>
              </a:p>
              <a:p>
                <a:pPr lvl="0">
                  <a:defRPr sz="1800"/>
                </a:pPr>
                <a:r>
                  <a:rPr sz="800"/>
                  <a:t>total</a:t>
                </a:r>
              </a:p>
            </p:txBody>
          </p:sp>
          <p:sp>
            <p:nvSpPr>
              <p:cNvPr id="128" name="Shape 272"/>
              <p:cNvSpPr/>
              <p:nvPr/>
            </p:nvSpPr>
            <p:spPr>
              <a:xfrm>
                <a:off x="6262666" y="2551691"/>
                <a:ext cx="919156" cy="6261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>
                  <a:defRPr sz="1800"/>
                </a:pPr>
                <a:r>
                  <a:rPr/>
                  <a:t>10Gbps</a:t>
                </a:r>
              </a:p>
              <a:p>
                <a:pPr lvl="0">
                  <a:defRPr sz="1800"/>
                </a:pPr>
                <a:r>
                  <a:rPr/>
                  <a:t>ethernet</a:t>
                </a:r>
              </a:p>
            </p:txBody>
          </p:sp>
          <p:sp>
            <p:nvSpPr>
              <p:cNvPr id="129" name="Shape 273"/>
              <p:cNvSpPr/>
              <p:nvPr/>
            </p:nvSpPr>
            <p:spPr>
              <a:xfrm>
                <a:off x="491561" y="5023842"/>
                <a:ext cx="3892272" cy="3571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7" tIns="35717" rIns="35717" bIns="35717" anchor="ctr">
                <a:spAutoFit/>
              </a:bodyPr>
              <a:lstStyle/>
              <a:p>
                <a:pPr lvl="0" algn="l">
                  <a:defRPr sz="1800"/>
                </a:pPr>
                <a:r>
                  <a:rPr sz="900" b="1" i="1"/>
                  <a:t>FE configuration &amp; control done over same high-speed connections </a:t>
                </a:r>
              </a:p>
              <a:p>
                <a:pPr lvl="0" algn="l">
                  <a:defRPr sz="1800"/>
                </a:pPr>
                <a:r>
                  <a:rPr sz="900" b="1" i="1"/>
                  <a:t>as signal, with dedicated I2C links as a backup </a:t>
                </a: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904193" y="4097258"/>
            <a:ext cx="88743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5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35-ton Prototype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SLAC Effort on DUNE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Possible SLAC Contributions to ICARUS DAQ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243584"/>
            <a:ext cx="2971800" cy="50655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mtClean="0"/>
              <a:t>Recently completed 35-ton prototype run at FNAL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16 SLAC RCE’s (2 COBs) used to readout </a:t>
            </a:r>
          </a:p>
          <a:p>
            <a:pPr marL="800100" lvl="1" indent="-342900">
              <a:buFont typeface="Arial"/>
              <a:buChar char="•"/>
            </a:pPr>
            <a:r>
              <a:rPr lang="en-US" smtClean="0"/>
              <a:t>16 BNL Cold FEMBs (2048 channels) through  Cu-&gt;optical converter with PGP protocol</a:t>
            </a:r>
          </a:p>
          <a:p>
            <a:pPr marL="800100" lvl="1" indent="-342900">
              <a:buFont typeface="Arial"/>
              <a:buChar char="•"/>
            </a:pPr>
            <a:r>
              <a:rPr lang="en-US" smtClean="0"/>
              <a:t>Data rate per fiber 1 Gb/s</a:t>
            </a:r>
          </a:p>
          <a:p>
            <a:pPr marL="800100" lvl="1" indent="-342900">
              <a:buFont typeface="Arial"/>
              <a:buChar char="•"/>
            </a:pPr>
            <a:r>
              <a:rPr lang="en-US" smtClean="0"/>
              <a:t>Total input data rate 64 Gbit/second</a:t>
            </a:r>
          </a:p>
          <a:p>
            <a:pPr marL="800100" lvl="1" indent="-342900">
              <a:buFont typeface="Arial"/>
              <a:buChar char="•"/>
            </a:pPr>
            <a:r>
              <a:rPr lang="en-US" smtClean="0"/>
              <a:t>Xylinx firmware running in RCE, Altera firmware running in FEMBs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RCE’s used to buffer data while waiting for 1 Hz trigger</a:t>
            </a:r>
          </a:p>
          <a:p>
            <a:pPr marL="800100" lvl="1" indent="-342900">
              <a:buFont typeface="Arial"/>
              <a:buChar char="•"/>
            </a:pPr>
            <a:r>
              <a:rPr lang="en-US" smtClean="0"/>
              <a:t>Send data on to back-end using TCP/IP</a:t>
            </a:r>
          </a:p>
          <a:p>
            <a:pPr marL="800100" lvl="1" indent="-342900">
              <a:buFont typeface="Arial"/>
              <a:buChar char="•"/>
            </a:pPr>
            <a:r>
              <a:rPr lang="en-US" smtClean="0"/>
              <a:t>Also planned to test zero-suppression algorithms – not implemented due to high noise, short run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346" y="1243584"/>
            <a:ext cx="4348804" cy="153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346" y="2775443"/>
            <a:ext cx="4313082" cy="1519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480147"/>
            <a:ext cx="2611792" cy="1948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4934634"/>
            <a:ext cx="1750111" cy="92333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COB Board:</a:t>
            </a:r>
          </a:p>
          <a:p>
            <a:r>
              <a:rPr lang="en-US" dirty="0" smtClean="0"/>
              <a:t>8 RCEs on one </a:t>
            </a:r>
          </a:p>
          <a:p>
            <a:r>
              <a:rPr lang="en-US" dirty="0" smtClean="0"/>
              <a:t>ATCA blade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3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RCE-based DAQ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SLAC Effort on DUNE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2800479" cy="151219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SLAC-developed RCEs used to readout WIBs and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Compress </a:t>
            </a:r>
            <a:r>
              <a:rPr lang="en-US" dirty="0" err="1" smtClean="0"/>
              <a:t>losslessly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Receive triggers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Buffer data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Supporting multiple test stands employing RCEs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02" y="1555719"/>
            <a:ext cx="5411301" cy="5012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2" y="2755779"/>
            <a:ext cx="2805857" cy="3496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55392" y="1555719"/>
            <a:ext cx="451611" cy="3452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DUNE RCE DAQ Test Stands Around the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SLAC Effort on DUNE</a:t>
            </a:r>
            <a:endParaRPr lang="en-US" dirty="0"/>
          </a:p>
        </p:txBody>
      </p:sp>
      <p:pic>
        <p:nvPicPr>
          <p:cNvPr id="10" name="Picture 9" descr="bosch_st_map_north_ame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41" y="3198840"/>
            <a:ext cx="4744219" cy="19108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3288" y="5411681"/>
            <a:ext cx="167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SLAC: Compression,</a:t>
            </a:r>
          </a:p>
          <a:p>
            <a:r>
              <a:rPr lang="en-US" dirty="0" smtClean="0"/>
              <a:t>Firmware support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46674" y="4310034"/>
            <a:ext cx="325929" cy="1101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80159" y="2975108"/>
            <a:ext cx="359410" cy="144612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0869" y="1257332"/>
            <a:ext cx="185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FNAL: </a:t>
            </a:r>
          </a:p>
          <a:p>
            <a:r>
              <a:rPr lang="en-US" dirty="0" smtClean="0"/>
              <a:t>Noise Test</a:t>
            </a:r>
          </a:p>
          <a:p>
            <a:r>
              <a:rPr lang="en-US" dirty="0" smtClean="0"/>
              <a:t>using RCE DAQ</a:t>
            </a:r>
            <a:endParaRPr lang="en-US" dirty="0"/>
          </a:p>
        </p:txBody>
      </p:sp>
      <p:pic>
        <p:nvPicPr>
          <p:cNvPr id="26" name="Picture 25" descr="PastedGraphic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9" y="2296699"/>
            <a:ext cx="3361734" cy="3715147"/>
          </a:xfrm>
          <a:prstGeom prst="rect">
            <a:avLst/>
          </a:prstGeom>
        </p:spPr>
      </p:pic>
      <p:pic>
        <p:nvPicPr>
          <p:cNvPr id="31" name="Picture 30" descr="IMG_20170315_1039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70" y="1222130"/>
            <a:ext cx="2216185" cy="17529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47902" y="1251712"/>
            <a:ext cx="12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Boston: </a:t>
            </a:r>
          </a:p>
          <a:p>
            <a:r>
              <a:rPr lang="en-US" dirty="0" smtClean="0"/>
              <a:t>WIB/RCE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901477" y="3726295"/>
            <a:ext cx="2509060" cy="50323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52266" y="1270394"/>
            <a:ext cx="210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Oxford: </a:t>
            </a:r>
          </a:p>
          <a:p>
            <a:r>
              <a:rPr lang="en-US" dirty="0" err="1" smtClean="0"/>
              <a:t>ArtDAQ</a:t>
            </a:r>
            <a:r>
              <a:rPr lang="en-US" dirty="0"/>
              <a:t> </a:t>
            </a:r>
            <a:r>
              <a:rPr lang="en-US" dirty="0" smtClean="0"/>
              <a:t>with RCE data source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529289" y="2296699"/>
            <a:ext cx="1114173" cy="175310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G_7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25" y="4049800"/>
            <a:ext cx="1932875" cy="257857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20375" y="5362057"/>
            <a:ext cx="1890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CERN:</a:t>
            </a:r>
          </a:p>
          <a:p>
            <a:r>
              <a:rPr lang="en-US" dirty="0" smtClean="0"/>
              <a:t>Vertical Slice</a:t>
            </a:r>
          </a:p>
          <a:p>
            <a:r>
              <a:rPr lang="en-US" dirty="0" smtClean="0"/>
              <a:t>Development,</a:t>
            </a:r>
          </a:p>
          <a:p>
            <a:r>
              <a:rPr lang="en-US" dirty="0" smtClean="0"/>
              <a:t>Tests with timing</a:t>
            </a:r>
          </a:p>
          <a:p>
            <a:r>
              <a:rPr lang="en-US" dirty="0" smtClean="0"/>
              <a:t>board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240687" y="4310034"/>
            <a:ext cx="288602" cy="128212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5403"/>
      </p:ext>
    </p:extLst>
  </p:cSld>
  <p:clrMapOvr>
    <a:masterClrMapping/>
  </p:clrMapOvr>
</p:sld>
</file>

<file path=ppt/theme/theme1.xml><?xml version="1.0" encoding="utf-8"?>
<a:theme xmlns:a="http://schemas.openxmlformats.org/drawingml/2006/main" name="convery_29jul16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convery_29jul16.thmx</Template>
  <TotalTime>0</TotalTime>
  <Words>532</Words>
  <Application>Microsoft Macintosh PowerPoint</Application>
  <PresentationFormat>On-screen Show (4:3)</PresentationFormat>
  <Paragraphs>129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convery_29jul16</vt:lpstr>
      <vt:lpstr>SLAC DAQ of LArTPC</vt:lpstr>
      <vt:lpstr>SLAC RCE-based DAQ</vt:lpstr>
      <vt:lpstr>PowerPoint Presentation</vt:lpstr>
      <vt:lpstr>35-ton Prototype System</vt:lpstr>
      <vt:lpstr>ProtoDUNE RCE-based DAQ Design</vt:lpstr>
      <vt:lpstr>DUNE RCE DAQ Test Stands Around the World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Convery</dc:creator>
  <cp:lastModifiedBy/>
  <cp:revision>1</cp:revision>
  <dcterms:created xsi:type="dcterms:W3CDTF">2017-03-15T17:59:59Z</dcterms:created>
  <dcterms:modified xsi:type="dcterms:W3CDTF">2017-04-06T14:34:21Z</dcterms:modified>
</cp:coreProperties>
</file>