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31"/>
  </p:notesMasterIdLst>
  <p:handoutMasterIdLst>
    <p:handoutMasterId r:id="rId32"/>
  </p:handoutMasterIdLst>
  <p:sldIdLst>
    <p:sldId id="256" r:id="rId2"/>
    <p:sldId id="419" r:id="rId3"/>
    <p:sldId id="420" r:id="rId4"/>
    <p:sldId id="421" r:id="rId5"/>
    <p:sldId id="515" r:id="rId6"/>
    <p:sldId id="494" r:id="rId7"/>
    <p:sldId id="495" r:id="rId8"/>
    <p:sldId id="472" r:id="rId9"/>
    <p:sldId id="423" r:id="rId10"/>
    <p:sldId id="424" r:id="rId11"/>
    <p:sldId id="425" r:id="rId12"/>
    <p:sldId id="439" r:id="rId13"/>
    <p:sldId id="496" r:id="rId14"/>
    <p:sldId id="497" r:id="rId15"/>
    <p:sldId id="499" r:id="rId16"/>
    <p:sldId id="500" r:id="rId17"/>
    <p:sldId id="501" r:id="rId18"/>
    <p:sldId id="512" r:id="rId19"/>
    <p:sldId id="513" r:id="rId20"/>
    <p:sldId id="516" r:id="rId21"/>
    <p:sldId id="517" r:id="rId22"/>
    <p:sldId id="507" r:id="rId23"/>
    <p:sldId id="537" r:id="rId24"/>
    <p:sldId id="539" r:id="rId25"/>
    <p:sldId id="541" r:id="rId26"/>
    <p:sldId id="538" r:id="rId27"/>
    <p:sldId id="502" r:id="rId28"/>
    <p:sldId id="474" r:id="rId29"/>
    <p:sldId id="51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12" autoAdjust="0"/>
    <p:restoredTop sz="94545" autoAdjust="0"/>
  </p:normalViewPr>
  <p:slideViewPr>
    <p:cSldViewPr snapToGrid="0" snapToObjects="1">
      <p:cViewPr>
        <p:scale>
          <a:sx n="100" d="100"/>
          <a:sy n="100" d="100"/>
        </p:scale>
        <p:origin x="976" y="1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2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emf"/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Relationship Id="rId3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image" Target="../media/image30.wmf"/><Relationship Id="rId3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2B66D-8A41-E24E-83D6-3FC05C108625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4F2FF-4BE9-7340-90C3-D35098DBA7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0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C2910-B359-2A40-803E-2BD8C7B76DC1}" type="datetimeFigureOut">
              <a:rPr lang="en-US" smtClean="0"/>
              <a:pPr/>
              <a:t>4/25/17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2E896-011C-7649-96A2-10D0D07238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306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61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74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31AB1-081B-48A0-8F5F-4AAD34BB9083}" type="slidenum">
              <a:rPr lang="en-US"/>
              <a:pPr/>
              <a:t>18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7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31AB1-081B-48A0-8F5F-4AAD34BB9083}" type="slidenum">
              <a:rPr lang="en-US"/>
              <a:pPr/>
              <a:t>19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2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E896-011C-7649-96A2-10D0D07238E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06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80772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400" y="6083300"/>
            <a:ext cx="1752600" cy="749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3429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9828F344-5DC5-44AF-9E4A-286FB2465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Apr 26 2017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74C80-5127-4448-8719-9A2D209D1D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0102"/>
            <a:ext cx="8229600" cy="48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291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</a:defRPr>
            </a:lvl1pPr>
          </a:lstStyle>
          <a:p>
            <a:r>
              <a:rPr lang="nb-NO" smtClean="0"/>
              <a:t>Apr 26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5907" y="64315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fld id="{3D5DE84E-4CEA-AD46-B381-E607889127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1336" y="6431552"/>
            <a:ext cx="2453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</a:defRPr>
            </a:lvl1pPr>
          </a:lstStyle>
          <a:p>
            <a:r>
              <a:rPr lang="en-US" smtClean="0"/>
              <a:t>PHY290E: QCD in the nucleus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6" r:id="rId12"/>
    <p:sldLayoutId id="2147483797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FF0000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29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30.w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31.wmf"/><Relationship Id="rId10" Type="http://schemas.openxmlformats.org/officeDocument/2006/relationships/image" Target="../media/image33.png"/><Relationship Id="rId11" Type="http://schemas.openxmlformats.org/officeDocument/2006/relationships/image" Target="../media/image2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tiff"/><Relationship Id="rId3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38.wmf"/><Relationship Id="rId5" Type="http://schemas.openxmlformats.org/officeDocument/2006/relationships/image" Target="../media/image3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wmf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4" Type="http://schemas.openxmlformats.org/officeDocument/2006/relationships/image" Target="../media/image54.tif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wmf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61.pn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60.emf"/><Relationship Id="rId7" Type="http://schemas.openxmlformats.org/officeDocument/2006/relationships/image" Target="../media/image6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6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.png"/><Relationship Id="rId4" Type="http://schemas.openxmlformats.org/officeDocument/2006/relationships/image" Target="../media/image12.gif"/><Relationship Id="rId5" Type="http://schemas.openxmlformats.org/officeDocument/2006/relationships/oleObject" Target="../embeddings/oleObject5.bin"/><Relationship Id="rId6" Type="http://schemas.openxmlformats.org/officeDocument/2006/relationships/image" Target="../media/image8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9.w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4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23.wmf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9" Type="http://schemas.openxmlformats.org/officeDocument/2006/relationships/image" Target="../media/image27.emf"/><Relationship Id="rId10" Type="http://schemas.openxmlformats.org/officeDocument/2006/relationships/image" Target="../media/image2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244" y="2473888"/>
            <a:ext cx="6621511" cy="1118442"/>
          </a:xfrm>
        </p:spPr>
        <p:txBody>
          <a:bodyPr>
            <a:normAutofit/>
          </a:bodyPr>
          <a:lstStyle/>
          <a:p>
            <a:r>
              <a:rPr lang="en-US" i="1" dirty="0" smtClean="0"/>
              <a:t>Peter Jacobs</a:t>
            </a:r>
            <a:endParaRPr lang="en-US" i="1" dirty="0"/>
          </a:p>
          <a:p>
            <a:r>
              <a:rPr lang="en-US" i="1" dirty="0" smtClean="0"/>
              <a:t>Lawrence Berkeley National Laboratory</a:t>
            </a: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752643" y="1118637"/>
            <a:ext cx="7260064" cy="1413243"/>
          </a:xfrm>
        </p:spPr>
        <p:txBody>
          <a:bodyPr>
            <a:normAutofit/>
          </a:bodyPr>
          <a:lstStyle/>
          <a:p>
            <a:r>
              <a:rPr lang="en-US" dirty="0" smtClean="0"/>
              <a:t>QCD in the nucleus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</a:t>
            </a:fld>
            <a:endParaRPr kumimoji="0" lang="en-US"/>
          </a:p>
        </p:txBody>
      </p:sp>
      <p:pic>
        <p:nvPicPr>
          <p:cNvPr id="9" name="Picture 7" descr="LBNL log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58187"/>
            <a:ext cx="17526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21400" y="129733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798" y="4519896"/>
            <a:ext cx="829450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*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The proton is also </a:t>
            </a:r>
            <a:r>
              <a:rPr lang="en-US" sz="2000" smtClean="0">
                <a:latin typeface="Times New Roman"/>
                <a:cs typeface="Times New Roman"/>
              </a:rPr>
              <a:t>a nucleus (complex QCD bound state)</a:t>
            </a:r>
            <a:r>
              <a:rPr lang="is-IS" sz="2000" dirty="0" smtClean="0">
                <a:latin typeface="Times New Roman"/>
                <a:cs typeface="Times New Roman"/>
              </a:rPr>
              <a:t>…just a small one. </a:t>
            </a:r>
            <a:br>
              <a:rPr lang="is-IS" sz="2000" dirty="0" smtClean="0">
                <a:latin typeface="Times New Roman"/>
                <a:cs typeface="Times New Roman"/>
              </a:rPr>
            </a:br>
            <a:endParaRPr lang="is-IS" sz="2000" dirty="0" smtClean="0">
              <a:latin typeface="Times New Roman"/>
              <a:cs typeface="Times New Roman"/>
            </a:endParaRPr>
          </a:p>
          <a:p>
            <a:r>
              <a:rPr lang="is-IS" sz="2000" dirty="0" smtClean="0">
                <a:latin typeface="Times New Roman"/>
                <a:cs typeface="Times New Roman"/>
              </a:rPr>
              <a:t>We therefore expect smooth rather than dramatic changes in properties when going from protons to light nuclei to heavy nuclei.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 rot="20462177">
            <a:off x="1255217" y="1142353"/>
            <a:ext cx="235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Selected topics 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3741" y="1631066"/>
            <a:ext cx="35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^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D319-78EE-4E2A-A37E-0C59EBC9133E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755715" name="Text Box 3"/>
          <p:cNvSpPr txBox="1">
            <a:spLocks noChangeArrowheads="1"/>
          </p:cNvSpPr>
          <p:nvPr/>
        </p:nvSpPr>
        <p:spPr bwMode="auto">
          <a:xfrm>
            <a:off x="5486399" y="2056855"/>
            <a:ext cx="2971800" cy="369332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  <a:latin typeface="Symbol" pitchFamily="18" charset="2"/>
              </a:rPr>
              <a:t>s</a:t>
            </a:r>
            <a:r>
              <a:rPr lang="en-US" baseline="-25000" dirty="0" err="1">
                <a:solidFill>
                  <a:schemeClr val="tx2"/>
                </a:solidFill>
              </a:rPr>
              <a:t>Drell</a:t>
            </a:r>
            <a:r>
              <a:rPr lang="en-US" baseline="-25000" dirty="0">
                <a:solidFill>
                  <a:schemeClr val="tx2"/>
                </a:solidFill>
              </a:rPr>
              <a:t>-Yan</a:t>
            </a:r>
            <a:r>
              <a:rPr lang="en-US" dirty="0">
                <a:solidFill>
                  <a:schemeClr val="tx2"/>
                </a:solidFill>
                <a:latin typeface="Times New Roman"/>
                <a:cs typeface="Times New Roman"/>
              </a:rPr>
              <a:t>/A in </a:t>
            </a:r>
            <a:r>
              <a:rPr lang="en-US" dirty="0" err="1">
                <a:solidFill>
                  <a:schemeClr val="tx2"/>
                </a:solidFill>
                <a:latin typeface="Times New Roman"/>
                <a:cs typeface="Times New Roman"/>
              </a:rPr>
              <a:t>p+A</a:t>
            </a:r>
            <a:r>
              <a:rPr lang="en-US" dirty="0">
                <a:solidFill>
                  <a:schemeClr val="tx2"/>
                </a:solidFill>
                <a:latin typeface="Times New Roman"/>
                <a:cs typeface="Times New Roman"/>
              </a:rPr>
              <a:t> at SPS</a:t>
            </a:r>
          </a:p>
        </p:txBody>
      </p:sp>
      <p:sp>
        <p:nvSpPr>
          <p:cNvPr id="7557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76201"/>
            <a:ext cx="9144000" cy="102539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Experimental tests of </a:t>
            </a:r>
            <a:r>
              <a:rPr lang="en-US" sz="3200" dirty="0" err="1" smtClean="0"/>
              <a:t>Glauber</a:t>
            </a:r>
            <a:r>
              <a:rPr lang="en-US" sz="3200" dirty="0" smtClean="0"/>
              <a:t> scaling:</a:t>
            </a:r>
            <a:br>
              <a:rPr lang="en-US" sz="3200" dirty="0" smtClean="0"/>
            </a:br>
            <a:r>
              <a:rPr lang="en-US" sz="3200" dirty="0" smtClean="0"/>
              <a:t>hard cross sections in </a:t>
            </a:r>
            <a:r>
              <a:rPr lang="en-US" sz="3200" dirty="0" err="1" smtClean="0"/>
              <a:t>p</a:t>
            </a:r>
            <a:r>
              <a:rPr lang="en-US" sz="3200" dirty="0" err="1"/>
              <a:t>(</a:t>
            </a:r>
            <a:r>
              <a:rPr lang="en-US" sz="3200" dirty="0" err="1">
                <a:latin typeface="Symbol" pitchFamily="18" charset="2"/>
              </a:rPr>
              <a:t>m</a:t>
            </a:r>
            <a:r>
              <a:rPr lang="en-US" sz="3200" dirty="0" err="1"/>
              <a:t>)+</a:t>
            </a:r>
            <a:r>
              <a:rPr lang="en-US" sz="3200" dirty="0" err="1" smtClean="0"/>
              <a:t>A</a:t>
            </a:r>
            <a:r>
              <a:rPr lang="en-US" sz="3200" dirty="0" smtClean="0"/>
              <a:t> collisions</a:t>
            </a:r>
            <a:endParaRPr lang="en-US" sz="3200" dirty="0"/>
          </a:p>
        </p:txBody>
      </p:sp>
      <p:sp>
        <p:nvSpPr>
          <p:cNvPr id="755717" name="Text Box 5"/>
          <p:cNvSpPr txBox="1">
            <a:spLocks noChangeArrowheads="1"/>
          </p:cNvSpPr>
          <p:nvPr/>
        </p:nvSpPr>
        <p:spPr bwMode="auto">
          <a:xfrm>
            <a:off x="838200" y="1047497"/>
            <a:ext cx="3702456" cy="461665"/>
          </a:xfrm>
          <a:prstGeom prst="rect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/>
                <a:cs typeface="Times New Roman"/>
              </a:rPr>
              <a:t>Glauber</a:t>
            </a:r>
            <a:r>
              <a:rPr lang="en-US" sz="2400" dirty="0" smtClean="0">
                <a:latin typeface="Times New Roman"/>
                <a:cs typeface="Times New Roman"/>
              </a:rPr>
              <a:t> scaling expectation</a:t>
            </a:r>
            <a:r>
              <a:rPr lang="en-US" sz="2400" dirty="0" smtClean="0">
                <a:latin typeface="+mn-lt"/>
              </a:rPr>
              <a:t>:</a:t>
            </a:r>
            <a:endParaRPr lang="en-US" sz="2400" dirty="0">
              <a:latin typeface="+mn-lt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0813" y="1656259"/>
            <a:ext cx="4292600" cy="4419600"/>
            <a:chOff x="192" y="912"/>
            <a:chExt cx="2704" cy="2784"/>
          </a:xfrm>
        </p:grpSpPr>
        <p:pic>
          <p:nvPicPr>
            <p:cNvPr id="755719" name="Picture 7"/>
            <p:cNvPicPr>
              <a:picLocks noChangeAspect="1" noChangeArrowheads="1"/>
            </p:cNvPicPr>
            <p:nvPr/>
          </p:nvPicPr>
          <p:blipFill>
            <a:blip r:embed="rId3"/>
            <a:srcRect l="14145" t="9308" r="19748" b="40263"/>
            <a:stretch>
              <a:fillRect/>
            </a:stretch>
          </p:blipFill>
          <p:spPr bwMode="auto">
            <a:xfrm>
              <a:off x="192" y="1344"/>
              <a:ext cx="2382" cy="23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</p:pic>
        <p:sp>
          <p:nvSpPr>
            <p:cNvPr id="755720" name="Text Box 8"/>
            <p:cNvSpPr txBox="1">
              <a:spLocks noChangeArrowheads="1"/>
            </p:cNvSpPr>
            <p:nvPr/>
          </p:nvSpPr>
          <p:spPr bwMode="auto">
            <a:xfrm>
              <a:off x="1102" y="3028"/>
              <a:ext cx="1794" cy="194"/>
            </a:xfrm>
            <a:prstGeom prst="rect">
              <a:avLst/>
            </a:prstGeom>
            <a:noFill/>
            <a:ln w="12700" algn="ctr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M.May</a:t>
              </a:r>
              <a:r>
                <a:rPr lang="en-US" sz="12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 et al, Phys Rev </a:t>
              </a:r>
              <a:r>
                <a:rPr lang="en-US" sz="12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Lett</a:t>
              </a:r>
              <a:r>
                <a:rPr lang="en-US" sz="12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 35, 407 (1975</a:t>
              </a:r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755721" name="Text Box 9"/>
            <p:cNvSpPr txBox="1">
              <a:spLocks noChangeArrowheads="1"/>
            </p:cNvSpPr>
            <p:nvPr/>
          </p:nvSpPr>
          <p:spPr bwMode="auto">
            <a:xfrm>
              <a:off x="528" y="912"/>
              <a:ext cx="2352" cy="25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000" dirty="0" err="1">
                  <a:solidFill>
                    <a:schemeClr val="tx2"/>
                  </a:solidFill>
                  <a:latin typeface="Symbol" pitchFamily="18" charset="2"/>
                </a:rPr>
                <a:t>s</a:t>
              </a:r>
              <a:r>
                <a:rPr lang="en-US" sz="2000" baseline="-25000" dirty="0" err="1">
                  <a:solidFill>
                    <a:schemeClr val="tx2"/>
                  </a:solidFill>
                </a:rPr>
                <a:t>inel</a:t>
              </a:r>
              <a:r>
                <a:rPr lang="en-US" sz="2000" dirty="0">
                  <a:solidFill>
                    <a:schemeClr val="tx2"/>
                  </a:solidFill>
                </a:rPr>
                <a:t> </a:t>
              </a:r>
              <a:r>
                <a:rPr lang="en-US" sz="20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for 7 </a:t>
              </a:r>
              <a:r>
                <a:rPr lang="en-US" sz="20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GeV</a:t>
              </a:r>
              <a:r>
                <a:rPr lang="en-US" sz="20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muons</a:t>
              </a:r>
              <a:r>
                <a:rPr lang="en-US" sz="20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 on nuclei</a:t>
              </a:r>
            </a:p>
          </p:txBody>
        </p:sp>
        <p:sp>
          <p:nvSpPr>
            <p:cNvPr id="755722" name="Text Box 10"/>
            <p:cNvSpPr txBox="1">
              <a:spLocks noChangeArrowheads="1"/>
            </p:cNvSpPr>
            <p:nvPr/>
          </p:nvSpPr>
          <p:spPr bwMode="auto">
            <a:xfrm>
              <a:off x="960" y="1920"/>
              <a:ext cx="479" cy="28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tx2"/>
                  </a:solidFill>
                </a:rPr>
                <a:t>A</a:t>
              </a:r>
              <a:r>
                <a:rPr lang="en-US" baseline="30000">
                  <a:solidFill>
                    <a:schemeClr val="tx2"/>
                  </a:solidFill>
                </a:rPr>
                <a:t>1.00</a:t>
              </a:r>
            </a:p>
          </p:txBody>
        </p:sp>
        <p:sp>
          <p:nvSpPr>
            <p:cNvPr id="755723" name="Line 11"/>
            <p:cNvSpPr>
              <a:spLocks noChangeShapeType="1"/>
            </p:cNvSpPr>
            <p:nvPr/>
          </p:nvSpPr>
          <p:spPr bwMode="auto">
            <a:xfrm>
              <a:off x="1248" y="2160"/>
              <a:ext cx="240" cy="19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755724" name="Text Box 12"/>
            <p:cNvSpPr txBox="1">
              <a:spLocks noChangeArrowheads="1"/>
            </p:cNvSpPr>
            <p:nvPr/>
          </p:nvSpPr>
          <p:spPr bwMode="auto">
            <a:xfrm>
              <a:off x="2446" y="3251"/>
              <a:ext cx="255" cy="28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A</a:t>
              </a:r>
            </a:p>
          </p:txBody>
        </p:sp>
      </p:grpSp>
      <p:graphicFrame>
        <p:nvGraphicFramePr>
          <p:cNvPr id="755728" name="Object 16"/>
          <p:cNvGraphicFramePr>
            <a:graphicFrameLocks noChangeAspect="1"/>
          </p:cNvGraphicFramePr>
          <p:nvPr/>
        </p:nvGraphicFramePr>
        <p:xfrm>
          <a:off x="5867400" y="2743200"/>
          <a:ext cx="12192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4" name="Equation" r:id="rId4" imgW="761760" imgH="228600" progId="Equation.3">
                  <p:embed/>
                </p:oleObj>
              </mc:Choice>
              <mc:Fallback>
                <p:oleObj name="Equation" r:id="rId4" imgW="761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743200"/>
                        <a:ext cx="121920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5729" name="Object 17"/>
          <p:cNvGraphicFramePr>
            <a:graphicFrameLocks noChangeAspect="1"/>
          </p:cNvGraphicFramePr>
          <p:nvPr/>
        </p:nvGraphicFramePr>
        <p:xfrm>
          <a:off x="4495800" y="3359150"/>
          <a:ext cx="1524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5" name="Equation" r:id="rId6" imgW="152280" imgH="139680" progId="Equation.3">
                  <p:embed/>
                </p:oleObj>
              </mc:Choice>
              <mc:Fallback>
                <p:oleObj name="Equation" r:id="rId6" imgW="15228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359150"/>
                        <a:ext cx="1524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5730" name="Object 18"/>
          <p:cNvGraphicFramePr>
            <a:graphicFrameLocks noChangeAspect="1"/>
          </p:cNvGraphicFramePr>
          <p:nvPr>
            <p:extLst/>
          </p:nvPr>
        </p:nvGraphicFramePr>
        <p:xfrm>
          <a:off x="4923631" y="1043124"/>
          <a:ext cx="2192338" cy="60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6" name="Equation" r:id="rId8" imgW="914400" imgH="253800" progId="Equation.3">
                  <p:embed/>
                </p:oleObj>
              </mc:Choice>
              <mc:Fallback>
                <p:oleObj name="Equation" r:id="rId8" imgW="9144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3631" y="1043124"/>
                        <a:ext cx="2192338" cy="6087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PHY290E: QCD in the nucleus</a:t>
            </a:r>
            <a:endParaRPr lang="en-US" dirty="0"/>
          </a:p>
        </p:txBody>
      </p:sp>
      <p:sp>
        <p:nvSpPr>
          <p:cNvPr id="755725" name="Text Box 13"/>
          <p:cNvSpPr txBox="1">
            <a:spLocks noChangeArrowheads="1"/>
          </p:cNvSpPr>
          <p:nvPr/>
        </p:nvSpPr>
        <p:spPr bwMode="auto">
          <a:xfrm>
            <a:off x="1816100" y="6243935"/>
            <a:ext cx="5118389" cy="461665"/>
          </a:xfrm>
          <a:prstGeom prst="rect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Hard </a:t>
            </a:r>
            <a:r>
              <a:rPr lang="en-US" sz="2400" dirty="0">
                <a:latin typeface="Times New Roman"/>
                <a:cs typeface="Times New Roman"/>
              </a:rPr>
              <a:t>cross sections in </a:t>
            </a:r>
            <a:r>
              <a:rPr lang="en-US" sz="2400" dirty="0" err="1">
                <a:latin typeface="Times New Roman"/>
                <a:cs typeface="Times New Roman"/>
              </a:rPr>
              <a:t>p+A</a:t>
            </a:r>
            <a:r>
              <a:rPr lang="en-US" sz="2400" dirty="0">
                <a:latin typeface="Times New Roman"/>
                <a:cs typeface="Times New Roman"/>
              </a:rPr>
              <a:t> scale as A</a:t>
            </a:r>
            <a:r>
              <a:rPr lang="en-US" sz="2400" baseline="30000" dirty="0">
                <a:latin typeface="Times New Roman"/>
                <a:cs typeface="Times New Roman"/>
              </a:rPr>
              <a:t>1.0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00599" y="2556693"/>
            <a:ext cx="3886200" cy="3680556"/>
            <a:chOff x="4800599" y="2556693"/>
            <a:chExt cx="3886200" cy="3680556"/>
          </a:xfrm>
        </p:grpSpPr>
        <p:pic>
          <p:nvPicPr>
            <p:cNvPr id="755714" name="Picture 2" descr="NA5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00599" y="2556693"/>
              <a:ext cx="3886200" cy="3680556"/>
            </a:xfrm>
            <a:prstGeom prst="rect">
              <a:avLst/>
            </a:prstGeom>
            <a:noFill/>
          </p:spPr>
        </p:pic>
        <p:sp>
          <p:nvSpPr>
            <p:cNvPr id="755727" name="Text Box 15"/>
            <p:cNvSpPr txBox="1">
              <a:spLocks noChangeArrowheads="1"/>
            </p:cNvSpPr>
            <p:nvPr/>
          </p:nvSpPr>
          <p:spPr bwMode="auto">
            <a:xfrm>
              <a:off x="6477000" y="3250337"/>
              <a:ext cx="1878013" cy="27622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NA50 Phys </a:t>
              </a:r>
              <a:r>
                <a:rPr lang="en-US" sz="12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Lett</a:t>
              </a:r>
              <a:r>
                <a:rPr lang="en-US" sz="12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 B553, 167</a:t>
              </a:r>
            </a:p>
          </p:txBody>
        </p:sp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8203" y="4625208"/>
              <a:ext cx="1728193" cy="103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51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Glauber</a:t>
            </a:r>
            <a:r>
              <a:rPr lang="en-US" dirty="0" smtClean="0"/>
              <a:t> scaling tests at LHC: </a:t>
            </a:r>
            <a:br>
              <a:rPr lang="en-US" dirty="0" smtClean="0"/>
            </a:br>
            <a:r>
              <a:rPr lang="en-US" sz="2700" dirty="0" smtClean="0">
                <a:solidFill>
                  <a:srgbClr val="008000"/>
                </a:solidFill>
              </a:rPr>
              <a:t>Scaling of direct photon, Z, W yields in </a:t>
            </a:r>
            <a:r>
              <a:rPr lang="en-US" sz="2700" dirty="0" err="1" smtClean="0">
                <a:solidFill>
                  <a:srgbClr val="008000"/>
                </a:solidFill>
              </a:rPr>
              <a:t>Pb+Pb</a:t>
            </a:r>
            <a:r>
              <a:rPr lang="en-US" sz="2700" dirty="0" smtClean="0">
                <a:solidFill>
                  <a:srgbClr val="008000"/>
                </a:solidFill>
              </a:rPr>
              <a:t> </a:t>
            </a:r>
            <a:r>
              <a:rPr lang="en-US" sz="2700" dirty="0" err="1" smtClean="0">
                <a:solidFill>
                  <a:srgbClr val="008000"/>
                </a:solidFill>
              </a:rPr>
              <a:t>vs</a:t>
            </a:r>
            <a:r>
              <a:rPr lang="en-US" sz="2700" dirty="0" smtClean="0">
                <a:solidFill>
                  <a:srgbClr val="008000"/>
                </a:solidFill>
              </a:rPr>
              <a:t> </a:t>
            </a:r>
            <a:r>
              <a:rPr lang="en-US" sz="2700" dirty="0" err="1" smtClean="0">
                <a:solidFill>
                  <a:srgbClr val="008000"/>
                </a:solidFill>
              </a:rPr>
              <a:t>p+p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05550"/>
            <a:ext cx="2895600" cy="365125"/>
          </a:xfrm>
        </p:spPr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140601" y="6105495"/>
            <a:ext cx="6763573" cy="400110"/>
          </a:xfrm>
          <a:prstGeom prst="rect">
            <a:avLst/>
          </a:prstGeom>
          <a:solidFill>
            <a:srgbClr val="FFFE5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Yields all scale </a:t>
            </a:r>
            <a:r>
              <a:rPr lang="en-US" sz="2000" dirty="0">
                <a:latin typeface="Times New Roman"/>
                <a:cs typeface="Times New Roman"/>
              </a:rPr>
              <a:t>with </a:t>
            </a:r>
            <a:r>
              <a:rPr lang="en-US" sz="2000" i="1" dirty="0" err="1" smtClean="0">
                <a:latin typeface="Times New Roman"/>
                <a:cs typeface="Times New Roman"/>
              </a:rPr>
              <a:t>N</a:t>
            </a:r>
            <a:r>
              <a:rPr lang="en-US" sz="2000" i="1" baseline="-25000" dirty="0" err="1" smtClean="0">
                <a:latin typeface="Times New Roman"/>
                <a:cs typeface="Times New Roman"/>
              </a:rPr>
              <a:t>bin</a:t>
            </a:r>
            <a:r>
              <a:rPr lang="en-US" sz="2000" dirty="0" smtClean="0">
                <a:latin typeface="Times New Roman"/>
                <a:cs typeface="Times New Roman"/>
              </a:rPr>
              <a:t>: </a:t>
            </a:r>
            <a:r>
              <a:rPr lang="en-US" sz="2000" dirty="0" err="1" smtClean="0">
                <a:latin typeface="Times New Roman"/>
                <a:cs typeface="Times New Roman"/>
              </a:rPr>
              <a:t>Glauber</a:t>
            </a:r>
            <a:r>
              <a:rPr lang="en-US" sz="2000" dirty="0" smtClean="0">
                <a:latin typeface="Times New Roman"/>
                <a:cs typeface="Times New Roman"/>
              </a:rPr>
              <a:t> scaling OK for hard processes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56" y="1924771"/>
            <a:ext cx="4550629" cy="3992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476" y="2246572"/>
            <a:ext cx="4041305" cy="367030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194810"/>
            <a:ext cx="3517900" cy="800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71756" y="1062807"/>
            <a:ext cx="4711720" cy="923330"/>
          </a:xfrm>
          <a:prstGeom prst="rect">
            <a:avLst/>
          </a:prstGeom>
          <a:solidFill>
            <a:srgbClr val="FFFE5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EW bosons do not interact with Quark-Gluon Plasma – should see </a:t>
            </a:r>
            <a:r>
              <a:rPr lang="en-US" dirty="0" err="1" smtClean="0">
                <a:latin typeface="Times New Roman"/>
                <a:cs typeface="Times New Roman"/>
              </a:rPr>
              <a:t>perturbative</a:t>
            </a:r>
            <a:r>
              <a:rPr lang="en-US" dirty="0" smtClean="0">
                <a:latin typeface="Times New Roman"/>
                <a:cs typeface="Times New Roman"/>
              </a:rPr>
              <a:t> production rates in </a:t>
            </a:r>
            <a:r>
              <a:rPr lang="en-US" dirty="0" err="1" smtClean="0">
                <a:latin typeface="Times New Roman"/>
                <a:cs typeface="Times New Roman"/>
              </a:rPr>
              <a:t>Pb+Pb</a:t>
            </a:r>
            <a:r>
              <a:rPr lang="en-US" dirty="0" smtClean="0">
                <a:latin typeface="Times New Roman"/>
                <a:cs typeface="Times New Roman"/>
              </a:rPr>
              <a:t> collisions</a:t>
            </a:r>
          </a:p>
        </p:txBody>
      </p:sp>
    </p:spTree>
    <p:extLst>
      <p:ext uri="{BB962C8B-B14F-4D97-AF65-F5344CB8AC3E}">
        <p14:creationId xmlns:p14="http://schemas.microsoft.com/office/powerpoint/2010/main" val="39413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Z-production in </a:t>
            </a:r>
            <a:r>
              <a:rPr lang="en-US" dirty="0" err="1" smtClean="0"/>
              <a:t>Pb+Pb</a:t>
            </a:r>
            <a:r>
              <a:rPr lang="en-US" dirty="0" smtClean="0"/>
              <a:t> collisions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1294" b="14757"/>
          <a:stretch/>
        </p:blipFill>
        <p:spPr>
          <a:xfrm>
            <a:off x="131336" y="1689099"/>
            <a:ext cx="8508513" cy="40767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7200" y="4940300"/>
            <a:ext cx="849926" cy="482600"/>
            <a:chOff x="178287" y="4889500"/>
            <a:chExt cx="849926" cy="482600"/>
          </a:xfrm>
        </p:grpSpPr>
        <p:sp>
          <p:nvSpPr>
            <p:cNvPr id="6" name="Oval 5"/>
            <p:cNvSpPr/>
            <p:nvPr/>
          </p:nvSpPr>
          <p:spPr>
            <a:xfrm>
              <a:off x="178287" y="4889500"/>
              <a:ext cx="482113" cy="482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46100" y="4889500"/>
              <a:ext cx="482113" cy="482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67204" y="5181600"/>
            <a:ext cx="583226" cy="482600"/>
            <a:chOff x="3392604" y="4889500"/>
            <a:chExt cx="583226" cy="482600"/>
          </a:xfrm>
        </p:grpSpPr>
        <p:sp>
          <p:nvSpPr>
            <p:cNvPr id="9" name="Oval 8"/>
            <p:cNvSpPr/>
            <p:nvPr/>
          </p:nvSpPr>
          <p:spPr>
            <a:xfrm>
              <a:off x="3392604" y="4889500"/>
              <a:ext cx="482113" cy="482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493717" y="4889500"/>
              <a:ext cx="482113" cy="482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7200" y="557530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Glancing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7360" y="5775355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Head-on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48402" y="5575300"/>
            <a:ext cx="849926" cy="482600"/>
            <a:chOff x="178287" y="4889500"/>
            <a:chExt cx="849926" cy="482600"/>
          </a:xfrm>
        </p:grpSpPr>
        <p:sp>
          <p:nvSpPr>
            <p:cNvPr id="16" name="Oval 15"/>
            <p:cNvSpPr/>
            <p:nvPr/>
          </p:nvSpPr>
          <p:spPr>
            <a:xfrm>
              <a:off x="178287" y="4889500"/>
              <a:ext cx="482113" cy="482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46100" y="4889500"/>
              <a:ext cx="482113" cy="482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48402" y="621030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Glancing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791772" y="5730752"/>
            <a:ext cx="583226" cy="482600"/>
            <a:chOff x="3392604" y="4889500"/>
            <a:chExt cx="583226" cy="482600"/>
          </a:xfrm>
        </p:grpSpPr>
        <p:sp>
          <p:nvSpPr>
            <p:cNvPr id="20" name="Oval 19"/>
            <p:cNvSpPr/>
            <p:nvPr/>
          </p:nvSpPr>
          <p:spPr>
            <a:xfrm>
              <a:off x="3392604" y="4889500"/>
              <a:ext cx="482113" cy="482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493717" y="4889500"/>
              <a:ext cx="482113" cy="482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71928" y="6324507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Head-on</a:t>
            </a:r>
          </a:p>
        </p:txBody>
      </p: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86" y="894526"/>
            <a:ext cx="3517900" cy="800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458417" y="981213"/>
            <a:ext cx="34544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Hard-process production rates obey </a:t>
            </a:r>
            <a:r>
              <a:rPr lang="en-US" sz="2000" dirty="0" err="1" smtClean="0">
                <a:latin typeface="Times New Roman"/>
                <a:cs typeface="Times New Roman"/>
              </a:rPr>
              <a:t>Glauber</a:t>
            </a:r>
            <a:r>
              <a:rPr lang="en-US" sz="2000" dirty="0" smtClean="0">
                <a:latin typeface="Times New Roman"/>
                <a:cs typeface="Times New Roman"/>
              </a:rPr>
              <a:t> scaling</a:t>
            </a:r>
          </a:p>
        </p:txBody>
      </p:sp>
    </p:spTree>
    <p:extLst>
      <p:ext uri="{BB962C8B-B14F-4D97-AF65-F5344CB8AC3E}">
        <p14:creationId xmlns:p14="http://schemas.microsoft.com/office/powerpoint/2010/main" val="161717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438400"/>
            <a:ext cx="8229600" cy="9628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Parton </a:t>
            </a:r>
            <a:r>
              <a:rPr lang="en-US" dirty="0"/>
              <a:t>D</a:t>
            </a:r>
            <a:r>
              <a:rPr lang="en-US" dirty="0" smtClean="0"/>
              <a:t>istribution Functions (PDFs) and their nuclear modification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7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F18-6618-8A40-B1EB-D6A8086AA2D0}" type="slidenum">
              <a:rPr lang="en-US"/>
              <a:pPr/>
              <a:t>14</a:t>
            </a:fld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838200" y="1066800"/>
            <a:ext cx="7696200" cy="1081088"/>
            <a:chOff x="480" y="576"/>
            <a:chExt cx="4848" cy="681"/>
          </a:xfrm>
        </p:grpSpPr>
        <p:graphicFrame>
          <p:nvGraphicFramePr>
            <p:cNvPr id="802822" name="Object 6"/>
            <p:cNvGraphicFramePr>
              <a:graphicFrameLocks noChangeAspect="1"/>
            </p:cNvGraphicFramePr>
            <p:nvPr/>
          </p:nvGraphicFramePr>
          <p:xfrm>
            <a:off x="480" y="576"/>
            <a:ext cx="4848" cy="6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14" name="Equation" r:id="rId3" imgW="3695400" imgH="444240" progId="Equation.3">
                    <p:embed/>
                  </p:oleObj>
                </mc:Choice>
                <mc:Fallback>
                  <p:oleObj name="Equation" r:id="rId3" imgW="3695400" imgH="444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576"/>
                          <a:ext cx="4848" cy="681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2826" name="Oval 10"/>
            <p:cNvSpPr>
              <a:spLocks noChangeArrowheads="1"/>
            </p:cNvSpPr>
            <p:nvPr/>
          </p:nvSpPr>
          <p:spPr bwMode="auto">
            <a:xfrm>
              <a:off x="1824" y="672"/>
              <a:ext cx="336" cy="48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802829" name="Rectangle 1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Q</a:t>
            </a:r>
            <a:r>
              <a:rPr lang="en-US" sz="3200" baseline="30000" dirty="0"/>
              <a:t>2</a:t>
            </a:r>
            <a:r>
              <a:rPr lang="en-US" sz="3200" dirty="0"/>
              <a:t> </a:t>
            </a:r>
            <a:r>
              <a:rPr lang="en-US" sz="3200" dirty="0" smtClean="0"/>
              <a:t>(scale) evolution </a:t>
            </a:r>
            <a:r>
              <a:rPr lang="en-US" sz="3200" dirty="0"/>
              <a:t>of</a:t>
            </a:r>
            <a:r>
              <a:rPr lang="en-US" sz="3200" dirty="0" smtClean="0"/>
              <a:t> Parton Distribution </a:t>
            </a:r>
            <a:r>
              <a:rPr lang="en-US" sz="3200" dirty="0"/>
              <a:t>and</a:t>
            </a:r>
            <a:r>
              <a:rPr lang="en-US" sz="3200" dirty="0" smtClean="0"/>
              <a:t> Fragmentation Functions</a:t>
            </a:r>
            <a:endParaRPr lang="en-US" sz="3200" dirty="0"/>
          </a:p>
        </p:txBody>
      </p:sp>
      <p:sp>
        <p:nvSpPr>
          <p:cNvPr id="802830" name="Text Box 14"/>
          <p:cNvSpPr txBox="1">
            <a:spLocks noChangeArrowheads="1"/>
          </p:cNvSpPr>
          <p:nvPr/>
        </p:nvSpPr>
        <p:spPr bwMode="auto">
          <a:xfrm>
            <a:off x="337622" y="2522525"/>
            <a:ext cx="4368801" cy="33752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Parton Distribution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Functions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(PDFs)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and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Fragmentation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unctions 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(FF)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are not calculable </a:t>
            </a:r>
            <a:r>
              <a:rPr lang="en-US" sz="2000" i="1" dirty="0">
                <a:solidFill>
                  <a:srgbClr val="0000FF"/>
                </a:solidFill>
                <a:latin typeface="Times New Roman"/>
                <a:cs typeface="Times New Roman"/>
              </a:rPr>
              <a:t>ab initio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in </a:t>
            </a:r>
            <a:r>
              <a:rPr lang="en-US" sz="2000" dirty="0" err="1">
                <a:solidFill>
                  <a:srgbClr val="0000FF"/>
                </a:solidFill>
                <a:latin typeface="Times New Roman"/>
                <a:cs typeface="Times New Roman"/>
              </a:rPr>
              <a:t>pQCD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N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on-perturbative 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in origin (soft, long distance physics) and must be extracted from data at some scale Q</a:t>
            </a:r>
            <a:r>
              <a:rPr lang="en-US" sz="2000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0</a:t>
            </a:r>
            <a:r>
              <a:rPr lang="en-US" sz="2000" baseline="30000" dirty="0"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</a:p>
          <a:p>
            <a:endParaRPr lang="en-US" sz="2000" baseline="30000" dirty="0">
              <a:latin typeface="Times New Roman"/>
              <a:cs typeface="Times New Roman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Times New Roman"/>
                <a:cs typeface="Times New Roman"/>
              </a:rPr>
              <a:t>pQCD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specifies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how PDFs and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FFs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evolve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from Q</a:t>
            </a:r>
            <a:r>
              <a:rPr lang="en-US" sz="20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n-US" sz="20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to any other scale Q</a:t>
            </a:r>
            <a:r>
              <a:rPr lang="en-US" sz="20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(DGLAP evolution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equations)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7899398" y="1219200"/>
            <a:ext cx="5334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848910" y="2396066"/>
            <a:ext cx="3420533" cy="4379246"/>
            <a:chOff x="5266267" y="2362200"/>
            <a:chExt cx="3420533" cy="4379246"/>
          </a:xfrm>
        </p:grpSpPr>
        <p:grpSp>
          <p:nvGrpSpPr>
            <p:cNvPr id="11" name="Group 10"/>
            <p:cNvGrpSpPr/>
            <p:nvPr/>
          </p:nvGrpSpPr>
          <p:grpSpPr>
            <a:xfrm>
              <a:off x="5266267" y="2362200"/>
              <a:ext cx="3420533" cy="4175762"/>
              <a:chOff x="4504267" y="1891708"/>
              <a:chExt cx="3348691" cy="4650727"/>
            </a:xfrm>
          </p:grpSpPr>
          <p:grpSp>
            <p:nvGrpSpPr>
              <p:cNvPr id="12" name="Group 31"/>
              <p:cNvGrpSpPr>
                <a:grpSpLocks/>
              </p:cNvGrpSpPr>
              <p:nvPr/>
            </p:nvGrpSpPr>
            <p:grpSpPr bwMode="auto">
              <a:xfrm>
                <a:off x="4504267" y="1891708"/>
                <a:ext cx="2851150" cy="4606925"/>
                <a:chOff x="3744" y="506"/>
                <a:chExt cx="1796" cy="2902"/>
              </a:xfrm>
            </p:grpSpPr>
            <p:grpSp>
              <p:nvGrpSpPr>
                <p:cNvPr id="16" name="Group 11"/>
                <p:cNvGrpSpPr>
                  <a:grpSpLocks/>
                </p:cNvGrpSpPr>
                <p:nvPr/>
              </p:nvGrpSpPr>
              <p:grpSpPr bwMode="auto">
                <a:xfrm>
                  <a:off x="3744" y="864"/>
                  <a:ext cx="1796" cy="2544"/>
                  <a:chOff x="480" y="768"/>
                  <a:chExt cx="1796" cy="2544"/>
                </a:xfrm>
              </p:grpSpPr>
              <p:pic>
                <p:nvPicPr>
                  <p:cNvPr id="1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 r="36712"/>
                  <a:stretch>
                    <a:fillRect/>
                  </a:stretch>
                </p:blipFill>
                <p:spPr bwMode="auto">
                  <a:xfrm>
                    <a:off x="480" y="816"/>
                    <a:ext cx="1124" cy="2478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19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2020" y="1352"/>
                    <a:ext cx="256" cy="136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584" y="768"/>
                    <a:ext cx="96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576" y="3264"/>
                    <a:ext cx="384" cy="48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974" y="506"/>
                  <a:ext cx="1102" cy="32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400" dirty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Q</a:t>
                  </a:r>
                  <a:r>
                    <a:rPr lang="en-US" sz="2400" baseline="30000" dirty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2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/>
                      <a:cs typeface="Times New Roman"/>
                    </a:rPr>
                    <a:t> evolution</a:t>
                  </a: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6536297" y="2625716"/>
                <a:ext cx="1253268" cy="788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small Q</a:t>
                </a:r>
                <a:r>
                  <a:rPr lang="en-US" sz="2400" baseline="30000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2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(large scale)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656947" y="5754032"/>
                <a:ext cx="1196011" cy="788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large Q</a:t>
                </a:r>
                <a:r>
                  <a:rPr lang="en-US" sz="2400" baseline="30000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2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(small scale)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7152217" y="3533181"/>
                <a:ext cx="34210" cy="219335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5859354" y="6372111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0.1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85878" y="6372114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/>
                  <a:cs typeface="Times New Roman"/>
                </a:rPr>
                <a:t>1.0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976938" y="633825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Times New Roman"/>
                  <a:cs typeface="Times New Roman"/>
                </a:rPr>
                <a:t>x</a:t>
              </a:r>
              <a:endParaRPr lang="en-US" dirty="0" smtClean="0">
                <a:latin typeface="Times New Roman"/>
                <a:cs typeface="Times New Roman"/>
              </a:endParaRPr>
            </a:p>
          </p:txBody>
        </p:sp>
      </p:grp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79753" y="2270995"/>
            <a:ext cx="186590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x = momentum fraction of proton </a:t>
            </a:r>
          </a:p>
        </p:txBody>
      </p:sp>
    </p:spTree>
    <p:extLst>
      <p:ext uri="{BB962C8B-B14F-4D97-AF65-F5344CB8AC3E}">
        <p14:creationId xmlns:p14="http://schemas.microsoft.com/office/powerpoint/2010/main" val="5569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Probing the structure of the proton with DIS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1208" t="25669" r="56389" b="37323"/>
          <a:stretch>
            <a:fillRect/>
          </a:stretch>
        </p:blipFill>
        <p:spPr>
          <a:xfrm>
            <a:off x="2590800" y="3614642"/>
            <a:ext cx="1862667" cy="23068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3487" y="2338629"/>
            <a:ext cx="259931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Sum over quark flavors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286" y="896499"/>
            <a:ext cx="3398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Define a new quantity F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722967"/>
            <a:ext cx="4262976" cy="9485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19800" y="1238191"/>
            <a:ext cx="289053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parton</a:t>
            </a:r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density for flavor </a:t>
            </a:r>
            <a:r>
              <a:rPr lang="en-US" sz="20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i</a:t>
            </a:r>
            <a:endParaRPr lang="en-US" sz="2000" i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4556" y="2440228"/>
            <a:ext cx="210584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charge for flavor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endParaRPr lang="en-US" sz="2000" i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352801" y="2338629"/>
            <a:ext cx="1659475" cy="450909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93741" y="1638301"/>
            <a:ext cx="677333" cy="7341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04946" y="1672167"/>
            <a:ext cx="1384300" cy="734195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6189" y="3062011"/>
            <a:ext cx="8380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If a proton were made up of 3 quarks, each carrying 1/3 of proton’s momentum: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3955" y="5972252"/>
            <a:ext cx="8267049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If </a:t>
            </a:r>
            <a:r>
              <a:rPr lang="en-US" sz="2400" dirty="0" err="1" smtClean="0">
                <a:latin typeface="Times New Roman"/>
                <a:cs typeface="Times New Roman"/>
              </a:rPr>
              <a:t>partons</a:t>
            </a:r>
            <a:r>
              <a:rPr lang="en-US" sz="2400" dirty="0" smtClean="0">
                <a:latin typeface="Times New Roman"/>
                <a:cs typeface="Times New Roman"/>
              </a:rPr>
              <a:t> are point-like and incoherent then Q</a:t>
            </a:r>
            <a:r>
              <a:rPr lang="en-US" sz="2400" baseline="30000" dirty="0" smtClean="0">
                <a:latin typeface="Times New Roman"/>
                <a:cs typeface="Times New Roman"/>
              </a:rPr>
              <a:t>2 </a:t>
            </a:r>
            <a:r>
              <a:rPr lang="en-US" sz="2400" dirty="0" smtClean="0">
                <a:latin typeface="Times New Roman"/>
                <a:cs typeface="Times New Roman"/>
              </a:rPr>
              <a:t>shouldn’t matter</a:t>
            </a:r>
          </a:p>
          <a:p>
            <a:pPr>
              <a:buFont typeface="Arial"/>
              <a:buChar char="•"/>
            </a:pPr>
            <a:r>
              <a:rPr lang="en-US" sz="2400" dirty="0" err="1" smtClean="0">
                <a:latin typeface="Times New Roman"/>
                <a:cs typeface="Times New Roman"/>
              </a:rPr>
              <a:t>Bjorken</a:t>
            </a:r>
            <a:r>
              <a:rPr lang="en-US" sz="2400" dirty="0" smtClean="0">
                <a:latin typeface="Times New Roman"/>
                <a:cs typeface="Times New Roman"/>
              </a:rPr>
              <a:t> scaling: F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has no Q</a:t>
            </a:r>
            <a:r>
              <a:rPr lang="en-US" sz="2400" baseline="30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dependence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588" y="3804742"/>
            <a:ext cx="2311400" cy="317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36836" y="4798872"/>
            <a:ext cx="2663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with some smearing due to quantum mechanics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20232" y="3885180"/>
            <a:ext cx="4584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44848" y="5431248"/>
            <a:ext cx="422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2717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31" grpId="0"/>
      <p:bldP spid="32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2emvs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357" y="807615"/>
            <a:ext cx="3939223" cy="56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of proton F</a:t>
            </a:r>
            <a:r>
              <a:rPr lang="en-US" baseline="-25000" dirty="0" smtClean="0"/>
              <a:t>2 </a:t>
            </a:r>
            <a:r>
              <a:rPr lang="en-US" dirty="0" smtClean="0"/>
              <a:t>at HERA/DESY</a:t>
            </a:r>
            <a:endParaRPr lang="nl-NL" dirty="0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71700" y="1231900"/>
            <a:ext cx="1663700" cy="55880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200580" y="1063608"/>
            <a:ext cx="463862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Measurements in 1980’s-90’s</a:t>
            </a:r>
          </a:p>
          <a:p>
            <a:endParaRPr lang="en-US" sz="2400" dirty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Tour de force for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perturbative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QCD:</a:t>
            </a:r>
          </a:p>
          <a:p>
            <a:endParaRPr lang="en-US" sz="24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lvl="1">
              <a:buClr>
                <a:srgbClr val="0000FF"/>
              </a:buClr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Q</a:t>
            </a:r>
            <a:r>
              <a:rPr lang="en-US" sz="2400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does matter! </a:t>
            </a:r>
            <a:b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</a:br>
            <a:endParaRPr lang="en-US" sz="24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lvl="2">
              <a:buClr>
                <a:srgbClr val="0000FF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Partons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are not point-like and incoherent. </a:t>
            </a:r>
          </a:p>
          <a:p>
            <a:pPr lvl="2">
              <a:buClr>
                <a:srgbClr val="0000FF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Hadronic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structure depends on the scale at which you probe it!</a:t>
            </a:r>
          </a:p>
          <a:p>
            <a:pPr lvl="1">
              <a:buFont typeface="Arial"/>
              <a:buChar char="•"/>
            </a:pPr>
            <a:endParaRPr lang="en-US" sz="2400" dirty="0" smtClean="0">
              <a:solidFill>
                <a:schemeClr val="accent2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24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Spectacular agreement with DGLAP evolution 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6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euspdf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720" y="1617245"/>
            <a:ext cx="4008199" cy="434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Parton Distribution Functions of the proton</a:t>
            </a:r>
            <a:endParaRPr lang="en-US" dirty="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826699" y="815205"/>
            <a:ext cx="758422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dirty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-dependence of quark and gluon densities at moderate Q</a:t>
            </a:r>
            <a:r>
              <a:rPr lang="en-US" sz="2400" baseline="30000" dirty="0" smtClean="0">
                <a:latin typeface="Times New Roman"/>
                <a:cs typeface="Times New Roman"/>
              </a:rPr>
              <a:t>2</a:t>
            </a:r>
            <a:endParaRPr lang="nl-NL" sz="2400" baseline="30000" dirty="0">
              <a:latin typeface="Times New Roman"/>
              <a:cs typeface="Times New Roman"/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7136876" y="4165276"/>
            <a:ext cx="146691" cy="1839871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4448519" y="3961436"/>
            <a:ext cx="734893" cy="1659484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3823045" y="5852162"/>
            <a:ext cx="1360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Times New Roman"/>
                <a:cs typeface="Times New Roman"/>
              </a:rPr>
              <a:t>Soft gluons</a:t>
            </a:r>
            <a:endParaRPr lang="nl-NL" sz="2000" dirty="0">
              <a:latin typeface="Times New Roman"/>
              <a:cs typeface="Times New Roman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34783" y="2039521"/>
            <a:ext cx="1201737" cy="4730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 dirty="0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820120" y="5960025"/>
            <a:ext cx="277782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latin typeface="Times New Roman"/>
                <a:cs typeface="Times New Roman"/>
              </a:rPr>
              <a:t>Valence quarks (</a:t>
            </a:r>
            <a:r>
              <a:rPr lang="en-US" sz="2000" dirty="0" err="1">
                <a:latin typeface="Times New Roman"/>
                <a:cs typeface="Times New Roman"/>
              </a:rPr>
              <a:t>p</a:t>
            </a:r>
            <a:r>
              <a:rPr lang="en-US" sz="2000" dirty="0">
                <a:latin typeface="Times New Roman"/>
                <a:cs typeface="Times New Roman"/>
              </a:rPr>
              <a:t> = </a:t>
            </a:r>
            <a:r>
              <a:rPr lang="en-US" sz="2000" dirty="0" err="1">
                <a:latin typeface="Times New Roman"/>
                <a:cs typeface="Times New Roman"/>
              </a:rPr>
              <a:t>uud</a:t>
            </a:r>
            <a:r>
              <a:rPr lang="en-US" sz="2000" dirty="0">
                <a:latin typeface="Times New Roman"/>
                <a:cs typeface="Times New Roman"/>
              </a:rPr>
              <a:t>)</a:t>
            </a:r>
          </a:p>
          <a:p>
            <a:pPr algn="l"/>
            <a:r>
              <a:rPr lang="en-US" sz="2000" dirty="0" err="1">
                <a:latin typeface="Times New Roman"/>
                <a:cs typeface="Times New Roman"/>
              </a:rPr>
              <a:t>x</a:t>
            </a:r>
            <a:r>
              <a:rPr lang="en-US" sz="2000" dirty="0">
                <a:latin typeface="Times New Roman"/>
                <a:cs typeface="Times New Roman"/>
              </a:rPr>
              <a:t> ~ 1/3</a:t>
            </a:r>
            <a:endParaRPr lang="nl-NL" sz="2000" dirty="0">
              <a:latin typeface="Times New Roman"/>
              <a:cs typeface="Times New Roman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3741" y="1723827"/>
            <a:ext cx="3420533" cy="4136433"/>
            <a:chOff x="4504267" y="1891708"/>
            <a:chExt cx="3348691" cy="4606925"/>
          </a:xfrm>
        </p:grpSpPr>
        <p:grpSp>
          <p:nvGrpSpPr>
            <p:cNvPr id="24" name="Group 31"/>
            <p:cNvGrpSpPr>
              <a:grpSpLocks/>
            </p:cNvGrpSpPr>
            <p:nvPr/>
          </p:nvGrpSpPr>
          <p:grpSpPr bwMode="auto">
            <a:xfrm>
              <a:off x="4504267" y="1891708"/>
              <a:ext cx="2851150" cy="4606925"/>
              <a:chOff x="3744" y="506"/>
              <a:chExt cx="1796" cy="2902"/>
            </a:xfrm>
          </p:grpSpPr>
          <p:grpSp>
            <p:nvGrpSpPr>
              <p:cNvPr id="28" name="Group 11"/>
              <p:cNvGrpSpPr>
                <a:grpSpLocks/>
              </p:cNvGrpSpPr>
              <p:nvPr/>
            </p:nvGrpSpPr>
            <p:grpSpPr bwMode="auto">
              <a:xfrm>
                <a:off x="3744" y="864"/>
                <a:ext cx="1796" cy="2544"/>
                <a:chOff x="480" y="768"/>
                <a:chExt cx="1796" cy="2544"/>
              </a:xfrm>
            </p:grpSpPr>
            <p:pic>
              <p:nvPicPr>
                <p:cNvPr id="30" name="Picture 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r="36712"/>
                <a:stretch>
                  <a:fillRect/>
                </a:stretch>
              </p:blipFill>
              <p:spPr bwMode="auto">
                <a:xfrm>
                  <a:off x="480" y="816"/>
                  <a:ext cx="1124" cy="247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1" name="Rectangle 8"/>
                <p:cNvSpPr>
                  <a:spLocks noChangeArrowheads="1"/>
                </p:cNvSpPr>
                <p:nvPr/>
              </p:nvSpPr>
              <p:spPr bwMode="auto">
                <a:xfrm>
                  <a:off x="2020" y="1352"/>
                  <a:ext cx="256" cy="13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Rectangle 9"/>
                <p:cNvSpPr>
                  <a:spLocks noChangeArrowheads="1"/>
                </p:cNvSpPr>
                <p:nvPr/>
              </p:nvSpPr>
              <p:spPr bwMode="auto">
                <a:xfrm>
                  <a:off x="1584" y="768"/>
                  <a:ext cx="96" cy="14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Rectangle 10"/>
                <p:cNvSpPr>
                  <a:spLocks noChangeArrowheads="1"/>
                </p:cNvSpPr>
                <p:nvPr/>
              </p:nvSpPr>
              <p:spPr bwMode="auto">
                <a:xfrm>
                  <a:off x="576" y="3264"/>
                  <a:ext cx="384" cy="4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9" name="Text Box 12"/>
              <p:cNvSpPr txBox="1">
                <a:spLocks noChangeArrowheads="1"/>
              </p:cNvSpPr>
              <p:nvPr/>
            </p:nvSpPr>
            <p:spPr bwMode="auto">
              <a:xfrm>
                <a:off x="3974" y="506"/>
                <a:ext cx="1102" cy="3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Q</a:t>
                </a:r>
                <a:r>
                  <a:rPr lang="en-US" sz="2400" baseline="30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2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evolution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536297" y="2625716"/>
              <a:ext cx="1253268" cy="51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small Q</a:t>
              </a:r>
              <a:r>
                <a:rPr lang="en-US" sz="2400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56947" y="5754032"/>
              <a:ext cx="1196011" cy="51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large Q</a:t>
              </a:r>
              <a:r>
                <a:rPr lang="en-US" sz="2400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2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>
              <a:off x="5910400" y="4477212"/>
              <a:ext cx="2553642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217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 dirty="0"/>
          </a:p>
        </p:txBody>
      </p:sp>
      <p:sp>
        <p:nvSpPr>
          <p:cNvPr id="3717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899"/>
            <a:ext cx="8229600" cy="1024807"/>
          </a:xfrm>
        </p:spPr>
        <p:txBody>
          <a:bodyPr>
            <a:noAutofit/>
          </a:bodyPr>
          <a:lstStyle/>
          <a:p>
            <a:r>
              <a:rPr lang="en-US" sz="3800" dirty="0" smtClean="0"/>
              <a:t>Deep </a:t>
            </a:r>
            <a:r>
              <a:rPr lang="en-US" sz="3800" smtClean="0"/>
              <a:t>Inelastic Scattering </a:t>
            </a:r>
            <a:r>
              <a:rPr lang="en-US" sz="3800" dirty="0" smtClean="0"/>
              <a:t>with nuclear targets: EMC effect</a:t>
            </a:r>
            <a:endParaRPr lang="en-US" sz="3800" dirty="0"/>
          </a:p>
        </p:txBody>
      </p:sp>
      <p:pic>
        <p:nvPicPr>
          <p:cNvPr id="371717" name="Picture 5" descr="carbon_be_he4_pub_03_19_2009_v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>
            <a:fillRect/>
          </a:stretch>
        </p:blipFill>
        <p:spPr bwMode="auto">
          <a:xfrm>
            <a:off x="152400" y="1524000"/>
            <a:ext cx="3380167" cy="5086086"/>
          </a:xfrm>
          <a:prstGeom prst="rect">
            <a:avLst/>
          </a:prstGeom>
          <a:noFill/>
          <a:ln w="28575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" y="6377028"/>
            <a:ext cx="3505200" cy="26404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a-DK" sz="1200" b="0" dirty="0">
                <a:solidFill>
                  <a:schemeClr val="tx1"/>
                </a:solidFill>
              </a:rPr>
              <a:t>J.Seely, </a:t>
            </a:r>
            <a:r>
              <a:rPr lang="da-DK" sz="1200" b="0" dirty="0" smtClean="0">
                <a:solidFill>
                  <a:schemeClr val="tx1"/>
                </a:solidFill>
              </a:rPr>
              <a:t>A. Daniel, et </a:t>
            </a:r>
            <a:r>
              <a:rPr lang="da-DK" sz="1200" b="0" dirty="0">
                <a:solidFill>
                  <a:schemeClr val="tx1"/>
                </a:solidFill>
              </a:rPr>
              <a:t>al., PRL103, 202301 (2009)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17108" y="2286000"/>
            <a:ext cx="16002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7108" y="3810000"/>
            <a:ext cx="16002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7108" y="5352288"/>
            <a:ext cx="16002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410200" y="4770437"/>
            <a:ext cx="32766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524000"/>
            <a:ext cx="4648200" cy="1968717"/>
          </a:xfrm>
        </p:spPr>
        <p:txBody>
          <a:bodyPr>
            <a:normAutofit/>
          </a:bodyPr>
          <a:lstStyle/>
          <a:p>
            <a:r>
              <a:rPr lang="en-US" dirty="0"/>
              <a:t>Fit slope of ratios for </a:t>
            </a:r>
            <a:r>
              <a:rPr lang="en-US" dirty="0" smtClean="0"/>
              <a:t>0.3&lt;x&lt;0.7</a:t>
            </a:r>
            <a:r>
              <a:rPr lang="en-US" dirty="0"/>
              <a:t>; compare across nuclei</a:t>
            </a:r>
          </a:p>
          <a:p>
            <a:r>
              <a:rPr lang="en-US" dirty="0" smtClean="0"/>
              <a:t>EMC slope doesn’t scale with A or with </a:t>
            </a:r>
            <a:r>
              <a:rPr lang="en-US" dirty="0" err="1" smtClean="0"/>
              <a:t>avg</a:t>
            </a:r>
            <a:r>
              <a:rPr lang="en-US" dirty="0" smtClean="0"/>
              <a:t> nuclear density…</a:t>
            </a:r>
            <a:endParaRPr lang="en-US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429000"/>
            <a:ext cx="4799492" cy="3158907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029200" y="3419856"/>
            <a:ext cx="3505200" cy="26404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a-DK" sz="1200" b="0" dirty="0">
                <a:solidFill>
                  <a:schemeClr val="tx1"/>
                </a:solidFill>
              </a:rPr>
              <a:t>J.Seely, </a:t>
            </a:r>
            <a:r>
              <a:rPr lang="da-DK" sz="1200" b="0" dirty="0" smtClean="0">
                <a:solidFill>
                  <a:schemeClr val="tx1"/>
                </a:solidFill>
              </a:rPr>
              <a:t>A. Daniel, et </a:t>
            </a:r>
            <a:r>
              <a:rPr lang="da-DK" sz="1200" b="0" dirty="0">
                <a:solidFill>
                  <a:schemeClr val="tx1"/>
                </a:solidFill>
              </a:rPr>
              <a:t>al., PRL103, 202301 (2009)</a:t>
            </a:r>
            <a:endParaRPr lang="en-US" sz="1200" b="0" dirty="0">
              <a:solidFill>
                <a:schemeClr val="tx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 dirty="0"/>
          </a:p>
        </p:txBody>
      </p:sp>
      <p:sp>
        <p:nvSpPr>
          <p:cNvPr id="3717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US" sz="3800" dirty="0"/>
              <a:t>DIS with nuclear targets: EMC effect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410200" y="4770437"/>
            <a:ext cx="3276600" cy="2163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2995298" cy="1971431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28600" y="1371600"/>
            <a:ext cx="2133600" cy="2057400"/>
          </a:xfrm>
          <a:prstGeom prst="rect">
            <a:avLst/>
          </a:prstGeom>
          <a:solidFill>
            <a:schemeClr val="bg1"/>
          </a:solidFill>
          <a:ln w="12700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28600" y="3581400"/>
            <a:ext cx="2133600" cy="1981200"/>
            <a:chOff x="288" y="2352"/>
            <a:chExt cx="1920" cy="1872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288" y="2352"/>
              <a:ext cx="1920" cy="1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" y="2438"/>
              <a:ext cx="1728" cy="1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3" descr="H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18288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8295"/>
          <a:stretch>
            <a:fillRect/>
          </a:stretch>
        </p:blipFill>
        <p:spPr bwMode="auto">
          <a:xfrm>
            <a:off x="4648200" y="3798838"/>
            <a:ext cx="4495800" cy="2967087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733800" y="1981200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63968" y="4629912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267200" y="2453640"/>
            <a:ext cx="3096768" cy="21336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52400" y="5562600"/>
            <a:ext cx="3581400" cy="1077218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Density determined from </a:t>
            </a:r>
            <a:r>
              <a:rPr lang="en-US" sz="1600" b="0" i="1" dirty="0">
                <a:solidFill>
                  <a:schemeClr val="tx1"/>
                </a:solidFill>
              </a:rPr>
              <a:t>ab initio</a:t>
            </a:r>
            <a:r>
              <a:rPr lang="en-US" sz="1600" b="0" dirty="0">
                <a:solidFill>
                  <a:schemeClr val="tx1"/>
                </a:solidFill>
              </a:rPr>
              <a:t> few-body calculation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  </a:t>
            </a:r>
            <a:r>
              <a:rPr lang="en-US" sz="1600" b="0" i="1" dirty="0">
                <a:solidFill>
                  <a:schemeClr val="tx1"/>
                </a:solidFill>
              </a:rPr>
              <a:t>S.C. Pieper and R.B. </a:t>
            </a:r>
            <a:r>
              <a:rPr lang="en-US" sz="1600" b="0" i="1" dirty="0" err="1">
                <a:solidFill>
                  <a:schemeClr val="tx1"/>
                </a:solidFill>
              </a:rPr>
              <a:t>Wiringa</a:t>
            </a:r>
            <a:r>
              <a:rPr lang="en-US" sz="1600" b="0" i="1" dirty="0">
                <a:solidFill>
                  <a:schemeClr val="tx1"/>
                </a:solidFill>
              </a:rPr>
              <a:t>,</a:t>
            </a:r>
          </a:p>
          <a:p>
            <a:r>
              <a:rPr lang="en-US" sz="1600" b="0" i="1" dirty="0">
                <a:solidFill>
                  <a:schemeClr val="tx1"/>
                </a:solidFill>
              </a:rPr>
              <a:t>   Ann. Rev. </a:t>
            </a:r>
            <a:r>
              <a:rPr lang="en-US" sz="1600" b="0" i="1" dirty="0" err="1">
                <a:solidFill>
                  <a:schemeClr val="tx1"/>
                </a:solidFill>
              </a:rPr>
              <a:t>Nucl</a:t>
            </a:r>
            <a:r>
              <a:rPr lang="en-US" sz="1600" b="0" i="1" dirty="0">
                <a:solidFill>
                  <a:schemeClr val="tx1"/>
                </a:solidFill>
              </a:rPr>
              <a:t>. Part. </a:t>
            </a:r>
            <a:r>
              <a:rPr lang="en-US" sz="1600" b="0" i="1" dirty="0" err="1">
                <a:solidFill>
                  <a:schemeClr val="tx1"/>
                </a:solidFill>
              </a:rPr>
              <a:t>Sci</a:t>
            </a:r>
            <a:r>
              <a:rPr lang="en-US" sz="1600" b="0" i="1" dirty="0">
                <a:solidFill>
                  <a:schemeClr val="tx1"/>
                </a:solidFill>
              </a:rPr>
              <a:t> 51, 53 (2001)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6352951"/>
            <a:ext cx="2093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Hen, </a:t>
            </a:r>
            <a:r>
              <a:rPr lang="en-US" sz="1200" dirty="0" err="1" smtClean="0"/>
              <a:t>Piasetzky</a:t>
            </a:r>
            <a:r>
              <a:rPr lang="en-US" sz="1200" dirty="0" smtClean="0"/>
              <a:t>, Weinstein, </a:t>
            </a:r>
          </a:p>
          <a:p>
            <a:r>
              <a:rPr lang="en-US" sz="1200" dirty="0" smtClean="0"/>
              <a:t>Phys. Rev. C85, 047301 (2012)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641978" y="1237345"/>
            <a:ext cx="3393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But scales with local density!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This tells us how </a:t>
            </a:r>
            <a:r>
              <a:rPr lang="en-US" sz="2000" dirty="0" err="1" smtClean="0">
                <a:latin typeface="Times New Roman"/>
                <a:cs typeface="Times New Roman"/>
              </a:rPr>
              <a:t>parton</a:t>
            </a:r>
            <a:r>
              <a:rPr lang="en-US" sz="2000" dirty="0" smtClean="0">
                <a:latin typeface="Times New Roman"/>
                <a:cs typeface="Times New Roman"/>
              </a:rPr>
              <a:t> distribution functions are modified in the nuclear environment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721434" y="6390161"/>
            <a:ext cx="171072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~Local density</a:t>
            </a:r>
          </a:p>
        </p:txBody>
      </p:sp>
    </p:spTree>
    <p:extLst>
      <p:ext uri="{BB962C8B-B14F-4D97-AF65-F5344CB8AC3E}">
        <p14:creationId xmlns:p14="http://schemas.microsoft.com/office/powerpoint/2010/main" val="123805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64CBD-586A-492E-8A96-7A647CC9940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95350"/>
            <a:ext cx="8077200" cy="59626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8800" y="1066800"/>
            <a:ext cx="6096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Chromo-Dynamics: the field theory of the strong (nuclear) force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1607403"/>
            <a:ext cx="35052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Same basic structure as QED….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3561866"/>
            <a:ext cx="43688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….except that gluons (“</a:t>
            </a:r>
            <a:r>
              <a:rPr lang="en-US" sz="2000" smtClean="0">
                <a:solidFill>
                  <a:schemeClr val="accent2"/>
                </a:solidFill>
                <a:latin typeface="Times New Roman"/>
                <a:cs typeface="Times New Roman"/>
              </a:rPr>
              <a:t>QCD photons”) carry </a:t>
            </a:r>
            <a:r>
              <a:rPr lang="en-US" sz="2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color charge…</a:t>
            </a:r>
          </a:p>
        </p:txBody>
      </p:sp>
      <p:sp>
        <p:nvSpPr>
          <p:cNvPr id="13" name="Oval 12"/>
          <p:cNvSpPr/>
          <p:nvPr/>
        </p:nvSpPr>
        <p:spPr>
          <a:xfrm>
            <a:off x="5334000" y="2209800"/>
            <a:ext cx="685800" cy="10668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57600" y="5105400"/>
            <a:ext cx="1676400" cy="10668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81600" y="3505200"/>
            <a:ext cx="3810000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….so they interact amongst themselves, generating complex structures…</a:t>
            </a:r>
          </a:p>
        </p:txBody>
      </p:sp>
    </p:spTree>
    <p:extLst>
      <p:ext uri="{BB962C8B-B14F-4D97-AF65-F5344CB8AC3E}">
        <p14:creationId xmlns:p14="http://schemas.microsoft.com/office/powerpoint/2010/main" val="47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11200" y="0"/>
            <a:ext cx="7975600" cy="723900"/>
          </a:xfrm>
        </p:spPr>
        <p:txBody>
          <a:bodyPr/>
          <a:lstStyle/>
          <a:p>
            <a:r>
              <a:rPr lang="en-US" dirty="0" smtClean="0"/>
              <a:t>Nuclear PDFs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3514" b="10886"/>
          <a:stretch/>
        </p:blipFill>
        <p:spPr>
          <a:xfrm>
            <a:off x="711200" y="1086891"/>
            <a:ext cx="8293568" cy="47039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489046" y="5908763"/>
            <a:ext cx="4456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In practice the nuclear effects are small</a:t>
            </a:r>
            <a:r>
              <a:rPr lang="is-IS" sz="2000" dirty="0" smtClean="0">
                <a:latin typeface="Times New Roman"/>
                <a:cs typeface="Times New Roman"/>
              </a:rPr>
              <a:t>…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0371" y="63225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H. </a:t>
            </a:r>
            <a:r>
              <a:rPr lang="en-US" i="1" dirty="0" err="1" smtClean="0">
                <a:latin typeface="Times New Roman"/>
                <a:cs typeface="Times New Roman"/>
              </a:rPr>
              <a:t>Paukkunen</a:t>
            </a:r>
            <a:r>
              <a:rPr lang="en-US" i="1" dirty="0" smtClean="0">
                <a:latin typeface="Times New Roman"/>
                <a:cs typeface="Times New Roman"/>
              </a:rPr>
              <a:t>, QM17</a:t>
            </a:r>
          </a:p>
        </p:txBody>
      </p:sp>
    </p:spTree>
    <p:extLst>
      <p:ext uri="{BB962C8B-B14F-4D97-AF65-F5344CB8AC3E}">
        <p14:creationId xmlns:p14="http://schemas.microsoft.com/office/powerpoint/2010/main" val="48156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</a:t>
            </a:r>
            <a:r>
              <a:rPr lang="en-US" dirty="0" smtClean="0"/>
              <a:t>PDFs: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2037" b="8148"/>
          <a:stretch/>
        </p:blipFill>
        <p:spPr>
          <a:xfrm>
            <a:off x="496828" y="1692264"/>
            <a:ext cx="8215372" cy="49194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6828" y="793619"/>
            <a:ext cx="8004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Determine the  nuclear modification of PDFs by a global </a:t>
            </a:r>
            <a:r>
              <a:rPr lang="en-US" sz="2000" smtClean="0">
                <a:latin typeface="Times New Roman"/>
                <a:cs typeface="Times New Roman"/>
              </a:rPr>
              <a:t>fit to selected data 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7171" y="129215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H. </a:t>
            </a:r>
            <a:r>
              <a:rPr lang="en-US" i="1" dirty="0" err="1" smtClean="0">
                <a:latin typeface="Times New Roman"/>
                <a:cs typeface="Times New Roman"/>
              </a:rPr>
              <a:t>Paukkunen</a:t>
            </a:r>
            <a:r>
              <a:rPr lang="en-US" i="1" dirty="0" smtClean="0">
                <a:latin typeface="Times New Roman"/>
                <a:cs typeface="Times New Roman"/>
              </a:rPr>
              <a:t>, QM17</a:t>
            </a:r>
          </a:p>
        </p:txBody>
      </p:sp>
    </p:spTree>
    <p:extLst>
      <p:ext uri="{BB962C8B-B14F-4D97-AF65-F5344CB8AC3E}">
        <p14:creationId xmlns:p14="http://schemas.microsoft.com/office/powerpoint/2010/main" val="43802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36" y="192979"/>
            <a:ext cx="8555464" cy="6418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4301" y="2172533"/>
            <a:ext cx="2222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Forward/backward asymmetry in </a:t>
            </a:r>
            <a:r>
              <a:rPr lang="en-US" sz="2000" dirty="0" err="1" smtClean="0">
                <a:latin typeface="Times New Roman"/>
                <a:cs typeface="Times New Roman"/>
              </a:rPr>
              <a:t>p+Pb</a:t>
            </a:r>
            <a:r>
              <a:rPr lang="en-US" sz="2000" dirty="0" smtClean="0">
                <a:latin typeface="Times New Roman"/>
                <a:cs typeface="Times New Roman"/>
              </a:rPr>
              <a:t> collisions</a:t>
            </a:r>
          </a:p>
        </p:txBody>
      </p:sp>
    </p:spTree>
    <p:extLst>
      <p:ext uri="{BB962C8B-B14F-4D97-AF65-F5344CB8AC3E}">
        <p14:creationId xmlns:p14="http://schemas.microsoft.com/office/powerpoint/2010/main" val="87573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32" y="877215"/>
            <a:ext cx="2536474" cy="1737596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990" y="42228"/>
            <a:ext cx="8229600" cy="962896"/>
          </a:xfrm>
        </p:spPr>
        <p:txBody>
          <a:bodyPr>
            <a:normAutofit/>
          </a:bodyPr>
          <a:lstStyle/>
          <a:p>
            <a:r>
              <a:rPr lang="en-US" sz="2800" dirty="0">
                <a:cs typeface="Times New Roman"/>
              </a:rPr>
              <a:t>Jet quenching in </a:t>
            </a:r>
            <a:r>
              <a:rPr lang="en-US" sz="2800" dirty="0" err="1">
                <a:cs typeface="Times New Roman"/>
              </a:rPr>
              <a:t>Pb+Pb</a:t>
            </a:r>
            <a:r>
              <a:rPr lang="en-US" sz="2800" dirty="0">
                <a:cs typeface="Times New Roman"/>
              </a:rPr>
              <a:t> collisions: </a:t>
            </a:r>
            <a:r>
              <a:rPr lang="en-US" sz="2800" dirty="0" err="1">
                <a:cs typeface="Times New Roman"/>
              </a:rPr>
              <a:t>p</a:t>
            </a:r>
            <a:r>
              <a:rPr lang="en-US" sz="2800" baseline="-25000" dirty="0" err="1">
                <a:cs typeface="Times New Roman"/>
              </a:rPr>
              <a:t>T</a:t>
            </a:r>
            <a:r>
              <a:rPr lang="en-US" sz="2800" baseline="30000" dirty="0" err="1">
                <a:cs typeface="Times New Roman"/>
              </a:rPr>
              <a:t>jet</a:t>
            </a:r>
            <a:r>
              <a:rPr lang="en-US" sz="2800" dirty="0">
                <a:cs typeface="Times New Roman"/>
              </a:rPr>
              <a:t>~ 1 </a:t>
            </a:r>
            <a:r>
              <a:rPr lang="en-US" sz="2800" dirty="0" err="1">
                <a:cs typeface="Times New Roman"/>
              </a:rPr>
              <a:t>TeV</a:t>
            </a:r>
            <a:r>
              <a:rPr lang="en-US" sz="2800" dirty="0">
                <a:cs typeface="Times New Roman"/>
              </a:rPr>
              <a:t> ?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44490" y="683365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 New Roman"/>
                <a:cs typeface="Times New Roman"/>
              </a:rPr>
              <a:t>M. </a:t>
            </a:r>
            <a:r>
              <a:rPr lang="en-US" sz="1600" i="1" dirty="0" err="1" smtClean="0">
                <a:latin typeface="Times New Roman"/>
                <a:cs typeface="Times New Roman"/>
              </a:rPr>
              <a:t>Spousta</a:t>
            </a:r>
            <a:r>
              <a:rPr lang="en-US" sz="1600" i="1" dirty="0" smtClean="0">
                <a:latin typeface="Times New Roman"/>
                <a:cs typeface="Times New Roman"/>
              </a:rPr>
              <a:t>, QM17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0" y="3831942"/>
            <a:ext cx="2572104" cy="2197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7255" b="28916"/>
          <a:stretch/>
        </p:blipFill>
        <p:spPr>
          <a:xfrm>
            <a:off x="38100" y="1021919"/>
            <a:ext cx="6019800" cy="2425569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22" y="2820037"/>
            <a:ext cx="2443732" cy="555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2" name="Right Brace 11"/>
          <p:cNvSpPr/>
          <p:nvPr/>
        </p:nvSpPr>
        <p:spPr>
          <a:xfrm>
            <a:off x="6131142" y="1737209"/>
            <a:ext cx="267490" cy="57576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80022" y="1711483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4200" y="3922661"/>
            <a:ext cx="59553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Possibilities: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~50% of all 1 </a:t>
            </a:r>
            <a:r>
              <a:rPr lang="en-US" dirty="0" err="1" smtClean="0">
                <a:latin typeface="Times New Roman"/>
                <a:cs typeface="Times New Roman"/>
              </a:rPr>
              <a:t>TeV</a:t>
            </a:r>
            <a:r>
              <a:rPr lang="en-US" dirty="0" smtClean="0">
                <a:latin typeface="Times New Roman"/>
                <a:cs typeface="Times New Roman"/>
              </a:rPr>
              <a:t> jets are lost; where does the energy go?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A 1 </a:t>
            </a:r>
            <a:r>
              <a:rPr lang="en-US" dirty="0" err="1" smtClean="0">
                <a:latin typeface="Times New Roman"/>
                <a:cs typeface="Times New Roman"/>
              </a:rPr>
              <a:t>TeV</a:t>
            </a:r>
            <a:r>
              <a:rPr lang="en-US" dirty="0" smtClean="0">
                <a:latin typeface="Times New Roman"/>
                <a:cs typeface="Times New Roman"/>
              </a:rPr>
              <a:t> jets loses ~100 GeV in the medium on average; where does the lost energy go?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Nuclear modification of PDFs: our expectation that AA is an incoherent superposition of NN collisions is not correct</a:t>
            </a:r>
          </a:p>
        </p:txBody>
      </p:sp>
    </p:spTree>
    <p:extLst>
      <p:ext uri="{BB962C8B-B14F-4D97-AF65-F5344CB8AC3E}">
        <p14:creationId xmlns:p14="http://schemas.microsoft.com/office/powerpoint/2010/main" val="190854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149850" y="1595851"/>
            <a:ext cx="3708400" cy="2700179"/>
            <a:chOff x="5091707" y="2383251"/>
            <a:chExt cx="3708400" cy="270017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9002" t="38704" r="1997" b="13739"/>
            <a:stretch/>
          </p:blipFill>
          <p:spPr>
            <a:xfrm>
              <a:off x="5091707" y="2383251"/>
              <a:ext cx="3708400" cy="27001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5613400" y="3440530"/>
              <a:ext cx="2869207" cy="5335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PDFs and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 suppression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7255" b="28916"/>
          <a:stretch/>
        </p:blipFill>
        <p:spPr>
          <a:xfrm>
            <a:off x="338798" y="1245037"/>
            <a:ext cx="4233202" cy="2069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99" y="3596241"/>
            <a:ext cx="3175000" cy="53233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3441700" y="3048000"/>
            <a:ext cx="711200" cy="3818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160743" y="1828800"/>
            <a:ext cx="0" cy="21209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266705" y="3695700"/>
            <a:ext cx="3785095" cy="166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7200" y="4779882"/>
            <a:ext cx="849630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Rough “calculation”, not to be taken literally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Essential lesson: jets at ~1TeV are in EMC-shadowing region, need accurate calculation including </a:t>
            </a:r>
            <a:r>
              <a:rPr lang="en-US" sz="2000" dirty="0" err="1" smtClean="0">
                <a:latin typeface="Times New Roman"/>
                <a:cs typeface="Times New Roman"/>
              </a:rPr>
              <a:t>nPDFs</a:t>
            </a:r>
            <a:endParaRPr lang="en-US" sz="2000" dirty="0" smtClean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095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521" y="4916"/>
            <a:ext cx="8305800" cy="1143000"/>
          </a:xfrm>
        </p:spPr>
        <p:txBody>
          <a:bodyPr/>
          <a:lstStyle/>
          <a:p>
            <a:r>
              <a:rPr lang="en-US" dirty="0" smtClean="0"/>
              <a:t>Ultra-peripheral collisions (UPCs)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907" y="1041400"/>
                <a:ext cx="8991600" cy="2870200"/>
              </a:xfrm>
            </p:spPr>
            <p:txBody>
              <a:bodyPr numCol="1"/>
              <a:lstStyle/>
              <a:p>
                <a:r>
                  <a:rPr lang="en-US" dirty="0" smtClean="0"/>
                  <a:t>Heavy nuclei carry strong electric and magnetic fields</a:t>
                </a:r>
              </a:p>
              <a:p>
                <a:pPr lvl="1"/>
                <a:r>
                  <a:rPr lang="en-US" dirty="0" smtClean="0"/>
                  <a:t>Fields are perpendicular -&gt; treat as nearly-real virtual photons</a:t>
                </a:r>
              </a:p>
              <a:p>
                <a:pPr lvl="2"/>
                <a:r>
                  <a:rPr lang="en-US" dirty="0" err="1" smtClean="0"/>
                  <a:t>E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baseline="-25000" dirty="0" smtClean="0">
                        <a:latin typeface="Cambria Math" charset="0"/>
                      </a:rPr>
                      <m:t>max</m:t>
                    </m:r>
                  </m:oMath>
                </a14:m>
                <a:r>
                  <a:rPr lang="en-US" dirty="0" smtClean="0"/>
                  <a:t> = </a:t>
                </a:r>
                <a:r>
                  <a:rPr lang="en-US" dirty="0" err="1" smtClean="0">
                    <a:latin typeface="Symbol" charset="2"/>
                    <a:ea typeface="Symbol" charset="2"/>
                    <a:cs typeface="Symbol" charset="2"/>
                  </a:rPr>
                  <a:t>g</a:t>
                </a:r>
                <a:r>
                  <a:rPr lang="en-US" dirty="0" err="1" smtClean="0"/>
                  <a:t>hc</a:t>
                </a:r>
                <a:r>
                  <a:rPr lang="en-US" dirty="0" smtClean="0"/>
                  <a:t>/b</a:t>
                </a:r>
              </a:p>
              <a:p>
                <a:pPr lvl="1"/>
                <a:r>
                  <a:rPr lang="en-US" dirty="0" smtClean="0"/>
                  <a:t>Photonuclear interactions</a:t>
                </a:r>
              </a:p>
              <a:p>
                <a:pPr lvl="1"/>
                <a:r>
                  <a:rPr lang="en-US" dirty="0" smtClean="0"/>
                  <a:t>Two-photon interactions</a:t>
                </a:r>
              </a:p>
              <a:p>
                <a:r>
                  <a:rPr lang="en-US" dirty="0" smtClean="0">
                    <a:solidFill>
                      <a:srgbClr val="00B050"/>
                    </a:solidFill>
                  </a:rPr>
                  <a:t>Visible when b&gt;~2R</a:t>
                </a:r>
                <a:r>
                  <a:rPr lang="en-US" i="0" baseline="-25000" dirty="0" smtClean="0">
                    <a:solidFill>
                      <a:srgbClr val="00B050"/>
                    </a:solidFill>
                    <a:latin typeface="+mj-lt"/>
                  </a:rPr>
                  <a:t>A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, so there are no hadronic interactions</a:t>
                </a:r>
                <a:r>
                  <a:rPr lang="en-US" dirty="0" smtClean="0"/>
                  <a:t>;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907" y="1041400"/>
                <a:ext cx="8991600" cy="2870200"/>
              </a:xfrm>
              <a:blipFill rotWithShape="0">
                <a:blip r:embed="rId2"/>
                <a:stretch>
                  <a:fillRect l="-881" t="-1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694230"/>
              </p:ext>
            </p:extLst>
          </p:nvPr>
        </p:nvGraphicFramePr>
        <p:xfrm>
          <a:off x="545106" y="3667868"/>
          <a:ext cx="7467601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2413"/>
                <a:gridCol w="1136092"/>
                <a:gridCol w="1342056"/>
                <a:gridCol w="1493520"/>
                <a:gridCol w="1493520"/>
              </a:tblGrid>
              <a:tr h="18288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Energy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AuAu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RHIC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pp RHIC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2"/>
                          </a:solidFill>
                        </a:rPr>
                        <a:t>PbPb</a:t>
                      </a:r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 LHC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2"/>
                          </a:solidFill>
                        </a:rPr>
                        <a:t>pp</a:t>
                      </a:r>
                      <a:r>
                        <a:rPr lang="en-US" baseline="0" dirty="0" smtClean="0">
                          <a:solidFill>
                            <a:schemeClr val="bg2"/>
                          </a:solidFill>
                        </a:rPr>
                        <a:t> LHC</a:t>
                      </a:r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Photon energy (target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frame)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0.6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TeV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~12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TeV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500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TeV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rgbClr val="FF0000"/>
                          </a:solidFill>
                        </a:rPr>
                        <a:t>~5,000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TeV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CM Energy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g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24 GeV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~80 GeV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700 GeV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~3000 GeV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333FF"/>
                          </a:solidFill>
                        </a:rPr>
                        <a:t>Max </a:t>
                      </a:r>
                      <a:r>
                        <a:rPr lang="en-US" dirty="0" smtClean="0">
                          <a:solidFill>
                            <a:srgbClr val="3333FF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gg</a:t>
                      </a:r>
                      <a:r>
                        <a:rPr lang="en-US" dirty="0" smtClean="0">
                          <a:solidFill>
                            <a:srgbClr val="3333FF"/>
                          </a:solidFill>
                        </a:rPr>
                        <a:t> Energy</a:t>
                      </a:r>
                      <a:endParaRPr lang="en-US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333FF"/>
                          </a:solidFill>
                        </a:rPr>
                        <a:t>6 GeV</a:t>
                      </a:r>
                      <a:endParaRPr lang="en-US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333FF"/>
                          </a:solidFill>
                        </a:rPr>
                        <a:t>~100 GeV</a:t>
                      </a:r>
                      <a:endParaRPr lang="en-US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333FF"/>
                          </a:solidFill>
                        </a:rPr>
                        <a:t>200 GeV</a:t>
                      </a:r>
                      <a:endParaRPr lang="en-US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3333FF"/>
                          </a:solidFill>
                        </a:rPr>
                        <a:t>~1400 GeV</a:t>
                      </a:r>
                      <a:endParaRPr lang="en-US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A66D9-6485-45A6-A2DB-CE06A60F1F0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907" y="5906228"/>
            <a:ext cx="9376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UPC@LHC provides clean production channel 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</a:rPr>
              <a:t>gg</a:t>
            </a:r>
            <a:r>
              <a:rPr lang="en-US" sz="2000" dirty="0" smtClean="0">
                <a:latin typeface="Times New Roman"/>
                <a:cs typeface="Times New Roman"/>
              </a:rPr>
              <a:t> ➞Higgs (Cahn and Jackson ~1990)</a:t>
            </a:r>
          </a:p>
          <a:p>
            <a:r>
              <a:rPr lang="en-US" sz="2000" dirty="0">
                <a:latin typeface="Times New Roman"/>
                <a:cs typeface="Times New Roman"/>
              </a:rPr>
              <a:t>I</a:t>
            </a:r>
            <a:r>
              <a:rPr lang="en-US" sz="2000" dirty="0" smtClean="0">
                <a:latin typeface="Times New Roman"/>
                <a:cs typeface="Times New Roman"/>
              </a:rPr>
              <a:t>n practice: LHC heavy ion </a:t>
            </a:r>
            <a:r>
              <a:rPr lang="en-US" sz="2000" dirty="0" err="1" smtClean="0">
                <a:latin typeface="Times New Roman"/>
                <a:cs typeface="Times New Roman"/>
              </a:rPr>
              <a:t>lumi</a:t>
            </a:r>
            <a:r>
              <a:rPr lang="en-US" sz="2000" dirty="0" smtClean="0">
                <a:latin typeface="Times New Roman"/>
                <a:cs typeface="Times New Roman"/>
              </a:rPr>
              <a:t> too low to be competitive</a:t>
            </a:r>
          </a:p>
        </p:txBody>
      </p:sp>
    </p:spTree>
    <p:extLst>
      <p:ext uri="{BB962C8B-B14F-4D97-AF65-F5344CB8AC3E}">
        <p14:creationId xmlns:p14="http://schemas.microsoft.com/office/powerpoint/2010/main" val="4555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Photo-nuclear VM production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614" r="7766" b="42178"/>
          <a:stretch/>
        </p:blipFill>
        <p:spPr>
          <a:xfrm>
            <a:off x="345824" y="2451290"/>
            <a:ext cx="5556752" cy="33160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6753" y="2161137"/>
            <a:ext cx="149592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i="1" smtClean="0">
                <a:latin typeface="Times New Roman"/>
                <a:cs typeface="Times New Roman"/>
              </a:rPr>
              <a:t>arXiv:1603.01919</a:t>
            </a:r>
            <a:endParaRPr lang="en-US" sz="1400" i="1" dirty="0" smtClean="0"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823" y="1531716"/>
            <a:ext cx="2978150" cy="655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101" y="896329"/>
            <a:ext cx="5330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Photo-nuclear J/𝜓 production may be sensitive to nuclear gluon density: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9938" y="2881285"/>
            <a:ext cx="28940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  <a:latin typeface="Times New Roman"/>
                <a:cs typeface="Times New Roman"/>
              </a:rPr>
              <a:t>Data: ALICE</a:t>
            </a:r>
          </a:p>
          <a:p>
            <a:r>
              <a:rPr lang="en-US" sz="2000" dirty="0">
                <a:solidFill>
                  <a:srgbClr val="00B050"/>
                </a:solidFill>
                <a:latin typeface="Times New Roman"/>
                <a:cs typeface="Times New Roman"/>
              </a:rPr>
              <a:t>J/</a:t>
            </a:r>
            <a:r>
              <a:rPr lang="en-US" sz="2000" dirty="0" smtClean="0">
                <a:solidFill>
                  <a:srgbClr val="00B050"/>
                </a:solidFill>
                <a:latin typeface="Times New Roman"/>
                <a:cs typeface="Times New Roman"/>
              </a:rPr>
              <a:t>𝜓 in </a:t>
            </a:r>
            <a:r>
              <a:rPr lang="en-US" sz="2000" dirty="0" err="1" smtClean="0">
                <a:solidFill>
                  <a:srgbClr val="00B050"/>
                </a:solidFill>
                <a:latin typeface="Times New Roman"/>
                <a:cs typeface="Times New Roman"/>
              </a:rPr>
              <a:t>Pb+Pb</a:t>
            </a:r>
            <a:r>
              <a:rPr lang="en-US" sz="2000" dirty="0" smtClean="0">
                <a:solidFill>
                  <a:srgbClr val="00B050"/>
                </a:solidFill>
                <a:latin typeface="Times New Roman"/>
                <a:cs typeface="Times New Roman"/>
              </a:rPr>
              <a:t> collisions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MSTW: no nuclear effects</a:t>
            </a:r>
          </a:p>
          <a:p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EPS,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nDS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: nuclear PDFs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904" y="5764096"/>
            <a:ext cx="8063426" cy="9130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In principle can probe gluon density of proton at LHC down to x~10</a:t>
            </a:r>
            <a:r>
              <a:rPr lang="en-US" sz="2000" baseline="30000" dirty="0" smtClean="0">
                <a:latin typeface="Times New Roman"/>
                <a:cs typeface="Times New Roman"/>
              </a:rPr>
              <a:t>-6</a:t>
            </a:r>
          </a:p>
          <a:p>
            <a:endParaRPr lang="en-US" sz="2000" baseline="30000" dirty="0">
              <a:latin typeface="Times New Roman"/>
              <a:cs typeface="Times New Roman"/>
            </a:endParaRPr>
          </a:p>
          <a:p>
            <a:r>
              <a:rPr lang="en-US" sz="2000" dirty="0" smtClean="0">
                <a:latin typeface="Times New Roman"/>
                <a:cs typeface="Times New Roman"/>
              </a:rPr>
              <a:t>But interpretation as PDF is controversial: factorization not strictly respected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977" y="860533"/>
            <a:ext cx="2280815" cy="17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4" y="0"/>
            <a:ext cx="8229600" cy="752019"/>
          </a:xfrm>
        </p:spPr>
        <p:txBody>
          <a:bodyPr/>
          <a:lstStyle/>
          <a:p>
            <a:r>
              <a:rPr lang="en-US" dirty="0" smtClean="0"/>
              <a:t>Gluon density vs Q</a:t>
            </a:r>
            <a:r>
              <a:rPr lang="en-US" baseline="30000" dirty="0" smtClean="0"/>
              <a:t>2</a:t>
            </a:r>
            <a:endParaRPr lang="en-US" i="1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3" descr="h1gluon"/>
          <p:cNvPicPr>
            <a:picLocks noChangeAspect="1" noChangeArrowheads="1"/>
          </p:cNvPicPr>
          <p:nvPr/>
        </p:nvPicPr>
        <p:blipFill rotWithShape="1">
          <a:blip r:embed="rId2"/>
          <a:srcRect t="-1" b="-3776"/>
          <a:stretch/>
        </p:blipFill>
        <p:spPr bwMode="auto">
          <a:xfrm>
            <a:off x="4883828" y="1681946"/>
            <a:ext cx="3338743" cy="373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05961" y="696259"/>
            <a:ext cx="6765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Fix Q</a:t>
            </a:r>
            <a:r>
              <a:rPr lang="en-US" sz="2400" baseline="30000" dirty="0" smtClean="0">
                <a:latin typeface="Times New Roman"/>
                <a:cs typeface="Times New Roman"/>
              </a:rPr>
              <a:t>2 </a:t>
            </a:r>
            <a:r>
              <a:rPr lang="en-US" sz="2400" dirty="0" smtClean="0">
                <a:latin typeface="Times New Roman"/>
                <a:cs typeface="Times New Roman"/>
              </a:rPr>
              <a:t>and consider what happens as </a:t>
            </a:r>
            <a:r>
              <a:rPr lang="en-US" sz="2400" i="1" dirty="0" err="1" smtClean="0"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latin typeface="Times New Roman"/>
                <a:cs typeface="Times New Roman"/>
              </a:rPr>
              <a:t> is decreased…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80533" y="1350181"/>
            <a:ext cx="3420533" cy="4136433"/>
            <a:chOff x="4504267" y="1891708"/>
            <a:chExt cx="3348691" cy="4606925"/>
          </a:xfrm>
        </p:grpSpPr>
        <p:grpSp>
          <p:nvGrpSpPr>
            <p:cNvPr id="15" name="Group 31"/>
            <p:cNvGrpSpPr>
              <a:grpSpLocks/>
            </p:cNvGrpSpPr>
            <p:nvPr/>
          </p:nvGrpSpPr>
          <p:grpSpPr bwMode="auto">
            <a:xfrm>
              <a:off x="4504267" y="1891708"/>
              <a:ext cx="2851150" cy="4606925"/>
              <a:chOff x="3744" y="506"/>
              <a:chExt cx="1796" cy="2902"/>
            </a:xfrm>
          </p:grpSpPr>
          <p:grpSp>
            <p:nvGrpSpPr>
              <p:cNvPr id="19" name="Group 11"/>
              <p:cNvGrpSpPr>
                <a:grpSpLocks/>
              </p:cNvGrpSpPr>
              <p:nvPr/>
            </p:nvGrpSpPr>
            <p:grpSpPr bwMode="auto">
              <a:xfrm>
                <a:off x="3744" y="864"/>
                <a:ext cx="1796" cy="2544"/>
                <a:chOff x="480" y="768"/>
                <a:chExt cx="1796" cy="2544"/>
              </a:xfrm>
            </p:grpSpPr>
            <p:pic>
              <p:nvPicPr>
                <p:cNvPr id="21" name="Picture 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r="36712"/>
                <a:stretch>
                  <a:fillRect/>
                </a:stretch>
              </p:blipFill>
              <p:spPr bwMode="auto">
                <a:xfrm>
                  <a:off x="480" y="816"/>
                  <a:ext cx="1124" cy="247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2" name="Rectangle 8"/>
                <p:cNvSpPr>
                  <a:spLocks noChangeArrowheads="1"/>
                </p:cNvSpPr>
                <p:nvPr/>
              </p:nvSpPr>
              <p:spPr bwMode="auto">
                <a:xfrm>
                  <a:off x="2020" y="1352"/>
                  <a:ext cx="256" cy="13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Rectangle 9"/>
                <p:cNvSpPr>
                  <a:spLocks noChangeArrowheads="1"/>
                </p:cNvSpPr>
                <p:nvPr/>
              </p:nvSpPr>
              <p:spPr bwMode="auto">
                <a:xfrm>
                  <a:off x="1584" y="768"/>
                  <a:ext cx="96" cy="14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Rectangle 10"/>
                <p:cNvSpPr>
                  <a:spLocks noChangeArrowheads="1"/>
                </p:cNvSpPr>
                <p:nvPr/>
              </p:nvSpPr>
              <p:spPr bwMode="auto">
                <a:xfrm>
                  <a:off x="576" y="3264"/>
                  <a:ext cx="384" cy="4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0" name="Text Box 12"/>
              <p:cNvSpPr txBox="1">
                <a:spLocks noChangeArrowheads="1"/>
              </p:cNvSpPr>
              <p:nvPr/>
            </p:nvSpPr>
            <p:spPr bwMode="auto">
              <a:xfrm>
                <a:off x="3974" y="506"/>
                <a:ext cx="1102" cy="3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Q</a:t>
                </a:r>
                <a:r>
                  <a:rPr lang="en-US" sz="2400" baseline="300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2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 evolution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536297" y="2625716"/>
              <a:ext cx="1253268" cy="51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small Q</a:t>
              </a:r>
              <a:r>
                <a:rPr lang="en-US" sz="2400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56947" y="5754032"/>
              <a:ext cx="1196011" cy="51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large Q</a:t>
              </a:r>
              <a:r>
                <a:rPr lang="en-US" sz="2400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2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>
              <a:off x="5910400" y="4477212"/>
              <a:ext cx="2553642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/>
          <p:cNvSpPr/>
          <p:nvPr/>
        </p:nvSpPr>
        <p:spPr>
          <a:xfrm>
            <a:off x="6694366" y="3026222"/>
            <a:ext cx="956338" cy="454718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404421" y="3993977"/>
            <a:ext cx="956338" cy="454718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27590" y="2723904"/>
            <a:ext cx="956338" cy="454718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1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density in heavy nuclei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0" y="1301533"/>
            <a:ext cx="1488185" cy="178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0"/>
          <p:cNvSpPr>
            <a:spLocks/>
          </p:cNvSpPr>
          <p:nvPr/>
        </p:nvSpPr>
        <p:spPr bwMode="auto">
          <a:xfrm>
            <a:off x="307900" y="3165182"/>
            <a:ext cx="5224390" cy="29187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41275" bIns="0"/>
          <a:lstStyle/>
          <a:p>
            <a:r>
              <a:rPr lang="en-US" sz="24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Long wavelength (low Q</a:t>
            </a:r>
            <a:r>
              <a:rPr lang="en-US" sz="2400" b="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24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gluon density much higher in nuclei that </a:t>
            </a:r>
            <a:r>
              <a:rPr lang="en-US" sz="2400" b="0" smtClean="0">
                <a:solidFill>
                  <a:srgbClr val="FF0000"/>
                </a:solidFill>
                <a:latin typeface="Times New Roman"/>
                <a:cs typeface="Times New Roman"/>
              </a:rPr>
              <a:t>in protons, </a:t>
            </a:r>
            <a:r>
              <a:rPr lang="en-US" sz="2400" b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due </a:t>
            </a:r>
            <a:r>
              <a:rPr lang="en-US" sz="2400" b="0" smtClean="0">
                <a:solidFill>
                  <a:srgbClr val="FF0000"/>
                </a:solidFill>
                <a:latin typeface="Times New Roman"/>
                <a:cs typeface="Times New Roman"/>
              </a:rPr>
              <a:t>to the geometry of nuclei</a:t>
            </a:r>
            <a:endParaRPr lang="en-US" sz="2400" b="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400" b="0" dirty="0" smtClean="0">
                <a:latin typeface="Times New Roman"/>
                <a:cs typeface="Times New Roman"/>
              </a:rPr>
              <a:t>⇒ saturation </a:t>
            </a:r>
            <a:r>
              <a:rPr lang="en-US" sz="2400" b="0" dirty="0">
                <a:latin typeface="Times New Roman"/>
                <a:cs typeface="Times New Roman"/>
              </a:rPr>
              <a:t>regime reached at</a:t>
            </a:r>
          </a:p>
          <a:p>
            <a:r>
              <a:rPr lang="en-US" sz="2400" b="0" dirty="0" smtClean="0">
                <a:latin typeface="Times New Roman"/>
                <a:cs typeface="Times New Roman"/>
              </a:rPr>
              <a:t>          significantly </a:t>
            </a:r>
            <a:r>
              <a:rPr lang="en-US" sz="2400" b="0" dirty="0">
                <a:latin typeface="Times New Roman"/>
                <a:cs typeface="Times New Roman"/>
              </a:rPr>
              <a:t>lower </a:t>
            </a:r>
            <a:r>
              <a:rPr lang="en-US" sz="2400" b="0" dirty="0" smtClean="0">
                <a:latin typeface="Times New Roman"/>
                <a:cs typeface="Times New Roman"/>
              </a:rPr>
              <a:t>√s </a:t>
            </a:r>
            <a:r>
              <a:rPr lang="en-US" sz="2400" b="0" dirty="0">
                <a:latin typeface="Times New Roman"/>
                <a:cs typeface="Times New Roman"/>
              </a:rPr>
              <a:t>in </a:t>
            </a:r>
            <a:r>
              <a:rPr lang="en-US" sz="2400" b="0" dirty="0" smtClean="0">
                <a:latin typeface="Times New Roman"/>
                <a:cs typeface="Times New Roman"/>
              </a:rPr>
              <a:t>nuclei</a:t>
            </a:r>
            <a:br>
              <a:rPr lang="en-US" sz="2400" b="0" dirty="0" smtClean="0">
                <a:latin typeface="Times New Roman"/>
                <a:cs typeface="Times New Roman"/>
              </a:rPr>
            </a:br>
            <a:endParaRPr lang="en-US" sz="2400" b="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Au: ~200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times smaller effective </a:t>
            </a:r>
            <a:r>
              <a:rPr lang="en-US" sz="2400" i="1" dirty="0">
                <a:solidFill>
                  <a:srgbClr val="FF0000"/>
                </a:solidFill>
                <a:latin typeface="Times New Roman"/>
                <a:cs typeface="Times New Roman"/>
              </a:rPr>
              <a:t>x 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41275" algn="ctr">
              <a:spcBef>
                <a:spcPts val="450"/>
              </a:spcBef>
            </a:pPr>
            <a:endParaRPr lang="en-US" sz="24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Arial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063608" y="1680411"/>
          <a:ext cx="2549786" cy="99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Equation" r:id="rId5" imgW="1536700" imgH="596900" progId="Equation.3">
                  <p:embed/>
                </p:oleObj>
              </mc:Choice>
              <mc:Fallback>
                <p:oleObj name="Equation" r:id="rId5" imgW="15367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3608" y="1680411"/>
                        <a:ext cx="2549786" cy="99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2505" y="1255884"/>
            <a:ext cx="3482587" cy="33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5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Long-term future for QCD in the nucleus: Electron-Ion Collider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28" y="1179706"/>
            <a:ext cx="2899590" cy="2804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1274861"/>
            <a:ext cx="2135025" cy="2762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06" y="4201260"/>
            <a:ext cx="3259588" cy="2198239"/>
          </a:xfrm>
          <a:prstGeom prst="rect">
            <a:avLst/>
          </a:prstGeom>
        </p:spPr>
      </p:pic>
      <p:pic>
        <p:nvPicPr>
          <p:cNvPr id="11" name="Picture 64" descr="Complex.pdf"/>
          <p:cNvPicPr>
            <a:picLocks noChangeAspect="1"/>
          </p:cNvPicPr>
          <p:nvPr/>
        </p:nvPicPr>
        <p:blipFill>
          <a:blip r:embed="rId5"/>
          <a:srcRect l="7928" t="29008" r="5040" b="23157"/>
          <a:stretch>
            <a:fillRect/>
          </a:stretch>
        </p:blipFill>
        <p:spPr bwMode="auto">
          <a:xfrm>
            <a:off x="4596996" y="4395341"/>
            <a:ext cx="4089804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831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157A0-DB2A-7A43-AB42-4B305EE88723}" type="slidenum">
              <a:rPr lang="en-US"/>
              <a:pPr/>
              <a:t>3</a:t>
            </a:fld>
            <a:endParaRPr lang="en-US"/>
          </a:p>
        </p:txBody>
      </p:sp>
      <p:sp>
        <p:nvSpPr>
          <p:cNvPr id="81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15400" cy="762000"/>
          </a:xfrm>
        </p:spPr>
        <p:txBody>
          <a:bodyPr/>
          <a:lstStyle/>
          <a:p>
            <a:r>
              <a:rPr lang="en-US" sz="3200" dirty="0" smtClean="0"/>
              <a:t>Running of the coupling </a:t>
            </a:r>
            <a:endParaRPr lang="en-US" sz="32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06450" y="1600200"/>
            <a:ext cx="1784350" cy="2667000"/>
            <a:chOff x="508" y="1008"/>
            <a:chExt cx="1124" cy="1680"/>
          </a:xfrm>
        </p:grpSpPr>
        <p:pic>
          <p:nvPicPr>
            <p:cNvPr id="817156" name="Picture 4" descr="renorm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8" y="1008"/>
              <a:ext cx="740" cy="1680"/>
            </a:xfrm>
            <a:prstGeom prst="rect">
              <a:avLst/>
            </a:prstGeom>
            <a:noFill/>
          </p:spPr>
        </p:pic>
        <p:sp>
          <p:nvSpPr>
            <p:cNvPr id="817157" name="Text Box 5"/>
            <p:cNvSpPr txBox="1">
              <a:spLocks noChangeArrowheads="1"/>
            </p:cNvSpPr>
            <p:nvPr/>
          </p:nvSpPr>
          <p:spPr bwMode="auto">
            <a:xfrm>
              <a:off x="1222" y="1584"/>
              <a:ext cx="410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i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Q</a:t>
              </a:r>
              <a:r>
                <a:rPr lang="en-US" sz="2800" i="1" baseline="30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2</a:t>
              </a:r>
            </a:p>
          </p:txBody>
        </p:sp>
      </p:grpSp>
      <p:sp>
        <p:nvSpPr>
          <p:cNvPr id="817159" name="Text Box 7"/>
          <p:cNvSpPr txBox="1">
            <a:spLocks noChangeArrowheads="1"/>
          </p:cNvSpPr>
          <p:nvPr/>
        </p:nvSpPr>
        <p:spPr bwMode="auto">
          <a:xfrm>
            <a:off x="838200" y="4724400"/>
            <a:ext cx="7239000" cy="1200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Quantum mechanics: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Virtual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pairs (loops) screen bare interaction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  <a:sym typeface="Symbol" charset="2"/>
              </a:rPr>
              <a:t>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  <a:sym typeface="Symbol" charset="2"/>
              </a:rPr>
              <a:t>Q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/>
                <a:cs typeface="Times New Roman"/>
                <a:sym typeface="Symbol" charset="2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dependent interaction strength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400" y="990600"/>
            <a:ext cx="6662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Consider the interaction of two elementary particles: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66300" y="4851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1981200"/>
            <a:ext cx="478172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Momentum transfer </a:t>
            </a:r>
            <a:r>
              <a:rPr lang="en-US" sz="2400" i="1" dirty="0" smtClean="0">
                <a:latin typeface="Times New Roman"/>
                <a:cs typeface="Times New Roman"/>
              </a:rPr>
              <a:t>Q</a:t>
            </a:r>
            <a:r>
              <a:rPr lang="en-US" sz="2400" i="1" baseline="30000" dirty="0" smtClean="0">
                <a:latin typeface="Times New Roman"/>
                <a:cs typeface="Times New Roman"/>
              </a:rPr>
              <a:t>2</a:t>
            </a:r>
          </a:p>
          <a:p>
            <a:endParaRPr lang="en-US" sz="2400" i="1" baseline="30000" dirty="0" smtClean="0">
              <a:latin typeface="Times New Roman"/>
              <a:cs typeface="Times New Roman"/>
            </a:endParaRP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small </a:t>
            </a:r>
            <a:r>
              <a:rPr lang="en-US" sz="2400" i="1" dirty="0" smtClean="0">
                <a:latin typeface="Times New Roman"/>
                <a:cs typeface="Times New Roman"/>
              </a:rPr>
              <a:t>Q</a:t>
            </a:r>
            <a:r>
              <a:rPr lang="en-US" sz="2400" i="1" baseline="30000" dirty="0" smtClean="0">
                <a:latin typeface="Times New Roman"/>
                <a:cs typeface="Times New Roman"/>
              </a:rPr>
              <a:t>2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  <a:sym typeface="Symbol" charset="2"/>
              </a:rPr>
              <a:t></a:t>
            </a:r>
            <a:r>
              <a:rPr lang="en-US" sz="2400" dirty="0" smtClean="0">
                <a:latin typeface="Times New Roman"/>
                <a:cs typeface="Times New Roman"/>
              </a:rPr>
              <a:t> large distance scales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large </a:t>
            </a:r>
            <a:r>
              <a:rPr lang="en-US" sz="2400" i="1" dirty="0" smtClean="0">
                <a:latin typeface="Times New Roman"/>
                <a:cs typeface="Times New Roman"/>
              </a:rPr>
              <a:t>Q</a:t>
            </a:r>
            <a:r>
              <a:rPr lang="en-US" sz="2400" i="1" baseline="30000" dirty="0" smtClean="0">
                <a:latin typeface="Times New Roman"/>
                <a:cs typeface="Times New Roman"/>
              </a:rPr>
              <a:t>2</a:t>
            </a:r>
            <a:r>
              <a:rPr lang="en-US" sz="2400" i="1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  <a:sym typeface="Symbol" charset="2"/>
              </a:rPr>
              <a:t></a:t>
            </a:r>
            <a:r>
              <a:rPr lang="en-US" sz="2400" dirty="0" smtClean="0">
                <a:latin typeface="Times New Roman"/>
                <a:cs typeface="Times New Roman"/>
              </a:rPr>
              <a:t> small distance scales</a:t>
            </a:r>
          </a:p>
          <a:p>
            <a:endParaRPr lang="en-US" sz="2400" dirty="0" smtClean="0"/>
          </a:p>
          <a:p>
            <a:endParaRPr lang="en-US" sz="2400" i="1" baseline="30000" dirty="0" smtClean="0">
              <a:latin typeface="+mn-lt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PHY290E: QCD in the nucleus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/>
          <a:p>
            <a:fld id="{07CE41EB-607A-4A4E-9D7F-859DCF69F5FC}" type="slidenum">
              <a:rPr lang="en-US"/>
              <a:pPr/>
              <a:t>4</a:t>
            </a:fld>
            <a:endParaRPr lang="en-US"/>
          </a:p>
        </p:txBody>
      </p:sp>
      <p:sp>
        <p:nvSpPr>
          <p:cNvPr id="8181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/>
              <a:t>Running of the coupling: QED vs QCD</a:t>
            </a:r>
          </a:p>
        </p:txBody>
      </p:sp>
      <p:sp>
        <p:nvSpPr>
          <p:cNvPr id="818179" name="Text Box 3"/>
          <p:cNvSpPr txBox="1">
            <a:spLocks noChangeArrowheads="1"/>
          </p:cNvSpPr>
          <p:nvPr/>
        </p:nvSpPr>
        <p:spPr bwMode="auto">
          <a:xfrm>
            <a:off x="685800" y="2895600"/>
            <a:ext cx="79248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Smaller </a:t>
            </a:r>
            <a:r>
              <a:rPr lang="en-US" b="1" dirty="0">
                <a:latin typeface="Times New Roman"/>
                <a:cs typeface="Times New Roman"/>
              </a:rPr>
              <a:t>|Q</a:t>
            </a:r>
            <a:r>
              <a:rPr lang="en-US" b="1" baseline="30000" dirty="0">
                <a:latin typeface="Times New Roman"/>
                <a:cs typeface="Times New Roman"/>
              </a:rPr>
              <a:t>2</a:t>
            </a:r>
            <a:r>
              <a:rPr lang="en-US" b="1" dirty="0">
                <a:latin typeface="Times New Roman"/>
                <a:cs typeface="Times New Roman"/>
              </a:rPr>
              <a:t>|</a:t>
            </a:r>
            <a:r>
              <a:rPr lang="en-US" b="1" dirty="0" smtClean="0">
                <a:latin typeface="Times New Roman"/>
                <a:cs typeface="Times New Roman"/>
              </a:rPr>
              <a:t> (larger </a:t>
            </a:r>
            <a:r>
              <a:rPr lang="en-US" b="1" dirty="0">
                <a:latin typeface="Times New Roman"/>
                <a:cs typeface="Times New Roman"/>
              </a:rPr>
              <a:t>distance) </a:t>
            </a:r>
            <a:r>
              <a:rPr lang="en-US" b="1" dirty="0" err="1">
                <a:latin typeface="Times New Roman"/>
                <a:cs typeface="Times New Roman"/>
                <a:sym typeface="Symbol" charset="2"/>
              </a:rPr>
              <a:t></a:t>
            </a:r>
            <a:r>
              <a:rPr lang="en-US" b="1" dirty="0" smtClean="0">
                <a:latin typeface="Times New Roman"/>
                <a:cs typeface="Times New Roman"/>
              </a:rPr>
              <a:t> weaker </a:t>
            </a:r>
            <a:r>
              <a:rPr lang="en-US" b="1" dirty="0">
                <a:latin typeface="Times New Roman"/>
                <a:cs typeface="Times New Roman"/>
              </a:rPr>
              <a:t>coupling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  <a:p>
            <a:pPr>
              <a:buFontTx/>
              <a:buChar char="•"/>
            </a:pPr>
            <a:r>
              <a:rPr lang="en-US" dirty="0">
                <a:latin typeface="Times New Roman"/>
                <a:cs typeface="Times New Roman"/>
              </a:rPr>
              <a:t> similar to screening of charge in </a:t>
            </a:r>
            <a:r>
              <a:rPr lang="en-US" dirty="0" err="1">
                <a:latin typeface="Times New Roman"/>
                <a:cs typeface="Times New Roman"/>
              </a:rPr>
              <a:t>di</a:t>
            </a:r>
            <a:r>
              <a:rPr lang="en-US" dirty="0">
                <a:latin typeface="Times New Roman"/>
                <a:cs typeface="Times New Roman"/>
              </a:rPr>
              <a:t>-electric material </a:t>
            </a:r>
          </a:p>
        </p:txBody>
      </p:sp>
      <p:sp>
        <p:nvSpPr>
          <p:cNvPr id="818180" name="Text Box 4"/>
          <p:cNvSpPr txBox="1">
            <a:spLocks noChangeArrowheads="1"/>
          </p:cNvSpPr>
          <p:nvPr/>
        </p:nvSpPr>
        <p:spPr bwMode="auto">
          <a:xfrm>
            <a:off x="1066800" y="2133600"/>
            <a:ext cx="1062535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QED:</a:t>
            </a:r>
          </a:p>
        </p:txBody>
      </p:sp>
      <p:graphicFrame>
        <p:nvGraphicFramePr>
          <p:cNvPr id="818181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590800" y="1752600"/>
          <a:ext cx="455295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" name="Equation" r:id="rId3" imgW="1942920" imgH="482400" progId="Equation.3">
                  <p:embed/>
                </p:oleObj>
              </mc:Choice>
              <mc:Fallback>
                <p:oleObj name="Equation" r:id="rId3" imgW="19429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752600"/>
                        <a:ext cx="4552950" cy="11303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8182" name="Text Box 6"/>
          <p:cNvSpPr txBox="1">
            <a:spLocks noChangeArrowheads="1"/>
          </p:cNvSpPr>
          <p:nvPr/>
        </p:nvSpPr>
        <p:spPr bwMode="auto">
          <a:xfrm>
            <a:off x="5029200" y="1219200"/>
            <a:ext cx="96693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negative</a:t>
            </a:r>
          </a:p>
        </p:txBody>
      </p:sp>
      <p:sp>
        <p:nvSpPr>
          <p:cNvPr id="818183" name="Text Box 7"/>
          <p:cNvSpPr txBox="1">
            <a:spLocks noChangeArrowheads="1"/>
          </p:cNvSpPr>
          <p:nvPr/>
        </p:nvSpPr>
        <p:spPr bwMode="auto">
          <a:xfrm>
            <a:off x="304800" y="4267200"/>
            <a:ext cx="1046163" cy="53181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Q</a:t>
            </a:r>
            <a:r>
              <a:rPr lang="en-US" sz="2800" dirty="0">
                <a:solidFill>
                  <a:srgbClr val="008000"/>
                </a:solidFill>
                <a:latin typeface="Times New Roman"/>
                <a:cs typeface="Times New Roman"/>
              </a:rPr>
              <a:t>C</a:t>
            </a:r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D</a:t>
            </a:r>
            <a:r>
              <a:rPr lang="en-US" sz="2800" dirty="0">
                <a:latin typeface="Times New Roman"/>
                <a:cs typeface="Times New Roman"/>
              </a:rPr>
              <a:t>:</a:t>
            </a:r>
          </a:p>
        </p:txBody>
      </p:sp>
      <p:graphicFrame>
        <p:nvGraphicFramePr>
          <p:cNvPr id="818184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838450" y="50355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8450" y="5035550"/>
                        <a:ext cx="114300" cy="2159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8185" name="Object 9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1752600" y="4114800"/>
          <a:ext cx="708660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" name="Equation" r:id="rId7" imgW="2908080" imgH="482400" progId="Equation.3">
                  <p:embed/>
                </p:oleObj>
              </mc:Choice>
              <mc:Fallback>
                <p:oleObj name="Equation" r:id="rId7" imgW="29080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114800"/>
                        <a:ext cx="7086600" cy="11747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8186" name="Oval 10"/>
          <p:cNvSpPr>
            <a:spLocks noChangeArrowheads="1"/>
          </p:cNvSpPr>
          <p:nvPr/>
        </p:nvSpPr>
        <p:spPr bwMode="auto">
          <a:xfrm>
            <a:off x="4343400" y="4038600"/>
            <a:ext cx="2895600" cy="12192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818187" name="Text Box 11"/>
          <p:cNvSpPr txBox="1">
            <a:spLocks noChangeArrowheads="1"/>
          </p:cNvSpPr>
          <p:nvPr/>
        </p:nvSpPr>
        <p:spPr bwMode="auto">
          <a:xfrm>
            <a:off x="4876800" y="5334000"/>
            <a:ext cx="260108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=+(33-12)/12</a:t>
            </a:r>
            <a:r>
              <a:rPr lang="en-US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dirty="0">
                <a:solidFill>
                  <a:srgbClr val="008000"/>
                </a:solidFill>
                <a:latin typeface="Times New Roman"/>
                <a:cs typeface="Times New Roman"/>
              </a:rPr>
              <a:t> = positive!</a:t>
            </a:r>
          </a:p>
        </p:txBody>
      </p:sp>
      <p:sp>
        <p:nvSpPr>
          <p:cNvPr id="818188" name="Text Box 12"/>
          <p:cNvSpPr txBox="1">
            <a:spLocks noChangeArrowheads="1"/>
          </p:cNvSpPr>
          <p:nvPr/>
        </p:nvSpPr>
        <p:spPr bwMode="auto">
          <a:xfrm>
            <a:off x="1447800" y="5791200"/>
            <a:ext cx="57912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Smaller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|Q</a:t>
            </a:r>
            <a:r>
              <a:rPr lang="en-US" b="1" baseline="30000" dirty="0">
                <a:solidFill>
                  <a:srgbClr val="0070C0"/>
                </a:solidFill>
                <a:latin typeface="Times New Roman"/>
                <a:cs typeface="Times New Roman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| </a:t>
            </a:r>
            <a:r>
              <a:rPr lang="en-US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(larger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distance)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  <a:sym typeface="Symbol" charset="2"/>
              </a:rPr>
              <a:t></a:t>
            </a:r>
            <a:r>
              <a:rPr lang="en-US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 stronger </a:t>
            </a:r>
            <a:r>
              <a:rPr lang="en-US" b="1" dirty="0">
                <a:solidFill>
                  <a:srgbClr val="0070C0"/>
                </a:solidFill>
                <a:latin typeface="Times New Roman"/>
                <a:cs typeface="Times New Roman"/>
              </a:rPr>
              <a:t>coupling </a:t>
            </a:r>
          </a:p>
        </p:txBody>
      </p:sp>
      <p:sp>
        <p:nvSpPr>
          <p:cNvPr id="818189" name="Text Box 13"/>
          <p:cNvSpPr txBox="1">
            <a:spLocks noChangeArrowheads="1"/>
          </p:cNvSpPr>
          <p:nvPr/>
        </p:nvSpPr>
        <p:spPr bwMode="auto">
          <a:xfrm>
            <a:off x="1828800" y="6278563"/>
            <a:ext cx="5214138" cy="52322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And that makes a huge difference!</a:t>
            </a:r>
          </a:p>
        </p:txBody>
      </p:sp>
      <p:graphicFrame>
        <p:nvGraphicFramePr>
          <p:cNvPr id="818190" name="Object 1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066800" y="812800"/>
          <a:ext cx="13716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Equation" r:id="rId9" imgW="508000" imgH="381000" progId="Equation.3">
                  <p:embed/>
                </p:oleObj>
              </mc:Choice>
              <mc:Fallback>
                <p:oleObj name="Equation" r:id="rId9" imgW="508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812800"/>
                        <a:ext cx="1371600" cy="10287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8191" name="Oval 15"/>
          <p:cNvSpPr>
            <a:spLocks noChangeArrowheads="1"/>
          </p:cNvSpPr>
          <p:nvPr/>
        </p:nvSpPr>
        <p:spPr bwMode="auto">
          <a:xfrm>
            <a:off x="4769223" y="1828800"/>
            <a:ext cx="914400" cy="1066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8179" grpId="0"/>
      <p:bldP spid="818182" grpId="0"/>
      <p:bldP spid="818186" grpId="0" animBg="1"/>
      <p:bldP spid="818187" grpId="0"/>
      <p:bldP spid="818188" grpId="0"/>
      <p:bldP spid="818189" grpId="0" animBg="1"/>
      <p:bldP spid="8181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095"/>
          <a:stretch/>
        </p:blipFill>
        <p:spPr>
          <a:xfrm>
            <a:off x="1876559" y="927131"/>
            <a:ext cx="4937085" cy="3527016"/>
          </a:xfrm>
          <a:prstGeom prst="rect">
            <a:avLst/>
          </a:prstGeom>
        </p:spPr>
      </p:pic>
      <p:sp>
        <p:nvSpPr>
          <p:cNvPr id="1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 dirty="0"/>
          </a:p>
        </p:txBody>
      </p:sp>
      <p:sp>
        <p:nvSpPr>
          <p:cNvPr id="1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CED8-CD3C-DE4E-BA26-78A09363A5FB}" type="slidenum">
              <a:rPr lang="en-US"/>
              <a:pPr/>
              <a:t>5</a:t>
            </a:fld>
            <a:endParaRPr lang="en-US"/>
          </a:p>
        </p:txBody>
      </p:sp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"/>
            <a:ext cx="7772400" cy="93908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cs typeface="Times New Roman"/>
              </a:rPr>
              <a:t>The hallmark of QCD: </a:t>
            </a:r>
            <a:br>
              <a:rPr lang="en-US" dirty="0" smtClean="0">
                <a:cs typeface="Times New Roman"/>
              </a:rPr>
            </a:br>
            <a:r>
              <a:rPr lang="en-US" dirty="0" smtClean="0">
                <a:cs typeface="Times New Roman"/>
              </a:rPr>
              <a:t>running </a:t>
            </a:r>
            <a:r>
              <a:rPr lang="en-US" dirty="0">
                <a:cs typeface="Times New Roman"/>
              </a:rPr>
              <a:t>of </a:t>
            </a:r>
            <a:r>
              <a:rPr lang="en-US" dirty="0" smtClean="0">
                <a:cs typeface="Times New Roman"/>
              </a:rPr>
              <a:t>the coupling constant</a:t>
            </a:r>
            <a:endParaRPr lang="en-US" baseline="-25000" dirty="0">
              <a:cs typeface="Times New Roman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90500" y="1839912"/>
            <a:ext cx="2019300" cy="3113088"/>
            <a:chOff x="192" y="1495"/>
            <a:chExt cx="1272" cy="1961"/>
          </a:xfrm>
        </p:grpSpPr>
        <p:pic>
          <p:nvPicPr>
            <p:cNvPr id="819209" name="Picture 9" descr="atommovie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0" y="2400"/>
              <a:ext cx="985" cy="1056"/>
            </a:xfrm>
            <a:prstGeom prst="rect">
              <a:avLst/>
            </a:prstGeom>
            <a:noFill/>
          </p:spPr>
        </p:pic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92" y="1872"/>
              <a:ext cx="1272" cy="304"/>
              <a:chOff x="504" y="2296"/>
              <a:chExt cx="1320" cy="400"/>
            </a:xfrm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720" y="2296"/>
                <a:ext cx="864" cy="400"/>
                <a:chOff x="720" y="2296"/>
                <a:chExt cx="864" cy="400"/>
              </a:xfrm>
            </p:grpSpPr>
            <p:sp>
              <p:nvSpPr>
                <p:cNvPr id="819212" name="Oval 12"/>
                <p:cNvSpPr>
                  <a:spLocks noChangeArrowheads="1"/>
                </p:cNvSpPr>
                <p:nvPr/>
              </p:nvSpPr>
              <p:spPr bwMode="auto">
                <a:xfrm>
                  <a:off x="720" y="2448"/>
                  <a:ext cx="96" cy="96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3" name="Oval 13"/>
                <p:cNvSpPr>
                  <a:spLocks noChangeArrowheads="1"/>
                </p:cNvSpPr>
                <p:nvPr/>
              </p:nvSpPr>
              <p:spPr bwMode="auto">
                <a:xfrm>
                  <a:off x="1488" y="2448"/>
                  <a:ext cx="96" cy="96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4" name="Line 14"/>
                <p:cNvSpPr>
                  <a:spLocks noChangeShapeType="1"/>
                </p:cNvSpPr>
                <p:nvPr/>
              </p:nvSpPr>
              <p:spPr bwMode="auto">
                <a:xfrm>
                  <a:off x="768" y="2496"/>
                  <a:ext cx="76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5" name="Freeform 15"/>
                <p:cNvSpPr>
                  <a:spLocks/>
                </p:cNvSpPr>
                <p:nvPr/>
              </p:nvSpPr>
              <p:spPr bwMode="auto">
                <a:xfrm>
                  <a:off x="768" y="2400"/>
                  <a:ext cx="720" cy="4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384" y="0"/>
                    </a:cxn>
                    <a:cxn ang="0">
                      <a:pos x="720" y="48"/>
                    </a:cxn>
                  </a:cxnLst>
                  <a:rect l="0" t="0" r="r" b="b"/>
                  <a:pathLst>
                    <a:path w="720" h="48">
                      <a:moveTo>
                        <a:pt x="0" y="48"/>
                      </a:moveTo>
                      <a:cubicBezTo>
                        <a:pt x="132" y="24"/>
                        <a:pt x="264" y="0"/>
                        <a:pt x="384" y="0"/>
                      </a:cubicBezTo>
                      <a:cubicBezTo>
                        <a:pt x="504" y="0"/>
                        <a:pt x="664" y="40"/>
                        <a:pt x="720" y="48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6" name="Freeform 16"/>
                <p:cNvSpPr>
                  <a:spLocks/>
                </p:cNvSpPr>
                <p:nvPr/>
              </p:nvSpPr>
              <p:spPr bwMode="auto">
                <a:xfrm flipV="1">
                  <a:off x="768" y="2544"/>
                  <a:ext cx="720" cy="4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384" y="0"/>
                    </a:cxn>
                    <a:cxn ang="0">
                      <a:pos x="720" y="48"/>
                    </a:cxn>
                  </a:cxnLst>
                  <a:rect l="0" t="0" r="r" b="b"/>
                  <a:pathLst>
                    <a:path w="720" h="48">
                      <a:moveTo>
                        <a:pt x="0" y="48"/>
                      </a:moveTo>
                      <a:cubicBezTo>
                        <a:pt x="132" y="24"/>
                        <a:pt x="264" y="0"/>
                        <a:pt x="384" y="0"/>
                      </a:cubicBezTo>
                      <a:cubicBezTo>
                        <a:pt x="504" y="0"/>
                        <a:pt x="664" y="40"/>
                        <a:pt x="720" y="48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7" name="Freeform 17"/>
                <p:cNvSpPr>
                  <a:spLocks/>
                </p:cNvSpPr>
                <p:nvPr/>
              </p:nvSpPr>
              <p:spPr bwMode="auto">
                <a:xfrm>
                  <a:off x="768" y="2296"/>
                  <a:ext cx="768" cy="200"/>
                </a:xfrm>
                <a:custGeom>
                  <a:avLst/>
                  <a:gdLst/>
                  <a:ahLst/>
                  <a:cxnLst>
                    <a:cxn ang="0">
                      <a:pos x="0" y="152"/>
                    </a:cxn>
                    <a:cxn ang="0">
                      <a:pos x="384" y="8"/>
                    </a:cxn>
                    <a:cxn ang="0">
                      <a:pos x="768" y="200"/>
                    </a:cxn>
                  </a:cxnLst>
                  <a:rect l="0" t="0" r="r" b="b"/>
                  <a:pathLst>
                    <a:path w="768" h="200">
                      <a:moveTo>
                        <a:pt x="0" y="152"/>
                      </a:moveTo>
                      <a:cubicBezTo>
                        <a:pt x="128" y="76"/>
                        <a:pt x="256" y="0"/>
                        <a:pt x="384" y="8"/>
                      </a:cubicBezTo>
                      <a:cubicBezTo>
                        <a:pt x="512" y="16"/>
                        <a:pt x="640" y="108"/>
                        <a:pt x="768" y="20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8" name="Freeform 18"/>
                <p:cNvSpPr>
                  <a:spLocks/>
                </p:cNvSpPr>
                <p:nvPr/>
              </p:nvSpPr>
              <p:spPr bwMode="auto">
                <a:xfrm flipV="1">
                  <a:off x="768" y="2496"/>
                  <a:ext cx="768" cy="200"/>
                </a:xfrm>
                <a:custGeom>
                  <a:avLst/>
                  <a:gdLst/>
                  <a:ahLst/>
                  <a:cxnLst>
                    <a:cxn ang="0">
                      <a:pos x="0" y="152"/>
                    </a:cxn>
                    <a:cxn ang="0">
                      <a:pos x="384" y="8"/>
                    </a:cxn>
                    <a:cxn ang="0">
                      <a:pos x="768" y="200"/>
                    </a:cxn>
                  </a:cxnLst>
                  <a:rect l="0" t="0" r="r" b="b"/>
                  <a:pathLst>
                    <a:path w="768" h="200">
                      <a:moveTo>
                        <a:pt x="0" y="152"/>
                      </a:moveTo>
                      <a:cubicBezTo>
                        <a:pt x="128" y="76"/>
                        <a:pt x="256" y="0"/>
                        <a:pt x="384" y="8"/>
                      </a:cubicBezTo>
                      <a:cubicBezTo>
                        <a:pt x="512" y="16"/>
                        <a:pt x="640" y="108"/>
                        <a:pt x="768" y="200"/>
                      </a:cubicBezTo>
                    </a:path>
                  </a:pathLst>
                </a:custGeom>
                <a:noFill/>
                <a:ln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19" name="Line 19"/>
                <p:cNvSpPr>
                  <a:spLocks noChangeShapeType="1"/>
                </p:cNvSpPr>
                <p:nvPr/>
              </p:nvSpPr>
              <p:spPr bwMode="auto">
                <a:xfrm>
                  <a:off x="1152" y="2688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20" name="Line 20"/>
                <p:cNvSpPr>
                  <a:spLocks noChangeShapeType="1"/>
                </p:cNvSpPr>
                <p:nvPr/>
              </p:nvSpPr>
              <p:spPr bwMode="auto">
                <a:xfrm>
                  <a:off x="1152" y="2496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21" name="Line 21"/>
                <p:cNvSpPr>
                  <a:spLocks noChangeShapeType="1"/>
                </p:cNvSpPr>
                <p:nvPr/>
              </p:nvSpPr>
              <p:spPr bwMode="auto">
                <a:xfrm>
                  <a:off x="1152" y="2400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22" name="Line 22"/>
                <p:cNvSpPr>
                  <a:spLocks noChangeShapeType="1"/>
                </p:cNvSpPr>
                <p:nvPr/>
              </p:nvSpPr>
              <p:spPr bwMode="auto">
                <a:xfrm>
                  <a:off x="1152" y="2304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223" name="Line 23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4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aphicFrame>
            <p:nvGraphicFramePr>
              <p:cNvPr id="819224" name="Object 24"/>
              <p:cNvGraphicFramePr>
                <a:graphicFrameLocks noChangeAspect="1"/>
              </p:cNvGraphicFramePr>
              <p:nvPr/>
            </p:nvGraphicFramePr>
            <p:xfrm>
              <a:off x="504" y="2352"/>
              <a:ext cx="168" cy="2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626" name="Equation" r:id="rId5" imgW="152280" imgH="203040" progId="">
                      <p:embed/>
                    </p:oleObj>
                  </mc:Choice>
                  <mc:Fallback>
                    <p:oleObj name="Equation" r:id="rId5" imgW="152280" imgH="20304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4" y="2352"/>
                            <a:ext cx="168" cy="22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19225" name="Object 25"/>
              <p:cNvGraphicFramePr>
                <a:graphicFrameLocks noChangeAspect="1"/>
              </p:cNvGraphicFramePr>
              <p:nvPr/>
            </p:nvGraphicFramePr>
            <p:xfrm>
              <a:off x="1632" y="2352"/>
              <a:ext cx="192" cy="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627" name="Equation" r:id="rId7" imgW="152280" imgH="228600" progId="">
                      <p:embed/>
                    </p:oleObj>
                  </mc:Choice>
                  <mc:Fallback>
                    <p:oleObj name="Equation" r:id="rId7" imgW="152280" imgH="228600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2" y="2352"/>
                            <a:ext cx="192" cy="28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19226" name="Text Box 26"/>
            <p:cNvSpPr txBox="1">
              <a:spLocks noChangeArrowheads="1"/>
            </p:cNvSpPr>
            <p:nvPr/>
          </p:nvSpPr>
          <p:spPr bwMode="auto">
            <a:xfrm>
              <a:off x="348" y="1495"/>
              <a:ext cx="876" cy="233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Confinement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6723222" y="1399583"/>
            <a:ext cx="2144809" cy="3651784"/>
            <a:chOff x="3888" y="562"/>
            <a:chExt cx="1728" cy="2750"/>
          </a:xfrm>
        </p:grpSpPr>
        <p:sp>
          <p:nvSpPr>
            <p:cNvPr id="819229" name="Text Box 29"/>
            <p:cNvSpPr txBox="1">
              <a:spLocks noChangeArrowheads="1"/>
            </p:cNvSpPr>
            <p:nvPr/>
          </p:nvSpPr>
          <p:spPr bwMode="auto">
            <a:xfrm>
              <a:off x="4412" y="562"/>
              <a:ext cx="1054" cy="45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Asymptotic Freedom</a:t>
              </a:r>
            </a:p>
          </p:txBody>
        </p: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3888" y="1056"/>
              <a:ext cx="1728" cy="2256"/>
              <a:chOff x="3888" y="2304"/>
              <a:chExt cx="1728" cy="2256"/>
            </a:xfrm>
          </p:grpSpPr>
          <p:sp>
            <p:nvSpPr>
              <p:cNvPr id="819231" name="Rectangle 31"/>
              <p:cNvSpPr>
                <a:spLocks noChangeArrowheads="1"/>
              </p:cNvSpPr>
              <p:nvPr/>
            </p:nvSpPr>
            <p:spPr bwMode="auto">
              <a:xfrm>
                <a:off x="3888" y="2352"/>
                <a:ext cx="1728" cy="220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9" name="Group 32"/>
              <p:cNvGrpSpPr>
                <a:grpSpLocks/>
              </p:cNvGrpSpPr>
              <p:nvPr/>
            </p:nvGrpSpPr>
            <p:grpSpPr bwMode="auto">
              <a:xfrm>
                <a:off x="3936" y="2304"/>
                <a:ext cx="1542" cy="2256"/>
                <a:chOff x="3978" y="1920"/>
                <a:chExt cx="2358" cy="2928"/>
              </a:xfrm>
            </p:grpSpPr>
            <p:grpSp>
              <p:nvGrpSpPr>
                <p:cNvPr id="10" name="Group 33"/>
                <p:cNvGrpSpPr>
                  <a:grpSpLocks/>
                </p:cNvGrpSpPr>
                <p:nvPr/>
              </p:nvGrpSpPr>
              <p:grpSpPr bwMode="auto">
                <a:xfrm>
                  <a:off x="5219" y="1920"/>
                  <a:ext cx="1117" cy="1251"/>
                  <a:chOff x="1758" y="564"/>
                  <a:chExt cx="1410" cy="1518"/>
                </a:xfrm>
              </p:grpSpPr>
              <p:grpSp>
                <p:nvGrpSpPr>
                  <p:cNvPr id="11" name="Group 34"/>
                  <p:cNvGrpSpPr>
                    <a:grpSpLocks/>
                  </p:cNvGrpSpPr>
                  <p:nvPr/>
                </p:nvGrpSpPr>
                <p:grpSpPr bwMode="auto">
                  <a:xfrm rot="831635">
                    <a:off x="1758" y="720"/>
                    <a:ext cx="1218" cy="1362"/>
                    <a:chOff x="1624" y="607"/>
                    <a:chExt cx="1218" cy="1362"/>
                  </a:xfrm>
                </p:grpSpPr>
                <p:sp>
                  <p:nvSpPr>
                    <p:cNvPr id="819235" name="Line 35"/>
                    <p:cNvSpPr>
                      <a:spLocks noChangeShapeType="1"/>
                    </p:cNvSpPr>
                    <p:nvPr/>
                  </p:nvSpPr>
                  <p:spPr bwMode="auto">
                    <a:xfrm rot="3467527" flipH="1" flipV="1">
                      <a:off x="2156" y="981"/>
                      <a:ext cx="208" cy="116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6600"/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36" name="Line 36"/>
                    <p:cNvSpPr>
                      <a:spLocks noChangeShapeType="1"/>
                    </p:cNvSpPr>
                    <p:nvPr/>
                  </p:nvSpPr>
                  <p:spPr bwMode="auto">
                    <a:xfrm rot="326890" flipH="1" flipV="1">
                      <a:off x="1624" y="785"/>
                      <a:ext cx="277" cy="118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6600"/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37" name="Oval 37"/>
                    <p:cNvSpPr>
                      <a:spLocks noChangeArrowheads="1"/>
                    </p:cNvSpPr>
                    <p:nvPr/>
                  </p:nvSpPr>
                  <p:spPr bwMode="auto">
                    <a:xfrm rot="1234859">
                      <a:off x="1669" y="761"/>
                      <a:ext cx="1076" cy="320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6600"/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38" name="Line 38"/>
                    <p:cNvSpPr>
                      <a:spLocks noChangeShapeType="1"/>
                    </p:cNvSpPr>
                    <p:nvPr/>
                  </p:nvSpPr>
                  <p:spPr bwMode="auto">
                    <a:xfrm rot="326890" flipV="1">
                      <a:off x="1912" y="607"/>
                      <a:ext cx="319" cy="1327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6600"/>
                      </a:solidFill>
                      <a:prstDash val="sysDot"/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aphicFrame>
                <p:nvGraphicFramePr>
                  <p:cNvPr id="819239" name="Object 39"/>
                  <p:cNvGraphicFramePr>
                    <a:graphicFrameLocks noChangeAspect="1"/>
                  </p:cNvGraphicFramePr>
                  <p:nvPr/>
                </p:nvGraphicFramePr>
                <p:xfrm>
                  <a:off x="2640" y="564"/>
                  <a:ext cx="528" cy="39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8628" name="Equation" r:id="rId9" imgW="304560" imgH="228600" progId="Equation.3">
                          <p:embed/>
                        </p:oleObj>
                      </mc:Choice>
                      <mc:Fallback>
                        <p:oleObj name="Equation" r:id="rId9" imgW="304560" imgH="2286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640" y="564"/>
                                <a:ext cx="528" cy="396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81924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611" y="3358"/>
                  <a:ext cx="177" cy="3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endParaRPr lang="en-US">
                    <a:latin typeface="Tahoma" charset="0"/>
                    <a:ea typeface="Arial" charset="0"/>
                    <a:cs typeface="Arial" charset="0"/>
                  </a:endParaRPr>
                </a:p>
              </p:txBody>
            </p:sp>
            <p:grpSp>
              <p:nvGrpSpPr>
                <p:cNvPr id="12" name="Group 41"/>
                <p:cNvGrpSpPr>
                  <a:grpSpLocks noChangeAspect="1"/>
                </p:cNvGrpSpPr>
                <p:nvPr/>
              </p:nvGrpSpPr>
              <p:grpSpPr bwMode="auto">
                <a:xfrm rot="-8114256" flipH="1" flipV="1">
                  <a:off x="4658" y="3846"/>
                  <a:ext cx="559" cy="78"/>
                  <a:chOff x="804" y="3206"/>
                  <a:chExt cx="2344" cy="314"/>
                </a:xfrm>
              </p:grpSpPr>
              <p:sp>
                <p:nvSpPr>
                  <p:cNvPr id="819242" name="Freeform 42"/>
                  <p:cNvSpPr>
                    <a:spLocks noChangeAspect="1"/>
                  </p:cNvSpPr>
                  <p:nvPr/>
                </p:nvSpPr>
                <p:spPr bwMode="auto">
                  <a:xfrm>
                    <a:off x="804" y="3218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43" name="Freeform 43"/>
                  <p:cNvSpPr>
                    <a:spLocks noChangeAspect="1"/>
                  </p:cNvSpPr>
                  <p:nvPr/>
                </p:nvSpPr>
                <p:spPr bwMode="auto">
                  <a:xfrm>
                    <a:off x="1136" y="3216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44" name="Freeform 44"/>
                  <p:cNvSpPr>
                    <a:spLocks noChangeAspect="1"/>
                  </p:cNvSpPr>
                  <p:nvPr/>
                </p:nvSpPr>
                <p:spPr bwMode="auto">
                  <a:xfrm>
                    <a:off x="1468" y="3214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45" name="Freeform 45"/>
                  <p:cNvSpPr>
                    <a:spLocks noChangeAspect="1"/>
                  </p:cNvSpPr>
                  <p:nvPr/>
                </p:nvSpPr>
                <p:spPr bwMode="auto">
                  <a:xfrm>
                    <a:off x="1800" y="3212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46" name="Freeform 46"/>
                  <p:cNvSpPr>
                    <a:spLocks noChangeAspect="1"/>
                  </p:cNvSpPr>
                  <p:nvPr/>
                </p:nvSpPr>
                <p:spPr bwMode="auto">
                  <a:xfrm>
                    <a:off x="2132" y="3210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47" name="Freeform 47"/>
                  <p:cNvSpPr>
                    <a:spLocks noChangeAspect="1"/>
                  </p:cNvSpPr>
                  <p:nvPr/>
                </p:nvSpPr>
                <p:spPr bwMode="auto">
                  <a:xfrm>
                    <a:off x="2464" y="3208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48" name="Freeform 48"/>
                  <p:cNvSpPr>
                    <a:spLocks noChangeAspect="1"/>
                  </p:cNvSpPr>
                  <p:nvPr/>
                </p:nvSpPr>
                <p:spPr bwMode="auto">
                  <a:xfrm>
                    <a:off x="2796" y="3206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" name="Group 49"/>
                <p:cNvGrpSpPr>
                  <a:grpSpLocks noChangeAspect="1"/>
                </p:cNvGrpSpPr>
                <p:nvPr/>
              </p:nvGrpSpPr>
              <p:grpSpPr bwMode="auto">
                <a:xfrm rot="-11547">
                  <a:off x="4016" y="3710"/>
                  <a:ext cx="698" cy="50"/>
                  <a:chOff x="1392" y="1488"/>
                  <a:chExt cx="1584" cy="0"/>
                </a:xfrm>
              </p:grpSpPr>
              <p:sp>
                <p:nvSpPr>
                  <p:cNvPr id="819250" name="Line 5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92" y="1488"/>
                    <a:ext cx="86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99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51" name="Line 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92" y="1488"/>
                    <a:ext cx="158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52"/>
                <p:cNvGrpSpPr>
                  <a:grpSpLocks noChangeAspect="1"/>
                </p:cNvGrpSpPr>
                <p:nvPr/>
              </p:nvGrpSpPr>
              <p:grpSpPr bwMode="auto">
                <a:xfrm rot="-2878041">
                  <a:off x="4566" y="3397"/>
                  <a:ext cx="826" cy="53"/>
                  <a:chOff x="1392" y="1488"/>
                  <a:chExt cx="1584" cy="0"/>
                </a:xfrm>
              </p:grpSpPr>
              <p:sp>
                <p:nvSpPr>
                  <p:cNvPr id="819253" name="Line 5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92" y="1488"/>
                    <a:ext cx="86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9900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54" name="Line 5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92" y="1488"/>
                    <a:ext cx="1584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55"/>
                <p:cNvGrpSpPr>
                  <a:grpSpLocks/>
                </p:cNvGrpSpPr>
                <p:nvPr/>
              </p:nvGrpSpPr>
              <p:grpSpPr bwMode="auto">
                <a:xfrm flipH="1">
                  <a:off x="5537" y="4193"/>
                  <a:ext cx="229" cy="0"/>
                  <a:chOff x="384" y="3696"/>
                  <a:chExt cx="288" cy="0"/>
                </a:xfrm>
              </p:grpSpPr>
              <p:sp>
                <p:nvSpPr>
                  <p:cNvPr id="819256" name="Line 56"/>
                  <p:cNvSpPr>
                    <a:spLocks noChangeShapeType="1"/>
                  </p:cNvSpPr>
                  <p:nvPr/>
                </p:nvSpPr>
                <p:spPr bwMode="auto">
                  <a:xfrm rot="-11547">
                    <a:off x="432" y="3696"/>
                    <a:ext cx="145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57" name="Line 57"/>
                  <p:cNvSpPr>
                    <a:spLocks noChangeShapeType="1"/>
                  </p:cNvSpPr>
                  <p:nvPr/>
                </p:nvSpPr>
                <p:spPr bwMode="auto">
                  <a:xfrm rot="-11547">
                    <a:off x="384" y="3696"/>
                    <a:ext cx="28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58"/>
                <p:cNvGrpSpPr>
                  <a:grpSpLocks/>
                </p:cNvGrpSpPr>
                <p:nvPr/>
              </p:nvGrpSpPr>
              <p:grpSpPr bwMode="auto">
                <a:xfrm flipH="1">
                  <a:off x="5537" y="4273"/>
                  <a:ext cx="229" cy="0"/>
                  <a:chOff x="384" y="3696"/>
                  <a:chExt cx="288" cy="0"/>
                </a:xfrm>
              </p:grpSpPr>
              <p:sp>
                <p:nvSpPr>
                  <p:cNvPr id="819259" name="Line 59"/>
                  <p:cNvSpPr>
                    <a:spLocks noChangeShapeType="1"/>
                  </p:cNvSpPr>
                  <p:nvPr/>
                </p:nvSpPr>
                <p:spPr bwMode="auto">
                  <a:xfrm rot="-11547">
                    <a:off x="432" y="3696"/>
                    <a:ext cx="145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60" name="Line 60"/>
                  <p:cNvSpPr>
                    <a:spLocks noChangeShapeType="1"/>
                  </p:cNvSpPr>
                  <p:nvPr/>
                </p:nvSpPr>
                <p:spPr bwMode="auto">
                  <a:xfrm rot="-11547">
                    <a:off x="384" y="3696"/>
                    <a:ext cx="28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9261" name="Oval 61"/>
                <p:cNvSpPr>
                  <a:spLocks noChangeArrowheads="1"/>
                </p:cNvSpPr>
                <p:nvPr/>
              </p:nvSpPr>
              <p:spPr bwMode="auto">
                <a:xfrm flipH="1">
                  <a:off x="5728" y="3996"/>
                  <a:ext cx="76" cy="395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7" name="Group 62"/>
                <p:cNvGrpSpPr>
                  <a:grpSpLocks/>
                </p:cNvGrpSpPr>
                <p:nvPr/>
              </p:nvGrpSpPr>
              <p:grpSpPr bwMode="auto">
                <a:xfrm>
                  <a:off x="4016" y="3560"/>
                  <a:ext cx="229" cy="0"/>
                  <a:chOff x="384" y="3696"/>
                  <a:chExt cx="288" cy="0"/>
                </a:xfrm>
              </p:grpSpPr>
              <p:sp>
                <p:nvSpPr>
                  <p:cNvPr id="819263" name="Line 63"/>
                  <p:cNvSpPr>
                    <a:spLocks noChangeShapeType="1"/>
                  </p:cNvSpPr>
                  <p:nvPr/>
                </p:nvSpPr>
                <p:spPr bwMode="auto">
                  <a:xfrm rot="-11547">
                    <a:off x="432" y="3696"/>
                    <a:ext cx="145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64" name="Line 64"/>
                  <p:cNvSpPr>
                    <a:spLocks noChangeShapeType="1"/>
                  </p:cNvSpPr>
                  <p:nvPr/>
                </p:nvSpPr>
                <p:spPr bwMode="auto">
                  <a:xfrm rot="-11547">
                    <a:off x="384" y="3696"/>
                    <a:ext cx="28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65"/>
                <p:cNvGrpSpPr>
                  <a:grpSpLocks/>
                </p:cNvGrpSpPr>
                <p:nvPr/>
              </p:nvGrpSpPr>
              <p:grpSpPr bwMode="auto">
                <a:xfrm>
                  <a:off x="4016" y="3640"/>
                  <a:ext cx="229" cy="0"/>
                  <a:chOff x="384" y="3696"/>
                  <a:chExt cx="288" cy="0"/>
                </a:xfrm>
              </p:grpSpPr>
              <p:sp>
                <p:nvSpPr>
                  <p:cNvPr id="819266" name="Line 66"/>
                  <p:cNvSpPr>
                    <a:spLocks noChangeShapeType="1"/>
                  </p:cNvSpPr>
                  <p:nvPr/>
                </p:nvSpPr>
                <p:spPr bwMode="auto">
                  <a:xfrm rot="-11547">
                    <a:off x="432" y="3696"/>
                    <a:ext cx="145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67" name="Line 67"/>
                  <p:cNvSpPr>
                    <a:spLocks noChangeShapeType="1"/>
                  </p:cNvSpPr>
                  <p:nvPr/>
                </p:nvSpPr>
                <p:spPr bwMode="auto">
                  <a:xfrm rot="-11547">
                    <a:off x="384" y="3696"/>
                    <a:ext cx="28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9268" name="Oval 68"/>
                <p:cNvSpPr>
                  <a:spLocks noChangeArrowheads="1"/>
                </p:cNvSpPr>
                <p:nvPr/>
              </p:nvSpPr>
              <p:spPr bwMode="auto">
                <a:xfrm flipH="1">
                  <a:off x="3978" y="3442"/>
                  <a:ext cx="76" cy="395"/>
                </a:xfrm>
                <a:prstGeom prst="ellipse">
                  <a:avLst/>
                </a:prstGeom>
                <a:solidFill>
                  <a:srgbClr val="0000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9" name="Group 69"/>
                <p:cNvGrpSpPr>
                  <a:grpSpLocks noChangeAspect="1"/>
                </p:cNvGrpSpPr>
                <p:nvPr/>
              </p:nvGrpSpPr>
              <p:grpSpPr bwMode="auto">
                <a:xfrm rot="-13330865" flipH="1" flipV="1">
                  <a:off x="4747" y="4216"/>
                  <a:ext cx="407" cy="57"/>
                  <a:chOff x="804" y="3206"/>
                  <a:chExt cx="2344" cy="314"/>
                </a:xfrm>
              </p:grpSpPr>
              <p:sp>
                <p:nvSpPr>
                  <p:cNvPr id="819270" name="Freeform 70"/>
                  <p:cNvSpPr>
                    <a:spLocks noChangeAspect="1"/>
                  </p:cNvSpPr>
                  <p:nvPr/>
                </p:nvSpPr>
                <p:spPr bwMode="auto">
                  <a:xfrm>
                    <a:off x="804" y="3218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71" name="Freeform 71"/>
                  <p:cNvSpPr>
                    <a:spLocks noChangeAspect="1"/>
                  </p:cNvSpPr>
                  <p:nvPr/>
                </p:nvSpPr>
                <p:spPr bwMode="auto">
                  <a:xfrm>
                    <a:off x="1136" y="3216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72" name="Freeform 72"/>
                  <p:cNvSpPr>
                    <a:spLocks noChangeAspect="1"/>
                  </p:cNvSpPr>
                  <p:nvPr/>
                </p:nvSpPr>
                <p:spPr bwMode="auto">
                  <a:xfrm>
                    <a:off x="1468" y="3214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73" name="Freeform 73"/>
                  <p:cNvSpPr>
                    <a:spLocks noChangeAspect="1"/>
                  </p:cNvSpPr>
                  <p:nvPr/>
                </p:nvSpPr>
                <p:spPr bwMode="auto">
                  <a:xfrm>
                    <a:off x="1800" y="3212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74" name="Freeform 74"/>
                  <p:cNvSpPr>
                    <a:spLocks noChangeAspect="1"/>
                  </p:cNvSpPr>
                  <p:nvPr/>
                </p:nvSpPr>
                <p:spPr bwMode="auto">
                  <a:xfrm>
                    <a:off x="2132" y="3210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75" name="Freeform 75"/>
                  <p:cNvSpPr>
                    <a:spLocks noChangeAspect="1"/>
                  </p:cNvSpPr>
                  <p:nvPr/>
                </p:nvSpPr>
                <p:spPr bwMode="auto">
                  <a:xfrm>
                    <a:off x="2464" y="3208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76" name="Freeform 76"/>
                  <p:cNvSpPr>
                    <a:spLocks noChangeAspect="1"/>
                  </p:cNvSpPr>
                  <p:nvPr/>
                </p:nvSpPr>
                <p:spPr bwMode="auto">
                  <a:xfrm>
                    <a:off x="2796" y="3206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77"/>
                <p:cNvGrpSpPr>
                  <a:grpSpLocks noChangeAspect="1"/>
                </p:cNvGrpSpPr>
                <p:nvPr/>
              </p:nvGrpSpPr>
              <p:grpSpPr bwMode="auto">
                <a:xfrm rot="-10761542" flipH="1" flipV="1">
                  <a:off x="5103" y="4048"/>
                  <a:ext cx="633" cy="88"/>
                  <a:chOff x="804" y="3206"/>
                  <a:chExt cx="2344" cy="314"/>
                </a:xfrm>
              </p:grpSpPr>
              <p:sp>
                <p:nvSpPr>
                  <p:cNvPr id="819278" name="Freeform 78"/>
                  <p:cNvSpPr>
                    <a:spLocks noChangeAspect="1"/>
                  </p:cNvSpPr>
                  <p:nvPr/>
                </p:nvSpPr>
                <p:spPr bwMode="auto">
                  <a:xfrm>
                    <a:off x="804" y="3218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79" name="Freeform 79"/>
                  <p:cNvSpPr>
                    <a:spLocks noChangeAspect="1"/>
                  </p:cNvSpPr>
                  <p:nvPr/>
                </p:nvSpPr>
                <p:spPr bwMode="auto">
                  <a:xfrm>
                    <a:off x="1136" y="3216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80" name="Freeform 80"/>
                  <p:cNvSpPr>
                    <a:spLocks noChangeAspect="1"/>
                  </p:cNvSpPr>
                  <p:nvPr/>
                </p:nvSpPr>
                <p:spPr bwMode="auto">
                  <a:xfrm>
                    <a:off x="1468" y="3214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81" name="Freeform 81"/>
                  <p:cNvSpPr>
                    <a:spLocks noChangeAspect="1"/>
                  </p:cNvSpPr>
                  <p:nvPr/>
                </p:nvSpPr>
                <p:spPr bwMode="auto">
                  <a:xfrm>
                    <a:off x="1800" y="3212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82" name="Freeform 82"/>
                  <p:cNvSpPr>
                    <a:spLocks noChangeAspect="1"/>
                  </p:cNvSpPr>
                  <p:nvPr/>
                </p:nvSpPr>
                <p:spPr bwMode="auto">
                  <a:xfrm>
                    <a:off x="2132" y="3210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83" name="Freeform 83"/>
                  <p:cNvSpPr>
                    <a:spLocks noChangeAspect="1"/>
                  </p:cNvSpPr>
                  <p:nvPr/>
                </p:nvSpPr>
                <p:spPr bwMode="auto">
                  <a:xfrm>
                    <a:off x="2464" y="3208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19284" name="Freeform 84"/>
                  <p:cNvSpPr>
                    <a:spLocks noChangeAspect="1"/>
                  </p:cNvSpPr>
                  <p:nvPr/>
                </p:nvSpPr>
                <p:spPr bwMode="auto">
                  <a:xfrm>
                    <a:off x="2796" y="3206"/>
                    <a:ext cx="352" cy="302"/>
                  </a:xfrm>
                  <a:custGeom>
                    <a:avLst/>
                    <a:gdLst/>
                    <a:ahLst/>
                    <a:cxnLst>
                      <a:cxn ang="0">
                        <a:pos x="0" y="302"/>
                      </a:cxn>
                      <a:cxn ang="0">
                        <a:pos x="108" y="294"/>
                      </a:cxn>
                      <a:cxn ang="0">
                        <a:pos x="200" y="258"/>
                      </a:cxn>
                      <a:cxn ang="0">
                        <a:pos x="240" y="202"/>
                      </a:cxn>
                      <a:cxn ang="0">
                        <a:pos x="252" y="98"/>
                      </a:cxn>
                      <a:cxn ang="0">
                        <a:pos x="212" y="34"/>
                      </a:cxn>
                      <a:cxn ang="0">
                        <a:pos x="148" y="2"/>
                      </a:cxn>
                      <a:cxn ang="0">
                        <a:pos x="96" y="25"/>
                      </a:cxn>
                      <a:cxn ang="0">
                        <a:pos x="52" y="94"/>
                      </a:cxn>
                      <a:cxn ang="0">
                        <a:pos x="56" y="190"/>
                      </a:cxn>
                      <a:cxn ang="0">
                        <a:pos x="108" y="258"/>
                      </a:cxn>
                      <a:cxn ang="0">
                        <a:pos x="216" y="290"/>
                      </a:cxn>
                      <a:cxn ang="0">
                        <a:pos x="352" y="302"/>
                      </a:cxn>
                    </a:cxnLst>
                    <a:rect l="0" t="0" r="r" b="b"/>
                    <a:pathLst>
                      <a:path w="352" h="302">
                        <a:moveTo>
                          <a:pt x="0" y="302"/>
                        </a:moveTo>
                        <a:cubicBezTo>
                          <a:pt x="18" y="300"/>
                          <a:pt x="74" y="301"/>
                          <a:pt x="108" y="294"/>
                        </a:cubicBezTo>
                        <a:cubicBezTo>
                          <a:pt x="141" y="286"/>
                          <a:pt x="177" y="273"/>
                          <a:pt x="200" y="258"/>
                        </a:cubicBezTo>
                        <a:cubicBezTo>
                          <a:pt x="222" y="242"/>
                          <a:pt x="231" y="228"/>
                          <a:pt x="240" y="202"/>
                        </a:cubicBezTo>
                        <a:cubicBezTo>
                          <a:pt x="248" y="175"/>
                          <a:pt x="256" y="126"/>
                          <a:pt x="252" y="98"/>
                        </a:cubicBezTo>
                        <a:cubicBezTo>
                          <a:pt x="247" y="70"/>
                          <a:pt x="229" y="49"/>
                          <a:pt x="212" y="34"/>
                        </a:cubicBezTo>
                        <a:cubicBezTo>
                          <a:pt x="194" y="18"/>
                          <a:pt x="167" y="3"/>
                          <a:pt x="148" y="2"/>
                        </a:cubicBezTo>
                        <a:cubicBezTo>
                          <a:pt x="128" y="0"/>
                          <a:pt x="112" y="9"/>
                          <a:pt x="96" y="25"/>
                        </a:cubicBezTo>
                        <a:cubicBezTo>
                          <a:pt x="80" y="40"/>
                          <a:pt x="58" y="66"/>
                          <a:pt x="52" y="94"/>
                        </a:cubicBezTo>
                        <a:cubicBezTo>
                          <a:pt x="45" y="121"/>
                          <a:pt x="46" y="162"/>
                          <a:pt x="56" y="190"/>
                        </a:cubicBezTo>
                        <a:cubicBezTo>
                          <a:pt x="65" y="217"/>
                          <a:pt x="81" y="241"/>
                          <a:pt x="108" y="258"/>
                        </a:cubicBezTo>
                        <a:cubicBezTo>
                          <a:pt x="134" y="274"/>
                          <a:pt x="175" y="282"/>
                          <a:pt x="216" y="290"/>
                        </a:cubicBezTo>
                        <a:cubicBezTo>
                          <a:pt x="256" y="297"/>
                          <a:pt x="323" y="299"/>
                          <a:pt x="352" y="302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0099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85"/>
                <p:cNvGrpSpPr>
                  <a:grpSpLocks/>
                </p:cNvGrpSpPr>
                <p:nvPr/>
              </p:nvGrpSpPr>
              <p:grpSpPr bwMode="auto">
                <a:xfrm>
                  <a:off x="4474" y="2337"/>
                  <a:ext cx="1130" cy="2511"/>
                  <a:chOff x="818" y="1104"/>
                  <a:chExt cx="1426" cy="3046"/>
                </a:xfrm>
              </p:grpSpPr>
              <p:grpSp>
                <p:nvGrpSpPr>
                  <p:cNvPr id="22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818" y="3444"/>
                    <a:ext cx="549" cy="706"/>
                    <a:chOff x="818" y="3444"/>
                    <a:chExt cx="549" cy="706"/>
                  </a:xfrm>
                </p:grpSpPr>
                <p:sp>
                  <p:nvSpPr>
                    <p:cNvPr id="819287" name="Line 87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2836131" flipV="1">
                      <a:off x="818" y="3444"/>
                      <a:ext cx="283" cy="70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88" name="Line 88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2836131" flipV="1">
                      <a:off x="987" y="3495"/>
                      <a:ext cx="141" cy="56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89" name="Line 89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2836131" flipV="1">
                      <a:off x="1023" y="3507"/>
                      <a:ext cx="188" cy="2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90" name="Line 90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2836131" flipV="1">
                      <a:off x="950" y="3484"/>
                      <a:ext cx="282" cy="2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91" name="Line 91"/>
                    <p:cNvSpPr>
                      <a:spLocks noChangeAspect="1" noChangeShapeType="1"/>
                    </p:cNvSpPr>
                    <p:nvPr/>
                  </p:nvSpPr>
                  <p:spPr bwMode="auto">
                    <a:xfrm rot="12836131" flipV="1">
                      <a:off x="1126" y="3585"/>
                      <a:ext cx="47" cy="28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92" name="Line 9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073" y="3628"/>
                      <a:ext cx="188" cy="3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93" name="Oval 93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1175" y="3526"/>
                      <a:ext cx="192" cy="19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3" name="Group 94"/>
                  <p:cNvGrpSpPr>
                    <a:grpSpLocks/>
                  </p:cNvGrpSpPr>
                  <p:nvPr/>
                </p:nvGrpSpPr>
                <p:grpSpPr bwMode="auto">
                  <a:xfrm>
                    <a:off x="1737" y="1104"/>
                    <a:ext cx="507" cy="960"/>
                    <a:chOff x="1737" y="1104"/>
                    <a:chExt cx="507" cy="960"/>
                  </a:xfrm>
                </p:grpSpPr>
                <p:sp>
                  <p:nvSpPr>
                    <p:cNvPr id="819295" name="Line 9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21" y="1386"/>
                      <a:ext cx="0" cy="51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96" name="Line 9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21" y="1776"/>
                      <a:ext cx="339" cy="17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97" name="Line 9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821" y="1104"/>
                      <a:ext cx="423" cy="84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98" name="Line 9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821" y="1386"/>
                      <a:ext cx="141" cy="56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299" name="Line 9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821" y="1669"/>
                      <a:ext cx="188" cy="2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300" name="Line 10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821" y="1622"/>
                      <a:ext cx="47" cy="2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9301" name="Oval 101"/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1737" y="1872"/>
                      <a:ext cx="192" cy="19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pic>
        <p:nvPicPr>
          <p:cNvPr id="819302" name="Picture 102"/>
          <p:cNvPicPr>
            <a:picLocks noChangeAspect="1" noChangeArrowheads="1"/>
          </p:cNvPicPr>
          <p:nvPr/>
        </p:nvPicPr>
        <p:blipFill>
          <a:blip r:embed="rId11"/>
          <a:srcRect t="29634"/>
          <a:stretch>
            <a:fillRect/>
          </a:stretch>
        </p:blipFill>
        <p:spPr bwMode="auto">
          <a:xfrm>
            <a:off x="7220476" y="4810983"/>
            <a:ext cx="1618724" cy="16873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13" name="Date Placeholder 1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PHY290E: QCD in the nucleus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2078676" y="4396456"/>
            <a:ext cx="1443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Low momentum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463448" y="4364762"/>
            <a:ext cx="125977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High momentum</a:t>
            </a:r>
          </a:p>
        </p:txBody>
      </p:sp>
      <p:grpSp>
        <p:nvGrpSpPr>
          <p:cNvPr id="104" name="Group 103"/>
          <p:cNvGrpSpPr>
            <a:grpSpLocks/>
          </p:cNvGrpSpPr>
          <p:nvPr/>
        </p:nvGrpSpPr>
        <p:grpSpPr bwMode="auto">
          <a:xfrm>
            <a:off x="2828315" y="5242460"/>
            <a:ext cx="3656777" cy="1535459"/>
            <a:chOff x="1392" y="3419"/>
            <a:chExt cx="2976" cy="1440"/>
          </a:xfrm>
        </p:grpSpPr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1392" y="3419"/>
              <a:ext cx="2976" cy="14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 dirty="0"/>
            </a:p>
          </p:txBody>
        </p:sp>
        <p:grpSp>
          <p:nvGrpSpPr>
            <p:cNvPr id="106" name="Group 105"/>
            <p:cNvGrpSpPr>
              <a:grpSpLocks/>
            </p:cNvGrpSpPr>
            <p:nvPr/>
          </p:nvGrpSpPr>
          <p:grpSpPr bwMode="auto">
            <a:xfrm>
              <a:off x="1440" y="3456"/>
              <a:ext cx="2821" cy="1348"/>
              <a:chOff x="642" y="698"/>
              <a:chExt cx="2821" cy="1348"/>
            </a:xfrm>
          </p:grpSpPr>
          <p:pic>
            <p:nvPicPr>
              <p:cNvPr id="107" name="Picture 106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642" y="711"/>
                <a:ext cx="720" cy="101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</p:pic>
          <p:pic>
            <p:nvPicPr>
              <p:cNvPr id="108" name="Picture 107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1386" y="714"/>
                <a:ext cx="715" cy="10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109" name="Picture 108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2118" y="708"/>
                <a:ext cx="715" cy="10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10" name="Text Box 109"/>
              <p:cNvSpPr txBox="1">
                <a:spLocks noChangeArrowheads="1"/>
              </p:cNvSpPr>
              <p:nvPr/>
            </p:nvSpPr>
            <p:spPr bwMode="auto">
              <a:xfrm>
                <a:off x="643" y="1728"/>
                <a:ext cx="2361" cy="3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latin typeface="Times New Roman"/>
                    <a:cs typeface="Times New Roman"/>
                  </a:rPr>
                  <a:t>Gross         </a:t>
                </a:r>
                <a:r>
                  <a:rPr lang="en-US" sz="1600" dirty="0" err="1">
                    <a:latin typeface="Times New Roman"/>
                    <a:cs typeface="Times New Roman"/>
                  </a:rPr>
                  <a:t>Politzer</a:t>
                </a:r>
                <a:r>
                  <a:rPr lang="en-US" sz="1600" dirty="0">
                    <a:latin typeface="Times New Roman"/>
                    <a:cs typeface="Times New Roman"/>
                  </a:rPr>
                  <a:t>        </a:t>
                </a:r>
                <a:r>
                  <a:rPr lang="en-US" sz="1600" dirty="0" err="1">
                    <a:latin typeface="Times New Roman"/>
                    <a:cs typeface="Times New Roman"/>
                  </a:rPr>
                  <a:t>Wilczek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pic>
            <p:nvPicPr>
              <p:cNvPr id="114" name="Picture 110" descr="ANobel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2879" y="698"/>
                <a:ext cx="584" cy="58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8128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00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85800"/>
          </a:xfrm>
        </p:spPr>
        <p:txBody>
          <a:bodyPr/>
          <a:lstStyle/>
          <a:p>
            <a:r>
              <a:rPr lang="en-US" dirty="0" smtClean="0"/>
              <a:t>QCD jets in reality…</a:t>
            </a:r>
          </a:p>
        </p:txBody>
      </p:sp>
      <p:sp>
        <p:nvSpPr>
          <p:cNvPr id="10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FB6BE6-004F-4504-A371-D7F0729138C9}" type="slidenum">
              <a:rPr lang="en-US"/>
              <a:pPr>
                <a:defRPr/>
              </a:pPr>
              <a:t>6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352800"/>
            <a:ext cx="9144000" cy="1581150"/>
            <a:chOff x="0" y="1977"/>
            <a:chExt cx="5818" cy="996"/>
          </a:xfrm>
        </p:grpSpPr>
        <p:sp>
          <p:nvSpPr>
            <p:cNvPr id="23650" name="Text Box 3"/>
            <p:cNvSpPr txBox="1">
              <a:spLocks noChangeArrowheads="1"/>
            </p:cNvSpPr>
            <p:nvPr/>
          </p:nvSpPr>
          <p:spPr bwMode="auto">
            <a:xfrm>
              <a:off x="0" y="2531"/>
              <a:ext cx="899" cy="442"/>
            </a:xfrm>
            <a:prstGeom prst="rect">
              <a:avLst/>
            </a:prstGeom>
            <a:solidFill>
              <a:srgbClr val="F6FCA2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279F"/>
                  </a:solidFill>
                </a:rPr>
                <a:t>Beam</a:t>
              </a:r>
            </a:p>
            <a:p>
              <a:pPr eaLnBrk="0" hangingPunct="0"/>
              <a:r>
                <a:rPr lang="en-US" sz="2000" b="1">
                  <a:solidFill>
                    <a:srgbClr val="00279F"/>
                  </a:solidFill>
                </a:rPr>
                <a:t>Remnants</a:t>
              </a:r>
            </a:p>
          </p:txBody>
        </p:sp>
        <p:sp>
          <p:nvSpPr>
            <p:cNvPr id="23651" name="Text Box 4"/>
            <p:cNvSpPr txBox="1">
              <a:spLocks noChangeArrowheads="1"/>
            </p:cNvSpPr>
            <p:nvPr/>
          </p:nvSpPr>
          <p:spPr bwMode="auto">
            <a:xfrm>
              <a:off x="4928" y="1977"/>
              <a:ext cx="890" cy="442"/>
            </a:xfrm>
            <a:prstGeom prst="rect">
              <a:avLst/>
            </a:prstGeom>
            <a:solidFill>
              <a:srgbClr val="F6FCA2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rIns="27432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279F"/>
                  </a:solidFill>
                </a:rPr>
                <a:t>Beam</a:t>
              </a:r>
            </a:p>
            <a:p>
              <a:pPr eaLnBrk="0" hangingPunct="0"/>
              <a:r>
                <a:rPr lang="en-US" sz="2000" b="1">
                  <a:solidFill>
                    <a:srgbClr val="00279F"/>
                  </a:solidFill>
                </a:rPr>
                <a:t>Remnants</a:t>
              </a:r>
            </a:p>
          </p:txBody>
        </p:sp>
      </p:grpSp>
      <p:sp>
        <p:nvSpPr>
          <p:cNvPr id="857093" name="Line 5"/>
          <p:cNvSpPr>
            <a:spLocks noChangeShapeType="1"/>
          </p:cNvSpPr>
          <p:nvPr/>
        </p:nvSpPr>
        <p:spPr bwMode="auto">
          <a:xfrm flipV="1">
            <a:off x="3763963" y="3667125"/>
            <a:ext cx="4051300" cy="38100"/>
          </a:xfrm>
          <a:prstGeom prst="line">
            <a:avLst/>
          </a:prstGeom>
          <a:noFill/>
          <a:ln w="28575">
            <a:solidFill>
              <a:srgbClr val="008A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57094" name="Line 6"/>
          <p:cNvSpPr>
            <a:spLocks noChangeShapeType="1"/>
          </p:cNvSpPr>
          <p:nvPr/>
        </p:nvSpPr>
        <p:spPr bwMode="auto">
          <a:xfrm flipH="1" flipV="1">
            <a:off x="1433513" y="5035550"/>
            <a:ext cx="3744912" cy="317500"/>
          </a:xfrm>
          <a:prstGeom prst="line">
            <a:avLst/>
          </a:prstGeom>
          <a:noFill/>
          <a:ln w="28575">
            <a:solidFill>
              <a:srgbClr val="008A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57095" name="Line 7"/>
          <p:cNvSpPr>
            <a:spLocks noChangeShapeType="1"/>
          </p:cNvSpPr>
          <p:nvPr/>
        </p:nvSpPr>
        <p:spPr bwMode="auto">
          <a:xfrm flipH="1" flipV="1">
            <a:off x="1395413" y="4564063"/>
            <a:ext cx="3773487" cy="355600"/>
          </a:xfrm>
          <a:prstGeom prst="line">
            <a:avLst/>
          </a:prstGeom>
          <a:noFill/>
          <a:ln w="28575">
            <a:solidFill>
              <a:srgbClr val="00279F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57096" name="Line 8"/>
          <p:cNvSpPr>
            <a:spLocks noChangeShapeType="1"/>
          </p:cNvSpPr>
          <p:nvPr/>
        </p:nvSpPr>
        <p:spPr bwMode="auto">
          <a:xfrm>
            <a:off x="3735388" y="3224213"/>
            <a:ext cx="4003675" cy="16351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57097" name="Line 9"/>
          <p:cNvSpPr>
            <a:spLocks noChangeShapeType="1"/>
          </p:cNvSpPr>
          <p:nvPr/>
        </p:nvSpPr>
        <p:spPr bwMode="auto">
          <a:xfrm>
            <a:off x="3735388" y="4084638"/>
            <a:ext cx="644525" cy="0"/>
          </a:xfrm>
          <a:prstGeom prst="line">
            <a:avLst/>
          </a:prstGeom>
          <a:noFill/>
          <a:ln w="28575">
            <a:solidFill>
              <a:srgbClr val="00279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7098" name="Line 10"/>
          <p:cNvSpPr>
            <a:spLocks noChangeShapeType="1"/>
          </p:cNvSpPr>
          <p:nvPr/>
        </p:nvSpPr>
        <p:spPr bwMode="auto">
          <a:xfrm flipH="1" flipV="1">
            <a:off x="4497388" y="4429125"/>
            <a:ext cx="709612" cy="95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7099" name="Line 11"/>
          <p:cNvSpPr>
            <a:spLocks noChangeShapeType="1"/>
          </p:cNvSpPr>
          <p:nvPr/>
        </p:nvSpPr>
        <p:spPr bwMode="auto">
          <a:xfrm flipH="1">
            <a:off x="3563938" y="4427538"/>
            <a:ext cx="931862" cy="138112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046413" y="5745163"/>
            <a:ext cx="590550" cy="836612"/>
            <a:chOff x="1254" y="3100"/>
            <a:chExt cx="372" cy="527"/>
          </a:xfrm>
        </p:grpSpPr>
        <p:sp>
          <p:nvSpPr>
            <p:cNvPr id="23643" name="Oval 13"/>
            <p:cNvSpPr>
              <a:spLocks noChangeArrowheads="1"/>
            </p:cNvSpPr>
            <p:nvPr/>
          </p:nvSpPr>
          <p:spPr bwMode="auto">
            <a:xfrm>
              <a:off x="1366" y="3100"/>
              <a:ext cx="260" cy="28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 b="1">
                <a:latin typeface="Comic Sans MS" pitchFamily="66" charset="0"/>
              </a:endParaRPr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254" y="3275"/>
              <a:ext cx="224" cy="352"/>
              <a:chOff x="1336" y="3192"/>
              <a:chExt cx="224" cy="352"/>
            </a:xfrm>
          </p:grpSpPr>
          <p:sp>
            <p:nvSpPr>
              <p:cNvPr id="23645" name="Line 15"/>
              <p:cNvSpPr>
                <a:spLocks noChangeShapeType="1"/>
              </p:cNvSpPr>
              <p:nvPr/>
            </p:nvSpPr>
            <p:spPr bwMode="auto">
              <a:xfrm>
                <a:off x="1560" y="3304"/>
                <a:ext cx="0" cy="1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46" name="Line 16"/>
              <p:cNvSpPr>
                <a:spLocks noChangeShapeType="1"/>
              </p:cNvSpPr>
              <p:nvPr/>
            </p:nvSpPr>
            <p:spPr bwMode="auto">
              <a:xfrm flipH="1">
                <a:off x="1348" y="3296"/>
                <a:ext cx="140" cy="2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47" name="Line 17"/>
              <p:cNvSpPr>
                <a:spLocks noChangeShapeType="1"/>
              </p:cNvSpPr>
              <p:nvPr/>
            </p:nvSpPr>
            <p:spPr bwMode="auto">
              <a:xfrm flipH="1">
                <a:off x="1492" y="3304"/>
                <a:ext cx="40" cy="1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48" name="Line 18"/>
              <p:cNvSpPr>
                <a:spLocks noChangeShapeType="1"/>
              </p:cNvSpPr>
              <p:nvPr/>
            </p:nvSpPr>
            <p:spPr bwMode="auto">
              <a:xfrm flipH="1">
                <a:off x="1340" y="3272"/>
                <a:ext cx="120" cy="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49" name="Line 19"/>
              <p:cNvSpPr>
                <a:spLocks noChangeShapeType="1"/>
              </p:cNvSpPr>
              <p:nvPr/>
            </p:nvSpPr>
            <p:spPr bwMode="auto">
              <a:xfrm flipH="1">
                <a:off x="1336" y="3192"/>
                <a:ext cx="104" cy="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57108" name="Freeform 20"/>
          <p:cNvSpPr>
            <a:spLocks/>
          </p:cNvSpPr>
          <p:nvPr/>
        </p:nvSpPr>
        <p:spPr bwMode="auto">
          <a:xfrm rot="-1634667">
            <a:off x="4500563" y="4578350"/>
            <a:ext cx="622300" cy="93663"/>
          </a:xfrm>
          <a:custGeom>
            <a:avLst/>
            <a:gdLst>
              <a:gd name="T0" fmla="*/ 0 w 749"/>
              <a:gd name="T1" fmla="*/ 33 h 120"/>
              <a:gd name="T2" fmla="*/ 82 w 749"/>
              <a:gd name="T3" fmla="*/ 29 h 120"/>
              <a:gd name="T4" fmla="*/ 106 w 749"/>
              <a:gd name="T5" fmla="*/ 77 h 120"/>
              <a:gd name="T6" fmla="*/ 63 w 749"/>
              <a:gd name="T7" fmla="*/ 110 h 120"/>
              <a:gd name="T8" fmla="*/ 111 w 749"/>
              <a:gd name="T9" fmla="*/ 14 h 120"/>
              <a:gd name="T10" fmla="*/ 168 w 749"/>
              <a:gd name="T11" fmla="*/ 33 h 120"/>
              <a:gd name="T12" fmla="*/ 163 w 749"/>
              <a:gd name="T13" fmla="*/ 120 h 120"/>
              <a:gd name="T14" fmla="*/ 154 w 749"/>
              <a:gd name="T15" fmla="*/ 29 h 120"/>
              <a:gd name="T16" fmla="*/ 197 w 749"/>
              <a:gd name="T17" fmla="*/ 9 h 120"/>
              <a:gd name="T18" fmla="*/ 269 w 749"/>
              <a:gd name="T19" fmla="*/ 57 h 120"/>
              <a:gd name="T20" fmla="*/ 245 w 749"/>
              <a:gd name="T21" fmla="*/ 115 h 120"/>
              <a:gd name="T22" fmla="*/ 240 w 749"/>
              <a:gd name="T23" fmla="*/ 43 h 120"/>
              <a:gd name="T24" fmla="*/ 283 w 749"/>
              <a:gd name="T25" fmla="*/ 19 h 120"/>
              <a:gd name="T26" fmla="*/ 298 w 749"/>
              <a:gd name="T27" fmla="*/ 14 h 120"/>
              <a:gd name="T28" fmla="*/ 346 w 749"/>
              <a:gd name="T29" fmla="*/ 24 h 120"/>
              <a:gd name="T30" fmla="*/ 375 w 749"/>
              <a:gd name="T31" fmla="*/ 43 h 120"/>
              <a:gd name="T32" fmla="*/ 351 w 749"/>
              <a:gd name="T33" fmla="*/ 115 h 120"/>
              <a:gd name="T34" fmla="*/ 341 w 749"/>
              <a:gd name="T35" fmla="*/ 33 h 120"/>
              <a:gd name="T36" fmla="*/ 379 w 749"/>
              <a:gd name="T37" fmla="*/ 0 h 120"/>
              <a:gd name="T38" fmla="*/ 427 w 749"/>
              <a:gd name="T39" fmla="*/ 5 h 120"/>
              <a:gd name="T40" fmla="*/ 466 w 749"/>
              <a:gd name="T41" fmla="*/ 57 h 120"/>
              <a:gd name="T42" fmla="*/ 432 w 749"/>
              <a:gd name="T43" fmla="*/ 105 h 120"/>
              <a:gd name="T44" fmla="*/ 432 w 749"/>
              <a:gd name="T45" fmla="*/ 29 h 120"/>
              <a:gd name="T46" fmla="*/ 475 w 749"/>
              <a:gd name="T47" fmla="*/ 9 h 120"/>
              <a:gd name="T48" fmla="*/ 552 w 749"/>
              <a:gd name="T49" fmla="*/ 57 h 120"/>
              <a:gd name="T50" fmla="*/ 514 w 749"/>
              <a:gd name="T51" fmla="*/ 105 h 120"/>
              <a:gd name="T52" fmla="*/ 519 w 749"/>
              <a:gd name="T53" fmla="*/ 24 h 120"/>
              <a:gd name="T54" fmla="*/ 547 w 749"/>
              <a:gd name="T55" fmla="*/ 14 h 120"/>
              <a:gd name="T56" fmla="*/ 562 w 749"/>
              <a:gd name="T57" fmla="*/ 9 h 120"/>
              <a:gd name="T58" fmla="*/ 653 w 749"/>
              <a:gd name="T59" fmla="*/ 62 h 120"/>
              <a:gd name="T60" fmla="*/ 648 w 749"/>
              <a:gd name="T61" fmla="*/ 96 h 120"/>
              <a:gd name="T62" fmla="*/ 605 w 749"/>
              <a:gd name="T63" fmla="*/ 115 h 120"/>
              <a:gd name="T64" fmla="*/ 610 w 749"/>
              <a:gd name="T65" fmla="*/ 43 h 120"/>
              <a:gd name="T66" fmla="*/ 639 w 749"/>
              <a:gd name="T67" fmla="*/ 14 h 120"/>
              <a:gd name="T68" fmla="*/ 749 w 749"/>
              <a:gd name="T69" fmla="*/ 19 h 1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9"/>
              <a:gd name="T106" fmla="*/ 0 h 120"/>
              <a:gd name="T107" fmla="*/ 749 w 749"/>
              <a:gd name="T108" fmla="*/ 120 h 1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9" h="120">
                <a:moveTo>
                  <a:pt x="0" y="33"/>
                </a:moveTo>
                <a:cubicBezTo>
                  <a:pt x="32" y="24"/>
                  <a:pt x="47" y="25"/>
                  <a:pt x="82" y="29"/>
                </a:cubicBezTo>
                <a:cubicBezTo>
                  <a:pt x="99" y="46"/>
                  <a:pt x="100" y="54"/>
                  <a:pt x="106" y="77"/>
                </a:cubicBezTo>
                <a:cubicBezTo>
                  <a:pt x="100" y="117"/>
                  <a:pt x="101" y="118"/>
                  <a:pt x="63" y="110"/>
                </a:cubicBezTo>
                <a:cubicBezTo>
                  <a:pt x="66" y="54"/>
                  <a:pt x="57" y="27"/>
                  <a:pt x="111" y="14"/>
                </a:cubicBezTo>
                <a:cubicBezTo>
                  <a:pt x="135" y="18"/>
                  <a:pt x="148" y="20"/>
                  <a:pt x="168" y="33"/>
                </a:cubicBezTo>
                <a:cubicBezTo>
                  <a:pt x="187" y="61"/>
                  <a:pt x="196" y="98"/>
                  <a:pt x="163" y="120"/>
                </a:cubicBezTo>
                <a:cubicBezTo>
                  <a:pt x="131" y="108"/>
                  <a:pt x="134" y="54"/>
                  <a:pt x="154" y="29"/>
                </a:cubicBezTo>
                <a:cubicBezTo>
                  <a:pt x="164" y="17"/>
                  <a:pt x="197" y="9"/>
                  <a:pt x="197" y="9"/>
                </a:cubicBezTo>
                <a:cubicBezTo>
                  <a:pt x="262" y="17"/>
                  <a:pt x="240" y="16"/>
                  <a:pt x="269" y="57"/>
                </a:cubicBezTo>
                <a:cubicBezTo>
                  <a:pt x="282" y="94"/>
                  <a:pt x="287" y="100"/>
                  <a:pt x="245" y="115"/>
                </a:cubicBezTo>
                <a:cubicBezTo>
                  <a:pt x="226" y="89"/>
                  <a:pt x="226" y="94"/>
                  <a:pt x="240" y="43"/>
                </a:cubicBezTo>
                <a:cubicBezTo>
                  <a:pt x="244" y="29"/>
                  <a:pt x="275" y="22"/>
                  <a:pt x="283" y="19"/>
                </a:cubicBezTo>
                <a:cubicBezTo>
                  <a:pt x="288" y="17"/>
                  <a:pt x="298" y="14"/>
                  <a:pt x="298" y="14"/>
                </a:cubicBezTo>
                <a:cubicBezTo>
                  <a:pt x="307" y="15"/>
                  <a:pt x="334" y="18"/>
                  <a:pt x="346" y="24"/>
                </a:cubicBezTo>
                <a:cubicBezTo>
                  <a:pt x="356" y="30"/>
                  <a:pt x="375" y="43"/>
                  <a:pt x="375" y="43"/>
                </a:cubicBezTo>
                <a:cubicBezTo>
                  <a:pt x="396" y="76"/>
                  <a:pt x="385" y="103"/>
                  <a:pt x="351" y="115"/>
                </a:cubicBezTo>
                <a:cubicBezTo>
                  <a:pt x="331" y="87"/>
                  <a:pt x="332" y="73"/>
                  <a:pt x="341" y="33"/>
                </a:cubicBezTo>
                <a:cubicBezTo>
                  <a:pt x="345" y="17"/>
                  <a:pt x="379" y="0"/>
                  <a:pt x="379" y="0"/>
                </a:cubicBezTo>
                <a:cubicBezTo>
                  <a:pt x="395" y="2"/>
                  <a:pt x="411" y="2"/>
                  <a:pt x="427" y="5"/>
                </a:cubicBezTo>
                <a:cubicBezTo>
                  <a:pt x="449" y="10"/>
                  <a:pt x="455" y="41"/>
                  <a:pt x="466" y="57"/>
                </a:cubicBezTo>
                <a:cubicBezTo>
                  <a:pt x="462" y="96"/>
                  <a:pt x="470" y="118"/>
                  <a:pt x="432" y="105"/>
                </a:cubicBezTo>
                <a:cubicBezTo>
                  <a:pt x="417" y="82"/>
                  <a:pt x="410" y="51"/>
                  <a:pt x="432" y="29"/>
                </a:cubicBezTo>
                <a:cubicBezTo>
                  <a:pt x="443" y="18"/>
                  <a:pt x="475" y="9"/>
                  <a:pt x="475" y="9"/>
                </a:cubicBezTo>
                <a:cubicBezTo>
                  <a:pt x="532" y="14"/>
                  <a:pt x="536" y="11"/>
                  <a:pt x="552" y="57"/>
                </a:cubicBezTo>
                <a:cubicBezTo>
                  <a:pt x="547" y="103"/>
                  <a:pt x="555" y="116"/>
                  <a:pt x="514" y="105"/>
                </a:cubicBezTo>
                <a:cubicBezTo>
                  <a:pt x="506" y="82"/>
                  <a:pt x="491" y="42"/>
                  <a:pt x="519" y="24"/>
                </a:cubicBezTo>
                <a:cubicBezTo>
                  <a:pt x="527" y="19"/>
                  <a:pt x="538" y="17"/>
                  <a:pt x="547" y="14"/>
                </a:cubicBezTo>
                <a:cubicBezTo>
                  <a:pt x="552" y="12"/>
                  <a:pt x="562" y="9"/>
                  <a:pt x="562" y="9"/>
                </a:cubicBezTo>
                <a:cubicBezTo>
                  <a:pt x="615" y="14"/>
                  <a:pt x="636" y="13"/>
                  <a:pt x="653" y="62"/>
                </a:cubicBezTo>
                <a:cubicBezTo>
                  <a:pt x="651" y="73"/>
                  <a:pt x="653" y="86"/>
                  <a:pt x="648" y="96"/>
                </a:cubicBezTo>
                <a:cubicBezTo>
                  <a:pt x="642" y="110"/>
                  <a:pt x="605" y="115"/>
                  <a:pt x="605" y="115"/>
                </a:cubicBezTo>
                <a:cubicBezTo>
                  <a:pt x="597" y="94"/>
                  <a:pt x="595" y="62"/>
                  <a:pt x="610" y="43"/>
                </a:cubicBezTo>
                <a:cubicBezTo>
                  <a:pt x="618" y="32"/>
                  <a:pt x="639" y="14"/>
                  <a:pt x="639" y="14"/>
                </a:cubicBezTo>
                <a:cubicBezTo>
                  <a:pt x="736" y="19"/>
                  <a:pt x="700" y="19"/>
                  <a:pt x="749" y="19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5165725" y="4216400"/>
            <a:ext cx="1257300" cy="1409700"/>
            <a:chOff x="3357" y="2298"/>
            <a:chExt cx="792" cy="888"/>
          </a:xfrm>
        </p:grpSpPr>
        <p:sp>
          <p:nvSpPr>
            <p:cNvPr id="23631" name="Oval 22"/>
            <p:cNvSpPr>
              <a:spLocks noChangeArrowheads="1"/>
            </p:cNvSpPr>
            <p:nvPr/>
          </p:nvSpPr>
          <p:spPr bwMode="auto">
            <a:xfrm>
              <a:off x="3357" y="2298"/>
              <a:ext cx="240" cy="88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2" name="Line 23"/>
            <p:cNvSpPr>
              <a:spLocks noChangeShapeType="1"/>
            </p:cNvSpPr>
            <p:nvPr/>
          </p:nvSpPr>
          <p:spPr bwMode="auto">
            <a:xfrm>
              <a:off x="3607" y="2738"/>
              <a:ext cx="23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stealth" w="med" len="med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3" name="Rectangle 24"/>
            <p:cNvSpPr>
              <a:spLocks noChangeArrowheads="1"/>
            </p:cNvSpPr>
            <p:nvPr/>
          </p:nvSpPr>
          <p:spPr bwMode="auto">
            <a:xfrm>
              <a:off x="3861" y="2589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chemeClr val="tx2"/>
                  </a:solidFill>
                </a:rPr>
                <a:t>p</a:t>
              </a:r>
            </a:p>
          </p:txBody>
        </p:sp>
        <p:sp>
          <p:nvSpPr>
            <p:cNvPr id="23634" name="Line 25"/>
            <p:cNvSpPr>
              <a:spLocks noChangeShapeType="1"/>
            </p:cNvSpPr>
            <p:nvPr/>
          </p:nvSpPr>
          <p:spPr bwMode="auto">
            <a:xfrm>
              <a:off x="3921" y="2660"/>
              <a:ext cx="68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5" name="Rectangle 26"/>
            <p:cNvSpPr>
              <a:spLocks noChangeArrowheads="1"/>
            </p:cNvSpPr>
            <p:nvPr/>
          </p:nvSpPr>
          <p:spPr bwMode="auto">
            <a:xfrm rot="5400000">
              <a:off x="3835" y="2747"/>
              <a:ext cx="2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/>
                <a:t>=</a:t>
              </a:r>
            </a:p>
          </p:txBody>
        </p:sp>
        <p:sp>
          <p:nvSpPr>
            <p:cNvPr id="23636" name="Rectangle 27"/>
            <p:cNvSpPr>
              <a:spLocks noChangeArrowheads="1"/>
            </p:cNvSpPr>
            <p:nvPr/>
          </p:nvSpPr>
          <p:spPr bwMode="auto">
            <a:xfrm>
              <a:off x="3755" y="2889"/>
              <a:ext cx="39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/>
                <a:t>(uud)</a:t>
              </a:r>
            </a:p>
          </p:txBody>
        </p:sp>
        <p:sp>
          <p:nvSpPr>
            <p:cNvPr id="23637" name="Line 28"/>
            <p:cNvSpPr>
              <a:spLocks noChangeShapeType="1"/>
            </p:cNvSpPr>
            <p:nvPr/>
          </p:nvSpPr>
          <p:spPr bwMode="auto">
            <a:xfrm>
              <a:off x="3865" y="2956"/>
              <a:ext cx="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8" name="Line 29"/>
            <p:cNvSpPr>
              <a:spLocks noChangeShapeType="1"/>
            </p:cNvSpPr>
            <p:nvPr/>
          </p:nvSpPr>
          <p:spPr bwMode="auto">
            <a:xfrm>
              <a:off x="3925" y="2956"/>
              <a:ext cx="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9" name="Line 30"/>
            <p:cNvSpPr>
              <a:spLocks noChangeShapeType="1"/>
            </p:cNvSpPr>
            <p:nvPr/>
          </p:nvSpPr>
          <p:spPr bwMode="auto">
            <a:xfrm>
              <a:off x="3985" y="2956"/>
              <a:ext cx="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0" name="Oval 31"/>
            <p:cNvSpPr>
              <a:spLocks noChangeArrowheads="1"/>
            </p:cNvSpPr>
            <p:nvPr/>
          </p:nvSpPr>
          <p:spPr bwMode="auto">
            <a:xfrm>
              <a:off x="3441" y="2981"/>
              <a:ext cx="68" cy="6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1" name="Oval 32"/>
            <p:cNvSpPr>
              <a:spLocks noChangeArrowheads="1"/>
            </p:cNvSpPr>
            <p:nvPr/>
          </p:nvSpPr>
          <p:spPr bwMode="auto">
            <a:xfrm>
              <a:off x="3445" y="2705"/>
              <a:ext cx="68" cy="6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2" name="Oval 33"/>
            <p:cNvSpPr>
              <a:spLocks noChangeArrowheads="1"/>
            </p:cNvSpPr>
            <p:nvPr/>
          </p:nvSpPr>
          <p:spPr bwMode="auto">
            <a:xfrm>
              <a:off x="3443" y="2406"/>
              <a:ext cx="68" cy="6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2547938" y="2974975"/>
            <a:ext cx="1225550" cy="1409700"/>
            <a:chOff x="1714" y="1723"/>
            <a:chExt cx="772" cy="888"/>
          </a:xfrm>
        </p:grpSpPr>
        <p:sp>
          <p:nvSpPr>
            <p:cNvPr id="23623" name="Rectangle 35"/>
            <p:cNvSpPr>
              <a:spLocks noChangeArrowheads="1"/>
            </p:cNvSpPr>
            <p:nvPr/>
          </p:nvSpPr>
          <p:spPr bwMode="auto">
            <a:xfrm>
              <a:off x="1714" y="2278"/>
              <a:ext cx="39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/>
                <a:t>(uud)</a:t>
              </a:r>
            </a:p>
          </p:txBody>
        </p:sp>
        <p:sp>
          <p:nvSpPr>
            <p:cNvPr id="23624" name="Oval 36"/>
            <p:cNvSpPr>
              <a:spLocks noChangeArrowheads="1"/>
            </p:cNvSpPr>
            <p:nvPr/>
          </p:nvSpPr>
          <p:spPr bwMode="auto">
            <a:xfrm>
              <a:off x="2246" y="1723"/>
              <a:ext cx="240" cy="88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5" name="Line 37"/>
            <p:cNvSpPr>
              <a:spLocks noChangeShapeType="1"/>
            </p:cNvSpPr>
            <p:nvPr/>
          </p:nvSpPr>
          <p:spPr bwMode="auto">
            <a:xfrm>
              <a:off x="2004" y="2151"/>
              <a:ext cx="23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6" name="Rectangle 38"/>
            <p:cNvSpPr>
              <a:spLocks noChangeArrowheads="1"/>
            </p:cNvSpPr>
            <p:nvPr/>
          </p:nvSpPr>
          <p:spPr bwMode="auto">
            <a:xfrm>
              <a:off x="1832" y="1996"/>
              <a:ext cx="2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chemeClr val="tx2"/>
                  </a:solidFill>
                </a:rPr>
                <a:t>p</a:t>
              </a:r>
            </a:p>
          </p:txBody>
        </p:sp>
        <p:sp>
          <p:nvSpPr>
            <p:cNvPr id="23627" name="Rectangle 39"/>
            <p:cNvSpPr>
              <a:spLocks noChangeArrowheads="1"/>
            </p:cNvSpPr>
            <p:nvPr/>
          </p:nvSpPr>
          <p:spPr bwMode="auto">
            <a:xfrm rot="5400000">
              <a:off x="1812" y="2154"/>
              <a:ext cx="2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/>
                <a:t>=</a:t>
              </a:r>
            </a:p>
          </p:txBody>
        </p:sp>
        <p:sp>
          <p:nvSpPr>
            <p:cNvPr id="23628" name="Oval 40"/>
            <p:cNvSpPr>
              <a:spLocks noChangeArrowheads="1"/>
            </p:cNvSpPr>
            <p:nvPr/>
          </p:nvSpPr>
          <p:spPr bwMode="auto">
            <a:xfrm>
              <a:off x="2334" y="1862"/>
              <a:ext cx="68" cy="6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en-US" sz="2000"/>
            </a:p>
          </p:txBody>
        </p:sp>
        <p:sp>
          <p:nvSpPr>
            <p:cNvPr id="23629" name="Oval 41"/>
            <p:cNvSpPr>
              <a:spLocks noChangeArrowheads="1"/>
            </p:cNvSpPr>
            <p:nvPr/>
          </p:nvSpPr>
          <p:spPr bwMode="auto">
            <a:xfrm>
              <a:off x="2332" y="2398"/>
              <a:ext cx="68" cy="68"/>
            </a:xfrm>
            <a:prstGeom prst="ellipse">
              <a:avLst/>
            </a:prstGeom>
            <a:solidFill>
              <a:srgbClr val="00279F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0" name="Oval 42"/>
            <p:cNvSpPr>
              <a:spLocks noChangeArrowheads="1"/>
            </p:cNvSpPr>
            <p:nvPr/>
          </p:nvSpPr>
          <p:spPr bwMode="auto">
            <a:xfrm>
              <a:off x="2329" y="2117"/>
              <a:ext cx="68" cy="68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7131" name="Freeform 43"/>
          <p:cNvSpPr>
            <a:spLocks/>
          </p:cNvSpPr>
          <p:nvPr/>
        </p:nvSpPr>
        <p:spPr bwMode="auto">
          <a:xfrm rot="5801404">
            <a:off x="3701257" y="5326856"/>
            <a:ext cx="622300" cy="93663"/>
          </a:xfrm>
          <a:custGeom>
            <a:avLst/>
            <a:gdLst>
              <a:gd name="T0" fmla="*/ 0 w 749"/>
              <a:gd name="T1" fmla="*/ 33 h 120"/>
              <a:gd name="T2" fmla="*/ 82 w 749"/>
              <a:gd name="T3" fmla="*/ 29 h 120"/>
              <a:gd name="T4" fmla="*/ 106 w 749"/>
              <a:gd name="T5" fmla="*/ 77 h 120"/>
              <a:gd name="T6" fmla="*/ 63 w 749"/>
              <a:gd name="T7" fmla="*/ 110 h 120"/>
              <a:gd name="T8" fmla="*/ 111 w 749"/>
              <a:gd name="T9" fmla="*/ 14 h 120"/>
              <a:gd name="T10" fmla="*/ 168 w 749"/>
              <a:gd name="T11" fmla="*/ 33 h 120"/>
              <a:gd name="T12" fmla="*/ 163 w 749"/>
              <a:gd name="T13" fmla="*/ 120 h 120"/>
              <a:gd name="T14" fmla="*/ 154 w 749"/>
              <a:gd name="T15" fmla="*/ 29 h 120"/>
              <a:gd name="T16" fmla="*/ 197 w 749"/>
              <a:gd name="T17" fmla="*/ 9 h 120"/>
              <a:gd name="T18" fmla="*/ 269 w 749"/>
              <a:gd name="T19" fmla="*/ 57 h 120"/>
              <a:gd name="T20" fmla="*/ 245 w 749"/>
              <a:gd name="T21" fmla="*/ 115 h 120"/>
              <a:gd name="T22" fmla="*/ 240 w 749"/>
              <a:gd name="T23" fmla="*/ 43 h 120"/>
              <a:gd name="T24" fmla="*/ 283 w 749"/>
              <a:gd name="T25" fmla="*/ 19 h 120"/>
              <a:gd name="T26" fmla="*/ 298 w 749"/>
              <a:gd name="T27" fmla="*/ 14 h 120"/>
              <a:gd name="T28" fmla="*/ 346 w 749"/>
              <a:gd name="T29" fmla="*/ 24 h 120"/>
              <a:gd name="T30" fmla="*/ 375 w 749"/>
              <a:gd name="T31" fmla="*/ 43 h 120"/>
              <a:gd name="T32" fmla="*/ 351 w 749"/>
              <a:gd name="T33" fmla="*/ 115 h 120"/>
              <a:gd name="T34" fmla="*/ 341 w 749"/>
              <a:gd name="T35" fmla="*/ 33 h 120"/>
              <a:gd name="T36" fmla="*/ 379 w 749"/>
              <a:gd name="T37" fmla="*/ 0 h 120"/>
              <a:gd name="T38" fmla="*/ 427 w 749"/>
              <a:gd name="T39" fmla="*/ 5 h 120"/>
              <a:gd name="T40" fmla="*/ 466 w 749"/>
              <a:gd name="T41" fmla="*/ 57 h 120"/>
              <a:gd name="T42" fmla="*/ 432 w 749"/>
              <a:gd name="T43" fmla="*/ 105 h 120"/>
              <a:gd name="T44" fmla="*/ 432 w 749"/>
              <a:gd name="T45" fmla="*/ 29 h 120"/>
              <a:gd name="T46" fmla="*/ 475 w 749"/>
              <a:gd name="T47" fmla="*/ 9 h 120"/>
              <a:gd name="T48" fmla="*/ 552 w 749"/>
              <a:gd name="T49" fmla="*/ 57 h 120"/>
              <a:gd name="T50" fmla="*/ 514 w 749"/>
              <a:gd name="T51" fmla="*/ 105 h 120"/>
              <a:gd name="T52" fmla="*/ 519 w 749"/>
              <a:gd name="T53" fmla="*/ 24 h 120"/>
              <a:gd name="T54" fmla="*/ 547 w 749"/>
              <a:gd name="T55" fmla="*/ 14 h 120"/>
              <a:gd name="T56" fmla="*/ 562 w 749"/>
              <a:gd name="T57" fmla="*/ 9 h 120"/>
              <a:gd name="T58" fmla="*/ 653 w 749"/>
              <a:gd name="T59" fmla="*/ 62 h 120"/>
              <a:gd name="T60" fmla="*/ 648 w 749"/>
              <a:gd name="T61" fmla="*/ 96 h 120"/>
              <a:gd name="T62" fmla="*/ 605 w 749"/>
              <a:gd name="T63" fmla="*/ 115 h 120"/>
              <a:gd name="T64" fmla="*/ 610 w 749"/>
              <a:gd name="T65" fmla="*/ 43 h 120"/>
              <a:gd name="T66" fmla="*/ 639 w 749"/>
              <a:gd name="T67" fmla="*/ 14 h 120"/>
              <a:gd name="T68" fmla="*/ 749 w 749"/>
              <a:gd name="T69" fmla="*/ 19 h 1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9"/>
              <a:gd name="T106" fmla="*/ 0 h 120"/>
              <a:gd name="T107" fmla="*/ 749 w 749"/>
              <a:gd name="T108" fmla="*/ 120 h 1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9" h="120">
                <a:moveTo>
                  <a:pt x="0" y="33"/>
                </a:moveTo>
                <a:cubicBezTo>
                  <a:pt x="32" y="24"/>
                  <a:pt x="47" y="25"/>
                  <a:pt x="82" y="29"/>
                </a:cubicBezTo>
                <a:cubicBezTo>
                  <a:pt x="99" y="46"/>
                  <a:pt x="100" y="54"/>
                  <a:pt x="106" y="77"/>
                </a:cubicBezTo>
                <a:cubicBezTo>
                  <a:pt x="100" y="117"/>
                  <a:pt x="101" y="118"/>
                  <a:pt x="63" y="110"/>
                </a:cubicBezTo>
                <a:cubicBezTo>
                  <a:pt x="66" y="54"/>
                  <a:pt x="57" y="27"/>
                  <a:pt x="111" y="14"/>
                </a:cubicBezTo>
                <a:cubicBezTo>
                  <a:pt x="135" y="18"/>
                  <a:pt x="148" y="20"/>
                  <a:pt x="168" y="33"/>
                </a:cubicBezTo>
                <a:cubicBezTo>
                  <a:pt x="187" y="61"/>
                  <a:pt x="196" y="98"/>
                  <a:pt x="163" y="120"/>
                </a:cubicBezTo>
                <a:cubicBezTo>
                  <a:pt x="131" y="108"/>
                  <a:pt x="134" y="54"/>
                  <a:pt x="154" y="29"/>
                </a:cubicBezTo>
                <a:cubicBezTo>
                  <a:pt x="164" y="17"/>
                  <a:pt x="197" y="9"/>
                  <a:pt x="197" y="9"/>
                </a:cubicBezTo>
                <a:cubicBezTo>
                  <a:pt x="262" y="17"/>
                  <a:pt x="240" y="16"/>
                  <a:pt x="269" y="57"/>
                </a:cubicBezTo>
                <a:cubicBezTo>
                  <a:pt x="282" y="94"/>
                  <a:pt x="287" y="100"/>
                  <a:pt x="245" y="115"/>
                </a:cubicBezTo>
                <a:cubicBezTo>
                  <a:pt x="226" y="89"/>
                  <a:pt x="226" y="94"/>
                  <a:pt x="240" y="43"/>
                </a:cubicBezTo>
                <a:cubicBezTo>
                  <a:pt x="244" y="29"/>
                  <a:pt x="275" y="22"/>
                  <a:pt x="283" y="19"/>
                </a:cubicBezTo>
                <a:cubicBezTo>
                  <a:pt x="288" y="17"/>
                  <a:pt x="298" y="14"/>
                  <a:pt x="298" y="14"/>
                </a:cubicBezTo>
                <a:cubicBezTo>
                  <a:pt x="307" y="15"/>
                  <a:pt x="334" y="18"/>
                  <a:pt x="346" y="24"/>
                </a:cubicBezTo>
                <a:cubicBezTo>
                  <a:pt x="356" y="30"/>
                  <a:pt x="375" y="43"/>
                  <a:pt x="375" y="43"/>
                </a:cubicBezTo>
                <a:cubicBezTo>
                  <a:pt x="396" y="76"/>
                  <a:pt x="385" y="103"/>
                  <a:pt x="351" y="115"/>
                </a:cubicBezTo>
                <a:cubicBezTo>
                  <a:pt x="331" y="87"/>
                  <a:pt x="332" y="73"/>
                  <a:pt x="341" y="33"/>
                </a:cubicBezTo>
                <a:cubicBezTo>
                  <a:pt x="345" y="17"/>
                  <a:pt x="379" y="0"/>
                  <a:pt x="379" y="0"/>
                </a:cubicBezTo>
                <a:cubicBezTo>
                  <a:pt x="395" y="2"/>
                  <a:pt x="411" y="2"/>
                  <a:pt x="427" y="5"/>
                </a:cubicBezTo>
                <a:cubicBezTo>
                  <a:pt x="449" y="10"/>
                  <a:pt x="455" y="41"/>
                  <a:pt x="466" y="57"/>
                </a:cubicBezTo>
                <a:cubicBezTo>
                  <a:pt x="462" y="96"/>
                  <a:pt x="470" y="118"/>
                  <a:pt x="432" y="105"/>
                </a:cubicBezTo>
                <a:cubicBezTo>
                  <a:pt x="417" y="82"/>
                  <a:pt x="410" y="51"/>
                  <a:pt x="432" y="29"/>
                </a:cubicBezTo>
                <a:cubicBezTo>
                  <a:pt x="443" y="18"/>
                  <a:pt x="475" y="9"/>
                  <a:pt x="475" y="9"/>
                </a:cubicBezTo>
                <a:cubicBezTo>
                  <a:pt x="532" y="14"/>
                  <a:pt x="536" y="11"/>
                  <a:pt x="552" y="57"/>
                </a:cubicBezTo>
                <a:cubicBezTo>
                  <a:pt x="547" y="103"/>
                  <a:pt x="555" y="116"/>
                  <a:pt x="514" y="105"/>
                </a:cubicBezTo>
                <a:cubicBezTo>
                  <a:pt x="506" y="82"/>
                  <a:pt x="491" y="42"/>
                  <a:pt x="519" y="24"/>
                </a:cubicBezTo>
                <a:cubicBezTo>
                  <a:pt x="527" y="19"/>
                  <a:pt x="538" y="17"/>
                  <a:pt x="547" y="14"/>
                </a:cubicBezTo>
                <a:cubicBezTo>
                  <a:pt x="552" y="12"/>
                  <a:pt x="562" y="9"/>
                  <a:pt x="562" y="9"/>
                </a:cubicBezTo>
                <a:cubicBezTo>
                  <a:pt x="615" y="14"/>
                  <a:pt x="636" y="13"/>
                  <a:pt x="653" y="62"/>
                </a:cubicBezTo>
                <a:cubicBezTo>
                  <a:pt x="651" y="73"/>
                  <a:pt x="653" y="86"/>
                  <a:pt x="648" y="96"/>
                </a:cubicBezTo>
                <a:cubicBezTo>
                  <a:pt x="642" y="110"/>
                  <a:pt x="605" y="115"/>
                  <a:pt x="605" y="115"/>
                </a:cubicBezTo>
                <a:cubicBezTo>
                  <a:pt x="597" y="94"/>
                  <a:pt x="595" y="62"/>
                  <a:pt x="610" y="43"/>
                </a:cubicBezTo>
                <a:cubicBezTo>
                  <a:pt x="618" y="32"/>
                  <a:pt x="639" y="14"/>
                  <a:pt x="639" y="14"/>
                </a:cubicBezTo>
                <a:cubicBezTo>
                  <a:pt x="736" y="19"/>
                  <a:pt x="700" y="19"/>
                  <a:pt x="749" y="19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7132" name="Freeform 44"/>
          <p:cNvSpPr>
            <a:spLocks/>
          </p:cNvSpPr>
          <p:nvPr/>
        </p:nvSpPr>
        <p:spPr bwMode="auto">
          <a:xfrm rot="-3517984">
            <a:off x="3694907" y="3786981"/>
            <a:ext cx="622300" cy="93663"/>
          </a:xfrm>
          <a:custGeom>
            <a:avLst/>
            <a:gdLst>
              <a:gd name="T0" fmla="*/ 0 w 749"/>
              <a:gd name="T1" fmla="*/ 33 h 120"/>
              <a:gd name="T2" fmla="*/ 82 w 749"/>
              <a:gd name="T3" fmla="*/ 29 h 120"/>
              <a:gd name="T4" fmla="*/ 106 w 749"/>
              <a:gd name="T5" fmla="*/ 77 h 120"/>
              <a:gd name="T6" fmla="*/ 63 w 749"/>
              <a:gd name="T7" fmla="*/ 110 h 120"/>
              <a:gd name="T8" fmla="*/ 111 w 749"/>
              <a:gd name="T9" fmla="*/ 14 h 120"/>
              <a:gd name="T10" fmla="*/ 168 w 749"/>
              <a:gd name="T11" fmla="*/ 33 h 120"/>
              <a:gd name="T12" fmla="*/ 163 w 749"/>
              <a:gd name="T13" fmla="*/ 120 h 120"/>
              <a:gd name="T14" fmla="*/ 154 w 749"/>
              <a:gd name="T15" fmla="*/ 29 h 120"/>
              <a:gd name="T16" fmla="*/ 197 w 749"/>
              <a:gd name="T17" fmla="*/ 9 h 120"/>
              <a:gd name="T18" fmla="*/ 269 w 749"/>
              <a:gd name="T19" fmla="*/ 57 h 120"/>
              <a:gd name="T20" fmla="*/ 245 w 749"/>
              <a:gd name="T21" fmla="*/ 115 h 120"/>
              <a:gd name="T22" fmla="*/ 240 w 749"/>
              <a:gd name="T23" fmla="*/ 43 h 120"/>
              <a:gd name="T24" fmla="*/ 283 w 749"/>
              <a:gd name="T25" fmla="*/ 19 h 120"/>
              <a:gd name="T26" fmla="*/ 298 w 749"/>
              <a:gd name="T27" fmla="*/ 14 h 120"/>
              <a:gd name="T28" fmla="*/ 346 w 749"/>
              <a:gd name="T29" fmla="*/ 24 h 120"/>
              <a:gd name="T30" fmla="*/ 375 w 749"/>
              <a:gd name="T31" fmla="*/ 43 h 120"/>
              <a:gd name="T32" fmla="*/ 351 w 749"/>
              <a:gd name="T33" fmla="*/ 115 h 120"/>
              <a:gd name="T34" fmla="*/ 341 w 749"/>
              <a:gd name="T35" fmla="*/ 33 h 120"/>
              <a:gd name="T36" fmla="*/ 379 w 749"/>
              <a:gd name="T37" fmla="*/ 0 h 120"/>
              <a:gd name="T38" fmla="*/ 427 w 749"/>
              <a:gd name="T39" fmla="*/ 5 h 120"/>
              <a:gd name="T40" fmla="*/ 466 w 749"/>
              <a:gd name="T41" fmla="*/ 57 h 120"/>
              <a:gd name="T42" fmla="*/ 432 w 749"/>
              <a:gd name="T43" fmla="*/ 105 h 120"/>
              <a:gd name="T44" fmla="*/ 432 w 749"/>
              <a:gd name="T45" fmla="*/ 29 h 120"/>
              <a:gd name="T46" fmla="*/ 475 w 749"/>
              <a:gd name="T47" fmla="*/ 9 h 120"/>
              <a:gd name="T48" fmla="*/ 552 w 749"/>
              <a:gd name="T49" fmla="*/ 57 h 120"/>
              <a:gd name="T50" fmla="*/ 514 w 749"/>
              <a:gd name="T51" fmla="*/ 105 h 120"/>
              <a:gd name="T52" fmla="*/ 519 w 749"/>
              <a:gd name="T53" fmla="*/ 24 h 120"/>
              <a:gd name="T54" fmla="*/ 547 w 749"/>
              <a:gd name="T55" fmla="*/ 14 h 120"/>
              <a:gd name="T56" fmla="*/ 562 w 749"/>
              <a:gd name="T57" fmla="*/ 9 h 120"/>
              <a:gd name="T58" fmla="*/ 653 w 749"/>
              <a:gd name="T59" fmla="*/ 62 h 120"/>
              <a:gd name="T60" fmla="*/ 648 w 749"/>
              <a:gd name="T61" fmla="*/ 96 h 120"/>
              <a:gd name="T62" fmla="*/ 605 w 749"/>
              <a:gd name="T63" fmla="*/ 115 h 120"/>
              <a:gd name="T64" fmla="*/ 610 w 749"/>
              <a:gd name="T65" fmla="*/ 43 h 120"/>
              <a:gd name="T66" fmla="*/ 639 w 749"/>
              <a:gd name="T67" fmla="*/ 14 h 120"/>
              <a:gd name="T68" fmla="*/ 749 w 749"/>
              <a:gd name="T69" fmla="*/ 19 h 1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9"/>
              <a:gd name="T106" fmla="*/ 0 h 120"/>
              <a:gd name="T107" fmla="*/ 749 w 749"/>
              <a:gd name="T108" fmla="*/ 120 h 1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9" h="120">
                <a:moveTo>
                  <a:pt x="0" y="33"/>
                </a:moveTo>
                <a:cubicBezTo>
                  <a:pt x="32" y="24"/>
                  <a:pt x="47" y="25"/>
                  <a:pt x="82" y="29"/>
                </a:cubicBezTo>
                <a:cubicBezTo>
                  <a:pt x="99" y="46"/>
                  <a:pt x="100" y="54"/>
                  <a:pt x="106" y="77"/>
                </a:cubicBezTo>
                <a:cubicBezTo>
                  <a:pt x="100" y="117"/>
                  <a:pt x="101" y="118"/>
                  <a:pt x="63" y="110"/>
                </a:cubicBezTo>
                <a:cubicBezTo>
                  <a:pt x="66" y="54"/>
                  <a:pt x="57" y="27"/>
                  <a:pt x="111" y="14"/>
                </a:cubicBezTo>
                <a:cubicBezTo>
                  <a:pt x="135" y="18"/>
                  <a:pt x="148" y="20"/>
                  <a:pt x="168" y="33"/>
                </a:cubicBezTo>
                <a:cubicBezTo>
                  <a:pt x="187" y="61"/>
                  <a:pt x="196" y="98"/>
                  <a:pt x="163" y="120"/>
                </a:cubicBezTo>
                <a:cubicBezTo>
                  <a:pt x="131" y="108"/>
                  <a:pt x="134" y="54"/>
                  <a:pt x="154" y="29"/>
                </a:cubicBezTo>
                <a:cubicBezTo>
                  <a:pt x="164" y="17"/>
                  <a:pt x="197" y="9"/>
                  <a:pt x="197" y="9"/>
                </a:cubicBezTo>
                <a:cubicBezTo>
                  <a:pt x="262" y="17"/>
                  <a:pt x="240" y="16"/>
                  <a:pt x="269" y="57"/>
                </a:cubicBezTo>
                <a:cubicBezTo>
                  <a:pt x="282" y="94"/>
                  <a:pt x="287" y="100"/>
                  <a:pt x="245" y="115"/>
                </a:cubicBezTo>
                <a:cubicBezTo>
                  <a:pt x="226" y="89"/>
                  <a:pt x="226" y="94"/>
                  <a:pt x="240" y="43"/>
                </a:cubicBezTo>
                <a:cubicBezTo>
                  <a:pt x="244" y="29"/>
                  <a:pt x="275" y="22"/>
                  <a:pt x="283" y="19"/>
                </a:cubicBezTo>
                <a:cubicBezTo>
                  <a:pt x="288" y="17"/>
                  <a:pt x="298" y="14"/>
                  <a:pt x="298" y="14"/>
                </a:cubicBezTo>
                <a:cubicBezTo>
                  <a:pt x="307" y="15"/>
                  <a:pt x="334" y="18"/>
                  <a:pt x="346" y="24"/>
                </a:cubicBezTo>
                <a:cubicBezTo>
                  <a:pt x="356" y="30"/>
                  <a:pt x="375" y="43"/>
                  <a:pt x="375" y="43"/>
                </a:cubicBezTo>
                <a:cubicBezTo>
                  <a:pt x="396" y="76"/>
                  <a:pt x="385" y="103"/>
                  <a:pt x="351" y="115"/>
                </a:cubicBezTo>
                <a:cubicBezTo>
                  <a:pt x="331" y="87"/>
                  <a:pt x="332" y="73"/>
                  <a:pt x="341" y="33"/>
                </a:cubicBezTo>
                <a:cubicBezTo>
                  <a:pt x="345" y="17"/>
                  <a:pt x="379" y="0"/>
                  <a:pt x="379" y="0"/>
                </a:cubicBezTo>
                <a:cubicBezTo>
                  <a:pt x="395" y="2"/>
                  <a:pt x="411" y="2"/>
                  <a:pt x="427" y="5"/>
                </a:cubicBezTo>
                <a:cubicBezTo>
                  <a:pt x="449" y="10"/>
                  <a:pt x="455" y="41"/>
                  <a:pt x="466" y="57"/>
                </a:cubicBezTo>
                <a:cubicBezTo>
                  <a:pt x="462" y="96"/>
                  <a:pt x="470" y="118"/>
                  <a:pt x="432" y="105"/>
                </a:cubicBezTo>
                <a:cubicBezTo>
                  <a:pt x="417" y="82"/>
                  <a:pt x="410" y="51"/>
                  <a:pt x="432" y="29"/>
                </a:cubicBezTo>
                <a:cubicBezTo>
                  <a:pt x="443" y="18"/>
                  <a:pt x="475" y="9"/>
                  <a:pt x="475" y="9"/>
                </a:cubicBezTo>
                <a:cubicBezTo>
                  <a:pt x="532" y="14"/>
                  <a:pt x="536" y="11"/>
                  <a:pt x="552" y="57"/>
                </a:cubicBezTo>
                <a:cubicBezTo>
                  <a:pt x="547" y="103"/>
                  <a:pt x="555" y="116"/>
                  <a:pt x="514" y="105"/>
                </a:cubicBezTo>
                <a:cubicBezTo>
                  <a:pt x="506" y="82"/>
                  <a:pt x="491" y="42"/>
                  <a:pt x="519" y="24"/>
                </a:cubicBezTo>
                <a:cubicBezTo>
                  <a:pt x="527" y="19"/>
                  <a:pt x="538" y="17"/>
                  <a:pt x="547" y="14"/>
                </a:cubicBezTo>
                <a:cubicBezTo>
                  <a:pt x="552" y="12"/>
                  <a:pt x="562" y="9"/>
                  <a:pt x="562" y="9"/>
                </a:cubicBezTo>
                <a:cubicBezTo>
                  <a:pt x="615" y="14"/>
                  <a:pt x="636" y="13"/>
                  <a:pt x="653" y="62"/>
                </a:cubicBezTo>
                <a:cubicBezTo>
                  <a:pt x="651" y="73"/>
                  <a:pt x="653" y="86"/>
                  <a:pt x="648" y="96"/>
                </a:cubicBezTo>
                <a:cubicBezTo>
                  <a:pt x="642" y="110"/>
                  <a:pt x="605" y="115"/>
                  <a:pt x="605" y="115"/>
                </a:cubicBezTo>
                <a:cubicBezTo>
                  <a:pt x="597" y="94"/>
                  <a:pt x="595" y="62"/>
                  <a:pt x="610" y="43"/>
                </a:cubicBezTo>
                <a:cubicBezTo>
                  <a:pt x="618" y="32"/>
                  <a:pt x="639" y="14"/>
                  <a:pt x="639" y="14"/>
                </a:cubicBezTo>
                <a:cubicBezTo>
                  <a:pt x="736" y="19"/>
                  <a:pt x="700" y="19"/>
                  <a:pt x="749" y="19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4794250" y="1312863"/>
            <a:ext cx="2492375" cy="1795462"/>
            <a:chOff x="3020" y="827"/>
            <a:chExt cx="1570" cy="1131"/>
          </a:xfrm>
        </p:grpSpPr>
        <p:grpSp>
          <p:nvGrpSpPr>
            <p:cNvPr id="8" name="Group 48"/>
            <p:cNvGrpSpPr>
              <a:grpSpLocks/>
            </p:cNvGrpSpPr>
            <p:nvPr/>
          </p:nvGrpSpPr>
          <p:grpSpPr bwMode="auto">
            <a:xfrm>
              <a:off x="3020" y="827"/>
              <a:ext cx="1455" cy="750"/>
              <a:chOff x="3177" y="1355"/>
              <a:chExt cx="1455" cy="750"/>
            </a:xfrm>
          </p:grpSpPr>
          <p:sp>
            <p:nvSpPr>
              <p:cNvPr id="23611" name="Oval 49"/>
              <p:cNvSpPr>
                <a:spLocks noChangeArrowheads="1"/>
              </p:cNvSpPr>
              <p:nvPr/>
            </p:nvSpPr>
            <p:spPr bwMode="auto">
              <a:xfrm rot="1999012">
                <a:off x="3177" y="1718"/>
                <a:ext cx="1223" cy="247"/>
              </a:xfrm>
              <a:prstGeom prst="ellipse">
                <a:avLst/>
              </a:prstGeom>
              <a:solidFill>
                <a:srgbClr val="F1C9B1"/>
              </a:solidFill>
              <a:ln w="9525">
                <a:round/>
                <a:headEnd/>
                <a:tailEnd/>
              </a:ln>
              <a:scene3d>
                <a:camera prst="legacyPerspectiveBottomLeft">
                  <a:rot lat="0" lon="300000" rev="0"/>
                </a:camera>
                <a:lightRig rig="legacyNormal4" dir="t"/>
              </a:scene3d>
              <a:sp3d extrusionH="121893000" prstMaterial="legacyMatte">
                <a:bevelT w="13500" h="13500" prst="angle"/>
                <a:bevelB w="13500" h="13500" prst="angle"/>
                <a:extrusionClr>
                  <a:srgbClr val="F1C9B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23612" name="Line 50"/>
              <p:cNvSpPr>
                <a:spLocks noChangeShapeType="1"/>
              </p:cNvSpPr>
              <p:nvPr/>
            </p:nvSpPr>
            <p:spPr bwMode="auto">
              <a:xfrm rot="20821776" flipV="1">
                <a:off x="3468" y="1423"/>
                <a:ext cx="178" cy="224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3" name="Line 51"/>
              <p:cNvSpPr>
                <a:spLocks noChangeShapeType="1"/>
              </p:cNvSpPr>
              <p:nvPr/>
            </p:nvSpPr>
            <p:spPr bwMode="auto">
              <a:xfrm rot="20978589" flipV="1">
                <a:off x="3550" y="1491"/>
                <a:ext cx="178" cy="222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4" name="Line 52"/>
              <p:cNvSpPr>
                <a:spLocks noChangeShapeType="1"/>
              </p:cNvSpPr>
              <p:nvPr/>
            </p:nvSpPr>
            <p:spPr bwMode="auto">
              <a:xfrm flipV="1">
                <a:off x="3644" y="1555"/>
                <a:ext cx="133" cy="23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5" name="Line 53"/>
              <p:cNvSpPr>
                <a:spLocks noChangeShapeType="1"/>
              </p:cNvSpPr>
              <p:nvPr/>
            </p:nvSpPr>
            <p:spPr bwMode="auto">
              <a:xfrm rot="195061" flipV="1">
                <a:off x="3744" y="1558"/>
                <a:ext cx="123" cy="214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6" name="Line 54"/>
              <p:cNvSpPr>
                <a:spLocks noChangeShapeType="1"/>
              </p:cNvSpPr>
              <p:nvPr/>
            </p:nvSpPr>
            <p:spPr bwMode="auto">
              <a:xfrm flipV="1">
                <a:off x="3780" y="1631"/>
                <a:ext cx="182" cy="248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7" name="Line 55"/>
              <p:cNvSpPr>
                <a:spLocks noChangeShapeType="1"/>
              </p:cNvSpPr>
              <p:nvPr/>
            </p:nvSpPr>
            <p:spPr bwMode="auto">
              <a:xfrm rot="787538" flipV="1">
                <a:off x="3907" y="1685"/>
                <a:ext cx="120" cy="23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8" name="Line 56"/>
              <p:cNvSpPr>
                <a:spLocks noChangeShapeType="1"/>
              </p:cNvSpPr>
              <p:nvPr/>
            </p:nvSpPr>
            <p:spPr bwMode="auto">
              <a:xfrm rot="579267" flipV="1">
                <a:off x="4005" y="1751"/>
                <a:ext cx="131" cy="229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19" name="Line 57"/>
              <p:cNvSpPr>
                <a:spLocks noChangeShapeType="1"/>
              </p:cNvSpPr>
              <p:nvPr/>
            </p:nvSpPr>
            <p:spPr bwMode="auto">
              <a:xfrm rot="658839" flipV="1">
                <a:off x="4087" y="1830"/>
                <a:ext cx="135" cy="207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0" name="Line 58"/>
              <p:cNvSpPr>
                <a:spLocks noChangeShapeType="1"/>
              </p:cNvSpPr>
              <p:nvPr/>
            </p:nvSpPr>
            <p:spPr bwMode="auto">
              <a:xfrm rot="952874" flipV="1">
                <a:off x="4153" y="1924"/>
                <a:ext cx="148" cy="181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1" name="Line 59"/>
              <p:cNvSpPr>
                <a:spLocks noChangeShapeType="1"/>
              </p:cNvSpPr>
              <p:nvPr/>
            </p:nvSpPr>
            <p:spPr bwMode="auto">
              <a:xfrm flipV="1">
                <a:off x="3400" y="1355"/>
                <a:ext cx="103" cy="26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22" name="Text Box 60"/>
              <p:cNvSpPr txBox="1">
                <a:spLocks noChangeArrowheads="1"/>
              </p:cNvSpPr>
              <p:nvPr/>
            </p:nvSpPr>
            <p:spPr bwMode="auto">
              <a:xfrm rot="1939113">
                <a:off x="3512" y="1356"/>
                <a:ext cx="112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latin typeface="Symbol" pitchFamily="18" charset="2"/>
                  </a:rPr>
                  <a:t>{p</a:t>
                </a:r>
                <a:r>
                  <a:rPr lang="en-US"/>
                  <a:t>,K,p,n,…}</a:t>
                </a:r>
              </a:p>
            </p:txBody>
          </p:sp>
        </p:grpSp>
        <p:sp>
          <p:nvSpPr>
            <p:cNvPr id="23610" name="Rectangle 61"/>
            <p:cNvSpPr>
              <a:spLocks noChangeArrowheads="1"/>
            </p:cNvSpPr>
            <p:nvPr/>
          </p:nvSpPr>
          <p:spPr bwMode="auto">
            <a:xfrm>
              <a:off x="4149" y="1631"/>
              <a:ext cx="4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FF3300"/>
                  </a:solidFill>
                </a:rPr>
                <a:t>Jet</a:t>
              </a:r>
            </a:p>
          </p:txBody>
        </p:sp>
      </p:grpSp>
      <p:sp>
        <p:nvSpPr>
          <p:cNvPr id="857150" name="Freeform 62"/>
          <p:cNvSpPr>
            <a:spLocks/>
          </p:cNvSpPr>
          <p:nvPr/>
        </p:nvSpPr>
        <p:spPr bwMode="auto">
          <a:xfrm rot="-1372751">
            <a:off x="4010025" y="3657600"/>
            <a:ext cx="622300" cy="93663"/>
          </a:xfrm>
          <a:custGeom>
            <a:avLst/>
            <a:gdLst>
              <a:gd name="T0" fmla="*/ 0 w 749"/>
              <a:gd name="T1" fmla="*/ 33 h 120"/>
              <a:gd name="T2" fmla="*/ 82 w 749"/>
              <a:gd name="T3" fmla="*/ 29 h 120"/>
              <a:gd name="T4" fmla="*/ 106 w 749"/>
              <a:gd name="T5" fmla="*/ 77 h 120"/>
              <a:gd name="T6" fmla="*/ 63 w 749"/>
              <a:gd name="T7" fmla="*/ 110 h 120"/>
              <a:gd name="T8" fmla="*/ 111 w 749"/>
              <a:gd name="T9" fmla="*/ 14 h 120"/>
              <a:gd name="T10" fmla="*/ 168 w 749"/>
              <a:gd name="T11" fmla="*/ 33 h 120"/>
              <a:gd name="T12" fmla="*/ 163 w 749"/>
              <a:gd name="T13" fmla="*/ 120 h 120"/>
              <a:gd name="T14" fmla="*/ 154 w 749"/>
              <a:gd name="T15" fmla="*/ 29 h 120"/>
              <a:gd name="T16" fmla="*/ 197 w 749"/>
              <a:gd name="T17" fmla="*/ 9 h 120"/>
              <a:gd name="T18" fmla="*/ 269 w 749"/>
              <a:gd name="T19" fmla="*/ 57 h 120"/>
              <a:gd name="T20" fmla="*/ 245 w 749"/>
              <a:gd name="T21" fmla="*/ 115 h 120"/>
              <a:gd name="T22" fmla="*/ 240 w 749"/>
              <a:gd name="T23" fmla="*/ 43 h 120"/>
              <a:gd name="T24" fmla="*/ 283 w 749"/>
              <a:gd name="T25" fmla="*/ 19 h 120"/>
              <a:gd name="T26" fmla="*/ 298 w 749"/>
              <a:gd name="T27" fmla="*/ 14 h 120"/>
              <a:gd name="T28" fmla="*/ 346 w 749"/>
              <a:gd name="T29" fmla="*/ 24 h 120"/>
              <a:gd name="T30" fmla="*/ 375 w 749"/>
              <a:gd name="T31" fmla="*/ 43 h 120"/>
              <a:gd name="T32" fmla="*/ 351 w 749"/>
              <a:gd name="T33" fmla="*/ 115 h 120"/>
              <a:gd name="T34" fmla="*/ 341 w 749"/>
              <a:gd name="T35" fmla="*/ 33 h 120"/>
              <a:gd name="T36" fmla="*/ 379 w 749"/>
              <a:gd name="T37" fmla="*/ 0 h 120"/>
              <a:gd name="T38" fmla="*/ 427 w 749"/>
              <a:gd name="T39" fmla="*/ 5 h 120"/>
              <a:gd name="T40" fmla="*/ 466 w 749"/>
              <a:gd name="T41" fmla="*/ 57 h 120"/>
              <a:gd name="T42" fmla="*/ 432 w 749"/>
              <a:gd name="T43" fmla="*/ 105 h 120"/>
              <a:gd name="T44" fmla="*/ 432 w 749"/>
              <a:gd name="T45" fmla="*/ 29 h 120"/>
              <a:gd name="T46" fmla="*/ 475 w 749"/>
              <a:gd name="T47" fmla="*/ 9 h 120"/>
              <a:gd name="T48" fmla="*/ 552 w 749"/>
              <a:gd name="T49" fmla="*/ 57 h 120"/>
              <a:gd name="T50" fmla="*/ 514 w 749"/>
              <a:gd name="T51" fmla="*/ 105 h 120"/>
              <a:gd name="T52" fmla="*/ 519 w 749"/>
              <a:gd name="T53" fmla="*/ 24 h 120"/>
              <a:gd name="T54" fmla="*/ 547 w 749"/>
              <a:gd name="T55" fmla="*/ 14 h 120"/>
              <a:gd name="T56" fmla="*/ 562 w 749"/>
              <a:gd name="T57" fmla="*/ 9 h 120"/>
              <a:gd name="T58" fmla="*/ 653 w 749"/>
              <a:gd name="T59" fmla="*/ 62 h 120"/>
              <a:gd name="T60" fmla="*/ 648 w 749"/>
              <a:gd name="T61" fmla="*/ 96 h 120"/>
              <a:gd name="T62" fmla="*/ 605 w 749"/>
              <a:gd name="T63" fmla="*/ 115 h 120"/>
              <a:gd name="T64" fmla="*/ 610 w 749"/>
              <a:gd name="T65" fmla="*/ 43 h 120"/>
              <a:gd name="T66" fmla="*/ 639 w 749"/>
              <a:gd name="T67" fmla="*/ 14 h 120"/>
              <a:gd name="T68" fmla="*/ 749 w 749"/>
              <a:gd name="T69" fmla="*/ 19 h 1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9"/>
              <a:gd name="T106" fmla="*/ 0 h 120"/>
              <a:gd name="T107" fmla="*/ 749 w 749"/>
              <a:gd name="T108" fmla="*/ 120 h 1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9" h="120">
                <a:moveTo>
                  <a:pt x="0" y="33"/>
                </a:moveTo>
                <a:cubicBezTo>
                  <a:pt x="32" y="24"/>
                  <a:pt x="47" y="25"/>
                  <a:pt x="82" y="29"/>
                </a:cubicBezTo>
                <a:cubicBezTo>
                  <a:pt x="99" y="46"/>
                  <a:pt x="100" y="54"/>
                  <a:pt x="106" y="77"/>
                </a:cubicBezTo>
                <a:cubicBezTo>
                  <a:pt x="100" y="117"/>
                  <a:pt x="101" y="118"/>
                  <a:pt x="63" y="110"/>
                </a:cubicBezTo>
                <a:cubicBezTo>
                  <a:pt x="66" y="54"/>
                  <a:pt x="57" y="27"/>
                  <a:pt x="111" y="14"/>
                </a:cubicBezTo>
                <a:cubicBezTo>
                  <a:pt x="135" y="18"/>
                  <a:pt x="148" y="20"/>
                  <a:pt x="168" y="33"/>
                </a:cubicBezTo>
                <a:cubicBezTo>
                  <a:pt x="187" y="61"/>
                  <a:pt x="196" y="98"/>
                  <a:pt x="163" y="120"/>
                </a:cubicBezTo>
                <a:cubicBezTo>
                  <a:pt x="131" y="108"/>
                  <a:pt x="134" y="54"/>
                  <a:pt x="154" y="29"/>
                </a:cubicBezTo>
                <a:cubicBezTo>
                  <a:pt x="164" y="17"/>
                  <a:pt x="197" y="9"/>
                  <a:pt x="197" y="9"/>
                </a:cubicBezTo>
                <a:cubicBezTo>
                  <a:pt x="262" y="17"/>
                  <a:pt x="240" y="16"/>
                  <a:pt x="269" y="57"/>
                </a:cubicBezTo>
                <a:cubicBezTo>
                  <a:pt x="282" y="94"/>
                  <a:pt x="287" y="100"/>
                  <a:pt x="245" y="115"/>
                </a:cubicBezTo>
                <a:cubicBezTo>
                  <a:pt x="226" y="89"/>
                  <a:pt x="226" y="94"/>
                  <a:pt x="240" y="43"/>
                </a:cubicBezTo>
                <a:cubicBezTo>
                  <a:pt x="244" y="29"/>
                  <a:pt x="275" y="22"/>
                  <a:pt x="283" y="19"/>
                </a:cubicBezTo>
                <a:cubicBezTo>
                  <a:pt x="288" y="17"/>
                  <a:pt x="298" y="14"/>
                  <a:pt x="298" y="14"/>
                </a:cubicBezTo>
                <a:cubicBezTo>
                  <a:pt x="307" y="15"/>
                  <a:pt x="334" y="18"/>
                  <a:pt x="346" y="24"/>
                </a:cubicBezTo>
                <a:cubicBezTo>
                  <a:pt x="356" y="30"/>
                  <a:pt x="375" y="43"/>
                  <a:pt x="375" y="43"/>
                </a:cubicBezTo>
                <a:cubicBezTo>
                  <a:pt x="396" y="76"/>
                  <a:pt x="385" y="103"/>
                  <a:pt x="351" y="115"/>
                </a:cubicBezTo>
                <a:cubicBezTo>
                  <a:pt x="331" y="87"/>
                  <a:pt x="332" y="73"/>
                  <a:pt x="341" y="33"/>
                </a:cubicBezTo>
                <a:cubicBezTo>
                  <a:pt x="345" y="17"/>
                  <a:pt x="379" y="0"/>
                  <a:pt x="379" y="0"/>
                </a:cubicBezTo>
                <a:cubicBezTo>
                  <a:pt x="395" y="2"/>
                  <a:pt x="411" y="2"/>
                  <a:pt x="427" y="5"/>
                </a:cubicBezTo>
                <a:cubicBezTo>
                  <a:pt x="449" y="10"/>
                  <a:pt x="455" y="41"/>
                  <a:pt x="466" y="57"/>
                </a:cubicBezTo>
                <a:cubicBezTo>
                  <a:pt x="462" y="96"/>
                  <a:pt x="470" y="118"/>
                  <a:pt x="432" y="105"/>
                </a:cubicBezTo>
                <a:cubicBezTo>
                  <a:pt x="417" y="82"/>
                  <a:pt x="410" y="51"/>
                  <a:pt x="432" y="29"/>
                </a:cubicBezTo>
                <a:cubicBezTo>
                  <a:pt x="443" y="18"/>
                  <a:pt x="475" y="9"/>
                  <a:pt x="475" y="9"/>
                </a:cubicBezTo>
                <a:cubicBezTo>
                  <a:pt x="532" y="14"/>
                  <a:pt x="536" y="11"/>
                  <a:pt x="552" y="57"/>
                </a:cubicBezTo>
                <a:cubicBezTo>
                  <a:pt x="547" y="103"/>
                  <a:pt x="555" y="116"/>
                  <a:pt x="514" y="105"/>
                </a:cubicBezTo>
                <a:cubicBezTo>
                  <a:pt x="506" y="82"/>
                  <a:pt x="491" y="42"/>
                  <a:pt x="519" y="24"/>
                </a:cubicBezTo>
                <a:cubicBezTo>
                  <a:pt x="527" y="19"/>
                  <a:pt x="538" y="17"/>
                  <a:pt x="547" y="14"/>
                </a:cubicBezTo>
                <a:cubicBezTo>
                  <a:pt x="552" y="12"/>
                  <a:pt x="562" y="9"/>
                  <a:pt x="562" y="9"/>
                </a:cubicBezTo>
                <a:cubicBezTo>
                  <a:pt x="615" y="14"/>
                  <a:pt x="636" y="13"/>
                  <a:pt x="653" y="62"/>
                </a:cubicBezTo>
                <a:cubicBezTo>
                  <a:pt x="651" y="73"/>
                  <a:pt x="653" y="86"/>
                  <a:pt x="648" y="96"/>
                </a:cubicBezTo>
                <a:cubicBezTo>
                  <a:pt x="642" y="110"/>
                  <a:pt x="605" y="115"/>
                  <a:pt x="605" y="115"/>
                </a:cubicBezTo>
                <a:cubicBezTo>
                  <a:pt x="597" y="94"/>
                  <a:pt x="595" y="62"/>
                  <a:pt x="610" y="43"/>
                </a:cubicBezTo>
                <a:cubicBezTo>
                  <a:pt x="618" y="32"/>
                  <a:pt x="639" y="14"/>
                  <a:pt x="639" y="14"/>
                </a:cubicBezTo>
                <a:cubicBezTo>
                  <a:pt x="736" y="19"/>
                  <a:pt x="700" y="19"/>
                  <a:pt x="749" y="19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63"/>
          <p:cNvGrpSpPr>
            <a:grpSpLocks/>
          </p:cNvGrpSpPr>
          <p:nvPr/>
        </p:nvGrpSpPr>
        <p:grpSpPr bwMode="auto">
          <a:xfrm>
            <a:off x="295275" y="1933575"/>
            <a:ext cx="3898900" cy="1697038"/>
            <a:chOff x="202" y="1194"/>
            <a:chExt cx="2456" cy="1069"/>
          </a:xfrm>
        </p:grpSpPr>
        <p:sp>
          <p:nvSpPr>
            <p:cNvPr id="23607" name="Rectangle 64"/>
            <p:cNvSpPr>
              <a:spLocks noChangeArrowheads="1"/>
            </p:cNvSpPr>
            <p:nvPr/>
          </p:nvSpPr>
          <p:spPr bwMode="auto">
            <a:xfrm>
              <a:off x="202" y="1194"/>
              <a:ext cx="1740" cy="442"/>
            </a:xfrm>
            <a:prstGeom prst="rect">
              <a:avLst/>
            </a:prstGeom>
            <a:solidFill>
              <a:srgbClr val="B0F2CB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Initial State Radiation</a:t>
              </a:r>
            </a:p>
            <a:p>
              <a:pPr eaLnBrk="0" hangingPunct="0"/>
              <a:r>
                <a:rPr lang="en-US" sz="2000" b="1"/>
                <a:t>	(ISR)</a:t>
              </a:r>
            </a:p>
          </p:txBody>
        </p:sp>
        <p:sp>
          <p:nvSpPr>
            <p:cNvPr id="23608" name="Line 65"/>
            <p:cNvSpPr>
              <a:spLocks noChangeShapeType="1"/>
            </p:cNvSpPr>
            <p:nvPr/>
          </p:nvSpPr>
          <p:spPr bwMode="auto">
            <a:xfrm rot="9850722" flipH="1" flipV="1">
              <a:off x="2164" y="1495"/>
              <a:ext cx="494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6619875" y="2073275"/>
            <a:ext cx="2124075" cy="574675"/>
            <a:chOff x="4200" y="1239"/>
            <a:chExt cx="1338" cy="362"/>
          </a:xfrm>
        </p:grpSpPr>
        <p:sp>
          <p:nvSpPr>
            <p:cNvPr id="23605" name="Rectangle 67"/>
            <p:cNvSpPr>
              <a:spLocks noChangeArrowheads="1"/>
            </p:cNvSpPr>
            <p:nvPr/>
          </p:nvSpPr>
          <p:spPr bwMode="auto">
            <a:xfrm rot="1557060">
              <a:off x="4434" y="1351"/>
              <a:ext cx="1104" cy="250"/>
            </a:xfrm>
            <a:prstGeom prst="rect">
              <a:avLst/>
            </a:prstGeom>
            <a:solidFill>
              <a:srgbClr val="F1C9B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/>
                <a:t>Hadronization</a:t>
              </a:r>
            </a:p>
          </p:txBody>
        </p:sp>
        <p:sp>
          <p:nvSpPr>
            <p:cNvPr id="23606" name="Line 68"/>
            <p:cNvSpPr>
              <a:spLocks noChangeShapeType="1"/>
            </p:cNvSpPr>
            <p:nvPr/>
          </p:nvSpPr>
          <p:spPr bwMode="auto">
            <a:xfrm rot="9850722">
              <a:off x="4200" y="1239"/>
              <a:ext cx="522" cy="3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7157" name="Freeform 69"/>
          <p:cNvSpPr>
            <a:spLocks/>
          </p:cNvSpPr>
          <p:nvPr/>
        </p:nvSpPr>
        <p:spPr bwMode="auto">
          <a:xfrm rot="3475093" flipH="1">
            <a:off x="6900863" y="3497263"/>
            <a:ext cx="354012" cy="42862"/>
          </a:xfrm>
          <a:custGeom>
            <a:avLst/>
            <a:gdLst>
              <a:gd name="T0" fmla="*/ 0 w 749"/>
              <a:gd name="T1" fmla="*/ 33 h 120"/>
              <a:gd name="T2" fmla="*/ 82 w 749"/>
              <a:gd name="T3" fmla="*/ 29 h 120"/>
              <a:gd name="T4" fmla="*/ 106 w 749"/>
              <a:gd name="T5" fmla="*/ 77 h 120"/>
              <a:gd name="T6" fmla="*/ 63 w 749"/>
              <a:gd name="T7" fmla="*/ 110 h 120"/>
              <a:gd name="T8" fmla="*/ 111 w 749"/>
              <a:gd name="T9" fmla="*/ 14 h 120"/>
              <a:gd name="T10" fmla="*/ 168 w 749"/>
              <a:gd name="T11" fmla="*/ 33 h 120"/>
              <a:gd name="T12" fmla="*/ 163 w 749"/>
              <a:gd name="T13" fmla="*/ 120 h 120"/>
              <a:gd name="T14" fmla="*/ 154 w 749"/>
              <a:gd name="T15" fmla="*/ 29 h 120"/>
              <a:gd name="T16" fmla="*/ 197 w 749"/>
              <a:gd name="T17" fmla="*/ 9 h 120"/>
              <a:gd name="T18" fmla="*/ 269 w 749"/>
              <a:gd name="T19" fmla="*/ 57 h 120"/>
              <a:gd name="T20" fmla="*/ 245 w 749"/>
              <a:gd name="T21" fmla="*/ 115 h 120"/>
              <a:gd name="T22" fmla="*/ 240 w 749"/>
              <a:gd name="T23" fmla="*/ 43 h 120"/>
              <a:gd name="T24" fmla="*/ 283 w 749"/>
              <a:gd name="T25" fmla="*/ 19 h 120"/>
              <a:gd name="T26" fmla="*/ 298 w 749"/>
              <a:gd name="T27" fmla="*/ 14 h 120"/>
              <a:gd name="T28" fmla="*/ 346 w 749"/>
              <a:gd name="T29" fmla="*/ 24 h 120"/>
              <a:gd name="T30" fmla="*/ 375 w 749"/>
              <a:gd name="T31" fmla="*/ 43 h 120"/>
              <a:gd name="T32" fmla="*/ 351 w 749"/>
              <a:gd name="T33" fmla="*/ 115 h 120"/>
              <a:gd name="T34" fmla="*/ 341 w 749"/>
              <a:gd name="T35" fmla="*/ 33 h 120"/>
              <a:gd name="T36" fmla="*/ 379 w 749"/>
              <a:gd name="T37" fmla="*/ 0 h 120"/>
              <a:gd name="T38" fmla="*/ 427 w 749"/>
              <a:gd name="T39" fmla="*/ 5 h 120"/>
              <a:gd name="T40" fmla="*/ 466 w 749"/>
              <a:gd name="T41" fmla="*/ 57 h 120"/>
              <a:gd name="T42" fmla="*/ 432 w 749"/>
              <a:gd name="T43" fmla="*/ 105 h 120"/>
              <a:gd name="T44" fmla="*/ 432 w 749"/>
              <a:gd name="T45" fmla="*/ 29 h 120"/>
              <a:gd name="T46" fmla="*/ 475 w 749"/>
              <a:gd name="T47" fmla="*/ 9 h 120"/>
              <a:gd name="T48" fmla="*/ 552 w 749"/>
              <a:gd name="T49" fmla="*/ 57 h 120"/>
              <a:gd name="T50" fmla="*/ 514 w 749"/>
              <a:gd name="T51" fmla="*/ 105 h 120"/>
              <a:gd name="T52" fmla="*/ 519 w 749"/>
              <a:gd name="T53" fmla="*/ 24 h 120"/>
              <a:gd name="T54" fmla="*/ 547 w 749"/>
              <a:gd name="T55" fmla="*/ 14 h 120"/>
              <a:gd name="T56" fmla="*/ 562 w 749"/>
              <a:gd name="T57" fmla="*/ 9 h 120"/>
              <a:gd name="T58" fmla="*/ 653 w 749"/>
              <a:gd name="T59" fmla="*/ 62 h 120"/>
              <a:gd name="T60" fmla="*/ 648 w 749"/>
              <a:gd name="T61" fmla="*/ 96 h 120"/>
              <a:gd name="T62" fmla="*/ 605 w 749"/>
              <a:gd name="T63" fmla="*/ 115 h 120"/>
              <a:gd name="T64" fmla="*/ 610 w 749"/>
              <a:gd name="T65" fmla="*/ 43 h 120"/>
              <a:gd name="T66" fmla="*/ 639 w 749"/>
              <a:gd name="T67" fmla="*/ 14 h 120"/>
              <a:gd name="T68" fmla="*/ 749 w 749"/>
              <a:gd name="T69" fmla="*/ 19 h 1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9"/>
              <a:gd name="T106" fmla="*/ 0 h 120"/>
              <a:gd name="T107" fmla="*/ 749 w 749"/>
              <a:gd name="T108" fmla="*/ 120 h 1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9" h="120">
                <a:moveTo>
                  <a:pt x="0" y="33"/>
                </a:moveTo>
                <a:cubicBezTo>
                  <a:pt x="32" y="24"/>
                  <a:pt x="47" y="25"/>
                  <a:pt x="82" y="29"/>
                </a:cubicBezTo>
                <a:cubicBezTo>
                  <a:pt x="99" y="46"/>
                  <a:pt x="100" y="54"/>
                  <a:pt x="106" y="77"/>
                </a:cubicBezTo>
                <a:cubicBezTo>
                  <a:pt x="100" y="117"/>
                  <a:pt x="101" y="118"/>
                  <a:pt x="63" y="110"/>
                </a:cubicBezTo>
                <a:cubicBezTo>
                  <a:pt x="66" y="54"/>
                  <a:pt x="57" y="27"/>
                  <a:pt x="111" y="14"/>
                </a:cubicBezTo>
                <a:cubicBezTo>
                  <a:pt x="135" y="18"/>
                  <a:pt x="148" y="20"/>
                  <a:pt x="168" y="33"/>
                </a:cubicBezTo>
                <a:cubicBezTo>
                  <a:pt x="187" y="61"/>
                  <a:pt x="196" y="98"/>
                  <a:pt x="163" y="120"/>
                </a:cubicBezTo>
                <a:cubicBezTo>
                  <a:pt x="131" y="108"/>
                  <a:pt x="134" y="54"/>
                  <a:pt x="154" y="29"/>
                </a:cubicBezTo>
                <a:cubicBezTo>
                  <a:pt x="164" y="17"/>
                  <a:pt x="197" y="9"/>
                  <a:pt x="197" y="9"/>
                </a:cubicBezTo>
                <a:cubicBezTo>
                  <a:pt x="262" y="17"/>
                  <a:pt x="240" y="16"/>
                  <a:pt x="269" y="57"/>
                </a:cubicBezTo>
                <a:cubicBezTo>
                  <a:pt x="282" y="94"/>
                  <a:pt x="287" y="100"/>
                  <a:pt x="245" y="115"/>
                </a:cubicBezTo>
                <a:cubicBezTo>
                  <a:pt x="226" y="89"/>
                  <a:pt x="226" y="94"/>
                  <a:pt x="240" y="43"/>
                </a:cubicBezTo>
                <a:cubicBezTo>
                  <a:pt x="244" y="29"/>
                  <a:pt x="275" y="22"/>
                  <a:pt x="283" y="19"/>
                </a:cubicBezTo>
                <a:cubicBezTo>
                  <a:pt x="288" y="17"/>
                  <a:pt x="298" y="14"/>
                  <a:pt x="298" y="14"/>
                </a:cubicBezTo>
                <a:cubicBezTo>
                  <a:pt x="307" y="15"/>
                  <a:pt x="334" y="18"/>
                  <a:pt x="346" y="24"/>
                </a:cubicBezTo>
                <a:cubicBezTo>
                  <a:pt x="356" y="30"/>
                  <a:pt x="375" y="43"/>
                  <a:pt x="375" y="43"/>
                </a:cubicBezTo>
                <a:cubicBezTo>
                  <a:pt x="396" y="76"/>
                  <a:pt x="385" y="103"/>
                  <a:pt x="351" y="115"/>
                </a:cubicBezTo>
                <a:cubicBezTo>
                  <a:pt x="331" y="87"/>
                  <a:pt x="332" y="73"/>
                  <a:pt x="341" y="33"/>
                </a:cubicBezTo>
                <a:cubicBezTo>
                  <a:pt x="345" y="17"/>
                  <a:pt x="379" y="0"/>
                  <a:pt x="379" y="0"/>
                </a:cubicBezTo>
                <a:cubicBezTo>
                  <a:pt x="395" y="2"/>
                  <a:pt x="411" y="2"/>
                  <a:pt x="427" y="5"/>
                </a:cubicBezTo>
                <a:cubicBezTo>
                  <a:pt x="449" y="10"/>
                  <a:pt x="455" y="41"/>
                  <a:pt x="466" y="57"/>
                </a:cubicBezTo>
                <a:cubicBezTo>
                  <a:pt x="462" y="96"/>
                  <a:pt x="470" y="118"/>
                  <a:pt x="432" y="105"/>
                </a:cubicBezTo>
                <a:cubicBezTo>
                  <a:pt x="417" y="82"/>
                  <a:pt x="410" y="51"/>
                  <a:pt x="432" y="29"/>
                </a:cubicBezTo>
                <a:cubicBezTo>
                  <a:pt x="443" y="18"/>
                  <a:pt x="475" y="9"/>
                  <a:pt x="475" y="9"/>
                </a:cubicBezTo>
                <a:cubicBezTo>
                  <a:pt x="532" y="14"/>
                  <a:pt x="536" y="11"/>
                  <a:pt x="552" y="57"/>
                </a:cubicBezTo>
                <a:cubicBezTo>
                  <a:pt x="547" y="103"/>
                  <a:pt x="555" y="116"/>
                  <a:pt x="514" y="105"/>
                </a:cubicBezTo>
                <a:cubicBezTo>
                  <a:pt x="506" y="82"/>
                  <a:pt x="491" y="42"/>
                  <a:pt x="519" y="24"/>
                </a:cubicBezTo>
                <a:cubicBezTo>
                  <a:pt x="527" y="19"/>
                  <a:pt x="538" y="17"/>
                  <a:pt x="547" y="14"/>
                </a:cubicBezTo>
                <a:cubicBezTo>
                  <a:pt x="552" y="12"/>
                  <a:pt x="562" y="9"/>
                  <a:pt x="562" y="9"/>
                </a:cubicBezTo>
                <a:cubicBezTo>
                  <a:pt x="615" y="14"/>
                  <a:pt x="636" y="13"/>
                  <a:pt x="653" y="62"/>
                </a:cubicBezTo>
                <a:cubicBezTo>
                  <a:pt x="651" y="73"/>
                  <a:pt x="653" y="86"/>
                  <a:pt x="648" y="96"/>
                </a:cubicBezTo>
                <a:cubicBezTo>
                  <a:pt x="642" y="110"/>
                  <a:pt x="605" y="115"/>
                  <a:pt x="605" y="115"/>
                </a:cubicBezTo>
                <a:cubicBezTo>
                  <a:pt x="597" y="94"/>
                  <a:pt x="595" y="62"/>
                  <a:pt x="610" y="43"/>
                </a:cubicBezTo>
                <a:cubicBezTo>
                  <a:pt x="618" y="32"/>
                  <a:pt x="639" y="14"/>
                  <a:pt x="639" y="14"/>
                </a:cubicBezTo>
                <a:cubicBezTo>
                  <a:pt x="736" y="19"/>
                  <a:pt x="700" y="19"/>
                  <a:pt x="749" y="19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7158" name="Freeform 70"/>
          <p:cNvSpPr>
            <a:spLocks/>
          </p:cNvSpPr>
          <p:nvPr/>
        </p:nvSpPr>
        <p:spPr bwMode="auto">
          <a:xfrm rot="4484705">
            <a:off x="1859756" y="4834732"/>
            <a:ext cx="466725" cy="61912"/>
          </a:xfrm>
          <a:custGeom>
            <a:avLst/>
            <a:gdLst>
              <a:gd name="T0" fmla="*/ 0 w 749"/>
              <a:gd name="T1" fmla="*/ 33 h 120"/>
              <a:gd name="T2" fmla="*/ 82 w 749"/>
              <a:gd name="T3" fmla="*/ 29 h 120"/>
              <a:gd name="T4" fmla="*/ 106 w 749"/>
              <a:gd name="T5" fmla="*/ 77 h 120"/>
              <a:gd name="T6" fmla="*/ 63 w 749"/>
              <a:gd name="T7" fmla="*/ 110 h 120"/>
              <a:gd name="T8" fmla="*/ 111 w 749"/>
              <a:gd name="T9" fmla="*/ 14 h 120"/>
              <a:gd name="T10" fmla="*/ 168 w 749"/>
              <a:gd name="T11" fmla="*/ 33 h 120"/>
              <a:gd name="T12" fmla="*/ 163 w 749"/>
              <a:gd name="T13" fmla="*/ 120 h 120"/>
              <a:gd name="T14" fmla="*/ 154 w 749"/>
              <a:gd name="T15" fmla="*/ 29 h 120"/>
              <a:gd name="T16" fmla="*/ 197 w 749"/>
              <a:gd name="T17" fmla="*/ 9 h 120"/>
              <a:gd name="T18" fmla="*/ 269 w 749"/>
              <a:gd name="T19" fmla="*/ 57 h 120"/>
              <a:gd name="T20" fmla="*/ 245 w 749"/>
              <a:gd name="T21" fmla="*/ 115 h 120"/>
              <a:gd name="T22" fmla="*/ 240 w 749"/>
              <a:gd name="T23" fmla="*/ 43 h 120"/>
              <a:gd name="T24" fmla="*/ 283 w 749"/>
              <a:gd name="T25" fmla="*/ 19 h 120"/>
              <a:gd name="T26" fmla="*/ 298 w 749"/>
              <a:gd name="T27" fmla="*/ 14 h 120"/>
              <a:gd name="T28" fmla="*/ 346 w 749"/>
              <a:gd name="T29" fmla="*/ 24 h 120"/>
              <a:gd name="T30" fmla="*/ 375 w 749"/>
              <a:gd name="T31" fmla="*/ 43 h 120"/>
              <a:gd name="T32" fmla="*/ 351 w 749"/>
              <a:gd name="T33" fmla="*/ 115 h 120"/>
              <a:gd name="T34" fmla="*/ 341 w 749"/>
              <a:gd name="T35" fmla="*/ 33 h 120"/>
              <a:gd name="T36" fmla="*/ 379 w 749"/>
              <a:gd name="T37" fmla="*/ 0 h 120"/>
              <a:gd name="T38" fmla="*/ 427 w 749"/>
              <a:gd name="T39" fmla="*/ 5 h 120"/>
              <a:gd name="T40" fmla="*/ 466 w 749"/>
              <a:gd name="T41" fmla="*/ 57 h 120"/>
              <a:gd name="T42" fmla="*/ 432 w 749"/>
              <a:gd name="T43" fmla="*/ 105 h 120"/>
              <a:gd name="T44" fmla="*/ 432 w 749"/>
              <a:gd name="T45" fmla="*/ 29 h 120"/>
              <a:gd name="T46" fmla="*/ 475 w 749"/>
              <a:gd name="T47" fmla="*/ 9 h 120"/>
              <a:gd name="T48" fmla="*/ 552 w 749"/>
              <a:gd name="T49" fmla="*/ 57 h 120"/>
              <a:gd name="T50" fmla="*/ 514 w 749"/>
              <a:gd name="T51" fmla="*/ 105 h 120"/>
              <a:gd name="T52" fmla="*/ 519 w 749"/>
              <a:gd name="T53" fmla="*/ 24 h 120"/>
              <a:gd name="T54" fmla="*/ 547 w 749"/>
              <a:gd name="T55" fmla="*/ 14 h 120"/>
              <a:gd name="T56" fmla="*/ 562 w 749"/>
              <a:gd name="T57" fmla="*/ 9 h 120"/>
              <a:gd name="T58" fmla="*/ 653 w 749"/>
              <a:gd name="T59" fmla="*/ 62 h 120"/>
              <a:gd name="T60" fmla="*/ 648 w 749"/>
              <a:gd name="T61" fmla="*/ 96 h 120"/>
              <a:gd name="T62" fmla="*/ 605 w 749"/>
              <a:gd name="T63" fmla="*/ 115 h 120"/>
              <a:gd name="T64" fmla="*/ 610 w 749"/>
              <a:gd name="T65" fmla="*/ 43 h 120"/>
              <a:gd name="T66" fmla="*/ 639 w 749"/>
              <a:gd name="T67" fmla="*/ 14 h 120"/>
              <a:gd name="T68" fmla="*/ 749 w 749"/>
              <a:gd name="T69" fmla="*/ 19 h 1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9"/>
              <a:gd name="T106" fmla="*/ 0 h 120"/>
              <a:gd name="T107" fmla="*/ 749 w 749"/>
              <a:gd name="T108" fmla="*/ 120 h 1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9" h="120">
                <a:moveTo>
                  <a:pt x="0" y="33"/>
                </a:moveTo>
                <a:cubicBezTo>
                  <a:pt x="32" y="24"/>
                  <a:pt x="47" y="25"/>
                  <a:pt x="82" y="29"/>
                </a:cubicBezTo>
                <a:cubicBezTo>
                  <a:pt x="99" y="46"/>
                  <a:pt x="100" y="54"/>
                  <a:pt x="106" y="77"/>
                </a:cubicBezTo>
                <a:cubicBezTo>
                  <a:pt x="100" y="117"/>
                  <a:pt x="101" y="118"/>
                  <a:pt x="63" y="110"/>
                </a:cubicBezTo>
                <a:cubicBezTo>
                  <a:pt x="66" y="54"/>
                  <a:pt x="57" y="27"/>
                  <a:pt x="111" y="14"/>
                </a:cubicBezTo>
                <a:cubicBezTo>
                  <a:pt x="135" y="18"/>
                  <a:pt x="148" y="20"/>
                  <a:pt x="168" y="33"/>
                </a:cubicBezTo>
                <a:cubicBezTo>
                  <a:pt x="187" y="61"/>
                  <a:pt x="196" y="98"/>
                  <a:pt x="163" y="120"/>
                </a:cubicBezTo>
                <a:cubicBezTo>
                  <a:pt x="131" y="108"/>
                  <a:pt x="134" y="54"/>
                  <a:pt x="154" y="29"/>
                </a:cubicBezTo>
                <a:cubicBezTo>
                  <a:pt x="164" y="17"/>
                  <a:pt x="197" y="9"/>
                  <a:pt x="197" y="9"/>
                </a:cubicBezTo>
                <a:cubicBezTo>
                  <a:pt x="262" y="17"/>
                  <a:pt x="240" y="16"/>
                  <a:pt x="269" y="57"/>
                </a:cubicBezTo>
                <a:cubicBezTo>
                  <a:pt x="282" y="94"/>
                  <a:pt x="287" y="100"/>
                  <a:pt x="245" y="115"/>
                </a:cubicBezTo>
                <a:cubicBezTo>
                  <a:pt x="226" y="89"/>
                  <a:pt x="226" y="94"/>
                  <a:pt x="240" y="43"/>
                </a:cubicBezTo>
                <a:cubicBezTo>
                  <a:pt x="244" y="29"/>
                  <a:pt x="275" y="22"/>
                  <a:pt x="283" y="19"/>
                </a:cubicBezTo>
                <a:cubicBezTo>
                  <a:pt x="288" y="17"/>
                  <a:pt x="298" y="14"/>
                  <a:pt x="298" y="14"/>
                </a:cubicBezTo>
                <a:cubicBezTo>
                  <a:pt x="307" y="15"/>
                  <a:pt x="334" y="18"/>
                  <a:pt x="346" y="24"/>
                </a:cubicBezTo>
                <a:cubicBezTo>
                  <a:pt x="356" y="30"/>
                  <a:pt x="375" y="43"/>
                  <a:pt x="375" y="43"/>
                </a:cubicBezTo>
                <a:cubicBezTo>
                  <a:pt x="396" y="76"/>
                  <a:pt x="385" y="103"/>
                  <a:pt x="351" y="115"/>
                </a:cubicBezTo>
                <a:cubicBezTo>
                  <a:pt x="331" y="87"/>
                  <a:pt x="332" y="73"/>
                  <a:pt x="341" y="33"/>
                </a:cubicBezTo>
                <a:cubicBezTo>
                  <a:pt x="345" y="17"/>
                  <a:pt x="379" y="0"/>
                  <a:pt x="379" y="0"/>
                </a:cubicBezTo>
                <a:cubicBezTo>
                  <a:pt x="395" y="2"/>
                  <a:pt x="411" y="2"/>
                  <a:pt x="427" y="5"/>
                </a:cubicBezTo>
                <a:cubicBezTo>
                  <a:pt x="449" y="10"/>
                  <a:pt x="455" y="41"/>
                  <a:pt x="466" y="57"/>
                </a:cubicBezTo>
                <a:cubicBezTo>
                  <a:pt x="462" y="96"/>
                  <a:pt x="470" y="118"/>
                  <a:pt x="432" y="105"/>
                </a:cubicBezTo>
                <a:cubicBezTo>
                  <a:pt x="417" y="82"/>
                  <a:pt x="410" y="51"/>
                  <a:pt x="432" y="29"/>
                </a:cubicBezTo>
                <a:cubicBezTo>
                  <a:pt x="443" y="18"/>
                  <a:pt x="475" y="9"/>
                  <a:pt x="475" y="9"/>
                </a:cubicBezTo>
                <a:cubicBezTo>
                  <a:pt x="532" y="14"/>
                  <a:pt x="536" y="11"/>
                  <a:pt x="552" y="57"/>
                </a:cubicBezTo>
                <a:cubicBezTo>
                  <a:pt x="547" y="103"/>
                  <a:pt x="555" y="116"/>
                  <a:pt x="514" y="105"/>
                </a:cubicBezTo>
                <a:cubicBezTo>
                  <a:pt x="506" y="82"/>
                  <a:pt x="491" y="42"/>
                  <a:pt x="519" y="24"/>
                </a:cubicBezTo>
                <a:cubicBezTo>
                  <a:pt x="527" y="19"/>
                  <a:pt x="538" y="17"/>
                  <a:pt x="547" y="14"/>
                </a:cubicBezTo>
                <a:cubicBezTo>
                  <a:pt x="552" y="12"/>
                  <a:pt x="562" y="9"/>
                  <a:pt x="562" y="9"/>
                </a:cubicBezTo>
                <a:cubicBezTo>
                  <a:pt x="615" y="14"/>
                  <a:pt x="636" y="13"/>
                  <a:pt x="653" y="62"/>
                </a:cubicBezTo>
                <a:cubicBezTo>
                  <a:pt x="651" y="73"/>
                  <a:pt x="653" y="86"/>
                  <a:pt x="648" y="96"/>
                </a:cubicBezTo>
                <a:cubicBezTo>
                  <a:pt x="642" y="110"/>
                  <a:pt x="605" y="115"/>
                  <a:pt x="605" y="115"/>
                </a:cubicBezTo>
                <a:cubicBezTo>
                  <a:pt x="597" y="94"/>
                  <a:pt x="595" y="62"/>
                  <a:pt x="610" y="43"/>
                </a:cubicBezTo>
                <a:cubicBezTo>
                  <a:pt x="618" y="32"/>
                  <a:pt x="639" y="14"/>
                  <a:pt x="639" y="14"/>
                </a:cubicBezTo>
                <a:cubicBezTo>
                  <a:pt x="736" y="19"/>
                  <a:pt x="700" y="19"/>
                  <a:pt x="749" y="19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" name="Group 71"/>
          <p:cNvGrpSpPr>
            <a:grpSpLocks noChangeAspect="1"/>
          </p:cNvGrpSpPr>
          <p:nvPr/>
        </p:nvGrpSpPr>
        <p:grpSpPr bwMode="auto">
          <a:xfrm rot="-6928226" flipH="1" flipV="1">
            <a:off x="4243388" y="4213225"/>
            <a:ext cx="406400" cy="53975"/>
            <a:chOff x="804" y="3206"/>
            <a:chExt cx="2344" cy="314"/>
          </a:xfrm>
        </p:grpSpPr>
        <p:sp>
          <p:nvSpPr>
            <p:cNvPr id="23598" name="Freeform 72"/>
            <p:cNvSpPr>
              <a:spLocks noChangeAspect="1"/>
            </p:cNvSpPr>
            <p:nvPr/>
          </p:nvSpPr>
          <p:spPr bwMode="auto">
            <a:xfrm>
              <a:off x="804" y="321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2"/>
                <a:gd name="T40" fmla="*/ 0 h 302"/>
                <a:gd name="T41" fmla="*/ 352 w 352"/>
                <a:gd name="T42" fmla="*/ 302 h 3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9" name="Freeform 73"/>
            <p:cNvSpPr>
              <a:spLocks noChangeAspect="1"/>
            </p:cNvSpPr>
            <p:nvPr/>
          </p:nvSpPr>
          <p:spPr bwMode="auto">
            <a:xfrm>
              <a:off x="1136" y="321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2"/>
                <a:gd name="T40" fmla="*/ 0 h 302"/>
                <a:gd name="T41" fmla="*/ 352 w 352"/>
                <a:gd name="T42" fmla="*/ 302 h 3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Freeform 74"/>
            <p:cNvSpPr>
              <a:spLocks noChangeAspect="1"/>
            </p:cNvSpPr>
            <p:nvPr/>
          </p:nvSpPr>
          <p:spPr bwMode="auto">
            <a:xfrm>
              <a:off x="1468" y="3214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2"/>
                <a:gd name="T40" fmla="*/ 0 h 302"/>
                <a:gd name="T41" fmla="*/ 352 w 352"/>
                <a:gd name="T42" fmla="*/ 302 h 3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Freeform 75"/>
            <p:cNvSpPr>
              <a:spLocks noChangeAspect="1"/>
            </p:cNvSpPr>
            <p:nvPr/>
          </p:nvSpPr>
          <p:spPr bwMode="auto">
            <a:xfrm>
              <a:off x="1800" y="3212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2"/>
                <a:gd name="T40" fmla="*/ 0 h 302"/>
                <a:gd name="T41" fmla="*/ 352 w 352"/>
                <a:gd name="T42" fmla="*/ 302 h 3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Freeform 76"/>
            <p:cNvSpPr>
              <a:spLocks noChangeAspect="1"/>
            </p:cNvSpPr>
            <p:nvPr/>
          </p:nvSpPr>
          <p:spPr bwMode="auto">
            <a:xfrm>
              <a:off x="2132" y="3210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2"/>
                <a:gd name="T40" fmla="*/ 0 h 302"/>
                <a:gd name="T41" fmla="*/ 352 w 352"/>
                <a:gd name="T42" fmla="*/ 302 h 3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Freeform 77"/>
            <p:cNvSpPr>
              <a:spLocks noChangeAspect="1"/>
            </p:cNvSpPr>
            <p:nvPr/>
          </p:nvSpPr>
          <p:spPr bwMode="auto">
            <a:xfrm>
              <a:off x="2464" y="320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2"/>
                <a:gd name="T40" fmla="*/ 0 h 302"/>
                <a:gd name="T41" fmla="*/ 352 w 352"/>
                <a:gd name="T42" fmla="*/ 302 h 3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Freeform 78"/>
            <p:cNvSpPr>
              <a:spLocks noChangeAspect="1"/>
            </p:cNvSpPr>
            <p:nvPr/>
          </p:nvSpPr>
          <p:spPr bwMode="auto">
            <a:xfrm>
              <a:off x="2796" y="320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2"/>
                <a:gd name="T40" fmla="*/ 0 h 302"/>
                <a:gd name="T41" fmla="*/ 352 w 352"/>
                <a:gd name="T42" fmla="*/ 302 h 3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19050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79"/>
          <p:cNvGrpSpPr>
            <a:grpSpLocks/>
          </p:cNvGrpSpPr>
          <p:nvPr/>
        </p:nvGrpSpPr>
        <p:grpSpPr bwMode="auto">
          <a:xfrm>
            <a:off x="4829175" y="2044700"/>
            <a:ext cx="728663" cy="1301750"/>
            <a:chOff x="3042" y="1288"/>
            <a:chExt cx="459" cy="820"/>
          </a:xfrm>
        </p:grpSpPr>
        <p:sp>
          <p:nvSpPr>
            <p:cNvPr id="23588" name="Freeform 80"/>
            <p:cNvSpPr>
              <a:spLocks/>
            </p:cNvSpPr>
            <p:nvPr/>
          </p:nvSpPr>
          <p:spPr bwMode="auto">
            <a:xfrm rot="-5498766">
              <a:off x="2941" y="1804"/>
              <a:ext cx="391" cy="61"/>
            </a:xfrm>
            <a:custGeom>
              <a:avLst/>
              <a:gdLst>
                <a:gd name="T0" fmla="*/ 0 w 749"/>
                <a:gd name="T1" fmla="*/ 33 h 120"/>
                <a:gd name="T2" fmla="*/ 82 w 749"/>
                <a:gd name="T3" fmla="*/ 29 h 120"/>
                <a:gd name="T4" fmla="*/ 106 w 749"/>
                <a:gd name="T5" fmla="*/ 77 h 120"/>
                <a:gd name="T6" fmla="*/ 63 w 749"/>
                <a:gd name="T7" fmla="*/ 110 h 120"/>
                <a:gd name="T8" fmla="*/ 111 w 749"/>
                <a:gd name="T9" fmla="*/ 14 h 120"/>
                <a:gd name="T10" fmla="*/ 168 w 749"/>
                <a:gd name="T11" fmla="*/ 33 h 120"/>
                <a:gd name="T12" fmla="*/ 163 w 749"/>
                <a:gd name="T13" fmla="*/ 120 h 120"/>
                <a:gd name="T14" fmla="*/ 154 w 749"/>
                <a:gd name="T15" fmla="*/ 29 h 120"/>
                <a:gd name="T16" fmla="*/ 197 w 749"/>
                <a:gd name="T17" fmla="*/ 9 h 120"/>
                <a:gd name="T18" fmla="*/ 269 w 749"/>
                <a:gd name="T19" fmla="*/ 57 h 120"/>
                <a:gd name="T20" fmla="*/ 245 w 749"/>
                <a:gd name="T21" fmla="*/ 115 h 120"/>
                <a:gd name="T22" fmla="*/ 240 w 749"/>
                <a:gd name="T23" fmla="*/ 43 h 120"/>
                <a:gd name="T24" fmla="*/ 283 w 749"/>
                <a:gd name="T25" fmla="*/ 19 h 120"/>
                <a:gd name="T26" fmla="*/ 298 w 749"/>
                <a:gd name="T27" fmla="*/ 14 h 120"/>
                <a:gd name="T28" fmla="*/ 346 w 749"/>
                <a:gd name="T29" fmla="*/ 24 h 120"/>
                <a:gd name="T30" fmla="*/ 375 w 749"/>
                <a:gd name="T31" fmla="*/ 43 h 120"/>
                <a:gd name="T32" fmla="*/ 351 w 749"/>
                <a:gd name="T33" fmla="*/ 115 h 120"/>
                <a:gd name="T34" fmla="*/ 341 w 749"/>
                <a:gd name="T35" fmla="*/ 33 h 120"/>
                <a:gd name="T36" fmla="*/ 379 w 749"/>
                <a:gd name="T37" fmla="*/ 0 h 120"/>
                <a:gd name="T38" fmla="*/ 427 w 749"/>
                <a:gd name="T39" fmla="*/ 5 h 120"/>
                <a:gd name="T40" fmla="*/ 466 w 749"/>
                <a:gd name="T41" fmla="*/ 57 h 120"/>
                <a:gd name="T42" fmla="*/ 432 w 749"/>
                <a:gd name="T43" fmla="*/ 105 h 120"/>
                <a:gd name="T44" fmla="*/ 432 w 749"/>
                <a:gd name="T45" fmla="*/ 29 h 120"/>
                <a:gd name="T46" fmla="*/ 475 w 749"/>
                <a:gd name="T47" fmla="*/ 9 h 120"/>
                <a:gd name="T48" fmla="*/ 552 w 749"/>
                <a:gd name="T49" fmla="*/ 57 h 120"/>
                <a:gd name="T50" fmla="*/ 514 w 749"/>
                <a:gd name="T51" fmla="*/ 105 h 120"/>
                <a:gd name="T52" fmla="*/ 519 w 749"/>
                <a:gd name="T53" fmla="*/ 24 h 120"/>
                <a:gd name="T54" fmla="*/ 547 w 749"/>
                <a:gd name="T55" fmla="*/ 14 h 120"/>
                <a:gd name="T56" fmla="*/ 562 w 749"/>
                <a:gd name="T57" fmla="*/ 9 h 120"/>
                <a:gd name="T58" fmla="*/ 653 w 749"/>
                <a:gd name="T59" fmla="*/ 62 h 120"/>
                <a:gd name="T60" fmla="*/ 648 w 749"/>
                <a:gd name="T61" fmla="*/ 96 h 120"/>
                <a:gd name="T62" fmla="*/ 605 w 749"/>
                <a:gd name="T63" fmla="*/ 115 h 120"/>
                <a:gd name="T64" fmla="*/ 610 w 749"/>
                <a:gd name="T65" fmla="*/ 43 h 120"/>
                <a:gd name="T66" fmla="*/ 639 w 749"/>
                <a:gd name="T67" fmla="*/ 14 h 120"/>
                <a:gd name="T68" fmla="*/ 749 w 749"/>
                <a:gd name="T69" fmla="*/ 19 h 12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49"/>
                <a:gd name="T106" fmla="*/ 0 h 120"/>
                <a:gd name="T107" fmla="*/ 749 w 749"/>
                <a:gd name="T108" fmla="*/ 120 h 12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49" h="120">
                  <a:moveTo>
                    <a:pt x="0" y="33"/>
                  </a:moveTo>
                  <a:cubicBezTo>
                    <a:pt x="32" y="24"/>
                    <a:pt x="47" y="25"/>
                    <a:pt x="82" y="29"/>
                  </a:cubicBezTo>
                  <a:cubicBezTo>
                    <a:pt x="99" y="46"/>
                    <a:pt x="100" y="54"/>
                    <a:pt x="106" y="77"/>
                  </a:cubicBezTo>
                  <a:cubicBezTo>
                    <a:pt x="100" y="117"/>
                    <a:pt x="101" y="118"/>
                    <a:pt x="63" y="110"/>
                  </a:cubicBezTo>
                  <a:cubicBezTo>
                    <a:pt x="66" y="54"/>
                    <a:pt x="57" y="27"/>
                    <a:pt x="111" y="14"/>
                  </a:cubicBezTo>
                  <a:cubicBezTo>
                    <a:pt x="135" y="18"/>
                    <a:pt x="148" y="20"/>
                    <a:pt x="168" y="33"/>
                  </a:cubicBezTo>
                  <a:cubicBezTo>
                    <a:pt x="187" y="61"/>
                    <a:pt x="196" y="98"/>
                    <a:pt x="163" y="120"/>
                  </a:cubicBezTo>
                  <a:cubicBezTo>
                    <a:pt x="131" y="108"/>
                    <a:pt x="134" y="54"/>
                    <a:pt x="154" y="29"/>
                  </a:cubicBezTo>
                  <a:cubicBezTo>
                    <a:pt x="164" y="17"/>
                    <a:pt x="197" y="9"/>
                    <a:pt x="197" y="9"/>
                  </a:cubicBezTo>
                  <a:cubicBezTo>
                    <a:pt x="262" y="17"/>
                    <a:pt x="240" y="16"/>
                    <a:pt x="269" y="57"/>
                  </a:cubicBezTo>
                  <a:cubicBezTo>
                    <a:pt x="282" y="94"/>
                    <a:pt x="287" y="100"/>
                    <a:pt x="245" y="115"/>
                  </a:cubicBezTo>
                  <a:cubicBezTo>
                    <a:pt x="226" y="89"/>
                    <a:pt x="226" y="94"/>
                    <a:pt x="240" y="43"/>
                  </a:cubicBezTo>
                  <a:cubicBezTo>
                    <a:pt x="244" y="29"/>
                    <a:pt x="275" y="22"/>
                    <a:pt x="283" y="19"/>
                  </a:cubicBezTo>
                  <a:cubicBezTo>
                    <a:pt x="288" y="17"/>
                    <a:pt x="298" y="14"/>
                    <a:pt x="298" y="14"/>
                  </a:cubicBezTo>
                  <a:cubicBezTo>
                    <a:pt x="307" y="15"/>
                    <a:pt x="334" y="18"/>
                    <a:pt x="346" y="24"/>
                  </a:cubicBezTo>
                  <a:cubicBezTo>
                    <a:pt x="356" y="30"/>
                    <a:pt x="375" y="43"/>
                    <a:pt x="375" y="43"/>
                  </a:cubicBezTo>
                  <a:cubicBezTo>
                    <a:pt x="396" y="76"/>
                    <a:pt x="385" y="103"/>
                    <a:pt x="351" y="115"/>
                  </a:cubicBezTo>
                  <a:cubicBezTo>
                    <a:pt x="331" y="87"/>
                    <a:pt x="332" y="73"/>
                    <a:pt x="341" y="33"/>
                  </a:cubicBezTo>
                  <a:cubicBezTo>
                    <a:pt x="345" y="17"/>
                    <a:pt x="379" y="0"/>
                    <a:pt x="379" y="0"/>
                  </a:cubicBezTo>
                  <a:cubicBezTo>
                    <a:pt x="395" y="2"/>
                    <a:pt x="411" y="2"/>
                    <a:pt x="427" y="5"/>
                  </a:cubicBezTo>
                  <a:cubicBezTo>
                    <a:pt x="449" y="10"/>
                    <a:pt x="455" y="41"/>
                    <a:pt x="466" y="57"/>
                  </a:cubicBezTo>
                  <a:cubicBezTo>
                    <a:pt x="462" y="96"/>
                    <a:pt x="470" y="118"/>
                    <a:pt x="432" y="105"/>
                  </a:cubicBezTo>
                  <a:cubicBezTo>
                    <a:pt x="417" y="82"/>
                    <a:pt x="410" y="51"/>
                    <a:pt x="432" y="29"/>
                  </a:cubicBezTo>
                  <a:cubicBezTo>
                    <a:pt x="443" y="18"/>
                    <a:pt x="475" y="9"/>
                    <a:pt x="475" y="9"/>
                  </a:cubicBezTo>
                  <a:cubicBezTo>
                    <a:pt x="532" y="14"/>
                    <a:pt x="536" y="11"/>
                    <a:pt x="552" y="57"/>
                  </a:cubicBezTo>
                  <a:cubicBezTo>
                    <a:pt x="547" y="103"/>
                    <a:pt x="555" y="116"/>
                    <a:pt x="514" y="105"/>
                  </a:cubicBezTo>
                  <a:cubicBezTo>
                    <a:pt x="506" y="82"/>
                    <a:pt x="491" y="42"/>
                    <a:pt x="519" y="24"/>
                  </a:cubicBezTo>
                  <a:cubicBezTo>
                    <a:pt x="527" y="19"/>
                    <a:pt x="538" y="17"/>
                    <a:pt x="547" y="14"/>
                  </a:cubicBezTo>
                  <a:cubicBezTo>
                    <a:pt x="552" y="12"/>
                    <a:pt x="562" y="9"/>
                    <a:pt x="562" y="9"/>
                  </a:cubicBezTo>
                  <a:cubicBezTo>
                    <a:pt x="615" y="14"/>
                    <a:pt x="636" y="13"/>
                    <a:pt x="653" y="62"/>
                  </a:cubicBezTo>
                  <a:cubicBezTo>
                    <a:pt x="651" y="73"/>
                    <a:pt x="653" y="86"/>
                    <a:pt x="648" y="96"/>
                  </a:cubicBezTo>
                  <a:cubicBezTo>
                    <a:pt x="642" y="110"/>
                    <a:pt x="605" y="115"/>
                    <a:pt x="605" y="115"/>
                  </a:cubicBezTo>
                  <a:cubicBezTo>
                    <a:pt x="597" y="94"/>
                    <a:pt x="595" y="62"/>
                    <a:pt x="610" y="43"/>
                  </a:cubicBezTo>
                  <a:cubicBezTo>
                    <a:pt x="618" y="32"/>
                    <a:pt x="639" y="14"/>
                    <a:pt x="639" y="14"/>
                  </a:cubicBezTo>
                  <a:cubicBezTo>
                    <a:pt x="736" y="19"/>
                    <a:pt x="700" y="19"/>
                    <a:pt x="749" y="19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" name="Group 81"/>
            <p:cNvGrpSpPr>
              <a:grpSpLocks/>
            </p:cNvGrpSpPr>
            <p:nvPr/>
          </p:nvGrpSpPr>
          <p:grpSpPr bwMode="auto">
            <a:xfrm>
              <a:off x="3042" y="1288"/>
              <a:ext cx="459" cy="820"/>
              <a:chOff x="3042" y="1288"/>
              <a:chExt cx="459" cy="820"/>
            </a:xfrm>
          </p:grpSpPr>
          <p:grpSp>
            <p:nvGrpSpPr>
              <p:cNvPr id="14" name="Group 82"/>
              <p:cNvGrpSpPr>
                <a:grpSpLocks/>
              </p:cNvGrpSpPr>
              <p:nvPr/>
            </p:nvGrpSpPr>
            <p:grpSpPr bwMode="auto">
              <a:xfrm rot="-2778044">
                <a:off x="3136" y="1743"/>
                <a:ext cx="524" cy="206"/>
                <a:chOff x="-101" y="4347"/>
                <a:chExt cx="863" cy="224"/>
              </a:xfrm>
            </p:grpSpPr>
            <p:sp>
              <p:nvSpPr>
                <p:cNvPr id="23595" name="Freeform 83"/>
                <p:cNvSpPr>
                  <a:spLocks/>
                </p:cNvSpPr>
                <p:nvPr/>
              </p:nvSpPr>
              <p:spPr bwMode="auto">
                <a:xfrm rot="2243764" flipV="1">
                  <a:off x="297" y="4505"/>
                  <a:ext cx="435" cy="66"/>
                </a:xfrm>
                <a:custGeom>
                  <a:avLst/>
                  <a:gdLst>
                    <a:gd name="T0" fmla="*/ 0 w 749"/>
                    <a:gd name="T1" fmla="*/ 33 h 120"/>
                    <a:gd name="T2" fmla="*/ 82 w 749"/>
                    <a:gd name="T3" fmla="*/ 29 h 120"/>
                    <a:gd name="T4" fmla="*/ 106 w 749"/>
                    <a:gd name="T5" fmla="*/ 77 h 120"/>
                    <a:gd name="T6" fmla="*/ 63 w 749"/>
                    <a:gd name="T7" fmla="*/ 110 h 120"/>
                    <a:gd name="T8" fmla="*/ 111 w 749"/>
                    <a:gd name="T9" fmla="*/ 14 h 120"/>
                    <a:gd name="T10" fmla="*/ 168 w 749"/>
                    <a:gd name="T11" fmla="*/ 33 h 120"/>
                    <a:gd name="T12" fmla="*/ 163 w 749"/>
                    <a:gd name="T13" fmla="*/ 120 h 120"/>
                    <a:gd name="T14" fmla="*/ 154 w 749"/>
                    <a:gd name="T15" fmla="*/ 29 h 120"/>
                    <a:gd name="T16" fmla="*/ 197 w 749"/>
                    <a:gd name="T17" fmla="*/ 9 h 120"/>
                    <a:gd name="T18" fmla="*/ 269 w 749"/>
                    <a:gd name="T19" fmla="*/ 57 h 120"/>
                    <a:gd name="T20" fmla="*/ 245 w 749"/>
                    <a:gd name="T21" fmla="*/ 115 h 120"/>
                    <a:gd name="T22" fmla="*/ 240 w 749"/>
                    <a:gd name="T23" fmla="*/ 43 h 120"/>
                    <a:gd name="T24" fmla="*/ 283 w 749"/>
                    <a:gd name="T25" fmla="*/ 19 h 120"/>
                    <a:gd name="T26" fmla="*/ 298 w 749"/>
                    <a:gd name="T27" fmla="*/ 14 h 120"/>
                    <a:gd name="T28" fmla="*/ 346 w 749"/>
                    <a:gd name="T29" fmla="*/ 24 h 120"/>
                    <a:gd name="T30" fmla="*/ 375 w 749"/>
                    <a:gd name="T31" fmla="*/ 43 h 120"/>
                    <a:gd name="T32" fmla="*/ 351 w 749"/>
                    <a:gd name="T33" fmla="*/ 115 h 120"/>
                    <a:gd name="T34" fmla="*/ 341 w 749"/>
                    <a:gd name="T35" fmla="*/ 33 h 120"/>
                    <a:gd name="T36" fmla="*/ 379 w 749"/>
                    <a:gd name="T37" fmla="*/ 0 h 120"/>
                    <a:gd name="T38" fmla="*/ 427 w 749"/>
                    <a:gd name="T39" fmla="*/ 5 h 120"/>
                    <a:gd name="T40" fmla="*/ 466 w 749"/>
                    <a:gd name="T41" fmla="*/ 57 h 120"/>
                    <a:gd name="T42" fmla="*/ 432 w 749"/>
                    <a:gd name="T43" fmla="*/ 105 h 120"/>
                    <a:gd name="T44" fmla="*/ 432 w 749"/>
                    <a:gd name="T45" fmla="*/ 29 h 120"/>
                    <a:gd name="T46" fmla="*/ 475 w 749"/>
                    <a:gd name="T47" fmla="*/ 9 h 120"/>
                    <a:gd name="T48" fmla="*/ 552 w 749"/>
                    <a:gd name="T49" fmla="*/ 57 h 120"/>
                    <a:gd name="T50" fmla="*/ 514 w 749"/>
                    <a:gd name="T51" fmla="*/ 105 h 120"/>
                    <a:gd name="T52" fmla="*/ 519 w 749"/>
                    <a:gd name="T53" fmla="*/ 24 h 120"/>
                    <a:gd name="T54" fmla="*/ 547 w 749"/>
                    <a:gd name="T55" fmla="*/ 14 h 120"/>
                    <a:gd name="T56" fmla="*/ 562 w 749"/>
                    <a:gd name="T57" fmla="*/ 9 h 120"/>
                    <a:gd name="T58" fmla="*/ 653 w 749"/>
                    <a:gd name="T59" fmla="*/ 62 h 120"/>
                    <a:gd name="T60" fmla="*/ 648 w 749"/>
                    <a:gd name="T61" fmla="*/ 96 h 120"/>
                    <a:gd name="T62" fmla="*/ 605 w 749"/>
                    <a:gd name="T63" fmla="*/ 115 h 120"/>
                    <a:gd name="T64" fmla="*/ 610 w 749"/>
                    <a:gd name="T65" fmla="*/ 43 h 120"/>
                    <a:gd name="T66" fmla="*/ 639 w 749"/>
                    <a:gd name="T67" fmla="*/ 14 h 120"/>
                    <a:gd name="T68" fmla="*/ 749 w 749"/>
                    <a:gd name="T69" fmla="*/ 19 h 12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49"/>
                    <a:gd name="T106" fmla="*/ 0 h 120"/>
                    <a:gd name="T107" fmla="*/ 749 w 749"/>
                    <a:gd name="T108" fmla="*/ 120 h 12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49" h="120">
                      <a:moveTo>
                        <a:pt x="0" y="33"/>
                      </a:moveTo>
                      <a:cubicBezTo>
                        <a:pt x="32" y="24"/>
                        <a:pt x="47" y="25"/>
                        <a:pt x="82" y="29"/>
                      </a:cubicBezTo>
                      <a:cubicBezTo>
                        <a:pt x="99" y="46"/>
                        <a:pt x="100" y="54"/>
                        <a:pt x="106" y="77"/>
                      </a:cubicBezTo>
                      <a:cubicBezTo>
                        <a:pt x="100" y="117"/>
                        <a:pt x="101" y="118"/>
                        <a:pt x="63" y="110"/>
                      </a:cubicBezTo>
                      <a:cubicBezTo>
                        <a:pt x="66" y="54"/>
                        <a:pt x="57" y="27"/>
                        <a:pt x="111" y="14"/>
                      </a:cubicBezTo>
                      <a:cubicBezTo>
                        <a:pt x="135" y="18"/>
                        <a:pt x="148" y="20"/>
                        <a:pt x="168" y="33"/>
                      </a:cubicBezTo>
                      <a:cubicBezTo>
                        <a:pt x="187" y="61"/>
                        <a:pt x="196" y="98"/>
                        <a:pt x="163" y="120"/>
                      </a:cubicBezTo>
                      <a:cubicBezTo>
                        <a:pt x="131" y="108"/>
                        <a:pt x="134" y="54"/>
                        <a:pt x="154" y="29"/>
                      </a:cubicBezTo>
                      <a:cubicBezTo>
                        <a:pt x="164" y="17"/>
                        <a:pt x="197" y="9"/>
                        <a:pt x="197" y="9"/>
                      </a:cubicBezTo>
                      <a:cubicBezTo>
                        <a:pt x="262" y="17"/>
                        <a:pt x="240" y="16"/>
                        <a:pt x="269" y="57"/>
                      </a:cubicBezTo>
                      <a:cubicBezTo>
                        <a:pt x="282" y="94"/>
                        <a:pt x="287" y="100"/>
                        <a:pt x="245" y="115"/>
                      </a:cubicBezTo>
                      <a:cubicBezTo>
                        <a:pt x="226" y="89"/>
                        <a:pt x="226" y="94"/>
                        <a:pt x="240" y="43"/>
                      </a:cubicBezTo>
                      <a:cubicBezTo>
                        <a:pt x="244" y="29"/>
                        <a:pt x="275" y="22"/>
                        <a:pt x="283" y="19"/>
                      </a:cubicBezTo>
                      <a:cubicBezTo>
                        <a:pt x="288" y="17"/>
                        <a:pt x="298" y="14"/>
                        <a:pt x="298" y="14"/>
                      </a:cubicBezTo>
                      <a:cubicBezTo>
                        <a:pt x="307" y="15"/>
                        <a:pt x="334" y="18"/>
                        <a:pt x="346" y="24"/>
                      </a:cubicBezTo>
                      <a:cubicBezTo>
                        <a:pt x="356" y="30"/>
                        <a:pt x="375" y="43"/>
                        <a:pt x="375" y="43"/>
                      </a:cubicBezTo>
                      <a:cubicBezTo>
                        <a:pt x="396" y="76"/>
                        <a:pt x="385" y="103"/>
                        <a:pt x="351" y="115"/>
                      </a:cubicBezTo>
                      <a:cubicBezTo>
                        <a:pt x="331" y="87"/>
                        <a:pt x="332" y="73"/>
                        <a:pt x="341" y="33"/>
                      </a:cubicBezTo>
                      <a:cubicBezTo>
                        <a:pt x="345" y="17"/>
                        <a:pt x="379" y="0"/>
                        <a:pt x="379" y="0"/>
                      </a:cubicBezTo>
                      <a:cubicBezTo>
                        <a:pt x="395" y="2"/>
                        <a:pt x="411" y="2"/>
                        <a:pt x="427" y="5"/>
                      </a:cubicBezTo>
                      <a:cubicBezTo>
                        <a:pt x="449" y="10"/>
                        <a:pt x="455" y="41"/>
                        <a:pt x="466" y="57"/>
                      </a:cubicBezTo>
                      <a:cubicBezTo>
                        <a:pt x="462" y="96"/>
                        <a:pt x="470" y="118"/>
                        <a:pt x="432" y="105"/>
                      </a:cubicBezTo>
                      <a:cubicBezTo>
                        <a:pt x="417" y="82"/>
                        <a:pt x="410" y="51"/>
                        <a:pt x="432" y="29"/>
                      </a:cubicBezTo>
                      <a:cubicBezTo>
                        <a:pt x="443" y="18"/>
                        <a:pt x="475" y="9"/>
                        <a:pt x="475" y="9"/>
                      </a:cubicBezTo>
                      <a:cubicBezTo>
                        <a:pt x="532" y="14"/>
                        <a:pt x="536" y="11"/>
                        <a:pt x="552" y="57"/>
                      </a:cubicBezTo>
                      <a:cubicBezTo>
                        <a:pt x="547" y="103"/>
                        <a:pt x="555" y="116"/>
                        <a:pt x="514" y="105"/>
                      </a:cubicBezTo>
                      <a:cubicBezTo>
                        <a:pt x="506" y="82"/>
                        <a:pt x="491" y="42"/>
                        <a:pt x="519" y="24"/>
                      </a:cubicBezTo>
                      <a:cubicBezTo>
                        <a:pt x="527" y="19"/>
                        <a:pt x="538" y="17"/>
                        <a:pt x="547" y="14"/>
                      </a:cubicBezTo>
                      <a:cubicBezTo>
                        <a:pt x="552" y="12"/>
                        <a:pt x="562" y="9"/>
                        <a:pt x="562" y="9"/>
                      </a:cubicBezTo>
                      <a:cubicBezTo>
                        <a:pt x="615" y="14"/>
                        <a:pt x="636" y="13"/>
                        <a:pt x="653" y="62"/>
                      </a:cubicBezTo>
                      <a:cubicBezTo>
                        <a:pt x="651" y="73"/>
                        <a:pt x="653" y="86"/>
                        <a:pt x="648" y="96"/>
                      </a:cubicBezTo>
                      <a:cubicBezTo>
                        <a:pt x="642" y="110"/>
                        <a:pt x="605" y="115"/>
                        <a:pt x="605" y="115"/>
                      </a:cubicBezTo>
                      <a:cubicBezTo>
                        <a:pt x="597" y="94"/>
                        <a:pt x="595" y="62"/>
                        <a:pt x="610" y="43"/>
                      </a:cubicBezTo>
                      <a:cubicBezTo>
                        <a:pt x="618" y="32"/>
                        <a:pt x="639" y="14"/>
                        <a:pt x="639" y="14"/>
                      </a:cubicBezTo>
                      <a:cubicBezTo>
                        <a:pt x="736" y="19"/>
                        <a:pt x="700" y="19"/>
                        <a:pt x="749" y="19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96" name="Freeform 84"/>
                <p:cNvSpPr>
                  <a:spLocks/>
                </p:cNvSpPr>
                <p:nvPr/>
              </p:nvSpPr>
              <p:spPr bwMode="auto">
                <a:xfrm rot="467017">
                  <a:off x="-101" y="4385"/>
                  <a:ext cx="434" cy="66"/>
                </a:xfrm>
                <a:custGeom>
                  <a:avLst/>
                  <a:gdLst>
                    <a:gd name="T0" fmla="*/ 0 w 749"/>
                    <a:gd name="T1" fmla="*/ 33 h 120"/>
                    <a:gd name="T2" fmla="*/ 82 w 749"/>
                    <a:gd name="T3" fmla="*/ 29 h 120"/>
                    <a:gd name="T4" fmla="*/ 106 w 749"/>
                    <a:gd name="T5" fmla="*/ 77 h 120"/>
                    <a:gd name="T6" fmla="*/ 63 w 749"/>
                    <a:gd name="T7" fmla="*/ 110 h 120"/>
                    <a:gd name="T8" fmla="*/ 111 w 749"/>
                    <a:gd name="T9" fmla="*/ 14 h 120"/>
                    <a:gd name="T10" fmla="*/ 168 w 749"/>
                    <a:gd name="T11" fmla="*/ 33 h 120"/>
                    <a:gd name="T12" fmla="*/ 163 w 749"/>
                    <a:gd name="T13" fmla="*/ 120 h 120"/>
                    <a:gd name="T14" fmla="*/ 154 w 749"/>
                    <a:gd name="T15" fmla="*/ 29 h 120"/>
                    <a:gd name="T16" fmla="*/ 197 w 749"/>
                    <a:gd name="T17" fmla="*/ 9 h 120"/>
                    <a:gd name="T18" fmla="*/ 269 w 749"/>
                    <a:gd name="T19" fmla="*/ 57 h 120"/>
                    <a:gd name="T20" fmla="*/ 245 w 749"/>
                    <a:gd name="T21" fmla="*/ 115 h 120"/>
                    <a:gd name="T22" fmla="*/ 240 w 749"/>
                    <a:gd name="T23" fmla="*/ 43 h 120"/>
                    <a:gd name="T24" fmla="*/ 283 w 749"/>
                    <a:gd name="T25" fmla="*/ 19 h 120"/>
                    <a:gd name="T26" fmla="*/ 298 w 749"/>
                    <a:gd name="T27" fmla="*/ 14 h 120"/>
                    <a:gd name="T28" fmla="*/ 346 w 749"/>
                    <a:gd name="T29" fmla="*/ 24 h 120"/>
                    <a:gd name="T30" fmla="*/ 375 w 749"/>
                    <a:gd name="T31" fmla="*/ 43 h 120"/>
                    <a:gd name="T32" fmla="*/ 351 w 749"/>
                    <a:gd name="T33" fmla="*/ 115 h 120"/>
                    <a:gd name="T34" fmla="*/ 341 w 749"/>
                    <a:gd name="T35" fmla="*/ 33 h 120"/>
                    <a:gd name="T36" fmla="*/ 379 w 749"/>
                    <a:gd name="T37" fmla="*/ 0 h 120"/>
                    <a:gd name="T38" fmla="*/ 427 w 749"/>
                    <a:gd name="T39" fmla="*/ 5 h 120"/>
                    <a:gd name="T40" fmla="*/ 466 w 749"/>
                    <a:gd name="T41" fmla="*/ 57 h 120"/>
                    <a:gd name="T42" fmla="*/ 432 w 749"/>
                    <a:gd name="T43" fmla="*/ 105 h 120"/>
                    <a:gd name="T44" fmla="*/ 432 w 749"/>
                    <a:gd name="T45" fmla="*/ 29 h 120"/>
                    <a:gd name="T46" fmla="*/ 475 w 749"/>
                    <a:gd name="T47" fmla="*/ 9 h 120"/>
                    <a:gd name="T48" fmla="*/ 552 w 749"/>
                    <a:gd name="T49" fmla="*/ 57 h 120"/>
                    <a:gd name="T50" fmla="*/ 514 w 749"/>
                    <a:gd name="T51" fmla="*/ 105 h 120"/>
                    <a:gd name="T52" fmla="*/ 519 w 749"/>
                    <a:gd name="T53" fmla="*/ 24 h 120"/>
                    <a:gd name="T54" fmla="*/ 547 w 749"/>
                    <a:gd name="T55" fmla="*/ 14 h 120"/>
                    <a:gd name="T56" fmla="*/ 562 w 749"/>
                    <a:gd name="T57" fmla="*/ 9 h 120"/>
                    <a:gd name="T58" fmla="*/ 653 w 749"/>
                    <a:gd name="T59" fmla="*/ 62 h 120"/>
                    <a:gd name="T60" fmla="*/ 648 w 749"/>
                    <a:gd name="T61" fmla="*/ 96 h 120"/>
                    <a:gd name="T62" fmla="*/ 605 w 749"/>
                    <a:gd name="T63" fmla="*/ 115 h 120"/>
                    <a:gd name="T64" fmla="*/ 610 w 749"/>
                    <a:gd name="T65" fmla="*/ 43 h 120"/>
                    <a:gd name="T66" fmla="*/ 639 w 749"/>
                    <a:gd name="T67" fmla="*/ 14 h 120"/>
                    <a:gd name="T68" fmla="*/ 749 w 749"/>
                    <a:gd name="T69" fmla="*/ 19 h 12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49"/>
                    <a:gd name="T106" fmla="*/ 0 h 120"/>
                    <a:gd name="T107" fmla="*/ 749 w 749"/>
                    <a:gd name="T108" fmla="*/ 120 h 12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49" h="120">
                      <a:moveTo>
                        <a:pt x="0" y="33"/>
                      </a:moveTo>
                      <a:cubicBezTo>
                        <a:pt x="32" y="24"/>
                        <a:pt x="47" y="25"/>
                        <a:pt x="82" y="29"/>
                      </a:cubicBezTo>
                      <a:cubicBezTo>
                        <a:pt x="99" y="46"/>
                        <a:pt x="100" y="54"/>
                        <a:pt x="106" y="77"/>
                      </a:cubicBezTo>
                      <a:cubicBezTo>
                        <a:pt x="100" y="117"/>
                        <a:pt x="101" y="118"/>
                        <a:pt x="63" y="110"/>
                      </a:cubicBezTo>
                      <a:cubicBezTo>
                        <a:pt x="66" y="54"/>
                        <a:pt x="57" y="27"/>
                        <a:pt x="111" y="14"/>
                      </a:cubicBezTo>
                      <a:cubicBezTo>
                        <a:pt x="135" y="18"/>
                        <a:pt x="148" y="20"/>
                        <a:pt x="168" y="33"/>
                      </a:cubicBezTo>
                      <a:cubicBezTo>
                        <a:pt x="187" y="61"/>
                        <a:pt x="196" y="98"/>
                        <a:pt x="163" y="120"/>
                      </a:cubicBezTo>
                      <a:cubicBezTo>
                        <a:pt x="131" y="108"/>
                        <a:pt x="134" y="54"/>
                        <a:pt x="154" y="29"/>
                      </a:cubicBezTo>
                      <a:cubicBezTo>
                        <a:pt x="164" y="17"/>
                        <a:pt x="197" y="9"/>
                        <a:pt x="197" y="9"/>
                      </a:cubicBezTo>
                      <a:cubicBezTo>
                        <a:pt x="262" y="17"/>
                        <a:pt x="240" y="16"/>
                        <a:pt x="269" y="57"/>
                      </a:cubicBezTo>
                      <a:cubicBezTo>
                        <a:pt x="282" y="94"/>
                        <a:pt x="287" y="100"/>
                        <a:pt x="245" y="115"/>
                      </a:cubicBezTo>
                      <a:cubicBezTo>
                        <a:pt x="226" y="89"/>
                        <a:pt x="226" y="94"/>
                        <a:pt x="240" y="43"/>
                      </a:cubicBezTo>
                      <a:cubicBezTo>
                        <a:pt x="244" y="29"/>
                        <a:pt x="275" y="22"/>
                        <a:pt x="283" y="19"/>
                      </a:cubicBezTo>
                      <a:cubicBezTo>
                        <a:pt x="288" y="17"/>
                        <a:pt x="298" y="14"/>
                        <a:pt x="298" y="14"/>
                      </a:cubicBezTo>
                      <a:cubicBezTo>
                        <a:pt x="307" y="15"/>
                        <a:pt x="334" y="18"/>
                        <a:pt x="346" y="24"/>
                      </a:cubicBezTo>
                      <a:cubicBezTo>
                        <a:pt x="356" y="30"/>
                        <a:pt x="375" y="43"/>
                        <a:pt x="375" y="43"/>
                      </a:cubicBezTo>
                      <a:cubicBezTo>
                        <a:pt x="396" y="76"/>
                        <a:pt x="385" y="103"/>
                        <a:pt x="351" y="115"/>
                      </a:cubicBezTo>
                      <a:cubicBezTo>
                        <a:pt x="331" y="87"/>
                        <a:pt x="332" y="73"/>
                        <a:pt x="341" y="33"/>
                      </a:cubicBezTo>
                      <a:cubicBezTo>
                        <a:pt x="345" y="17"/>
                        <a:pt x="379" y="0"/>
                        <a:pt x="379" y="0"/>
                      </a:cubicBezTo>
                      <a:cubicBezTo>
                        <a:pt x="395" y="2"/>
                        <a:pt x="411" y="2"/>
                        <a:pt x="427" y="5"/>
                      </a:cubicBezTo>
                      <a:cubicBezTo>
                        <a:pt x="449" y="10"/>
                        <a:pt x="455" y="41"/>
                        <a:pt x="466" y="57"/>
                      </a:cubicBezTo>
                      <a:cubicBezTo>
                        <a:pt x="462" y="96"/>
                        <a:pt x="470" y="118"/>
                        <a:pt x="432" y="105"/>
                      </a:cubicBezTo>
                      <a:cubicBezTo>
                        <a:pt x="417" y="82"/>
                        <a:pt x="410" y="51"/>
                        <a:pt x="432" y="29"/>
                      </a:cubicBezTo>
                      <a:cubicBezTo>
                        <a:pt x="443" y="18"/>
                        <a:pt x="475" y="9"/>
                        <a:pt x="475" y="9"/>
                      </a:cubicBezTo>
                      <a:cubicBezTo>
                        <a:pt x="532" y="14"/>
                        <a:pt x="536" y="11"/>
                        <a:pt x="552" y="57"/>
                      </a:cubicBezTo>
                      <a:cubicBezTo>
                        <a:pt x="547" y="103"/>
                        <a:pt x="555" y="116"/>
                        <a:pt x="514" y="105"/>
                      </a:cubicBezTo>
                      <a:cubicBezTo>
                        <a:pt x="506" y="82"/>
                        <a:pt x="491" y="42"/>
                        <a:pt x="519" y="24"/>
                      </a:cubicBezTo>
                      <a:cubicBezTo>
                        <a:pt x="527" y="19"/>
                        <a:pt x="538" y="17"/>
                        <a:pt x="547" y="14"/>
                      </a:cubicBezTo>
                      <a:cubicBezTo>
                        <a:pt x="552" y="12"/>
                        <a:pt x="562" y="9"/>
                        <a:pt x="562" y="9"/>
                      </a:cubicBezTo>
                      <a:cubicBezTo>
                        <a:pt x="615" y="14"/>
                        <a:pt x="636" y="13"/>
                        <a:pt x="653" y="62"/>
                      </a:cubicBezTo>
                      <a:cubicBezTo>
                        <a:pt x="651" y="73"/>
                        <a:pt x="653" y="86"/>
                        <a:pt x="648" y="96"/>
                      </a:cubicBezTo>
                      <a:cubicBezTo>
                        <a:pt x="642" y="110"/>
                        <a:pt x="605" y="115"/>
                        <a:pt x="605" y="115"/>
                      </a:cubicBezTo>
                      <a:cubicBezTo>
                        <a:pt x="597" y="94"/>
                        <a:pt x="595" y="62"/>
                        <a:pt x="610" y="43"/>
                      </a:cubicBezTo>
                      <a:cubicBezTo>
                        <a:pt x="618" y="32"/>
                        <a:pt x="639" y="14"/>
                        <a:pt x="639" y="14"/>
                      </a:cubicBezTo>
                      <a:cubicBezTo>
                        <a:pt x="736" y="19"/>
                        <a:pt x="700" y="19"/>
                        <a:pt x="749" y="19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597" name="Freeform 85"/>
                <p:cNvSpPr>
                  <a:spLocks/>
                </p:cNvSpPr>
                <p:nvPr/>
              </p:nvSpPr>
              <p:spPr bwMode="auto">
                <a:xfrm rot="-884784">
                  <a:off x="328" y="4347"/>
                  <a:ext cx="434" cy="65"/>
                </a:xfrm>
                <a:custGeom>
                  <a:avLst/>
                  <a:gdLst>
                    <a:gd name="T0" fmla="*/ 0 w 749"/>
                    <a:gd name="T1" fmla="*/ 33 h 120"/>
                    <a:gd name="T2" fmla="*/ 82 w 749"/>
                    <a:gd name="T3" fmla="*/ 29 h 120"/>
                    <a:gd name="T4" fmla="*/ 106 w 749"/>
                    <a:gd name="T5" fmla="*/ 77 h 120"/>
                    <a:gd name="T6" fmla="*/ 63 w 749"/>
                    <a:gd name="T7" fmla="*/ 110 h 120"/>
                    <a:gd name="T8" fmla="*/ 111 w 749"/>
                    <a:gd name="T9" fmla="*/ 14 h 120"/>
                    <a:gd name="T10" fmla="*/ 168 w 749"/>
                    <a:gd name="T11" fmla="*/ 33 h 120"/>
                    <a:gd name="T12" fmla="*/ 163 w 749"/>
                    <a:gd name="T13" fmla="*/ 120 h 120"/>
                    <a:gd name="T14" fmla="*/ 154 w 749"/>
                    <a:gd name="T15" fmla="*/ 29 h 120"/>
                    <a:gd name="T16" fmla="*/ 197 w 749"/>
                    <a:gd name="T17" fmla="*/ 9 h 120"/>
                    <a:gd name="T18" fmla="*/ 269 w 749"/>
                    <a:gd name="T19" fmla="*/ 57 h 120"/>
                    <a:gd name="T20" fmla="*/ 245 w 749"/>
                    <a:gd name="T21" fmla="*/ 115 h 120"/>
                    <a:gd name="T22" fmla="*/ 240 w 749"/>
                    <a:gd name="T23" fmla="*/ 43 h 120"/>
                    <a:gd name="T24" fmla="*/ 283 w 749"/>
                    <a:gd name="T25" fmla="*/ 19 h 120"/>
                    <a:gd name="T26" fmla="*/ 298 w 749"/>
                    <a:gd name="T27" fmla="*/ 14 h 120"/>
                    <a:gd name="T28" fmla="*/ 346 w 749"/>
                    <a:gd name="T29" fmla="*/ 24 h 120"/>
                    <a:gd name="T30" fmla="*/ 375 w 749"/>
                    <a:gd name="T31" fmla="*/ 43 h 120"/>
                    <a:gd name="T32" fmla="*/ 351 w 749"/>
                    <a:gd name="T33" fmla="*/ 115 h 120"/>
                    <a:gd name="T34" fmla="*/ 341 w 749"/>
                    <a:gd name="T35" fmla="*/ 33 h 120"/>
                    <a:gd name="T36" fmla="*/ 379 w 749"/>
                    <a:gd name="T37" fmla="*/ 0 h 120"/>
                    <a:gd name="T38" fmla="*/ 427 w 749"/>
                    <a:gd name="T39" fmla="*/ 5 h 120"/>
                    <a:gd name="T40" fmla="*/ 466 w 749"/>
                    <a:gd name="T41" fmla="*/ 57 h 120"/>
                    <a:gd name="T42" fmla="*/ 432 w 749"/>
                    <a:gd name="T43" fmla="*/ 105 h 120"/>
                    <a:gd name="T44" fmla="*/ 432 w 749"/>
                    <a:gd name="T45" fmla="*/ 29 h 120"/>
                    <a:gd name="T46" fmla="*/ 475 w 749"/>
                    <a:gd name="T47" fmla="*/ 9 h 120"/>
                    <a:gd name="T48" fmla="*/ 552 w 749"/>
                    <a:gd name="T49" fmla="*/ 57 h 120"/>
                    <a:gd name="T50" fmla="*/ 514 w 749"/>
                    <a:gd name="T51" fmla="*/ 105 h 120"/>
                    <a:gd name="T52" fmla="*/ 519 w 749"/>
                    <a:gd name="T53" fmla="*/ 24 h 120"/>
                    <a:gd name="T54" fmla="*/ 547 w 749"/>
                    <a:gd name="T55" fmla="*/ 14 h 120"/>
                    <a:gd name="T56" fmla="*/ 562 w 749"/>
                    <a:gd name="T57" fmla="*/ 9 h 120"/>
                    <a:gd name="T58" fmla="*/ 653 w 749"/>
                    <a:gd name="T59" fmla="*/ 62 h 120"/>
                    <a:gd name="T60" fmla="*/ 648 w 749"/>
                    <a:gd name="T61" fmla="*/ 96 h 120"/>
                    <a:gd name="T62" fmla="*/ 605 w 749"/>
                    <a:gd name="T63" fmla="*/ 115 h 120"/>
                    <a:gd name="T64" fmla="*/ 610 w 749"/>
                    <a:gd name="T65" fmla="*/ 43 h 120"/>
                    <a:gd name="T66" fmla="*/ 639 w 749"/>
                    <a:gd name="T67" fmla="*/ 14 h 120"/>
                    <a:gd name="T68" fmla="*/ 749 w 749"/>
                    <a:gd name="T69" fmla="*/ 19 h 120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49"/>
                    <a:gd name="T106" fmla="*/ 0 h 120"/>
                    <a:gd name="T107" fmla="*/ 749 w 749"/>
                    <a:gd name="T108" fmla="*/ 120 h 120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49" h="120">
                      <a:moveTo>
                        <a:pt x="0" y="33"/>
                      </a:moveTo>
                      <a:cubicBezTo>
                        <a:pt x="32" y="24"/>
                        <a:pt x="47" y="25"/>
                        <a:pt x="82" y="29"/>
                      </a:cubicBezTo>
                      <a:cubicBezTo>
                        <a:pt x="99" y="46"/>
                        <a:pt x="100" y="54"/>
                        <a:pt x="106" y="77"/>
                      </a:cubicBezTo>
                      <a:cubicBezTo>
                        <a:pt x="100" y="117"/>
                        <a:pt x="101" y="118"/>
                        <a:pt x="63" y="110"/>
                      </a:cubicBezTo>
                      <a:cubicBezTo>
                        <a:pt x="66" y="54"/>
                        <a:pt x="57" y="27"/>
                        <a:pt x="111" y="14"/>
                      </a:cubicBezTo>
                      <a:cubicBezTo>
                        <a:pt x="135" y="18"/>
                        <a:pt x="148" y="20"/>
                        <a:pt x="168" y="33"/>
                      </a:cubicBezTo>
                      <a:cubicBezTo>
                        <a:pt x="187" y="61"/>
                        <a:pt x="196" y="98"/>
                        <a:pt x="163" y="120"/>
                      </a:cubicBezTo>
                      <a:cubicBezTo>
                        <a:pt x="131" y="108"/>
                        <a:pt x="134" y="54"/>
                        <a:pt x="154" y="29"/>
                      </a:cubicBezTo>
                      <a:cubicBezTo>
                        <a:pt x="164" y="17"/>
                        <a:pt x="197" y="9"/>
                        <a:pt x="197" y="9"/>
                      </a:cubicBezTo>
                      <a:cubicBezTo>
                        <a:pt x="262" y="17"/>
                        <a:pt x="240" y="16"/>
                        <a:pt x="269" y="57"/>
                      </a:cubicBezTo>
                      <a:cubicBezTo>
                        <a:pt x="282" y="94"/>
                        <a:pt x="287" y="100"/>
                        <a:pt x="245" y="115"/>
                      </a:cubicBezTo>
                      <a:cubicBezTo>
                        <a:pt x="226" y="89"/>
                        <a:pt x="226" y="94"/>
                        <a:pt x="240" y="43"/>
                      </a:cubicBezTo>
                      <a:cubicBezTo>
                        <a:pt x="244" y="29"/>
                        <a:pt x="275" y="22"/>
                        <a:pt x="283" y="19"/>
                      </a:cubicBezTo>
                      <a:cubicBezTo>
                        <a:pt x="288" y="17"/>
                        <a:pt x="298" y="14"/>
                        <a:pt x="298" y="14"/>
                      </a:cubicBezTo>
                      <a:cubicBezTo>
                        <a:pt x="307" y="15"/>
                        <a:pt x="334" y="18"/>
                        <a:pt x="346" y="24"/>
                      </a:cubicBezTo>
                      <a:cubicBezTo>
                        <a:pt x="356" y="30"/>
                        <a:pt x="375" y="43"/>
                        <a:pt x="375" y="43"/>
                      </a:cubicBezTo>
                      <a:cubicBezTo>
                        <a:pt x="396" y="76"/>
                        <a:pt x="385" y="103"/>
                        <a:pt x="351" y="115"/>
                      </a:cubicBezTo>
                      <a:cubicBezTo>
                        <a:pt x="331" y="87"/>
                        <a:pt x="332" y="73"/>
                        <a:pt x="341" y="33"/>
                      </a:cubicBezTo>
                      <a:cubicBezTo>
                        <a:pt x="345" y="17"/>
                        <a:pt x="379" y="0"/>
                        <a:pt x="379" y="0"/>
                      </a:cubicBezTo>
                      <a:cubicBezTo>
                        <a:pt x="395" y="2"/>
                        <a:pt x="411" y="2"/>
                        <a:pt x="427" y="5"/>
                      </a:cubicBezTo>
                      <a:cubicBezTo>
                        <a:pt x="449" y="10"/>
                        <a:pt x="455" y="41"/>
                        <a:pt x="466" y="57"/>
                      </a:cubicBezTo>
                      <a:cubicBezTo>
                        <a:pt x="462" y="96"/>
                        <a:pt x="470" y="118"/>
                        <a:pt x="432" y="105"/>
                      </a:cubicBezTo>
                      <a:cubicBezTo>
                        <a:pt x="417" y="82"/>
                        <a:pt x="410" y="51"/>
                        <a:pt x="432" y="29"/>
                      </a:cubicBezTo>
                      <a:cubicBezTo>
                        <a:pt x="443" y="18"/>
                        <a:pt x="475" y="9"/>
                        <a:pt x="475" y="9"/>
                      </a:cubicBezTo>
                      <a:cubicBezTo>
                        <a:pt x="532" y="14"/>
                        <a:pt x="536" y="11"/>
                        <a:pt x="552" y="57"/>
                      </a:cubicBezTo>
                      <a:cubicBezTo>
                        <a:pt x="547" y="103"/>
                        <a:pt x="555" y="116"/>
                        <a:pt x="514" y="105"/>
                      </a:cubicBezTo>
                      <a:cubicBezTo>
                        <a:pt x="506" y="82"/>
                        <a:pt x="491" y="42"/>
                        <a:pt x="519" y="24"/>
                      </a:cubicBezTo>
                      <a:cubicBezTo>
                        <a:pt x="527" y="19"/>
                        <a:pt x="538" y="17"/>
                        <a:pt x="547" y="14"/>
                      </a:cubicBezTo>
                      <a:cubicBezTo>
                        <a:pt x="552" y="12"/>
                        <a:pt x="562" y="9"/>
                        <a:pt x="562" y="9"/>
                      </a:cubicBezTo>
                      <a:cubicBezTo>
                        <a:pt x="615" y="14"/>
                        <a:pt x="636" y="13"/>
                        <a:pt x="653" y="62"/>
                      </a:cubicBezTo>
                      <a:cubicBezTo>
                        <a:pt x="651" y="73"/>
                        <a:pt x="653" y="86"/>
                        <a:pt x="648" y="96"/>
                      </a:cubicBezTo>
                      <a:cubicBezTo>
                        <a:pt x="642" y="110"/>
                        <a:pt x="605" y="115"/>
                        <a:pt x="605" y="115"/>
                      </a:cubicBezTo>
                      <a:cubicBezTo>
                        <a:pt x="597" y="94"/>
                        <a:pt x="595" y="62"/>
                        <a:pt x="610" y="43"/>
                      </a:cubicBezTo>
                      <a:cubicBezTo>
                        <a:pt x="618" y="32"/>
                        <a:pt x="639" y="14"/>
                        <a:pt x="639" y="14"/>
                      </a:cubicBezTo>
                      <a:cubicBezTo>
                        <a:pt x="736" y="19"/>
                        <a:pt x="700" y="19"/>
                        <a:pt x="749" y="19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91" name="Line 86"/>
              <p:cNvSpPr>
                <a:spLocks noChangeShapeType="1"/>
              </p:cNvSpPr>
              <p:nvPr/>
            </p:nvSpPr>
            <p:spPr bwMode="auto">
              <a:xfrm rot="17907307" flipV="1">
                <a:off x="2983" y="1444"/>
                <a:ext cx="262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Line 87"/>
              <p:cNvSpPr>
                <a:spLocks noChangeShapeType="1"/>
              </p:cNvSpPr>
              <p:nvPr/>
            </p:nvSpPr>
            <p:spPr bwMode="auto">
              <a:xfrm rot="-3692693">
                <a:off x="3118" y="1461"/>
                <a:ext cx="325" cy="21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Freeform 88"/>
              <p:cNvSpPr>
                <a:spLocks/>
              </p:cNvSpPr>
              <p:nvPr/>
            </p:nvSpPr>
            <p:spPr bwMode="auto">
              <a:xfrm rot="18472835" flipV="1">
                <a:off x="3048" y="1421"/>
                <a:ext cx="315" cy="49"/>
              </a:xfrm>
              <a:custGeom>
                <a:avLst/>
                <a:gdLst>
                  <a:gd name="T0" fmla="*/ 0 w 749"/>
                  <a:gd name="T1" fmla="*/ 33 h 120"/>
                  <a:gd name="T2" fmla="*/ 82 w 749"/>
                  <a:gd name="T3" fmla="*/ 29 h 120"/>
                  <a:gd name="T4" fmla="*/ 106 w 749"/>
                  <a:gd name="T5" fmla="*/ 77 h 120"/>
                  <a:gd name="T6" fmla="*/ 63 w 749"/>
                  <a:gd name="T7" fmla="*/ 110 h 120"/>
                  <a:gd name="T8" fmla="*/ 111 w 749"/>
                  <a:gd name="T9" fmla="*/ 14 h 120"/>
                  <a:gd name="T10" fmla="*/ 168 w 749"/>
                  <a:gd name="T11" fmla="*/ 33 h 120"/>
                  <a:gd name="T12" fmla="*/ 163 w 749"/>
                  <a:gd name="T13" fmla="*/ 120 h 120"/>
                  <a:gd name="T14" fmla="*/ 154 w 749"/>
                  <a:gd name="T15" fmla="*/ 29 h 120"/>
                  <a:gd name="T16" fmla="*/ 197 w 749"/>
                  <a:gd name="T17" fmla="*/ 9 h 120"/>
                  <a:gd name="T18" fmla="*/ 269 w 749"/>
                  <a:gd name="T19" fmla="*/ 57 h 120"/>
                  <a:gd name="T20" fmla="*/ 245 w 749"/>
                  <a:gd name="T21" fmla="*/ 115 h 120"/>
                  <a:gd name="T22" fmla="*/ 240 w 749"/>
                  <a:gd name="T23" fmla="*/ 43 h 120"/>
                  <a:gd name="T24" fmla="*/ 283 w 749"/>
                  <a:gd name="T25" fmla="*/ 19 h 120"/>
                  <a:gd name="T26" fmla="*/ 298 w 749"/>
                  <a:gd name="T27" fmla="*/ 14 h 120"/>
                  <a:gd name="T28" fmla="*/ 346 w 749"/>
                  <a:gd name="T29" fmla="*/ 24 h 120"/>
                  <a:gd name="T30" fmla="*/ 375 w 749"/>
                  <a:gd name="T31" fmla="*/ 43 h 120"/>
                  <a:gd name="T32" fmla="*/ 351 w 749"/>
                  <a:gd name="T33" fmla="*/ 115 h 120"/>
                  <a:gd name="T34" fmla="*/ 341 w 749"/>
                  <a:gd name="T35" fmla="*/ 33 h 120"/>
                  <a:gd name="T36" fmla="*/ 379 w 749"/>
                  <a:gd name="T37" fmla="*/ 0 h 120"/>
                  <a:gd name="T38" fmla="*/ 427 w 749"/>
                  <a:gd name="T39" fmla="*/ 5 h 120"/>
                  <a:gd name="T40" fmla="*/ 466 w 749"/>
                  <a:gd name="T41" fmla="*/ 57 h 120"/>
                  <a:gd name="T42" fmla="*/ 432 w 749"/>
                  <a:gd name="T43" fmla="*/ 105 h 120"/>
                  <a:gd name="T44" fmla="*/ 432 w 749"/>
                  <a:gd name="T45" fmla="*/ 29 h 120"/>
                  <a:gd name="T46" fmla="*/ 475 w 749"/>
                  <a:gd name="T47" fmla="*/ 9 h 120"/>
                  <a:gd name="T48" fmla="*/ 552 w 749"/>
                  <a:gd name="T49" fmla="*/ 57 h 120"/>
                  <a:gd name="T50" fmla="*/ 514 w 749"/>
                  <a:gd name="T51" fmla="*/ 105 h 120"/>
                  <a:gd name="T52" fmla="*/ 519 w 749"/>
                  <a:gd name="T53" fmla="*/ 24 h 120"/>
                  <a:gd name="T54" fmla="*/ 547 w 749"/>
                  <a:gd name="T55" fmla="*/ 14 h 120"/>
                  <a:gd name="T56" fmla="*/ 562 w 749"/>
                  <a:gd name="T57" fmla="*/ 9 h 120"/>
                  <a:gd name="T58" fmla="*/ 653 w 749"/>
                  <a:gd name="T59" fmla="*/ 62 h 120"/>
                  <a:gd name="T60" fmla="*/ 648 w 749"/>
                  <a:gd name="T61" fmla="*/ 96 h 120"/>
                  <a:gd name="T62" fmla="*/ 605 w 749"/>
                  <a:gd name="T63" fmla="*/ 115 h 120"/>
                  <a:gd name="T64" fmla="*/ 610 w 749"/>
                  <a:gd name="T65" fmla="*/ 43 h 120"/>
                  <a:gd name="T66" fmla="*/ 639 w 749"/>
                  <a:gd name="T67" fmla="*/ 14 h 120"/>
                  <a:gd name="T68" fmla="*/ 749 w 749"/>
                  <a:gd name="T69" fmla="*/ 19 h 12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9"/>
                  <a:gd name="T106" fmla="*/ 0 h 120"/>
                  <a:gd name="T107" fmla="*/ 749 w 749"/>
                  <a:gd name="T108" fmla="*/ 120 h 12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9" h="120">
                    <a:moveTo>
                      <a:pt x="0" y="33"/>
                    </a:moveTo>
                    <a:cubicBezTo>
                      <a:pt x="32" y="24"/>
                      <a:pt x="47" y="25"/>
                      <a:pt x="82" y="29"/>
                    </a:cubicBezTo>
                    <a:cubicBezTo>
                      <a:pt x="99" y="46"/>
                      <a:pt x="100" y="54"/>
                      <a:pt x="106" y="77"/>
                    </a:cubicBezTo>
                    <a:cubicBezTo>
                      <a:pt x="100" y="117"/>
                      <a:pt x="101" y="118"/>
                      <a:pt x="63" y="110"/>
                    </a:cubicBezTo>
                    <a:cubicBezTo>
                      <a:pt x="66" y="54"/>
                      <a:pt x="57" y="27"/>
                      <a:pt x="111" y="14"/>
                    </a:cubicBezTo>
                    <a:cubicBezTo>
                      <a:pt x="135" y="18"/>
                      <a:pt x="148" y="20"/>
                      <a:pt x="168" y="33"/>
                    </a:cubicBezTo>
                    <a:cubicBezTo>
                      <a:pt x="187" y="61"/>
                      <a:pt x="196" y="98"/>
                      <a:pt x="163" y="120"/>
                    </a:cubicBezTo>
                    <a:cubicBezTo>
                      <a:pt x="131" y="108"/>
                      <a:pt x="134" y="54"/>
                      <a:pt x="154" y="29"/>
                    </a:cubicBezTo>
                    <a:cubicBezTo>
                      <a:pt x="164" y="17"/>
                      <a:pt x="197" y="9"/>
                      <a:pt x="197" y="9"/>
                    </a:cubicBezTo>
                    <a:cubicBezTo>
                      <a:pt x="262" y="17"/>
                      <a:pt x="240" y="16"/>
                      <a:pt x="269" y="57"/>
                    </a:cubicBezTo>
                    <a:cubicBezTo>
                      <a:pt x="282" y="94"/>
                      <a:pt x="287" y="100"/>
                      <a:pt x="245" y="115"/>
                    </a:cubicBezTo>
                    <a:cubicBezTo>
                      <a:pt x="226" y="89"/>
                      <a:pt x="226" y="94"/>
                      <a:pt x="240" y="43"/>
                    </a:cubicBezTo>
                    <a:cubicBezTo>
                      <a:pt x="244" y="29"/>
                      <a:pt x="275" y="22"/>
                      <a:pt x="283" y="19"/>
                    </a:cubicBezTo>
                    <a:cubicBezTo>
                      <a:pt x="288" y="17"/>
                      <a:pt x="298" y="14"/>
                      <a:pt x="298" y="14"/>
                    </a:cubicBezTo>
                    <a:cubicBezTo>
                      <a:pt x="307" y="15"/>
                      <a:pt x="334" y="18"/>
                      <a:pt x="346" y="24"/>
                    </a:cubicBezTo>
                    <a:cubicBezTo>
                      <a:pt x="356" y="30"/>
                      <a:pt x="375" y="43"/>
                      <a:pt x="375" y="43"/>
                    </a:cubicBezTo>
                    <a:cubicBezTo>
                      <a:pt x="396" y="76"/>
                      <a:pt x="385" y="103"/>
                      <a:pt x="351" y="115"/>
                    </a:cubicBezTo>
                    <a:cubicBezTo>
                      <a:pt x="331" y="87"/>
                      <a:pt x="332" y="73"/>
                      <a:pt x="341" y="33"/>
                    </a:cubicBezTo>
                    <a:cubicBezTo>
                      <a:pt x="345" y="17"/>
                      <a:pt x="379" y="0"/>
                      <a:pt x="379" y="0"/>
                    </a:cubicBezTo>
                    <a:cubicBezTo>
                      <a:pt x="395" y="2"/>
                      <a:pt x="411" y="2"/>
                      <a:pt x="427" y="5"/>
                    </a:cubicBezTo>
                    <a:cubicBezTo>
                      <a:pt x="449" y="10"/>
                      <a:pt x="455" y="41"/>
                      <a:pt x="466" y="57"/>
                    </a:cubicBezTo>
                    <a:cubicBezTo>
                      <a:pt x="462" y="96"/>
                      <a:pt x="470" y="118"/>
                      <a:pt x="432" y="105"/>
                    </a:cubicBezTo>
                    <a:cubicBezTo>
                      <a:pt x="417" y="82"/>
                      <a:pt x="410" y="51"/>
                      <a:pt x="432" y="29"/>
                    </a:cubicBezTo>
                    <a:cubicBezTo>
                      <a:pt x="443" y="18"/>
                      <a:pt x="475" y="9"/>
                      <a:pt x="475" y="9"/>
                    </a:cubicBezTo>
                    <a:cubicBezTo>
                      <a:pt x="532" y="14"/>
                      <a:pt x="536" y="11"/>
                      <a:pt x="552" y="57"/>
                    </a:cubicBezTo>
                    <a:cubicBezTo>
                      <a:pt x="547" y="103"/>
                      <a:pt x="555" y="116"/>
                      <a:pt x="514" y="105"/>
                    </a:cubicBezTo>
                    <a:cubicBezTo>
                      <a:pt x="506" y="82"/>
                      <a:pt x="491" y="42"/>
                      <a:pt x="519" y="24"/>
                    </a:cubicBezTo>
                    <a:cubicBezTo>
                      <a:pt x="527" y="19"/>
                      <a:pt x="538" y="17"/>
                      <a:pt x="547" y="14"/>
                    </a:cubicBezTo>
                    <a:cubicBezTo>
                      <a:pt x="552" y="12"/>
                      <a:pt x="562" y="9"/>
                      <a:pt x="562" y="9"/>
                    </a:cubicBezTo>
                    <a:cubicBezTo>
                      <a:pt x="615" y="14"/>
                      <a:pt x="636" y="13"/>
                      <a:pt x="653" y="62"/>
                    </a:cubicBezTo>
                    <a:cubicBezTo>
                      <a:pt x="651" y="73"/>
                      <a:pt x="653" y="86"/>
                      <a:pt x="648" y="96"/>
                    </a:cubicBezTo>
                    <a:cubicBezTo>
                      <a:pt x="642" y="110"/>
                      <a:pt x="605" y="115"/>
                      <a:pt x="605" y="115"/>
                    </a:cubicBezTo>
                    <a:cubicBezTo>
                      <a:pt x="597" y="94"/>
                      <a:pt x="595" y="62"/>
                      <a:pt x="610" y="43"/>
                    </a:cubicBezTo>
                    <a:cubicBezTo>
                      <a:pt x="618" y="32"/>
                      <a:pt x="639" y="14"/>
                      <a:pt x="639" y="14"/>
                    </a:cubicBezTo>
                    <a:cubicBezTo>
                      <a:pt x="736" y="19"/>
                      <a:pt x="700" y="19"/>
                      <a:pt x="749" y="19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4" name="Freeform 89"/>
              <p:cNvSpPr>
                <a:spLocks/>
              </p:cNvSpPr>
              <p:nvPr/>
            </p:nvSpPr>
            <p:spPr bwMode="auto">
              <a:xfrm rot="-3244854">
                <a:off x="3193" y="1444"/>
                <a:ext cx="311" cy="49"/>
              </a:xfrm>
              <a:custGeom>
                <a:avLst/>
                <a:gdLst>
                  <a:gd name="T0" fmla="*/ 0 w 749"/>
                  <a:gd name="T1" fmla="*/ 33 h 120"/>
                  <a:gd name="T2" fmla="*/ 82 w 749"/>
                  <a:gd name="T3" fmla="*/ 29 h 120"/>
                  <a:gd name="T4" fmla="*/ 106 w 749"/>
                  <a:gd name="T5" fmla="*/ 77 h 120"/>
                  <a:gd name="T6" fmla="*/ 63 w 749"/>
                  <a:gd name="T7" fmla="*/ 110 h 120"/>
                  <a:gd name="T8" fmla="*/ 111 w 749"/>
                  <a:gd name="T9" fmla="*/ 14 h 120"/>
                  <a:gd name="T10" fmla="*/ 168 w 749"/>
                  <a:gd name="T11" fmla="*/ 33 h 120"/>
                  <a:gd name="T12" fmla="*/ 163 w 749"/>
                  <a:gd name="T13" fmla="*/ 120 h 120"/>
                  <a:gd name="T14" fmla="*/ 154 w 749"/>
                  <a:gd name="T15" fmla="*/ 29 h 120"/>
                  <a:gd name="T16" fmla="*/ 197 w 749"/>
                  <a:gd name="T17" fmla="*/ 9 h 120"/>
                  <a:gd name="T18" fmla="*/ 269 w 749"/>
                  <a:gd name="T19" fmla="*/ 57 h 120"/>
                  <a:gd name="T20" fmla="*/ 245 w 749"/>
                  <a:gd name="T21" fmla="*/ 115 h 120"/>
                  <a:gd name="T22" fmla="*/ 240 w 749"/>
                  <a:gd name="T23" fmla="*/ 43 h 120"/>
                  <a:gd name="T24" fmla="*/ 283 w 749"/>
                  <a:gd name="T25" fmla="*/ 19 h 120"/>
                  <a:gd name="T26" fmla="*/ 298 w 749"/>
                  <a:gd name="T27" fmla="*/ 14 h 120"/>
                  <a:gd name="T28" fmla="*/ 346 w 749"/>
                  <a:gd name="T29" fmla="*/ 24 h 120"/>
                  <a:gd name="T30" fmla="*/ 375 w 749"/>
                  <a:gd name="T31" fmla="*/ 43 h 120"/>
                  <a:gd name="T32" fmla="*/ 351 w 749"/>
                  <a:gd name="T33" fmla="*/ 115 h 120"/>
                  <a:gd name="T34" fmla="*/ 341 w 749"/>
                  <a:gd name="T35" fmla="*/ 33 h 120"/>
                  <a:gd name="T36" fmla="*/ 379 w 749"/>
                  <a:gd name="T37" fmla="*/ 0 h 120"/>
                  <a:gd name="T38" fmla="*/ 427 w 749"/>
                  <a:gd name="T39" fmla="*/ 5 h 120"/>
                  <a:gd name="T40" fmla="*/ 466 w 749"/>
                  <a:gd name="T41" fmla="*/ 57 h 120"/>
                  <a:gd name="T42" fmla="*/ 432 w 749"/>
                  <a:gd name="T43" fmla="*/ 105 h 120"/>
                  <a:gd name="T44" fmla="*/ 432 w 749"/>
                  <a:gd name="T45" fmla="*/ 29 h 120"/>
                  <a:gd name="T46" fmla="*/ 475 w 749"/>
                  <a:gd name="T47" fmla="*/ 9 h 120"/>
                  <a:gd name="T48" fmla="*/ 552 w 749"/>
                  <a:gd name="T49" fmla="*/ 57 h 120"/>
                  <a:gd name="T50" fmla="*/ 514 w 749"/>
                  <a:gd name="T51" fmla="*/ 105 h 120"/>
                  <a:gd name="T52" fmla="*/ 519 w 749"/>
                  <a:gd name="T53" fmla="*/ 24 h 120"/>
                  <a:gd name="T54" fmla="*/ 547 w 749"/>
                  <a:gd name="T55" fmla="*/ 14 h 120"/>
                  <a:gd name="T56" fmla="*/ 562 w 749"/>
                  <a:gd name="T57" fmla="*/ 9 h 120"/>
                  <a:gd name="T58" fmla="*/ 653 w 749"/>
                  <a:gd name="T59" fmla="*/ 62 h 120"/>
                  <a:gd name="T60" fmla="*/ 648 w 749"/>
                  <a:gd name="T61" fmla="*/ 96 h 120"/>
                  <a:gd name="T62" fmla="*/ 605 w 749"/>
                  <a:gd name="T63" fmla="*/ 115 h 120"/>
                  <a:gd name="T64" fmla="*/ 610 w 749"/>
                  <a:gd name="T65" fmla="*/ 43 h 120"/>
                  <a:gd name="T66" fmla="*/ 639 w 749"/>
                  <a:gd name="T67" fmla="*/ 14 h 120"/>
                  <a:gd name="T68" fmla="*/ 749 w 749"/>
                  <a:gd name="T69" fmla="*/ 19 h 12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9"/>
                  <a:gd name="T106" fmla="*/ 0 h 120"/>
                  <a:gd name="T107" fmla="*/ 749 w 749"/>
                  <a:gd name="T108" fmla="*/ 120 h 12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9" h="120">
                    <a:moveTo>
                      <a:pt x="0" y="33"/>
                    </a:moveTo>
                    <a:cubicBezTo>
                      <a:pt x="32" y="24"/>
                      <a:pt x="47" y="25"/>
                      <a:pt x="82" y="29"/>
                    </a:cubicBezTo>
                    <a:cubicBezTo>
                      <a:pt x="99" y="46"/>
                      <a:pt x="100" y="54"/>
                      <a:pt x="106" y="77"/>
                    </a:cubicBezTo>
                    <a:cubicBezTo>
                      <a:pt x="100" y="117"/>
                      <a:pt x="101" y="118"/>
                      <a:pt x="63" y="110"/>
                    </a:cubicBezTo>
                    <a:cubicBezTo>
                      <a:pt x="66" y="54"/>
                      <a:pt x="57" y="27"/>
                      <a:pt x="111" y="14"/>
                    </a:cubicBezTo>
                    <a:cubicBezTo>
                      <a:pt x="135" y="18"/>
                      <a:pt x="148" y="20"/>
                      <a:pt x="168" y="33"/>
                    </a:cubicBezTo>
                    <a:cubicBezTo>
                      <a:pt x="187" y="61"/>
                      <a:pt x="196" y="98"/>
                      <a:pt x="163" y="120"/>
                    </a:cubicBezTo>
                    <a:cubicBezTo>
                      <a:pt x="131" y="108"/>
                      <a:pt x="134" y="54"/>
                      <a:pt x="154" y="29"/>
                    </a:cubicBezTo>
                    <a:cubicBezTo>
                      <a:pt x="164" y="17"/>
                      <a:pt x="197" y="9"/>
                      <a:pt x="197" y="9"/>
                    </a:cubicBezTo>
                    <a:cubicBezTo>
                      <a:pt x="262" y="17"/>
                      <a:pt x="240" y="16"/>
                      <a:pt x="269" y="57"/>
                    </a:cubicBezTo>
                    <a:cubicBezTo>
                      <a:pt x="282" y="94"/>
                      <a:pt x="287" y="100"/>
                      <a:pt x="245" y="115"/>
                    </a:cubicBezTo>
                    <a:cubicBezTo>
                      <a:pt x="226" y="89"/>
                      <a:pt x="226" y="94"/>
                      <a:pt x="240" y="43"/>
                    </a:cubicBezTo>
                    <a:cubicBezTo>
                      <a:pt x="244" y="29"/>
                      <a:pt x="275" y="22"/>
                      <a:pt x="283" y="19"/>
                    </a:cubicBezTo>
                    <a:cubicBezTo>
                      <a:pt x="288" y="17"/>
                      <a:pt x="298" y="14"/>
                      <a:pt x="298" y="14"/>
                    </a:cubicBezTo>
                    <a:cubicBezTo>
                      <a:pt x="307" y="15"/>
                      <a:pt x="334" y="18"/>
                      <a:pt x="346" y="24"/>
                    </a:cubicBezTo>
                    <a:cubicBezTo>
                      <a:pt x="356" y="30"/>
                      <a:pt x="375" y="43"/>
                      <a:pt x="375" y="43"/>
                    </a:cubicBezTo>
                    <a:cubicBezTo>
                      <a:pt x="396" y="76"/>
                      <a:pt x="385" y="103"/>
                      <a:pt x="351" y="115"/>
                    </a:cubicBezTo>
                    <a:cubicBezTo>
                      <a:pt x="331" y="87"/>
                      <a:pt x="332" y="73"/>
                      <a:pt x="341" y="33"/>
                    </a:cubicBezTo>
                    <a:cubicBezTo>
                      <a:pt x="345" y="17"/>
                      <a:pt x="379" y="0"/>
                      <a:pt x="379" y="0"/>
                    </a:cubicBezTo>
                    <a:cubicBezTo>
                      <a:pt x="395" y="2"/>
                      <a:pt x="411" y="2"/>
                      <a:pt x="427" y="5"/>
                    </a:cubicBezTo>
                    <a:cubicBezTo>
                      <a:pt x="449" y="10"/>
                      <a:pt x="455" y="41"/>
                      <a:pt x="466" y="57"/>
                    </a:cubicBezTo>
                    <a:cubicBezTo>
                      <a:pt x="462" y="96"/>
                      <a:pt x="470" y="118"/>
                      <a:pt x="432" y="105"/>
                    </a:cubicBezTo>
                    <a:cubicBezTo>
                      <a:pt x="417" y="82"/>
                      <a:pt x="410" y="51"/>
                      <a:pt x="432" y="29"/>
                    </a:cubicBezTo>
                    <a:cubicBezTo>
                      <a:pt x="443" y="18"/>
                      <a:pt x="475" y="9"/>
                      <a:pt x="475" y="9"/>
                    </a:cubicBezTo>
                    <a:cubicBezTo>
                      <a:pt x="532" y="14"/>
                      <a:pt x="536" y="11"/>
                      <a:pt x="552" y="57"/>
                    </a:cubicBezTo>
                    <a:cubicBezTo>
                      <a:pt x="547" y="103"/>
                      <a:pt x="555" y="116"/>
                      <a:pt x="514" y="105"/>
                    </a:cubicBezTo>
                    <a:cubicBezTo>
                      <a:pt x="506" y="82"/>
                      <a:pt x="491" y="42"/>
                      <a:pt x="519" y="24"/>
                    </a:cubicBezTo>
                    <a:cubicBezTo>
                      <a:pt x="527" y="19"/>
                      <a:pt x="538" y="17"/>
                      <a:pt x="547" y="14"/>
                    </a:cubicBezTo>
                    <a:cubicBezTo>
                      <a:pt x="552" y="12"/>
                      <a:pt x="562" y="9"/>
                      <a:pt x="562" y="9"/>
                    </a:cubicBezTo>
                    <a:cubicBezTo>
                      <a:pt x="615" y="14"/>
                      <a:pt x="636" y="13"/>
                      <a:pt x="653" y="62"/>
                    </a:cubicBezTo>
                    <a:cubicBezTo>
                      <a:pt x="651" y="73"/>
                      <a:pt x="653" y="86"/>
                      <a:pt x="648" y="96"/>
                    </a:cubicBezTo>
                    <a:cubicBezTo>
                      <a:pt x="642" y="110"/>
                      <a:pt x="605" y="115"/>
                      <a:pt x="605" y="115"/>
                    </a:cubicBezTo>
                    <a:cubicBezTo>
                      <a:pt x="597" y="94"/>
                      <a:pt x="595" y="62"/>
                      <a:pt x="610" y="43"/>
                    </a:cubicBezTo>
                    <a:cubicBezTo>
                      <a:pt x="618" y="32"/>
                      <a:pt x="639" y="14"/>
                      <a:pt x="639" y="14"/>
                    </a:cubicBezTo>
                    <a:cubicBezTo>
                      <a:pt x="736" y="19"/>
                      <a:pt x="700" y="19"/>
                      <a:pt x="749" y="19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57178" name="Line 90"/>
          <p:cNvSpPr>
            <a:spLocks noChangeShapeType="1"/>
          </p:cNvSpPr>
          <p:nvPr/>
        </p:nvSpPr>
        <p:spPr bwMode="auto">
          <a:xfrm flipV="1">
            <a:off x="4373563" y="2457450"/>
            <a:ext cx="1093787" cy="1614488"/>
          </a:xfrm>
          <a:prstGeom prst="line">
            <a:avLst/>
          </a:prstGeom>
          <a:noFill/>
          <a:ln w="19050">
            <a:solidFill>
              <a:srgbClr val="00279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91"/>
          <p:cNvGrpSpPr>
            <a:grpSpLocks/>
          </p:cNvGrpSpPr>
          <p:nvPr/>
        </p:nvGrpSpPr>
        <p:grpSpPr bwMode="auto">
          <a:xfrm>
            <a:off x="1452563" y="715963"/>
            <a:ext cx="3133725" cy="2119312"/>
            <a:chOff x="915" y="451"/>
            <a:chExt cx="1974" cy="1335"/>
          </a:xfrm>
        </p:grpSpPr>
        <p:sp>
          <p:nvSpPr>
            <p:cNvPr id="23586" name="Rectangle 92"/>
            <p:cNvSpPr>
              <a:spLocks noChangeArrowheads="1"/>
            </p:cNvSpPr>
            <p:nvPr/>
          </p:nvSpPr>
          <p:spPr bwMode="auto">
            <a:xfrm>
              <a:off x="915" y="451"/>
              <a:ext cx="1697" cy="442"/>
            </a:xfrm>
            <a:prstGeom prst="rect">
              <a:avLst/>
            </a:prstGeom>
            <a:solidFill>
              <a:srgbClr val="ECECD0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/>
                <a:t>Final State Radiation</a:t>
              </a:r>
            </a:p>
            <a:p>
              <a:pPr eaLnBrk="0" hangingPunct="0"/>
              <a:r>
                <a:rPr lang="en-US" sz="2000" b="1"/>
                <a:t>	(FSR)</a:t>
              </a:r>
            </a:p>
          </p:txBody>
        </p:sp>
        <p:sp>
          <p:nvSpPr>
            <p:cNvPr id="23587" name="Line 93"/>
            <p:cNvSpPr>
              <a:spLocks noChangeShapeType="1"/>
            </p:cNvSpPr>
            <p:nvPr/>
          </p:nvSpPr>
          <p:spPr bwMode="auto">
            <a:xfrm rot="9850722" flipH="1" flipV="1">
              <a:off x="2025" y="751"/>
              <a:ext cx="864" cy="10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7182" name="Freeform 94"/>
          <p:cNvSpPr>
            <a:spLocks/>
          </p:cNvSpPr>
          <p:nvPr/>
        </p:nvSpPr>
        <p:spPr bwMode="auto">
          <a:xfrm rot="-1472285">
            <a:off x="4686300" y="3443288"/>
            <a:ext cx="622300" cy="93662"/>
          </a:xfrm>
          <a:custGeom>
            <a:avLst/>
            <a:gdLst>
              <a:gd name="T0" fmla="*/ 0 w 749"/>
              <a:gd name="T1" fmla="*/ 33 h 120"/>
              <a:gd name="T2" fmla="*/ 82 w 749"/>
              <a:gd name="T3" fmla="*/ 29 h 120"/>
              <a:gd name="T4" fmla="*/ 106 w 749"/>
              <a:gd name="T5" fmla="*/ 77 h 120"/>
              <a:gd name="T6" fmla="*/ 63 w 749"/>
              <a:gd name="T7" fmla="*/ 110 h 120"/>
              <a:gd name="T8" fmla="*/ 111 w 749"/>
              <a:gd name="T9" fmla="*/ 14 h 120"/>
              <a:gd name="T10" fmla="*/ 168 w 749"/>
              <a:gd name="T11" fmla="*/ 33 h 120"/>
              <a:gd name="T12" fmla="*/ 163 w 749"/>
              <a:gd name="T13" fmla="*/ 120 h 120"/>
              <a:gd name="T14" fmla="*/ 154 w 749"/>
              <a:gd name="T15" fmla="*/ 29 h 120"/>
              <a:gd name="T16" fmla="*/ 197 w 749"/>
              <a:gd name="T17" fmla="*/ 9 h 120"/>
              <a:gd name="T18" fmla="*/ 269 w 749"/>
              <a:gd name="T19" fmla="*/ 57 h 120"/>
              <a:gd name="T20" fmla="*/ 245 w 749"/>
              <a:gd name="T21" fmla="*/ 115 h 120"/>
              <a:gd name="T22" fmla="*/ 240 w 749"/>
              <a:gd name="T23" fmla="*/ 43 h 120"/>
              <a:gd name="T24" fmla="*/ 283 w 749"/>
              <a:gd name="T25" fmla="*/ 19 h 120"/>
              <a:gd name="T26" fmla="*/ 298 w 749"/>
              <a:gd name="T27" fmla="*/ 14 h 120"/>
              <a:gd name="T28" fmla="*/ 346 w 749"/>
              <a:gd name="T29" fmla="*/ 24 h 120"/>
              <a:gd name="T30" fmla="*/ 375 w 749"/>
              <a:gd name="T31" fmla="*/ 43 h 120"/>
              <a:gd name="T32" fmla="*/ 351 w 749"/>
              <a:gd name="T33" fmla="*/ 115 h 120"/>
              <a:gd name="T34" fmla="*/ 341 w 749"/>
              <a:gd name="T35" fmla="*/ 33 h 120"/>
              <a:gd name="T36" fmla="*/ 379 w 749"/>
              <a:gd name="T37" fmla="*/ 0 h 120"/>
              <a:gd name="T38" fmla="*/ 427 w 749"/>
              <a:gd name="T39" fmla="*/ 5 h 120"/>
              <a:gd name="T40" fmla="*/ 466 w 749"/>
              <a:gd name="T41" fmla="*/ 57 h 120"/>
              <a:gd name="T42" fmla="*/ 432 w 749"/>
              <a:gd name="T43" fmla="*/ 105 h 120"/>
              <a:gd name="T44" fmla="*/ 432 w 749"/>
              <a:gd name="T45" fmla="*/ 29 h 120"/>
              <a:gd name="T46" fmla="*/ 475 w 749"/>
              <a:gd name="T47" fmla="*/ 9 h 120"/>
              <a:gd name="T48" fmla="*/ 552 w 749"/>
              <a:gd name="T49" fmla="*/ 57 h 120"/>
              <a:gd name="T50" fmla="*/ 514 w 749"/>
              <a:gd name="T51" fmla="*/ 105 h 120"/>
              <a:gd name="T52" fmla="*/ 519 w 749"/>
              <a:gd name="T53" fmla="*/ 24 h 120"/>
              <a:gd name="T54" fmla="*/ 547 w 749"/>
              <a:gd name="T55" fmla="*/ 14 h 120"/>
              <a:gd name="T56" fmla="*/ 562 w 749"/>
              <a:gd name="T57" fmla="*/ 9 h 120"/>
              <a:gd name="T58" fmla="*/ 653 w 749"/>
              <a:gd name="T59" fmla="*/ 62 h 120"/>
              <a:gd name="T60" fmla="*/ 648 w 749"/>
              <a:gd name="T61" fmla="*/ 96 h 120"/>
              <a:gd name="T62" fmla="*/ 605 w 749"/>
              <a:gd name="T63" fmla="*/ 115 h 120"/>
              <a:gd name="T64" fmla="*/ 610 w 749"/>
              <a:gd name="T65" fmla="*/ 43 h 120"/>
              <a:gd name="T66" fmla="*/ 639 w 749"/>
              <a:gd name="T67" fmla="*/ 14 h 120"/>
              <a:gd name="T68" fmla="*/ 749 w 749"/>
              <a:gd name="T69" fmla="*/ 19 h 1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9"/>
              <a:gd name="T106" fmla="*/ 0 h 120"/>
              <a:gd name="T107" fmla="*/ 749 w 749"/>
              <a:gd name="T108" fmla="*/ 120 h 1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9" h="120">
                <a:moveTo>
                  <a:pt x="0" y="33"/>
                </a:moveTo>
                <a:cubicBezTo>
                  <a:pt x="32" y="24"/>
                  <a:pt x="47" y="25"/>
                  <a:pt x="82" y="29"/>
                </a:cubicBezTo>
                <a:cubicBezTo>
                  <a:pt x="99" y="46"/>
                  <a:pt x="100" y="54"/>
                  <a:pt x="106" y="77"/>
                </a:cubicBezTo>
                <a:cubicBezTo>
                  <a:pt x="100" y="117"/>
                  <a:pt x="101" y="118"/>
                  <a:pt x="63" y="110"/>
                </a:cubicBezTo>
                <a:cubicBezTo>
                  <a:pt x="66" y="54"/>
                  <a:pt x="57" y="27"/>
                  <a:pt x="111" y="14"/>
                </a:cubicBezTo>
                <a:cubicBezTo>
                  <a:pt x="135" y="18"/>
                  <a:pt x="148" y="20"/>
                  <a:pt x="168" y="33"/>
                </a:cubicBezTo>
                <a:cubicBezTo>
                  <a:pt x="187" y="61"/>
                  <a:pt x="196" y="98"/>
                  <a:pt x="163" y="120"/>
                </a:cubicBezTo>
                <a:cubicBezTo>
                  <a:pt x="131" y="108"/>
                  <a:pt x="134" y="54"/>
                  <a:pt x="154" y="29"/>
                </a:cubicBezTo>
                <a:cubicBezTo>
                  <a:pt x="164" y="17"/>
                  <a:pt x="197" y="9"/>
                  <a:pt x="197" y="9"/>
                </a:cubicBezTo>
                <a:cubicBezTo>
                  <a:pt x="262" y="17"/>
                  <a:pt x="240" y="16"/>
                  <a:pt x="269" y="57"/>
                </a:cubicBezTo>
                <a:cubicBezTo>
                  <a:pt x="282" y="94"/>
                  <a:pt x="287" y="100"/>
                  <a:pt x="245" y="115"/>
                </a:cubicBezTo>
                <a:cubicBezTo>
                  <a:pt x="226" y="89"/>
                  <a:pt x="226" y="94"/>
                  <a:pt x="240" y="43"/>
                </a:cubicBezTo>
                <a:cubicBezTo>
                  <a:pt x="244" y="29"/>
                  <a:pt x="275" y="22"/>
                  <a:pt x="283" y="19"/>
                </a:cubicBezTo>
                <a:cubicBezTo>
                  <a:pt x="288" y="17"/>
                  <a:pt x="298" y="14"/>
                  <a:pt x="298" y="14"/>
                </a:cubicBezTo>
                <a:cubicBezTo>
                  <a:pt x="307" y="15"/>
                  <a:pt x="334" y="18"/>
                  <a:pt x="346" y="24"/>
                </a:cubicBezTo>
                <a:cubicBezTo>
                  <a:pt x="356" y="30"/>
                  <a:pt x="375" y="43"/>
                  <a:pt x="375" y="43"/>
                </a:cubicBezTo>
                <a:cubicBezTo>
                  <a:pt x="396" y="76"/>
                  <a:pt x="385" y="103"/>
                  <a:pt x="351" y="115"/>
                </a:cubicBezTo>
                <a:cubicBezTo>
                  <a:pt x="331" y="87"/>
                  <a:pt x="332" y="73"/>
                  <a:pt x="341" y="33"/>
                </a:cubicBezTo>
                <a:cubicBezTo>
                  <a:pt x="345" y="17"/>
                  <a:pt x="379" y="0"/>
                  <a:pt x="379" y="0"/>
                </a:cubicBezTo>
                <a:cubicBezTo>
                  <a:pt x="395" y="2"/>
                  <a:pt x="411" y="2"/>
                  <a:pt x="427" y="5"/>
                </a:cubicBezTo>
                <a:cubicBezTo>
                  <a:pt x="449" y="10"/>
                  <a:pt x="455" y="41"/>
                  <a:pt x="466" y="57"/>
                </a:cubicBezTo>
                <a:cubicBezTo>
                  <a:pt x="462" y="96"/>
                  <a:pt x="470" y="118"/>
                  <a:pt x="432" y="105"/>
                </a:cubicBezTo>
                <a:cubicBezTo>
                  <a:pt x="417" y="82"/>
                  <a:pt x="410" y="51"/>
                  <a:pt x="432" y="29"/>
                </a:cubicBezTo>
                <a:cubicBezTo>
                  <a:pt x="443" y="18"/>
                  <a:pt x="475" y="9"/>
                  <a:pt x="475" y="9"/>
                </a:cubicBezTo>
                <a:cubicBezTo>
                  <a:pt x="532" y="14"/>
                  <a:pt x="536" y="11"/>
                  <a:pt x="552" y="57"/>
                </a:cubicBezTo>
                <a:cubicBezTo>
                  <a:pt x="547" y="103"/>
                  <a:pt x="555" y="116"/>
                  <a:pt x="514" y="105"/>
                </a:cubicBezTo>
                <a:cubicBezTo>
                  <a:pt x="506" y="82"/>
                  <a:pt x="491" y="42"/>
                  <a:pt x="519" y="24"/>
                </a:cubicBezTo>
                <a:cubicBezTo>
                  <a:pt x="527" y="19"/>
                  <a:pt x="538" y="17"/>
                  <a:pt x="547" y="14"/>
                </a:cubicBezTo>
                <a:cubicBezTo>
                  <a:pt x="552" y="12"/>
                  <a:pt x="562" y="9"/>
                  <a:pt x="562" y="9"/>
                </a:cubicBezTo>
                <a:cubicBezTo>
                  <a:pt x="615" y="14"/>
                  <a:pt x="636" y="13"/>
                  <a:pt x="653" y="62"/>
                </a:cubicBezTo>
                <a:cubicBezTo>
                  <a:pt x="651" y="73"/>
                  <a:pt x="653" y="86"/>
                  <a:pt x="648" y="96"/>
                </a:cubicBezTo>
                <a:cubicBezTo>
                  <a:pt x="642" y="110"/>
                  <a:pt x="605" y="115"/>
                  <a:pt x="605" y="115"/>
                </a:cubicBezTo>
                <a:cubicBezTo>
                  <a:pt x="597" y="94"/>
                  <a:pt x="595" y="62"/>
                  <a:pt x="610" y="43"/>
                </a:cubicBezTo>
                <a:cubicBezTo>
                  <a:pt x="618" y="32"/>
                  <a:pt x="639" y="14"/>
                  <a:pt x="639" y="14"/>
                </a:cubicBezTo>
                <a:cubicBezTo>
                  <a:pt x="736" y="19"/>
                  <a:pt x="700" y="19"/>
                  <a:pt x="749" y="19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7183" name="Freeform 95"/>
          <p:cNvSpPr>
            <a:spLocks/>
          </p:cNvSpPr>
          <p:nvPr/>
        </p:nvSpPr>
        <p:spPr bwMode="auto">
          <a:xfrm rot="-2453304">
            <a:off x="4241800" y="3416300"/>
            <a:ext cx="622300" cy="93663"/>
          </a:xfrm>
          <a:custGeom>
            <a:avLst/>
            <a:gdLst>
              <a:gd name="T0" fmla="*/ 0 w 749"/>
              <a:gd name="T1" fmla="*/ 33 h 120"/>
              <a:gd name="T2" fmla="*/ 82 w 749"/>
              <a:gd name="T3" fmla="*/ 29 h 120"/>
              <a:gd name="T4" fmla="*/ 106 w 749"/>
              <a:gd name="T5" fmla="*/ 77 h 120"/>
              <a:gd name="T6" fmla="*/ 63 w 749"/>
              <a:gd name="T7" fmla="*/ 110 h 120"/>
              <a:gd name="T8" fmla="*/ 111 w 749"/>
              <a:gd name="T9" fmla="*/ 14 h 120"/>
              <a:gd name="T10" fmla="*/ 168 w 749"/>
              <a:gd name="T11" fmla="*/ 33 h 120"/>
              <a:gd name="T12" fmla="*/ 163 w 749"/>
              <a:gd name="T13" fmla="*/ 120 h 120"/>
              <a:gd name="T14" fmla="*/ 154 w 749"/>
              <a:gd name="T15" fmla="*/ 29 h 120"/>
              <a:gd name="T16" fmla="*/ 197 w 749"/>
              <a:gd name="T17" fmla="*/ 9 h 120"/>
              <a:gd name="T18" fmla="*/ 269 w 749"/>
              <a:gd name="T19" fmla="*/ 57 h 120"/>
              <a:gd name="T20" fmla="*/ 245 w 749"/>
              <a:gd name="T21" fmla="*/ 115 h 120"/>
              <a:gd name="T22" fmla="*/ 240 w 749"/>
              <a:gd name="T23" fmla="*/ 43 h 120"/>
              <a:gd name="T24" fmla="*/ 283 w 749"/>
              <a:gd name="T25" fmla="*/ 19 h 120"/>
              <a:gd name="T26" fmla="*/ 298 w 749"/>
              <a:gd name="T27" fmla="*/ 14 h 120"/>
              <a:gd name="T28" fmla="*/ 346 w 749"/>
              <a:gd name="T29" fmla="*/ 24 h 120"/>
              <a:gd name="T30" fmla="*/ 375 w 749"/>
              <a:gd name="T31" fmla="*/ 43 h 120"/>
              <a:gd name="T32" fmla="*/ 351 w 749"/>
              <a:gd name="T33" fmla="*/ 115 h 120"/>
              <a:gd name="T34" fmla="*/ 341 w 749"/>
              <a:gd name="T35" fmla="*/ 33 h 120"/>
              <a:gd name="T36" fmla="*/ 379 w 749"/>
              <a:gd name="T37" fmla="*/ 0 h 120"/>
              <a:gd name="T38" fmla="*/ 427 w 749"/>
              <a:gd name="T39" fmla="*/ 5 h 120"/>
              <a:gd name="T40" fmla="*/ 466 w 749"/>
              <a:gd name="T41" fmla="*/ 57 h 120"/>
              <a:gd name="T42" fmla="*/ 432 w 749"/>
              <a:gd name="T43" fmla="*/ 105 h 120"/>
              <a:gd name="T44" fmla="*/ 432 w 749"/>
              <a:gd name="T45" fmla="*/ 29 h 120"/>
              <a:gd name="T46" fmla="*/ 475 w 749"/>
              <a:gd name="T47" fmla="*/ 9 h 120"/>
              <a:gd name="T48" fmla="*/ 552 w 749"/>
              <a:gd name="T49" fmla="*/ 57 h 120"/>
              <a:gd name="T50" fmla="*/ 514 w 749"/>
              <a:gd name="T51" fmla="*/ 105 h 120"/>
              <a:gd name="T52" fmla="*/ 519 w 749"/>
              <a:gd name="T53" fmla="*/ 24 h 120"/>
              <a:gd name="T54" fmla="*/ 547 w 749"/>
              <a:gd name="T55" fmla="*/ 14 h 120"/>
              <a:gd name="T56" fmla="*/ 562 w 749"/>
              <a:gd name="T57" fmla="*/ 9 h 120"/>
              <a:gd name="T58" fmla="*/ 653 w 749"/>
              <a:gd name="T59" fmla="*/ 62 h 120"/>
              <a:gd name="T60" fmla="*/ 648 w 749"/>
              <a:gd name="T61" fmla="*/ 96 h 120"/>
              <a:gd name="T62" fmla="*/ 605 w 749"/>
              <a:gd name="T63" fmla="*/ 115 h 120"/>
              <a:gd name="T64" fmla="*/ 610 w 749"/>
              <a:gd name="T65" fmla="*/ 43 h 120"/>
              <a:gd name="T66" fmla="*/ 639 w 749"/>
              <a:gd name="T67" fmla="*/ 14 h 120"/>
              <a:gd name="T68" fmla="*/ 749 w 749"/>
              <a:gd name="T69" fmla="*/ 19 h 1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9"/>
              <a:gd name="T106" fmla="*/ 0 h 120"/>
              <a:gd name="T107" fmla="*/ 749 w 749"/>
              <a:gd name="T108" fmla="*/ 120 h 1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9" h="120">
                <a:moveTo>
                  <a:pt x="0" y="33"/>
                </a:moveTo>
                <a:cubicBezTo>
                  <a:pt x="32" y="24"/>
                  <a:pt x="47" y="25"/>
                  <a:pt x="82" y="29"/>
                </a:cubicBezTo>
                <a:cubicBezTo>
                  <a:pt x="99" y="46"/>
                  <a:pt x="100" y="54"/>
                  <a:pt x="106" y="77"/>
                </a:cubicBezTo>
                <a:cubicBezTo>
                  <a:pt x="100" y="117"/>
                  <a:pt x="101" y="118"/>
                  <a:pt x="63" y="110"/>
                </a:cubicBezTo>
                <a:cubicBezTo>
                  <a:pt x="66" y="54"/>
                  <a:pt x="57" y="27"/>
                  <a:pt x="111" y="14"/>
                </a:cubicBezTo>
                <a:cubicBezTo>
                  <a:pt x="135" y="18"/>
                  <a:pt x="148" y="20"/>
                  <a:pt x="168" y="33"/>
                </a:cubicBezTo>
                <a:cubicBezTo>
                  <a:pt x="187" y="61"/>
                  <a:pt x="196" y="98"/>
                  <a:pt x="163" y="120"/>
                </a:cubicBezTo>
                <a:cubicBezTo>
                  <a:pt x="131" y="108"/>
                  <a:pt x="134" y="54"/>
                  <a:pt x="154" y="29"/>
                </a:cubicBezTo>
                <a:cubicBezTo>
                  <a:pt x="164" y="17"/>
                  <a:pt x="197" y="9"/>
                  <a:pt x="197" y="9"/>
                </a:cubicBezTo>
                <a:cubicBezTo>
                  <a:pt x="262" y="17"/>
                  <a:pt x="240" y="16"/>
                  <a:pt x="269" y="57"/>
                </a:cubicBezTo>
                <a:cubicBezTo>
                  <a:pt x="282" y="94"/>
                  <a:pt x="287" y="100"/>
                  <a:pt x="245" y="115"/>
                </a:cubicBezTo>
                <a:cubicBezTo>
                  <a:pt x="226" y="89"/>
                  <a:pt x="226" y="94"/>
                  <a:pt x="240" y="43"/>
                </a:cubicBezTo>
                <a:cubicBezTo>
                  <a:pt x="244" y="29"/>
                  <a:pt x="275" y="22"/>
                  <a:pt x="283" y="19"/>
                </a:cubicBezTo>
                <a:cubicBezTo>
                  <a:pt x="288" y="17"/>
                  <a:pt x="298" y="14"/>
                  <a:pt x="298" y="14"/>
                </a:cubicBezTo>
                <a:cubicBezTo>
                  <a:pt x="307" y="15"/>
                  <a:pt x="334" y="18"/>
                  <a:pt x="346" y="24"/>
                </a:cubicBezTo>
                <a:cubicBezTo>
                  <a:pt x="356" y="30"/>
                  <a:pt x="375" y="43"/>
                  <a:pt x="375" y="43"/>
                </a:cubicBezTo>
                <a:cubicBezTo>
                  <a:pt x="396" y="76"/>
                  <a:pt x="385" y="103"/>
                  <a:pt x="351" y="115"/>
                </a:cubicBezTo>
                <a:cubicBezTo>
                  <a:pt x="331" y="87"/>
                  <a:pt x="332" y="73"/>
                  <a:pt x="341" y="33"/>
                </a:cubicBezTo>
                <a:cubicBezTo>
                  <a:pt x="345" y="17"/>
                  <a:pt x="379" y="0"/>
                  <a:pt x="379" y="0"/>
                </a:cubicBezTo>
                <a:cubicBezTo>
                  <a:pt x="395" y="2"/>
                  <a:pt x="411" y="2"/>
                  <a:pt x="427" y="5"/>
                </a:cubicBezTo>
                <a:cubicBezTo>
                  <a:pt x="449" y="10"/>
                  <a:pt x="455" y="41"/>
                  <a:pt x="466" y="57"/>
                </a:cubicBezTo>
                <a:cubicBezTo>
                  <a:pt x="462" y="96"/>
                  <a:pt x="470" y="118"/>
                  <a:pt x="432" y="105"/>
                </a:cubicBezTo>
                <a:cubicBezTo>
                  <a:pt x="417" y="82"/>
                  <a:pt x="410" y="51"/>
                  <a:pt x="432" y="29"/>
                </a:cubicBezTo>
                <a:cubicBezTo>
                  <a:pt x="443" y="18"/>
                  <a:pt x="475" y="9"/>
                  <a:pt x="475" y="9"/>
                </a:cubicBezTo>
                <a:cubicBezTo>
                  <a:pt x="532" y="14"/>
                  <a:pt x="536" y="11"/>
                  <a:pt x="552" y="57"/>
                </a:cubicBezTo>
                <a:cubicBezTo>
                  <a:pt x="547" y="103"/>
                  <a:pt x="555" y="116"/>
                  <a:pt x="514" y="105"/>
                </a:cubicBezTo>
                <a:cubicBezTo>
                  <a:pt x="506" y="82"/>
                  <a:pt x="491" y="42"/>
                  <a:pt x="519" y="24"/>
                </a:cubicBezTo>
                <a:cubicBezTo>
                  <a:pt x="527" y="19"/>
                  <a:pt x="538" y="17"/>
                  <a:pt x="547" y="14"/>
                </a:cubicBezTo>
                <a:cubicBezTo>
                  <a:pt x="552" y="12"/>
                  <a:pt x="562" y="9"/>
                  <a:pt x="562" y="9"/>
                </a:cubicBezTo>
                <a:cubicBezTo>
                  <a:pt x="615" y="14"/>
                  <a:pt x="636" y="13"/>
                  <a:pt x="653" y="62"/>
                </a:cubicBezTo>
                <a:cubicBezTo>
                  <a:pt x="651" y="73"/>
                  <a:pt x="653" y="86"/>
                  <a:pt x="648" y="96"/>
                </a:cubicBezTo>
                <a:cubicBezTo>
                  <a:pt x="642" y="110"/>
                  <a:pt x="605" y="115"/>
                  <a:pt x="605" y="115"/>
                </a:cubicBezTo>
                <a:cubicBezTo>
                  <a:pt x="597" y="94"/>
                  <a:pt x="595" y="62"/>
                  <a:pt x="610" y="43"/>
                </a:cubicBezTo>
                <a:cubicBezTo>
                  <a:pt x="618" y="32"/>
                  <a:pt x="639" y="14"/>
                  <a:pt x="639" y="14"/>
                </a:cubicBezTo>
                <a:cubicBezTo>
                  <a:pt x="736" y="19"/>
                  <a:pt x="700" y="19"/>
                  <a:pt x="749" y="19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96"/>
          <p:cNvGrpSpPr>
            <a:grpSpLocks/>
          </p:cNvGrpSpPr>
          <p:nvPr/>
        </p:nvGrpSpPr>
        <p:grpSpPr bwMode="auto">
          <a:xfrm>
            <a:off x="5753100" y="838200"/>
            <a:ext cx="2214563" cy="609600"/>
            <a:chOff x="3624" y="528"/>
            <a:chExt cx="1395" cy="384"/>
          </a:xfrm>
        </p:grpSpPr>
        <p:sp>
          <p:nvSpPr>
            <p:cNvPr id="23584" name="Rectangle 97"/>
            <p:cNvSpPr>
              <a:spLocks noChangeArrowheads="1"/>
            </p:cNvSpPr>
            <p:nvPr/>
          </p:nvSpPr>
          <p:spPr bwMode="auto">
            <a:xfrm>
              <a:off x="4319" y="528"/>
              <a:ext cx="7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b="1">
                  <a:solidFill>
                    <a:schemeClr val="tx2"/>
                  </a:solidFill>
                </a:rPr>
                <a:t>Detector</a:t>
              </a:r>
            </a:p>
          </p:txBody>
        </p:sp>
        <p:pic>
          <p:nvPicPr>
            <p:cNvPr id="23585" name="Picture 98" descr="detector_wideview_in_hall_jan_01_professional_0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2030653">
              <a:off x="3624" y="565"/>
              <a:ext cx="939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7187" name="Freeform 99"/>
          <p:cNvSpPr>
            <a:spLocks/>
          </p:cNvSpPr>
          <p:nvPr/>
        </p:nvSpPr>
        <p:spPr bwMode="auto">
          <a:xfrm rot="10159657">
            <a:off x="3282950" y="5494338"/>
            <a:ext cx="481013" cy="66675"/>
          </a:xfrm>
          <a:custGeom>
            <a:avLst/>
            <a:gdLst>
              <a:gd name="T0" fmla="*/ 0 w 749"/>
              <a:gd name="T1" fmla="*/ 33 h 120"/>
              <a:gd name="T2" fmla="*/ 82 w 749"/>
              <a:gd name="T3" fmla="*/ 29 h 120"/>
              <a:gd name="T4" fmla="*/ 106 w 749"/>
              <a:gd name="T5" fmla="*/ 77 h 120"/>
              <a:gd name="T6" fmla="*/ 63 w 749"/>
              <a:gd name="T7" fmla="*/ 110 h 120"/>
              <a:gd name="T8" fmla="*/ 111 w 749"/>
              <a:gd name="T9" fmla="*/ 14 h 120"/>
              <a:gd name="T10" fmla="*/ 168 w 749"/>
              <a:gd name="T11" fmla="*/ 33 h 120"/>
              <a:gd name="T12" fmla="*/ 163 w 749"/>
              <a:gd name="T13" fmla="*/ 120 h 120"/>
              <a:gd name="T14" fmla="*/ 154 w 749"/>
              <a:gd name="T15" fmla="*/ 29 h 120"/>
              <a:gd name="T16" fmla="*/ 197 w 749"/>
              <a:gd name="T17" fmla="*/ 9 h 120"/>
              <a:gd name="T18" fmla="*/ 269 w 749"/>
              <a:gd name="T19" fmla="*/ 57 h 120"/>
              <a:gd name="T20" fmla="*/ 245 w 749"/>
              <a:gd name="T21" fmla="*/ 115 h 120"/>
              <a:gd name="T22" fmla="*/ 240 w 749"/>
              <a:gd name="T23" fmla="*/ 43 h 120"/>
              <a:gd name="T24" fmla="*/ 283 w 749"/>
              <a:gd name="T25" fmla="*/ 19 h 120"/>
              <a:gd name="T26" fmla="*/ 298 w 749"/>
              <a:gd name="T27" fmla="*/ 14 h 120"/>
              <a:gd name="T28" fmla="*/ 346 w 749"/>
              <a:gd name="T29" fmla="*/ 24 h 120"/>
              <a:gd name="T30" fmla="*/ 375 w 749"/>
              <a:gd name="T31" fmla="*/ 43 h 120"/>
              <a:gd name="T32" fmla="*/ 351 w 749"/>
              <a:gd name="T33" fmla="*/ 115 h 120"/>
              <a:gd name="T34" fmla="*/ 341 w 749"/>
              <a:gd name="T35" fmla="*/ 33 h 120"/>
              <a:gd name="T36" fmla="*/ 379 w 749"/>
              <a:gd name="T37" fmla="*/ 0 h 120"/>
              <a:gd name="T38" fmla="*/ 427 w 749"/>
              <a:gd name="T39" fmla="*/ 5 h 120"/>
              <a:gd name="T40" fmla="*/ 466 w 749"/>
              <a:gd name="T41" fmla="*/ 57 h 120"/>
              <a:gd name="T42" fmla="*/ 432 w 749"/>
              <a:gd name="T43" fmla="*/ 105 h 120"/>
              <a:gd name="T44" fmla="*/ 432 w 749"/>
              <a:gd name="T45" fmla="*/ 29 h 120"/>
              <a:gd name="T46" fmla="*/ 475 w 749"/>
              <a:gd name="T47" fmla="*/ 9 h 120"/>
              <a:gd name="T48" fmla="*/ 552 w 749"/>
              <a:gd name="T49" fmla="*/ 57 h 120"/>
              <a:gd name="T50" fmla="*/ 514 w 749"/>
              <a:gd name="T51" fmla="*/ 105 h 120"/>
              <a:gd name="T52" fmla="*/ 519 w 749"/>
              <a:gd name="T53" fmla="*/ 24 h 120"/>
              <a:gd name="T54" fmla="*/ 547 w 749"/>
              <a:gd name="T55" fmla="*/ 14 h 120"/>
              <a:gd name="T56" fmla="*/ 562 w 749"/>
              <a:gd name="T57" fmla="*/ 9 h 120"/>
              <a:gd name="T58" fmla="*/ 653 w 749"/>
              <a:gd name="T59" fmla="*/ 62 h 120"/>
              <a:gd name="T60" fmla="*/ 648 w 749"/>
              <a:gd name="T61" fmla="*/ 96 h 120"/>
              <a:gd name="T62" fmla="*/ 605 w 749"/>
              <a:gd name="T63" fmla="*/ 115 h 120"/>
              <a:gd name="T64" fmla="*/ 610 w 749"/>
              <a:gd name="T65" fmla="*/ 43 h 120"/>
              <a:gd name="T66" fmla="*/ 639 w 749"/>
              <a:gd name="T67" fmla="*/ 14 h 120"/>
              <a:gd name="T68" fmla="*/ 749 w 749"/>
              <a:gd name="T69" fmla="*/ 19 h 1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49"/>
              <a:gd name="T106" fmla="*/ 0 h 120"/>
              <a:gd name="T107" fmla="*/ 749 w 749"/>
              <a:gd name="T108" fmla="*/ 120 h 1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49" h="120">
                <a:moveTo>
                  <a:pt x="0" y="33"/>
                </a:moveTo>
                <a:cubicBezTo>
                  <a:pt x="32" y="24"/>
                  <a:pt x="47" y="25"/>
                  <a:pt x="82" y="29"/>
                </a:cubicBezTo>
                <a:cubicBezTo>
                  <a:pt x="99" y="46"/>
                  <a:pt x="100" y="54"/>
                  <a:pt x="106" y="77"/>
                </a:cubicBezTo>
                <a:cubicBezTo>
                  <a:pt x="100" y="117"/>
                  <a:pt x="101" y="118"/>
                  <a:pt x="63" y="110"/>
                </a:cubicBezTo>
                <a:cubicBezTo>
                  <a:pt x="66" y="54"/>
                  <a:pt x="57" y="27"/>
                  <a:pt x="111" y="14"/>
                </a:cubicBezTo>
                <a:cubicBezTo>
                  <a:pt x="135" y="18"/>
                  <a:pt x="148" y="20"/>
                  <a:pt x="168" y="33"/>
                </a:cubicBezTo>
                <a:cubicBezTo>
                  <a:pt x="187" y="61"/>
                  <a:pt x="196" y="98"/>
                  <a:pt x="163" y="120"/>
                </a:cubicBezTo>
                <a:cubicBezTo>
                  <a:pt x="131" y="108"/>
                  <a:pt x="134" y="54"/>
                  <a:pt x="154" y="29"/>
                </a:cubicBezTo>
                <a:cubicBezTo>
                  <a:pt x="164" y="17"/>
                  <a:pt x="197" y="9"/>
                  <a:pt x="197" y="9"/>
                </a:cubicBezTo>
                <a:cubicBezTo>
                  <a:pt x="262" y="17"/>
                  <a:pt x="240" y="16"/>
                  <a:pt x="269" y="57"/>
                </a:cubicBezTo>
                <a:cubicBezTo>
                  <a:pt x="282" y="94"/>
                  <a:pt x="287" y="100"/>
                  <a:pt x="245" y="115"/>
                </a:cubicBezTo>
                <a:cubicBezTo>
                  <a:pt x="226" y="89"/>
                  <a:pt x="226" y="94"/>
                  <a:pt x="240" y="43"/>
                </a:cubicBezTo>
                <a:cubicBezTo>
                  <a:pt x="244" y="29"/>
                  <a:pt x="275" y="22"/>
                  <a:pt x="283" y="19"/>
                </a:cubicBezTo>
                <a:cubicBezTo>
                  <a:pt x="288" y="17"/>
                  <a:pt x="298" y="14"/>
                  <a:pt x="298" y="14"/>
                </a:cubicBezTo>
                <a:cubicBezTo>
                  <a:pt x="307" y="15"/>
                  <a:pt x="334" y="18"/>
                  <a:pt x="346" y="24"/>
                </a:cubicBezTo>
                <a:cubicBezTo>
                  <a:pt x="356" y="30"/>
                  <a:pt x="375" y="43"/>
                  <a:pt x="375" y="43"/>
                </a:cubicBezTo>
                <a:cubicBezTo>
                  <a:pt x="396" y="76"/>
                  <a:pt x="385" y="103"/>
                  <a:pt x="351" y="115"/>
                </a:cubicBezTo>
                <a:cubicBezTo>
                  <a:pt x="331" y="87"/>
                  <a:pt x="332" y="73"/>
                  <a:pt x="341" y="33"/>
                </a:cubicBezTo>
                <a:cubicBezTo>
                  <a:pt x="345" y="17"/>
                  <a:pt x="379" y="0"/>
                  <a:pt x="379" y="0"/>
                </a:cubicBezTo>
                <a:cubicBezTo>
                  <a:pt x="395" y="2"/>
                  <a:pt x="411" y="2"/>
                  <a:pt x="427" y="5"/>
                </a:cubicBezTo>
                <a:cubicBezTo>
                  <a:pt x="449" y="10"/>
                  <a:pt x="455" y="41"/>
                  <a:pt x="466" y="57"/>
                </a:cubicBezTo>
                <a:cubicBezTo>
                  <a:pt x="462" y="96"/>
                  <a:pt x="470" y="118"/>
                  <a:pt x="432" y="105"/>
                </a:cubicBezTo>
                <a:cubicBezTo>
                  <a:pt x="417" y="82"/>
                  <a:pt x="410" y="51"/>
                  <a:pt x="432" y="29"/>
                </a:cubicBezTo>
                <a:cubicBezTo>
                  <a:pt x="443" y="18"/>
                  <a:pt x="475" y="9"/>
                  <a:pt x="475" y="9"/>
                </a:cubicBezTo>
                <a:cubicBezTo>
                  <a:pt x="532" y="14"/>
                  <a:pt x="536" y="11"/>
                  <a:pt x="552" y="57"/>
                </a:cubicBezTo>
                <a:cubicBezTo>
                  <a:pt x="547" y="103"/>
                  <a:pt x="555" y="116"/>
                  <a:pt x="514" y="105"/>
                </a:cubicBezTo>
                <a:cubicBezTo>
                  <a:pt x="506" y="82"/>
                  <a:pt x="491" y="42"/>
                  <a:pt x="519" y="24"/>
                </a:cubicBezTo>
                <a:cubicBezTo>
                  <a:pt x="527" y="19"/>
                  <a:pt x="538" y="17"/>
                  <a:pt x="547" y="14"/>
                </a:cubicBezTo>
                <a:cubicBezTo>
                  <a:pt x="552" y="12"/>
                  <a:pt x="562" y="9"/>
                  <a:pt x="562" y="9"/>
                </a:cubicBezTo>
                <a:cubicBezTo>
                  <a:pt x="615" y="14"/>
                  <a:pt x="636" y="13"/>
                  <a:pt x="653" y="62"/>
                </a:cubicBezTo>
                <a:cubicBezTo>
                  <a:pt x="651" y="73"/>
                  <a:pt x="653" y="86"/>
                  <a:pt x="648" y="96"/>
                </a:cubicBezTo>
                <a:cubicBezTo>
                  <a:pt x="642" y="110"/>
                  <a:pt x="605" y="115"/>
                  <a:pt x="605" y="115"/>
                </a:cubicBezTo>
                <a:cubicBezTo>
                  <a:pt x="597" y="94"/>
                  <a:pt x="595" y="62"/>
                  <a:pt x="610" y="43"/>
                </a:cubicBezTo>
                <a:cubicBezTo>
                  <a:pt x="618" y="32"/>
                  <a:pt x="639" y="14"/>
                  <a:pt x="639" y="14"/>
                </a:cubicBezTo>
                <a:cubicBezTo>
                  <a:pt x="736" y="19"/>
                  <a:pt x="700" y="19"/>
                  <a:pt x="749" y="19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Date Placeholder 10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102" name="Footer Placeholder 10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Apr 26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6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85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85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857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5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5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85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85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857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85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857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85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500"/>
                            </p:stCondLst>
                            <p:childTnLst>
                              <p:par>
                                <p:cTn id="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85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5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1000"/>
                                        <p:tgtEl>
                                          <p:spTgt spid="85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85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85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85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7093" grpId="0" animBg="1"/>
      <p:bldP spid="857094" grpId="0" animBg="1"/>
      <p:bldP spid="857095" grpId="0" animBg="1"/>
      <p:bldP spid="857096" grpId="0" animBg="1"/>
      <p:bldP spid="857097" grpId="0" animBg="1"/>
      <p:bldP spid="857098" grpId="0" animBg="1"/>
      <p:bldP spid="857099" grpId="0" animBg="1"/>
      <p:bldP spid="857108" grpId="0" animBg="1"/>
      <p:bldP spid="857131" grpId="0" animBg="1"/>
      <p:bldP spid="857132" grpId="0" animBg="1"/>
      <p:bldP spid="857150" grpId="0" animBg="1"/>
      <p:bldP spid="857157" grpId="0" animBg="1"/>
      <p:bldP spid="857158" grpId="0" animBg="1"/>
      <p:bldP spid="857178" grpId="0" animBg="1"/>
      <p:bldP spid="857182" grpId="0" animBg="1"/>
      <p:bldP spid="857183" grpId="0" animBg="1"/>
      <p:bldP spid="8571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22E79-E1AF-364B-8E7B-44F5146B90D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9007"/>
          </a:xfrm>
        </p:spPr>
        <p:txBody>
          <a:bodyPr/>
          <a:lstStyle/>
          <a:p>
            <a:r>
              <a:rPr lang="en-US" dirty="0" smtClean="0"/>
              <a:t>Inclusive jet cross sections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1337" y="3967934"/>
            <a:ext cx="89481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Magnificent achievement of QCD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needed 30 years of development in theory, experiment, and algorithms to connect the two</a:t>
            </a:r>
          </a:p>
          <a:p>
            <a:r>
              <a:rPr lang="en-US" dirty="0">
                <a:latin typeface="Times New Roman"/>
                <a:cs typeface="Times New Roman"/>
              </a:rPr>
              <a:t/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0070C0"/>
                </a:solidFill>
                <a:latin typeface="Times New Roman"/>
                <a:cs typeface="Times New Roman"/>
              </a:rPr>
              <a:t>Infrared and </a:t>
            </a:r>
            <a:r>
              <a:rPr lang="en-US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colinear</a:t>
            </a:r>
            <a:r>
              <a:rPr lang="en-US" dirty="0" smtClean="0">
                <a:solidFill>
                  <a:srgbClr val="0070C0"/>
                </a:solidFill>
                <a:latin typeface="Times New Roman"/>
                <a:cs typeface="Times New Roman"/>
              </a:rPr>
              <a:t>-safe (IRC) jet reconstruction algorithms: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  <a:latin typeface="Times New Roman"/>
                <a:cs typeface="Times New Roman"/>
              </a:rPr>
              <a:t>Integrate out all hadron degrees of freedom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  <a:latin typeface="Times New Roman"/>
                <a:cs typeface="Times New Roman"/>
              </a:rPr>
              <a:t>Same procedures applied </a:t>
            </a:r>
            <a:r>
              <a:rPr lang="en-US" dirty="0" err="1" smtClean="0">
                <a:solidFill>
                  <a:srgbClr val="0070C0"/>
                </a:solidFill>
                <a:latin typeface="Times New Roman"/>
                <a:cs typeface="Times New Roman"/>
              </a:rPr>
              <a:t>pQCD</a:t>
            </a:r>
            <a:r>
              <a:rPr lang="en-US" dirty="0" smtClean="0">
                <a:solidFill>
                  <a:srgbClr val="0070C0"/>
                </a:solidFill>
                <a:latin typeface="Times New Roman"/>
                <a:cs typeface="Times New Roman"/>
              </a:rPr>
              <a:t> theory and experiment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  <a:latin typeface="Times New Roman"/>
                <a:cs typeface="Times New Roman"/>
              </a:rPr>
              <a:t>Enables direct, precise and improvable comparison of theory/experiment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j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ets measure </a:t>
            </a:r>
            <a:r>
              <a:rPr lang="en-US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partons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(quarks and gluons)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9012" r="3611" b="17532"/>
          <a:stretch/>
        </p:blipFill>
        <p:spPr>
          <a:xfrm>
            <a:off x="615950" y="836524"/>
            <a:ext cx="7912100" cy="31476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20636" y="577410"/>
            <a:ext cx="26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 New Roman"/>
                <a:cs typeface="Times New Roman"/>
              </a:rPr>
              <a:t>CMS, Eur. Phys. J C76 (2016) 451</a:t>
            </a:r>
          </a:p>
        </p:txBody>
      </p:sp>
    </p:spTree>
    <p:extLst>
      <p:ext uri="{BB962C8B-B14F-4D97-AF65-F5344CB8AC3E}">
        <p14:creationId xmlns:p14="http://schemas.microsoft.com/office/powerpoint/2010/main" val="117478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happens if we put a hard QCD process in QCD matter?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PHY290E: QCD in the nucleus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DE84E-4CEA-AD46-B381-E6078891277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59" y="2379427"/>
            <a:ext cx="2590800" cy="154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953663"/>
            <a:ext cx="2875724" cy="196999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76" y="1789191"/>
            <a:ext cx="2693624" cy="272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84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Apr 26 2017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A10FB-6B69-413F-A122-A0FEFC9077D6}" type="slidenum">
              <a:rPr lang="en-US"/>
              <a:pPr/>
              <a:t>9</a:t>
            </a:fld>
            <a:endParaRPr lang="en-US"/>
          </a:p>
        </p:txBody>
      </p:sp>
      <p:pic>
        <p:nvPicPr>
          <p:cNvPr id="7546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61908"/>
            <a:ext cx="4267200" cy="14573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sp>
        <p:nvSpPr>
          <p:cNvPr id="7546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1602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Nuclear </a:t>
            </a:r>
            <a:r>
              <a:rPr lang="en-US" sz="3200" dirty="0" smtClean="0"/>
              <a:t>geometry and scaling of hard process rates</a:t>
            </a:r>
            <a:endParaRPr lang="en-US" sz="3200" dirty="0"/>
          </a:p>
        </p:txBody>
      </p:sp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4373577" y="1789083"/>
            <a:ext cx="3771059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Normalized nuclear density </a:t>
            </a:r>
            <a:r>
              <a:rPr lang="en-US" sz="2000" dirty="0">
                <a:latin typeface="Symbol" charset="2"/>
                <a:cs typeface="Symbol" charset="2"/>
              </a:rPr>
              <a:t>r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i="1" dirty="0" err="1">
                <a:latin typeface="Times New Roman"/>
                <a:cs typeface="Times New Roman"/>
              </a:rPr>
              <a:t>b,z</a:t>
            </a:r>
            <a:r>
              <a:rPr lang="en-US" sz="2000" dirty="0">
                <a:latin typeface="Times New Roman"/>
                <a:cs typeface="Times New Roman"/>
              </a:rPr>
              <a:t>):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492250" y="3117416"/>
            <a:ext cx="5600700" cy="959500"/>
            <a:chOff x="880" y="1383"/>
            <a:chExt cx="3528" cy="598"/>
          </a:xfrm>
        </p:grpSpPr>
        <p:graphicFrame>
          <p:nvGraphicFramePr>
            <p:cNvPr id="754696" name="Object 8"/>
            <p:cNvGraphicFramePr>
              <a:graphicFrameLocks noChangeAspect="1"/>
            </p:cNvGraphicFramePr>
            <p:nvPr/>
          </p:nvGraphicFramePr>
          <p:xfrm>
            <a:off x="2928" y="1383"/>
            <a:ext cx="1480" cy="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2" name="Equation" r:id="rId5" imgW="1193760" imgH="482400" progId="">
                    <p:embed/>
                  </p:oleObj>
                </mc:Choice>
                <mc:Fallback>
                  <p:oleObj name="Equation" r:id="rId5" imgW="1193760" imgH="4824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1383"/>
                          <a:ext cx="1480" cy="5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54697" name="Text Box 9"/>
            <p:cNvSpPr txBox="1">
              <a:spLocks noChangeArrowheads="1"/>
            </p:cNvSpPr>
            <p:nvPr/>
          </p:nvSpPr>
          <p:spPr bwMode="auto">
            <a:xfrm>
              <a:off x="880" y="1536"/>
              <a:ext cx="1856" cy="25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/>
                  <a:cs typeface="Times New Roman"/>
                </a:rPr>
                <a:t>Nuclear thickness function</a:t>
              </a:r>
            </a:p>
          </p:txBody>
        </p:sp>
      </p:grp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457200" y="4108614"/>
            <a:ext cx="2768600" cy="70788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Inelastic cross section for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2000" dirty="0" err="1" smtClean="0">
                <a:latin typeface="Times New Roman"/>
                <a:cs typeface="Times New Roman"/>
              </a:rPr>
              <a:t>p</a:t>
            </a:r>
            <a:r>
              <a:rPr lang="en-US" sz="2000" dirty="0" err="1">
                <a:latin typeface="Times New Roman"/>
                <a:cs typeface="Times New Roman"/>
              </a:rPr>
              <a:t>+</a:t>
            </a:r>
            <a:r>
              <a:rPr lang="en-US" sz="2000" dirty="0" err="1" smtClean="0">
                <a:latin typeface="Times New Roman"/>
                <a:cs typeface="Times New Roman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 collisions: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884131" y="641686"/>
            <a:ext cx="7375737" cy="10156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Glauber</a:t>
            </a:r>
            <a:r>
              <a:rPr lang="en-US" sz="2000" dirty="0" smtClean="0">
                <a:latin typeface="Times New Roman"/>
                <a:cs typeface="Times New Roman"/>
              </a:rPr>
              <a:t> scaling for hard </a:t>
            </a:r>
            <a:r>
              <a:rPr lang="en-US" sz="2000" dirty="0">
                <a:latin typeface="Times New Roman"/>
                <a:cs typeface="Times New Roman"/>
              </a:rPr>
              <a:t>processes with large momentum </a:t>
            </a:r>
            <a:r>
              <a:rPr lang="en-US" sz="2000" dirty="0" smtClean="0">
                <a:latin typeface="Times New Roman"/>
                <a:cs typeface="Times New Roman"/>
              </a:rPr>
              <a:t>transfer</a:t>
            </a:r>
            <a:endParaRPr lang="en-US" sz="2000" dirty="0">
              <a:latin typeface="Times New Roman"/>
              <a:cs typeface="Times New Roman"/>
            </a:endParaRPr>
          </a:p>
          <a:p>
            <a:pPr lvl="1">
              <a:buFontTx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 short coherence length </a:t>
            </a:r>
            <a:r>
              <a:rPr lang="en-US" sz="2000" dirty="0">
                <a:latin typeface="Times New Roman"/>
                <a:cs typeface="Times New Roman"/>
                <a:sym typeface="Symbol" pitchFamily="18" charset="2"/>
              </a:rPr>
              <a:t> </a:t>
            </a:r>
            <a:r>
              <a:rPr lang="en-US" sz="2000" dirty="0">
                <a:latin typeface="Times New Roman"/>
                <a:cs typeface="Times New Roman"/>
              </a:rPr>
              <a:t>successive NN collisions independent</a:t>
            </a:r>
          </a:p>
          <a:p>
            <a:pPr lvl="1">
              <a:buFontTx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Assume </a:t>
            </a:r>
            <a:r>
              <a:rPr lang="en-US" sz="2000" b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p+A</a:t>
            </a:r>
            <a:r>
              <a:rPr lang="en-US" sz="20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sz="2000" b="1" dirty="0">
                <a:solidFill>
                  <a:schemeClr val="accent2"/>
                </a:solidFill>
                <a:latin typeface="Times New Roman"/>
                <a:cs typeface="Times New Roman"/>
              </a:rPr>
              <a:t>is incoherent superposition of N+N collisions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PHY290E: QCD in the nucleus</a:t>
            </a:r>
            <a:endParaRPr lang="en-US"/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7900" y="4117273"/>
            <a:ext cx="5003800" cy="6858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8907" y="5848954"/>
            <a:ext cx="5207000" cy="685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07" y="2257759"/>
            <a:ext cx="2895600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3863" y="5171474"/>
            <a:ext cx="1917700" cy="368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2475" y="5170341"/>
            <a:ext cx="265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Hard processes are rare:</a:t>
            </a:r>
          </a:p>
        </p:txBody>
      </p:sp>
      <p:sp>
        <p:nvSpPr>
          <p:cNvPr id="6" name="Left Brace 5"/>
          <p:cNvSpPr/>
          <p:nvPr/>
        </p:nvSpPr>
        <p:spPr>
          <a:xfrm rot="16200000">
            <a:off x="7176744" y="4246109"/>
            <a:ext cx="381000" cy="1290927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11263" y="5143551"/>
            <a:ext cx="821387" cy="18415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07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EC1D2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/>
            <a:cs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8923</TotalTime>
  <Words>1474</Words>
  <Application>Microsoft Macintosh PowerPoint</Application>
  <PresentationFormat>On-screen Show (4:3)</PresentationFormat>
  <Paragraphs>313</Paragraphs>
  <Slides>29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Cambria Math</vt:lpstr>
      <vt:lpstr>Comic Sans MS</vt:lpstr>
      <vt:lpstr>ＭＳ Ｐゴシック</vt:lpstr>
      <vt:lpstr>Symbol</vt:lpstr>
      <vt:lpstr>Tahoma</vt:lpstr>
      <vt:lpstr>Times New Roman</vt:lpstr>
      <vt:lpstr>Wingdings</vt:lpstr>
      <vt:lpstr>Arial</vt:lpstr>
      <vt:lpstr>Office Theme</vt:lpstr>
      <vt:lpstr>Equation</vt:lpstr>
      <vt:lpstr>QCD in the nucleus</vt:lpstr>
      <vt:lpstr>Quantum Chromo-Dynamics: the field theory of the strong (nuclear) force</vt:lpstr>
      <vt:lpstr>Running of the coupling </vt:lpstr>
      <vt:lpstr>Running of the coupling: QED vs QCD</vt:lpstr>
      <vt:lpstr>The hallmark of QCD:  running of the coupling constant</vt:lpstr>
      <vt:lpstr>QCD jets in reality…</vt:lpstr>
      <vt:lpstr>Inclusive jet cross sections</vt:lpstr>
      <vt:lpstr>What happens if we put a hard QCD process in QCD matter?</vt:lpstr>
      <vt:lpstr>Nuclear geometry and scaling of hard process rates</vt:lpstr>
      <vt:lpstr>Experimental tests of Glauber scaling: hard cross sections in p(m)+A collisions</vt:lpstr>
      <vt:lpstr>Glauber scaling tests at LHC:  Scaling of direct photon, Z, W yields in Pb+Pb vs p+p</vt:lpstr>
      <vt:lpstr>Z-production in Pb+Pb collisions</vt:lpstr>
      <vt:lpstr>Parton Distribution Functions (PDFs) and their nuclear modification</vt:lpstr>
      <vt:lpstr>Q2 (scale) evolution of Parton Distribution and Fragmentation Functions</vt:lpstr>
      <vt:lpstr>Probing the structure of the proton with DIS</vt:lpstr>
      <vt:lpstr>Measurement of proton F2 at HERA/DESY</vt:lpstr>
      <vt:lpstr>Parton Distribution Functions of the proton</vt:lpstr>
      <vt:lpstr>Deep Inelastic Scattering with nuclear targets: EMC effect</vt:lpstr>
      <vt:lpstr>DIS with nuclear targets: EMC effect</vt:lpstr>
      <vt:lpstr>Nuclear PDFs</vt:lpstr>
      <vt:lpstr>Nuclear PDFs: data</vt:lpstr>
      <vt:lpstr>PowerPoint Presentation</vt:lpstr>
      <vt:lpstr>Jet quenching in Pb+Pb collisions: pTjet~ 1 TeV ?</vt:lpstr>
      <vt:lpstr>Nuclear PDFs and high pT jet suppression</vt:lpstr>
      <vt:lpstr>Ultra-peripheral collisions (UPCs)</vt:lpstr>
      <vt:lpstr>Photo-nuclear VM production</vt:lpstr>
      <vt:lpstr>Gluon density vs Q2</vt:lpstr>
      <vt:lpstr>Gluon density in heavy nuclei</vt:lpstr>
      <vt:lpstr>Long-term future for QCD in the nucleus: Electron-Ion Collider</vt:lpstr>
    </vt:vector>
  </TitlesOfParts>
  <Company>LBNL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Jacobs</dc:creator>
  <cp:lastModifiedBy>Peter Jacobs</cp:lastModifiedBy>
  <cp:revision>1059</cp:revision>
  <dcterms:created xsi:type="dcterms:W3CDTF">2011-06-20T01:07:22Z</dcterms:created>
  <dcterms:modified xsi:type="dcterms:W3CDTF">2017-04-26T06:27:57Z</dcterms:modified>
</cp:coreProperties>
</file>