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6" r:id="rId3"/>
    <p:sldId id="273" r:id="rId4"/>
    <p:sldId id="271" r:id="rId5"/>
    <p:sldId id="274" r:id="rId6"/>
    <p:sldId id="257" r:id="rId7"/>
    <p:sldId id="259" r:id="rId8"/>
    <p:sldId id="263" r:id="rId9"/>
    <p:sldId id="277" r:id="rId10"/>
    <p:sldId id="264" r:id="rId11"/>
    <p:sldId id="261" r:id="rId12"/>
    <p:sldId id="260" r:id="rId13"/>
    <p:sldId id="275" r:id="rId14"/>
    <p:sldId id="276" r:id="rId15"/>
    <p:sldId id="268" r:id="rId16"/>
    <p:sldId id="270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710" autoAdjust="0"/>
  </p:normalViewPr>
  <p:slideViewPr>
    <p:cSldViewPr snapToGrid="0" snapToObjects="1">
      <p:cViewPr>
        <p:scale>
          <a:sx n="100" d="100"/>
          <a:sy n="100" d="100"/>
        </p:scale>
        <p:origin x="-960" y="-5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1576B-2B33-894A-8B00-E28B1828B9B0}" type="datetimeFigureOut">
              <a:rPr lang="en-US" smtClean="0"/>
              <a:t>5/22/17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74069-3B49-5C46-BB6B-B852A95DD8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612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1576B-2B33-894A-8B00-E28B1828B9B0}" type="datetimeFigureOut">
              <a:rPr lang="en-US" smtClean="0"/>
              <a:t>5/22/17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74069-3B49-5C46-BB6B-B852A95DD8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508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1576B-2B33-894A-8B00-E28B1828B9B0}" type="datetimeFigureOut">
              <a:rPr lang="en-US" smtClean="0"/>
              <a:t>5/22/17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74069-3B49-5C46-BB6B-B852A95DD8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09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1576B-2B33-894A-8B00-E28B1828B9B0}" type="datetimeFigureOut">
              <a:rPr lang="en-US" smtClean="0"/>
              <a:t>5/22/17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74069-3B49-5C46-BB6B-B852A95DD8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148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1576B-2B33-894A-8B00-E28B1828B9B0}" type="datetimeFigureOut">
              <a:rPr lang="en-US" smtClean="0"/>
              <a:t>5/22/17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74069-3B49-5C46-BB6B-B852A95DD8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739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1576B-2B33-894A-8B00-E28B1828B9B0}" type="datetimeFigureOut">
              <a:rPr lang="en-US" smtClean="0"/>
              <a:t>5/22/17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74069-3B49-5C46-BB6B-B852A95DD8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71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1576B-2B33-894A-8B00-E28B1828B9B0}" type="datetimeFigureOut">
              <a:rPr lang="en-US" smtClean="0"/>
              <a:t>5/22/17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74069-3B49-5C46-BB6B-B852A95DD8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77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1576B-2B33-894A-8B00-E28B1828B9B0}" type="datetimeFigureOut">
              <a:rPr lang="en-US" smtClean="0"/>
              <a:t>5/22/17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74069-3B49-5C46-BB6B-B852A95DD8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868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1576B-2B33-894A-8B00-E28B1828B9B0}" type="datetimeFigureOut">
              <a:rPr lang="en-US" smtClean="0"/>
              <a:t>5/22/17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74069-3B49-5C46-BB6B-B852A95DD8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684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1576B-2B33-894A-8B00-E28B1828B9B0}" type="datetimeFigureOut">
              <a:rPr lang="en-US" smtClean="0"/>
              <a:t>5/22/17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74069-3B49-5C46-BB6B-B852A95DD8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966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1576B-2B33-894A-8B00-E28B1828B9B0}" type="datetimeFigureOut">
              <a:rPr lang="en-US" smtClean="0"/>
              <a:t>5/22/17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74069-3B49-5C46-BB6B-B852A95DD8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195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41576B-2B33-894A-8B00-E28B1828B9B0}" type="datetimeFigureOut">
              <a:rPr lang="en-US" smtClean="0"/>
              <a:t>5/22/17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F74069-3B49-5C46-BB6B-B852A95DD8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251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cds.cern.ch/record/2206149" TargetMode="External"/><Relationship Id="rId3" Type="http://schemas.openxmlformats.org/officeDocument/2006/relationships/hyperlink" Target="https://arxiv.org/abs/1511.05190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‘RPV </a:t>
            </a:r>
            <a:r>
              <a:rPr lang="en-US" dirty="0" err="1" smtClean="0"/>
              <a:t>Susy</a:t>
            </a:r>
            <a:r>
              <a:rPr lang="en-US" dirty="0" smtClean="0"/>
              <a:t>’- LHC Calorimeter classification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Evan, Steve</a:t>
            </a:r>
            <a:r>
              <a:rPr lang="en-US" dirty="0"/>
              <a:t>, Thorsten, Wahid</a:t>
            </a:r>
          </a:p>
        </p:txBody>
      </p:sp>
    </p:spTree>
    <p:extLst>
      <p:ext uri="{BB962C8B-B14F-4D97-AF65-F5344CB8AC3E}">
        <p14:creationId xmlns:p14="http://schemas.microsoft.com/office/powerpoint/2010/main" val="156935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0331"/>
            <a:ext cx="8229600" cy="871538"/>
          </a:xfrm>
        </p:spPr>
        <p:txBody>
          <a:bodyPr>
            <a:normAutofit/>
          </a:bodyPr>
          <a:lstStyle/>
          <a:p>
            <a:r>
              <a:rPr lang="tr-TR" sz="2800" dirty="0" err="1" smtClean="0"/>
              <a:t>Signal</a:t>
            </a:r>
            <a:r>
              <a:rPr lang="tr-TR" sz="2800" dirty="0" smtClean="0"/>
              <a:t> </a:t>
            </a:r>
            <a:r>
              <a:rPr lang="tr-TR" sz="2800" dirty="0" err="1" smtClean="0"/>
              <a:t>that</a:t>
            </a:r>
            <a:r>
              <a:rPr lang="tr-TR" sz="2800" dirty="0" smtClean="0"/>
              <a:t> network </a:t>
            </a:r>
            <a:r>
              <a:rPr lang="tr-TR" sz="2800" dirty="0" err="1" smtClean="0"/>
              <a:t>found</a:t>
            </a:r>
            <a:r>
              <a:rPr lang="tr-TR" sz="2800" dirty="0" smtClean="0"/>
              <a:t> but </a:t>
            </a:r>
            <a:r>
              <a:rPr lang="tr-TR" sz="2800" dirty="0" err="1" smtClean="0"/>
              <a:t>cuts</a:t>
            </a:r>
            <a:r>
              <a:rPr lang="tr-TR" sz="2800" dirty="0" smtClean="0"/>
              <a:t> </a:t>
            </a:r>
            <a:r>
              <a:rPr lang="tr-TR" sz="2800" dirty="0" err="1" smtClean="0"/>
              <a:t>did</a:t>
            </a:r>
            <a:r>
              <a:rPr lang="tr-TR" sz="2800" dirty="0" smtClean="0"/>
              <a:t> not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229" y="769938"/>
            <a:ext cx="75508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7715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300" y="0"/>
            <a:ext cx="8229600" cy="87153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Network says signal feature </a:t>
            </a:r>
            <a:r>
              <a:rPr lang="en-US" sz="2800" dirty="0" smtClean="0"/>
              <a:t>map – </a:t>
            </a:r>
            <a:r>
              <a:rPr lang="en-US" sz="2800" dirty="0" smtClean="0"/>
              <a:t>but not signal 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533" y="981374"/>
            <a:ext cx="6204661" cy="5635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9130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73100"/>
            <a:ext cx="2017065" cy="57277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Saliency/ </a:t>
            </a:r>
            <a:r>
              <a:rPr lang="en-US" dirty="0" err="1" smtClean="0"/>
              <a:t>backprop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Making </a:t>
            </a:r>
            <a:r>
              <a:rPr lang="en-US" dirty="0" smtClean="0"/>
              <a:t>predicted Signal </a:t>
            </a:r>
            <a:r>
              <a:rPr lang="en-US" dirty="0" smtClean="0"/>
              <a:t>even more signal-like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(not </a:t>
            </a:r>
            <a:r>
              <a:rPr lang="en-US" dirty="0" err="1" smtClean="0"/>
              <a:t>labelled</a:t>
            </a:r>
            <a:r>
              <a:rPr lang="en-US" dirty="0" smtClean="0"/>
              <a:t> signal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 smtClean="0"/>
              <a:t>(not interesting)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5893" y="203200"/>
            <a:ext cx="6066183" cy="656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2690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Todo</a:t>
            </a:r>
            <a:r>
              <a:rPr lang="en-US" dirty="0" smtClean="0"/>
              <a:t> 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Improvements</a:t>
            </a:r>
          </a:p>
          <a:p>
            <a:pPr lvl="1"/>
            <a:r>
              <a:rPr lang="en-US" dirty="0" smtClean="0"/>
              <a:t>Wrap padding </a:t>
            </a:r>
          </a:p>
          <a:p>
            <a:pPr lvl="1"/>
            <a:r>
              <a:rPr lang="en-US" dirty="0" smtClean="0"/>
              <a:t>Different size images ; different channels</a:t>
            </a:r>
          </a:p>
          <a:p>
            <a:r>
              <a:rPr lang="en-US" dirty="0" smtClean="0"/>
              <a:t>Interpretations</a:t>
            </a:r>
          </a:p>
          <a:p>
            <a:pPr lvl="1"/>
            <a:r>
              <a:rPr lang="en-US" dirty="0" smtClean="0"/>
              <a:t>Compare to physics variables</a:t>
            </a:r>
          </a:p>
          <a:p>
            <a:r>
              <a:rPr lang="en-US" dirty="0" smtClean="0"/>
              <a:t>Shallow classifier comparison</a:t>
            </a:r>
          </a:p>
          <a:p>
            <a:r>
              <a:rPr lang="en-US" dirty="0" smtClean="0"/>
              <a:t>Different RPV signal samples (retraining or not)</a:t>
            </a:r>
          </a:p>
          <a:p>
            <a:r>
              <a:rPr lang="en-US" dirty="0" smtClean="0"/>
              <a:t>Computing CPU / GPU comparisons</a:t>
            </a:r>
          </a:p>
          <a:p>
            <a:r>
              <a:rPr lang="en-US" dirty="0" smtClean="0"/>
              <a:t>GANs / </a:t>
            </a:r>
            <a:r>
              <a:rPr lang="en-US" dirty="0" err="1" smtClean="0"/>
              <a:t>Autoencoders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327320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 / background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6576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Architecture - 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n-US" dirty="0"/>
              <a:t>&lt;</a:t>
            </a:r>
            <a:r>
              <a:rPr lang="en-US" dirty="0" err="1"/>
              <a:t>lasagne.layers.input.InputLayer</a:t>
            </a:r>
            <a:r>
              <a:rPr lang="en-US" dirty="0"/>
              <a:t> object at 0x7f7334067110&gt; : (None, 1, 64, 64)</a:t>
            </a:r>
          </a:p>
          <a:p>
            <a:r>
              <a:rPr lang="en-US" dirty="0"/>
              <a:t>&lt;lasagne.layers.conv.Conv2DLayer object at 0x7f732f9778d0&gt; : (None, 128, 64, 64)</a:t>
            </a:r>
          </a:p>
          <a:p>
            <a:r>
              <a:rPr lang="en-US" dirty="0"/>
              <a:t>&lt;</a:t>
            </a:r>
            <a:r>
              <a:rPr lang="en-US" dirty="0" err="1"/>
              <a:t>lasagne.layers.normalization.BatchNormLayer</a:t>
            </a:r>
            <a:r>
              <a:rPr lang="en-US" dirty="0"/>
              <a:t> object at 0x7f732f999e10&gt; : (None, 128, 64, 64)</a:t>
            </a:r>
          </a:p>
          <a:p>
            <a:r>
              <a:rPr lang="en-US" dirty="0"/>
              <a:t>&lt;</a:t>
            </a:r>
            <a:r>
              <a:rPr lang="en-US" dirty="0" err="1"/>
              <a:t>lasagne.layers.special.NonlinearityLayer</a:t>
            </a:r>
            <a:r>
              <a:rPr lang="en-US" dirty="0"/>
              <a:t> object at 0x7f7334067b90&gt; : (None, 128, 64, 64)</a:t>
            </a:r>
          </a:p>
          <a:p>
            <a:r>
              <a:rPr lang="en-US" dirty="0"/>
              <a:t>&lt;lasagne.layers.pool.MaxPool2DLayer object at 0x7f732f9773d0&gt; : (None, 128, 32, 32)</a:t>
            </a:r>
          </a:p>
          <a:p>
            <a:r>
              <a:rPr lang="en-US" dirty="0"/>
              <a:t>&lt;lasagne.layers.conv.Conv2DLayer object at 0x7f732f9772d0&gt; : (None, 128, 32, 32)</a:t>
            </a:r>
          </a:p>
          <a:p>
            <a:r>
              <a:rPr lang="en-US" dirty="0"/>
              <a:t>&lt;</a:t>
            </a:r>
            <a:r>
              <a:rPr lang="en-US" dirty="0" err="1"/>
              <a:t>lasagne.layers.normalization.BatchNormLayer</a:t>
            </a:r>
            <a:r>
              <a:rPr lang="en-US" dirty="0"/>
              <a:t> object at 0x7f732f977290&gt; : (None, 128, 32, 32)</a:t>
            </a:r>
          </a:p>
          <a:p>
            <a:r>
              <a:rPr lang="en-US" dirty="0"/>
              <a:t>&lt;</a:t>
            </a:r>
            <a:r>
              <a:rPr lang="en-US" dirty="0" err="1"/>
              <a:t>lasagne.layers.special.NonlinearityLayer</a:t>
            </a:r>
            <a:r>
              <a:rPr lang="en-US" dirty="0"/>
              <a:t> object at 0x7f732f935250&gt; : (None, 128, 32, 32)</a:t>
            </a:r>
          </a:p>
          <a:p>
            <a:r>
              <a:rPr lang="en-US" dirty="0"/>
              <a:t>&lt;lasagne.layers.pool.MaxPool2DLayer object at 0x7f732f935410&gt; : (None, 128, 16, 16)</a:t>
            </a:r>
          </a:p>
          <a:p>
            <a:r>
              <a:rPr lang="en-US" dirty="0"/>
              <a:t>&lt;lasagne.layers.conv.Conv2DLayer object at 0x7f732f935450&gt; : (None, 128, 16, 16)</a:t>
            </a:r>
          </a:p>
          <a:p>
            <a:r>
              <a:rPr lang="en-US" dirty="0"/>
              <a:t>&lt;</a:t>
            </a:r>
            <a:r>
              <a:rPr lang="en-US" dirty="0" err="1"/>
              <a:t>lasagne.layers.normalization.BatchNormLayer</a:t>
            </a:r>
            <a:r>
              <a:rPr lang="en-US" dirty="0"/>
              <a:t> object at 0x7f732f935710&gt; : (None, 128, 16, 16)</a:t>
            </a:r>
          </a:p>
          <a:p>
            <a:r>
              <a:rPr lang="en-US" dirty="0"/>
              <a:t>&lt;</a:t>
            </a:r>
            <a:r>
              <a:rPr lang="en-US" dirty="0" err="1"/>
              <a:t>lasagne.layers.special.NonlinearityLayer</a:t>
            </a:r>
            <a:r>
              <a:rPr lang="en-US" dirty="0"/>
              <a:t> object at 0x7f732f935c10&gt; : (None, 128, 16, 16)</a:t>
            </a:r>
          </a:p>
          <a:p>
            <a:r>
              <a:rPr lang="en-US" dirty="0"/>
              <a:t>&lt;lasagne.layers.pool.MaxPool2DLayer object at 0x7f732f935dd0&gt; : (None, 128, 8, 8)</a:t>
            </a:r>
          </a:p>
          <a:p>
            <a:r>
              <a:rPr lang="en-US" dirty="0"/>
              <a:t>&lt;</a:t>
            </a:r>
            <a:r>
              <a:rPr lang="en-US" dirty="0" err="1"/>
              <a:t>lasagne.layers.noise.DropoutLayer</a:t>
            </a:r>
            <a:r>
              <a:rPr lang="en-US" dirty="0"/>
              <a:t> object at 0x7f732f977890&gt; : (None, 128, 8, 8)</a:t>
            </a:r>
          </a:p>
          <a:p>
            <a:r>
              <a:rPr lang="en-US" dirty="0"/>
              <a:t>&lt;</a:t>
            </a:r>
            <a:r>
              <a:rPr lang="en-US" dirty="0" err="1"/>
              <a:t>lasagne.layers.dense.DenseLayer</a:t>
            </a:r>
            <a:r>
              <a:rPr lang="en-US" dirty="0"/>
              <a:t> object at 0x7f732f935e50&gt; : (None, 512)</a:t>
            </a:r>
          </a:p>
          <a:p>
            <a:r>
              <a:rPr lang="en-US" dirty="0"/>
              <a:t>&lt;</a:t>
            </a:r>
            <a:r>
              <a:rPr lang="en-US" dirty="0" err="1"/>
              <a:t>lasagne.layers.noise.DropoutLayer</a:t>
            </a:r>
            <a:r>
              <a:rPr lang="en-US" dirty="0"/>
              <a:t> object at 0x7f732f93d410&gt; : (None, 512)</a:t>
            </a:r>
          </a:p>
          <a:p>
            <a:r>
              <a:rPr lang="en-US" dirty="0"/>
              <a:t>&lt;</a:t>
            </a:r>
            <a:r>
              <a:rPr lang="en-US" dirty="0" err="1"/>
              <a:t>lasagne.layers.dense.DenseLayer</a:t>
            </a:r>
            <a:r>
              <a:rPr lang="en-US" dirty="0"/>
              <a:t> object at 0x7f732f93d650&gt; : (None, 2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This ‘baseline’ with No dropout and batch norm</a:t>
            </a:r>
          </a:p>
          <a:p>
            <a:pPr marL="0" indent="0">
              <a:buNone/>
            </a:pPr>
            <a:r>
              <a:rPr lang="en-US" dirty="0" err="1"/>
              <a:t>num_fc_units</a:t>
            </a:r>
            <a:r>
              <a:rPr lang="en-US" dirty="0"/>
              <a:t> : 512</a:t>
            </a:r>
          </a:p>
          <a:p>
            <a:pPr marL="0" indent="0">
              <a:buNone/>
            </a:pPr>
            <a:r>
              <a:rPr lang="en-US" dirty="0" err="1"/>
              <a:t>num_filters</a:t>
            </a:r>
            <a:r>
              <a:rPr lang="en-US"/>
              <a:t> : 128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6668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curves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7638"/>
            <a:ext cx="4634793" cy="34760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6601" y="1623483"/>
            <a:ext cx="4597399" cy="3448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0169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ATLAS detector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599" y="1286241"/>
            <a:ext cx="7281333" cy="456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653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Physics </a:t>
            </a:r>
            <a:r>
              <a:rPr lang="en-US" dirty="0" smtClean="0"/>
              <a:t>Problem and CNN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Classification </a:t>
            </a:r>
            <a:r>
              <a:rPr lang="en-US" dirty="0" smtClean="0"/>
              <a:t>problem – finding ‘RPV </a:t>
            </a:r>
            <a:r>
              <a:rPr lang="en-US" dirty="0" err="1" smtClean="0"/>
              <a:t>Susy</a:t>
            </a:r>
            <a:r>
              <a:rPr lang="en-US" dirty="0" smtClean="0"/>
              <a:t>’ Signal against ‘QCD’ background (i.e. the analysis in </a:t>
            </a:r>
            <a:r>
              <a:rPr lang="en-US" i="1" dirty="0" smtClean="0">
                <a:hlinkClick r:id="rId2"/>
              </a:rPr>
              <a:t>ATLAS</a:t>
            </a:r>
            <a:r>
              <a:rPr lang="en-US" i="1" dirty="0">
                <a:hlinkClick r:id="rId2"/>
              </a:rPr>
              <a:t>- CONF-2016-057</a:t>
            </a:r>
            <a:r>
              <a:rPr lang="en-US" dirty="0"/>
              <a:t>, </a:t>
            </a:r>
            <a:r>
              <a:rPr lang="en-US" dirty="0" smtClean="0"/>
              <a:t>2016 )</a:t>
            </a:r>
          </a:p>
          <a:p>
            <a:pPr lvl="1"/>
            <a:r>
              <a:rPr lang="en-US" dirty="0" smtClean="0"/>
              <a:t>Benchmark is the selections in that analysis paper</a:t>
            </a:r>
          </a:p>
          <a:p>
            <a:pPr lvl="1"/>
            <a:r>
              <a:rPr lang="en-US" dirty="0"/>
              <a:t>Before training we apply the ‘baseline’ physics selections of </a:t>
            </a:r>
            <a:r>
              <a:rPr lang="en-US" i="1" dirty="0"/>
              <a:t>ATLAS- CONF-2016-</a:t>
            </a:r>
            <a:r>
              <a:rPr lang="en-US" i="1" dirty="0" smtClean="0"/>
              <a:t>057 </a:t>
            </a:r>
            <a:r>
              <a:rPr lang="en-US" dirty="0" smtClean="0"/>
              <a:t>(to make datasets smaller)</a:t>
            </a:r>
          </a:p>
          <a:p>
            <a:r>
              <a:rPr lang="en-US" dirty="0" smtClean="0"/>
              <a:t>The CNN treats ‘ATLAS’ Calorimeter as an image</a:t>
            </a:r>
          </a:p>
          <a:p>
            <a:pPr lvl="1"/>
            <a:r>
              <a:rPr lang="en-US" dirty="0" smtClean="0"/>
              <a:t>Similar to </a:t>
            </a:r>
            <a:r>
              <a:rPr lang="en-US" dirty="0" smtClean="0">
                <a:hlinkClick r:id="rId3"/>
              </a:rPr>
              <a:t>Jet Images</a:t>
            </a:r>
            <a:r>
              <a:rPr lang="en-US" dirty="0" smtClean="0"/>
              <a:t> </a:t>
            </a:r>
            <a:r>
              <a:rPr lang="en-US" dirty="0" smtClean="0"/>
              <a:t>(etc.)  except that we use whole calorimeter and directly for analysis (not for types of jets).</a:t>
            </a:r>
          </a:p>
          <a:p>
            <a:pPr lvl="1"/>
            <a:r>
              <a:rPr lang="en-US" dirty="0" smtClean="0"/>
              <a:t>Bin cluster or tower energy in eta/phi to make the image – no other pre-processing</a:t>
            </a:r>
          </a:p>
          <a:p>
            <a:pPr lvl="1"/>
            <a:r>
              <a:rPr lang="en-US" dirty="0" smtClean="0"/>
              <a:t>Gaspar’s approach (graph CNN) does not do this binning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025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Dataset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96333" y="1574800"/>
            <a:ext cx="4080934" cy="471593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Simulated, labeled data from </a:t>
            </a:r>
            <a:r>
              <a:rPr lang="en-US" dirty="0" err="1" smtClean="0"/>
              <a:t>Pythia</a:t>
            </a:r>
            <a:r>
              <a:rPr lang="en-US" dirty="0" smtClean="0"/>
              <a:t> (with </a:t>
            </a:r>
            <a:r>
              <a:rPr lang="en-US" dirty="0"/>
              <a:t>configuration matching </a:t>
            </a:r>
            <a:r>
              <a:rPr lang="en-US" dirty="0" smtClean="0"/>
              <a:t>ATLAS) and </a:t>
            </a:r>
            <a:r>
              <a:rPr lang="en-US" dirty="0" err="1" smtClean="0"/>
              <a:t>Delphes</a:t>
            </a:r>
            <a:r>
              <a:rPr lang="en-US" dirty="0"/>
              <a:t> </a:t>
            </a:r>
            <a:r>
              <a:rPr lang="en-US" dirty="0" smtClean="0"/>
              <a:t>(default </a:t>
            </a:r>
            <a:r>
              <a:rPr lang="en-US" dirty="0"/>
              <a:t>ATLAS detector </a:t>
            </a:r>
            <a:r>
              <a:rPr lang="en-US" dirty="0" smtClean="0"/>
              <a:t>card)</a:t>
            </a:r>
          </a:p>
          <a:p>
            <a:pPr lvl="1"/>
            <a:r>
              <a:rPr lang="en-US" dirty="0" err="1" smtClean="0"/>
              <a:t>mGlu</a:t>
            </a:r>
            <a:r>
              <a:rPr lang="en-US" dirty="0" smtClean="0"/>
              <a:t> = 1400 </a:t>
            </a:r>
            <a:r>
              <a:rPr lang="en-US" dirty="0" err="1" smtClean="0"/>
              <a:t>mNu</a:t>
            </a:r>
            <a:r>
              <a:rPr lang="en-US" dirty="0" smtClean="0"/>
              <a:t> =850</a:t>
            </a:r>
            <a:endParaRPr lang="en-US" dirty="0"/>
          </a:p>
          <a:p>
            <a:pPr lvl="1"/>
            <a:r>
              <a:rPr lang="en-US" dirty="0" smtClean="0"/>
              <a:t>We </a:t>
            </a:r>
            <a:r>
              <a:rPr lang="en-US" dirty="0"/>
              <a:t>also have ATLAS </a:t>
            </a:r>
            <a:r>
              <a:rPr lang="en-US" dirty="0" smtClean="0"/>
              <a:t>full-simulation </a:t>
            </a:r>
            <a:r>
              <a:rPr lang="en-US" dirty="0" err="1" smtClean="0"/>
              <a:t>xAOD</a:t>
            </a:r>
            <a:r>
              <a:rPr lang="en-US" dirty="0" smtClean="0"/>
              <a:t> </a:t>
            </a:r>
            <a:r>
              <a:rPr lang="en-US" dirty="0"/>
              <a:t>samples – decent </a:t>
            </a:r>
            <a:r>
              <a:rPr lang="en-US" dirty="0" smtClean="0"/>
              <a:t>agreement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Bin cluster/tower Energies in 64x64 </a:t>
            </a:r>
            <a:r>
              <a:rPr lang="en-US" dirty="0" err="1" smtClean="0"/>
              <a:t>EtaxPhi</a:t>
            </a:r>
            <a:endParaRPr lang="en-US" dirty="0"/>
          </a:p>
          <a:p>
            <a:pPr lvl="1"/>
            <a:r>
              <a:rPr lang="en-US" dirty="0"/>
              <a:t>Arbitrary but not far from 0.1x0.1 resolution</a:t>
            </a:r>
          </a:p>
          <a:p>
            <a:pPr lvl="1"/>
            <a:r>
              <a:rPr lang="en-US" dirty="0"/>
              <a:t>[For large-scale studies on Cori </a:t>
            </a:r>
            <a:r>
              <a:rPr lang="en-US" dirty="0" smtClean="0"/>
              <a:t>used </a:t>
            </a:r>
            <a:r>
              <a:rPr lang="en-US" dirty="0"/>
              <a:t>this problem with 224x224 bins – and 3 channels (EM fraction and </a:t>
            </a:r>
            <a:r>
              <a:rPr lang="en-US" dirty="0" err="1"/>
              <a:t>n_tracks</a:t>
            </a:r>
            <a:r>
              <a:rPr lang="en-US" dirty="0"/>
              <a:t>)]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7267" y="1574800"/>
            <a:ext cx="4851400" cy="34925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876801" y="528033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Circles in this plot are jets in physics cut analysis (not used in CNN)</a:t>
            </a:r>
          </a:p>
        </p:txBody>
      </p:sp>
    </p:spTree>
    <p:extLst>
      <p:ext uri="{BB962C8B-B14F-4D97-AF65-F5344CB8AC3E}">
        <p14:creationId xmlns:p14="http://schemas.microsoft.com/office/powerpoint/2010/main" val="3964274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CNN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100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‘Simple’ Convolutional architecture</a:t>
            </a:r>
          </a:p>
          <a:p>
            <a:pPr lvl="1"/>
            <a:r>
              <a:rPr lang="en-US" dirty="0" smtClean="0"/>
              <a:t>Alternating </a:t>
            </a:r>
            <a:r>
              <a:rPr lang="en-US" dirty="0"/>
              <a:t>Convolutional and Pooling </a:t>
            </a:r>
            <a:r>
              <a:rPr lang="en-US" dirty="0" smtClean="0"/>
              <a:t>layers with </a:t>
            </a:r>
            <a:r>
              <a:rPr lang="en-US" dirty="0"/>
              <a:t>batch normalization and no dropout</a:t>
            </a:r>
            <a:r>
              <a:rPr lang="en-US" dirty="0" smtClean="0"/>
              <a:t>.</a:t>
            </a:r>
          </a:p>
          <a:p>
            <a:r>
              <a:rPr lang="en-US" dirty="0" smtClean="0"/>
              <a:t>Backgrounds generated in </a:t>
            </a:r>
            <a:r>
              <a:rPr lang="en-US" dirty="0" err="1" smtClean="0"/>
              <a:t>pt</a:t>
            </a:r>
            <a:r>
              <a:rPr lang="en-US" dirty="0" smtClean="0"/>
              <a:t> ranges</a:t>
            </a:r>
          </a:p>
          <a:p>
            <a:pPr lvl="1"/>
            <a:r>
              <a:rPr lang="en-US" dirty="0" smtClean="0"/>
              <a:t>Weight these in correct ratio for evaluation and in loss for training</a:t>
            </a:r>
          </a:p>
          <a:p>
            <a:r>
              <a:rPr lang="en-US" dirty="0" smtClean="0"/>
              <a:t>Need decent signal efficiency (true positive rate) and </a:t>
            </a:r>
            <a:r>
              <a:rPr lang="en-US" i="1" dirty="0" smtClean="0"/>
              <a:t>very</a:t>
            </a:r>
            <a:r>
              <a:rPr lang="en-US" dirty="0" smtClean="0"/>
              <a:t> high background rejection (low false positive rate)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3504" y="1417638"/>
            <a:ext cx="4520496" cy="3390372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6070601" y="3310467"/>
            <a:ext cx="80433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781801" y="3107267"/>
            <a:ext cx="18454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Physics selections</a:t>
            </a:r>
          </a:p>
          <a:p>
            <a:r>
              <a:rPr lang="en-US" dirty="0" smtClean="0"/>
              <a:t>(cuts)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003800" y="4963067"/>
            <a:ext cx="36830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Validation </a:t>
            </a:r>
            <a:r>
              <a:rPr lang="en-US" dirty="0" smtClean="0"/>
              <a:t>dataset</a:t>
            </a:r>
          </a:p>
          <a:p>
            <a:r>
              <a:rPr lang="en-US" dirty="0" smtClean="0"/>
              <a:t>Cuts not tuned for this </a:t>
            </a:r>
            <a:r>
              <a:rPr lang="en-US" dirty="0" err="1" smtClean="0"/>
              <a:t>delphes</a:t>
            </a:r>
            <a:r>
              <a:rPr lang="en-US" dirty="0" smtClean="0"/>
              <a:t> data: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Will compare to shallow classifiers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(and we see similar improvement with real ATLAS samples ) 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40088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interpretation stuff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737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447800" cy="58086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Example images </a:t>
            </a:r>
            <a:r>
              <a:rPr lang="en-US" sz="2800" dirty="0" smtClean="0"/>
              <a:t>which are signal and cuts say so </a:t>
            </a:r>
            <a:r>
              <a:rPr lang="en-US" sz="2800" dirty="0" smtClean="0"/>
              <a:t>but network has </a:t>
            </a:r>
            <a:r>
              <a:rPr lang="en-US" sz="2800" dirty="0" err="1" smtClean="0"/>
              <a:t>prob</a:t>
            </a:r>
            <a:r>
              <a:rPr lang="en-US" sz="2800" dirty="0" smtClean="0"/>
              <a:t> &lt; 0.01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3517" y="0"/>
            <a:ext cx="70504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006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8500" y="0"/>
            <a:ext cx="7050483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68300" y="274638"/>
            <a:ext cx="1447800" cy="58086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Example images </a:t>
            </a:r>
            <a:r>
              <a:rPr lang="en-US" sz="2800" dirty="0" smtClean="0"/>
              <a:t>which are </a:t>
            </a:r>
            <a:r>
              <a:rPr lang="en-US" sz="2800" dirty="0" err="1" smtClean="0"/>
              <a:t>bg</a:t>
            </a:r>
            <a:r>
              <a:rPr lang="en-US" sz="2800" dirty="0" smtClean="0"/>
              <a:t> and cuts say so </a:t>
            </a:r>
            <a:r>
              <a:rPr lang="en-US" sz="2800" dirty="0" smtClean="0"/>
              <a:t>but network has </a:t>
            </a:r>
            <a:r>
              <a:rPr lang="en-US" sz="2800" dirty="0" err="1" smtClean="0"/>
              <a:t>prob</a:t>
            </a:r>
            <a:r>
              <a:rPr lang="en-US" sz="2800" dirty="0" smtClean="0"/>
              <a:t> &gt; 0.01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26974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79"/>
            <a:ext cx="8229600" cy="91810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Feature Maps: Background example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867" y="698596"/>
            <a:ext cx="6688666" cy="607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8793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92161" cy="7667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Signal example (both cuts and network think signal)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500" y="1041400"/>
            <a:ext cx="75508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382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30941</TotalTime>
  <Words>739</Words>
  <Application>Microsoft Macintosh PowerPoint</Application>
  <PresentationFormat>On-screen Show (4:3)</PresentationFormat>
  <Paragraphs>76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‘RPV Susy’- LHC Calorimeter classification</vt:lpstr>
      <vt:lpstr>Physics Problem and CNN </vt:lpstr>
      <vt:lpstr>Dataset</vt:lpstr>
      <vt:lpstr>Current CNN performance</vt:lpstr>
      <vt:lpstr>Some interpretation stuff</vt:lpstr>
      <vt:lpstr>Example images which are signal and cuts say so but network has prob &lt; 0.01</vt:lpstr>
      <vt:lpstr>Example images which are bg and cuts say so but network has prob &gt; 0.01</vt:lpstr>
      <vt:lpstr>Feature Maps: Background example</vt:lpstr>
      <vt:lpstr>Signal example (both cuts and network think signal)</vt:lpstr>
      <vt:lpstr>Signal that network found but cuts did not</vt:lpstr>
      <vt:lpstr>Network says signal feature map – but not signal </vt:lpstr>
      <vt:lpstr>PowerPoint Presentation</vt:lpstr>
      <vt:lpstr>Todo list</vt:lpstr>
      <vt:lpstr>BACKUP / background</vt:lpstr>
      <vt:lpstr>Architecture - implementation</vt:lpstr>
      <vt:lpstr>Learning curves</vt:lpstr>
      <vt:lpstr>ATLAS detector</vt:lpstr>
    </vt:vector>
  </TitlesOfParts>
  <Company>NERSC, LBL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RPV Susy: The ultimate collection</dc:title>
  <dc:creator>Wahid Bhimji</dc:creator>
  <cp:lastModifiedBy>Wahid Bhimji</cp:lastModifiedBy>
  <cp:revision>28</cp:revision>
  <dcterms:created xsi:type="dcterms:W3CDTF">2017-04-25T20:49:44Z</dcterms:created>
  <dcterms:modified xsi:type="dcterms:W3CDTF">2017-05-23T20:10:34Z</dcterms:modified>
</cp:coreProperties>
</file>