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12"/>
  </p:notesMasterIdLst>
  <p:sldIdLst>
    <p:sldId id="512" r:id="rId2"/>
    <p:sldId id="504" r:id="rId3"/>
    <p:sldId id="513" r:id="rId4"/>
    <p:sldId id="505" r:id="rId5"/>
    <p:sldId id="506" r:id="rId6"/>
    <p:sldId id="507" r:id="rId7"/>
    <p:sldId id="508" r:id="rId8"/>
    <p:sldId id="509" r:id="rId9"/>
    <p:sldId id="510" r:id="rId10"/>
    <p:sldId id="511" r:id="rId11"/>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p:scale>
          <a:sx n="70" d="100"/>
          <a:sy n="70" d="100"/>
        </p:scale>
        <p:origin x="-58" y="-5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8313"/>
          </a:xfrm>
          <a:prstGeom prst="rect">
            <a:avLst/>
          </a:prstGeom>
        </p:spPr>
        <p:txBody>
          <a:bodyPr vert="horz" lIns="91440" tIns="45720" rIns="91440" bIns="45720" rtlCol="0"/>
          <a:lstStyle>
            <a:lvl1pPr algn="r">
              <a:defRPr sz="1200"/>
            </a:lvl1pPr>
          </a:lstStyle>
          <a:p>
            <a:fld id="{01AFCC55-2C06-4C26-8440-BD00DDD68C11}" type="datetimeFigureOut">
              <a:rPr lang="en-US" smtClean="0"/>
              <a:t>2/2/2015</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49763"/>
            <a:ext cx="5683250" cy="4216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525"/>
            <a:ext cx="3078163"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899525"/>
            <a:ext cx="3078163" cy="468313"/>
          </a:xfrm>
          <a:prstGeom prst="rect">
            <a:avLst/>
          </a:prstGeom>
        </p:spPr>
        <p:txBody>
          <a:bodyPr vert="horz" lIns="91440" tIns="45720" rIns="91440" bIns="45720" rtlCol="0" anchor="b"/>
          <a:lstStyle>
            <a:lvl1pPr algn="r">
              <a:defRPr sz="1200"/>
            </a:lvl1pPr>
          </a:lstStyle>
          <a:p>
            <a:fld id="{D020A83D-5A09-4FB1-ABAD-96483FBF8E44}" type="slidenum">
              <a:rPr lang="en-US" smtClean="0"/>
              <a:t>‹#›</a:t>
            </a:fld>
            <a:endParaRPr lang="en-US"/>
          </a:p>
        </p:txBody>
      </p:sp>
    </p:spTree>
    <p:extLst>
      <p:ext uri="{BB962C8B-B14F-4D97-AF65-F5344CB8AC3E}">
        <p14:creationId xmlns:p14="http://schemas.microsoft.com/office/powerpoint/2010/main" val="159029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36227"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28775F88-57E8-41D4-BABA-3B15B39C0391}" type="slidenum">
              <a:rPr lang="en-US" sz="1200"/>
              <a:pPr algn="r"/>
              <a:t>4</a:t>
            </a:fld>
            <a:endParaRPr lang="en-US" sz="1200"/>
          </a:p>
        </p:txBody>
      </p:sp>
      <p:sp>
        <p:nvSpPr>
          <p:cNvPr id="436228"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36229"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37251"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F95B6BC3-1970-4064-B07A-3606F50DA1F9}" type="slidenum">
              <a:rPr lang="en-US" sz="1200"/>
              <a:pPr algn="r"/>
              <a:t>5</a:t>
            </a:fld>
            <a:endParaRPr lang="en-US" sz="1200"/>
          </a:p>
        </p:txBody>
      </p:sp>
      <p:sp>
        <p:nvSpPr>
          <p:cNvPr id="437252"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37253"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38275"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529D6452-188C-4DC0-966C-2D4164811BF2}" type="slidenum">
              <a:rPr lang="en-US" sz="1200"/>
              <a:pPr algn="r"/>
              <a:t>6</a:t>
            </a:fld>
            <a:endParaRPr lang="en-US" sz="1200"/>
          </a:p>
        </p:txBody>
      </p:sp>
      <p:sp>
        <p:nvSpPr>
          <p:cNvPr id="438276"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38277"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39299"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59C311EC-3D3F-4742-9FEE-2BDD0A54247A}" type="slidenum">
              <a:rPr lang="en-US" sz="1200"/>
              <a:pPr algn="r"/>
              <a:t>7</a:t>
            </a:fld>
            <a:endParaRPr lang="en-US" sz="1200"/>
          </a:p>
        </p:txBody>
      </p:sp>
      <p:sp>
        <p:nvSpPr>
          <p:cNvPr id="439300"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39301"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40323"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BE57429C-92B0-4E92-8234-E75BEB1063E6}" type="slidenum">
              <a:rPr lang="en-US" sz="1200"/>
              <a:pPr algn="r"/>
              <a:t>8</a:t>
            </a:fld>
            <a:endParaRPr lang="en-US" sz="1200"/>
          </a:p>
        </p:txBody>
      </p:sp>
      <p:sp>
        <p:nvSpPr>
          <p:cNvPr id="440324"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40325"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41347"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95FC3F4E-F3E5-4FFD-8D0B-2723E7645871}" type="slidenum">
              <a:rPr lang="en-US" sz="1200"/>
              <a:pPr algn="r"/>
              <a:t>9</a:t>
            </a:fld>
            <a:endParaRPr lang="en-US" sz="1200"/>
          </a:p>
        </p:txBody>
      </p:sp>
      <p:sp>
        <p:nvSpPr>
          <p:cNvPr id="441348"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41349"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6"/>
          <p:cNvSpPr txBox="1">
            <a:spLocks noGrp="1" noChangeArrowheads="1"/>
          </p:cNvSpPr>
          <p:nvPr/>
        </p:nvSpPr>
        <p:spPr bwMode="auto">
          <a:xfrm>
            <a:off x="0"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r>
              <a:rPr lang="en-US" sz="1200"/>
              <a:t>Copyright © 2000 Performance Management Associates, Inc. All Rights Reserved</a:t>
            </a:r>
          </a:p>
        </p:txBody>
      </p:sp>
      <p:sp>
        <p:nvSpPr>
          <p:cNvPr id="442371" name="Rectangle 7"/>
          <p:cNvSpPr txBox="1">
            <a:spLocks noGrp="1" noChangeArrowheads="1"/>
          </p:cNvSpPr>
          <p:nvPr/>
        </p:nvSpPr>
        <p:spPr bwMode="auto">
          <a:xfrm>
            <a:off x="4022886" y="8900026"/>
            <a:ext cx="3078048" cy="46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97" tIns="47049" rIns="94097" bIns="47049" anchor="b"/>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r"/>
            <a:fld id="{5DB30777-67E3-44F0-B98E-165A5AD06048}" type="slidenum">
              <a:rPr lang="en-US" sz="1200"/>
              <a:pPr algn="r"/>
              <a:t>10</a:t>
            </a:fld>
            <a:endParaRPr lang="en-US" sz="1200"/>
          </a:p>
        </p:txBody>
      </p:sp>
      <p:sp>
        <p:nvSpPr>
          <p:cNvPr id="442372" name="Rectangle 2"/>
          <p:cNvSpPr>
            <a:spLocks noGrp="1" noRot="1" noChangeAspect="1" noChangeArrowheads="1" noTextEdit="1"/>
          </p:cNvSpPr>
          <p:nvPr>
            <p:ph type="sldImg"/>
          </p:nvPr>
        </p:nvSpPr>
        <p:spPr>
          <a:xfrm>
            <a:off x="1209675" y="703263"/>
            <a:ext cx="4684713" cy="3513137"/>
          </a:xfrm>
          <a:solidFill>
            <a:srgbClr val="FFFFFF"/>
          </a:solidFill>
          <a:ln/>
        </p:spPr>
      </p:sp>
      <p:sp>
        <p:nvSpPr>
          <p:cNvPr id="442373" name="Rectangle 3"/>
          <p:cNvSpPr>
            <a:spLocks noGrp="1" noChangeArrowheads="1"/>
          </p:cNvSpPr>
          <p:nvPr>
            <p:ph type="body" idx="1"/>
          </p:nvPr>
        </p:nvSpPr>
        <p:spPr>
          <a:xfrm>
            <a:off x="710557" y="4450788"/>
            <a:ext cx="5681364" cy="4215311"/>
          </a:xfrm>
          <a:noFill/>
          <a:ln>
            <a:solidFill>
              <a:srgbClr val="000000"/>
            </a:solidFill>
          </a:ln>
          <a:extLst>
            <a:ext uri="{909E8E84-426E-40DD-AFC4-6F175D3DCCD1}">
              <a14:hiddenFill xmlns:a14="http://schemas.microsoft.com/office/drawing/2010/main">
                <a:solidFill>
                  <a:srgbClr val="FFFFFF"/>
                </a:solidFill>
              </a14:hiddenFill>
            </a:ext>
          </a:extLst>
        </p:spPr>
        <p:txBody>
          <a:bodyPr lIns="94097" tIns="47049" rIns="94097" bIns="47049"/>
          <a:lstStyle/>
          <a:p>
            <a:endParaRPr lang="en-US"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FED61B6-1968-43EE-B9AF-344D73448A92}" type="datetimeFigureOut">
              <a:rPr lang="en-US" smtClean="0"/>
              <a:t>2/2/2015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3401F50-596F-46F8-B0A6-561288E445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ED61B6-1968-43EE-B9AF-344D73448A92}"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01F50-596F-46F8-B0A6-561288E44542}"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ED61B6-1968-43EE-B9AF-344D73448A92}"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01F50-596F-46F8-B0A6-561288E44542}"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FED61B6-1968-43EE-B9AF-344D73448A92}" type="datetimeFigureOut">
              <a:rPr lang="en-US" smtClean="0"/>
              <a:t>2/2/2015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3401F50-596F-46F8-B0A6-561288E445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FED61B6-1968-43EE-B9AF-344D73448A92}" type="datetimeFigureOut">
              <a:rPr lang="en-US" smtClean="0"/>
              <a:t>2/2/2015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3401F50-596F-46F8-B0A6-561288E44542}"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655973E-856B-49CC-AB7A-5505C38431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FED61B6-1968-43EE-B9AF-344D73448A92}" type="datetimeFigureOut">
              <a:rPr lang="en-US" smtClean="0"/>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3401F50-596F-46F8-B0A6-561288E44542}"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5973E-856B-49CC-AB7A-5505C38431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5973E-856B-49CC-AB7A-5505C38431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FED61B6-1968-43EE-B9AF-344D73448A92}" type="datetimeFigureOut">
              <a:rPr lang="en-US" smtClean="0"/>
              <a:t>2/2/2015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01F50-596F-46F8-B0A6-561288E44542}"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FED61B6-1968-43EE-B9AF-344D73448A92}" type="datetimeFigureOut">
              <a:rPr lang="en-US" smtClean="0"/>
              <a:t>2/2/2015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3401F50-596F-46F8-B0A6-561288E4454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FED61B6-1968-43EE-B9AF-344D73448A92}" type="datetimeFigureOut">
              <a:rPr lang="en-US" smtClean="0"/>
              <a:t>2/2/2015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401F50-596F-46F8-B0A6-561288E4454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Solution</a:t>
            </a:r>
            <a:endParaRPr lang="en-US" dirty="0"/>
          </a:p>
        </p:txBody>
      </p:sp>
      <p:sp>
        <p:nvSpPr>
          <p:cNvPr id="3" name="Subtitle 2"/>
          <p:cNvSpPr>
            <a:spLocks noGrp="1"/>
          </p:cNvSpPr>
          <p:nvPr>
            <p:ph type="subTitle" idx="1"/>
          </p:nvPr>
        </p:nvSpPr>
        <p:spPr/>
        <p:txBody>
          <a:bodyPr/>
          <a:lstStyle/>
          <a:p>
            <a:r>
              <a:rPr lang="en-US" dirty="0" smtClean="0"/>
              <a:t>Exercise 1</a:t>
            </a:r>
            <a:endParaRPr lang="en-US" dirty="0"/>
          </a:p>
        </p:txBody>
      </p:sp>
    </p:spTree>
    <p:extLst>
      <p:ext uri="{BB962C8B-B14F-4D97-AF65-F5344CB8AC3E}">
        <p14:creationId xmlns:p14="http://schemas.microsoft.com/office/powerpoint/2010/main" val="206555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5"/>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10</a:t>
            </a:fld>
            <a:endParaRPr lang="en-US"/>
          </a:p>
        </p:txBody>
      </p:sp>
      <p:sp>
        <p:nvSpPr>
          <p:cNvPr id="244739" name="Text Box 3"/>
          <p:cNvSpPr txBox="1">
            <a:spLocks noChangeArrowheads="1"/>
          </p:cNvSpPr>
          <p:nvPr/>
        </p:nvSpPr>
        <p:spPr bwMode="auto">
          <a:xfrm>
            <a:off x="304800" y="1304925"/>
            <a:ext cx="70866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7. a. Months Ahead/Behind = SV/BCWS </a:t>
            </a:r>
            <a:r>
              <a:rPr lang="en-US" sz="1800" b="0" baseline="-25000"/>
              <a:t>Ave per month</a:t>
            </a:r>
          </a:p>
          <a:p>
            <a:pPr eaLnBrk="1" hangingPunct="1"/>
            <a:r>
              <a:rPr lang="en-US" sz="1800" b="0"/>
              <a:t> </a:t>
            </a:r>
          </a:p>
          <a:p>
            <a:pPr eaLnBrk="1" hangingPunct="1"/>
            <a:r>
              <a:rPr lang="en-US" sz="1800" b="0"/>
              <a:t>         = </a:t>
            </a:r>
            <a:r>
              <a:rPr lang="en-US" sz="1800" b="0" u="sng"/>
              <a:t>-7858</a:t>
            </a:r>
          </a:p>
          <a:p>
            <a:pPr eaLnBrk="1" hangingPunct="1"/>
            <a:r>
              <a:rPr lang="en-US" sz="1800" b="0"/>
              <a:t>            13333</a:t>
            </a:r>
          </a:p>
          <a:p>
            <a:pPr eaLnBrk="1" hangingPunct="1"/>
            <a:r>
              <a:rPr lang="en-US" sz="1800" b="0"/>
              <a:t>         = .56 Months behind</a:t>
            </a:r>
          </a:p>
          <a:p>
            <a:pPr eaLnBrk="1" hangingPunct="1"/>
            <a:endParaRPr lang="en-US" sz="1800" b="0"/>
          </a:p>
          <a:p>
            <a:pPr eaLnBrk="1" hangingPunct="1"/>
            <a:r>
              <a:rPr lang="en-US" sz="1800" b="0"/>
              <a:t>7.b. Projected At-Completion Ahead/Behind = </a:t>
            </a:r>
          </a:p>
          <a:p>
            <a:pPr eaLnBrk="1" hangingPunct="1"/>
            <a:r>
              <a:rPr lang="en-US" sz="1800" b="0"/>
              <a:t>        </a:t>
            </a:r>
          </a:p>
          <a:p>
            <a:pPr eaLnBrk="1" hangingPunct="1"/>
            <a:r>
              <a:rPr lang="en-US" sz="1800" b="0"/>
              <a:t>         </a:t>
            </a:r>
            <a:r>
              <a:rPr lang="en-US" sz="1800" b="0" u="sng"/>
              <a:t>BAC-BAC/SPI</a:t>
            </a:r>
          </a:p>
          <a:p>
            <a:pPr eaLnBrk="1" hangingPunct="1"/>
            <a:r>
              <a:rPr lang="en-US" sz="1800" b="0"/>
              <a:t>    Ave Monthly BCWS   = </a:t>
            </a:r>
          </a:p>
          <a:p>
            <a:pPr eaLnBrk="1" hangingPunct="1"/>
            <a:endParaRPr lang="en-US" sz="1800" b="0"/>
          </a:p>
          <a:p>
            <a:pPr eaLnBrk="1" hangingPunct="1"/>
            <a:r>
              <a:rPr lang="en-US" sz="1800" b="0"/>
              <a:t>         =  2.08 Months behind at-completion</a:t>
            </a:r>
          </a:p>
        </p:txBody>
      </p:sp>
      <p:sp>
        <p:nvSpPr>
          <p:cNvPr id="244740" name="Text Box 4"/>
          <p:cNvSpPr txBox="1">
            <a:spLocks noChangeArrowheads="1"/>
          </p:cNvSpPr>
          <p:nvPr/>
        </p:nvSpPr>
        <p:spPr bwMode="auto">
          <a:xfrm>
            <a:off x="3260725" y="3479800"/>
            <a:ext cx="2625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280,438 – (280,438/.91)</a:t>
            </a:r>
          </a:p>
          <a:p>
            <a:pPr eaLnBrk="1" hangingPunct="1"/>
            <a:r>
              <a:rPr lang="en-US" sz="1800" b="0"/>
              <a:t>             13333</a:t>
            </a:r>
          </a:p>
        </p:txBody>
      </p:sp>
    </p:spTree>
    <p:extLst>
      <p:ext uri="{BB962C8B-B14F-4D97-AF65-F5344CB8AC3E}">
        <p14:creationId xmlns:p14="http://schemas.microsoft.com/office/powerpoint/2010/main" val="2655510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1759253" y="685800"/>
            <a:ext cx="4946347" cy="369332"/>
            <a:chOff x="1676400" y="685800"/>
            <a:chExt cx="4946347" cy="369332"/>
          </a:xfrm>
        </p:grpSpPr>
        <p:sp>
          <p:nvSpPr>
            <p:cNvPr id="4" name="TextBox 3"/>
            <p:cNvSpPr txBox="1"/>
            <p:nvPr/>
          </p:nvSpPr>
          <p:spPr>
            <a:xfrm>
              <a:off x="1676400" y="685800"/>
              <a:ext cx="271228" cy="369332"/>
            </a:xfrm>
            <a:prstGeom prst="rect">
              <a:avLst/>
            </a:prstGeom>
            <a:noFill/>
          </p:spPr>
          <p:txBody>
            <a:bodyPr wrap="none" rtlCol="0">
              <a:spAutoFit/>
            </a:bodyPr>
            <a:lstStyle/>
            <a:p>
              <a:r>
                <a:rPr lang="en-US" dirty="0" smtClean="0"/>
                <a:t>J</a:t>
              </a:r>
              <a:endParaRPr lang="en-US" dirty="0"/>
            </a:p>
          </p:txBody>
        </p:sp>
        <p:sp>
          <p:nvSpPr>
            <p:cNvPr id="13" name="TextBox 12"/>
            <p:cNvSpPr txBox="1"/>
            <p:nvPr/>
          </p:nvSpPr>
          <p:spPr>
            <a:xfrm>
              <a:off x="2184637" y="685800"/>
              <a:ext cx="271228" cy="369332"/>
            </a:xfrm>
            <a:prstGeom prst="rect">
              <a:avLst/>
            </a:prstGeom>
            <a:noFill/>
          </p:spPr>
          <p:txBody>
            <a:bodyPr wrap="none" rtlCol="0">
              <a:spAutoFit/>
            </a:bodyPr>
            <a:lstStyle/>
            <a:p>
              <a:r>
                <a:rPr lang="en-US" dirty="0" smtClean="0"/>
                <a:t>J</a:t>
              </a:r>
              <a:endParaRPr lang="en-US" dirty="0"/>
            </a:p>
          </p:txBody>
        </p:sp>
        <p:sp>
          <p:nvSpPr>
            <p:cNvPr id="14" name="TextBox 13"/>
            <p:cNvSpPr txBox="1"/>
            <p:nvPr/>
          </p:nvSpPr>
          <p:spPr>
            <a:xfrm>
              <a:off x="2692874" y="685800"/>
              <a:ext cx="308098" cy="369332"/>
            </a:xfrm>
            <a:prstGeom prst="rect">
              <a:avLst/>
            </a:prstGeom>
            <a:noFill/>
          </p:spPr>
          <p:txBody>
            <a:bodyPr wrap="none" rtlCol="0">
              <a:spAutoFit/>
            </a:bodyPr>
            <a:lstStyle/>
            <a:p>
              <a:r>
                <a:rPr lang="en-US" dirty="0"/>
                <a:t>A</a:t>
              </a:r>
            </a:p>
          </p:txBody>
        </p:sp>
        <p:sp>
          <p:nvSpPr>
            <p:cNvPr id="15" name="TextBox 14"/>
            <p:cNvSpPr txBox="1"/>
            <p:nvPr/>
          </p:nvSpPr>
          <p:spPr>
            <a:xfrm>
              <a:off x="3201111" y="685800"/>
              <a:ext cx="316112" cy="369332"/>
            </a:xfrm>
            <a:prstGeom prst="rect">
              <a:avLst/>
            </a:prstGeom>
            <a:noFill/>
          </p:spPr>
          <p:txBody>
            <a:bodyPr wrap="none" rtlCol="0">
              <a:spAutoFit/>
            </a:bodyPr>
            <a:lstStyle/>
            <a:p>
              <a:r>
                <a:rPr lang="en-US" dirty="0"/>
                <a:t>S</a:t>
              </a:r>
            </a:p>
          </p:txBody>
        </p:sp>
        <p:sp>
          <p:nvSpPr>
            <p:cNvPr id="16" name="TextBox 15"/>
            <p:cNvSpPr txBox="1"/>
            <p:nvPr/>
          </p:nvSpPr>
          <p:spPr>
            <a:xfrm>
              <a:off x="3709348" y="685800"/>
              <a:ext cx="330540" cy="369332"/>
            </a:xfrm>
            <a:prstGeom prst="rect">
              <a:avLst/>
            </a:prstGeom>
            <a:noFill/>
          </p:spPr>
          <p:txBody>
            <a:bodyPr wrap="none" rtlCol="0">
              <a:spAutoFit/>
            </a:bodyPr>
            <a:lstStyle/>
            <a:p>
              <a:r>
                <a:rPr lang="en-US" dirty="0"/>
                <a:t>O</a:t>
              </a:r>
            </a:p>
          </p:txBody>
        </p:sp>
        <p:sp>
          <p:nvSpPr>
            <p:cNvPr id="17" name="TextBox 16"/>
            <p:cNvSpPr txBox="1"/>
            <p:nvPr/>
          </p:nvSpPr>
          <p:spPr>
            <a:xfrm>
              <a:off x="4217585" y="685800"/>
              <a:ext cx="336952" cy="369332"/>
            </a:xfrm>
            <a:prstGeom prst="rect">
              <a:avLst/>
            </a:prstGeom>
            <a:noFill/>
          </p:spPr>
          <p:txBody>
            <a:bodyPr wrap="none" rtlCol="0">
              <a:spAutoFit/>
            </a:bodyPr>
            <a:lstStyle/>
            <a:p>
              <a:r>
                <a:rPr lang="en-US" dirty="0"/>
                <a:t>N</a:t>
              </a:r>
            </a:p>
          </p:txBody>
        </p:sp>
        <p:sp>
          <p:nvSpPr>
            <p:cNvPr id="18" name="TextBox 17"/>
            <p:cNvSpPr txBox="1"/>
            <p:nvPr/>
          </p:nvSpPr>
          <p:spPr>
            <a:xfrm>
              <a:off x="4725822" y="685800"/>
              <a:ext cx="333746" cy="369332"/>
            </a:xfrm>
            <a:prstGeom prst="rect">
              <a:avLst/>
            </a:prstGeom>
            <a:noFill/>
          </p:spPr>
          <p:txBody>
            <a:bodyPr wrap="none" rtlCol="0">
              <a:spAutoFit/>
            </a:bodyPr>
            <a:lstStyle/>
            <a:p>
              <a:r>
                <a:rPr lang="en-US" dirty="0"/>
                <a:t>D</a:t>
              </a:r>
            </a:p>
          </p:txBody>
        </p:sp>
        <p:sp>
          <p:nvSpPr>
            <p:cNvPr id="19" name="TextBox 18"/>
            <p:cNvSpPr txBox="1"/>
            <p:nvPr/>
          </p:nvSpPr>
          <p:spPr>
            <a:xfrm>
              <a:off x="5234059" y="685800"/>
              <a:ext cx="271228" cy="369332"/>
            </a:xfrm>
            <a:prstGeom prst="rect">
              <a:avLst/>
            </a:prstGeom>
            <a:noFill/>
          </p:spPr>
          <p:txBody>
            <a:bodyPr wrap="none" rtlCol="0">
              <a:spAutoFit/>
            </a:bodyPr>
            <a:lstStyle/>
            <a:p>
              <a:r>
                <a:rPr lang="en-US" dirty="0" smtClean="0"/>
                <a:t>J</a:t>
              </a:r>
              <a:endParaRPr lang="en-US" dirty="0"/>
            </a:p>
          </p:txBody>
        </p:sp>
        <p:sp>
          <p:nvSpPr>
            <p:cNvPr id="20" name="TextBox 19"/>
            <p:cNvSpPr txBox="1"/>
            <p:nvPr/>
          </p:nvSpPr>
          <p:spPr>
            <a:xfrm>
              <a:off x="5742296" y="685800"/>
              <a:ext cx="301686" cy="369332"/>
            </a:xfrm>
            <a:prstGeom prst="rect">
              <a:avLst/>
            </a:prstGeom>
            <a:noFill/>
          </p:spPr>
          <p:txBody>
            <a:bodyPr wrap="none" rtlCol="0">
              <a:spAutoFit/>
            </a:bodyPr>
            <a:lstStyle/>
            <a:p>
              <a:r>
                <a:rPr lang="en-US" dirty="0"/>
                <a:t>F</a:t>
              </a:r>
            </a:p>
          </p:txBody>
        </p:sp>
        <p:sp>
          <p:nvSpPr>
            <p:cNvPr id="21" name="TextBox 20"/>
            <p:cNvSpPr txBox="1"/>
            <p:nvPr/>
          </p:nvSpPr>
          <p:spPr>
            <a:xfrm>
              <a:off x="6250529" y="685800"/>
              <a:ext cx="372218" cy="369332"/>
            </a:xfrm>
            <a:prstGeom prst="rect">
              <a:avLst/>
            </a:prstGeom>
            <a:noFill/>
          </p:spPr>
          <p:txBody>
            <a:bodyPr wrap="none" rtlCol="0">
              <a:spAutoFit/>
            </a:bodyPr>
            <a:lstStyle/>
            <a:p>
              <a:r>
                <a:rPr lang="en-US" dirty="0"/>
                <a:t>M</a:t>
              </a:r>
            </a:p>
          </p:txBody>
        </p:sp>
      </p:grpSp>
      <p:grpSp>
        <p:nvGrpSpPr>
          <p:cNvPr id="69" name="Group 68"/>
          <p:cNvGrpSpPr/>
          <p:nvPr/>
        </p:nvGrpSpPr>
        <p:grpSpPr>
          <a:xfrm>
            <a:off x="1676400" y="1207325"/>
            <a:ext cx="3854116" cy="345375"/>
            <a:chOff x="1676400" y="1254825"/>
            <a:chExt cx="3854116" cy="345375"/>
          </a:xfrm>
        </p:grpSpPr>
        <p:sp>
          <p:nvSpPr>
            <p:cNvPr id="3" name="Rounded Rectangle 2"/>
            <p:cNvSpPr/>
            <p:nvPr/>
          </p:nvSpPr>
          <p:spPr>
            <a:xfrm>
              <a:off x="1676400" y="1295400"/>
              <a:ext cx="3810000"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1676400" y="1254825"/>
              <a:ext cx="425116" cy="338554"/>
            </a:xfrm>
            <a:prstGeom prst="rect">
              <a:avLst/>
            </a:prstGeom>
            <a:noFill/>
          </p:spPr>
          <p:txBody>
            <a:bodyPr wrap="none" rtlCol="0">
              <a:spAutoFit/>
            </a:bodyPr>
            <a:lstStyle/>
            <a:p>
              <a:r>
                <a:rPr lang="en-US" sz="1600" dirty="0" smtClean="0"/>
                <a:t>40</a:t>
              </a:r>
              <a:endParaRPr lang="en-US" sz="1600" dirty="0"/>
            </a:p>
          </p:txBody>
        </p:sp>
        <p:sp>
          <p:nvSpPr>
            <p:cNvPr id="25" name="TextBox 24"/>
            <p:cNvSpPr txBox="1"/>
            <p:nvPr/>
          </p:nvSpPr>
          <p:spPr>
            <a:xfrm>
              <a:off x="2184637" y="1254825"/>
              <a:ext cx="425116" cy="338554"/>
            </a:xfrm>
            <a:prstGeom prst="rect">
              <a:avLst/>
            </a:prstGeom>
            <a:noFill/>
          </p:spPr>
          <p:txBody>
            <a:bodyPr wrap="none" rtlCol="0">
              <a:spAutoFit/>
            </a:bodyPr>
            <a:lstStyle/>
            <a:p>
              <a:r>
                <a:rPr lang="en-US" sz="1600" dirty="0" smtClean="0"/>
                <a:t>40</a:t>
              </a:r>
              <a:endParaRPr lang="en-US" sz="1600" dirty="0"/>
            </a:p>
          </p:txBody>
        </p:sp>
        <p:sp>
          <p:nvSpPr>
            <p:cNvPr id="26" name="TextBox 25"/>
            <p:cNvSpPr txBox="1"/>
            <p:nvPr/>
          </p:nvSpPr>
          <p:spPr>
            <a:xfrm>
              <a:off x="2692874" y="1254825"/>
              <a:ext cx="425116" cy="338554"/>
            </a:xfrm>
            <a:prstGeom prst="rect">
              <a:avLst/>
            </a:prstGeom>
            <a:noFill/>
          </p:spPr>
          <p:txBody>
            <a:bodyPr wrap="none" rtlCol="0">
              <a:spAutoFit/>
            </a:bodyPr>
            <a:lstStyle/>
            <a:p>
              <a:r>
                <a:rPr lang="en-US" sz="1600" dirty="0" smtClean="0"/>
                <a:t>60</a:t>
              </a:r>
              <a:endParaRPr lang="en-US" sz="1600" dirty="0"/>
            </a:p>
          </p:txBody>
        </p:sp>
        <p:sp>
          <p:nvSpPr>
            <p:cNvPr id="27" name="TextBox 26"/>
            <p:cNvSpPr txBox="1"/>
            <p:nvPr/>
          </p:nvSpPr>
          <p:spPr>
            <a:xfrm>
              <a:off x="3201111" y="1254825"/>
              <a:ext cx="425116" cy="338554"/>
            </a:xfrm>
            <a:prstGeom prst="rect">
              <a:avLst/>
            </a:prstGeom>
            <a:noFill/>
          </p:spPr>
          <p:txBody>
            <a:bodyPr wrap="none" rtlCol="0">
              <a:spAutoFit/>
            </a:bodyPr>
            <a:lstStyle/>
            <a:p>
              <a:r>
                <a:rPr lang="en-US" sz="1600" dirty="0" smtClean="0"/>
                <a:t>80</a:t>
              </a:r>
              <a:endParaRPr lang="en-US" sz="1600" dirty="0"/>
            </a:p>
          </p:txBody>
        </p:sp>
        <p:sp>
          <p:nvSpPr>
            <p:cNvPr id="28" name="TextBox 27"/>
            <p:cNvSpPr txBox="1"/>
            <p:nvPr/>
          </p:nvSpPr>
          <p:spPr>
            <a:xfrm>
              <a:off x="3709348" y="1254825"/>
              <a:ext cx="425116" cy="338554"/>
            </a:xfrm>
            <a:prstGeom prst="rect">
              <a:avLst/>
            </a:prstGeom>
            <a:noFill/>
          </p:spPr>
          <p:txBody>
            <a:bodyPr wrap="none" rtlCol="0">
              <a:spAutoFit/>
            </a:bodyPr>
            <a:lstStyle/>
            <a:p>
              <a:r>
                <a:rPr lang="en-US" sz="1600" dirty="0" smtClean="0"/>
                <a:t>80</a:t>
              </a:r>
              <a:endParaRPr lang="en-US" sz="1600" dirty="0"/>
            </a:p>
          </p:txBody>
        </p:sp>
        <p:sp>
          <p:nvSpPr>
            <p:cNvPr id="29" name="TextBox 28"/>
            <p:cNvSpPr txBox="1"/>
            <p:nvPr/>
          </p:nvSpPr>
          <p:spPr>
            <a:xfrm>
              <a:off x="4191000" y="1254825"/>
              <a:ext cx="538737" cy="338554"/>
            </a:xfrm>
            <a:prstGeom prst="rect">
              <a:avLst/>
            </a:prstGeom>
            <a:noFill/>
          </p:spPr>
          <p:txBody>
            <a:bodyPr wrap="none" rtlCol="0">
              <a:spAutoFit/>
            </a:bodyPr>
            <a:lstStyle/>
            <a:p>
              <a:r>
                <a:rPr lang="en-US" sz="1600" dirty="0" smtClean="0"/>
                <a:t>100</a:t>
              </a:r>
              <a:endParaRPr lang="en-US" sz="1600" dirty="0"/>
            </a:p>
          </p:txBody>
        </p:sp>
        <p:sp>
          <p:nvSpPr>
            <p:cNvPr id="30" name="TextBox 29"/>
            <p:cNvSpPr txBox="1"/>
            <p:nvPr/>
          </p:nvSpPr>
          <p:spPr>
            <a:xfrm>
              <a:off x="4725822" y="1254825"/>
              <a:ext cx="425116" cy="338554"/>
            </a:xfrm>
            <a:prstGeom prst="rect">
              <a:avLst/>
            </a:prstGeom>
            <a:noFill/>
          </p:spPr>
          <p:txBody>
            <a:bodyPr wrap="none" rtlCol="0">
              <a:spAutoFit/>
            </a:bodyPr>
            <a:lstStyle/>
            <a:p>
              <a:r>
                <a:rPr lang="en-US" sz="1600" dirty="0" smtClean="0"/>
                <a:t>80</a:t>
              </a:r>
              <a:endParaRPr lang="en-US" sz="1600" dirty="0"/>
            </a:p>
          </p:txBody>
        </p:sp>
        <p:sp>
          <p:nvSpPr>
            <p:cNvPr id="31" name="TextBox 30"/>
            <p:cNvSpPr txBox="1"/>
            <p:nvPr/>
          </p:nvSpPr>
          <p:spPr>
            <a:xfrm>
              <a:off x="5105400" y="1254825"/>
              <a:ext cx="425116" cy="338554"/>
            </a:xfrm>
            <a:prstGeom prst="rect">
              <a:avLst/>
            </a:prstGeom>
            <a:noFill/>
          </p:spPr>
          <p:txBody>
            <a:bodyPr wrap="none" rtlCol="0">
              <a:spAutoFit/>
            </a:bodyPr>
            <a:lstStyle/>
            <a:p>
              <a:r>
                <a:rPr lang="en-US" sz="1600" dirty="0" smtClean="0"/>
                <a:t>60</a:t>
              </a:r>
              <a:endParaRPr lang="en-US" sz="1600" dirty="0"/>
            </a:p>
          </p:txBody>
        </p:sp>
      </p:grpSp>
      <p:grpSp>
        <p:nvGrpSpPr>
          <p:cNvPr id="70" name="Group 69"/>
          <p:cNvGrpSpPr/>
          <p:nvPr/>
        </p:nvGrpSpPr>
        <p:grpSpPr>
          <a:xfrm>
            <a:off x="3657600" y="1799701"/>
            <a:ext cx="1069735" cy="347129"/>
            <a:chOff x="3657600" y="1888071"/>
            <a:chExt cx="1139210" cy="347129"/>
          </a:xfrm>
        </p:grpSpPr>
        <p:sp>
          <p:nvSpPr>
            <p:cNvPr id="6" name="Rounded Rectangle 5"/>
            <p:cNvSpPr/>
            <p:nvPr/>
          </p:nvSpPr>
          <p:spPr>
            <a:xfrm>
              <a:off x="3657600" y="1930400"/>
              <a:ext cx="1066800"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717682" y="1888071"/>
              <a:ext cx="425116" cy="338554"/>
            </a:xfrm>
            <a:prstGeom prst="rect">
              <a:avLst/>
            </a:prstGeom>
            <a:noFill/>
          </p:spPr>
          <p:txBody>
            <a:bodyPr wrap="none" rtlCol="0">
              <a:spAutoFit/>
            </a:bodyPr>
            <a:lstStyle/>
            <a:p>
              <a:r>
                <a:rPr lang="en-US" sz="1600" dirty="0"/>
                <a:t>6</a:t>
              </a:r>
              <a:r>
                <a:rPr lang="en-US" sz="1600" dirty="0" smtClean="0"/>
                <a:t>0</a:t>
              </a:r>
              <a:endParaRPr lang="en-US" sz="1600" dirty="0"/>
            </a:p>
          </p:txBody>
        </p:sp>
        <p:sp>
          <p:nvSpPr>
            <p:cNvPr id="34" name="TextBox 33"/>
            <p:cNvSpPr txBox="1"/>
            <p:nvPr/>
          </p:nvSpPr>
          <p:spPr>
            <a:xfrm>
              <a:off x="4223084" y="1888071"/>
              <a:ext cx="573726" cy="338554"/>
            </a:xfrm>
            <a:prstGeom prst="rect">
              <a:avLst/>
            </a:prstGeom>
            <a:noFill/>
          </p:spPr>
          <p:txBody>
            <a:bodyPr wrap="none" rtlCol="0">
              <a:spAutoFit/>
            </a:bodyPr>
            <a:lstStyle/>
            <a:p>
              <a:r>
                <a:rPr lang="en-US" sz="1600" dirty="0" smtClean="0"/>
                <a:t>100</a:t>
              </a:r>
              <a:endParaRPr lang="en-US" sz="1600" dirty="0"/>
            </a:p>
          </p:txBody>
        </p:sp>
      </p:grpSp>
      <p:grpSp>
        <p:nvGrpSpPr>
          <p:cNvPr id="71" name="Group 70"/>
          <p:cNvGrpSpPr/>
          <p:nvPr/>
        </p:nvGrpSpPr>
        <p:grpSpPr>
          <a:xfrm>
            <a:off x="2667000" y="2381956"/>
            <a:ext cx="4114800" cy="338554"/>
            <a:chOff x="2667000" y="2557046"/>
            <a:chExt cx="3886200" cy="338554"/>
          </a:xfrm>
        </p:grpSpPr>
        <p:sp>
          <p:nvSpPr>
            <p:cNvPr id="7" name="Rounded Rectangle 6"/>
            <p:cNvSpPr/>
            <p:nvPr/>
          </p:nvSpPr>
          <p:spPr>
            <a:xfrm>
              <a:off x="2667000" y="2565400"/>
              <a:ext cx="3810000"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699084" y="2557046"/>
              <a:ext cx="425116"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36" name="TextBox 35"/>
            <p:cNvSpPr txBox="1"/>
            <p:nvPr/>
          </p:nvSpPr>
          <p:spPr>
            <a:xfrm>
              <a:off x="3207321" y="2557046"/>
              <a:ext cx="425116"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37" name="TextBox 36"/>
            <p:cNvSpPr txBox="1"/>
            <p:nvPr/>
          </p:nvSpPr>
          <p:spPr>
            <a:xfrm>
              <a:off x="3674533" y="2557046"/>
              <a:ext cx="425116" cy="338554"/>
            </a:xfrm>
            <a:prstGeom prst="rect">
              <a:avLst/>
            </a:prstGeom>
            <a:noFill/>
          </p:spPr>
          <p:txBody>
            <a:bodyPr wrap="none" rtlCol="0">
              <a:spAutoFit/>
            </a:bodyPr>
            <a:lstStyle/>
            <a:p>
              <a:r>
                <a:rPr lang="en-US" sz="1600" dirty="0"/>
                <a:t>3</a:t>
              </a:r>
              <a:r>
                <a:rPr lang="en-US" sz="1600" dirty="0" smtClean="0"/>
                <a:t>0</a:t>
              </a:r>
              <a:endParaRPr lang="en-US" sz="1600" dirty="0"/>
            </a:p>
          </p:txBody>
        </p:sp>
        <p:sp>
          <p:nvSpPr>
            <p:cNvPr id="38" name="TextBox 37"/>
            <p:cNvSpPr txBox="1"/>
            <p:nvPr/>
          </p:nvSpPr>
          <p:spPr>
            <a:xfrm>
              <a:off x="4178300" y="2557046"/>
              <a:ext cx="425116" cy="338554"/>
            </a:xfrm>
            <a:prstGeom prst="rect">
              <a:avLst/>
            </a:prstGeom>
            <a:noFill/>
          </p:spPr>
          <p:txBody>
            <a:bodyPr wrap="none" rtlCol="0">
              <a:spAutoFit/>
            </a:bodyPr>
            <a:lstStyle/>
            <a:p>
              <a:r>
                <a:rPr lang="en-US" sz="1600" dirty="0"/>
                <a:t>3</a:t>
              </a:r>
              <a:r>
                <a:rPr lang="en-US" sz="1600" dirty="0" smtClean="0"/>
                <a:t>0</a:t>
              </a:r>
              <a:endParaRPr lang="en-US" sz="1600" dirty="0"/>
            </a:p>
          </p:txBody>
        </p:sp>
        <p:sp>
          <p:nvSpPr>
            <p:cNvPr id="39" name="TextBox 38"/>
            <p:cNvSpPr txBox="1"/>
            <p:nvPr/>
          </p:nvSpPr>
          <p:spPr>
            <a:xfrm>
              <a:off x="4732032" y="2557046"/>
              <a:ext cx="425116" cy="338554"/>
            </a:xfrm>
            <a:prstGeom prst="rect">
              <a:avLst/>
            </a:prstGeom>
            <a:noFill/>
          </p:spPr>
          <p:txBody>
            <a:bodyPr wrap="none" rtlCol="0">
              <a:spAutoFit/>
            </a:bodyPr>
            <a:lstStyle/>
            <a:p>
              <a:r>
                <a:rPr lang="en-US" sz="1600" dirty="0"/>
                <a:t>3</a:t>
              </a:r>
              <a:r>
                <a:rPr lang="en-US" sz="1600" dirty="0" smtClean="0"/>
                <a:t>0</a:t>
              </a:r>
              <a:endParaRPr lang="en-US" sz="1600" dirty="0"/>
            </a:p>
          </p:txBody>
        </p:sp>
        <p:sp>
          <p:nvSpPr>
            <p:cNvPr id="40" name="TextBox 39"/>
            <p:cNvSpPr txBox="1"/>
            <p:nvPr/>
          </p:nvSpPr>
          <p:spPr>
            <a:xfrm>
              <a:off x="5113867" y="2557046"/>
              <a:ext cx="425116" cy="338554"/>
            </a:xfrm>
            <a:prstGeom prst="rect">
              <a:avLst/>
            </a:prstGeom>
            <a:noFill/>
          </p:spPr>
          <p:txBody>
            <a:bodyPr wrap="none" rtlCol="0">
              <a:spAutoFit/>
            </a:bodyPr>
            <a:lstStyle/>
            <a:p>
              <a:r>
                <a:rPr lang="en-US" sz="1600" dirty="0"/>
                <a:t>3</a:t>
              </a:r>
              <a:r>
                <a:rPr lang="en-US" sz="1600" dirty="0" smtClean="0"/>
                <a:t>0</a:t>
              </a:r>
              <a:endParaRPr lang="en-US" sz="1600" dirty="0"/>
            </a:p>
          </p:txBody>
        </p:sp>
        <p:sp>
          <p:nvSpPr>
            <p:cNvPr id="41" name="TextBox 40"/>
            <p:cNvSpPr txBox="1"/>
            <p:nvPr/>
          </p:nvSpPr>
          <p:spPr>
            <a:xfrm>
              <a:off x="5617633" y="2557046"/>
              <a:ext cx="425116"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42" name="TextBox 41"/>
            <p:cNvSpPr txBox="1"/>
            <p:nvPr/>
          </p:nvSpPr>
          <p:spPr>
            <a:xfrm>
              <a:off x="6128084" y="2557046"/>
              <a:ext cx="425116" cy="338554"/>
            </a:xfrm>
            <a:prstGeom prst="rect">
              <a:avLst/>
            </a:prstGeom>
            <a:noFill/>
          </p:spPr>
          <p:txBody>
            <a:bodyPr wrap="none" rtlCol="0">
              <a:spAutoFit/>
            </a:bodyPr>
            <a:lstStyle/>
            <a:p>
              <a:r>
                <a:rPr lang="en-US" sz="1600" dirty="0"/>
                <a:t>2</a:t>
              </a:r>
              <a:r>
                <a:rPr lang="en-US" sz="1600" dirty="0" smtClean="0"/>
                <a:t>0</a:t>
              </a:r>
              <a:endParaRPr lang="en-US" sz="1600" dirty="0"/>
            </a:p>
          </p:txBody>
        </p:sp>
      </p:grpSp>
      <p:grpSp>
        <p:nvGrpSpPr>
          <p:cNvPr id="72" name="Group 71"/>
          <p:cNvGrpSpPr/>
          <p:nvPr/>
        </p:nvGrpSpPr>
        <p:grpSpPr>
          <a:xfrm>
            <a:off x="1705303" y="2924300"/>
            <a:ext cx="4009697" cy="338554"/>
            <a:chOff x="1676400" y="3166646"/>
            <a:chExt cx="3857297" cy="338554"/>
          </a:xfrm>
        </p:grpSpPr>
        <p:sp>
          <p:nvSpPr>
            <p:cNvPr id="8" name="Rounded Rectangle 7"/>
            <p:cNvSpPr/>
            <p:nvPr/>
          </p:nvSpPr>
          <p:spPr>
            <a:xfrm>
              <a:off x="1723697" y="3200400"/>
              <a:ext cx="3810000"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676400" y="3166646"/>
              <a:ext cx="356188" cy="338554"/>
            </a:xfrm>
            <a:prstGeom prst="rect">
              <a:avLst/>
            </a:prstGeom>
            <a:noFill/>
          </p:spPr>
          <p:txBody>
            <a:bodyPr wrap="none" rtlCol="0">
              <a:spAutoFit/>
            </a:bodyPr>
            <a:lstStyle/>
            <a:p>
              <a:r>
                <a:rPr lang="en-US" sz="1600" dirty="0" smtClean="0"/>
                <a:t>4 </a:t>
              </a:r>
              <a:endParaRPr lang="en-US" sz="1600" dirty="0"/>
            </a:p>
          </p:txBody>
        </p:sp>
        <p:sp>
          <p:nvSpPr>
            <p:cNvPr id="44" name="TextBox 43"/>
            <p:cNvSpPr txBox="1"/>
            <p:nvPr/>
          </p:nvSpPr>
          <p:spPr>
            <a:xfrm>
              <a:off x="2184637" y="3166646"/>
              <a:ext cx="304892" cy="338554"/>
            </a:xfrm>
            <a:prstGeom prst="rect">
              <a:avLst/>
            </a:prstGeom>
            <a:noFill/>
          </p:spPr>
          <p:txBody>
            <a:bodyPr wrap="none" rtlCol="0">
              <a:spAutoFit/>
            </a:bodyPr>
            <a:lstStyle/>
            <a:p>
              <a:r>
                <a:rPr lang="en-US" sz="1600" dirty="0" smtClean="0"/>
                <a:t>4</a:t>
              </a:r>
              <a:endParaRPr lang="en-US" sz="1600" dirty="0"/>
            </a:p>
          </p:txBody>
        </p:sp>
        <p:sp>
          <p:nvSpPr>
            <p:cNvPr id="45" name="TextBox 44"/>
            <p:cNvSpPr txBox="1"/>
            <p:nvPr/>
          </p:nvSpPr>
          <p:spPr>
            <a:xfrm>
              <a:off x="2692874" y="3166646"/>
              <a:ext cx="304892" cy="338554"/>
            </a:xfrm>
            <a:prstGeom prst="rect">
              <a:avLst/>
            </a:prstGeom>
            <a:noFill/>
          </p:spPr>
          <p:txBody>
            <a:bodyPr wrap="none" rtlCol="0">
              <a:spAutoFit/>
            </a:bodyPr>
            <a:lstStyle/>
            <a:p>
              <a:r>
                <a:rPr lang="en-US" sz="1600" dirty="0" smtClean="0"/>
                <a:t>6</a:t>
              </a:r>
              <a:endParaRPr lang="en-US" sz="1600" dirty="0"/>
            </a:p>
          </p:txBody>
        </p:sp>
        <p:sp>
          <p:nvSpPr>
            <p:cNvPr id="46" name="TextBox 45"/>
            <p:cNvSpPr txBox="1"/>
            <p:nvPr/>
          </p:nvSpPr>
          <p:spPr>
            <a:xfrm>
              <a:off x="3201111" y="3166646"/>
              <a:ext cx="304892" cy="338554"/>
            </a:xfrm>
            <a:prstGeom prst="rect">
              <a:avLst/>
            </a:prstGeom>
            <a:noFill/>
          </p:spPr>
          <p:txBody>
            <a:bodyPr wrap="none" rtlCol="0">
              <a:spAutoFit/>
            </a:bodyPr>
            <a:lstStyle/>
            <a:p>
              <a:r>
                <a:rPr lang="en-US" sz="1600" dirty="0" smtClean="0"/>
                <a:t>8</a:t>
              </a:r>
              <a:endParaRPr lang="en-US" sz="1600" dirty="0"/>
            </a:p>
          </p:txBody>
        </p:sp>
        <p:sp>
          <p:nvSpPr>
            <p:cNvPr id="47" name="TextBox 46"/>
            <p:cNvSpPr txBox="1"/>
            <p:nvPr/>
          </p:nvSpPr>
          <p:spPr>
            <a:xfrm>
              <a:off x="3709348" y="3166646"/>
              <a:ext cx="304892" cy="338554"/>
            </a:xfrm>
            <a:prstGeom prst="rect">
              <a:avLst/>
            </a:prstGeom>
            <a:noFill/>
          </p:spPr>
          <p:txBody>
            <a:bodyPr wrap="none" rtlCol="0">
              <a:spAutoFit/>
            </a:bodyPr>
            <a:lstStyle/>
            <a:p>
              <a:r>
                <a:rPr lang="en-US" sz="1600" dirty="0" smtClean="0"/>
                <a:t>8</a:t>
              </a:r>
              <a:endParaRPr lang="en-US" sz="1600" dirty="0"/>
            </a:p>
          </p:txBody>
        </p:sp>
        <p:sp>
          <p:nvSpPr>
            <p:cNvPr id="48" name="TextBox 47"/>
            <p:cNvSpPr txBox="1"/>
            <p:nvPr/>
          </p:nvSpPr>
          <p:spPr>
            <a:xfrm>
              <a:off x="4191000" y="3166646"/>
              <a:ext cx="418513" cy="338554"/>
            </a:xfrm>
            <a:prstGeom prst="rect">
              <a:avLst/>
            </a:prstGeom>
            <a:noFill/>
          </p:spPr>
          <p:txBody>
            <a:bodyPr wrap="none" rtlCol="0">
              <a:spAutoFit/>
            </a:bodyPr>
            <a:lstStyle/>
            <a:p>
              <a:r>
                <a:rPr lang="en-US" sz="1600" dirty="0" smtClean="0"/>
                <a:t>10</a:t>
              </a:r>
              <a:endParaRPr lang="en-US" sz="1600" dirty="0"/>
            </a:p>
          </p:txBody>
        </p:sp>
        <p:sp>
          <p:nvSpPr>
            <p:cNvPr id="49" name="TextBox 48"/>
            <p:cNvSpPr txBox="1"/>
            <p:nvPr/>
          </p:nvSpPr>
          <p:spPr>
            <a:xfrm>
              <a:off x="4725822" y="3166646"/>
              <a:ext cx="304892" cy="338554"/>
            </a:xfrm>
            <a:prstGeom prst="rect">
              <a:avLst/>
            </a:prstGeom>
            <a:noFill/>
          </p:spPr>
          <p:txBody>
            <a:bodyPr wrap="none" rtlCol="0">
              <a:spAutoFit/>
            </a:bodyPr>
            <a:lstStyle/>
            <a:p>
              <a:r>
                <a:rPr lang="en-US" sz="1600" dirty="0" smtClean="0"/>
                <a:t>8</a:t>
              </a:r>
              <a:endParaRPr lang="en-US" sz="1600" dirty="0"/>
            </a:p>
          </p:txBody>
        </p:sp>
        <p:sp>
          <p:nvSpPr>
            <p:cNvPr id="50" name="TextBox 49"/>
            <p:cNvSpPr txBox="1"/>
            <p:nvPr/>
          </p:nvSpPr>
          <p:spPr>
            <a:xfrm>
              <a:off x="5105400" y="3166646"/>
              <a:ext cx="304892" cy="338554"/>
            </a:xfrm>
            <a:prstGeom prst="rect">
              <a:avLst/>
            </a:prstGeom>
            <a:noFill/>
          </p:spPr>
          <p:txBody>
            <a:bodyPr wrap="none" rtlCol="0">
              <a:spAutoFit/>
            </a:bodyPr>
            <a:lstStyle/>
            <a:p>
              <a:r>
                <a:rPr lang="en-US" sz="1600" dirty="0" smtClean="0"/>
                <a:t>6</a:t>
              </a:r>
              <a:endParaRPr lang="en-US" sz="1600" dirty="0"/>
            </a:p>
          </p:txBody>
        </p:sp>
      </p:grpSp>
      <p:grpSp>
        <p:nvGrpSpPr>
          <p:cNvPr id="73" name="Group 72"/>
          <p:cNvGrpSpPr/>
          <p:nvPr/>
        </p:nvGrpSpPr>
        <p:grpSpPr>
          <a:xfrm>
            <a:off x="3209639" y="3564941"/>
            <a:ext cx="2505361" cy="338554"/>
            <a:chOff x="3028336" y="3810000"/>
            <a:chExt cx="2505361" cy="338554"/>
          </a:xfrm>
        </p:grpSpPr>
        <p:sp>
          <p:nvSpPr>
            <p:cNvPr id="9" name="Rounded Rectangle 8"/>
            <p:cNvSpPr/>
            <p:nvPr/>
          </p:nvSpPr>
          <p:spPr>
            <a:xfrm>
              <a:off x="3048000" y="3835400"/>
              <a:ext cx="2485697"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028336" y="3810000"/>
              <a:ext cx="425116" cy="338554"/>
            </a:xfrm>
            <a:prstGeom prst="rect">
              <a:avLst/>
            </a:prstGeom>
            <a:noFill/>
          </p:spPr>
          <p:txBody>
            <a:bodyPr wrap="none" rtlCol="0">
              <a:spAutoFit/>
            </a:bodyPr>
            <a:lstStyle/>
            <a:p>
              <a:r>
                <a:rPr lang="en-US" sz="1600" dirty="0" smtClean="0"/>
                <a:t>40</a:t>
              </a:r>
              <a:endParaRPr lang="en-US" sz="1600" dirty="0"/>
            </a:p>
          </p:txBody>
        </p:sp>
        <p:sp>
          <p:nvSpPr>
            <p:cNvPr id="60" name="TextBox 59"/>
            <p:cNvSpPr txBox="1"/>
            <p:nvPr/>
          </p:nvSpPr>
          <p:spPr>
            <a:xfrm>
              <a:off x="3536573" y="3810000"/>
              <a:ext cx="425116" cy="338554"/>
            </a:xfrm>
            <a:prstGeom prst="rect">
              <a:avLst/>
            </a:prstGeom>
            <a:noFill/>
          </p:spPr>
          <p:txBody>
            <a:bodyPr wrap="none" rtlCol="0">
              <a:spAutoFit/>
            </a:bodyPr>
            <a:lstStyle/>
            <a:p>
              <a:r>
                <a:rPr lang="en-US" sz="1600" dirty="0" smtClean="0"/>
                <a:t>40</a:t>
              </a:r>
              <a:endParaRPr lang="en-US" sz="1600" dirty="0"/>
            </a:p>
          </p:txBody>
        </p:sp>
        <p:sp>
          <p:nvSpPr>
            <p:cNvPr id="61" name="TextBox 60"/>
            <p:cNvSpPr txBox="1"/>
            <p:nvPr/>
          </p:nvSpPr>
          <p:spPr>
            <a:xfrm>
              <a:off x="4044810" y="3810000"/>
              <a:ext cx="425116" cy="338554"/>
            </a:xfrm>
            <a:prstGeom prst="rect">
              <a:avLst/>
            </a:prstGeom>
            <a:noFill/>
          </p:spPr>
          <p:txBody>
            <a:bodyPr wrap="none" rtlCol="0">
              <a:spAutoFit/>
            </a:bodyPr>
            <a:lstStyle/>
            <a:p>
              <a:r>
                <a:rPr lang="en-US" sz="1600" dirty="0" smtClean="0"/>
                <a:t>60</a:t>
              </a:r>
              <a:endParaRPr lang="en-US" sz="1600" dirty="0"/>
            </a:p>
          </p:txBody>
        </p:sp>
        <p:sp>
          <p:nvSpPr>
            <p:cNvPr id="62" name="TextBox 61"/>
            <p:cNvSpPr txBox="1"/>
            <p:nvPr/>
          </p:nvSpPr>
          <p:spPr>
            <a:xfrm>
              <a:off x="4553047" y="3810000"/>
              <a:ext cx="425116" cy="338554"/>
            </a:xfrm>
            <a:prstGeom prst="rect">
              <a:avLst/>
            </a:prstGeom>
            <a:noFill/>
          </p:spPr>
          <p:txBody>
            <a:bodyPr wrap="none" rtlCol="0">
              <a:spAutoFit/>
            </a:bodyPr>
            <a:lstStyle/>
            <a:p>
              <a:r>
                <a:rPr lang="en-US" sz="1600" dirty="0" smtClean="0"/>
                <a:t>80</a:t>
              </a:r>
              <a:endParaRPr lang="en-US" sz="1600" dirty="0"/>
            </a:p>
          </p:txBody>
        </p:sp>
        <p:sp>
          <p:nvSpPr>
            <p:cNvPr id="63" name="TextBox 62"/>
            <p:cNvSpPr txBox="1"/>
            <p:nvPr/>
          </p:nvSpPr>
          <p:spPr>
            <a:xfrm>
              <a:off x="5061284" y="3810000"/>
              <a:ext cx="425116" cy="338554"/>
            </a:xfrm>
            <a:prstGeom prst="rect">
              <a:avLst/>
            </a:prstGeom>
            <a:noFill/>
          </p:spPr>
          <p:txBody>
            <a:bodyPr wrap="none" rtlCol="0">
              <a:spAutoFit/>
            </a:bodyPr>
            <a:lstStyle/>
            <a:p>
              <a:r>
                <a:rPr lang="en-US" sz="1600" dirty="0" smtClean="0"/>
                <a:t>80</a:t>
              </a:r>
              <a:endParaRPr lang="en-US" sz="1600" dirty="0"/>
            </a:p>
          </p:txBody>
        </p:sp>
      </p:grpSp>
      <p:grpSp>
        <p:nvGrpSpPr>
          <p:cNvPr id="74" name="Group 73"/>
          <p:cNvGrpSpPr/>
          <p:nvPr/>
        </p:nvGrpSpPr>
        <p:grpSpPr>
          <a:xfrm>
            <a:off x="3810000" y="4138621"/>
            <a:ext cx="1441590" cy="355600"/>
            <a:chOff x="3968610" y="4419600"/>
            <a:chExt cx="1441590" cy="355600"/>
          </a:xfrm>
        </p:grpSpPr>
        <p:sp>
          <p:nvSpPr>
            <p:cNvPr id="10" name="Rounded Rectangle 9"/>
            <p:cNvSpPr/>
            <p:nvPr/>
          </p:nvSpPr>
          <p:spPr>
            <a:xfrm>
              <a:off x="3991303" y="4470400"/>
              <a:ext cx="1371600"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968610" y="4419600"/>
              <a:ext cx="425116" cy="338554"/>
            </a:xfrm>
            <a:prstGeom prst="rect">
              <a:avLst/>
            </a:prstGeom>
            <a:noFill/>
          </p:spPr>
          <p:txBody>
            <a:bodyPr wrap="none" rtlCol="0">
              <a:spAutoFit/>
            </a:bodyPr>
            <a:lstStyle/>
            <a:p>
              <a:r>
                <a:rPr lang="en-US" sz="1600" dirty="0"/>
                <a:t>6</a:t>
              </a:r>
              <a:r>
                <a:rPr lang="en-US" sz="1600" dirty="0" smtClean="0"/>
                <a:t>0</a:t>
              </a:r>
              <a:endParaRPr lang="en-US" sz="1600" dirty="0"/>
            </a:p>
          </p:txBody>
        </p:sp>
        <p:sp>
          <p:nvSpPr>
            <p:cNvPr id="65" name="TextBox 64"/>
            <p:cNvSpPr txBox="1"/>
            <p:nvPr/>
          </p:nvSpPr>
          <p:spPr>
            <a:xfrm>
              <a:off x="4476847" y="4419600"/>
              <a:ext cx="425116" cy="338554"/>
            </a:xfrm>
            <a:prstGeom prst="rect">
              <a:avLst/>
            </a:prstGeom>
            <a:noFill/>
          </p:spPr>
          <p:txBody>
            <a:bodyPr wrap="none" rtlCol="0">
              <a:spAutoFit/>
            </a:bodyPr>
            <a:lstStyle/>
            <a:p>
              <a:r>
                <a:rPr lang="en-US" sz="1600" dirty="0"/>
                <a:t>6</a:t>
              </a:r>
              <a:r>
                <a:rPr lang="en-US" sz="1600" dirty="0" smtClean="0"/>
                <a:t>0</a:t>
              </a:r>
              <a:endParaRPr lang="en-US" sz="1600" dirty="0"/>
            </a:p>
          </p:txBody>
        </p:sp>
        <p:sp>
          <p:nvSpPr>
            <p:cNvPr id="66" name="TextBox 65"/>
            <p:cNvSpPr txBox="1"/>
            <p:nvPr/>
          </p:nvSpPr>
          <p:spPr>
            <a:xfrm>
              <a:off x="4985084" y="4419600"/>
              <a:ext cx="425116" cy="338554"/>
            </a:xfrm>
            <a:prstGeom prst="rect">
              <a:avLst/>
            </a:prstGeom>
            <a:noFill/>
          </p:spPr>
          <p:txBody>
            <a:bodyPr wrap="none" rtlCol="0">
              <a:spAutoFit/>
            </a:bodyPr>
            <a:lstStyle/>
            <a:p>
              <a:r>
                <a:rPr lang="en-US" sz="1600" dirty="0" smtClean="0"/>
                <a:t>60</a:t>
              </a:r>
              <a:endParaRPr lang="en-US" sz="1600" dirty="0"/>
            </a:p>
          </p:txBody>
        </p:sp>
      </p:grpSp>
      <p:sp>
        <p:nvSpPr>
          <p:cNvPr id="11" name="Rounded Rectangle 10"/>
          <p:cNvSpPr/>
          <p:nvPr/>
        </p:nvSpPr>
        <p:spPr>
          <a:xfrm>
            <a:off x="1725904" y="4729350"/>
            <a:ext cx="4975214" cy="304800"/>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p:cNvSpPr txBox="1"/>
          <p:nvPr/>
        </p:nvSpPr>
        <p:spPr>
          <a:xfrm>
            <a:off x="1676400"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2" name="TextBox 51"/>
          <p:cNvSpPr txBox="1"/>
          <p:nvPr/>
        </p:nvSpPr>
        <p:spPr>
          <a:xfrm>
            <a:off x="2208364"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3" name="TextBox 52"/>
          <p:cNvSpPr txBox="1"/>
          <p:nvPr/>
        </p:nvSpPr>
        <p:spPr>
          <a:xfrm>
            <a:off x="2740329"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4" name="TextBox 53"/>
          <p:cNvSpPr txBox="1"/>
          <p:nvPr/>
        </p:nvSpPr>
        <p:spPr>
          <a:xfrm>
            <a:off x="3272293"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5" name="TextBox 54"/>
          <p:cNvSpPr txBox="1"/>
          <p:nvPr/>
        </p:nvSpPr>
        <p:spPr>
          <a:xfrm>
            <a:off x="3804257"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6" name="TextBox 55"/>
          <p:cNvSpPr txBox="1"/>
          <p:nvPr/>
        </p:nvSpPr>
        <p:spPr>
          <a:xfrm>
            <a:off x="4308396"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7" name="TextBox 56"/>
          <p:cNvSpPr txBox="1"/>
          <p:nvPr/>
        </p:nvSpPr>
        <p:spPr>
          <a:xfrm>
            <a:off x="4868186"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58" name="TextBox 57"/>
          <p:cNvSpPr txBox="1"/>
          <p:nvPr/>
        </p:nvSpPr>
        <p:spPr>
          <a:xfrm>
            <a:off x="5265485"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67" name="TextBox 66"/>
          <p:cNvSpPr txBox="1"/>
          <p:nvPr/>
        </p:nvSpPr>
        <p:spPr>
          <a:xfrm>
            <a:off x="5779100"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68" name="TextBox 67"/>
          <p:cNvSpPr txBox="1"/>
          <p:nvPr/>
        </p:nvSpPr>
        <p:spPr>
          <a:xfrm>
            <a:off x="6176399" y="4729350"/>
            <a:ext cx="444963" cy="338554"/>
          </a:xfrm>
          <a:prstGeom prst="rect">
            <a:avLst/>
          </a:prstGeom>
          <a:noFill/>
        </p:spPr>
        <p:txBody>
          <a:bodyPr wrap="none" rtlCol="0">
            <a:spAutoFit/>
          </a:bodyPr>
          <a:lstStyle/>
          <a:p>
            <a:r>
              <a:rPr lang="en-US" sz="1600" dirty="0"/>
              <a:t>2</a:t>
            </a:r>
            <a:r>
              <a:rPr lang="en-US" sz="1600" dirty="0" smtClean="0"/>
              <a:t>0</a:t>
            </a:r>
            <a:endParaRPr lang="en-US" sz="1600" dirty="0"/>
          </a:p>
        </p:txBody>
      </p:sp>
      <p:sp>
        <p:nvSpPr>
          <p:cNvPr id="23" name="Rectangle 22"/>
          <p:cNvSpPr/>
          <p:nvPr/>
        </p:nvSpPr>
        <p:spPr>
          <a:xfrm>
            <a:off x="1676400" y="5334000"/>
            <a:ext cx="5029200" cy="228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6" name="Straight Connector 75"/>
          <p:cNvCxnSpPr/>
          <p:nvPr/>
        </p:nvCxnSpPr>
        <p:spPr>
          <a:xfrm>
            <a:off x="2101516" y="1055132"/>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613081"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24646"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636211"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147776" y="1066800"/>
            <a:ext cx="0" cy="450746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659341"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5170906"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682471"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194036" y="1066800"/>
            <a:ext cx="0" cy="45074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705600" y="1066800"/>
            <a:ext cx="0" cy="4507468"/>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689034" y="5715000"/>
            <a:ext cx="3505002"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p:nvPr/>
        </p:nvCxnSpPr>
        <p:spPr>
          <a:xfrm>
            <a:off x="3413669" y="5717969"/>
            <a:ext cx="8528"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030072" y="5715000"/>
            <a:ext cx="8528"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572000" y="5715000"/>
            <a:ext cx="8528"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105400" y="5715000"/>
            <a:ext cx="8528"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667703" y="5717969"/>
            <a:ext cx="14768" cy="682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689034" y="6060375"/>
            <a:ext cx="3535029" cy="0"/>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2681731" y="5756650"/>
            <a:ext cx="742511" cy="584775"/>
          </a:xfrm>
          <a:prstGeom prst="rect">
            <a:avLst/>
          </a:prstGeom>
          <a:noFill/>
        </p:spPr>
        <p:txBody>
          <a:bodyPr wrap="none" rtlCol="0">
            <a:spAutoFit/>
          </a:bodyPr>
          <a:lstStyle/>
          <a:p>
            <a:r>
              <a:rPr lang="en-US" sz="1600" dirty="0" smtClean="0"/>
              <a:t>Month</a:t>
            </a:r>
          </a:p>
          <a:p>
            <a:r>
              <a:rPr lang="en-US" sz="1600" dirty="0" smtClean="0"/>
              <a:t>Cum</a:t>
            </a:r>
            <a:endParaRPr lang="en-US" sz="1600" dirty="0"/>
          </a:p>
        </p:txBody>
      </p:sp>
      <p:sp>
        <p:nvSpPr>
          <p:cNvPr id="99" name="Down Arrow 98"/>
          <p:cNvSpPr/>
          <p:nvPr/>
        </p:nvSpPr>
        <p:spPr>
          <a:xfrm>
            <a:off x="4122741" y="653534"/>
            <a:ext cx="90770" cy="337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3758484" y="433450"/>
            <a:ext cx="820609" cy="276999"/>
          </a:xfrm>
          <a:prstGeom prst="rect">
            <a:avLst/>
          </a:prstGeom>
          <a:noFill/>
        </p:spPr>
        <p:txBody>
          <a:bodyPr wrap="none" rtlCol="0">
            <a:spAutoFit/>
          </a:bodyPr>
          <a:lstStyle/>
          <a:p>
            <a:r>
              <a:rPr lang="en-US" sz="1200" dirty="0" smtClean="0"/>
              <a:t>Time Now</a:t>
            </a:r>
            <a:endParaRPr lang="en-US" sz="1200" dirty="0"/>
          </a:p>
        </p:txBody>
      </p:sp>
      <p:graphicFrame>
        <p:nvGraphicFramePr>
          <p:cNvPr id="103" name="Table 102"/>
          <p:cNvGraphicFramePr>
            <a:graphicFrameLocks noGrp="1"/>
          </p:cNvGraphicFramePr>
          <p:nvPr>
            <p:extLst>
              <p:ext uri="{D42A27DB-BD31-4B8C-83A1-F6EECF244321}">
                <p14:modId xmlns:p14="http://schemas.microsoft.com/office/powerpoint/2010/main" val="1860201110"/>
              </p:ext>
            </p:extLst>
          </p:nvPr>
        </p:nvGraphicFramePr>
        <p:xfrm>
          <a:off x="7010400" y="650175"/>
          <a:ext cx="1970775" cy="5217222"/>
        </p:xfrm>
        <a:graphic>
          <a:graphicData uri="http://schemas.openxmlformats.org/drawingml/2006/table">
            <a:tbl>
              <a:tblPr firstRow="1" bandRow="1">
                <a:tableStyleId>{5C22544A-7EE6-4342-B048-85BDC9FD1C3A}</a:tableStyleId>
              </a:tblPr>
              <a:tblGrid>
                <a:gridCol w="656925"/>
                <a:gridCol w="656925"/>
                <a:gridCol w="656925"/>
              </a:tblGrid>
              <a:tr h="477750">
                <a:tc>
                  <a:txBody>
                    <a:bodyPr/>
                    <a:lstStyle/>
                    <a:p>
                      <a:r>
                        <a:rPr lang="en-US" dirty="0" smtClean="0">
                          <a:solidFill>
                            <a:schemeClr val="tx1"/>
                          </a:solidFill>
                        </a:rPr>
                        <a:t>BAC</a:t>
                      </a:r>
                      <a:endParaRPr lang="en-US" dirty="0">
                        <a:solidFill>
                          <a:schemeClr val="tx1"/>
                        </a:solidFill>
                      </a:endParaRPr>
                    </a:p>
                  </a:txBody>
                  <a:tcPr/>
                </a:tc>
                <a:tc>
                  <a:txBody>
                    <a:bodyPr/>
                    <a:lstStyle/>
                    <a:p>
                      <a:r>
                        <a:rPr lang="en-US" dirty="0" smtClean="0">
                          <a:solidFill>
                            <a:schemeClr val="tx1"/>
                          </a:solidFill>
                        </a:rPr>
                        <a:t>Mo.</a:t>
                      </a:r>
                      <a:endParaRPr lang="en-US" dirty="0">
                        <a:solidFill>
                          <a:schemeClr val="tx1"/>
                        </a:solidFill>
                      </a:endParaRPr>
                    </a:p>
                  </a:txBody>
                  <a:tcPr/>
                </a:tc>
                <a:tc>
                  <a:txBody>
                    <a:bodyPr/>
                    <a:lstStyle/>
                    <a:p>
                      <a:r>
                        <a:rPr lang="en-US" dirty="0" smtClean="0">
                          <a:solidFill>
                            <a:schemeClr val="tx1"/>
                          </a:solidFill>
                        </a:rPr>
                        <a:t>Cum</a:t>
                      </a:r>
                      <a:endParaRPr lang="en-US" dirty="0">
                        <a:solidFill>
                          <a:schemeClr val="tx1"/>
                        </a:solidFill>
                      </a:endParaRPr>
                    </a:p>
                  </a:txBody>
                  <a:tcPr/>
                </a:tc>
              </a:tr>
              <a:tr h="592434">
                <a:tc>
                  <a:txBody>
                    <a:bodyPr/>
                    <a:lstStyle/>
                    <a:p>
                      <a:r>
                        <a:rPr lang="en-US" dirty="0" smtClean="0">
                          <a:solidFill>
                            <a:schemeClr val="tx1"/>
                          </a:solidFill>
                        </a:rPr>
                        <a:t>540</a:t>
                      </a:r>
                      <a:endParaRPr lang="en-US" dirty="0">
                        <a:solidFill>
                          <a:schemeClr val="tx1"/>
                        </a:solidFill>
                      </a:endParaRPr>
                    </a:p>
                  </a:txBody>
                  <a:tcPr/>
                </a:tc>
                <a:tc>
                  <a:txBody>
                    <a:bodyPr/>
                    <a:lstStyle/>
                    <a:p>
                      <a:r>
                        <a:rPr lang="en-US" dirty="0" smtClean="0">
                          <a:solidFill>
                            <a:schemeClr val="tx1"/>
                          </a:solidFill>
                        </a:rPr>
                        <a:t>  0</a:t>
                      </a:r>
                      <a:endParaRPr lang="en-US" dirty="0">
                        <a:solidFill>
                          <a:schemeClr val="tx1"/>
                        </a:solidFill>
                      </a:endParaRPr>
                    </a:p>
                  </a:txBody>
                  <a:tcPr/>
                </a:tc>
                <a:tc>
                  <a:txBody>
                    <a:bodyPr/>
                    <a:lstStyle/>
                    <a:p>
                      <a:r>
                        <a:rPr lang="en-US" dirty="0" smtClean="0">
                          <a:solidFill>
                            <a:schemeClr val="tx1"/>
                          </a:solidFill>
                        </a:rPr>
                        <a:t>140</a:t>
                      </a:r>
                      <a:endParaRPr lang="en-US" dirty="0">
                        <a:solidFill>
                          <a:schemeClr val="tx1"/>
                        </a:solidFill>
                      </a:endParaRPr>
                    </a:p>
                  </a:txBody>
                  <a:tcPr/>
                </a:tc>
              </a:tr>
              <a:tr h="592434">
                <a:tc>
                  <a:txBody>
                    <a:bodyPr/>
                    <a:lstStyle/>
                    <a:p>
                      <a:r>
                        <a:rPr lang="en-US" dirty="0" smtClean="0">
                          <a:solidFill>
                            <a:schemeClr val="tx1"/>
                          </a:solidFill>
                        </a:rPr>
                        <a:t>160</a:t>
                      </a:r>
                      <a:endParaRPr lang="en-US" dirty="0">
                        <a:solidFill>
                          <a:schemeClr val="tx1"/>
                        </a:solidFill>
                      </a:endParaRPr>
                    </a:p>
                  </a:txBody>
                  <a:tcPr/>
                </a:tc>
                <a:tc>
                  <a:txBody>
                    <a:bodyPr/>
                    <a:lstStyle/>
                    <a:p>
                      <a:r>
                        <a:rPr lang="en-US" baseline="0" dirty="0" smtClean="0">
                          <a:solidFill>
                            <a:schemeClr val="tx1"/>
                          </a:solidFill>
                        </a:rPr>
                        <a:t>  </a:t>
                      </a:r>
                      <a:r>
                        <a:rPr lang="en-US" dirty="0" smtClean="0">
                          <a:solidFill>
                            <a:schemeClr val="tx1"/>
                          </a:solidFill>
                        </a:rPr>
                        <a:t>0</a:t>
                      </a:r>
                      <a:endParaRPr lang="en-US" dirty="0">
                        <a:solidFill>
                          <a:schemeClr val="tx1"/>
                        </a:solidFill>
                      </a:endParaRPr>
                    </a:p>
                  </a:txBody>
                  <a:tcPr/>
                </a:tc>
                <a:tc>
                  <a:txBody>
                    <a:bodyPr/>
                    <a:lstStyle/>
                    <a:p>
                      <a:r>
                        <a:rPr lang="en-US" baseline="0" dirty="0" smtClean="0">
                          <a:solidFill>
                            <a:schemeClr val="tx1"/>
                          </a:solidFill>
                        </a:rPr>
                        <a:t>    0</a:t>
                      </a:r>
                      <a:endParaRPr lang="en-US" dirty="0">
                        <a:solidFill>
                          <a:schemeClr val="tx1"/>
                        </a:solidFill>
                      </a:endParaRPr>
                    </a:p>
                  </a:txBody>
                  <a:tcPr/>
                </a:tc>
              </a:tr>
              <a:tr h="592434">
                <a:tc>
                  <a:txBody>
                    <a:bodyPr/>
                    <a:lstStyle/>
                    <a:p>
                      <a:r>
                        <a:rPr lang="en-US" dirty="0" smtClean="0">
                          <a:solidFill>
                            <a:schemeClr val="tx1"/>
                          </a:solidFill>
                        </a:rPr>
                        <a:t>200</a:t>
                      </a:r>
                      <a:endParaRPr lang="en-US" dirty="0">
                        <a:solidFill>
                          <a:schemeClr val="tx1"/>
                        </a:solidFill>
                      </a:endParaRPr>
                    </a:p>
                  </a:txBody>
                  <a:tcPr/>
                </a:tc>
                <a:tc>
                  <a:txBody>
                    <a:bodyPr/>
                    <a:lstStyle/>
                    <a:p>
                      <a:r>
                        <a:rPr lang="en-US" dirty="0" smtClean="0">
                          <a:solidFill>
                            <a:schemeClr val="tx1"/>
                          </a:solidFill>
                        </a:rPr>
                        <a:t>10</a:t>
                      </a:r>
                      <a:endParaRPr lang="en-US" dirty="0">
                        <a:solidFill>
                          <a:schemeClr val="tx1"/>
                        </a:solidFill>
                      </a:endParaRPr>
                    </a:p>
                  </a:txBody>
                  <a:tcPr/>
                </a:tc>
                <a:tc>
                  <a:txBody>
                    <a:bodyPr/>
                    <a:lstStyle/>
                    <a:p>
                      <a:r>
                        <a:rPr lang="en-US" dirty="0" smtClean="0">
                          <a:solidFill>
                            <a:schemeClr val="tx1"/>
                          </a:solidFill>
                        </a:rPr>
                        <a:t>   30</a:t>
                      </a:r>
                      <a:endParaRPr lang="en-US" dirty="0">
                        <a:solidFill>
                          <a:schemeClr val="tx1"/>
                        </a:solidFill>
                      </a:endParaRPr>
                    </a:p>
                  </a:txBody>
                  <a:tcPr/>
                </a:tc>
              </a:tr>
              <a:tr h="592434">
                <a:tc>
                  <a:txBody>
                    <a:bodyPr/>
                    <a:lstStyle/>
                    <a:p>
                      <a:r>
                        <a:rPr lang="en-US" dirty="0" smtClean="0">
                          <a:solidFill>
                            <a:schemeClr val="tx1"/>
                          </a:solidFill>
                        </a:rPr>
                        <a:t>54</a:t>
                      </a:r>
                      <a:endParaRPr lang="en-US" dirty="0">
                        <a:solidFill>
                          <a:schemeClr val="tx1"/>
                        </a:solidFill>
                      </a:endParaRPr>
                    </a:p>
                  </a:txBody>
                  <a:tcPr/>
                </a:tc>
                <a:tc>
                  <a:txBody>
                    <a:bodyPr/>
                    <a:lstStyle/>
                    <a:p>
                      <a:r>
                        <a:rPr lang="en-US" dirty="0" smtClean="0">
                          <a:solidFill>
                            <a:schemeClr val="tx1"/>
                          </a:solidFill>
                        </a:rPr>
                        <a:t>  0</a:t>
                      </a:r>
                      <a:endParaRPr lang="en-US" dirty="0">
                        <a:solidFill>
                          <a:schemeClr val="tx1"/>
                        </a:solidFill>
                      </a:endParaRPr>
                    </a:p>
                  </a:txBody>
                  <a:tcPr/>
                </a:tc>
                <a:tc>
                  <a:txBody>
                    <a:bodyPr/>
                    <a:lstStyle/>
                    <a:p>
                      <a:r>
                        <a:rPr lang="en-US" dirty="0" smtClean="0">
                          <a:solidFill>
                            <a:schemeClr val="tx1"/>
                          </a:solidFill>
                        </a:rPr>
                        <a:t>   14</a:t>
                      </a:r>
                      <a:endParaRPr lang="en-US" dirty="0">
                        <a:solidFill>
                          <a:schemeClr val="tx1"/>
                        </a:solidFill>
                      </a:endParaRPr>
                    </a:p>
                  </a:txBody>
                  <a:tcPr/>
                </a:tc>
              </a:tr>
              <a:tr h="592434">
                <a:tc>
                  <a:txBody>
                    <a:bodyPr/>
                    <a:lstStyle/>
                    <a:p>
                      <a:r>
                        <a:rPr lang="en-US" dirty="0" smtClean="0">
                          <a:solidFill>
                            <a:schemeClr val="tx1"/>
                          </a:solidFill>
                        </a:rPr>
                        <a:t>300</a:t>
                      </a:r>
                      <a:endParaRPr lang="en-US" dirty="0">
                        <a:solidFill>
                          <a:schemeClr val="tx1"/>
                        </a:solidFill>
                      </a:endParaRPr>
                    </a:p>
                  </a:txBody>
                  <a:tcPr/>
                </a:tc>
                <a:tc>
                  <a:txBody>
                    <a:bodyPr/>
                    <a:lstStyle/>
                    <a:p>
                      <a:r>
                        <a:rPr lang="en-US" dirty="0" smtClean="0">
                          <a:solidFill>
                            <a:schemeClr val="tx1"/>
                          </a:solidFill>
                        </a:rPr>
                        <a:t>30</a:t>
                      </a:r>
                      <a:endParaRPr lang="en-US" dirty="0">
                        <a:solidFill>
                          <a:schemeClr val="tx1"/>
                        </a:solidFill>
                      </a:endParaRPr>
                    </a:p>
                  </a:txBody>
                  <a:tcPr/>
                </a:tc>
                <a:tc>
                  <a:txBody>
                    <a:bodyPr/>
                    <a:lstStyle/>
                    <a:p>
                      <a:r>
                        <a:rPr lang="en-US" dirty="0" smtClean="0">
                          <a:solidFill>
                            <a:schemeClr val="tx1"/>
                          </a:solidFill>
                        </a:rPr>
                        <a:t>   60</a:t>
                      </a:r>
                      <a:endParaRPr lang="en-US" dirty="0">
                        <a:solidFill>
                          <a:schemeClr val="tx1"/>
                        </a:solidFill>
                      </a:endParaRPr>
                    </a:p>
                  </a:txBody>
                  <a:tcPr/>
                </a:tc>
              </a:tr>
              <a:tr h="592434">
                <a:tc>
                  <a:txBody>
                    <a:bodyPr/>
                    <a:lstStyle/>
                    <a:p>
                      <a:r>
                        <a:rPr lang="en-US" dirty="0" smtClean="0">
                          <a:solidFill>
                            <a:schemeClr val="tx1"/>
                          </a:solidFill>
                        </a:rPr>
                        <a:t>180</a:t>
                      </a:r>
                      <a:endParaRPr lang="en-US" dirty="0">
                        <a:solidFill>
                          <a:schemeClr val="tx1"/>
                        </a:solidFill>
                      </a:endParaRPr>
                    </a:p>
                  </a:txBody>
                  <a:tcPr/>
                </a:tc>
                <a:tc>
                  <a:txBody>
                    <a:bodyPr/>
                    <a:lstStyle/>
                    <a:p>
                      <a:r>
                        <a:rPr lang="en-US" dirty="0" smtClean="0">
                          <a:solidFill>
                            <a:schemeClr val="tx1"/>
                          </a:solidFill>
                        </a:rPr>
                        <a:t>90</a:t>
                      </a:r>
                      <a:endParaRPr lang="en-US" dirty="0">
                        <a:solidFill>
                          <a:schemeClr val="tx1"/>
                        </a:solidFill>
                      </a:endParaRPr>
                    </a:p>
                  </a:txBody>
                  <a:tcPr/>
                </a:tc>
                <a:tc>
                  <a:txBody>
                    <a:bodyPr/>
                    <a:lstStyle/>
                    <a:p>
                      <a:r>
                        <a:rPr lang="en-US" dirty="0" smtClean="0">
                          <a:solidFill>
                            <a:schemeClr val="tx1"/>
                          </a:solidFill>
                        </a:rPr>
                        <a:t>  90</a:t>
                      </a:r>
                      <a:endParaRPr lang="en-US" dirty="0">
                        <a:solidFill>
                          <a:schemeClr val="tx1"/>
                        </a:solidFill>
                      </a:endParaRPr>
                    </a:p>
                  </a:txBody>
                  <a:tcPr/>
                </a:tc>
              </a:tr>
              <a:tr h="592434">
                <a:tc>
                  <a:txBody>
                    <a:bodyPr/>
                    <a:lstStyle/>
                    <a:p>
                      <a:r>
                        <a:rPr lang="en-US" u="sng" dirty="0" smtClean="0">
                          <a:solidFill>
                            <a:schemeClr val="tx1"/>
                          </a:solidFill>
                        </a:rPr>
                        <a:t>200</a:t>
                      </a:r>
                      <a:endParaRPr lang="en-US" u="sng" dirty="0">
                        <a:solidFill>
                          <a:schemeClr val="tx1"/>
                        </a:solidFill>
                      </a:endParaRPr>
                    </a:p>
                  </a:txBody>
                  <a:tcPr/>
                </a:tc>
                <a:tc>
                  <a:txBody>
                    <a:bodyPr/>
                    <a:lstStyle/>
                    <a:p>
                      <a:r>
                        <a:rPr lang="en-US" u="sng" dirty="0" smtClean="0">
                          <a:solidFill>
                            <a:schemeClr val="tx1"/>
                          </a:solidFill>
                        </a:rPr>
                        <a:t>20</a:t>
                      </a:r>
                      <a:endParaRPr lang="en-US" u="sng" dirty="0">
                        <a:solidFill>
                          <a:schemeClr val="tx1"/>
                        </a:solidFill>
                      </a:endParaRPr>
                    </a:p>
                  </a:txBody>
                  <a:tcPr/>
                </a:tc>
                <a:tc>
                  <a:txBody>
                    <a:bodyPr/>
                    <a:lstStyle/>
                    <a:p>
                      <a:r>
                        <a:rPr lang="en-US" u="sng" dirty="0" smtClean="0">
                          <a:solidFill>
                            <a:schemeClr val="tx1"/>
                          </a:solidFill>
                        </a:rPr>
                        <a:t> 100</a:t>
                      </a:r>
                      <a:endParaRPr lang="en-US" u="sng" dirty="0">
                        <a:solidFill>
                          <a:schemeClr val="tx1"/>
                        </a:solidFill>
                      </a:endParaRPr>
                    </a:p>
                  </a:txBody>
                  <a:tcPr/>
                </a:tc>
              </a:tr>
              <a:tr h="592434">
                <a:tc>
                  <a:txBody>
                    <a:bodyPr/>
                    <a:lstStyle/>
                    <a:p>
                      <a:r>
                        <a:rPr lang="en-US" sz="1400" dirty="0" smtClean="0">
                          <a:solidFill>
                            <a:schemeClr val="tx1"/>
                          </a:solidFill>
                        </a:rPr>
                        <a:t>1634</a:t>
                      </a:r>
                      <a:endParaRPr lang="en-US" sz="1400" dirty="0">
                        <a:solidFill>
                          <a:schemeClr val="tx1"/>
                        </a:solidFill>
                      </a:endParaRPr>
                    </a:p>
                  </a:txBody>
                  <a:tcPr/>
                </a:tc>
                <a:tc>
                  <a:txBody>
                    <a:bodyPr/>
                    <a:lstStyle/>
                    <a:p>
                      <a:r>
                        <a:rPr lang="en-US" sz="1400" dirty="0" smtClean="0">
                          <a:solidFill>
                            <a:schemeClr val="tx1"/>
                          </a:solidFill>
                        </a:rPr>
                        <a:t>150</a:t>
                      </a:r>
                      <a:endParaRPr lang="en-US" sz="1400" dirty="0">
                        <a:solidFill>
                          <a:schemeClr val="tx1"/>
                        </a:solidFill>
                      </a:endParaRPr>
                    </a:p>
                  </a:txBody>
                  <a:tcPr/>
                </a:tc>
                <a:tc>
                  <a:txBody>
                    <a:bodyPr/>
                    <a:lstStyle/>
                    <a:p>
                      <a:r>
                        <a:rPr lang="en-US" sz="1400" dirty="0" smtClean="0">
                          <a:solidFill>
                            <a:schemeClr val="tx1"/>
                          </a:solidFill>
                        </a:rPr>
                        <a:t>434</a:t>
                      </a:r>
                      <a:endParaRPr lang="en-US" sz="1400" dirty="0">
                        <a:solidFill>
                          <a:schemeClr val="tx1"/>
                        </a:solidFill>
                      </a:endParaRPr>
                    </a:p>
                  </a:txBody>
                  <a:tcPr/>
                </a:tc>
              </a:tr>
            </a:tbl>
          </a:graphicData>
        </a:graphic>
      </p:graphicFrame>
      <p:sp>
        <p:nvSpPr>
          <p:cNvPr id="106" name="Isosceles Triangle 105"/>
          <p:cNvSpPr/>
          <p:nvPr/>
        </p:nvSpPr>
        <p:spPr>
          <a:xfrm rot="10800000">
            <a:off x="1649704" y="1066800"/>
            <a:ext cx="152400" cy="169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Isosceles Triangle 108"/>
          <p:cNvSpPr/>
          <p:nvPr/>
        </p:nvSpPr>
        <p:spPr>
          <a:xfrm rot="10800000">
            <a:off x="2362200" y="1066800"/>
            <a:ext cx="152400" cy="169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Isosceles Triangle 109"/>
          <p:cNvSpPr/>
          <p:nvPr/>
        </p:nvSpPr>
        <p:spPr>
          <a:xfrm rot="10800000">
            <a:off x="2895600" y="1066800"/>
            <a:ext cx="152400" cy="169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Isosceles Triangle 110"/>
          <p:cNvSpPr/>
          <p:nvPr/>
        </p:nvSpPr>
        <p:spPr>
          <a:xfrm rot="10800000">
            <a:off x="3352800" y="1066800"/>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Isosceles Triangle 111"/>
          <p:cNvSpPr/>
          <p:nvPr/>
        </p:nvSpPr>
        <p:spPr>
          <a:xfrm rot="10800000">
            <a:off x="3886200" y="1066800"/>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Isosceles Triangle 112"/>
          <p:cNvSpPr/>
          <p:nvPr/>
        </p:nvSpPr>
        <p:spPr>
          <a:xfrm rot="10800000">
            <a:off x="4419600" y="1066800"/>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Isosceles Triangle 113"/>
          <p:cNvSpPr/>
          <p:nvPr/>
        </p:nvSpPr>
        <p:spPr>
          <a:xfrm rot="10800000">
            <a:off x="4876800" y="1066800"/>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Isosceles Triangle 114"/>
          <p:cNvSpPr/>
          <p:nvPr/>
        </p:nvSpPr>
        <p:spPr>
          <a:xfrm rot="10800000">
            <a:off x="5410200" y="1066800"/>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Isosceles Triangle 115"/>
          <p:cNvSpPr/>
          <p:nvPr/>
        </p:nvSpPr>
        <p:spPr>
          <a:xfrm rot="10800000">
            <a:off x="3581400" y="1659523"/>
            <a:ext cx="152400" cy="169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Isosceles Triangle 116"/>
          <p:cNvSpPr/>
          <p:nvPr/>
        </p:nvSpPr>
        <p:spPr>
          <a:xfrm rot="10800000">
            <a:off x="4572000" y="1659523"/>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432" y="193711"/>
            <a:ext cx="2199833" cy="369332"/>
          </a:xfrm>
          <a:prstGeom prst="rect">
            <a:avLst/>
          </a:prstGeom>
          <a:noFill/>
        </p:spPr>
        <p:txBody>
          <a:bodyPr wrap="none" rtlCol="0">
            <a:spAutoFit/>
          </a:bodyPr>
          <a:lstStyle/>
          <a:p>
            <a:r>
              <a:rPr lang="en-US" b="1" dirty="0" smtClean="0"/>
              <a:t>Control Account Plan</a:t>
            </a:r>
            <a:endParaRPr lang="en-US" b="1" dirty="0"/>
          </a:p>
        </p:txBody>
      </p:sp>
      <p:sp>
        <p:nvSpPr>
          <p:cNvPr id="5" name="TextBox 4"/>
          <p:cNvSpPr txBox="1"/>
          <p:nvPr/>
        </p:nvSpPr>
        <p:spPr>
          <a:xfrm>
            <a:off x="220754" y="1235036"/>
            <a:ext cx="1234633" cy="369332"/>
          </a:xfrm>
          <a:prstGeom prst="rect">
            <a:avLst/>
          </a:prstGeom>
          <a:noFill/>
        </p:spPr>
        <p:txBody>
          <a:bodyPr wrap="none" rtlCol="0">
            <a:spAutoFit/>
          </a:bodyPr>
          <a:lstStyle/>
          <a:p>
            <a:r>
              <a:rPr lang="en-US" dirty="0" smtClean="0"/>
              <a:t>WP 1: M/S</a:t>
            </a:r>
            <a:endParaRPr lang="en-US" dirty="0"/>
          </a:p>
        </p:txBody>
      </p:sp>
      <p:sp>
        <p:nvSpPr>
          <p:cNvPr id="105" name="TextBox 104"/>
          <p:cNvSpPr txBox="1"/>
          <p:nvPr/>
        </p:nvSpPr>
        <p:spPr>
          <a:xfrm>
            <a:off x="228600" y="1764268"/>
            <a:ext cx="1446806" cy="369332"/>
          </a:xfrm>
          <a:prstGeom prst="rect">
            <a:avLst/>
          </a:prstGeom>
          <a:noFill/>
        </p:spPr>
        <p:txBody>
          <a:bodyPr wrap="none" rtlCol="0">
            <a:spAutoFit/>
          </a:bodyPr>
          <a:lstStyle/>
          <a:p>
            <a:r>
              <a:rPr lang="en-US" dirty="0" smtClean="0"/>
              <a:t>WP 2: 0/100</a:t>
            </a:r>
            <a:endParaRPr lang="en-US" dirty="0"/>
          </a:p>
        </p:txBody>
      </p:sp>
      <p:sp>
        <p:nvSpPr>
          <p:cNvPr id="107" name="TextBox 106"/>
          <p:cNvSpPr txBox="1"/>
          <p:nvPr/>
        </p:nvSpPr>
        <p:spPr>
          <a:xfrm>
            <a:off x="228600" y="2373868"/>
            <a:ext cx="1598066" cy="369332"/>
          </a:xfrm>
          <a:prstGeom prst="rect">
            <a:avLst/>
          </a:prstGeom>
          <a:noFill/>
        </p:spPr>
        <p:txBody>
          <a:bodyPr wrap="none" rtlCol="0">
            <a:spAutoFit/>
          </a:bodyPr>
          <a:lstStyle/>
          <a:p>
            <a:r>
              <a:rPr lang="en-US" dirty="0" smtClean="0"/>
              <a:t>WP 3: % Comp</a:t>
            </a:r>
            <a:endParaRPr lang="en-US" dirty="0"/>
          </a:p>
        </p:txBody>
      </p:sp>
      <p:sp>
        <p:nvSpPr>
          <p:cNvPr id="108" name="TextBox 107"/>
          <p:cNvSpPr txBox="1"/>
          <p:nvPr/>
        </p:nvSpPr>
        <p:spPr>
          <a:xfrm>
            <a:off x="228600" y="2907268"/>
            <a:ext cx="1513235" cy="369332"/>
          </a:xfrm>
          <a:prstGeom prst="rect">
            <a:avLst/>
          </a:prstGeom>
          <a:noFill/>
        </p:spPr>
        <p:txBody>
          <a:bodyPr wrap="none" rtlCol="0">
            <a:spAutoFit/>
          </a:bodyPr>
          <a:lstStyle/>
          <a:p>
            <a:r>
              <a:rPr lang="en-US" dirty="0" smtClean="0"/>
              <a:t>WP 4: </a:t>
            </a:r>
            <a:r>
              <a:rPr lang="en-US" dirty="0" err="1" smtClean="0"/>
              <a:t>Apport</a:t>
            </a:r>
            <a:r>
              <a:rPr lang="en-US" dirty="0" smtClean="0"/>
              <a:t>.</a:t>
            </a:r>
            <a:endParaRPr lang="en-US" dirty="0"/>
          </a:p>
        </p:txBody>
      </p:sp>
      <p:sp>
        <p:nvSpPr>
          <p:cNvPr id="118" name="TextBox 117"/>
          <p:cNvSpPr txBox="1"/>
          <p:nvPr/>
        </p:nvSpPr>
        <p:spPr>
          <a:xfrm>
            <a:off x="228600" y="3516868"/>
            <a:ext cx="1598066" cy="369332"/>
          </a:xfrm>
          <a:prstGeom prst="rect">
            <a:avLst/>
          </a:prstGeom>
          <a:noFill/>
        </p:spPr>
        <p:txBody>
          <a:bodyPr wrap="none" rtlCol="0">
            <a:spAutoFit/>
          </a:bodyPr>
          <a:lstStyle/>
          <a:p>
            <a:r>
              <a:rPr lang="en-US" dirty="0" smtClean="0"/>
              <a:t>WP 5: % Comp</a:t>
            </a:r>
            <a:endParaRPr lang="en-US" dirty="0"/>
          </a:p>
        </p:txBody>
      </p:sp>
      <p:sp>
        <p:nvSpPr>
          <p:cNvPr id="119" name="TextBox 118"/>
          <p:cNvSpPr txBox="1"/>
          <p:nvPr/>
        </p:nvSpPr>
        <p:spPr>
          <a:xfrm>
            <a:off x="228600" y="4114800"/>
            <a:ext cx="1454244" cy="369332"/>
          </a:xfrm>
          <a:prstGeom prst="rect">
            <a:avLst/>
          </a:prstGeom>
          <a:noFill/>
        </p:spPr>
        <p:txBody>
          <a:bodyPr wrap="none" rtlCol="0">
            <a:spAutoFit/>
          </a:bodyPr>
          <a:lstStyle/>
          <a:p>
            <a:r>
              <a:rPr lang="en-US" dirty="0" smtClean="0"/>
              <a:t>WP 6: 50/50</a:t>
            </a:r>
            <a:endParaRPr lang="en-US" dirty="0"/>
          </a:p>
        </p:txBody>
      </p:sp>
      <p:sp>
        <p:nvSpPr>
          <p:cNvPr id="120" name="TextBox 119"/>
          <p:cNvSpPr txBox="1"/>
          <p:nvPr/>
        </p:nvSpPr>
        <p:spPr>
          <a:xfrm>
            <a:off x="228600" y="4659868"/>
            <a:ext cx="1174873" cy="369332"/>
          </a:xfrm>
          <a:prstGeom prst="rect">
            <a:avLst/>
          </a:prstGeom>
          <a:noFill/>
        </p:spPr>
        <p:txBody>
          <a:bodyPr wrap="none" rtlCol="0">
            <a:spAutoFit/>
          </a:bodyPr>
          <a:lstStyle/>
          <a:p>
            <a:r>
              <a:rPr lang="en-US" dirty="0" smtClean="0"/>
              <a:t>WP 7: LOE</a:t>
            </a:r>
            <a:endParaRPr lang="en-US" dirty="0"/>
          </a:p>
        </p:txBody>
      </p:sp>
      <p:sp>
        <p:nvSpPr>
          <p:cNvPr id="75" name="TextBox 74"/>
          <p:cNvSpPr txBox="1"/>
          <p:nvPr/>
        </p:nvSpPr>
        <p:spPr>
          <a:xfrm>
            <a:off x="1661142" y="5301973"/>
            <a:ext cx="5044457" cy="276999"/>
          </a:xfrm>
          <a:prstGeom prst="rect">
            <a:avLst/>
          </a:prstGeom>
          <a:noFill/>
        </p:spPr>
        <p:txBody>
          <a:bodyPr wrap="square" rtlCol="0">
            <a:spAutoFit/>
          </a:bodyPr>
          <a:lstStyle/>
          <a:p>
            <a:r>
              <a:rPr lang="en-US" sz="1200" dirty="0" smtClean="0"/>
              <a:t>64        64       106       168       298      380       278       196      40          40</a:t>
            </a:r>
            <a:endParaRPr lang="en-US" sz="1200" dirty="0"/>
          </a:p>
        </p:txBody>
      </p:sp>
      <p:sp>
        <p:nvSpPr>
          <p:cNvPr id="78" name="TextBox 77"/>
          <p:cNvSpPr txBox="1"/>
          <p:nvPr/>
        </p:nvSpPr>
        <p:spPr>
          <a:xfrm>
            <a:off x="3472680" y="5722466"/>
            <a:ext cx="2751383" cy="276999"/>
          </a:xfrm>
          <a:prstGeom prst="rect">
            <a:avLst/>
          </a:prstGeom>
          <a:noFill/>
        </p:spPr>
        <p:txBody>
          <a:bodyPr wrap="square" rtlCol="0">
            <a:spAutoFit/>
          </a:bodyPr>
          <a:lstStyle/>
          <a:p>
            <a:r>
              <a:rPr lang="en-US" sz="1200" dirty="0" smtClean="0"/>
              <a:t>298        150        300        -148      -150</a:t>
            </a:r>
            <a:endParaRPr lang="en-US" sz="1200" dirty="0"/>
          </a:p>
        </p:txBody>
      </p:sp>
      <p:sp>
        <p:nvSpPr>
          <p:cNvPr id="121" name="TextBox 120"/>
          <p:cNvSpPr txBox="1"/>
          <p:nvPr/>
        </p:nvSpPr>
        <p:spPr>
          <a:xfrm>
            <a:off x="3476500" y="6016823"/>
            <a:ext cx="2751383" cy="276999"/>
          </a:xfrm>
          <a:prstGeom prst="rect">
            <a:avLst/>
          </a:prstGeom>
          <a:noFill/>
        </p:spPr>
        <p:txBody>
          <a:bodyPr wrap="square" rtlCol="0">
            <a:spAutoFit/>
          </a:bodyPr>
          <a:lstStyle/>
          <a:p>
            <a:r>
              <a:rPr lang="en-US" sz="1200" dirty="0" smtClean="0"/>
              <a:t>700        434        650      -266       -216</a:t>
            </a:r>
            <a:endParaRPr lang="en-US" sz="1200" dirty="0"/>
          </a:p>
        </p:txBody>
      </p:sp>
      <p:sp>
        <p:nvSpPr>
          <p:cNvPr id="89" name="Slide Number Placeholder 88"/>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2</a:t>
            </a:fld>
            <a:endParaRPr lang="en-US"/>
          </a:p>
        </p:txBody>
      </p:sp>
      <p:sp>
        <p:nvSpPr>
          <p:cNvPr id="122" name="Isosceles Triangle 121"/>
          <p:cNvSpPr/>
          <p:nvPr/>
        </p:nvSpPr>
        <p:spPr>
          <a:xfrm rot="10800000">
            <a:off x="3762501" y="4021722"/>
            <a:ext cx="152400" cy="1692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Isosceles Triangle 122"/>
          <p:cNvSpPr/>
          <p:nvPr/>
        </p:nvSpPr>
        <p:spPr>
          <a:xfrm rot="10800000">
            <a:off x="5124200" y="4021722"/>
            <a:ext cx="152400" cy="16927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3402431" y="6410805"/>
            <a:ext cx="2846677" cy="307777"/>
          </a:xfrm>
          <a:prstGeom prst="rect">
            <a:avLst/>
          </a:prstGeom>
          <a:noFill/>
        </p:spPr>
        <p:txBody>
          <a:bodyPr wrap="none" rtlCol="0">
            <a:spAutoFit/>
          </a:bodyPr>
          <a:lstStyle/>
          <a:p>
            <a:r>
              <a:rPr lang="en-US" sz="1400" dirty="0" smtClean="0"/>
              <a:t>BCWS    BCWP  ACWP   SV         CV  </a:t>
            </a:r>
            <a:endParaRPr lang="en-US" sz="1400" dirty="0"/>
          </a:p>
        </p:txBody>
      </p:sp>
    </p:spTree>
    <p:extLst>
      <p:ext uri="{BB962C8B-B14F-4D97-AF65-F5344CB8AC3E}">
        <p14:creationId xmlns:p14="http://schemas.microsoft.com/office/powerpoint/2010/main" val="254031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Solution</a:t>
            </a:r>
            <a:endParaRPr lang="en-US" dirty="0"/>
          </a:p>
        </p:txBody>
      </p:sp>
      <p:sp>
        <p:nvSpPr>
          <p:cNvPr id="3" name="Subtitle 2"/>
          <p:cNvSpPr>
            <a:spLocks noGrp="1"/>
          </p:cNvSpPr>
          <p:nvPr>
            <p:ph type="subTitle" idx="1"/>
          </p:nvPr>
        </p:nvSpPr>
        <p:spPr/>
        <p:txBody>
          <a:bodyPr/>
          <a:lstStyle/>
          <a:p>
            <a:r>
              <a:rPr lang="en-US" dirty="0" smtClean="0"/>
              <a:t>Exercise 2</a:t>
            </a:r>
            <a:endParaRPr lang="en-US" dirty="0"/>
          </a:p>
        </p:txBody>
      </p:sp>
    </p:spTree>
    <p:extLst>
      <p:ext uri="{BB962C8B-B14F-4D97-AF65-F5344CB8AC3E}">
        <p14:creationId xmlns:p14="http://schemas.microsoft.com/office/powerpoint/2010/main" val="312288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p:cNvSpPr>
          <p:nvPr>
            <p:ph type="title"/>
          </p:nvPr>
        </p:nvSpPr>
        <p:spPr/>
        <p:txBody>
          <a:bodyPr/>
          <a:lstStyle/>
          <a:p>
            <a:pPr eaLnBrk="1" hangingPunct="1"/>
            <a:r>
              <a:rPr lang="en-US" smtClean="0"/>
              <a:t>Case 2 Solution</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4</a:t>
            </a:fld>
            <a:endParaRPr lang="en-US"/>
          </a:p>
        </p:txBody>
      </p:sp>
      <p:sp>
        <p:nvSpPr>
          <p:cNvPr id="238595" name="Text Box 3"/>
          <p:cNvSpPr txBox="1">
            <a:spLocks noChangeArrowheads="1"/>
          </p:cNvSpPr>
          <p:nvPr/>
        </p:nvSpPr>
        <p:spPr bwMode="auto">
          <a:xfrm>
            <a:off x="327025" y="1247775"/>
            <a:ext cx="173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1.  SV and CV:</a:t>
            </a:r>
          </a:p>
        </p:txBody>
      </p:sp>
      <p:sp>
        <p:nvSpPr>
          <p:cNvPr id="238596" name="Text Box 4"/>
          <p:cNvSpPr txBox="1">
            <a:spLocks noChangeArrowheads="1"/>
          </p:cNvSpPr>
          <p:nvPr/>
        </p:nvSpPr>
        <p:spPr bwMode="auto">
          <a:xfrm>
            <a:off x="1012825" y="1562100"/>
            <a:ext cx="254635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lnSpc>
                <a:spcPct val="130000"/>
              </a:lnSpc>
            </a:pPr>
            <a:r>
              <a:rPr lang="en-US" sz="1800" b="0"/>
              <a:t>	Amount	%</a:t>
            </a:r>
          </a:p>
          <a:p>
            <a:pPr eaLnBrk="1" hangingPunct="1">
              <a:lnSpc>
                <a:spcPct val="130000"/>
              </a:lnSpc>
            </a:pPr>
            <a:r>
              <a:rPr lang="en-US" sz="1800" b="0"/>
              <a:t>SV	(7,858)	(9.1)</a:t>
            </a:r>
          </a:p>
          <a:p>
            <a:pPr eaLnBrk="1" hangingPunct="1">
              <a:lnSpc>
                <a:spcPct val="130000"/>
              </a:lnSpc>
            </a:pPr>
            <a:r>
              <a:rPr lang="en-US" sz="1800" b="0"/>
              <a:t>CV	(12,647)	(16)</a:t>
            </a:r>
          </a:p>
        </p:txBody>
      </p:sp>
      <p:sp>
        <p:nvSpPr>
          <p:cNvPr id="238597" name="Text Box 5"/>
          <p:cNvSpPr txBox="1">
            <a:spLocks noChangeArrowheads="1"/>
          </p:cNvSpPr>
          <p:nvPr/>
        </p:nvSpPr>
        <p:spPr bwMode="auto">
          <a:xfrm>
            <a:off x="342900" y="2955925"/>
            <a:ext cx="2963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2.  At Completion Variance:</a:t>
            </a:r>
          </a:p>
        </p:txBody>
      </p:sp>
      <p:sp>
        <p:nvSpPr>
          <p:cNvPr id="238598" name="Text Box 6"/>
          <p:cNvSpPr txBox="1">
            <a:spLocks noChangeArrowheads="1"/>
          </p:cNvSpPr>
          <p:nvPr/>
        </p:nvSpPr>
        <p:spPr bwMode="auto">
          <a:xfrm>
            <a:off x="1028700" y="3263900"/>
            <a:ext cx="7375525"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lnSpc>
                <a:spcPct val="140000"/>
              </a:lnSpc>
              <a:buFont typeface="Times" pitchFamily="18" charset="0"/>
              <a:buAutoNum type="alphaLcPeriod"/>
            </a:pPr>
            <a:r>
              <a:rPr lang="en-US" sz="1800" b="0"/>
              <a:t>To PMB</a:t>
            </a:r>
          </a:p>
          <a:p>
            <a:pPr eaLnBrk="1" hangingPunct="1">
              <a:lnSpc>
                <a:spcPct val="140000"/>
              </a:lnSpc>
              <a:buFont typeface="Times" pitchFamily="18" charset="0"/>
              <a:buNone/>
            </a:pPr>
            <a:r>
              <a:rPr lang="en-US" sz="1800" b="0"/>
              <a:t>PMB = BAC</a:t>
            </a:r>
            <a:r>
              <a:rPr lang="en-US" sz="1800" b="0" baseline="-25000"/>
              <a:t>CBB </a:t>
            </a:r>
            <a:r>
              <a:rPr lang="en-US" sz="1800" b="0"/>
              <a:t>– MR = 292,420 – 11,982 = 280,438</a:t>
            </a:r>
          </a:p>
          <a:p>
            <a:pPr eaLnBrk="1" hangingPunct="1">
              <a:lnSpc>
                <a:spcPct val="140000"/>
              </a:lnSpc>
              <a:buFont typeface="Times" pitchFamily="18" charset="0"/>
              <a:buNone/>
            </a:pPr>
            <a:r>
              <a:rPr lang="en-US" sz="1800" b="0"/>
              <a:t>At Completion Variance = BAC – EAC = 280,438 – 281,960 = (1,522)</a:t>
            </a:r>
          </a:p>
          <a:p>
            <a:pPr eaLnBrk="1" hangingPunct="1">
              <a:lnSpc>
                <a:spcPct val="140000"/>
              </a:lnSpc>
              <a:buFont typeface="Times" pitchFamily="18" charset="0"/>
              <a:buNone/>
            </a:pPr>
            <a:endParaRPr lang="en-US" sz="1800" b="0"/>
          </a:p>
          <a:p>
            <a:pPr eaLnBrk="1" hangingPunct="1">
              <a:lnSpc>
                <a:spcPct val="140000"/>
              </a:lnSpc>
              <a:buFont typeface="Times" pitchFamily="18" charset="0"/>
              <a:buAutoNum type="alphaLcPeriod" startAt="2"/>
            </a:pPr>
            <a:r>
              <a:rPr lang="en-US" sz="1800" b="0"/>
              <a:t>To CBB</a:t>
            </a:r>
          </a:p>
          <a:p>
            <a:pPr eaLnBrk="1" hangingPunct="1">
              <a:lnSpc>
                <a:spcPct val="140000"/>
              </a:lnSpc>
              <a:buFont typeface="Times" pitchFamily="18" charset="0"/>
              <a:buNone/>
            </a:pPr>
            <a:r>
              <a:rPr lang="en-US" sz="1800" b="0"/>
              <a:t>At Completion = BAC – EAC = 292,420 – 281,960 = 10,460</a:t>
            </a:r>
          </a:p>
          <a:p>
            <a:pPr eaLnBrk="1" hangingPunct="1">
              <a:lnSpc>
                <a:spcPct val="140000"/>
              </a:lnSpc>
              <a:buFont typeface="Times" pitchFamily="18" charset="0"/>
              <a:buNone/>
            </a:pPr>
            <a:endParaRPr lang="en-US" sz="1800" b="0"/>
          </a:p>
          <a:p>
            <a:pPr eaLnBrk="1" hangingPunct="1">
              <a:lnSpc>
                <a:spcPct val="140000"/>
              </a:lnSpc>
              <a:buFont typeface="Times" pitchFamily="18" charset="0"/>
              <a:buNone/>
            </a:pPr>
            <a:r>
              <a:rPr lang="en-US" sz="1800" b="0"/>
              <a:t>          Note: 10,460 – MR = 10,460 – 11,982 = (1,522)</a:t>
            </a:r>
          </a:p>
        </p:txBody>
      </p:sp>
    </p:spTree>
    <p:extLst>
      <p:ext uri="{BB962C8B-B14F-4D97-AF65-F5344CB8AC3E}">
        <p14:creationId xmlns:p14="http://schemas.microsoft.com/office/powerpoint/2010/main" val="3113517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35"/>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5</a:t>
            </a:fld>
            <a:endParaRPr lang="en-US"/>
          </a:p>
        </p:txBody>
      </p:sp>
      <p:sp>
        <p:nvSpPr>
          <p:cNvPr id="239619" name="Text Box 3"/>
          <p:cNvSpPr txBox="1">
            <a:spLocks noChangeArrowheads="1"/>
          </p:cNvSpPr>
          <p:nvPr/>
        </p:nvSpPr>
        <p:spPr bwMode="auto">
          <a:xfrm>
            <a:off x="325438" y="1152525"/>
            <a:ext cx="1401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  SPI/CPI:</a:t>
            </a:r>
          </a:p>
        </p:txBody>
      </p:sp>
      <p:sp>
        <p:nvSpPr>
          <p:cNvPr id="239620" name="Text Box 4"/>
          <p:cNvSpPr txBox="1">
            <a:spLocks noChangeArrowheads="1"/>
          </p:cNvSpPr>
          <p:nvPr/>
        </p:nvSpPr>
        <p:spPr bwMode="auto">
          <a:xfrm>
            <a:off x="1011238" y="1536700"/>
            <a:ext cx="74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SPI =</a:t>
            </a:r>
          </a:p>
        </p:txBody>
      </p:sp>
      <p:sp>
        <p:nvSpPr>
          <p:cNvPr id="239621" name="Text Box 5"/>
          <p:cNvSpPr txBox="1">
            <a:spLocks noChangeArrowheads="1"/>
          </p:cNvSpPr>
          <p:nvPr/>
        </p:nvSpPr>
        <p:spPr bwMode="auto">
          <a:xfrm>
            <a:off x="1987550" y="1384300"/>
            <a:ext cx="88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BCWP</a:t>
            </a:r>
          </a:p>
          <a:p>
            <a:pPr eaLnBrk="1" hangingPunct="1"/>
            <a:r>
              <a:rPr lang="en-US" sz="1800" b="0"/>
              <a:t>BCWS</a:t>
            </a:r>
          </a:p>
        </p:txBody>
      </p:sp>
      <p:sp>
        <p:nvSpPr>
          <p:cNvPr id="239622" name="Text Box 6"/>
          <p:cNvSpPr txBox="1">
            <a:spLocks noChangeArrowheads="1"/>
          </p:cNvSpPr>
          <p:nvPr/>
        </p:nvSpPr>
        <p:spPr bwMode="auto">
          <a:xfrm>
            <a:off x="3055938" y="15367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23" name="Text Box 7"/>
          <p:cNvSpPr txBox="1">
            <a:spLocks noChangeArrowheads="1"/>
          </p:cNvSpPr>
          <p:nvPr/>
        </p:nvSpPr>
        <p:spPr bwMode="auto">
          <a:xfrm>
            <a:off x="3544888" y="1385888"/>
            <a:ext cx="88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78,875</a:t>
            </a:r>
          </a:p>
          <a:p>
            <a:pPr eaLnBrk="1" hangingPunct="1"/>
            <a:r>
              <a:rPr lang="en-US" sz="1800" b="0"/>
              <a:t>86,733</a:t>
            </a:r>
          </a:p>
        </p:txBody>
      </p:sp>
      <p:sp>
        <p:nvSpPr>
          <p:cNvPr id="239624" name="Text Box 8"/>
          <p:cNvSpPr txBox="1">
            <a:spLocks noChangeArrowheads="1"/>
          </p:cNvSpPr>
          <p:nvPr/>
        </p:nvSpPr>
        <p:spPr bwMode="auto">
          <a:xfrm>
            <a:off x="4656138" y="15367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25" name="Text Box 9"/>
          <p:cNvSpPr txBox="1">
            <a:spLocks noChangeArrowheads="1"/>
          </p:cNvSpPr>
          <p:nvPr/>
        </p:nvSpPr>
        <p:spPr bwMode="auto">
          <a:xfrm>
            <a:off x="5124450" y="15382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a:t>
            </a:r>
          </a:p>
        </p:txBody>
      </p:sp>
      <p:sp>
        <p:nvSpPr>
          <p:cNvPr id="239626" name="Text Box 10"/>
          <p:cNvSpPr txBox="1">
            <a:spLocks noChangeArrowheads="1"/>
          </p:cNvSpPr>
          <p:nvPr/>
        </p:nvSpPr>
        <p:spPr bwMode="auto">
          <a:xfrm>
            <a:off x="1011238" y="22225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CPI =</a:t>
            </a:r>
          </a:p>
        </p:txBody>
      </p:sp>
      <p:sp>
        <p:nvSpPr>
          <p:cNvPr id="239627" name="Text Box 11"/>
          <p:cNvSpPr txBox="1">
            <a:spLocks noChangeArrowheads="1"/>
          </p:cNvSpPr>
          <p:nvPr/>
        </p:nvSpPr>
        <p:spPr bwMode="auto">
          <a:xfrm>
            <a:off x="1987550" y="2070100"/>
            <a:ext cx="88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BCWP</a:t>
            </a:r>
          </a:p>
          <a:p>
            <a:pPr eaLnBrk="1" hangingPunct="1"/>
            <a:r>
              <a:rPr lang="en-US" sz="1800" b="0"/>
              <a:t>ACWP</a:t>
            </a:r>
          </a:p>
        </p:txBody>
      </p:sp>
      <p:sp>
        <p:nvSpPr>
          <p:cNvPr id="239628" name="Text Box 12"/>
          <p:cNvSpPr txBox="1">
            <a:spLocks noChangeArrowheads="1"/>
          </p:cNvSpPr>
          <p:nvPr/>
        </p:nvSpPr>
        <p:spPr bwMode="auto">
          <a:xfrm>
            <a:off x="3055938" y="22225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29" name="Text Box 13"/>
          <p:cNvSpPr txBox="1">
            <a:spLocks noChangeArrowheads="1"/>
          </p:cNvSpPr>
          <p:nvPr/>
        </p:nvSpPr>
        <p:spPr bwMode="auto">
          <a:xfrm>
            <a:off x="3544888" y="2071688"/>
            <a:ext cx="88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78,875</a:t>
            </a:r>
          </a:p>
          <a:p>
            <a:pPr eaLnBrk="1" hangingPunct="1"/>
            <a:r>
              <a:rPr lang="en-US" sz="1800" b="0"/>
              <a:t>91,522</a:t>
            </a:r>
          </a:p>
        </p:txBody>
      </p:sp>
      <p:sp>
        <p:nvSpPr>
          <p:cNvPr id="239630" name="Text Box 14"/>
          <p:cNvSpPr txBox="1">
            <a:spLocks noChangeArrowheads="1"/>
          </p:cNvSpPr>
          <p:nvPr/>
        </p:nvSpPr>
        <p:spPr bwMode="auto">
          <a:xfrm>
            <a:off x="4656138" y="22225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31" name="Text Box 15"/>
          <p:cNvSpPr txBox="1">
            <a:spLocks noChangeArrowheads="1"/>
          </p:cNvSpPr>
          <p:nvPr/>
        </p:nvSpPr>
        <p:spPr bwMode="auto">
          <a:xfrm>
            <a:off x="5124450" y="22240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.86</a:t>
            </a:r>
          </a:p>
        </p:txBody>
      </p:sp>
      <p:sp>
        <p:nvSpPr>
          <p:cNvPr id="239632" name="Text Box 16"/>
          <p:cNvSpPr txBox="1">
            <a:spLocks noChangeArrowheads="1"/>
          </p:cNvSpPr>
          <p:nvPr/>
        </p:nvSpPr>
        <p:spPr bwMode="auto">
          <a:xfrm>
            <a:off x="325438" y="2832100"/>
            <a:ext cx="2414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4.  Percent Complete:</a:t>
            </a:r>
          </a:p>
        </p:txBody>
      </p:sp>
      <p:sp>
        <p:nvSpPr>
          <p:cNvPr id="239633" name="Text Box 17"/>
          <p:cNvSpPr txBox="1">
            <a:spLocks noChangeArrowheads="1"/>
          </p:cNvSpPr>
          <p:nvPr/>
        </p:nvSpPr>
        <p:spPr bwMode="auto">
          <a:xfrm>
            <a:off x="1011238" y="3140075"/>
            <a:ext cx="2646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a.  % Complete of PMB:</a:t>
            </a:r>
          </a:p>
        </p:txBody>
      </p:sp>
      <p:sp>
        <p:nvSpPr>
          <p:cNvPr id="239634" name="Text Box 18"/>
          <p:cNvSpPr txBox="1">
            <a:spLocks noChangeArrowheads="1"/>
          </p:cNvSpPr>
          <p:nvPr/>
        </p:nvSpPr>
        <p:spPr bwMode="auto">
          <a:xfrm>
            <a:off x="1925638" y="3521075"/>
            <a:ext cx="1025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BCWP </a:t>
            </a:r>
          </a:p>
          <a:p>
            <a:pPr eaLnBrk="1" hangingPunct="1"/>
            <a:r>
              <a:rPr lang="en-US" sz="1800" b="0"/>
              <a:t>BAC</a:t>
            </a:r>
            <a:r>
              <a:rPr lang="en-US" sz="1800" b="0" baseline="-25000"/>
              <a:t>PMB</a:t>
            </a:r>
            <a:endParaRPr lang="en-US" sz="1800" b="0"/>
          </a:p>
        </p:txBody>
      </p:sp>
      <p:sp>
        <p:nvSpPr>
          <p:cNvPr id="239635" name="Text Box 19"/>
          <p:cNvSpPr txBox="1">
            <a:spLocks noChangeArrowheads="1"/>
          </p:cNvSpPr>
          <p:nvPr/>
        </p:nvSpPr>
        <p:spPr bwMode="auto">
          <a:xfrm>
            <a:off x="3055938" y="3673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36" name="Text Box 20"/>
          <p:cNvSpPr txBox="1">
            <a:spLocks noChangeArrowheads="1"/>
          </p:cNvSpPr>
          <p:nvPr/>
        </p:nvSpPr>
        <p:spPr bwMode="auto">
          <a:xfrm>
            <a:off x="3482975" y="3522663"/>
            <a:ext cx="1011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78,875 </a:t>
            </a:r>
          </a:p>
          <a:p>
            <a:pPr eaLnBrk="1" hangingPunct="1"/>
            <a:r>
              <a:rPr lang="en-US" sz="1800" b="0"/>
              <a:t>280,438</a:t>
            </a:r>
          </a:p>
        </p:txBody>
      </p:sp>
      <p:sp>
        <p:nvSpPr>
          <p:cNvPr id="239637" name="Text Box 21"/>
          <p:cNvSpPr txBox="1">
            <a:spLocks noChangeArrowheads="1"/>
          </p:cNvSpPr>
          <p:nvPr/>
        </p:nvSpPr>
        <p:spPr bwMode="auto">
          <a:xfrm>
            <a:off x="4656138" y="3673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38" name="Text Box 22"/>
          <p:cNvSpPr txBox="1">
            <a:spLocks noChangeArrowheads="1"/>
          </p:cNvSpPr>
          <p:nvPr/>
        </p:nvSpPr>
        <p:spPr bwMode="auto">
          <a:xfrm>
            <a:off x="5124450" y="36750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.28</a:t>
            </a:r>
          </a:p>
        </p:txBody>
      </p:sp>
      <p:sp>
        <p:nvSpPr>
          <p:cNvPr id="239639" name="Text Box 23"/>
          <p:cNvSpPr txBox="1">
            <a:spLocks noChangeArrowheads="1"/>
          </p:cNvSpPr>
          <p:nvPr/>
        </p:nvSpPr>
        <p:spPr bwMode="auto">
          <a:xfrm>
            <a:off x="1011238" y="4283075"/>
            <a:ext cx="26209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b.  % Complete of CBB:</a:t>
            </a:r>
          </a:p>
        </p:txBody>
      </p:sp>
      <p:sp>
        <p:nvSpPr>
          <p:cNvPr id="239640" name="Text Box 24"/>
          <p:cNvSpPr txBox="1">
            <a:spLocks noChangeArrowheads="1"/>
          </p:cNvSpPr>
          <p:nvPr/>
        </p:nvSpPr>
        <p:spPr bwMode="auto">
          <a:xfrm>
            <a:off x="1925638" y="4664075"/>
            <a:ext cx="1016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BCWP </a:t>
            </a:r>
          </a:p>
          <a:p>
            <a:pPr eaLnBrk="1" hangingPunct="1"/>
            <a:r>
              <a:rPr lang="en-US" sz="1800" b="0"/>
              <a:t>BAC</a:t>
            </a:r>
            <a:r>
              <a:rPr lang="en-US" sz="1800" b="0" baseline="-25000"/>
              <a:t>CBB</a:t>
            </a:r>
            <a:endParaRPr lang="en-US" sz="1800" b="0"/>
          </a:p>
        </p:txBody>
      </p:sp>
      <p:sp>
        <p:nvSpPr>
          <p:cNvPr id="239641" name="Text Box 25"/>
          <p:cNvSpPr txBox="1">
            <a:spLocks noChangeArrowheads="1"/>
          </p:cNvSpPr>
          <p:nvPr/>
        </p:nvSpPr>
        <p:spPr bwMode="auto">
          <a:xfrm>
            <a:off x="3055938" y="4816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42" name="Text Box 26"/>
          <p:cNvSpPr txBox="1">
            <a:spLocks noChangeArrowheads="1"/>
          </p:cNvSpPr>
          <p:nvPr/>
        </p:nvSpPr>
        <p:spPr bwMode="auto">
          <a:xfrm>
            <a:off x="3482975" y="4665663"/>
            <a:ext cx="1011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78,875 </a:t>
            </a:r>
          </a:p>
          <a:p>
            <a:pPr eaLnBrk="1" hangingPunct="1"/>
            <a:r>
              <a:rPr lang="en-US" sz="1800" b="0"/>
              <a:t>292,420</a:t>
            </a:r>
          </a:p>
        </p:txBody>
      </p:sp>
      <p:sp>
        <p:nvSpPr>
          <p:cNvPr id="239643" name="Text Box 27"/>
          <p:cNvSpPr txBox="1">
            <a:spLocks noChangeArrowheads="1"/>
          </p:cNvSpPr>
          <p:nvPr/>
        </p:nvSpPr>
        <p:spPr bwMode="auto">
          <a:xfrm>
            <a:off x="4656138" y="48164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44" name="Text Box 28"/>
          <p:cNvSpPr txBox="1">
            <a:spLocks noChangeArrowheads="1"/>
          </p:cNvSpPr>
          <p:nvPr/>
        </p:nvSpPr>
        <p:spPr bwMode="auto">
          <a:xfrm>
            <a:off x="5124450" y="48180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.27</a:t>
            </a:r>
          </a:p>
        </p:txBody>
      </p:sp>
      <p:sp>
        <p:nvSpPr>
          <p:cNvPr id="239645" name="Text Box 29"/>
          <p:cNvSpPr txBox="1">
            <a:spLocks noChangeArrowheads="1"/>
          </p:cNvSpPr>
          <p:nvPr/>
        </p:nvSpPr>
        <p:spPr bwMode="auto">
          <a:xfrm>
            <a:off x="1011238" y="5316538"/>
            <a:ext cx="2222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c.  % Spent of EAC:</a:t>
            </a:r>
          </a:p>
        </p:txBody>
      </p:sp>
      <p:sp>
        <p:nvSpPr>
          <p:cNvPr id="239646" name="Text Box 30"/>
          <p:cNvSpPr txBox="1">
            <a:spLocks noChangeArrowheads="1"/>
          </p:cNvSpPr>
          <p:nvPr/>
        </p:nvSpPr>
        <p:spPr bwMode="auto">
          <a:xfrm>
            <a:off x="1925638" y="5697538"/>
            <a:ext cx="99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ACWP </a:t>
            </a:r>
          </a:p>
          <a:p>
            <a:pPr eaLnBrk="1" hangingPunct="1"/>
            <a:r>
              <a:rPr lang="en-US" sz="1800" b="0"/>
              <a:t>EAC</a:t>
            </a:r>
          </a:p>
        </p:txBody>
      </p:sp>
      <p:sp>
        <p:nvSpPr>
          <p:cNvPr id="239647" name="Text Box 31"/>
          <p:cNvSpPr txBox="1">
            <a:spLocks noChangeArrowheads="1"/>
          </p:cNvSpPr>
          <p:nvPr/>
        </p:nvSpPr>
        <p:spPr bwMode="auto">
          <a:xfrm>
            <a:off x="3055938" y="584993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48" name="Text Box 32"/>
          <p:cNvSpPr txBox="1">
            <a:spLocks noChangeArrowheads="1"/>
          </p:cNvSpPr>
          <p:nvPr/>
        </p:nvSpPr>
        <p:spPr bwMode="auto">
          <a:xfrm>
            <a:off x="3482975" y="5699125"/>
            <a:ext cx="1011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91,522 </a:t>
            </a:r>
          </a:p>
          <a:p>
            <a:pPr eaLnBrk="1" hangingPunct="1"/>
            <a:r>
              <a:rPr lang="en-US" sz="1800" b="0"/>
              <a:t>281,960</a:t>
            </a:r>
          </a:p>
        </p:txBody>
      </p:sp>
      <p:sp>
        <p:nvSpPr>
          <p:cNvPr id="239649" name="Text Box 33"/>
          <p:cNvSpPr txBox="1">
            <a:spLocks noChangeArrowheads="1"/>
          </p:cNvSpPr>
          <p:nvPr/>
        </p:nvSpPr>
        <p:spPr bwMode="auto">
          <a:xfrm>
            <a:off x="4656138" y="584993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39650" name="Text Box 34"/>
          <p:cNvSpPr txBox="1">
            <a:spLocks noChangeArrowheads="1"/>
          </p:cNvSpPr>
          <p:nvPr/>
        </p:nvSpPr>
        <p:spPr bwMode="auto">
          <a:xfrm>
            <a:off x="5124450" y="5851525"/>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.32</a:t>
            </a:r>
          </a:p>
        </p:txBody>
      </p:sp>
    </p:spTree>
    <p:extLst>
      <p:ext uri="{BB962C8B-B14F-4D97-AF65-F5344CB8AC3E}">
        <p14:creationId xmlns:p14="http://schemas.microsoft.com/office/powerpoint/2010/main" val="454941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14"/>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6</a:t>
            </a:fld>
            <a:endParaRPr lang="en-US"/>
          </a:p>
        </p:txBody>
      </p:sp>
      <p:sp>
        <p:nvSpPr>
          <p:cNvPr id="240643" name="Text Box 3"/>
          <p:cNvSpPr txBox="1">
            <a:spLocks noChangeArrowheads="1"/>
          </p:cNvSpPr>
          <p:nvPr/>
        </p:nvSpPr>
        <p:spPr bwMode="auto">
          <a:xfrm>
            <a:off x="363538" y="1316038"/>
            <a:ext cx="1552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5.  Efficiency:</a:t>
            </a:r>
          </a:p>
        </p:txBody>
      </p:sp>
      <p:sp>
        <p:nvSpPr>
          <p:cNvPr id="240644" name="Text Box 4"/>
          <p:cNvSpPr txBox="1">
            <a:spLocks noChangeArrowheads="1"/>
          </p:cNvSpPr>
          <p:nvPr/>
        </p:nvSpPr>
        <p:spPr bwMode="auto">
          <a:xfrm>
            <a:off x="1049338" y="2320925"/>
            <a:ext cx="908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TCPI =</a:t>
            </a:r>
          </a:p>
        </p:txBody>
      </p:sp>
      <p:sp>
        <p:nvSpPr>
          <p:cNvPr id="240645" name="Text Box 5"/>
          <p:cNvSpPr txBox="1">
            <a:spLocks noChangeArrowheads="1"/>
          </p:cNvSpPr>
          <p:nvPr/>
        </p:nvSpPr>
        <p:spPr bwMode="auto">
          <a:xfrm>
            <a:off x="1893888" y="2168525"/>
            <a:ext cx="16081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BAC – BCWP</a:t>
            </a:r>
          </a:p>
          <a:p>
            <a:pPr eaLnBrk="1" hangingPunct="1"/>
            <a:r>
              <a:rPr lang="en-US" sz="1800" b="0"/>
              <a:t>EAC – ACWP</a:t>
            </a:r>
          </a:p>
        </p:txBody>
      </p:sp>
      <p:sp>
        <p:nvSpPr>
          <p:cNvPr id="240646" name="Text Box 6"/>
          <p:cNvSpPr txBox="1">
            <a:spLocks noChangeArrowheads="1"/>
          </p:cNvSpPr>
          <p:nvPr/>
        </p:nvSpPr>
        <p:spPr bwMode="auto">
          <a:xfrm>
            <a:off x="3475038" y="2320925"/>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0647" name="Text Box 7"/>
          <p:cNvSpPr txBox="1">
            <a:spLocks noChangeArrowheads="1"/>
          </p:cNvSpPr>
          <p:nvPr/>
        </p:nvSpPr>
        <p:spPr bwMode="auto">
          <a:xfrm>
            <a:off x="3762375" y="2170113"/>
            <a:ext cx="19796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280,438 – 78,875</a:t>
            </a:r>
          </a:p>
          <a:p>
            <a:pPr eaLnBrk="1" hangingPunct="1"/>
            <a:r>
              <a:rPr lang="en-US" sz="1800" b="0"/>
              <a:t>281,960 – 91,522</a:t>
            </a:r>
          </a:p>
        </p:txBody>
      </p:sp>
      <p:sp>
        <p:nvSpPr>
          <p:cNvPr id="240648" name="Text Box 8"/>
          <p:cNvSpPr txBox="1">
            <a:spLocks noChangeArrowheads="1"/>
          </p:cNvSpPr>
          <p:nvPr/>
        </p:nvSpPr>
        <p:spPr bwMode="auto">
          <a:xfrm>
            <a:off x="7145338" y="2320925"/>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0649" name="Text Box 9"/>
          <p:cNvSpPr txBox="1">
            <a:spLocks noChangeArrowheads="1"/>
          </p:cNvSpPr>
          <p:nvPr/>
        </p:nvSpPr>
        <p:spPr bwMode="auto">
          <a:xfrm>
            <a:off x="7550150" y="2322513"/>
            <a:ext cx="633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1.06</a:t>
            </a:r>
          </a:p>
        </p:txBody>
      </p:sp>
      <p:sp>
        <p:nvSpPr>
          <p:cNvPr id="240650" name="Text Box 10"/>
          <p:cNvSpPr txBox="1">
            <a:spLocks noChangeArrowheads="1"/>
          </p:cNvSpPr>
          <p:nvPr/>
        </p:nvSpPr>
        <p:spPr bwMode="auto">
          <a:xfrm>
            <a:off x="5697538" y="2314575"/>
            <a:ext cx="31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0651" name="Text Box 11"/>
          <p:cNvSpPr txBox="1">
            <a:spLocks noChangeArrowheads="1"/>
          </p:cNvSpPr>
          <p:nvPr/>
        </p:nvSpPr>
        <p:spPr bwMode="auto">
          <a:xfrm>
            <a:off x="6078538" y="2163763"/>
            <a:ext cx="1017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201,563</a:t>
            </a:r>
          </a:p>
          <a:p>
            <a:pPr eaLnBrk="1" hangingPunct="1"/>
            <a:r>
              <a:rPr lang="en-US" sz="1800" b="0"/>
              <a:t>190,438</a:t>
            </a:r>
          </a:p>
        </p:txBody>
      </p:sp>
      <p:sp>
        <p:nvSpPr>
          <p:cNvPr id="240652" name="Text Box 12"/>
          <p:cNvSpPr txBox="1">
            <a:spLocks noChangeArrowheads="1"/>
          </p:cNvSpPr>
          <p:nvPr/>
        </p:nvSpPr>
        <p:spPr bwMode="auto">
          <a:xfrm>
            <a:off x="1049338" y="1776413"/>
            <a:ext cx="1068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a.  PMB:</a:t>
            </a:r>
          </a:p>
        </p:txBody>
      </p:sp>
      <p:sp>
        <p:nvSpPr>
          <p:cNvPr id="240653" name="Text Box 13"/>
          <p:cNvSpPr txBox="1">
            <a:spLocks noChangeArrowheads="1"/>
          </p:cNvSpPr>
          <p:nvPr/>
        </p:nvSpPr>
        <p:spPr bwMode="auto">
          <a:xfrm>
            <a:off x="1049338" y="3130550"/>
            <a:ext cx="6629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b.  The calculation of a TCPI using the CBB would be meaningless because the existing EAC assumes no further distribution of MR, but the BAC of the CBB does assume such a distribution. Thus, the numerator and denominator of the TCPI formula would be based on two different conditions.</a:t>
            </a:r>
          </a:p>
        </p:txBody>
      </p:sp>
    </p:spTree>
    <p:extLst>
      <p:ext uri="{BB962C8B-B14F-4D97-AF65-F5344CB8AC3E}">
        <p14:creationId xmlns:p14="http://schemas.microsoft.com/office/powerpoint/2010/main" val="2602500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2"/>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7</a:t>
            </a:fld>
            <a:endParaRPr lang="en-US"/>
          </a:p>
        </p:txBody>
      </p:sp>
      <p:sp>
        <p:nvSpPr>
          <p:cNvPr id="241667" name="Text Box 3"/>
          <p:cNvSpPr txBox="1">
            <a:spLocks noChangeArrowheads="1"/>
          </p:cNvSpPr>
          <p:nvPr/>
        </p:nvSpPr>
        <p:spPr bwMode="auto">
          <a:xfrm>
            <a:off x="365125" y="1200150"/>
            <a:ext cx="1069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6.  EAC:</a:t>
            </a:r>
          </a:p>
        </p:txBody>
      </p:sp>
      <p:sp>
        <p:nvSpPr>
          <p:cNvPr id="241668" name="Text Box 4"/>
          <p:cNvSpPr txBox="1">
            <a:spLocks noChangeArrowheads="1"/>
          </p:cNvSpPr>
          <p:nvPr/>
        </p:nvSpPr>
        <p:spPr bwMode="auto">
          <a:xfrm>
            <a:off x="1050925" y="1682750"/>
            <a:ext cx="935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 =</a:t>
            </a:r>
          </a:p>
        </p:txBody>
      </p:sp>
      <p:sp>
        <p:nvSpPr>
          <p:cNvPr id="241669" name="Text Box 5"/>
          <p:cNvSpPr txBox="1">
            <a:spLocks noChangeArrowheads="1"/>
          </p:cNvSpPr>
          <p:nvPr/>
        </p:nvSpPr>
        <p:spPr bwMode="auto">
          <a:xfrm>
            <a:off x="2573338" y="1546225"/>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BAC</a:t>
            </a:r>
          </a:p>
          <a:p>
            <a:pPr eaLnBrk="1" hangingPunct="1"/>
            <a:r>
              <a:rPr lang="en-US" sz="1800" b="0"/>
              <a:t>CPI</a:t>
            </a:r>
          </a:p>
        </p:txBody>
      </p:sp>
      <p:sp>
        <p:nvSpPr>
          <p:cNvPr id="241670" name="Text Box 6"/>
          <p:cNvSpPr txBox="1">
            <a:spLocks noChangeArrowheads="1"/>
          </p:cNvSpPr>
          <p:nvPr/>
        </p:nvSpPr>
        <p:spPr bwMode="auto">
          <a:xfrm>
            <a:off x="3521075" y="16827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71" name="Text Box 7"/>
          <p:cNvSpPr txBox="1">
            <a:spLocks noChangeArrowheads="1"/>
          </p:cNvSpPr>
          <p:nvPr/>
        </p:nvSpPr>
        <p:spPr bwMode="auto">
          <a:xfrm>
            <a:off x="4967288" y="16827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72" name="Text Box 8"/>
          <p:cNvSpPr txBox="1">
            <a:spLocks noChangeArrowheads="1"/>
          </p:cNvSpPr>
          <p:nvPr/>
        </p:nvSpPr>
        <p:spPr bwMode="auto">
          <a:xfrm>
            <a:off x="5376863" y="1682750"/>
            <a:ext cx="1755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326,091@PMB</a:t>
            </a:r>
          </a:p>
        </p:txBody>
      </p:sp>
      <p:sp>
        <p:nvSpPr>
          <p:cNvPr id="241673" name="Text Box 9"/>
          <p:cNvSpPr txBox="1">
            <a:spLocks noChangeArrowheads="1"/>
          </p:cNvSpPr>
          <p:nvPr/>
        </p:nvSpPr>
        <p:spPr bwMode="auto">
          <a:xfrm>
            <a:off x="1050925" y="2466975"/>
            <a:ext cx="111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TOTAL =</a:t>
            </a:r>
          </a:p>
        </p:txBody>
      </p:sp>
      <p:sp>
        <p:nvSpPr>
          <p:cNvPr id="241674" name="Text Box 10"/>
          <p:cNvSpPr txBox="1">
            <a:spLocks noChangeArrowheads="1"/>
          </p:cNvSpPr>
          <p:nvPr/>
        </p:nvSpPr>
        <p:spPr bwMode="auto">
          <a:xfrm>
            <a:off x="2395538" y="2314575"/>
            <a:ext cx="1011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292,420</a:t>
            </a:r>
          </a:p>
          <a:p>
            <a:pPr eaLnBrk="1" hangingPunct="1"/>
            <a:r>
              <a:rPr lang="en-US" sz="1800" b="0"/>
              <a:t>.86</a:t>
            </a:r>
          </a:p>
        </p:txBody>
      </p:sp>
      <p:sp>
        <p:nvSpPr>
          <p:cNvPr id="241675" name="Text Box 11"/>
          <p:cNvSpPr txBox="1">
            <a:spLocks noChangeArrowheads="1"/>
          </p:cNvSpPr>
          <p:nvPr/>
        </p:nvSpPr>
        <p:spPr bwMode="auto">
          <a:xfrm>
            <a:off x="4967288" y="24669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76" name="Text Box 12"/>
          <p:cNvSpPr txBox="1">
            <a:spLocks noChangeArrowheads="1"/>
          </p:cNvSpPr>
          <p:nvPr/>
        </p:nvSpPr>
        <p:spPr bwMode="auto">
          <a:xfrm>
            <a:off x="5376863" y="2468563"/>
            <a:ext cx="1743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340,023@CBB</a:t>
            </a:r>
          </a:p>
        </p:txBody>
      </p:sp>
      <p:sp>
        <p:nvSpPr>
          <p:cNvPr id="241677" name="Text Box 13"/>
          <p:cNvSpPr txBox="1">
            <a:spLocks noChangeArrowheads="1"/>
          </p:cNvSpPr>
          <p:nvPr/>
        </p:nvSpPr>
        <p:spPr bwMode="auto">
          <a:xfrm>
            <a:off x="3894138" y="1546225"/>
            <a:ext cx="1011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280,438</a:t>
            </a:r>
          </a:p>
          <a:p>
            <a:pPr eaLnBrk="1" hangingPunct="1"/>
            <a:r>
              <a:rPr lang="en-US" sz="1800" b="0"/>
              <a:t>.86</a:t>
            </a:r>
          </a:p>
        </p:txBody>
      </p:sp>
      <p:sp>
        <p:nvSpPr>
          <p:cNvPr id="241678" name="Text Box 14"/>
          <p:cNvSpPr txBox="1">
            <a:spLocks noChangeArrowheads="1"/>
          </p:cNvSpPr>
          <p:nvPr/>
        </p:nvSpPr>
        <p:spPr bwMode="auto">
          <a:xfrm>
            <a:off x="688975" y="1682750"/>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a:t>
            </a:r>
          </a:p>
        </p:txBody>
      </p:sp>
      <p:sp>
        <p:nvSpPr>
          <p:cNvPr id="241679" name="Text Box 15"/>
          <p:cNvSpPr txBox="1">
            <a:spLocks noChangeArrowheads="1"/>
          </p:cNvSpPr>
          <p:nvPr/>
        </p:nvSpPr>
        <p:spPr bwMode="auto">
          <a:xfrm>
            <a:off x="1050925" y="3359150"/>
            <a:ext cx="935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 =</a:t>
            </a:r>
          </a:p>
        </p:txBody>
      </p:sp>
      <p:sp>
        <p:nvSpPr>
          <p:cNvPr id="241680" name="Text Box 16"/>
          <p:cNvSpPr txBox="1">
            <a:spLocks noChangeArrowheads="1"/>
          </p:cNvSpPr>
          <p:nvPr/>
        </p:nvSpPr>
        <p:spPr bwMode="auto">
          <a:xfrm>
            <a:off x="2312988" y="3222625"/>
            <a:ext cx="1198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BCWR  </a:t>
            </a:r>
          </a:p>
          <a:p>
            <a:pPr eaLnBrk="1" hangingPunct="1"/>
            <a:r>
              <a:rPr lang="en-US" sz="1800" b="0"/>
              <a:t>CPI x SPI</a:t>
            </a:r>
          </a:p>
        </p:txBody>
      </p:sp>
      <p:sp>
        <p:nvSpPr>
          <p:cNvPr id="241681" name="Text Box 17"/>
          <p:cNvSpPr txBox="1">
            <a:spLocks noChangeArrowheads="1"/>
          </p:cNvSpPr>
          <p:nvPr/>
        </p:nvSpPr>
        <p:spPr bwMode="auto">
          <a:xfrm>
            <a:off x="4967288" y="42037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82" name="Text Box 18"/>
          <p:cNvSpPr txBox="1">
            <a:spLocks noChangeArrowheads="1"/>
          </p:cNvSpPr>
          <p:nvPr/>
        </p:nvSpPr>
        <p:spPr bwMode="auto">
          <a:xfrm>
            <a:off x="5376863" y="4203700"/>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349,078</a:t>
            </a:r>
          </a:p>
        </p:txBody>
      </p:sp>
      <p:sp>
        <p:nvSpPr>
          <p:cNvPr id="241683" name="Text Box 19"/>
          <p:cNvSpPr txBox="1">
            <a:spLocks noChangeArrowheads="1"/>
          </p:cNvSpPr>
          <p:nvPr/>
        </p:nvSpPr>
        <p:spPr bwMode="auto">
          <a:xfrm>
            <a:off x="3963988" y="3359150"/>
            <a:ext cx="89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ACWP</a:t>
            </a:r>
          </a:p>
        </p:txBody>
      </p:sp>
      <p:sp>
        <p:nvSpPr>
          <p:cNvPr id="241684" name="Text Box 20"/>
          <p:cNvSpPr txBox="1">
            <a:spLocks noChangeArrowheads="1"/>
          </p:cNvSpPr>
          <p:nvPr/>
        </p:nvSpPr>
        <p:spPr bwMode="auto">
          <a:xfrm>
            <a:off x="688975" y="3359150"/>
            <a:ext cx="38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b.</a:t>
            </a:r>
          </a:p>
        </p:txBody>
      </p:sp>
      <p:sp>
        <p:nvSpPr>
          <p:cNvPr id="241685" name="Text Box 21"/>
          <p:cNvSpPr txBox="1">
            <a:spLocks noChangeArrowheads="1"/>
          </p:cNvSpPr>
          <p:nvPr/>
        </p:nvSpPr>
        <p:spPr bwMode="auto">
          <a:xfrm>
            <a:off x="3517900" y="33591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86" name="Text Box 22"/>
          <p:cNvSpPr txBox="1">
            <a:spLocks noChangeArrowheads="1"/>
          </p:cNvSpPr>
          <p:nvPr/>
        </p:nvSpPr>
        <p:spPr bwMode="auto">
          <a:xfrm>
            <a:off x="1050925" y="4203700"/>
            <a:ext cx="1276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PMB</a:t>
            </a:r>
            <a:r>
              <a:rPr lang="en-US" sz="1800" b="0"/>
              <a:t> =</a:t>
            </a:r>
          </a:p>
        </p:txBody>
      </p:sp>
      <p:sp>
        <p:nvSpPr>
          <p:cNvPr id="241687" name="Text Box 23"/>
          <p:cNvSpPr txBox="1">
            <a:spLocks noChangeArrowheads="1"/>
          </p:cNvSpPr>
          <p:nvPr/>
        </p:nvSpPr>
        <p:spPr bwMode="auto">
          <a:xfrm>
            <a:off x="2268538" y="4067175"/>
            <a:ext cx="1265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201,563  </a:t>
            </a:r>
          </a:p>
          <a:p>
            <a:pPr eaLnBrk="1" hangingPunct="1"/>
            <a:r>
              <a:rPr lang="en-US" sz="1800" b="0"/>
              <a:t>.86 x .91</a:t>
            </a:r>
          </a:p>
        </p:txBody>
      </p:sp>
      <p:sp>
        <p:nvSpPr>
          <p:cNvPr id="241688" name="Text Box 24"/>
          <p:cNvSpPr txBox="1">
            <a:spLocks noChangeArrowheads="1"/>
          </p:cNvSpPr>
          <p:nvPr/>
        </p:nvSpPr>
        <p:spPr bwMode="auto">
          <a:xfrm>
            <a:off x="3957638" y="4203700"/>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1689" name="Text Box 25"/>
          <p:cNvSpPr txBox="1">
            <a:spLocks noChangeArrowheads="1"/>
          </p:cNvSpPr>
          <p:nvPr/>
        </p:nvSpPr>
        <p:spPr bwMode="auto">
          <a:xfrm>
            <a:off x="3519488" y="42037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90" name="Text Box 26"/>
          <p:cNvSpPr txBox="1">
            <a:spLocks noChangeArrowheads="1"/>
          </p:cNvSpPr>
          <p:nvPr/>
        </p:nvSpPr>
        <p:spPr bwMode="auto">
          <a:xfrm>
            <a:off x="4967288" y="50419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1691" name="Text Box 27"/>
          <p:cNvSpPr txBox="1">
            <a:spLocks noChangeArrowheads="1"/>
          </p:cNvSpPr>
          <p:nvPr/>
        </p:nvSpPr>
        <p:spPr bwMode="auto">
          <a:xfrm>
            <a:off x="5376863" y="5041900"/>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364,388</a:t>
            </a:r>
          </a:p>
        </p:txBody>
      </p:sp>
      <p:sp>
        <p:nvSpPr>
          <p:cNvPr id="241692" name="Text Box 28"/>
          <p:cNvSpPr txBox="1">
            <a:spLocks noChangeArrowheads="1"/>
          </p:cNvSpPr>
          <p:nvPr/>
        </p:nvSpPr>
        <p:spPr bwMode="auto">
          <a:xfrm>
            <a:off x="1050925" y="5041900"/>
            <a:ext cx="1266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CBB</a:t>
            </a:r>
            <a:r>
              <a:rPr lang="en-US" sz="1800" b="0"/>
              <a:t> =</a:t>
            </a:r>
          </a:p>
        </p:txBody>
      </p:sp>
      <p:sp>
        <p:nvSpPr>
          <p:cNvPr id="241693" name="Text Box 29"/>
          <p:cNvSpPr txBox="1">
            <a:spLocks noChangeArrowheads="1"/>
          </p:cNvSpPr>
          <p:nvPr/>
        </p:nvSpPr>
        <p:spPr bwMode="auto">
          <a:xfrm>
            <a:off x="2268538" y="4905375"/>
            <a:ext cx="1265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213,545  </a:t>
            </a:r>
          </a:p>
          <a:p>
            <a:pPr eaLnBrk="1" hangingPunct="1"/>
            <a:r>
              <a:rPr lang="en-US" sz="1800" b="0"/>
              <a:t>.7826</a:t>
            </a:r>
          </a:p>
        </p:txBody>
      </p:sp>
      <p:sp>
        <p:nvSpPr>
          <p:cNvPr id="241694" name="Text Box 30"/>
          <p:cNvSpPr txBox="1">
            <a:spLocks noChangeArrowheads="1"/>
          </p:cNvSpPr>
          <p:nvPr/>
        </p:nvSpPr>
        <p:spPr bwMode="auto">
          <a:xfrm>
            <a:off x="3957638" y="5041900"/>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1695" name="Text Box 31"/>
          <p:cNvSpPr txBox="1">
            <a:spLocks noChangeArrowheads="1"/>
          </p:cNvSpPr>
          <p:nvPr/>
        </p:nvSpPr>
        <p:spPr bwMode="auto">
          <a:xfrm>
            <a:off x="3519488" y="504190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Tree>
    <p:extLst>
      <p:ext uri="{BB962C8B-B14F-4D97-AF65-F5344CB8AC3E}">
        <p14:creationId xmlns:p14="http://schemas.microsoft.com/office/powerpoint/2010/main" val="3420094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43"/>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8</a:t>
            </a:fld>
            <a:endParaRPr lang="en-US"/>
          </a:p>
        </p:txBody>
      </p:sp>
      <p:sp>
        <p:nvSpPr>
          <p:cNvPr id="242691" name="Text Box 3"/>
          <p:cNvSpPr txBox="1">
            <a:spLocks noChangeArrowheads="1"/>
          </p:cNvSpPr>
          <p:nvPr/>
        </p:nvSpPr>
        <p:spPr bwMode="auto">
          <a:xfrm>
            <a:off x="344488" y="1098550"/>
            <a:ext cx="172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6.  EAC cont’d:</a:t>
            </a:r>
          </a:p>
        </p:txBody>
      </p:sp>
      <p:sp>
        <p:nvSpPr>
          <p:cNvPr id="242692" name="Text Box 4"/>
          <p:cNvSpPr txBox="1">
            <a:spLocks noChangeArrowheads="1"/>
          </p:cNvSpPr>
          <p:nvPr/>
        </p:nvSpPr>
        <p:spPr bwMode="auto">
          <a:xfrm>
            <a:off x="1030288" y="1581150"/>
            <a:ext cx="935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 =</a:t>
            </a:r>
          </a:p>
        </p:txBody>
      </p:sp>
      <p:sp>
        <p:nvSpPr>
          <p:cNvPr id="242693" name="Text Box 5"/>
          <p:cNvSpPr txBox="1">
            <a:spLocks noChangeArrowheads="1"/>
          </p:cNvSpPr>
          <p:nvPr/>
        </p:nvSpPr>
        <p:spPr bwMode="auto">
          <a:xfrm>
            <a:off x="668338" y="1581150"/>
            <a:ext cx="376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c.</a:t>
            </a:r>
          </a:p>
        </p:txBody>
      </p:sp>
      <p:sp>
        <p:nvSpPr>
          <p:cNvPr id="242694" name="Text Box 6"/>
          <p:cNvSpPr txBox="1">
            <a:spLocks noChangeArrowheads="1"/>
          </p:cNvSpPr>
          <p:nvPr/>
        </p:nvSpPr>
        <p:spPr bwMode="auto">
          <a:xfrm>
            <a:off x="1030288" y="3902075"/>
            <a:ext cx="935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 =</a:t>
            </a:r>
          </a:p>
        </p:txBody>
      </p:sp>
      <p:sp>
        <p:nvSpPr>
          <p:cNvPr id="242695" name="Text Box 7"/>
          <p:cNvSpPr txBox="1">
            <a:spLocks noChangeArrowheads="1"/>
          </p:cNvSpPr>
          <p:nvPr/>
        </p:nvSpPr>
        <p:spPr bwMode="auto">
          <a:xfrm>
            <a:off x="2387600" y="3765550"/>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BCWR        </a:t>
            </a:r>
          </a:p>
          <a:p>
            <a:pPr eaLnBrk="1" hangingPunct="1"/>
            <a:r>
              <a:rPr lang="en-US" sz="1800" b="0"/>
              <a:t>(.2)SPI + (.8)CPI</a:t>
            </a:r>
          </a:p>
        </p:txBody>
      </p:sp>
      <p:sp>
        <p:nvSpPr>
          <p:cNvPr id="242696" name="Text Box 8"/>
          <p:cNvSpPr txBox="1">
            <a:spLocks noChangeArrowheads="1"/>
          </p:cNvSpPr>
          <p:nvPr/>
        </p:nvSpPr>
        <p:spPr bwMode="auto">
          <a:xfrm>
            <a:off x="5249863" y="23812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697" name="Text Box 9"/>
          <p:cNvSpPr txBox="1">
            <a:spLocks noChangeArrowheads="1"/>
          </p:cNvSpPr>
          <p:nvPr/>
        </p:nvSpPr>
        <p:spPr bwMode="auto">
          <a:xfrm>
            <a:off x="5659438" y="2381250"/>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317,997</a:t>
            </a:r>
          </a:p>
        </p:txBody>
      </p:sp>
      <p:sp>
        <p:nvSpPr>
          <p:cNvPr id="242698" name="Text Box 10"/>
          <p:cNvSpPr txBox="1">
            <a:spLocks noChangeArrowheads="1"/>
          </p:cNvSpPr>
          <p:nvPr/>
        </p:nvSpPr>
        <p:spPr bwMode="auto">
          <a:xfrm>
            <a:off x="4856163" y="3902075"/>
            <a:ext cx="89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ACWP</a:t>
            </a:r>
          </a:p>
        </p:txBody>
      </p:sp>
      <p:sp>
        <p:nvSpPr>
          <p:cNvPr id="242699" name="Text Box 11"/>
          <p:cNvSpPr txBox="1">
            <a:spLocks noChangeArrowheads="1"/>
          </p:cNvSpPr>
          <p:nvPr/>
        </p:nvSpPr>
        <p:spPr bwMode="auto">
          <a:xfrm>
            <a:off x="668338" y="3902075"/>
            <a:ext cx="388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d.</a:t>
            </a:r>
          </a:p>
        </p:txBody>
      </p:sp>
      <p:sp>
        <p:nvSpPr>
          <p:cNvPr id="242700" name="Text Box 12"/>
          <p:cNvSpPr txBox="1">
            <a:spLocks noChangeArrowheads="1"/>
          </p:cNvSpPr>
          <p:nvPr/>
        </p:nvSpPr>
        <p:spPr bwMode="auto">
          <a:xfrm>
            <a:off x="4410075" y="39020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01" name="Text Box 13"/>
          <p:cNvSpPr txBox="1">
            <a:spLocks noChangeArrowheads="1"/>
          </p:cNvSpPr>
          <p:nvPr/>
        </p:nvSpPr>
        <p:spPr bwMode="auto">
          <a:xfrm>
            <a:off x="1030288" y="2381250"/>
            <a:ext cx="1276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PMB</a:t>
            </a:r>
            <a:r>
              <a:rPr lang="en-US" sz="1800" b="0"/>
              <a:t> =</a:t>
            </a:r>
          </a:p>
        </p:txBody>
      </p:sp>
      <p:sp>
        <p:nvSpPr>
          <p:cNvPr id="242702" name="Text Box 14"/>
          <p:cNvSpPr txBox="1">
            <a:spLocks noChangeArrowheads="1"/>
          </p:cNvSpPr>
          <p:nvPr/>
        </p:nvSpPr>
        <p:spPr bwMode="auto">
          <a:xfrm>
            <a:off x="2247900" y="2244725"/>
            <a:ext cx="1265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201,563  </a:t>
            </a:r>
          </a:p>
          <a:p>
            <a:pPr eaLnBrk="1" hangingPunct="1"/>
            <a:r>
              <a:rPr lang="en-US" sz="1800" b="0"/>
              <a:t>.89</a:t>
            </a:r>
          </a:p>
        </p:txBody>
      </p:sp>
      <p:sp>
        <p:nvSpPr>
          <p:cNvPr id="242703" name="Text Box 15"/>
          <p:cNvSpPr txBox="1">
            <a:spLocks noChangeArrowheads="1"/>
          </p:cNvSpPr>
          <p:nvPr/>
        </p:nvSpPr>
        <p:spPr bwMode="auto">
          <a:xfrm>
            <a:off x="4240213" y="2381250"/>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2704" name="Text Box 16"/>
          <p:cNvSpPr txBox="1">
            <a:spLocks noChangeArrowheads="1"/>
          </p:cNvSpPr>
          <p:nvPr/>
        </p:nvSpPr>
        <p:spPr bwMode="auto">
          <a:xfrm>
            <a:off x="3802063" y="23812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05" name="Text Box 17"/>
          <p:cNvSpPr txBox="1">
            <a:spLocks noChangeArrowheads="1"/>
          </p:cNvSpPr>
          <p:nvPr/>
        </p:nvSpPr>
        <p:spPr bwMode="auto">
          <a:xfrm>
            <a:off x="5249863" y="30670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06" name="Text Box 18"/>
          <p:cNvSpPr txBox="1">
            <a:spLocks noChangeArrowheads="1"/>
          </p:cNvSpPr>
          <p:nvPr/>
        </p:nvSpPr>
        <p:spPr bwMode="auto">
          <a:xfrm>
            <a:off x="5659438" y="3067050"/>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331,460</a:t>
            </a:r>
          </a:p>
        </p:txBody>
      </p:sp>
      <p:sp>
        <p:nvSpPr>
          <p:cNvPr id="242707" name="Text Box 19"/>
          <p:cNvSpPr txBox="1">
            <a:spLocks noChangeArrowheads="1"/>
          </p:cNvSpPr>
          <p:nvPr/>
        </p:nvSpPr>
        <p:spPr bwMode="auto">
          <a:xfrm>
            <a:off x="1030288" y="3067050"/>
            <a:ext cx="1266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CBB</a:t>
            </a:r>
            <a:r>
              <a:rPr lang="en-US" sz="1800" b="0"/>
              <a:t> =</a:t>
            </a:r>
          </a:p>
        </p:txBody>
      </p:sp>
      <p:sp>
        <p:nvSpPr>
          <p:cNvPr id="242708" name="Text Box 20"/>
          <p:cNvSpPr txBox="1">
            <a:spLocks noChangeArrowheads="1"/>
          </p:cNvSpPr>
          <p:nvPr/>
        </p:nvSpPr>
        <p:spPr bwMode="auto">
          <a:xfrm>
            <a:off x="2247900" y="2930525"/>
            <a:ext cx="1265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213,545  </a:t>
            </a:r>
          </a:p>
          <a:p>
            <a:pPr eaLnBrk="1" hangingPunct="1"/>
            <a:r>
              <a:rPr lang="en-US" sz="1800" b="0"/>
              <a:t>.89</a:t>
            </a:r>
          </a:p>
        </p:txBody>
      </p:sp>
      <p:sp>
        <p:nvSpPr>
          <p:cNvPr id="242709" name="Text Box 21"/>
          <p:cNvSpPr txBox="1">
            <a:spLocks noChangeArrowheads="1"/>
          </p:cNvSpPr>
          <p:nvPr/>
        </p:nvSpPr>
        <p:spPr bwMode="auto">
          <a:xfrm>
            <a:off x="4240213" y="3067050"/>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2710" name="Text Box 22"/>
          <p:cNvSpPr txBox="1">
            <a:spLocks noChangeArrowheads="1"/>
          </p:cNvSpPr>
          <p:nvPr/>
        </p:nvSpPr>
        <p:spPr bwMode="auto">
          <a:xfrm>
            <a:off x="3802063" y="3067050"/>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grpSp>
        <p:nvGrpSpPr>
          <p:cNvPr id="242711" name="Group 23"/>
          <p:cNvGrpSpPr>
            <a:grpSpLocks/>
          </p:cNvGrpSpPr>
          <p:nvPr/>
        </p:nvGrpSpPr>
        <p:grpSpPr bwMode="auto">
          <a:xfrm>
            <a:off x="2438400" y="1444625"/>
            <a:ext cx="903288" cy="646113"/>
            <a:chOff x="2135" y="1032"/>
            <a:chExt cx="569" cy="407"/>
          </a:xfrm>
        </p:grpSpPr>
        <p:sp>
          <p:nvSpPr>
            <p:cNvPr id="242729" name="Text Box 24"/>
            <p:cNvSpPr txBox="1">
              <a:spLocks noChangeArrowheads="1"/>
            </p:cNvSpPr>
            <p:nvPr/>
          </p:nvSpPr>
          <p:spPr bwMode="auto">
            <a:xfrm>
              <a:off x="2135" y="1032"/>
              <a:ext cx="569"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BCWR</a:t>
              </a:r>
            </a:p>
            <a:p>
              <a:pPr eaLnBrk="1" hangingPunct="1"/>
              <a:r>
                <a:rPr lang="en-US" sz="1800" b="0"/>
                <a:t>CPI</a:t>
              </a:r>
              <a:r>
                <a:rPr lang="en-US" sz="1800" b="0" baseline="-25000"/>
                <a:t>3</a:t>
              </a:r>
              <a:endParaRPr lang="en-US" sz="1800" b="0"/>
            </a:p>
          </p:txBody>
        </p:sp>
        <p:sp>
          <p:nvSpPr>
            <p:cNvPr id="242730" name="Line 25"/>
            <p:cNvSpPr>
              <a:spLocks noChangeShapeType="1"/>
            </p:cNvSpPr>
            <p:nvPr/>
          </p:nvSpPr>
          <p:spPr bwMode="auto">
            <a:xfrm>
              <a:off x="2269" y="1248"/>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42712" name="Text Box 26"/>
          <p:cNvSpPr txBox="1">
            <a:spLocks noChangeArrowheads="1"/>
          </p:cNvSpPr>
          <p:nvPr/>
        </p:nvSpPr>
        <p:spPr bwMode="auto">
          <a:xfrm>
            <a:off x="4256088" y="1558925"/>
            <a:ext cx="89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ACWP</a:t>
            </a:r>
          </a:p>
        </p:txBody>
      </p:sp>
      <p:sp>
        <p:nvSpPr>
          <p:cNvPr id="242713" name="Text Box 27"/>
          <p:cNvSpPr txBox="1">
            <a:spLocks noChangeArrowheads="1"/>
          </p:cNvSpPr>
          <p:nvPr/>
        </p:nvSpPr>
        <p:spPr bwMode="auto">
          <a:xfrm>
            <a:off x="3810000" y="155892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14" name="Text Box 28"/>
          <p:cNvSpPr txBox="1">
            <a:spLocks noChangeArrowheads="1"/>
          </p:cNvSpPr>
          <p:nvPr/>
        </p:nvSpPr>
        <p:spPr bwMode="auto">
          <a:xfrm>
            <a:off x="5859463" y="45878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15" name="Text Box 29"/>
          <p:cNvSpPr txBox="1">
            <a:spLocks noChangeArrowheads="1"/>
          </p:cNvSpPr>
          <p:nvPr/>
        </p:nvSpPr>
        <p:spPr bwMode="auto">
          <a:xfrm>
            <a:off x="6269038" y="45878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323,204</a:t>
            </a:r>
          </a:p>
        </p:txBody>
      </p:sp>
      <p:sp>
        <p:nvSpPr>
          <p:cNvPr id="242716" name="Text Box 30"/>
          <p:cNvSpPr txBox="1">
            <a:spLocks noChangeArrowheads="1"/>
          </p:cNvSpPr>
          <p:nvPr/>
        </p:nvSpPr>
        <p:spPr bwMode="auto">
          <a:xfrm>
            <a:off x="1030288" y="4587875"/>
            <a:ext cx="1276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PMB</a:t>
            </a:r>
            <a:r>
              <a:rPr lang="en-US" sz="1800" b="0"/>
              <a:t> =</a:t>
            </a:r>
          </a:p>
        </p:txBody>
      </p:sp>
      <p:sp>
        <p:nvSpPr>
          <p:cNvPr id="242717" name="Text Box 31"/>
          <p:cNvSpPr txBox="1">
            <a:spLocks noChangeArrowheads="1"/>
          </p:cNvSpPr>
          <p:nvPr/>
        </p:nvSpPr>
        <p:spPr bwMode="auto">
          <a:xfrm>
            <a:off x="2301875" y="4451350"/>
            <a:ext cx="2070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201,563        </a:t>
            </a:r>
          </a:p>
          <a:p>
            <a:pPr eaLnBrk="1" hangingPunct="1"/>
            <a:r>
              <a:rPr lang="en-US" sz="1800" b="0"/>
              <a:t>(.2)(.91) + (.8)(.86)</a:t>
            </a:r>
          </a:p>
        </p:txBody>
      </p:sp>
      <p:sp>
        <p:nvSpPr>
          <p:cNvPr id="242718" name="Text Box 32"/>
          <p:cNvSpPr txBox="1">
            <a:spLocks noChangeArrowheads="1"/>
          </p:cNvSpPr>
          <p:nvPr/>
        </p:nvSpPr>
        <p:spPr bwMode="auto">
          <a:xfrm>
            <a:off x="4849813" y="4587875"/>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2719" name="Text Box 33"/>
          <p:cNvSpPr txBox="1">
            <a:spLocks noChangeArrowheads="1"/>
          </p:cNvSpPr>
          <p:nvPr/>
        </p:nvSpPr>
        <p:spPr bwMode="auto">
          <a:xfrm>
            <a:off x="4411663" y="45878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20" name="Text Box 34"/>
          <p:cNvSpPr txBox="1">
            <a:spLocks noChangeArrowheads="1"/>
          </p:cNvSpPr>
          <p:nvPr/>
        </p:nvSpPr>
        <p:spPr bwMode="auto">
          <a:xfrm>
            <a:off x="5859463" y="52736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21" name="Text Box 35"/>
          <p:cNvSpPr txBox="1">
            <a:spLocks noChangeArrowheads="1"/>
          </p:cNvSpPr>
          <p:nvPr/>
        </p:nvSpPr>
        <p:spPr bwMode="auto">
          <a:xfrm>
            <a:off x="6269038" y="52736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336,976</a:t>
            </a:r>
          </a:p>
        </p:txBody>
      </p:sp>
      <p:sp>
        <p:nvSpPr>
          <p:cNvPr id="242722" name="Text Box 36"/>
          <p:cNvSpPr txBox="1">
            <a:spLocks noChangeArrowheads="1"/>
          </p:cNvSpPr>
          <p:nvPr/>
        </p:nvSpPr>
        <p:spPr bwMode="auto">
          <a:xfrm>
            <a:off x="1030288" y="5273675"/>
            <a:ext cx="1266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CBB</a:t>
            </a:r>
            <a:r>
              <a:rPr lang="en-US" sz="1800" b="0"/>
              <a:t> =</a:t>
            </a:r>
          </a:p>
        </p:txBody>
      </p:sp>
      <p:sp>
        <p:nvSpPr>
          <p:cNvPr id="242723" name="Text Box 37"/>
          <p:cNvSpPr txBox="1">
            <a:spLocks noChangeArrowheads="1"/>
          </p:cNvSpPr>
          <p:nvPr/>
        </p:nvSpPr>
        <p:spPr bwMode="auto">
          <a:xfrm>
            <a:off x="2705100" y="5137150"/>
            <a:ext cx="1265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u="sng"/>
              <a:t>  213,545  </a:t>
            </a:r>
          </a:p>
          <a:p>
            <a:pPr eaLnBrk="1" hangingPunct="1"/>
            <a:r>
              <a:rPr lang="en-US" sz="1800" b="0"/>
              <a:t>.87</a:t>
            </a:r>
          </a:p>
        </p:txBody>
      </p:sp>
      <p:sp>
        <p:nvSpPr>
          <p:cNvPr id="242724" name="Text Box 38"/>
          <p:cNvSpPr txBox="1">
            <a:spLocks noChangeArrowheads="1"/>
          </p:cNvSpPr>
          <p:nvPr/>
        </p:nvSpPr>
        <p:spPr bwMode="auto">
          <a:xfrm>
            <a:off x="4849813" y="5273675"/>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91,522</a:t>
            </a:r>
          </a:p>
        </p:txBody>
      </p:sp>
      <p:sp>
        <p:nvSpPr>
          <p:cNvPr id="242725" name="Text Box 39"/>
          <p:cNvSpPr txBox="1">
            <a:spLocks noChangeArrowheads="1"/>
          </p:cNvSpPr>
          <p:nvPr/>
        </p:nvSpPr>
        <p:spPr bwMode="auto">
          <a:xfrm>
            <a:off x="4411663" y="52736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a:t>
            </a:r>
          </a:p>
        </p:txBody>
      </p:sp>
      <p:sp>
        <p:nvSpPr>
          <p:cNvPr id="242726" name="Text Box 40"/>
          <p:cNvSpPr txBox="1">
            <a:spLocks noChangeArrowheads="1"/>
          </p:cNvSpPr>
          <p:nvPr/>
        </p:nvSpPr>
        <p:spPr bwMode="auto">
          <a:xfrm>
            <a:off x="668338" y="5899150"/>
            <a:ext cx="37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eaLnBrk="1" hangingPunct="1"/>
            <a:r>
              <a:rPr lang="en-US" sz="1800" b="0"/>
              <a:t>e.</a:t>
            </a:r>
          </a:p>
        </p:txBody>
      </p:sp>
      <p:sp>
        <p:nvSpPr>
          <p:cNvPr id="242727" name="Text Box 41"/>
          <p:cNvSpPr txBox="1">
            <a:spLocks noChangeArrowheads="1"/>
          </p:cNvSpPr>
          <p:nvPr/>
        </p:nvSpPr>
        <p:spPr bwMode="auto">
          <a:xfrm>
            <a:off x="1030288" y="5899150"/>
            <a:ext cx="2657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PMB</a:t>
            </a:r>
            <a:r>
              <a:rPr lang="en-US" sz="1800" b="0"/>
              <a:t>AVG  =  $331.1</a:t>
            </a:r>
          </a:p>
        </p:txBody>
      </p:sp>
      <p:sp>
        <p:nvSpPr>
          <p:cNvPr id="242728" name="Text Box 42"/>
          <p:cNvSpPr txBox="1">
            <a:spLocks noChangeArrowheads="1"/>
          </p:cNvSpPr>
          <p:nvPr/>
        </p:nvSpPr>
        <p:spPr bwMode="auto">
          <a:xfrm>
            <a:off x="1030288" y="6318250"/>
            <a:ext cx="2647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635000" algn="l"/>
                <a:tab pos="1892300" algn="l"/>
              </a:tabLst>
              <a:defRPr sz="800" b="1">
                <a:solidFill>
                  <a:schemeClr val="tx1"/>
                </a:solidFill>
                <a:latin typeface="Arial" pitchFamily="34" charset="0"/>
                <a:cs typeface="Arial" pitchFamily="34" charset="0"/>
              </a:defRPr>
            </a:lvl1pPr>
            <a:lvl2pPr marL="742950" indent="-285750" eaLnBrk="0" hangingPunct="0">
              <a:tabLst>
                <a:tab pos="635000" algn="l"/>
                <a:tab pos="1892300" algn="l"/>
              </a:tabLst>
              <a:defRPr sz="800" b="1">
                <a:solidFill>
                  <a:schemeClr val="tx1"/>
                </a:solidFill>
                <a:latin typeface="Arial" pitchFamily="34" charset="0"/>
                <a:cs typeface="Arial" pitchFamily="34" charset="0"/>
              </a:defRPr>
            </a:lvl2pPr>
            <a:lvl3pPr marL="1143000" indent="-228600" eaLnBrk="0" hangingPunct="0">
              <a:tabLst>
                <a:tab pos="635000" algn="l"/>
                <a:tab pos="1892300" algn="l"/>
              </a:tabLst>
              <a:defRPr sz="800" b="1">
                <a:solidFill>
                  <a:schemeClr val="tx1"/>
                </a:solidFill>
                <a:latin typeface="Arial" pitchFamily="34" charset="0"/>
                <a:cs typeface="Arial" pitchFamily="34" charset="0"/>
              </a:defRPr>
            </a:lvl3pPr>
            <a:lvl4pPr marL="1600200" indent="-228600" eaLnBrk="0" hangingPunct="0">
              <a:tabLst>
                <a:tab pos="635000" algn="l"/>
                <a:tab pos="1892300" algn="l"/>
              </a:tabLst>
              <a:defRPr sz="800" b="1">
                <a:solidFill>
                  <a:schemeClr val="tx1"/>
                </a:solidFill>
                <a:latin typeface="Arial" pitchFamily="34" charset="0"/>
                <a:cs typeface="Arial" pitchFamily="34" charset="0"/>
              </a:defRPr>
            </a:lvl4pPr>
            <a:lvl5pPr marL="2057400" indent="-228600" eaLnBrk="0" hangingPunct="0">
              <a:tabLst>
                <a:tab pos="635000" algn="l"/>
                <a:tab pos="1892300" algn="l"/>
              </a:tabLst>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635000" algn="l"/>
                <a:tab pos="1892300" algn="l"/>
              </a:tabLst>
              <a:defRPr sz="800" b="1">
                <a:solidFill>
                  <a:schemeClr val="tx1"/>
                </a:solidFill>
                <a:latin typeface="Arial" pitchFamily="34" charset="0"/>
                <a:cs typeface="Arial" pitchFamily="34" charset="0"/>
              </a:defRPr>
            </a:lvl9pPr>
          </a:lstStyle>
          <a:p>
            <a:pPr eaLnBrk="1" hangingPunct="1"/>
            <a:r>
              <a:rPr lang="en-US" sz="1800" b="0"/>
              <a:t>IEAC</a:t>
            </a:r>
            <a:r>
              <a:rPr lang="en-US" sz="1800" b="0" baseline="-25000"/>
              <a:t>CBB</a:t>
            </a:r>
            <a:r>
              <a:rPr lang="en-US" sz="1800" b="0"/>
              <a:t>AVG  =  $345.3</a:t>
            </a:r>
          </a:p>
        </p:txBody>
      </p:sp>
    </p:spTree>
    <p:extLst>
      <p:ext uri="{BB962C8B-B14F-4D97-AF65-F5344CB8AC3E}">
        <p14:creationId xmlns:p14="http://schemas.microsoft.com/office/powerpoint/2010/main" val="1162782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4"/>
          <p:cNvSpPr>
            <a:spLocks noGrp="1"/>
          </p:cNvSpPr>
          <p:nvPr>
            <p:ph type="title"/>
          </p:nvPr>
        </p:nvSpPr>
        <p:spPr/>
        <p:txBody>
          <a:bodyPr/>
          <a:lstStyle/>
          <a:p>
            <a:pPr eaLnBrk="1" hangingPunct="1"/>
            <a:r>
              <a:rPr lang="en-US" smtClean="0"/>
              <a:t>Case 2 Solution (cont.)</a:t>
            </a:r>
          </a:p>
        </p:txBody>
      </p:sp>
      <p:sp>
        <p:nvSpPr>
          <p:cNvPr id="2" name="Slide Number Placeholder 1"/>
          <p:cNvSpPr>
            <a:spLocks noGrp="1"/>
          </p:cNvSpPr>
          <p:nvPr>
            <p:ph type="sldNum" sz="quarter" idx="12"/>
          </p:nvPr>
        </p:nvSpPr>
        <p:spPr>
          <a:xfrm>
            <a:off x="8385175" y="6473825"/>
            <a:ext cx="758825" cy="247650"/>
          </a:xfrm>
          <a:prstGeom prst="rect">
            <a:avLst/>
          </a:prstGeom>
        </p:spPr>
        <p:txBody>
          <a:bodyPr/>
          <a:lstStyle/>
          <a:p>
            <a:fld id="{3655973E-856B-49CC-AB7A-5505C38431F3}" type="slidenum">
              <a:rPr lang="en-US" smtClean="0"/>
              <a:t>9</a:t>
            </a:fld>
            <a:endParaRPr lang="en-US"/>
          </a:p>
        </p:txBody>
      </p:sp>
      <p:sp>
        <p:nvSpPr>
          <p:cNvPr id="243715" name="Text Box 3"/>
          <p:cNvSpPr txBox="1">
            <a:spLocks noChangeArrowheads="1"/>
          </p:cNvSpPr>
          <p:nvPr/>
        </p:nvSpPr>
        <p:spPr bwMode="auto">
          <a:xfrm>
            <a:off x="1246188" y="1157288"/>
            <a:ext cx="6629400"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b="1">
                <a:solidFill>
                  <a:schemeClr val="tx1"/>
                </a:solidFill>
                <a:latin typeface="Arial" pitchFamily="34" charset="0"/>
                <a:cs typeface="Arial" pitchFamily="34" charset="0"/>
              </a:defRPr>
            </a:lvl1pPr>
            <a:lvl2pPr marL="742950" indent="-285750" eaLnBrk="0" hangingPunct="0">
              <a:defRPr sz="800" b="1">
                <a:solidFill>
                  <a:schemeClr val="tx1"/>
                </a:solidFill>
                <a:latin typeface="Arial" pitchFamily="34" charset="0"/>
                <a:cs typeface="Arial" pitchFamily="34" charset="0"/>
              </a:defRPr>
            </a:lvl2pPr>
            <a:lvl3pPr marL="1143000" indent="-228600" eaLnBrk="0" hangingPunct="0">
              <a:defRPr sz="800" b="1">
                <a:solidFill>
                  <a:schemeClr val="tx1"/>
                </a:solidFill>
                <a:latin typeface="Arial" pitchFamily="34" charset="0"/>
                <a:cs typeface="Arial" pitchFamily="34" charset="0"/>
              </a:defRPr>
            </a:lvl3pPr>
            <a:lvl4pPr marL="1600200" indent="-228600" eaLnBrk="0" hangingPunct="0">
              <a:defRPr sz="800" b="1">
                <a:solidFill>
                  <a:schemeClr val="tx1"/>
                </a:solidFill>
                <a:latin typeface="Arial" pitchFamily="34" charset="0"/>
                <a:cs typeface="Arial" pitchFamily="34" charset="0"/>
              </a:defRPr>
            </a:lvl4pPr>
            <a:lvl5pPr marL="2057400" indent="-228600" eaLnBrk="0" hangingPunct="0">
              <a:defRPr sz="8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8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8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8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800" b="1">
                <a:solidFill>
                  <a:schemeClr val="tx1"/>
                </a:solidFill>
                <a:latin typeface="Arial" pitchFamily="34" charset="0"/>
                <a:cs typeface="Arial" pitchFamily="34" charset="0"/>
              </a:defRPr>
            </a:lvl9pPr>
          </a:lstStyle>
          <a:p>
            <a:pPr algn="just" eaLnBrk="1" hangingPunct="1">
              <a:spcBef>
                <a:spcPct val="50000"/>
              </a:spcBef>
            </a:pPr>
            <a:r>
              <a:rPr lang="en-US" sz="2000"/>
              <a:t>Note: </a:t>
            </a:r>
            <a:r>
              <a:rPr lang="en-US" sz="2000" b="0"/>
              <a:t>We have provided calculation of the IEAC based upon no further distribution of management reserve (IEAC</a:t>
            </a:r>
            <a:r>
              <a:rPr lang="en-US" sz="2000" b="0" baseline="-25000"/>
              <a:t>PMB</a:t>
            </a:r>
            <a:r>
              <a:rPr lang="en-US" sz="2000" b="0"/>
              <a:t>) and based upon full distribution of the MR (IEAC</a:t>
            </a:r>
            <a:r>
              <a:rPr lang="en-US" sz="2000" b="0" baseline="-25000"/>
              <a:t>CBB</a:t>
            </a:r>
            <a:r>
              <a:rPr lang="en-US" sz="2000" b="0"/>
              <a:t>). This provides you with the full range of possible IEACs. </a:t>
            </a:r>
          </a:p>
          <a:p>
            <a:pPr algn="just" eaLnBrk="1" hangingPunct="1">
              <a:spcBef>
                <a:spcPct val="50000"/>
              </a:spcBef>
            </a:pPr>
            <a:r>
              <a:rPr lang="en-US" sz="2000" b="0"/>
              <a:t>The way an IEAC is typically calculated is to base the calculation on the PMB and then add in your own assessment of how much more management reserve will be distributed.</a:t>
            </a:r>
          </a:p>
        </p:txBody>
      </p:sp>
    </p:spTree>
    <p:extLst>
      <p:ext uri="{BB962C8B-B14F-4D97-AF65-F5344CB8AC3E}">
        <p14:creationId xmlns:p14="http://schemas.microsoft.com/office/powerpoint/2010/main" val="2209873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22809</TotalTime>
  <Words>801</Words>
  <Application>Microsoft Office PowerPoint</Application>
  <PresentationFormat>On-screen Show (4:3)</PresentationFormat>
  <Paragraphs>293</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Solution</vt:lpstr>
      <vt:lpstr>PowerPoint Presentation</vt:lpstr>
      <vt:lpstr>Solution</vt:lpstr>
      <vt:lpstr>Case 2 Solution</vt:lpstr>
      <vt:lpstr>Case 2 Solution (cont.)</vt:lpstr>
      <vt:lpstr>Case 2 Solution (cont.)</vt:lpstr>
      <vt:lpstr>Case 2 Solution (cont.)</vt:lpstr>
      <vt:lpstr>Case 2 Solution (cont.)</vt:lpstr>
      <vt:lpstr>Case 2 Solution (cont.)</vt:lpstr>
      <vt:lpstr>Case 2 Solution (cont.)</vt:lpstr>
    </vt:vector>
  </TitlesOfParts>
  <Company>PMA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dc:creator>
  <cp:lastModifiedBy>herbst</cp:lastModifiedBy>
  <cp:revision>131</cp:revision>
  <cp:lastPrinted>2013-06-09T11:52:23Z</cp:lastPrinted>
  <dcterms:created xsi:type="dcterms:W3CDTF">2013-05-29T12:29:22Z</dcterms:created>
  <dcterms:modified xsi:type="dcterms:W3CDTF">2015-02-02T14:48:21Z</dcterms:modified>
</cp:coreProperties>
</file>