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8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8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7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1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2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21FDF-63BD-4ADF-9CDD-7FC145BEE6E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EC25-B4A8-4D4F-986B-5B62504C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52400" y="1073289"/>
            <a:ext cx="50292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VARIANCES</a:t>
            </a:r>
            <a:r>
              <a:rPr lang="en-US" sz="900" dirty="0" smtClean="0">
                <a:latin typeface="Britannic Bold" panose="020B0903060703020204" pitchFamily="34" charset="0"/>
              </a:rPr>
              <a:t>   Favorable is Positive, Unfavorable is Negative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  Cost Variance CV = BCWP - ACWP CV %  =  (CV / BCWP) *100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  Schedule Variance SV = BCWP - BCWS  SV %  =  (SV / BCWS)  *100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  Variance at Completion VAC = BAC - EAC  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OVERALL </a:t>
            </a:r>
            <a:r>
              <a:rPr lang="en-US" sz="1200" dirty="0">
                <a:solidFill>
                  <a:schemeClr val="tx2"/>
                </a:solidFill>
                <a:latin typeface="Britannic Bold" panose="020B0903060703020204" pitchFamily="34" charset="0"/>
              </a:rPr>
              <a:t>STATUS 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% Schedule =  (</a:t>
            </a:r>
            <a:r>
              <a:rPr lang="en-US" sz="900" dirty="0" err="1" smtClean="0">
                <a:latin typeface="Britannic Bold" panose="020B0903060703020204" pitchFamily="34" charset="0"/>
              </a:rPr>
              <a:t>BCWScum</a:t>
            </a:r>
            <a:r>
              <a:rPr lang="en-US" sz="900" dirty="0" smtClean="0">
                <a:latin typeface="Britannic Bold" panose="020B0903060703020204" pitchFamily="34" charset="0"/>
              </a:rPr>
              <a:t> /BAC) * 100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% Complete =  (</a:t>
            </a:r>
            <a:r>
              <a:rPr lang="en-US" sz="900" dirty="0" err="1" smtClean="0">
                <a:latin typeface="Britannic Bold" panose="020B0903060703020204" pitchFamily="34" charset="0"/>
              </a:rPr>
              <a:t>BCWPcum</a:t>
            </a:r>
            <a:r>
              <a:rPr lang="en-US" sz="900" dirty="0" smtClean="0">
                <a:latin typeface="Britannic Bold" panose="020B0903060703020204" pitchFamily="34" charset="0"/>
              </a:rPr>
              <a:t> /BAC) * 100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% Spent =  (</a:t>
            </a:r>
            <a:r>
              <a:rPr lang="en-US" sz="900" dirty="0" err="1" smtClean="0">
                <a:latin typeface="Britannic Bold" panose="020B0903060703020204" pitchFamily="34" charset="0"/>
              </a:rPr>
              <a:t>ACWPcum</a:t>
            </a:r>
            <a:r>
              <a:rPr lang="en-US" sz="900" dirty="0" smtClean="0">
                <a:latin typeface="Britannic Bold" panose="020B0903060703020204" pitchFamily="34" charset="0"/>
              </a:rPr>
              <a:t>/BAC) * 100 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Cost Performance Index (CPI)  =  BCWP / ACWP Favorable is &gt; 1.0, Unfavorable is &lt; 1.0 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Schedule Performance Index (SPI)  =  BCWP / BCWS Favorable is &gt; 1.0, Unfavorable is &lt; 1.0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900" dirty="0" smtClean="0">
                <a:latin typeface="Britannic Bold" panose="020B0903060703020204" pitchFamily="34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2"/>
                </a:solidFill>
                <a:latin typeface="Britannic Bold" panose="020B0903060703020204" pitchFamily="34" charset="0"/>
              </a:rPr>
              <a:t>DoD</a:t>
            </a:r>
            <a:r>
              <a:rPr lang="en-US" sz="12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Britannic Bold" panose="020B0903060703020204" pitchFamily="34" charset="0"/>
              </a:rPr>
              <a:t>TRIPWIRE METRICS 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900" dirty="0" smtClean="0">
                <a:latin typeface="Britannic Bold" panose="020B0903060703020204" pitchFamily="34" charset="0"/>
              </a:rPr>
              <a:t>BASELINE EXECUTION INDEX (BEI, A Schedule Metric)  BEI = Tasks with Actual Finish Date / (# of Baseline Tasks Scheduled to Finish Prior to Status Date + Tasks Missing Baseline Start or Finish Date) 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900" dirty="0" smtClean="0">
                <a:latin typeface="Britannic Bold" panose="020B0903060703020204" pitchFamily="34" charset="0"/>
              </a:rPr>
              <a:t>CRITICAL PATH LENGTH INDEX (CPLI,  A Schedule Metric)   CPLI  = (CP Length (Time Now To Contract End)) + Total Float (To Contract End Baseline Finish) / CP Length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900" dirty="0" smtClean="0">
                <a:latin typeface="Britannic Bold" panose="020B0903060703020204" pitchFamily="34" charset="0"/>
              </a:rPr>
              <a:t>Hit / Miss = Month’s Tasks Completed ON or AHEAD / Month’s Tasks Scheduled to Complete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INDEPENDENT ESTIMATE AT COMPLETION (EAC) </a:t>
            </a:r>
            <a:r>
              <a:rPr lang="en-US" sz="900" dirty="0" smtClean="0">
                <a:latin typeface="Britannic Bold" panose="020B0903060703020204" pitchFamily="34" charset="0"/>
              </a:rPr>
              <a:t>= Actuals to Date + [(Remaining Work) / (Performance Factor)]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EAC CPI  = </a:t>
            </a:r>
            <a:r>
              <a:rPr lang="en-US" sz="900" dirty="0" err="1" smtClean="0">
                <a:latin typeface="Britannic Bold" panose="020B0903060703020204" pitchFamily="34" charset="0"/>
              </a:rPr>
              <a:t>ACWPcum</a:t>
            </a:r>
            <a:r>
              <a:rPr lang="en-US" sz="900" dirty="0" smtClean="0">
                <a:latin typeface="Britannic Bold" panose="020B0903060703020204" pitchFamily="34" charset="0"/>
              </a:rPr>
              <a:t> + [(BAC - </a:t>
            </a:r>
            <a:r>
              <a:rPr lang="en-US" sz="900" dirty="0" err="1" smtClean="0">
                <a:latin typeface="Britannic Bold" panose="020B0903060703020204" pitchFamily="34" charset="0"/>
              </a:rPr>
              <a:t>BCWPcum</a:t>
            </a:r>
            <a:r>
              <a:rPr lang="en-US" sz="900" dirty="0" smtClean="0">
                <a:latin typeface="Britannic Bold" panose="020B0903060703020204" pitchFamily="34" charset="0"/>
              </a:rPr>
              <a:t>) / </a:t>
            </a:r>
            <a:r>
              <a:rPr lang="en-US" sz="900" dirty="0" err="1" smtClean="0">
                <a:latin typeface="Britannic Bold" panose="020B0903060703020204" pitchFamily="34" charset="0"/>
              </a:rPr>
              <a:t>CPIcum</a:t>
            </a:r>
            <a:r>
              <a:rPr lang="en-US" sz="900" dirty="0" smtClean="0">
                <a:latin typeface="Britannic Bold" panose="020B0903060703020204" pitchFamily="34" charset="0"/>
              </a:rPr>
              <a:t> ]   = BAC / </a:t>
            </a:r>
            <a:r>
              <a:rPr lang="en-US" sz="900" dirty="0" err="1" smtClean="0">
                <a:latin typeface="Britannic Bold" panose="020B0903060703020204" pitchFamily="34" charset="0"/>
              </a:rPr>
              <a:t>CPIcum</a:t>
            </a:r>
            <a:r>
              <a:rPr lang="en-US" sz="900" dirty="0" smtClean="0">
                <a:latin typeface="Britannic Bold" panose="020B0903060703020204" pitchFamily="34" charset="0"/>
              </a:rPr>
              <a:t>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EAC Composite = </a:t>
            </a:r>
            <a:r>
              <a:rPr lang="en-US" sz="900" dirty="0" err="1" smtClean="0">
                <a:latin typeface="Britannic Bold" panose="020B0903060703020204" pitchFamily="34" charset="0"/>
              </a:rPr>
              <a:t>ACWPcum</a:t>
            </a:r>
            <a:r>
              <a:rPr lang="en-US" sz="900" dirty="0" smtClean="0">
                <a:latin typeface="Britannic Bold" panose="020B0903060703020204" pitchFamily="34" charset="0"/>
              </a:rPr>
              <a:t> + [(BAC - </a:t>
            </a:r>
            <a:r>
              <a:rPr lang="en-US" sz="900" dirty="0" err="1" smtClean="0">
                <a:latin typeface="Britannic Bold" panose="020B0903060703020204" pitchFamily="34" charset="0"/>
              </a:rPr>
              <a:t>BCWPcum</a:t>
            </a:r>
            <a:r>
              <a:rPr lang="en-US" sz="900" dirty="0" smtClean="0">
                <a:latin typeface="Britannic Bold" panose="020B0903060703020204" pitchFamily="34" charset="0"/>
              </a:rPr>
              <a:t>) / (</a:t>
            </a:r>
            <a:r>
              <a:rPr lang="en-US" sz="900" dirty="0" err="1" smtClean="0">
                <a:latin typeface="Britannic Bold" panose="020B0903060703020204" pitchFamily="34" charset="0"/>
              </a:rPr>
              <a:t>CPIcum</a:t>
            </a:r>
            <a:r>
              <a:rPr lang="en-US" sz="900" dirty="0" smtClean="0">
                <a:latin typeface="Britannic Bold" panose="020B0903060703020204" pitchFamily="34" charset="0"/>
              </a:rPr>
              <a:t> * </a:t>
            </a:r>
            <a:r>
              <a:rPr lang="en-US" sz="900" dirty="0" err="1" smtClean="0">
                <a:latin typeface="Britannic Bold" panose="020B0903060703020204" pitchFamily="34" charset="0"/>
              </a:rPr>
              <a:t>SPIcum</a:t>
            </a:r>
            <a:r>
              <a:rPr lang="en-US" sz="900" dirty="0" smtClean="0">
                <a:latin typeface="Britannic Bold" panose="020B0903060703020204" pitchFamily="34" charset="0"/>
              </a:rPr>
              <a:t>)] </a:t>
            </a: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endParaRPr lang="en-US" sz="900" dirty="0" smtClean="0">
              <a:latin typeface="Britannic Bold" panose="020B0903060703020204" pitchFamily="34" charset="0"/>
            </a:endParaRPr>
          </a:p>
          <a:p>
            <a:r>
              <a:rPr lang="en-US" sz="9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TO COMPLETE PERFORMANCE INDEX (TCPI)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TCPI EAC =  Work Remaining / Cost Remaining = (BAC - </a:t>
            </a:r>
            <a:r>
              <a:rPr lang="en-US" sz="900" dirty="0" err="1" smtClean="0">
                <a:latin typeface="Britannic Bold" panose="020B0903060703020204" pitchFamily="34" charset="0"/>
              </a:rPr>
              <a:t>BCWPcum</a:t>
            </a:r>
            <a:r>
              <a:rPr lang="en-US" sz="900" dirty="0" smtClean="0">
                <a:latin typeface="Britannic Bold" panose="020B0903060703020204" pitchFamily="34" charset="0"/>
              </a:rPr>
              <a:t>) /(EAC - </a:t>
            </a:r>
            <a:r>
              <a:rPr lang="en-US" sz="900" dirty="0" err="1" smtClean="0">
                <a:latin typeface="Britannic Bold" panose="020B0903060703020204" pitchFamily="34" charset="0"/>
              </a:rPr>
              <a:t>ACWPcum</a:t>
            </a:r>
            <a:r>
              <a:rPr lang="en-US" sz="900" dirty="0" smtClean="0">
                <a:latin typeface="Britannic Bold" panose="020B0903060703020204" pitchFamily="34" charset="0"/>
              </a:rPr>
              <a:t>)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TCPI BAC =  Work Remaining / Budget Remaining = (BAC - </a:t>
            </a:r>
            <a:r>
              <a:rPr lang="en-US" sz="900" dirty="0" err="1" smtClean="0">
                <a:latin typeface="Britannic Bold" panose="020B0903060703020204" pitchFamily="34" charset="0"/>
              </a:rPr>
              <a:t>BCWPcum</a:t>
            </a:r>
            <a:r>
              <a:rPr lang="en-US" sz="900" dirty="0" smtClean="0">
                <a:latin typeface="Britannic Bold" panose="020B0903060703020204" pitchFamily="34" charset="0"/>
              </a:rPr>
              <a:t>) /(BAC - </a:t>
            </a:r>
            <a:r>
              <a:rPr lang="en-US" sz="900" dirty="0" err="1" smtClean="0">
                <a:latin typeface="Britannic Bold" panose="020B0903060703020204" pitchFamily="34" charset="0"/>
              </a:rPr>
              <a:t>ACWPcum</a:t>
            </a:r>
            <a:r>
              <a:rPr lang="en-US" sz="900" dirty="0" smtClean="0">
                <a:latin typeface="Britannic Bold" panose="020B0903060703020204" pitchFamily="34" charset="0"/>
              </a:rPr>
              <a:t>)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 </a:t>
            </a:r>
          </a:p>
          <a:p>
            <a:r>
              <a:rPr lang="en-US" sz="900" dirty="0" smtClean="0">
                <a:latin typeface="Britannic Bold" panose="020B0903060703020204" pitchFamily="34" charset="0"/>
              </a:rPr>
              <a:t>  </a:t>
            </a:r>
            <a:endParaRPr lang="en-US" sz="900" dirty="0">
              <a:latin typeface="Britannic Bold" panose="020B0903060703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20915" y="45567"/>
            <a:ext cx="914982" cy="856598"/>
            <a:chOff x="1902150" y="1578008"/>
            <a:chExt cx="3279450" cy="3070192"/>
          </a:xfrm>
        </p:grpSpPr>
        <p:sp>
          <p:nvSpPr>
            <p:cNvPr id="19" name="Right Arrow 18"/>
            <p:cNvSpPr/>
            <p:nvPr/>
          </p:nvSpPr>
          <p:spPr>
            <a:xfrm rot="3536276">
              <a:off x="3323063" y="3211630"/>
              <a:ext cx="2237179" cy="59013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8559331">
              <a:off x="2835614" y="3949082"/>
              <a:ext cx="1888446" cy="69911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13466128">
              <a:off x="1902150" y="3291294"/>
              <a:ext cx="1888446" cy="69911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3293154" y="2278987"/>
              <a:ext cx="1888446" cy="699118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18191351">
              <a:off x="2118925" y="2401528"/>
              <a:ext cx="2237179" cy="59013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2209800" y="168182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EVMS Gold Card</a:t>
            </a:r>
            <a:endParaRPr lang="en-US" sz="4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063419" y="1066800"/>
            <a:ext cx="4080581" cy="3100496"/>
            <a:chOff x="5029200" y="2385904"/>
            <a:chExt cx="4143375" cy="3100496"/>
          </a:xfrm>
        </p:grpSpPr>
        <p:sp>
          <p:nvSpPr>
            <p:cNvPr id="26" name="Rectangle 2"/>
            <p:cNvSpPr txBox="1">
              <a:spLocks noChangeArrowheads="1"/>
            </p:cNvSpPr>
            <p:nvPr/>
          </p:nvSpPr>
          <p:spPr>
            <a:xfrm>
              <a:off x="5029200" y="2743200"/>
              <a:ext cx="4143375" cy="27432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200" i="1" dirty="0" smtClean="0">
                  <a:solidFill>
                    <a:srgbClr val="990000"/>
                  </a:solidFill>
                </a:rPr>
                <a:t>Baseline Execution Index (BEI)</a:t>
              </a:r>
              <a:r>
                <a:rPr lang="en-US" altLang="en-US" sz="1200" i="1" dirty="0" smtClean="0"/>
                <a:t> – From IMS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Cum index less than .95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i="1" dirty="0" smtClean="0">
                  <a:solidFill>
                    <a:srgbClr val="990000"/>
                  </a:solidFill>
                </a:rPr>
                <a:t>Schedule Performance Index (SPI)</a:t>
              </a:r>
              <a:r>
                <a:rPr lang="en-US" altLang="en-US" sz="1200" i="1" dirty="0" smtClean="0"/>
                <a:t> – From IPMR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Cum index less than .95 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i="1" dirty="0" smtClean="0">
                  <a:solidFill>
                    <a:srgbClr val="990000"/>
                  </a:solidFill>
                </a:rPr>
                <a:t>Critical Path Length Index (CPLI)</a:t>
              </a:r>
              <a:r>
                <a:rPr lang="en-US" altLang="en-US" sz="1200" i="1" dirty="0" smtClean="0"/>
                <a:t> –  From IMS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Cum index less than .95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i="1" dirty="0" smtClean="0">
                  <a:solidFill>
                    <a:srgbClr val="990000"/>
                  </a:solidFill>
                </a:rPr>
                <a:t>Cost Performance Index (CPI)</a:t>
              </a:r>
              <a:r>
                <a:rPr lang="en-US" altLang="en-US" sz="1200" i="1" dirty="0" smtClean="0"/>
                <a:t> – – From IPMR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Cum index less than .95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i="1" dirty="0" smtClean="0">
                  <a:solidFill>
                    <a:srgbClr val="990000"/>
                  </a:solidFill>
                </a:rPr>
                <a:t>To Complete Performance Index (TCPI)</a:t>
              </a:r>
              <a:r>
                <a:rPr lang="en-US" altLang="en-US" sz="1200" i="1" dirty="0" smtClean="0"/>
                <a:t> – – From IPMR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CPI to TCPI delta of 10%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dirty="0" smtClean="0"/>
                <a:t> </a:t>
              </a:r>
              <a:r>
                <a:rPr lang="en-US" altLang="en-US" sz="1200" i="1" dirty="0" smtClean="0">
                  <a:solidFill>
                    <a:srgbClr val="990000"/>
                  </a:solidFill>
                </a:rPr>
                <a:t>Contract Mods</a:t>
              </a:r>
              <a:r>
                <a:rPr lang="en-US" altLang="en-US" sz="1200" i="1" dirty="0" smtClean="0"/>
                <a:t> – ACO, PCO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Contract Mods to Original Base value of 10%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dirty="0" smtClean="0"/>
                <a:t> </a:t>
              </a:r>
              <a:r>
                <a:rPr lang="en-US" altLang="en-US" sz="1200" i="1" dirty="0" smtClean="0">
                  <a:solidFill>
                    <a:srgbClr val="990000"/>
                  </a:solidFill>
                </a:rPr>
                <a:t>PMB Revisions</a:t>
              </a:r>
              <a:r>
                <a:rPr lang="en-US" altLang="en-US" sz="1200" i="1" dirty="0" smtClean="0"/>
                <a:t> – From IPMR</a:t>
              </a:r>
            </a:p>
            <a:p>
              <a:pPr lvl="1">
                <a:spcBef>
                  <a:spcPct val="0"/>
                </a:spcBef>
              </a:pPr>
              <a:r>
                <a:rPr lang="en-US" altLang="en-US" sz="1200" dirty="0" smtClean="0"/>
                <a:t>Changes to Monthly Time-Phased PMB value of 5%</a:t>
              </a:r>
            </a:p>
            <a:p>
              <a:pPr lvl="1"/>
              <a:endParaRPr lang="en-US" altLang="en-US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93303" y="2385904"/>
              <a:ext cx="2783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chemeClr val="tx2"/>
                  </a:solidFill>
                  <a:latin typeface="Britannic Bold" panose="020B0903060703020204" pitchFamily="34" charset="0"/>
                </a:rPr>
                <a:t>DoD</a:t>
              </a:r>
              <a:r>
                <a:rPr lang="en-US" dirty="0" smtClean="0">
                  <a:solidFill>
                    <a:schemeClr val="tx2"/>
                  </a:solidFill>
                  <a:latin typeface="Britannic Bold" panose="020B0903060703020204" pitchFamily="34" charset="0"/>
                </a:rPr>
                <a:t> TRIPWIRE METRICS  </a:t>
              </a:r>
              <a:endParaRPr lang="en-US" dirty="0">
                <a:solidFill>
                  <a:schemeClr val="tx2"/>
                </a:solidFill>
                <a:latin typeface="Britannic Bold" panose="020B0903060703020204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535382" y="4851737"/>
            <a:ext cx="24562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Britannic Bold" panose="020B0903060703020204" pitchFamily="34" charset="0"/>
              </a:rPr>
              <a:t>EVM Solutions, Inc.</a:t>
            </a:r>
          </a:p>
          <a:p>
            <a:r>
              <a:rPr lang="en-US" sz="1400" dirty="0">
                <a:solidFill>
                  <a:schemeClr val="tx2"/>
                </a:solidFill>
                <a:latin typeface="Britannic Bold" panose="020B0903060703020204" pitchFamily="34" charset="0"/>
              </a:rPr>
              <a:t>9070 Lakes Blvd.</a:t>
            </a:r>
          </a:p>
          <a:p>
            <a:r>
              <a:rPr lang="en-US" sz="1400" dirty="0">
                <a:solidFill>
                  <a:schemeClr val="tx2"/>
                </a:solidFill>
                <a:latin typeface="Britannic Bold" panose="020B0903060703020204" pitchFamily="34" charset="0"/>
              </a:rPr>
              <a:t>West Palm Beach FL 33412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561.694.1646  jwrisley.wpb@hotmail.com</a:t>
            </a:r>
            <a:endParaRPr lang="en-US" sz="14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488164" y="4869113"/>
            <a:ext cx="971018" cy="909059"/>
            <a:chOff x="1902150" y="1578008"/>
            <a:chExt cx="3279450" cy="3070192"/>
          </a:xfrm>
        </p:grpSpPr>
        <p:sp>
          <p:nvSpPr>
            <p:cNvPr id="29" name="Right Arrow 28"/>
            <p:cNvSpPr/>
            <p:nvPr/>
          </p:nvSpPr>
          <p:spPr>
            <a:xfrm rot="3536276">
              <a:off x="3323063" y="3211630"/>
              <a:ext cx="2237179" cy="59013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rot="8559331">
              <a:off x="2835614" y="3949082"/>
              <a:ext cx="1888446" cy="69911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13466128">
              <a:off x="1902150" y="3291294"/>
              <a:ext cx="1888446" cy="69911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3293154" y="2278987"/>
              <a:ext cx="1888446" cy="699118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18191351">
              <a:off x="2118925" y="2401528"/>
              <a:ext cx="2237179" cy="59013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0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1" y="1266885"/>
            <a:ext cx="48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ACWP	Actual Cost of Work Performed {Actual Cost or AC]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AUW 	Authorized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Unpriced Work (contractually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authorized,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yet negotiated)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	Budget at Completion = Σ BCWS = Sum of Budgeted Cost of Work Scheduled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 	Budgeted Cost for Work Performed [Earned Value or EV]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BCWR	Budgeted Cost for Work Remaining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BCWS	Budgeted Cost for Work Scheduled  [Planned Value or PV]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	Control Account (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AUW) = WPs + PPs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CAA	Control Account Authorization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	Control Account Manager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CBB	Contract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Base = PMB + MR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	Contract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=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Target Cost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profit/fee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CPI	Cost Performance Index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	Cost Variance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	Estimate At-Completion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IBR	Integrated Baseline Review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IEAC	Independent Estimate At-Completion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LOE	Level-of-Effort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	Management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 is held by contractor (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is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 by DOE)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	Organizational Breakdown Structure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OTB	Over-Target Baseline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	Performance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(TPC) =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CBB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Contingency + DOE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OPC 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PMB	Performance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Baseline = CAs + UB + SLPPs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	Planning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 (far-term activities within a CA)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SLP	Summary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	Schedule Performance Index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	Undistributed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(activities not yet distributed to CA)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	Total Estimated Cost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TPC	Total Project Cost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	Variance At-Completion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WAD	Work Authorization Document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WBS	Work Breakdown Structure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 (near-term, detail-planned activities within a CA)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EVMS Acronyms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32792" y="609600"/>
            <a:ext cx="4211208" cy="3048000"/>
            <a:chOff x="4764490" y="1600200"/>
            <a:chExt cx="4211208" cy="30480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90" y="1828800"/>
              <a:ext cx="4181475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8565008" y="2113057"/>
              <a:ext cx="41069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CBB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9800" y="1939726"/>
              <a:ext cx="88357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 Narrow" panose="020B0606020202030204" pitchFamily="34" charset="0"/>
                </a:rPr>
                <a:t>Contingency</a:t>
              </a:r>
              <a:endParaRPr lang="en-US" sz="1100" b="1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51659" y="1600200"/>
              <a:ext cx="3946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TPC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6" idx="0"/>
            </p:cNvCxnSpPr>
            <p:nvPr/>
          </p:nvCxnSpPr>
          <p:spPr>
            <a:xfrm>
              <a:off x="6546319" y="1723311"/>
              <a:ext cx="308909" cy="10548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216387" y="3733800"/>
            <a:ext cx="3165613" cy="2971800"/>
            <a:chOff x="4953000" y="533400"/>
            <a:chExt cx="3733800" cy="3505200"/>
          </a:xfrm>
        </p:grpSpPr>
        <p:sp>
          <p:nvSpPr>
            <p:cNvPr id="18" name="Rectangle 17"/>
            <p:cNvSpPr/>
            <p:nvPr/>
          </p:nvSpPr>
          <p:spPr>
            <a:xfrm>
              <a:off x="6248400" y="5334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PB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(TPC)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3000" y="1219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Contingency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(DOE Held)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62048" y="1219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Contract Price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CTC+Profit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20000" y="1219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DOE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Other Direct Costs</a:t>
              </a:r>
            </a:p>
          </p:txBody>
        </p:sp>
        <p:cxnSp>
          <p:nvCxnSpPr>
            <p:cNvPr id="22" name="Elbow Connector 21"/>
            <p:cNvCxnSpPr>
              <a:stCxn id="18" idx="2"/>
              <a:endCxn id="19" idx="0"/>
            </p:cNvCxnSpPr>
            <p:nvPr/>
          </p:nvCxnSpPr>
          <p:spPr>
            <a:xfrm rot="5400000">
              <a:off x="6057900" y="495300"/>
              <a:ext cx="152400" cy="12954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18" idx="2"/>
              <a:endCxn id="20" idx="0"/>
            </p:cNvCxnSpPr>
            <p:nvPr/>
          </p:nvCxnSpPr>
          <p:spPr>
            <a:xfrm rot="16200000" flipH="1">
              <a:off x="6712424" y="1136176"/>
              <a:ext cx="152400" cy="1364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8" idx="2"/>
              <a:endCxn id="21" idx="0"/>
            </p:cNvCxnSpPr>
            <p:nvPr/>
          </p:nvCxnSpPr>
          <p:spPr>
            <a:xfrm rot="16200000" flipH="1">
              <a:off x="7391400" y="457200"/>
              <a:ext cx="152400" cy="13716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953000" y="1981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MR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(Contractor Held)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62048" y="1981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PMB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(Includes AUW)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20000" y="1981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Profit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2743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Summary </a:t>
              </a:r>
              <a:r>
                <a:rPr lang="en-US" sz="1000" dirty="0">
                  <a:solidFill>
                    <a:schemeClr val="tx1"/>
                  </a:solidFill>
                </a:rPr>
                <a:t>L</a:t>
              </a:r>
              <a:r>
                <a:rPr lang="en-US" sz="1000" dirty="0" smtClean="0">
                  <a:solidFill>
                    <a:schemeClr val="tx1"/>
                  </a:solidFill>
                </a:rPr>
                <a:t>evel Planning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62048" y="2743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Control Accounts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20000" y="2743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UB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25152" y="3505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Work Packages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934200" y="3505200"/>
              <a:ext cx="1066800" cy="5334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Planning Packages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Elbow Connector 32"/>
            <p:cNvCxnSpPr>
              <a:stCxn id="20" idx="2"/>
              <a:endCxn id="25" idx="0"/>
            </p:cNvCxnSpPr>
            <p:nvPr/>
          </p:nvCxnSpPr>
          <p:spPr>
            <a:xfrm rot="5400000">
              <a:off x="6026624" y="1212376"/>
              <a:ext cx="228600" cy="130904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20" idx="2"/>
              <a:endCxn id="27" idx="0"/>
            </p:cNvCxnSpPr>
            <p:nvPr/>
          </p:nvCxnSpPr>
          <p:spPr>
            <a:xfrm rot="16200000" flipH="1">
              <a:off x="7360124" y="1187924"/>
              <a:ext cx="228600" cy="135795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0" idx="2"/>
              <a:endCxn id="26" idx="0"/>
            </p:cNvCxnSpPr>
            <p:nvPr/>
          </p:nvCxnSpPr>
          <p:spPr>
            <a:xfrm>
              <a:off x="6795448" y="17526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26" idx="2"/>
              <a:endCxn id="28" idx="0"/>
            </p:cNvCxnSpPr>
            <p:nvPr/>
          </p:nvCxnSpPr>
          <p:spPr>
            <a:xfrm rot="5400000">
              <a:off x="6026624" y="1974376"/>
              <a:ext cx="228600" cy="130904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26" idx="2"/>
              <a:endCxn id="30" idx="0"/>
            </p:cNvCxnSpPr>
            <p:nvPr/>
          </p:nvCxnSpPr>
          <p:spPr>
            <a:xfrm rot="16200000" flipH="1">
              <a:off x="7360124" y="1949924"/>
              <a:ext cx="228600" cy="135795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2"/>
              <a:endCxn id="29" idx="0"/>
            </p:cNvCxnSpPr>
            <p:nvPr/>
          </p:nvCxnSpPr>
          <p:spPr>
            <a:xfrm>
              <a:off x="6795448" y="25146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29" idx="2"/>
              <a:endCxn id="31" idx="0"/>
            </p:cNvCxnSpPr>
            <p:nvPr/>
          </p:nvCxnSpPr>
          <p:spPr>
            <a:xfrm rot="5400000">
              <a:off x="6362700" y="3072452"/>
              <a:ext cx="228600" cy="63689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29" idx="2"/>
              <a:endCxn id="32" idx="0"/>
            </p:cNvCxnSpPr>
            <p:nvPr/>
          </p:nvCxnSpPr>
          <p:spPr>
            <a:xfrm rot="16200000" flipH="1">
              <a:off x="7017224" y="3054824"/>
              <a:ext cx="228600" cy="67215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648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494</Words>
  <Application>Microsoft Office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EVMS Acronyms</vt:lpstr>
    </vt:vector>
  </TitlesOfParts>
  <Company>PMA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herbst</cp:lastModifiedBy>
  <cp:revision>17</cp:revision>
  <dcterms:created xsi:type="dcterms:W3CDTF">2014-03-19T11:36:49Z</dcterms:created>
  <dcterms:modified xsi:type="dcterms:W3CDTF">2015-02-02T14:48:51Z</dcterms:modified>
</cp:coreProperties>
</file>