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2" r:id="rId1"/>
  </p:sldMasterIdLst>
  <p:notesMasterIdLst>
    <p:notesMasterId r:id="rId43"/>
  </p:notesMasterIdLst>
  <p:sldIdLst>
    <p:sldId id="256" r:id="rId2"/>
    <p:sldId id="1375" r:id="rId3"/>
    <p:sldId id="5715" r:id="rId4"/>
    <p:sldId id="1500" r:id="rId5"/>
    <p:sldId id="5727" r:id="rId6"/>
    <p:sldId id="5694" r:id="rId7"/>
    <p:sldId id="1527" r:id="rId8"/>
    <p:sldId id="1525" r:id="rId9"/>
    <p:sldId id="1532" r:id="rId10"/>
    <p:sldId id="5702" r:id="rId11"/>
    <p:sldId id="5736" r:id="rId12"/>
    <p:sldId id="5701" r:id="rId13"/>
    <p:sldId id="5737" r:id="rId14"/>
    <p:sldId id="5734" r:id="rId15"/>
    <p:sldId id="5738" r:id="rId16"/>
    <p:sldId id="5733" r:id="rId17"/>
    <p:sldId id="5725" r:id="rId18"/>
    <p:sldId id="5722" r:id="rId19"/>
    <p:sldId id="5730" r:id="rId20"/>
    <p:sldId id="5714" r:id="rId21"/>
    <p:sldId id="5703" r:id="rId22"/>
    <p:sldId id="1425" r:id="rId23"/>
    <p:sldId id="5721" r:id="rId24"/>
    <p:sldId id="1506" r:id="rId25"/>
    <p:sldId id="1406" r:id="rId26"/>
    <p:sldId id="1441" r:id="rId27"/>
    <p:sldId id="3727" r:id="rId28"/>
    <p:sldId id="1502" r:id="rId29"/>
    <p:sldId id="3625" r:id="rId30"/>
    <p:sldId id="3626" r:id="rId31"/>
    <p:sldId id="1518" r:id="rId32"/>
    <p:sldId id="1524" r:id="rId33"/>
    <p:sldId id="3628" r:id="rId34"/>
    <p:sldId id="3621" r:id="rId35"/>
    <p:sldId id="5708" r:id="rId36"/>
    <p:sldId id="1505" r:id="rId37"/>
    <p:sldId id="5735" r:id="rId38"/>
    <p:sldId id="5681" r:id="rId39"/>
    <p:sldId id="1503" r:id="rId40"/>
    <p:sldId id="5739" r:id="rId41"/>
    <p:sldId id="714"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rtlin"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45"/>
    <p:restoredTop sz="93333"/>
  </p:normalViewPr>
  <p:slideViewPr>
    <p:cSldViewPr snapToGrid="0">
      <p:cViewPr>
        <p:scale>
          <a:sx n="153" d="100"/>
          <a:sy n="153" d="100"/>
        </p:scale>
        <p:origin x="1224" y="176"/>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4bb9ce2a0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4bb9ce2a09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 name="Google Shape;40;g4bb9ce2a09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startups play a major role here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5992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tensor networks are becoming critical.</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438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4bb9ce2a0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4bb9ce2a09_0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g4bb9ce2a09_0_1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2965250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b="1" dirty="0"/>
              <a:t>Notes</a:t>
            </a:r>
            <a:r>
              <a:rPr lang="en-US" dirty="0"/>
              <a:t>:</a:t>
            </a:r>
            <a:r>
              <a:rPr lang="en-US" baseline="0" dirty="0"/>
              <a:t>  Include 200 word </a:t>
            </a:r>
            <a:r>
              <a:rPr lang="en-US" baseline="0"/>
              <a:t>highlight summary…. </a:t>
            </a:r>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335751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9922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4523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835FC-8DA6-E575-5140-2D2B9135B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D8EE6-7ACA-5FE0-02F4-3F8ADECFC0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93CFB-1410-5436-CA81-B7506D4C2F2F}"/>
              </a:ext>
            </a:extLst>
          </p:cNvPr>
          <p:cNvSpPr>
            <a:spLocks noGrp="1"/>
          </p:cNvSpPr>
          <p:nvPr>
            <p:ph type="body" idx="1"/>
          </p:nvPr>
        </p:nvSpPr>
        <p:spPr/>
        <p:txBody>
          <a:bodyPr/>
          <a:lstStyle/>
          <a:p>
            <a:r>
              <a:rPr lang="en-US" dirty="0"/>
              <a:t>Error correction: qubit resources and circuit depth</a:t>
            </a:r>
          </a:p>
          <a:p>
            <a:r>
              <a:rPr lang="en-US" dirty="0"/>
              <a:t>Error mitigation, probabilistic error cancellation (PEC): Measurement bottleneck</a:t>
            </a:r>
          </a:p>
        </p:txBody>
      </p:sp>
      <p:sp>
        <p:nvSpPr>
          <p:cNvPr id="4" name="Slide Number Placeholder 3">
            <a:extLst>
              <a:ext uri="{FF2B5EF4-FFF2-40B4-BE49-F238E27FC236}">
                <a16:creationId xmlns:a16="http://schemas.microsoft.com/office/drawing/2014/main" id="{793CDAE9-415A-5448-2CD4-22775468DF7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1845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4bb9ce2a0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4bb9ce2a09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 name="Google Shape;40;g4bb9ce2a09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1785129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360342" y="115267"/>
            <a:ext cx="8326458" cy="493613"/>
          </a:xfrm>
          <a:prstGeom prst="rect">
            <a:avLst/>
          </a:prstGeom>
          <a:noFill/>
          <a:ln>
            <a:noFill/>
          </a:ln>
        </p:spPr>
        <p:txBody>
          <a:bodyPr spcFirstLastPara="1" wrap="square" lIns="91425" tIns="0" rIns="91425" bIns="0" anchor="b" anchorCtr="0"/>
          <a:lstStyle>
            <a:lvl1pPr marR="0" lvl="0" algn="l" rtl="0">
              <a:spcBef>
                <a:spcPts val="0"/>
              </a:spcBef>
              <a:spcAft>
                <a:spcPts val="0"/>
              </a:spcAft>
              <a:buClr>
                <a:srgbClr val="FFFFFF"/>
              </a:buClr>
              <a:buSzPts val="3200"/>
              <a:buFont typeface="Calibri"/>
              <a:buNone/>
              <a:defRPr sz="3200" b="1"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2"/>
          <p:cNvSpPr txBox="1">
            <a:spLocks noGrp="1"/>
          </p:cNvSpPr>
          <p:nvPr>
            <p:ph type="body" idx="1"/>
          </p:nvPr>
        </p:nvSpPr>
        <p:spPr>
          <a:xfrm>
            <a:off x="457200" y="971552"/>
            <a:ext cx="8229600" cy="362307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Google Shape;21;p2"/>
          <p:cNvSpPr txBox="1">
            <a:spLocks noGrp="1"/>
          </p:cNvSpPr>
          <p:nvPr>
            <p:ph type="sldNum" idx="12"/>
          </p:nvPr>
        </p:nvSpPr>
        <p:spPr>
          <a:xfrm>
            <a:off x="4116656" y="4776606"/>
            <a:ext cx="925708" cy="27384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0" marR="0" lvl="1" indent="0" algn="ctr" rtl="0">
              <a:spcBef>
                <a:spcPts val="0"/>
              </a:spcBef>
              <a:buNone/>
              <a:defRPr sz="1200" b="0" i="0" u="none" strike="noStrike" cap="none">
                <a:solidFill>
                  <a:schemeClr val="lt1"/>
                </a:solidFill>
                <a:latin typeface="Calibri"/>
                <a:ea typeface="Calibri"/>
                <a:cs typeface="Calibri"/>
                <a:sym typeface="Calibri"/>
              </a:defRPr>
            </a:lvl2pPr>
            <a:lvl3pPr marL="0" marR="0" lvl="2" indent="0" algn="ctr" rtl="0">
              <a:spcBef>
                <a:spcPts val="0"/>
              </a:spcBef>
              <a:buNone/>
              <a:defRPr sz="1200" b="0" i="0" u="none" strike="noStrike" cap="none">
                <a:solidFill>
                  <a:schemeClr val="lt1"/>
                </a:solidFill>
                <a:latin typeface="Calibri"/>
                <a:ea typeface="Calibri"/>
                <a:cs typeface="Calibri"/>
                <a:sym typeface="Calibri"/>
              </a:defRPr>
            </a:lvl3pPr>
            <a:lvl4pPr marL="0" marR="0" lvl="3" indent="0" algn="ctr" rtl="0">
              <a:spcBef>
                <a:spcPts val="0"/>
              </a:spcBef>
              <a:buNone/>
              <a:defRPr sz="1200" b="0" i="0" u="none" strike="noStrike" cap="none">
                <a:solidFill>
                  <a:schemeClr val="lt1"/>
                </a:solidFill>
                <a:latin typeface="Calibri"/>
                <a:ea typeface="Calibri"/>
                <a:cs typeface="Calibri"/>
                <a:sym typeface="Calibri"/>
              </a:defRPr>
            </a:lvl4pPr>
            <a:lvl5pPr marL="0" marR="0" lvl="4" indent="0" algn="ctr" rtl="0">
              <a:spcBef>
                <a:spcPts val="0"/>
              </a:spcBef>
              <a:buNone/>
              <a:defRPr sz="1200" b="0" i="0" u="none" strike="noStrike" cap="none">
                <a:solidFill>
                  <a:schemeClr val="lt1"/>
                </a:solidFill>
                <a:latin typeface="Calibri"/>
                <a:ea typeface="Calibri"/>
                <a:cs typeface="Calibri"/>
                <a:sym typeface="Calibri"/>
              </a:defRPr>
            </a:lvl5pPr>
            <a:lvl6pPr marL="0" marR="0" lvl="5" indent="0" algn="ctr" rtl="0">
              <a:spcBef>
                <a:spcPts val="0"/>
              </a:spcBef>
              <a:buNone/>
              <a:defRPr sz="1200" b="0" i="0" u="none" strike="noStrike" cap="none">
                <a:solidFill>
                  <a:schemeClr val="lt1"/>
                </a:solidFill>
                <a:latin typeface="Calibri"/>
                <a:ea typeface="Calibri"/>
                <a:cs typeface="Calibri"/>
                <a:sym typeface="Calibri"/>
              </a:defRPr>
            </a:lvl6pPr>
            <a:lvl7pPr marL="0" marR="0" lvl="6" indent="0" algn="ctr" rtl="0">
              <a:spcBef>
                <a:spcPts val="0"/>
              </a:spcBef>
              <a:buNone/>
              <a:defRPr sz="1200" b="0" i="0" u="none" strike="noStrike" cap="none">
                <a:solidFill>
                  <a:schemeClr val="lt1"/>
                </a:solidFill>
                <a:latin typeface="Calibri"/>
                <a:ea typeface="Calibri"/>
                <a:cs typeface="Calibri"/>
                <a:sym typeface="Calibri"/>
              </a:defRPr>
            </a:lvl7pPr>
            <a:lvl8pPr marL="0" marR="0" lvl="7" indent="0" algn="ctr" rtl="0">
              <a:spcBef>
                <a:spcPts val="0"/>
              </a:spcBef>
              <a:buNone/>
              <a:defRPr sz="1200" b="0" i="0" u="none" strike="noStrike" cap="none">
                <a:solidFill>
                  <a:schemeClr val="lt1"/>
                </a:solidFill>
                <a:latin typeface="Calibri"/>
                <a:ea typeface="Calibri"/>
                <a:cs typeface="Calibri"/>
                <a:sym typeface="Calibri"/>
              </a:defRPr>
            </a:lvl8pPr>
            <a:lvl9pPr marL="0" marR="0" lvl="8" indent="0" algn="ctr" rtl="0">
              <a:spcBef>
                <a:spcPts val="0"/>
              </a:spcBef>
              <a:buNone/>
              <a:defRPr sz="12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r>
              <a:rPr lang="en-US"/>
              <a:t>- </a:t>
            </a:r>
            <a:fld id="{00000000-1234-1234-1234-123412341234}" type="slidenum">
              <a:rPr lang="en-US"/>
              <a:t>‹#›</a:t>
            </a:fld>
            <a:r>
              <a:rPr lang="en-US"/>
              <a:t> -</a:t>
            </a:r>
            <a:endParaRPr/>
          </a:p>
        </p:txBody>
      </p:sp>
      <p:sp>
        <p:nvSpPr>
          <p:cNvPr id="22" name="Google Shape;22;p2"/>
          <p:cNvSpPr txBox="1">
            <a:spLocks noGrp="1"/>
          </p:cNvSpPr>
          <p:nvPr>
            <p:ph type="ftr" idx="11"/>
          </p:nvPr>
        </p:nvSpPr>
        <p:spPr>
          <a:xfrm>
            <a:off x="5855300" y="4776606"/>
            <a:ext cx="2864157" cy="273844"/>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360342" y="115267"/>
            <a:ext cx="8326458" cy="493613"/>
          </a:xfrm>
          <a:prstGeom prst="rect">
            <a:avLst/>
          </a:prstGeom>
          <a:noFill/>
          <a:ln>
            <a:noFill/>
          </a:ln>
        </p:spPr>
        <p:txBody>
          <a:bodyPr spcFirstLastPara="1" wrap="square" lIns="91425" tIns="0" rIns="91425" bIns="0" anchor="b" anchorCtr="0"/>
          <a:lstStyle>
            <a:lvl1pPr marR="0" lvl="0" algn="l" rtl="0">
              <a:spcBef>
                <a:spcPts val="0"/>
              </a:spcBef>
              <a:spcAft>
                <a:spcPts val="0"/>
              </a:spcAft>
              <a:buClr>
                <a:srgbClr val="FFFFFF"/>
              </a:buClr>
              <a:buSzPts val="3200"/>
              <a:buFont typeface="Calibri"/>
              <a:buNone/>
              <a:defRPr sz="3200" b="1"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3"/>
          <p:cNvSpPr txBox="1">
            <a:spLocks noGrp="1"/>
          </p:cNvSpPr>
          <p:nvPr>
            <p:ph type="body" idx="1"/>
          </p:nvPr>
        </p:nvSpPr>
        <p:spPr>
          <a:xfrm>
            <a:off x="457200" y="945362"/>
            <a:ext cx="4038600" cy="36492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body" idx="2"/>
          </p:nvPr>
        </p:nvSpPr>
        <p:spPr>
          <a:xfrm>
            <a:off x="4648200" y="945362"/>
            <a:ext cx="4038600" cy="36492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sldNum" idx="12"/>
          </p:nvPr>
        </p:nvSpPr>
        <p:spPr>
          <a:xfrm>
            <a:off x="4116656" y="4776606"/>
            <a:ext cx="925708" cy="27384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Calibri"/>
                <a:ea typeface="Calibri"/>
                <a:cs typeface="Calibri"/>
                <a:sym typeface="Calibri"/>
              </a:defRPr>
            </a:lvl1pPr>
            <a:lvl2pPr marL="0" marR="0" lvl="1" indent="0" algn="ctr" rtl="0">
              <a:spcBef>
                <a:spcPts val="0"/>
              </a:spcBef>
              <a:buNone/>
              <a:defRPr sz="1200">
                <a:solidFill>
                  <a:schemeClr val="lt1"/>
                </a:solidFill>
                <a:latin typeface="Calibri"/>
                <a:ea typeface="Calibri"/>
                <a:cs typeface="Calibri"/>
                <a:sym typeface="Calibri"/>
              </a:defRPr>
            </a:lvl2pPr>
            <a:lvl3pPr marL="0" marR="0" lvl="2" indent="0" algn="ctr" rtl="0">
              <a:spcBef>
                <a:spcPts val="0"/>
              </a:spcBef>
              <a:buNone/>
              <a:defRPr sz="1200">
                <a:solidFill>
                  <a:schemeClr val="lt1"/>
                </a:solidFill>
                <a:latin typeface="Calibri"/>
                <a:ea typeface="Calibri"/>
                <a:cs typeface="Calibri"/>
                <a:sym typeface="Calibri"/>
              </a:defRPr>
            </a:lvl3pPr>
            <a:lvl4pPr marL="0" marR="0" lvl="3" indent="0" algn="ctr" rtl="0">
              <a:spcBef>
                <a:spcPts val="0"/>
              </a:spcBef>
              <a:buNone/>
              <a:defRPr sz="1200">
                <a:solidFill>
                  <a:schemeClr val="lt1"/>
                </a:solidFill>
                <a:latin typeface="Calibri"/>
                <a:ea typeface="Calibri"/>
                <a:cs typeface="Calibri"/>
                <a:sym typeface="Calibri"/>
              </a:defRPr>
            </a:lvl4pPr>
            <a:lvl5pPr marL="0" marR="0" lvl="4" indent="0" algn="ctr" rtl="0">
              <a:spcBef>
                <a:spcPts val="0"/>
              </a:spcBef>
              <a:buNone/>
              <a:defRPr sz="1200">
                <a:solidFill>
                  <a:schemeClr val="lt1"/>
                </a:solidFill>
                <a:latin typeface="Calibri"/>
                <a:ea typeface="Calibri"/>
                <a:cs typeface="Calibri"/>
                <a:sym typeface="Calibri"/>
              </a:defRPr>
            </a:lvl5pPr>
            <a:lvl6pPr marL="0" marR="0" lvl="5" indent="0" algn="ctr" rtl="0">
              <a:spcBef>
                <a:spcPts val="0"/>
              </a:spcBef>
              <a:buNone/>
              <a:defRPr sz="1200">
                <a:solidFill>
                  <a:schemeClr val="lt1"/>
                </a:solidFill>
                <a:latin typeface="Calibri"/>
                <a:ea typeface="Calibri"/>
                <a:cs typeface="Calibri"/>
                <a:sym typeface="Calibri"/>
              </a:defRPr>
            </a:lvl6pPr>
            <a:lvl7pPr marL="0" marR="0" lvl="6" indent="0" algn="ctr" rtl="0">
              <a:spcBef>
                <a:spcPts val="0"/>
              </a:spcBef>
              <a:buNone/>
              <a:defRPr sz="1200">
                <a:solidFill>
                  <a:schemeClr val="lt1"/>
                </a:solidFill>
                <a:latin typeface="Calibri"/>
                <a:ea typeface="Calibri"/>
                <a:cs typeface="Calibri"/>
                <a:sym typeface="Calibri"/>
              </a:defRPr>
            </a:lvl7pPr>
            <a:lvl8pPr marL="0" marR="0" lvl="7" indent="0" algn="ctr" rtl="0">
              <a:spcBef>
                <a:spcPts val="0"/>
              </a:spcBef>
              <a:buNone/>
              <a:defRPr sz="1200">
                <a:solidFill>
                  <a:schemeClr val="lt1"/>
                </a:solidFill>
                <a:latin typeface="Calibri"/>
                <a:ea typeface="Calibri"/>
                <a:cs typeface="Calibri"/>
                <a:sym typeface="Calibri"/>
              </a:defRPr>
            </a:lvl8pPr>
            <a:lvl9pPr marL="0" marR="0" lvl="8" indent="0" algn="ctr" rtl="0">
              <a:spcBef>
                <a:spcPts val="0"/>
              </a:spcBef>
              <a:buNone/>
              <a:defRPr sz="1200">
                <a:solidFill>
                  <a:schemeClr val="lt1"/>
                </a:solidFill>
                <a:latin typeface="Calibri"/>
                <a:ea typeface="Calibri"/>
                <a:cs typeface="Calibri"/>
                <a:sym typeface="Calibri"/>
              </a:defRPr>
            </a:lvl9pPr>
          </a:lstStyle>
          <a:p>
            <a:pPr marL="0" lvl="0" indent="0" algn="ctr" rtl="0">
              <a:spcBef>
                <a:spcPts val="0"/>
              </a:spcBef>
              <a:spcAft>
                <a:spcPts val="0"/>
              </a:spcAft>
              <a:buNone/>
            </a:pPr>
            <a:r>
              <a:rPr lang="en-US"/>
              <a:t>- </a:t>
            </a:r>
            <a:fld id="{00000000-1234-1234-1234-123412341234}" type="slidenum">
              <a:rPr lang="en-US"/>
              <a:t>‹#›</a:t>
            </a:fld>
            <a:r>
              <a:rPr lang="en-US"/>
              <a:t> -</a:t>
            </a:r>
            <a:endParaRPr/>
          </a:p>
        </p:txBody>
      </p:sp>
      <p:sp>
        <p:nvSpPr>
          <p:cNvPr id="28" name="Google Shape;28;p3"/>
          <p:cNvSpPr txBox="1">
            <a:spLocks noGrp="1"/>
          </p:cNvSpPr>
          <p:nvPr>
            <p:ph type="ftr" idx="11"/>
          </p:nvPr>
        </p:nvSpPr>
        <p:spPr>
          <a:xfrm>
            <a:off x="5855300" y="4776606"/>
            <a:ext cx="2864157" cy="273844"/>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
        <p:cNvGrpSpPr/>
        <p:nvPr/>
      </p:nvGrpSpPr>
      <p:grpSpPr>
        <a:xfrm>
          <a:off x="0" y="0"/>
          <a:ext cx="0" cy="0"/>
          <a:chOff x="0" y="0"/>
          <a:chExt cx="0" cy="0"/>
        </a:xfrm>
      </p:grpSpPr>
      <p:pic>
        <p:nvPicPr>
          <p:cNvPr id="32" name="Google Shape;32;p5"/>
          <p:cNvPicPr preferRelativeResize="0"/>
          <p:nvPr/>
        </p:nvPicPr>
        <p:blipFill>
          <a:blip r:embed="rId2">
            <a:alphaModFix/>
          </a:blip>
          <a:stretch>
            <a:fillRect/>
          </a:stretch>
        </p:blipFill>
        <p:spPr>
          <a:xfrm>
            <a:off x="0" y="-21225"/>
            <a:ext cx="9144000" cy="4728752"/>
          </a:xfrm>
          <a:prstGeom prst="rect">
            <a:avLst/>
          </a:prstGeom>
          <a:noFill/>
          <a:ln>
            <a:noFill/>
          </a:ln>
        </p:spPr>
      </p:pic>
      <p:sp>
        <p:nvSpPr>
          <p:cNvPr id="33" name="Google Shape;33;p5"/>
          <p:cNvSpPr txBox="1">
            <a:spLocks noGrp="1"/>
          </p:cNvSpPr>
          <p:nvPr>
            <p:ph type="ctrTitle"/>
          </p:nvPr>
        </p:nvSpPr>
        <p:spPr>
          <a:xfrm>
            <a:off x="760050" y="124307"/>
            <a:ext cx="7772400" cy="1102500"/>
          </a:xfrm>
          <a:prstGeom prst="rect">
            <a:avLst/>
          </a:prstGeom>
          <a:noFill/>
          <a:ln>
            <a:noFill/>
          </a:ln>
        </p:spPr>
        <p:txBody>
          <a:bodyPr spcFirstLastPara="1" wrap="square" lIns="91425" tIns="0" rIns="91425" bIns="0" anchor="ctr" anchorCtr="0"/>
          <a:lstStyle>
            <a:lvl1pPr marR="0" lvl="0" algn="ctr" rtl="0">
              <a:spcBef>
                <a:spcPts val="0"/>
              </a:spcBef>
              <a:spcAft>
                <a:spcPts val="0"/>
              </a:spcAft>
              <a:buClr>
                <a:srgbClr val="FFFFFF"/>
              </a:buClr>
              <a:buSzPts val="3600"/>
              <a:buFont typeface="Calibri"/>
              <a:buNone/>
              <a:defRPr sz="3600" b="1" i="0" u="none" strike="noStrike" cap="none">
                <a:solidFill>
                  <a:srgbClr val="FFFFFF"/>
                </a:solidFill>
                <a:latin typeface="Calibri"/>
                <a:ea typeface="Calibri"/>
                <a:cs typeface="Calibri"/>
                <a:sym typeface="Calibri"/>
              </a:defRPr>
            </a:lvl1pPr>
            <a:lvl2pPr lvl="1">
              <a:spcBef>
                <a:spcPts val="0"/>
              </a:spcBef>
              <a:spcAft>
                <a:spcPts val="0"/>
              </a:spcAft>
              <a:buClr>
                <a:srgbClr val="FFFFFF"/>
              </a:buClr>
              <a:buSzPts val="1400"/>
              <a:buNone/>
              <a:defRPr sz="1800">
                <a:solidFill>
                  <a:srgbClr val="FFFFFF"/>
                </a:solidFill>
              </a:defRPr>
            </a:lvl2pPr>
            <a:lvl3pPr lvl="2">
              <a:spcBef>
                <a:spcPts val="0"/>
              </a:spcBef>
              <a:spcAft>
                <a:spcPts val="0"/>
              </a:spcAft>
              <a:buClr>
                <a:srgbClr val="FFFFFF"/>
              </a:buClr>
              <a:buSzPts val="1400"/>
              <a:buNone/>
              <a:defRPr sz="1800">
                <a:solidFill>
                  <a:srgbClr val="FFFFFF"/>
                </a:solidFill>
              </a:defRPr>
            </a:lvl3pPr>
            <a:lvl4pPr lvl="3">
              <a:spcBef>
                <a:spcPts val="0"/>
              </a:spcBef>
              <a:spcAft>
                <a:spcPts val="0"/>
              </a:spcAft>
              <a:buClr>
                <a:srgbClr val="FFFFFF"/>
              </a:buClr>
              <a:buSzPts val="1400"/>
              <a:buNone/>
              <a:defRPr sz="1800">
                <a:solidFill>
                  <a:srgbClr val="FFFFFF"/>
                </a:solidFill>
              </a:defRPr>
            </a:lvl4pPr>
            <a:lvl5pPr lvl="4">
              <a:spcBef>
                <a:spcPts val="0"/>
              </a:spcBef>
              <a:spcAft>
                <a:spcPts val="0"/>
              </a:spcAft>
              <a:buClr>
                <a:srgbClr val="FFFFFF"/>
              </a:buClr>
              <a:buSzPts val="1400"/>
              <a:buNone/>
              <a:defRPr sz="1800">
                <a:solidFill>
                  <a:srgbClr val="FFFFFF"/>
                </a:solidFill>
              </a:defRPr>
            </a:lvl5pPr>
            <a:lvl6pPr lvl="5">
              <a:spcBef>
                <a:spcPts val="0"/>
              </a:spcBef>
              <a:spcAft>
                <a:spcPts val="0"/>
              </a:spcAft>
              <a:buClr>
                <a:srgbClr val="FFFFFF"/>
              </a:buClr>
              <a:buSzPts val="1400"/>
              <a:buNone/>
              <a:defRPr sz="1800">
                <a:solidFill>
                  <a:srgbClr val="FFFFFF"/>
                </a:solidFill>
              </a:defRPr>
            </a:lvl6pPr>
            <a:lvl7pPr lvl="6">
              <a:spcBef>
                <a:spcPts val="0"/>
              </a:spcBef>
              <a:spcAft>
                <a:spcPts val="0"/>
              </a:spcAft>
              <a:buClr>
                <a:srgbClr val="FFFFFF"/>
              </a:buClr>
              <a:buSzPts val="1400"/>
              <a:buNone/>
              <a:defRPr sz="1800">
                <a:solidFill>
                  <a:srgbClr val="FFFFFF"/>
                </a:solidFill>
              </a:defRPr>
            </a:lvl7pPr>
            <a:lvl8pPr lvl="7">
              <a:spcBef>
                <a:spcPts val="0"/>
              </a:spcBef>
              <a:spcAft>
                <a:spcPts val="0"/>
              </a:spcAft>
              <a:buClr>
                <a:srgbClr val="FFFFFF"/>
              </a:buClr>
              <a:buSzPts val="1400"/>
              <a:buNone/>
              <a:defRPr sz="1800">
                <a:solidFill>
                  <a:srgbClr val="FFFFFF"/>
                </a:solidFill>
              </a:defRPr>
            </a:lvl8pPr>
            <a:lvl9pPr lvl="8">
              <a:spcBef>
                <a:spcPts val="0"/>
              </a:spcBef>
              <a:spcAft>
                <a:spcPts val="0"/>
              </a:spcAft>
              <a:buClr>
                <a:srgbClr val="FFFFFF"/>
              </a:buClr>
              <a:buSzPts val="1400"/>
              <a:buNone/>
              <a:defRPr sz="1800">
                <a:solidFill>
                  <a:srgbClr val="FFFFFF"/>
                </a:solidFill>
              </a:defRPr>
            </a:lvl9pPr>
          </a:lstStyle>
          <a:p>
            <a:endParaRPr/>
          </a:p>
        </p:txBody>
      </p:sp>
      <p:sp>
        <p:nvSpPr>
          <p:cNvPr id="34" name="Google Shape;34;p5"/>
          <p:cNvSpPr txBox="1">
            <a:spLocks noGrp="1"/>
          </p:cNvSpPr>
          <p:nvPr>
            <p:ph type="subTitle" idx="1"/>
          </p:nvPr>
        </p:nvSpPr>
        <p:spPr>
          <a:xfrm>
            <a:off x="838200" y="1224263"/>
            <a:ext cx="7772400" cy="920100"/>
          </a:xfrm>
          <a:prstGeom prst="rect">
            <a:avLst/>
          </a:prstGeom>
          <a:noFill/>
          <a:ln>
            <a:noFill/>
          </a:ln>
        </p:spPr>
        <p:txBody>
          <a:bodyPr spcFirstLastPara="1" wrap="square" lIns="91425" tIns="45700" rIns="91425" bIns="45700" anchor="t" anchorCtr="0"/>
          <a:lstStyle>
            <a:lvl1pPr marR="0" lvl="0" algn="ctr" rtl="0">
              <a:spcBef>
                <a:spcPts val="560"/>
              </a:spcBef>
              <a:spcAft>
                <a:spcPts val="0"/>
              </a:spcAft>
              <a:buClr>
                <a:srgbClr val="FFFFFF"/>
              </a:buClr>
              <a:buSzPts val="2800"/>
              <a:buFont typeface="Arial"/>
              <a:buNone/>
              <a:defRPr sz="2800" b="1" i="0" u="none" strike="noStrike" cap="none">
                <a:solidFill>
                  <a:srgbClr val="FFFFFF"/>
                </a:solidFill>
                <a:latin typeface="Calibri"/>
                <a:ea typeface="Calibri"/>
                <a:cs typeface="Calibri"/>
                <a:sym typeface="Calibri"/>
              </a:defRPr>
            </a:lvl1pPr>
            <a:lvl2pPr marR="0" lvl="1" algn="ctr" rtl="0">
              <a:spcBef>
                <a:spcPts val="480"/>
              </a:spcBef>
              <a:spcAft>
                <a:spcPts val="0"/>
              </a:spcAft>
              <a:buClr>
                <a:srgbClr val="FFFFFF"/>
              </a:buClr>
              <a:buSzPts val="2400"/>
              <a:buFont typeface="Arial"/>
              <a:buNone/>
              <a:defRPr sz="2400" b="0" i="0" u="none" strike="noStrike" cap="none">
                <a:solidFill>
                  <a:srgbClr val="FFFFFF"/>
                </a:solidFill>
                <a:latin typeface="Calibri"/>
                <a:ea typeface="Calibri"/>
                <a:cs typeface="Calibri"/>
                <a:sym typeface="Calibri"/>
              </a:defRPr>
            </a:lvl2pPr>
            <a:lvl3pPr marR="0" lvl="2"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5pPr>
            <a:lvl6pPr marR="0" lvl="5"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6pPr>
            <a:lvl7pPr marR="0" lvl="6"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7pPr>
            <a:lvl8pPr marR="0" lvl="7"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8pPr>
            <a:lvl9pPr marR="0" lvl="8"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4116656" y="4776606"/>
            <a:ext cx="925708" cy="27384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Calibri"/>
                <a:ea typeface="Calibri"/>
                <a:cs typeface="Calibri"/>
                <a:sym typeface="Calibri"/>
              </a:defRPr>
            </a:lvl1pPr>
            <a:lvl2pPr marL="0" marR="0" lvl="1" indent="0" algn="ctr" rtl="0">
              <a:spcBef>
                <a:spcPts val="0"/>
              </a:spcBef>
              <a:buNone/>
              <a:defRPr sz="1200">
                <a:solidFill>
                  <a:schemeClr val="lt1"/>
                </a:solidFill>
                <a:latin typeface="Calibri"/>
                <a:ea typeface="Calibri"/>
                <a:cs typeface="Calibri"/>
                <a:sym typeface="Calibri"/>
              </a:defRPr>
            </a:lvl2pPr>
            <a:lvl3pPr marL="0" marR="0" lvl="2" indent="0" algn="ctr" rtl="0">
              <a:spcBef>
                <a:spcPts val="0"/>
              </a:spcBef>
              <a:buNone/>
              <a:defRPr sz="1200">
                <a:solidFill>
                  <a:schemeClr val="lt1"/>
                </a:solidFill>
                <a:latin typeface="Calibri"/>
                <a:ea typeface="Calibri"/>
                <a:cs typeface="Calibri"/>
                <a:sym typeface="Calibri"/>
              </a:defRPr>
            </a:lvl3pPr>
            <a:lvl4pPr marL="0" marR="0" lvl="3" indent="0" algn="ctr" rtl="0">
              <a:spcBef>
                <a:spcPts val="0"/>
              </a:spcBef>
              <a:buNone/>
              <a:defRPr sz="1200">
                <a:solidFill>
                  <a:schemeClr val="lt1"/>
                </a:solidFill>
                <a:latin typeface="Calibri"/>
                <a:ea typeface="Calibri"/>
                <a:cs typeface="Calibri"/>
                <a:sym typeface="Calibri"/>
              </a:defRPr>
            </a:lvl4pPr>
            <a:lvl5pPr marL="0" marR="0" lvl="4" indent="0" algn="ctr" rtl="0">
              <a:spcBef>
                <a:spcPts val="0"/>
              </a:spcBef>
              <a:buNone/>
              <a:defRPr sz="1200">
                <a:solidFill>
                  <a:schemeClr val="lt1"/>
                </a:solidFill>
                <a:latin typeface="Calibri"/>
                <a:ea typeface="Calibri"/>
                <a:cs typeface="Calibri"/>
                <a:sym typeface="Calibri"/>
              </a:defRPr>
            </a:lvl5pPr>
            <a:lvl6pPr marL="0" marR="0" lvl="5" indent="0" algn="ctr" rtl="0">
              <a:spcBef>
                <a:spcPts val="0"/>
              </a:spcBef>
              <a:buNone/>
              <a:defRPr sz="1200">
                <a:solidFill>
                  <a:schemeClr val="lt1"/>
                </a:solidFill>
                <a:latin typeface="Calibri"/>
                <a:ea typeface="Calibri"/>
                <a:cs typeface="Calibri"/>
                <a:sym typeface="Calibri"/>
              </a:defRPr>
            </a:lvl6pPr>
            <a:lvl7pPr marL="0" marR="0" lvl="6" indent="0" algn="ctr" rtl="0">
              <a:spcBef>
                <a:spcPts val="0"/>
              </a:spcBef>
              <a:buNone/>
              <a:defRPr sz="1200">
                <a:solidFill>
                  <a:schemeClr val="lt1"/>
                </a:solidFill>
                <a:latin typeface="Calibri"/>
                <a:ea typeface="Calibri"/>
                <a:cs typeface="Calibri"/>
                <a:sym typeface="Calibri"/>
              </a:defRPr>
            </a:lvl7pPr>
            <a:lvl8pPr marL="0" marR="0" lvl="7" indent="0" algn="ctr" rtl="0">
              <a:spcBef>
                <a:spcPts val="0"/>
              </a:spcBef>
              <a:buNone/>
              <a:defRPr sz="1200">
                <a:solidFill>
                  <a:schemeClr val="lt1"/>
                </a:solidFill>
                <a:latin typeface="Calibri"/>
                <a:ea typeface="Calibri"/>
                <a:cs typeface="Calibri"/>
                <a:sym typeface="Calibri"/>
              </a:defRPr>
            </a:lvl8pPr>
            <a:lvl9pPr marL="0" marR="0" lvl="8" indent="0" algn="ctr" rtl="0">
              <a:spcBef>
                <a:spcPts val="0"/>
              </a:spcBef>
              <a:buNone/>
              <a:defRPr sz="1200">
                <a:solidFill>
                  <a:schemeClr val="lt1"/>
                </a:solidFill>
                <a:latin typeface="Calibri"/>
                <a:ea typeface="Calibri"/>
                <a:cs typeface="Calibri"/>
                <a:sym typeface="Calibri"/>
              </a:defRPr>
            </a:lvl9pPr>
          </a:lstStyle>
          <a:p>
            <a:pPr marL="0" lvl="0" indent="0" algn="ctr" rtl="0">
              <a:spcBef>
                <a:spcPts val="0"/>
              </a:spcBef>
              <a:spcAft>
                <a:spcPts val="0"/>
              </a:spcAft>
              <a:buNone/>
            </a:pPr>
            <a:r>
              <a:rPr lang="en-US"/>
              <a:t>- </a:t>
            </a:r>
            <a:fld id="{00000000-1234-1234-1234-123412341234}" type="slidenum">
              <a:rPr lang="en-US"/>
              <a:t>‹#›</a:t>
            </a:fld>
            <a:r>
              <a:rPr lang="en-US"/>
              <a:t> -</a:t>
            </a:r>
            <a:endParaRPr/>
          </a:p>
        </p:txBody>
      </p:sp>
      <p:sp>
        <p:nvSpPr>
          <p:cNvPr id="36" name="Google Shape;36;p5"/>
          <p:cNvSpPr txBox="1">
            <a:spLocks noGrp="1"/>
          </p:cNvSpPr>
          <p:nvPr>
            <p:ph type="ftr" idx="11"/>
          </p:nvPr>
        </p:nvSpPr>
        <p:spPr>
          <a:xfrm>
            <a:off x="5855300" y="4776606"/>
            <a:ext cx="2864157" cy="273844"/>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691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824186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bwMode="auto">
          <a:xfrm>
            <a:off x="381000" y="-171450"/>
            <a:ext cx="8305800" cy="857250"/>
          </a:xfrm>
          <a:prstGeom prst="rect">
            <a:avLst/>
          </a:prstGeom>
          <a:noFill/>
          <a:ln w="9525">
            <a:noFill/>
            <a:miter lim="800000"/>
            <a:headEnd/>
            <a:tailEnd/>
          </a:ln>
        </p:spPr>
        <p:txBody>
          <a:bodyPr/>
          <a:lstStyle/>
          <a:p>
            <a:pPr lvl="0"/>
            <a:r>
              <a:rPr lang="en-US"/>
              <a:t>Click to edit Master title style</a:t>
            </a:r>
            <a:endParaRPr lang="en-US" dirty="0"/>
          </a:p>
        </p:txBody>
      </p:sp>
      <p:sp>
        <p:nvSpPr>
          <p:cNvPr id="4" name="Footer Placeholder 10"/>
          <p:cNvSpPr>
            <a:spLocks noGrp="1"/>
          </p:cNvSpPr>
          <p:nvPr>
            <p:ph type="ftr" sz="quarter" idx="10"/>
          </p:nvPr>
        </p:nvSpPr>
        <p:spPr>
          <a:xfrm>
            <a:off x="3200400" y="4767263"/>
            <a:ext cx="5257800" cy="273844"/>
          </a:xfrm>
          <a:prstGeom prst="rect">
            <a:avLst/>
          </a:prstGeom>
        </p:spPr>
        <p:txBody>
          <a:bodyPr lIns="91365" tIns="45683" rIns="91365" bIns="45683"/>
          <a:lstStyle>
            <a:lvl1pPr algn="r">
              <a:defRPr b="0">
                <a:solidFill>
                  <a:srgbClr val="146737"/>
                </a:solidFill>
              </a:defRPr>
            </a:lvl1pPr>
          </a:lstStyle>
          <a:p>
            <a:pPr>
              <a:defRPr/>
            </a:pPr>
            <a:endParaRPr lang="en-US"/>
          </a:p>
        </p:txBody>
      </p:sp>
      <p:sp>
        <p:nvSpPr>
          <p:cNvPr id="5" name="Slide Number Placeholder 11"/>
          <p:cNvSpPr>
            <a:spLocks noGrp="1"/>
          </p:cNvSpPr>
          <p:nvPr>
            <p:ph type="sldNum" sz="quarter" idx="11"/>
          </p:nvPr>
        </p:nvSpPr>
        <p:spPr>
          <a:xfrm>
            <a:off x="8382000" y="4763691"/>
            <a:ext cx="457200" cy="273844"/>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507515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44195F-D809-43C7-9C9D-67A318F515A5}"/>
              </a:ext>
            </a:extLst>
          </p:cNvPr>
          <p:cNvSpPr>
            <a:spLocks noGrp="1"/>
          </p:cNvSpPr>
          <p:nvPr>
            <p:ph idx="1"/>
          </p:nvPr>
        </p:nvSpPr>
        <p:spPr>
          <a:xfrm>
            <a:off x="628650" y="1369219"/>
            <a:ext cx="78867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737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713213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9825"/>
            <a:ext cx="9144000" cy="717000"/>
          </a:xfrm>
          <a:prstGeom prst="rect">
            <a:avLst/>
          </a:prstGeom>
          <a:solidFill>
            <a:srgbClr val="14374B"/>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 name="Google Shape;11;p1"/>
          <p:cNvSpPr/>
          <p:nvPr/>
        </p:nvSpPr>
        <p:spPr>
          <a:xfrm>
            <a:off x="0" y="4707921"/>
            <a:ext cx="9144000" cy="435580"/>
          </a:xfrm>
          <a:prstGeom prst="rect">
            <a:avLst/>
          </a:prstGeom>
          <a:solidFill>
            <a:srgbClr val="14374B"/>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
          <p:cNvSpPr txBox="1">
            <a:spLocks noGrp="1"/>
          </p:cNvSpPr>
          <p:nvPr>
            <p:ph type="title"/>
          </p:nvPr>
        </p:nvSpPr>
        <p:spPr>
          <a:xfrm>
            <a:off x="360342" y="115267"/>
            <a:ext cx="8326458" cy="493613"/>
          </a:xfrm>
          <a:prstGeom prst="rect">
            <a:avLst/>
          </a:prstGeom>
          <a:noFill/>
          <a:ln>
            <a:noFill/>
          </a:ln>
        </p:spPr>
        <p:txBody>
          <a:bodyPr spcFirstLastPara="1" wrap="square" lIns="91425" tIns="0" rIns="91425" bIns="0" anchor="b" anchorCtr="0"/>
          <a:lstStyle>
            <a:lvl1pPr marR="0" lvl="0" algn="l" rtl="0">
              <a:spcBef>
                <a:spcPts val="0"/>
              </a:spcBef>
              <a:spcAft>
                <a:spcPts val="0"/>
              </a:spcAft>
              <a:buClr>
                <a:srgbClr val="FFFFFF"/>
              </a:buClr>
              <a:buSzPts val="3200"/>
              <a:buFont typeface="Calibri"/>
              <a:buNone/>
              <a:defRPr sz="3200" b="1"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457200" y="971552"/>
            <a:ext cx="8229600" cy="362307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ftr" idx="11"/>
          </p:nvPr>
        </p:nvSpPr>
        <p:spPr>
          <a:xfrm>
            <a:off x="5855300" y="4776606"/>
            <a:ext cx="2864157" cy="273844"/>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sldNum" idx="12"/>
          </p:nvPr>
        </p:nvSpPr>
        <p:spPr>
          <a:xfrm>
            <a:off x="4116656" y="4776606"/>
            <a:ext cx="925708" cy="27384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0" marR="0" lvl="1" indent="0" algn="ctr" rtl="0">
              <a:spcBef>
                <a:spcPts val="0"/>
              </a:spcBef>
              <a:buNone/>
              <a:defRPr sz="1200" b="0" i="0" u="none" strike="noStrike" cap="none">
                <a:solidFill>
                  <a:schemeClr val="lt1"/>
                </a:solidFill>
                <a:latin typeface="Calibri"/>
                <a:ea typeface="Calibri"/>
                <a:cs typeface="Calibri"/>
                <a:sym typeface="Calibri"/>
              </a:defRPr>
            </a:lvl2pPr>
            <a:lvl3pPr marL="0" marR="0" lvl="2" indent="0" algn="ctr" rtl="0">
              <a:spcBef>
                <a:spcPts val="0"/>
              </a:spcBef>
              <a:buNone/>
              <a:defRPr sz="1200" b="0" i="0" u="none" strike="noStrike" cap="none">
                <a:solidFill>
                  <a:schemeClr val="lt1"/>
                </a:solidFill>
                <a:latin typeface="Calibri"/>
                <a:ea typeface="Calibri"/>
                <a:cs typeface="Calibri"/>
                <a:sym typeface="Calibri"/>
              </a:defRPr>
            </a:lvl3pPr>
            <a:lvl4pPr marL="0" marR="0" lvl="3" indent="0" algn="ctr" rtl="0">
              <a:spcBef>
                <a:spcPts val="0"/>
              </a:spcBef>
              <a:buNone/>
              <a:defRPr sz="1200" b="0" i="0" u="none" strike="noStrike" cap="none">
                <a:solidFill>
                  <a:schemeClr val="lt1"/>
                </a:solidFill>
                <a:latin typeface="Calibri"/>
                <a:ea typeface="Calibri"/>
                <a:cs typeface="Calibri"/>
                <a:sym typeface="Calibri"/>
              </a:defRPr>
            </a:lvl4pPr>
            <a:lvl5pPr marL="0" marR="0" lvl="4" indent="0" algn="ctr" rtl="0">
              <a:spcBef>
                <a:spcPts val="0"/>
              </a:spcBef>
              <a:buNone/>
              <a:defRPr sz="1200" b="0" i="0" u="none" strike="noStrike" cap="none">
                <a:solidFill>
                  <a:schemeClr val="lt1"/>
                </a:solidFill>
                <a:latin typeface="Calibri"/>
                <a:ea typeface="Calibri"/>
                <a:cs typeface="Calibri"/>
                <a:sym typeface="Calibri"/>
              </a:defRPr>
            </a:lvl5pPr>
            <a:lvl6pPr marL="0" marR="0" lvl="5" indent="0" algn="ctr" rtl="0">
              <a:spcBef>
                <a:spcPts val="0"/>
              </a:spcBef>
              <a:buNone/>
              <a:defRPr sz="1200" b="0" i="0" u="none" strike="noStrike" cap="none">
                <a:solidFill>
                  <a:schemeClr val="lt1"/>
                </a:solidFill>
                <a:latin typeface="Calibri"/>
                <a:ea typeface="Calibri"/>
                <a:cs typeface="Calibri"/>
                <a:sym typeface="Calibri"/>
              </a:defRPr>
            </a:lvl6pPr>
            <a:lvl7pPr marL="0" marR="0" lvl="6" indent="0" algn="ctr" rtl="0">
              <a:spcBef>
                <a:spcPts val="0"/>
              </a:spcBef>
              <a:buNone/>
              <a:defRPr sz="1200" b="0" i="0" u="none" strike="noStrike" cap="none">
                <a:solidFill>
                  <a:schemeClr val="lt1"/>
                </a:solidFill>
                <a:latin typeface="Calibri"/>
                <a:ea typeface="Calibri"/>
                <a:cs typeface="Calibri"/>
                <a:sym typeface="Calibri"/>
              </a:defRPr>
            </a:lvl7pPr>
            <a:lvl8pPr marL="0" marR="0" lvl="7" indent="0" algn="ctr" rtl="0">
              <a:spcBef>
                <a:spcPts val="0"/>
              </a:spcBef>
              <a:buNone/>
              <a:defRPr sz="1200" b="0" i="0" u="none" strike="noStrike" cap="none">
                <a:solidFill>
                  <a:schemeClr val="lt1"/>
                </a:solidFill>
                <a:latin typeface="Calibri"/>
                <a:ea typeface="Calibri"/>
                <a:cs typeface="Calibri"/>
                <a:sym typeface="Calibri"/>
              </a:defRPr>
            </a:lvl8pPr>
            <a:lvl9pPr marL="0" marR="0" lvl="8" indent="0" algn="ctr" rtl="0">
              <a:spcBef>
                <a:spcPts val="0"/>
              </a:spcBef>
              <a:buNone/>
              <a:defRPr sz="12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r>
              <a:rPr lang="en-US"/>
              <a:t>- </a:t>
            </a:r>
            <a:fld id="{00000000-1234-1234-1234-123412341234}" type="slidenum">
              <a:rPr lang="en-US"/>
              <a:t>‹#›</a:t>
            </a:fld>
            <a:r>
              <a:rPr lang="en-US"/>
              <a:t> -</a:t>
            </a:r>
            <a:endParaRPr/>
          </a:p>
        </p:txBody>
      </p:sp>
      <p:pic>
        <p:nvPicPr>
          <p:cNvPr id="16" name="Google Shape;16;p1"/>
          <p:cNvPicPr preferRelativeResize="0"/>
          <p:nvPr/>
        </p:nvPicPr>
        <p:blipFill rotWithShape="1">
          <a:blip r:embed="rId10">
            <a:alphaModFix/>
          </a:blip>
          <a:srcRect l="6667" t="8601" r="7966" b="18398"/>
          <a:stretch/>
        </p:blipFill>
        <p:spPr>
          <a:xfrm>
            <a:off x="69852" y="4822837"/>
            <a:ext cx="534304" cy="292511"/>
          </a:xfrm>
          <a:prstGeom prst="rect">
            <a:avLst/>
          </a:prstGeom>
          <a:noFill/>
          <a:ln>
            <a:noFill/>
          </a:ln>
        </p:spPr>
      </p:pic>
      <p:pic>
        <p:nvPicPr>
          <p:cNvPr id="17" name="Google Shape;17;p1"/>
          <p:cNvPicPr preferRelativeResize="0"/>
          <p:nvPr/>
        </p:nvPicPr>
        <p:blipFill>
          <a:blip r:embed="rId11">
            <a:alphaModFix/>
          </a:blip>
          <a:stretch>
            <a:fillRect/>
          </a:stretch>
        </p:blipFill>
        <p:spPr>
          <a:xfrm>
            <a:off x="360350" y="4733725"/>
            <a:ext cx="502898" cy="3816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74" r:id="rId4"/>
    <p:sldLayoutId id="2147483679" r:id="rId5"/>
    <p:sldLayoutId id="2147483681" r:id="rId6"/>
    <p:sldLayoutId id="2147483682" r:id="rId7"/>
    <p:sldLayoutId id="214748368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jpg"/><Relationship Id="rId1" Type="http://schemas.openxmlformats.org/officeDocument/2006/relationships/slideLayout" Target="../slideLayouts/slideLayout5.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emf"/></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8.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8.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8.tiff"/><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png"/><Relationship Id="rId4" Type="http://schemas.openxmlformats.org/officeDocument/2006/relationships/image" Target="../media/image90.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940.png"/><Relationship Id="rId4" Type="http://schemas.openxmlformats.org/officeDocument/2006/relationships/image" Target="../media/image930.png"/></Relationships>
</file>

<file path=ppt/slides/_rels/slide33.xml.rels><?xml version="1.0" encoding="UTF-8" standalone="yes"?>
<Relationships xmlns="http://schemas.openxmlformats.org/package/2006/relationships"><Relationship Id="rId3" Type="http://schemas.openxmlformats.org/officeDocument/2006/relationships/image" Target="../media/image990.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17.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xml"/><Relationship Id="rId5" Type="http://schemas.openxmlformats.org/officeDocument/2006/relationships/image" Target="../media/image18.tif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2.emf"/><Relationship Id="rId5" Type="http://schemas.microsoft.com/office/2007/relationships/hdphoto" Target="../media/hdphoto1.wdp"/><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0" y="674922"/>
            <a:ext cx="9148464" cy="1102500"/>
          </a:xfrm>
          <a:prstGeom prst="rect">
            <a:avLst/>
          </a:prstGeom>
        </p:spPr>
        <p:txBody>
          <a:bodyPr spcFirstLastPara="1" wrap="square" lIns="91425" tIns="0" rIns="91425" bIns="0" anchor="ctr" anchorCtr="0">
            <a:noAutofit/>
          </a:bodyPr>
          <a:lstStyle/>
          <a:p>
            <a:r>
              <a:rPr lang="en-US"/>
              <a:t>Scientific discovery </a:t>
            </a:r>
            <a:r>
              <a:rPr lang="en-US" dirty="0"/>
              <a:t>with quantum computers</a:t>
            </a:r>
          </a:p>
        </p:txBody>
      </p:sp>
      <p:sp>
        <p:nvSpPr>
          <p:cNvPr id="43" name="Google Shape;43;p6"/>
          <p:cNvSpPr txBox="1">
            <a:spLocks noGrp="1"/>
          </p:cNvSpPr>
          <p:nvPr>
            <p:ph type="subTitle" idx="1"/>
          </p:nvPr>
        </p:nvSpPr>
        <p:spPr>
          <a:xfrm>
            <a:off x="624443" y="2630758"/>
            <a:ext cx="7772400" cy="920100"/>
          </a:xfrm>
          <a:prstGeom prst="rect">
            <a:avLst/>
          </a:prstGeom>
        </p:spPr>
        <p:txBody>
          <a:bodyPr spcFirstLastPara="1" wrap="square" lIns="91425" tIns="45700" rIns="91425" bIns="45700" anchor="t" anchorCtr="0">
            <a:noAutofit/>
          </a:bodyPr>
          <a:lstStyle/>
          <a:p>
            <a:pPr marL="0" lvl="0" indent="0"/>
            <a:r>
              <a:rPr lang="en-US" dirty="0"/>
              <a:t>Bert de Jong</a:t>
            </a:r>
          </a:p>
          <a:p>
            <a:pPr marL="0" lvl="0" indent="0"/>
            <a:r>
              <a:rPr lang="en-US" dirty="0"/>
              <a:t>Director Quantum Systems Accelerator</a:t>
            </a:r>
          </a:p>
          <a:p>
            <a:pPr marL="0" lvl="0" indent="0"/>
            <a:r>
              <a:rPr lang="en-US" dirty="0"/>
              <a:t>Director MACH-Q Program</a:t>
            </a:r>
          </a:p>
          <a:p>
            <a:pPr marL="0" lvl="0" indent="0"/>
            <a:endParaRPr lang="en-US" dirty="0"/>
          </a:p>
          <a:p>
            <a:pPr marL="0" lvl="0" indent="0" algn="ctr" rtl="0">
              <a:spcBef>
                <a:spcPts val="560"/>
              </a:spcBef>
              <a:spcAft>
                <a:spcPts val="0"/>
              </a:spcAft>
              <a:buNone/>
            </a:pPr>
            <a:endParaRPr dirty="0"/>
          </a:p>
        </p:txBody>
      </p:sp>
      <p:sp>
        <p:nvSpPr>
          <p:cNvPr id="5" name="Slide Number Placeholder 4">
            <a:extLst>
              <a:ext uri="{FF2B5EF4-FFF2-40B4-BE49-F238E27FC236}">
                <a16:creationId xmlns:a16="http://schemas.microsoft.com/office/drawing/2014/main" id="{69F8E694-CC08-EB85-FCE2-E2D8BB0F3A16}"/>
              </a:ext>
            </a:extLst>
          </p:cNvPr>
          <p:cNvSpPr txBox="1">
            <a:spLocks/>
          </p:cNvSpPr>
          <p:nvPr/>
        </p:nvSpPr>
        <p:spPr>
          <a:xfrm>
            <a:off x="5855300" y="4776606"/>
            <a:ext cx="2864157" cy="273844"/>
          </a:xfrm>
          <a:prstGeom prst="rect">
            <a:avLst/>
          </a:prstGeom>
          <a:noFill/>
          <a:ln>
            <a:noFill/>
          </a:ln>
        </p:spPr>
        <p:txBody>
          <a:bodyPr spcFirstLastPara="1" wrap="square" lIns="91425" tIns="45700" rIns="91425" bIns="45700" anchor="ctr" anchorCtr="0"/>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3" name="Google Shape;43;p6">
            <a:extLst>
              <a:ext uri="{FF2B5EF4-FFF2-40B4-BE49-F238E27FC236}">
                <a16:creationId xmlns:a16="http://schemas.microsoft.com/office/drawing/2014/main" id="{2BD85654-A272-3CC4-B2D4-D0A82537B814}"/>
              </a:ext>
            </a:extLst>
          </p:cNvPr>
          <p:cNvSpPr txBox="1">
            <a:spLocks/>
          </p:cNvSpPr>
          <p:nvPr/>
        </p:nvSpPr>
        <p:spPr>
          <a:xfrm>
            <a:off x="761175" y="4590400"/>
            <a:ext cx="7772400" cy="920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100000"/>
              </a:lnSpc>
              <a:spcBef>
                <a:spcPts val="560"/>
              </a:spcBef>
              <a:spcAft>
                <a:spcPts val="0"/>
              </a:spcAft>
              <a:buClr>
                <a:srgbClr val="FFFFFF"/>
              </a:buClr>
              <a:buSzPts val="2800"/>
              <a:buFont typeface="Arial"/>
              <a:buNone/>
              <a:defRPr sz="2800" b="1" i="0" u="none" strike="noStrike" cap="none">
                <a:solidFill>
                  <a:srgbClr val="FFFFFF"/>
                </a:solidFill>
                <a:latin typeface="Calibri"/>
                <a:ea typeface="Calibri"/>
                <a:cs typeface="Calibri"/>
                <a:sym typeface="Calibri"/>
              </a:defRPr>
            </a:lvl1pPr>
            <a:lvl2pPr marL="914400" marR="0" lvl="1" indent="-381000" algn="ctr" rtl="0">
              <a:lnSpc>
                <a:spcPct val="100000"/>
              </a:lnSpc>
              <a:spcBef>
                <a:spcPts val="480"/>
              </a:spcBef>
              <a:spcAft>
                <a:spcPts val="0"/>
              </a:spcAft>
              <a:buClr>
                <a:srgbClr val="FFFFFF"/>
              </a:buClr>
              <a:buSzPts val="2400"/>
              <a:buFont typeface="Arial"/>
              <a:buNone/>
              <a:defRPr sz="2400" b="0" i="0" u="none" strike="noStrike" cap="none">
                <a:solidFill>
                  <a:srgbClr val="FFFFFF"/>
                </a:solidFill>
                <a:latin typeface="Calibri"/>
                <a:ea typeface="Calibri"/>
                <a:cs typeface="Calibri"/>
                <a:sym typeface="Calibri"/>
              </a:defRPr>
            </a:lvl2pPr>
            <a:lvl3pPr marL="1371600" marR="0" lvl="2" indent="-355600" algn="ctr" rtl="0">
              <a:lnSpc>
                <a:spcPct val="100000"/>
              </a:lnSpc>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9pPr>
          </a:lstStyle>
          <a:p>
            <a:pPr marL="0" indent="0"/>
            <a:r>
              <a:rPr lang="en-US" sz="2400" dirty="0" err="1"/>
              <a:t>wadejong@lbl.gov</a:t>
            </a:r>
            <a:endParaRPr lang="en-US" sz="2400" dirty="0"/>
          </a:p>
          <a:p>
            <a:pPr marL="0" indent="0"/>
            <a:endParaRPr lang="en-US" dirty="0"/>
          </a:p>
          <a:p>
            <a:pPr marL="0" indent="0"/>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FA1E-924A-9304-FF83-9E6ED466CEE9}"/>
              </a:ext>
            </a:extLst>
          </p:cNvPr>
          <p:cNvSpPr>
            <a:spLocks noGrp="1"/>
          </p:cNvSpPr>
          <p:nvPr>
            <p:ph type="title"/>
          </p:nvPr>
        </p:nvSpPr>
        <p:spPr>
          <a:xfrm>
            <a:off x="360341" y="115267"/>
            <a:ext cx="8644321" cy="493613"/>
          </a:xfrm>
        </p:spPr>
        <p:txBody>
          <a:bodyPr/>
          <a:lstStyle/>
          <a:p>
            <a:r>
              <a:rPr lang="en-US" dirty="0"/>
              <a:t>Number of qubits in quantum systems is growing</a:t>
            </a:r>
          </a:p>
        </p:txBody>
      </p:sp>
      <p:sp>
        <p:nvSpPr>
          <p:cNvPr id="5" name="Slide Number Placeholder 4">
            <a:extLst>
              <a:ext uri="{FF2B5EF4-FFF2-40B4-BE49-F238E27FC236}">
                <a16:creationId xmlns:a16="http://schemas.microsoft.com/office/drawing/2014/main" id="{7C4A5D96-9BDB-1A31-9F5A-DFA19DD8031B}"/>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9</a:t>
            </a:fld>
            <a:r>
              <a:rPr lang="en-US"/>
              <a:t> -</a:t>
            </a:r>
            <a:endParaRPr/>
          </a:p>
        </p:txBody>
      </p:sp>
      <p:pic>
        <p:nvPicPr>
          <p:cNvPr id="4" name="Picture 3">
            <a:extLst>
              <a:ext uri="{FF2B5EF4-FFF2-40B4-BE49-F238E27FC236}">
                <a16:creationId xmlns:a16="http://schemas.microsoft.com/office/drawing/2014/main" id="{27D1C3FF-7CAF-6431-BA0A-7A9113B9A8A3}"/>
              </a:ext>
            </a:extLst>
          </p:cNvPr>
          <p:cNvPicPr>
            <a:picLocks noChangeAspect="1"/>
          </p:cNvPicPr>
          <p:nvPr/>
        </p:nvPicPr>
        <p:blipFill>
          <a:blip r:embed="rId3"/>
          <a:stretch>
            <a:fillRect/>
          </a:stretch>
        </p:blipFill>
        <p:spPr>
          <a:xfrm>
            <a:off x="647883" y="798391"/>
            <a:ext cx="3698060" cy="2031282"/>
          </a:xfrm>
          <a:prstGeom prst="rect">
            <a:avLst/>
          </a:prstGeom>
          <a:ln w="25400">
            <a:solidFill>
              <a:schemeClr val="tx1">
                <a:lumMod val="50000"/>
                <a:lumOff val="50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75FC599-100B-F1E4-E86C-E2D32312DC03}"/>
              </a:ext>
            </a:extLst>
          </p:cNvPr>
          <p:cNvPicPr>
            <a:picLocks noChangeAspect="1"/>
          </p:cNvPicPr>
          <p:nvPr/>
        </p:nvPicPr>
        <p:blipFill>
          <a:blip r:embed="rId4"/>
          <a:stretch>
            <a:fillRect/>
          </a:stretch>
        </p:blipFill>
        <p:spPr>
          <a:xfrm>
            <a:off x="4345943" y="1908129"/>
            <a:ext cx="3305708" cy="2243276"/>
          </a:xfrm>
          <a:prstGeom prst="rect">
            <a:avLst/>
          </a:prstGeom>
          <a:ln w="25400">
            <a:solidFill>
              <a:schemeClr val="tx1">
                <a:lumMod val="50000"/>
                <a:lumOff val="50000"/>
              </a:schemeClr>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959C6B1-D7B4-22BA-6383-C51F8FFCACBB}"/>
              </a:ext>
            </a:extLst>
          </p:cNvPr>
          <p:cNvPicPr>
            <a:picLocks noChangeAspect="1"/>
          </p:cNvPicPr>
          <p:nvPr/>
        </p:nvPicPr>
        <p:blipFill>
          <a:blip r:embed="rId5"/>
          <a:stretch>
            <a:fillRect/>
          </a:stretch>
        </p:blipFill>
        <p:spPr>
          <a:xfrm>
            <a:off x="5903213" y="818152"/>
            <a:ext cx="3240787" cy="2002343"/>
          </a:xfrm>
          <a:prstGeom prst="rect">
            <a:avLst/>
          </a:prstGeom>
          <a:ln w="25400">
            <a:solidFill>
              <a:schemeClr val="tx1">
                <a:lumMod val="50000"/>
                <a:lumOff val="50000"/>
              </a:schemeClr>
            </a:solid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FB36F49-C3BB-BBA3-330A-45D0C743CB3C}"/>
              </a:ext>
            </a:extLst>
          </p:cNvPr>
          <p:cNvPicPr>
            <a:picLocks noChangeAspect="1"/>
          </p:cNvPicPr>
          <p:nvPr/>
        </p:nvPicPr>
        <p:blipFill>
          <a:blip r:embed="rId6"/>
          <a:stretch>
            <a:fillRect/>
          </a:stretch>
        </p:blipFill>
        <p:spPr>
          <a:xfrm>
            <a:off x="332826" y="2271548"/>
            <a:ext cx="3768512" cy="1849997"/>
          </a:xfrm>
          <a:prstGeom prst="rect">
            <a:avLst/>
          </a:prstGeom>
          <a:ln w="25400">
            <a:solidFill>
              <a:schemeClr val="tx1">
                <a:lumMod val="50000"/>
                <a:lumOff val="50000"/>
              </a:schemeClr>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3F301FAE-9962-29D9-CD83-F8C6B3E57607}"/>
              </a:ext>
            </a:extLst>
          </p:cNvPr>
          <p:cNvSpPr txBox="1"/>
          <p:nvPr/>
        </p:nvSpPr>
        <p:spPr>
          <a:xfrm>
            <a:off x="2217082" y="4303531"/>
            <a:ext cx="5258171" cy="400110"/>
          </a:xfrm>
          <a:prstGeom prst="rect">
            <a:avLst/>
          </a:prstGeom>
          <a:noFill/>
        </p:spPr>
        <p:txBody>
          <a:bodyPr wrap="none" rtlCol="0">
            <a:spAutoFit/>
          </a:bodyPr>
          <a:lstStyle/>
          <a:p>
            <a:r>
              <a:rPr lang="en-US" sz="2000" b="1" dirty="0">
                <a:solidFill>
                  <a:srgbClr val="FF0000"/>
                </a:solidFill>
                <a:latin typeface="Calibri" panose="020F0502020204030204" pitchFamily="34" charset="0"/>
                <a:cs typeface="Calibri" panose="020F0502020204030204" pitchFamily="34" charset="0"/>
              </a:rPr>
              <a:t>Challenging our ability to simulate and validate </a:t>
            </a:r>
          </a:p>
        </p:txBody>
      </p:sp>
    </p:spTree>
    <p:extLst>
      <p:ext uri="{BB962C8B-B14F-4D97-AF65-F5344CB8AC3E}">
        <p14:creationId xmlns:p14="http://schemas.microsoft.com/office/powerpoint/2010/main" val="19203139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FA1E-924A-9304-FF83-9E6ED466CEE9}"/>
              </a:ext>
            </a:extLst>
          </p:cNvPr>
          <p:cNvSpPr>
            <a:spLocks noGrp="1"/>
          </p:cNvSpPr>
          <p:nvPr>
            <p:ph type="title"/>
          </p:nvPr>
        </p:nvSpPr>
        <p:spPr>
          <a:xfrm>
            <a:off x="360341" y="115267"/>
            <a:ext cx="8705281" cy="493613"/>
          </a:xfrm>
        </p:spPr>
        <p:txBody>
          <a:bodyPr/>
          <a:lstStyle/>
          <a:p>
            <a:r>
              <a:rPr lang="en-US" dirty="0"/>
              <a:t>Quantum systems are getting higher gate fidelities</a:t>
            </a:r>
          </a:p>
        </p:txBody>
      </p:sp>
      <p:sp>
        <p:nvSpPr>
          <p:cNvPr id="5" name="Slide Number Placeholder 4">
            <a:extLst>
              <a:ext uri="{FF2B5EF4-FFF2-40B4-BE49-F238E27FC236}">
                <a16:creationId xmlns:a16="http://schemas.microsoft.com/office/drawing/2014/main" id="{7C4A5D96-9BDB-1A31-9F5A-DFA19DD8031B}"/>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10</a:t>
            </a:fld>
            <a:r>
              <a:rPr lang="en-US"/>
              <a:t> -</a:t>
            </a:r>
            <a:endParaRPr/>
          </a:p>
        </p:txBody>
      </p:sp>
      <p:pic>
        <p:nvPicPr>
          <p:cNvPr id="12" name="Picture 11">
            <a:extLst>
              <a:ext uri="{FF2B5EF4-FFF2-40B4-BE49-F238E27FC236}">
                <a16:creationId xmlns:a16="http://schemas.microsoft.com/office/drawing/2014/main" id="{7163EB02-0741-2D95-149F-37411074E114}"/>
              </a:ext>
            </a:extLst>
          </p:cNvPr>
          <p:cNvPicPr>
            <a:picLocks noChangeAspect="1"/>
          </p:cNvPicPr>
          <p:nvPr/>
        </p:nvPicPr>
        <p:blipFill>
          <a:blip r:embed="rId2"/>
          <a:stretch>
            <a:fillRect/>
          </a:stretch>
        </p:blipFill>
        <p:spPr>
          <a:xfrm>
            <a:off x="284121" y="2610072"/>
            <a:ext cx="3420626" cy="2051595"/>
          </a:xfrm>
          <a:prstGeom prst="rect">
            <a:avLst/>
          </a:prstGeom>
          <a:ln w="25400">
            <a:solidFill>
              <a:schemeClr val="tx1">
                <a:lumMod val="50000"/>
                <a:lumOff val="50000"/>
              </a:schemeClr>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55F1FE07-B6EB-135D-ACEB-F53AEA3CE206}"/>
              </a:ext>
            </a:extLst>
          </p:cNvPr>
          <p:cNvPicPr>
            <a:picLocks noChangeAspect="1"/>
          </p:cNvPicPr>
          <p:nvPr/>
        </p:nvPicPr>
        <p:blipFill>
          <a:blip r:embed="rId3"/>
          <a:stretch>
            <a:fillRect/>
          </a:stretch>
        </p:blipFill>
        <p:spPr>
          <a:xfrm>
            <a:off x="5584691" y="725648"/>
            <a:ext cx="3480931" cy="1733720"/>
          </a:xfrm>
          <a:prstGeom prst="rect">
            <a:avLst/>
          </a:prstGeom>
          <a:ln w="25400">
            <a:solidFill>
              <a:schemeClr val="tx1">
                <a:lumMod val="50000"/>
                <a:lumOff val="50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CA53337-F275-7045-BC07-925A52E9F277}"/>
              </a:ext>
            </a:extLst>
          </p:cNvPr>
          <p:cNvPicPr>
            <a:picLocks noChangeAspect="1"/>
          </p:cNvPicPr>
          <p:nvPr/>
        </p:nvPicPr>
        <p:blipFill>
          <a:blip r:embed="rId4"/>
          <a:stretch>
            <a:fillRect/>
          </a:stretch>
        </p:blipFill>
        <p:spPr>
          <a:xfrm>
            <a:off x="3639034" y="2198616"/>
            <a:ext cx="2806660" cy="2413302"/>
          </a:xfrm>
          <a:prstGeom prst="rect">
            <a:avLst/>
          </a:prstGeom>
          <a:ln w="25400">
            <a:solidFill>
              <a:schemeClr val="tx1">
                <a:lumMod val="50000"/>
                <a:lumOff val="50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4FA9CEA-3B27-5FC3-CF74-5148B8E4C3EC}"/>
              </a:ext>
            </a:extLst>
          </p:cNvPr>
          <p:cNvPicPr>
            <a:picLocks noChangeAspect="1"/>
          </p:cNvPicPr>
          <p:nvPr/>
        </p:nvPicPr>
        <p:blipFill>
          <a:blip r:embed="rId5"/>
          <a:stretch>
            <a:fillRect/>
          </a:stretch>
        </p:blipFill>
        <p:spPr>
          <a:xfrm>
            <a:off x="6140298" y="2490067"/>
            <a:ext cx="2847018" cy="1927785"/>
          </a:xfrm>
          <a:prstGeom prst="rect">
            <a:avLst/>
          </a:prstGeom>
          <a:ln w="25400">
            <a:solidFill>
              <a:schemeClr val="tx1">
                <a:lumMod val="50000"/>
                <a:lumOff val="50000"/>
              </a:schemeClr>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CCB5D027-679B-1E57-9476-77FAE8C8E96F}"/>
              </a:ext>
            </a:extLst>
          </p:cNvPr>
          <p:cNvSpPr txBox="1"/>
          <p:nvPr/>
        </p:nvSpPr>
        <p:spPr>
          <a:xfrm>
            <a:off x="284121" y="1046634"/>
            <a:ext cx="4967046"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Different technologies achieve 99.9% fidelity on 2-qubit entangling gates</a:t>
            </a:r>
          </a:p>
        </p:txBody>
      </p:sp>
      <p:sp>
        <p:nvSpPr>
          <p:cNvPr id="3" name="TextBox 2">
            <a:extLst>
              <a:ext uri="{FF2B5EF4-FFF2-40B4-BE49-F238E27FC236}">
                <a16:creationId xmlns:a16="http://schemas.microsoft.com/office/drawing/2014/main" id="{D1EB73AD-CDDC-BC7A-B8AA-BB07FF59AE78}"/>
              </a:ext>
            </a:extLst>
          </p:cNvPr>
          <p:cNvSpPr txBox="1"/>
          <p:nvPr/>
        </p:nvSpPr>
        <p:spPr>
          <a:xfrm>
            <a:off x="284121" y="1046633"/>
            <a:ext cx="5082536" cy="830997"/>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Different technologies achieve </a:t>
            </a:r>
            <a:r>
              <a:rPr lang="en-US" sz="2400" b="1" dirty="0">
                <a:solidFill>
                  <a:srgbClr val="FF0000"/>
                </a:solidFill>
                <a:latin typeface="Calibri" panose="020F0502020204030204" pitchFamily="34" charset="0"/>
                <a:cs typeface="Calibri" panose="020F0502020204030204" pitchFamily="34" charset="0"/>
              </a:rPr>
              <a:t>99.99%</a:t>
            </a:r>
            <a:r>
              <a:rPr lang="en-US" sz="2400" b="1" dirty="0">
                <a:latin typeface="Calibri" panose="020F0502020204030204" pitchFamily="34" charset="0"/>
                <a:cs typeface="Calibri" panose="020F0502020204030204" pitchFamily="34" charset="0"/>
              </a:rPr>
              <a:t> fidelity on 2-qubit entangling gates</a:t>
            </a:r>
          </a:p>
        </p:txBody>
      </p:sp>
    </p:spTree>
    <p:extLst>
      <p:ext uri="{BB962C8B-B14F-4D97-AF65-F5344CB8AC3E}">
        <p14:creationId xmlns:p14="http://schemas.microsoft.com/office/powerpoint/2010/main" val="200313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FA1E-924A-9304-FF83-9E6ED466CEE9}"/>
              </a:ext>
            </a:extLst>
          </p:cNvPr>
          <p:cNvSpPr>
            <a:spLocks noGrp="1"/>
          </p:cNvSpPr>
          <p:nvPr>
            <p:ph type="title"/>
          </p:nvPr>
        </p:nvSpPr>
        <p:spPr>
          <a:xfrm>
            <a:off x="360341" y="115267"/>
            <a:ext cx="8713989" cy="493613"/>
          </a:xfrm>
        </p:spPr>
        <p:txBody>
          <a:bodyPr/>
          <a:lstStyle/>
          <a:p>
            <a:r>
              <a:rPr lang="en-US" dirty="0"/>
              <a:t>Quantum systems get new operation capabilities</a:t>
            </a:r>
          </a:p>
        </p:txBody>
      </p:sp>
      <p:sp>
        <p:nvSpPr>
          <p:cNvPr id="5" name="Slide Number Placeholder 4">
            <a:extLst>
              <a:ext uri="{FF2B5EF4-FFF2-40B4-BE49-F238E27FC236}">
                <a16:creationId xmlns:a16="http://schemas.microsoft.com/office/drawing/2014/main" id="{7C4A5D96-9BDB-1A31-9F5A-DFA19DD8031B}"/>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11</a:t>
            </a:fld>
            <a:r>
              <a:rPr lang="en-US"/>
              <a:t> -</a:t>
            </a:r>
            <a:endParaRPr/>
          </a:p>
        </p:txBody>
      </p:sp>
      <p:sp>
        <p:nvSpPr>
          <p:cNvPr id="3" name="TextBox 2">
            <a:extLst>
              <a:ext uri="{FF2B5EF4-FFF2-40B4-BE49-F238E27FC236}">
                <a16:creationId xmlns:a16="http://schemas.microsoft.com/office/drawing/2014/main" id="{8E13882B-79AD-5BF6-A905-E661C7ED1AF0}"/>
              </a:ext>
            </a:extLst>
          </p:cNvPr>
          <p:cNvSpPr txBox="1"/>
          <p:nvPr/>
        </p:nvSpPr>
        <p:spPr>
          <a:xfrm>
            <a:off x="5175574" y="1027276"/>
            <a:ext cx="2949929" cy="1384995"/>
          </a:xfrm>
          <a:prstGeom prst="rect">
            <a:avLst/>
          </a:prstGeom>
          <a:solidFill>
            <a:schemeClr val="accent3">
              <a:lumMod val="40000"/>
              <a:lumOff val="60000"/>
            </a:schemeClr>
          </a:solidFill>
          <a:ln w="25400">
            <a:solidFill>
              <a:schemeClr val="accent3">
                <a:lumMod val="75000"/>
              </a:schemeClr>
            </a:solidFill>
          </a:ln>
        </p:spPr>
        <p:txBody>
          <a:bodyPr wrap="square" rtlCol="0">
            <a:spAutoFit/>
          </a:bodyPr>
          <a:lstStyle/>
          <a:p>
            <a:pPr marL="285750" indent="-285750">
              <a:buFont typeface="Wingdings" pitchFamily="2" charset="2"/>
              <a:buChar char="ü"/>
            </a:pPr>
            <a:r>
              <a:rPr lang="en-US" dirty="0"/>
              <a:t>New types of two-qubit gates</a:t>
            </a:r>
          </a:p>
          <a:p>
            <a:pPr marL="285750" indent="-285750">
              <a:buFont typeface="Wingdings" pitchFamily="2" charset="2"/>
              <a:buChar char="ü"/>
            </a:pPr>
            <a:r>
              <a:rPr lang="en-US" dirty="0"/>
              <a:t>Multi-qubit gates</a:t>
            </a:r>
          </a:p>
          <a:p>
            <a:pPr marL="285750" indent="-285750">
              <a:buFont typeface="Wingdings" pitchFamily="2" charset="2"/>
              <a:buChar char="ü"/>
            </a:pPr>
            <a:r>
              <a:rPr lang="en-US" dirty="0"/>
              <a:t>Parallel gates</a:t>
            </a:r>
          </a:p>
          <a:p>
            <a:pPr marL="285750" indent="-285750">
              <a:buFont typeface="Wingdings" pitchFamily="2" charset="2"/>
              <a:buChar char="ü"/>
            </a:pPr>
            <a:r>
              <a:rPr lang="en-US" dirty="0"/>
              <a:t>Qutrit operations</a:t>
            </a:r>
          </a:p>
          <a:p>
            <a:pPr marL="285750" indent="-285750">
              <a:buFont typeface="Wingdings" pitchFamily="2" charset="2"/>
              <a:buChar char="ü"/>
            </a:pPr>
            <a:r>
              <a:rPr lang="en-US" dirty="0"/>
              <a:t>Mid-circuit measurement</a:t>
            </a:r>
          </a:p>
          <a:p>
            <a:r>
              <a:rPr lang="en-US" dirty="0"/>
              <a:t>….</a:t>
            </a:r>
          </a:p>
        </p:txBody>
      </p:sp>
      <p:pic>
        <p:nvPicPr>
          <p:cNvPr id="14" name="Picture 13">
            <a:extLst>
              <a:ext uri="{FF2B5EF4-FFF2-40B4-BE49-F238E27FC236}">
                <a16:creationId xmlns:a16="http://schemas.microsoft.com/office/drawing/2014/main" id="{BCC47244-B81D-31D7-4665-8551393BCEDB}"/>
              </a:ext>
            </a:extLst>
          </p:cNvPr>
          <p:cNvPicPr>
            <a:picLocks noChangeAspect="1"/>
          </p:cNvPicPr>
          <p:nvPr/>
        </p:nvPicPr>
        <p:blipFill>
          <a:blip r:embed="rId2"/>
          <a:stretch>
            <a:fillRect/>
          </a:stretch>
        </p:blipFill>
        <p:spPr>
          <a:xfrm>
            <a:off x="459478" y="3156198"/>
            <a:ext cx="4258491" cy="1447887"/>
          </a:xfrm>
          <a:prstGeom prst="rect">
            <a:avLst/>
          </a:prstGeom>
          <a:ln w="25400">
            <a:solidFill>
              <a:schemeClr val="tx1">
                <a:lumMod val="50000"/>
                <a:lumOff val="50000"/>
              </a:schemeClr>
            </a:solidFill>
          </a:ln>
        </p:spPr>
      </p:pic>
      <p:pic>
        <p:nvPicPr>
          <p:cNvPr id="16" name="Picture 15">
            <a:extLst>
              <a:ext uri="{FF2B5EF4-FFF2-40B4-BE49-F238E27FC236}">
                <a16:creationId xmlns:a16="http://schemas.microsoft.com/office/drawing/2014/main" id="{86DEE73C-EB66-D4D3-7413-C3047B853E24}"/>
              </a:ext>
            </a:extLst>
          </p:cNvPr>
          <p:cNvPicPr>
            <a:picLocks noChangeAspect="1"/>
          </p:cNvPicPr>
          <p:nvPr/>
        </p:nvPicPr>
        <p:blipFill>
          <a:blip r:embed="rId3"/>
          <a:stretch>
            <a:fillRect/>
          </a:stretch>
        </p:blipFill>
        <p:spPr>
          <a:xfrm>
            <a:off x="847009" y="872770"/>
            <a:ext cx="2949928" cy="2019538"/>
          </a:xfrm>
          <a:prstGeom prst="rect">
            <a:avLst/>
          </a:prstGeom>
          <a:ln w="25400">
            <a:solidFill>
              <a:schemeClr val="tx1">
                <a:lumMod val="50000"/>
                <a:lumOff val="50000"/>
              </a:schemeClr>
            </a:solidFill>
          </a:ln>
        </p:spPr>
      </p:pic>
      <p:pic>
        <p:nvPicPr>
          <p:cNvPr id="20" name="Picture 19">
            <a:extLst>
              <a:ext uri="{FF2B5EF4-FFF2-40B4-BE49-F238E27FC236}">
                <a16:creationId xmlns:a16="http://schemas.microsoft.com/office/drawing/2014/main" id="{18A1113B-DCE1-2620-57CC-6F42953F9194}"/>
              </a:ext>
            </a:extLst>
          </p:cNvPr>
          <p:cNvPicPr>
            <a:picLocks noChangeAspect="1"/>
          </p:cNvPicPr>
          <p:nvPr/>
        </p:nvPicPr>
        <p:blipFill>
          <a:blip r:embed="rId4"/>
          <a:stretch>
            <a:fillRect/>
          </a:stretch>
        </p:blipFill>
        <p:spPr>
          <a:xfrm>
            <a:off x="5378582" y="2731229"/>
            <a:ext cx="3089465" cy="1936498"/>
          </a:xfrm>
          <a:prstGeom prst="rect">
            <a:avLst/>
          </a:prstGeom>
          <a:ln w="25400">
            <a:solidFill>
              <a:schemeClr val="tx1">
                <a:lumMod val="50000"/>
                <a:lumOff val="50000"/>
              </a:schemeClr>
            </a:solidFill>
          </a:ln>
        </p:spPr>
      </p:pic>
    </p:spTree>
    <p:extLst>
      <p:ext uri="{BB962C8B-B14F-4D97-AF65-F5344CB8AC3E}">
        <p14:creationId xmlns:p14="http://schemas.microsoft.com/office/powerpoint/2010/main" val="3747680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D58D-C6BB-645E-D43E-6EEC7C9172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5BC779-6797-DEFC-1BBD-07D8EDDA6CA7}"/>
              </a:ext>
            </a:extLst>
          </p:cNvPr>
          <p:cNvSpPr>
            <a:spLocks noGrp="1"/>
          </p:cNvSpPr>
          <p:nvPr>
            <p:ph type="title"/>
          </p:nvPr>
        </p:nvSpPr>
        <p:spPr>
          <a:xfrm>
            <a:off x="24943" y="212086"/>
            <a:ext cx="9227126" cy="493613"/>
          </a:xfrm>
        </p:spPr>
        <p:txBody>
          <a:bodyPr/>
          <a:lstStyle/>
          <a:p>
            <a:r>
              <a:rPr lang="en-US" sz="2400" dirty="0"/>
              <a:t>QSA: Driving breakthrough science and engineering to realize scalable, high-fidelity atom-based and superconducting quantum simulators</a:t>
            </a:r>
          </a:p>
        </p:txBody>
      </p:sp>
      <p:sp>
        <p:nvSpPr>
          <p:cNvPr id="5" name="Slide Number Placeholder 2">
            <a:extLst>
              <a:ext uri="{FF2B5EF4-FFF2-40B4-BE49-F238E27FC236}">
                <a16:creationId xmlns:a16="http://schemas.microsoft.com/office/drawing/2014/main" id="{5EA59626-8D71-8EB6-A046-A44B9C6DEA7C}"/>
              </a:ext>
            </a:extLst>
          </p:cNvPr>
          <p:cNvSpPr txBox="1">
            <a:spLocks/>
          </p:cNvSpPr>
          <p:nvPr/>
        </p:nvSpPr>
        <p:spPr>
          <a:xfrm>
            <a:off x="4210530" y="4852661"/>
            <a:ext cx="925800" cy="273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9pPr>
          </a:lstStyle>
          <a:p>
            <a:r>
              <a:rPr lang="en-US" dirty="0"/>
              <a:t>- </a:t>
            </a:r>
            <a:fld id="{00000000-1234-1234-1234-123412341234}" type="slidenum">
              <a:rPr lang="en-US" smtClean="0"/>
              <a:pPr/>
              <a:t>12</a:t>
            </a:fld>
            <a:r>
              <a:rPr lang="en-US" dirty="0"/>
              <a:t> -</a:t>
            </a:r>
            <a:endParaRPr dirty="0"/>
          </a:p>
        </p:txBody>
      </p:sp>
      <p:pic>
        <p:nvPicPr>
          <p:cNvPr id="3" name="Picture 2">
            <a:extLst>
              <a:ext uri="{FF2B5EF4-FFF2-40B4-BE49-F238E27FC236}">
                <a16:creationId xmlns:a16="http://schemas.microsoft.com/office/drawing/2014/main" id="{E09E51A5-82A4-653D-4677-0B5207911807}"/>
              </a:ext>
            </a:extLst>
          </p:cNvPr>
          <p:cNvPicPr>
            <a:picLocks noChangeAspect="1"/>
          </p:cNvPicPr>
          <p:nvPr/>
        </p:nvPicPr>
        <p:blipFill>
          <a:blip r:embed="rId2"/>
          <a:stretch>
            <a:fillRect/>
          </a:stretch>
        </p:blipFill>
        <p:spPr>
          <a:xfrm>
            <a:off x="8317" y="786860"/>
            <a:ext cx="9114412" cy="3959705"/>
          </a:xfrm>
          <a:prstGeom prst="rect">
            <a:avLst/>
          </a:prstGeom>
        </p:spPr>
      </p:pic>
    </p:spTree>
    <p:extLst>
      <p:ext uri="{BB962C8B-B14F-4D97-AF65-F5344CB8AC3E}">
        <p14:creationId xmlns:p14="http://schemas.microsoft.com/office/powerpoint/2010/main" val="411634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31C7-ECF0-63A7-725C-FC2A002C8966}"/>
              </a:ext>
            </a:extLst>
          </p:cNvPr>
          <p:cNvSpPr>
            <a:spLocks noGrp="1"/>
          </p:cNvSpPr>
          <p:nvPr>
            <p:ph type="title"/>
          </p:nvPr>
        </p:nvSpPr>
        <p:spPr>
          <a:xfrm>
            <a:off x="317311" y="212086"/>
            <a:ext cx="8326458" cy="493613"/>
          </a:xfrm>
        </p:spPr>
        <p:txBody>
          <a:bodyPr/>
          <a:lstStyle/>
          <a:p>
            <a:r>
              <a:rPr lang="en-US" sz="2400" dirty="0"/>
              <a:t>QSA first to build and operate atom-based quantum simulators with over two hundred qubits</a:t>
            </a:r>
          </a:p>
        </p:txBody>
      </p:sp>
      <p:sp>
        <p:nvSpPr>
          <p:cNvPr id="5" name="Slide Number Placeholder 2">
            <a:extLst>
              <a:ext uri="{FF2B5EF4-FFF2-40B4-BE49-F238E27FC236}">
                <a16:creationId xmlns:a16="http://schemas.microsoft.com/office/drawing/2014/main" id="{BA79CEBD-6612-CFD6-F848-3A68DF5BD7A4}"/>
              </a:ext>
            </a:extLst>
          </p:cNvPr>
          <p:cNvSpPr txBox="1">
            <a:spLocks/>
          </p:cNvSpPr>
          <p:nvPr/>
        </p:nvSpPr>
        <p:spPr>
          <a:xfrm>
            <a:off x="4210530" y="4852661"/>
            <a:ext cx="925800" cy="273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9pPr>
          </a:lstStyle>
          <a:p>
            <a:r>
              <a:rPr lang="en-US" dirty="0"/>
              <a:t>- </a:t>
            </a:r>
            <a:fld id="{00000000-1234-1234-1234-123412341234}" type="slidenum">
              <a:rPr lang="en-US" smtClean="0"/>
              <a:pPr/>
              <a:t>13</a:t>
            </a:fld>
            <a:r>
              <a:rPr lang="en-US" dirty="0"/>
              <a:t> -</a:t>
            </a:r>
            <a:endParaRPr dirty="0"/>
          </a:p>
        </p:txBody>
      </p:sp>
      <p:pic>
        <p:nvPicPr>
          <p:cNvPr id="26" name="Picture 25">
            <a:extLst>
              <a:ext uri="{FF2B5EF4-FFF2-40B4-BE49-F238E27FC236}">
                <a16:creationId xmlns:a16="http://schemas.microsoft.com/office/drawing/2014/main" id="{9E669F20-95E4-8CC3-57A3-F01D01CC6ED1}"/>
              </a:ext>
            </a:extLst>
          </p:cNvPr>
          <p:cNvPicPr>
            <a:picLocks noChangeAspect="1"/>
          </p:cNvPicPr>
          <p:nvPr/>
        </p:nvPicPr>
        <p:blipFill>
          <a:blip r:embed="rId2"/>
          <a:stretch>
            <a:fillRect/>
          </a:stretch>
        </p:blipFill>
        <p:spPr>
          <a:xfrm>
            <a:off x="113666" y="737973"/>
            <a:ext cx="8916667" cy="3984635"/>
          </a:xfrm>
          <a:prstGeom prst="rect">
            <a:avLst/>
          </a:prstGeom>
        </p:spPr>
      </p:pic>
    </p:spTree>
    <p:extLst>
      <p:ext uri="{BB962C8B-B14F-4D97-AF65-F5344CB8AC3E}">
        <p14:creationId xmlns:p14="http://schemas.microsoft.com/office/powerpoint/2010/main" val="3908050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8EC3-B3F3-CD91-DAAE-9CC480A3CA69}"/>
              </a:ext>
            </a:extLst>
          </p:cNvPr>
          <p:cNvSpPr>
            <a:spLocks noGrp="1"/>
          </p:cNvSpPr>
          <p:nvPr>
            <p:ph type="title"/>
          </p:nvPr>
        </p:nvSpPr>
        <p:spPr>
          <a:xfrm>
            <a:off x="141317" y="244829"/>
            <a:ext cx="9144000" cy="493613"/>
          </a:xfrm>
        </p:spPr>
        <p:txBody>
          <a:bodyPr/>
          <a:lstStyle/>
          <a:p>
            <a:pPr>
              <a:lnSpc>
                <a:spcPts val="2860"/>
              </a:lnSpc>
            </a:pPr>
            <a:r>
              <a:rPr lang="en-US" sz="2800" dirty="0"/>
              <a:t>Delivering the first demonstration of a noise protected grid state qubit</a:t>
            </a:r>
          </a:p>
        </p:txBody>
      </p:sp>
      <p:sp>
        <p:nvSpPr>
          <p:cNvPr id="5" name="Slide Number Placeholder 4">
            <a:extLst>
              <a:ext uri="{FF2B5EF4-FFF2-40B4-BE49-F238E27FC236}">
                <a16:creationId xmlns:a16="http://schemas.microsoft.com/office/drawing/2014/main" id="{949161CA-4939-3409-5879-65A5431ABDBE}"/>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14</a:t>
            </a:fld>
            <a:r>
              <a:rPr lang="en-US"/>
              <a:t> -</a:t>
            </a:r>
            <a:endParaRPr/>
          </a:p>
        </p:txBody>
      </p:sp>
      <p:pic>
        <p:nvPicPr>
          <p:cNvPr id="6" name="Picture 5">
            <a:extLst>
              <a:ext uri="{FF2B5EF4-FFF2-40B4-BE49-F238E27FC236}">
                <a16:creationId xmlns:a16="http://schemas.microsoft.com/office/drawing/2014/main" id="{E112FC09-5BC5-DDA9-D27A-95011A25616E}"/>
              </a:ext>
            </a:extLst>
          </p:cNvPr>
          <p:cNvPicPr>
            <a:picLocks noChangeAspect="1"/>
          </p:cNvPicPr>
          <p:nvPr/>
        </p:nvPicPr>
        <p:blipFill>
          <a:blip r:embed="rId2"/>
          <a:stretch>
            <a:fillRect/>
          </a:stretch>
        </p:blipFill>
        <p:spPr>
          <a:xfrm>
            <a:off x="334587" y="713503"/>
            <a:ext cx="8474825" cy="3969104"/>
          </a:xfrm>
          <a:prstGeom prst="rect">
            <a:avLst/>
          </a:prstGeom>
        </p:spPr>
      </p:pic>
      <p:sp>
        <p:nvSpPr>
          <p:cNvPr id="4" name="TextBox 3">
            <a:extLst>
              <a:ext uri="{FF2B5EF4-FFF2-40B4-BE49-F238E27FC236}">
                <a16:creationId xmlns:a16="http://schemas.microsoft.com/office/drawing/2014/main" id="{9BA03E92-B570-CFB8-DCBF-178217D0E8EC}"/>
              </a:ext>
            </a:extLst>
          </p:cNvPr>
          <p:cNvSpPr txBox="1"/>
          <p:nvPr/>
        </p:nvSpPr>
        <p:spPr>
          <a:xfrm>
            <a:off x="7277792" y="4744251"/>
            <a:ext cx="2123902" cy="338554"/>
          </a:xfrm>
          <a:prstGeom prst="rect">
            <a:avLst/>
          </a:prstGeom>
          <a:noFill/>
        </p:spPr>
        <p:txBody>
          <a:bodyPr wrap="square">
            <a:spAutoFit/>
          </a:bodyPr>
          <a:lstStyle/>
          <a:p>
            <a:r>
              <a:rPr lang="en-US" sz="1600" dirty="0">
                <a:solidFill>
                  <a:schemeClr val="bg1"/>
                </a:solidFill>
              </a:rPr>
              <a:t>arXiv</a:t>
            </a:r>
            <a:r>
              <a:rPr lang="en-US" sz="1600" b="1" dirty="0">
                <a:solidFill>
                  <a:schemeClr val="bg1"/>
                </a:solidFill>
              </a:rPr>
              <a:t>:</a:t>
            </a:r>
            <a:r>
              <a:rPr lang="en-US" sz="1600" dirty="0">
                <a:solidFill>
                  <a:schemeClr val="bg1"/>
                </a:solidFill>
              </a:rPr>
              <a:t>2509.14656</a:t>
            </a:r>
          </a:p>
        </p:txBody>
      </p:sp>
    </p:spTree>
    <p:extLst>
      <p:ext uri="{BB962C8B-B14F-4D97-AF65-F5344CB8AC3E}">
        <p14:creationId xmlns:p14="http://schemas.microsoft.com/office/powerpoint/2010/main" val="1105016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200A7-1F73-6F69-A0A6-51FECD395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182A2-8F46-DC1B-600A-8F7B83525899}"/>
              </a:ext>
            </a:extLst>
          </p:cNvPr>
          <p:cNvSpPr>
            <a:spLocks noGrp="1"/>
          </p:cNvSpPr>
          <p:nvPr>
            <p:ph type="title"/>
          </p:nvPr>
        </p:nvSpPr>
        <p:spPr>
          <a:xfrm>
            <a:off x="171450" y="115267"/>
            <a:ext cx="8972550" cy="493613"/>
          </a:xfrm>
        </p:spPr>
        <p:txBody>
          <a:bodyPr/>
          <a:lstStyle/>
          <a:p>
            <a:r>
              <a:rPr lang="en-US" sz="3000" dirty="0"/>
              <a:t>Quantum vs conventional computing…for science?</a:t>
            </a:r>
          </a:p>
        </p:txBody>
      </p:sp>
      <p:sp>
        <p:nvSpPr>
          <p:cNvPr id="5" name="Text Placeholder 4">
            <a:extLst>
              <a:ext uri="{FF2B5EF4-FFF2-40B4-BE49-F238E27FC236}">
                <a16:creationId xmlns:a16="http://schemas.microsoft.com/office/drawing/2014/main" id="{EE72A4CC-7334-95F5-BD71-1E7A6C260A4D}"/>
              </a:ext>
            </a:extLst>
          </p:cNvPr>
          <p:cNvSpPr>
            <a:spLocks noGrp="1"/>
          </p:cNvSpPr>
          <p:nvPr>
            <p:ph type="body" idx="1"/>
          </p:nvPr>
        </p:nvSpPr>
        <p:spPr>
          <a:xfrm>
            <a:off x="4572000" y="1853589"/>
            <a:ext cx="4284732" cy="1772156"/>
          </a:xfrm>
        </p:spPr>
        <p:txBody>
          <a:bodyPr/>
          <a:lstStyle/>
          <a:p>
            <a:pPr marL="50800" indent="0" algn="ctr">
              <a:buNone/>
            </a:pPr>
            <a:r>
              <a:rPr lang="en-US" sz="2400" dirty="0"/>
              <a:t>Simulating evolution of a quantum system on a classical computer in an efficient way is impossible (Feynman, 1982)</a:t>
            </a:r>
          </a:p>
          <a:p>
            <a:pPr marL="50800" indent="0">
              <a:buNone/>
            </a:pPr>
            <a:endParaRPr lang="en-US" sz="2400" dirty="0"/>
          </a:p>
          <a:p>
            <a:pPr marL="50800" indent="0">
              <a:buNone/>
            </a:pPr>
            <a:endParaRPr lang="en-US" dirty="0"/>
          </a:p>
        </p:txBody>
      </p:sp>
      <p:pic>
        <p:nvPicPr>
          <p:cNvPr id="9" name="Picture 8">
            <a:extLst>
              <a:ext uri="{FF2B5EF4-FFF2-40B4-BE49-F238E27FC236}">
                <a16:creationId xmlns:a16="http://schemas.microsoft.com/office/drawing/2014/main" id="{68D824E7-FF14-0B25-4363-14CB95025969}"/>
              </a:ext>
            </a:extLst>
          </p:cNvPr>
          <p:cNvPicPr>
            <a:picLocks noChangeAspect="1"/>
          </p:cNvPicPr>
          <p:nvPr/>
        </p:nvPicPr>
        <p:blipFill>
          <a:blip r:embed="rId2"/>
          <a:stretch>
            <a:fillRect/>
          </a:stretch>
        </p:blipFill>
        <p:spPr>
          <a:xfrm>
            <a:off x="1063170" y="971552"/>
            <a:ext cx="3059793" cy="3536231"/>
          </a:xfrm>
          <a:prstGeom prst="rect">
            <a:avLst/>
          </a:prstGeom>
        </p:spPr>
      </p:pic>
    </p:spTree>
    <p:extLst>
      <p:ext uri="{BB962C8B-B14F-4D97-AF65-F5344CB8AC3E}">
        <p14:creationId xmlns:p14="http://schemas.microsoft.com/office/powerpoint/2010/main" val="3949869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79A9-4B98-9DEA-97AE-F13CA50F8D6B}"/>
              </a:ext>
            </a:extLst>
          </p:cNvPr>
          <p:cNvSpPr>
            <a:spLocks noGrp="1"/>
          </p:cNvSpPr>
          <p:nvPr>
            <p:ph type="title"/>
          </p:nvPr>
        </p:nvSpPr>
        <p:spPr>
          <a:xfrm>
            <a:off x="0" y="115267"/>
            <a:ext cx="9144000" cy="493613"/>
          </a:xfrm>
        </p:spPr>
        <p:txBody>
          <a:bodyPr/>
          <a:lstStyle/>
          <a:p>
            <a:r>
              <a:rPr lang="en-US" sz="3000" dirty="0"/>
              <a:t>  Using analog or digital quantum computers for science</a:t>
            </a:r>
          </a:p>
        </p:txBody>
      </p:sp>
      <p:sp>
        <p:nvSpPr>
          <p:cNvPr id="6" name="Rectangle 3">
            <a:extLst>
              <a:ext uri="{FF2B5EF4-FFF2-40B4-BE49-F238E27FC236}">
                <a16:creationId xmlns:a16="http://schemas.microsoft.com/office/drawing/2014/main" id="{6B40CEE7-0606-DD22-4508-A59B8A84A644}"/>
              </a:ext>
            </a:extLst>
          </p:cNvPr>
          <p:cNvSpPr txBox="1">
            <a:spLocks/>
          </p:cNvSpPr>
          <p:nvPr/>
        </p:nvSpPr>
        <p:spPr>
          <a:xfrm>
            <a:off x="5121908" y="961642"/>
            <a:ext cx="3751391" cy="345491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a:latin typeface="Calibri" panose="020F0502020204030204" pitchFamily="34" charset="0"/>
                <a:ea typeface="ＭＳ Ｐゴシック" charset="0"/>
                <a:cs typeface="Calibri" panose="020F0502020204030204" pitchFamily="34" charset="0"/>
              </a:rPr>
              <a:t>Simulating evolution of a quantum system on a classical computer in an efficient way is impossible </a:t>
            </a:r>
          </a:p>
          <a:p>
            <a:pPr algn="ctr"/>
            <a:endParaRPr lang="en-US" sz="1800" dirty="0">
              <a:latin typeface="Calibri" panose="020F0502020204030204" pitchFamily="34" charset="0"/>
              <a:ea typeface="ＭＳ Ｐゴシック" charset="0"/>
              <a:cs typeface="Calibri" panose="020F0502020204030204" pitchFamily="34" charset="0"/>
            </a:endParaRPr>
          </a:p>
          <a:p>
            <a:pPr algn="ctr"/>
            <a:endParaRPr lang="en-US" sz="1800" dirty="0">
              <a:latin typeface="Calibri" panose="020F0502020204030204" pitchFamily="34" charset="0"/>
              <a:ea typeface="ＭＳ Ｐゴシック" charset="0"/>
              <a:cs typeface="Calibri" panose="020F0502020204030204" pitchFamily="34" charset="0"/>
            </a:endParaRPr>
          </a:p>
          <a:p>
            <a:pPr algn="ctr"/>
            <a:endParaRPr lang="en-US" sz="1800" dirty="0">
              <a:latin typeface="Calibri" panose="020F0502020204030204" pitchFamily="34" charset="0"/>
              <a:ea typeface="ＭＳ Ｐゴシック" charset="0"/>
              <a:cs typeface="Calibri" panose="020F0502020204030204" pitchFamily="34" charset="0"/>
            </a:endParaRPr>
          </a:p>
          <a:p>
            <a:pPr algn="ctr"/>
            <a:endParaRPr lang="en-US" sz="1800" dirty="0">
              <a:latin typeface="Calibri" panose="020F0502020204030204" pitchFamily="34" charset="0"/>
              <a:ea typeface="ＭＳ Ｐゴシック" charset="0"/>
              <a:cs typeface="Calibri" panose="020F0502020204030204" pitchFamily="34" charset="0"/>
            </a:endParaRPr>
          </a:p>
          <a:p>
            <a:pPr algn="ctr"/>
            <a:endParaRPr lang="en-US" sz="1800" dirty="0">
              <a:latin typeface="Calibri" panose="020F0502020204030204" pitchFamily="34" charset="0"/>
              <a:ea typeface="ＭＳ Ｐゴシック" charset="0"/>
              <a:cs typeface="Calibri" panose="020F0502020204030204" pitchFamily="34" charset="0"/>
            </a:endParaRPr>
          </a:p>
          <a:p>
            <a:pPr algn="ctr"/>
            <a:endParaRPr lang="en-US" sz="1800" dirty="0">
              <a:latin typeface="Calibri" panose="020F0502020204030204" pitchFamily="34" charset="0"/>
              <a:ea typeface="ＭＳ Ｐゴシック" charset="0"/>
              <a:cs typeface="Calibri" panose="020F0502020204030204" pitchFamily="34" charset="0"/>
            </a:endParaRPr>
          </a:p>
          <a:p>
            <a:pPr algn="ctr"/>
            <a:endParaRPr lang="en-US" sz="1800" dirty="0">
              <a:latin typeface="Calibri" panose="020F0502020204030204" pitchFamily="34" charset="0"/>
              <a:ea typeface="ＭＳ Ｐゴシック" charset="0"/>
              <a:cs typeface="Calibri" panose="020F0502020204030204" pitchFamily="34" charset="0"/>
            </a:endParaRPr>
          </a:p>
          <a:p>
            <a:pPr algn="ctr"/>
            <a:endParaRPr lang="en-US" sz="1800" dirty="0">
              <a:latin typeface="Calibri" panose="020F0502020204030204" pitchFamily="34" charset="0"/>
              <a:ea typeface="ＭＳ Ｐゴシック" charset="0"/>
              <a:cs typeface="Calibri" panose="020F0502020204030204" pitchFamily="34" charset="0"/>
            </a:endParaRPr>
          </a:p>
          <a:p>
            <a:pPr algn="ctr"/>
            <a:r>
              <a:rPr lang="en-US" sz="1800" dirty="0">
                <a:latin typeface="Calibri" panose="020F0502020204030204" pitchFamily="34" charset="0"/>
                <a:ea typeface="ＭＳ Ｐゴシック" charset="0"/>
                <a:cs typeface="Calibri" panose="020F0502020204030204" pitchFamily="34" charset="0"/>
              </a:rPr>
              <a:t>(Feynman, 1982)</a:t>
            </a:r>
            <a:endParaRPr lang="en-US" sz="2400" dirty="0">
              <a:latin typeface="Calibri" panose="020F0502020204030204" pitchFamily="34" charset="0"/>
              <a:ea typeface="ＭＳ Ｐゴシック" charset="0"/>
              <a:cs typeface="Calibri" panose="020F0502020204030204" pitchFamily="34"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sz="2000" dirty="0">
              <a:latin typeface="Arial" charset="0"/>
              <a:ea typeface="ＭＳ Ｐゴシック" charset="0"/>
              <a:cs typeface="ＭＳ Ｐゴシック" charset="0"/>
            </a:endParaRPr>
          </a:p>
        </p:txBody>
      </p:sp>
      <p:pic>
        <p:nvPicPr>
          <p:cNvPr id="7" name="Picture 6" descr="feynman-richard-quantum-1.jpg">
            <a:extLst>
              <a:ext uri="{FF2B5EF4-FFF2-40B4-BE49-F238E27FC236}">
                <a16:creationId xmlns:a16="http://schemas.microsoft.com/office/drawing/2014/main" id="{79C96AD7-24EC-BE06-5EE3-B96B9850B8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72021" y="2126887"/>
            <a:ext cx="1378886" cy="1654664"/>
          </a:xfrm>
          <a:prstGeom prst="rect">
            <a:avLst/>
          </a:prstGeom>
        </p:spPr>
      </p:pic>
      <p:pic>
        <p:nvPicPr>
          <p:cNvPr id="8" name="Picture 7">
            <a:extLst>
              <a:ext uri="{FF2B5EF4-FFF2-40B4-BE49-F238E27FC236}">
                <a16:creationId xmlns:a16="http://schemas.microsoft.com/office/drawing/2014/main" id="{CB10CFF9-D3D1-ACC2-C084-DA6BFC65BF9F}"/>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5085712" y="2260314"/>
            <a:ext cx="2172149" cy="1507938"/>
          </a:xfrm>
          <a:prstGeom prst="rect">
            <a:avLst/>
          </a:prstGeom>
        </p:spPr>
      </p:pic>
      <p:sp>
        <p:nvSpPr>
          <p:cNvPr id="10" name="Rounded Rectangle 9">
            <a:extLst>
              <a:ext uri="{FF2B5EF4-FFF2-40B4-BE49-F238E27FC236}">
                <a16:creationId xmlns:a16="http://schemas.microsoft.com/office/drawing/2014/main" id="{77BC1349-9B36-ACE4-2857-F97F5E0DEE87}"/>
              </a:ext>
            </a:extLst>
          </p:cNvPr>
          <p:cNvSpPr/>
          <p:nvPr/>
        </p:nvSpPr>
        <p:spPr>
          <a:xfrm>
            <a:off x="16657" y="844294"/>
            <a:ext cx="4180013" cy="3572258"/>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455C4E7D-BE08-F8B4-6C0D-6F71AAA25E5C}"/>
              </a:ext>
            </a:extLst>
          </p:cNvPr>
          <p:cNvSpPr/>
          <p:nvPr/>
        </p:nvSpPr>
        <p:spPr>
          <a:xfrm>
            <a:off x="4947332" y="815994"/>
            <a:ext cx="4180013" cy="3600558"/>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017B7B2C-79C4-1097-BA3B-42C796A3C285}"/>
              </a:ext>
            </a:extLst>
          </p:cNvPr>
          <p:cNvPicPr>
            <a:picLocks noChangeAspect="1"/>
          </p:cNvPicPr>
          <p:nvPr/>
        </p:nvPicPr>
        <p:blipFill>
          <a:blip r:embed="rId4"/>
          <a:stretch>
            <a:fillRect/>
          </a:stretch>
        </p:blipFill>
        <p:spPr>
          <a:xfrm>
            <a:off x="3399286" y="2592375"/>
            <a:ext cx="2458075" cy="2458075"/>
          </a:xfrm>
          <a:prstGeom prst="rect">
            <a:avLst/>
          </a:prstGeom>
        </p:spPr>
      </p:pic>
      <p:sp>
        <p:nvSpPr>
          <p:cNvPr id="12" name="Slide Number Placeholder 4">
            <a:extLst>
              <a:ext uri="{FF2B5EF4-FFF2-40B4-BE49-F238E27FC236}">
                <a16:creationId xmlns:a16="http://schemas.microsoft.com/office/drawing/2014/main" id="{0FC96D84-8BBA-830F-1BB6-F33E54A18432}"/>
              </a:ext>
            </a:extLst>
          </p:cNvPr>
          <p:cNvSpPr txBox="1">
            <a:spLocks/>
          </p:cNvSpPr>
          <p:nvPr/>
        </p:nvSpPr>
        <p:spPr>
          <a:xfrm>
            <a:off x="4116656" y="4776606"/>
            <a:ext cx="925708" cy="2738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solidFill>
                  <a:schemeClr val="bg1"/>
                </a:solidFill>
              </a:rPr>
              <a:t>- </a:t>
            </a:r>
            <a:fld id="{00000000-1234-1234-1234-123412341234}" type="slidenum">
              <a:rPr lang="en-US" smtClean="0">
                <a:solidFill>
                  <a:schemeClr val="bg1"/>
                </a:solidFill>
              </a:rPr>
              <a:pPr algn="ctr"/>
              <a:t>16</a:t>
            </a:fld>
            <a:r>
              <a:rPr lang="en-US">
                <a:solidFill>
                  <a:schemeClr val="bg1"/>
                </a:solidFill>
              </a:rPr>
              <a:t> -</a:t>
            </a:r>
            <a:endParaRPr dirty="0">
              <a:solidFill>
                <a:schemeClr val="bg1"/>
              </a:solidFill>
            </a:endParaRPr>
          </a:p>
        </p:txBody>
      </p:sp>
      <p:pic>
        <p:nvPicPr>
          <p:cNvPr id="13" name="Picture 12">
            <a:extLst>
              <a:ext uri="{FF2B5EF4-FFF2-40B4-BE49-F238E27FC236}">
                <a16:creationId xmlns:a16="http://schemas.microsoft.com/office/drawing/2014/main" id="{C427B218-9EBF-A823-2A0A-1A68A83A28EF}"/>
              </a:ext>
            </a:extLst>
          </p:cNvPr>
          <p:cNvPicPr>
            <a:picLocks noChangeAspect="1"/>
          </p:cNvPicPr>
          <p:nvPr/>
        </p:nvPicPr>
        <p:blipFill rotWithShape="1">
          <a:blip r:embed="rId5"/>
          <a:srcRect l="8381" t="26486" r="42269" b="50026"/>
          <a:stretch/>
        </p:blipFill>
        <p:spPr>
          <a:xfrm>
            <a:off x="183834" y="1461981"/>
            <a:ext cx="3863017" cy="1149117"/>
          </a:xfrm>
          <a:prstGeom prst="rect">
            <a:avLst/>
          </a:prstGeom>
          <a:ln w="19050">
            <a:solidFill>
              <a:schemeClr val="accent1"/>
            </a:solidFill>
          </a:ln>
        </p:spPr>
      </p:pic>
      <p:pic>
        <p:nvPicPr>
          <p:cNvPr id="14" name="Picture 2" descr="The first paper Seminar for MQST: Improved shor algorithm">
            <a:extLst>
              <a:ext uri="{FF2B5EF4-FFF2-40B4-BE49-F238E27FC236}">
                <a16:creationId xmlns:a16="http://schemas.microsoft.com/office/drawing/2014/main" id="{67E378E9-46F8-58FB-5825-26EB970EEC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730" y="2737918"/>
            <a:ext cx="2302360" cy="1532385"/>
          </a:xfrm>
          <a:prstGeom prst="rect">
            <a:avLst/>
          </a:prstGeom>
          <a:noFill/>
          <a:ln w="25400">
            <a:solidFill>
              <a:schemeClr val="tx1">
                <a:lumMod val="50000"/>
                <a:lumOff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D65CED2A-8B80-E6DD-3453-C593BADBFF3F}"/>
              </a:ext>
            </a:extLst>
          </p:cNvPr>
          <p:cNvSpPr txBox="1">
            <a:spLocks/>
          </p:cNvSpPr>
          <p:nvPr/>
        </p:nvSpPr>
        <p:spPr>
          <a:xfrm>
            <a:off x="230274" y="961642"/>
            <a:ext cx="3751391" cy="345491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a:latin typeface="Calibri" panose="020F0502020204030204" pitchFamily="34" charset="0"/>
                <a:ea typeface="ＭＳ Ｐゴシック" charset="0"/>
                <a:cs typeface="Calibri" panose="020F0502020204030204" pitchFamily="34" charset="0"/>
              </a:rPr>
              <a:t>Discovering digital algorithms  </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a:p>
            <a:endParaRPr lang="en-US" sz="2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351926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EF0C-FEEB-AE02-D0E3-E1601B723B50}"/>
              </a:ext>
            </a:extLst>
          </p:cNvPr>
          <p:cNvSpPr>
            <a:spLocks noGrp="1"/>
          </p:cNvSpPr>
          <p:nvPr>
            <p:ph type="title"/>
          </p:nvPr>
        </p:nvSpPr>
        <p:spPr>
          <a:xfrm>
            <a:off x="0" y="115267"/>
            <a:ext cx="9144000" cy="493613"/>
          </a:xfrm>
        </p:spPr>
        <p:txBody>
          <a:bodyPr/>
          <a:lstStyle/>
          <a:p>
            <a:r>
              <a:rPr lang="en-US" sz="3000" dirty="0"/>
              <a:t>   Simulators based on nature each have their strengths</a:t>
            </a:r>
          </a:p>
        </p:txBody>
      </p:sp>
      <p:sp>
        <p:nvSpPr>
          <p:cNvPr id="3" name="Slide Number Placeholder 2">
            <a:extLst>
              <a:ext uri="{FF2B5EF4-FFF2-40B4-BE49-F238E27FC236}">
                <a16:creationId xmlns:a16="http://schemas.microsoft.com/office/drawing/2014/main" id="{74707FED-F732-C2F6-0527-A08CAF1DB8BB}"/>
              </a:ext>
            </a:extLst>
          </p:cNvPr>
          <p:cNvSpPr>
            <a:spLocks noGrp="1"/>
          </p:cNvSpPr>
          <p:nvPr>
            <p:ph type="sldNum" sz="quarter" idx="2"/>
          </p:nvPr>
        </p:nvSpPr>
        <p:spPr/>
        <p:txBody>
          <a:bodyPr/>
          <a:lstStyle/>
          <a:p>
            <a:fld id="{86CB4B4D-7CA3-9044-876B-883B54F8677D}" type="slidenum">
              <a:rPr lang="en-US" smtClean="0"/>
              <a:t>17</a:t>
            </a:fld>
            <a:endParaRPr lang="en-US"/>
          </a:p>
        </p:txBody>
      </p:sp>
      <p:pic>
        <p:nvPicPr>
          <p:cNvPr id="5" name="Picture 4">
            <a:extLst>
              <a:ext uri="{FF2B5EF4-FFF2-40B4-BE49-F238E27FC236}">
                <a16:creationId xmlns:a16="http://schemas.microsoft.com/office/drawing/2014/main" id="{C9BB2F11-EA72-13E1-E58D-B543EF4FAABD}"/>
              </a:ext>
            </a:extLst>
          </p:cNvPr>
          <p:cNvPicPr>
            <a:picLocks noChangeAspect="1"/>
          </p:cNvPicPr>
          <p:nvPr/>
        </p:nvPicPr>
        <p:blipFill>
          <a:blip r:embed="rId2"/>
          <a:stretch>
            <a:fillRect/>
          </a:stretch>
        </p:blipFill>
        <p:spPr>
          <a:xfrm>
            <a:off x="1018583" y="730476"/>
            <a:ext cx="7049175" cy="3983988"/>
          </a:xfrm>
          <a:prstGeom prst="rect">
            <a:avLst/>
          </a:prstGeom>
        </p:spPr>
      </p:pic>
    </p:spTree>
    <p:extLst>
      <p:ext uri="{BB962C8B-B14F-4D97-AF65-F5344CB8AC3E}">
        <p14:creationId xmlns:p14="http://schemas.microsoft.com/office/powerpoint/2010/main" val="373945653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EF0C-FEEB-AE02-D0E3-E1601B723B50}"/>
              </a:ext>
            </a:extLst>
          </p:cNvPr>
          <p:cNvSpPr>
            <a:spLocks noGrp="1"/>
          </p:cNvSpPr>
          <p:nvPr>
            <p:ph type="title"/>
          </p:nvPr>
        </p:nvSpPr>
        <p:spPr>
          <a:xfrm>
            <a:off x="0" y="115267"/>
            <a:ext cx="9144000" cy="493613"/>
          </a:xfrm>
        </p:spPr>
        <p:txBody>
          <a:bodyPr/>
          <a:lstStyle/>
          <a:p>
            <a:r>
              <a:rPr lang="en-US" sz="3000" dirty="0"/>
              <a:t>   Simulators based on nature each have their strengths</a:t>
            </a:r>
          </a:p>
        </p:txBody>
      </p:sp>
      <p:sp>
        <p:nvSpPr>
          <p:cNvPr id="3" name="Slide Number Placeholder 2">
            <a:extLst>
              <a:ext uri="{FF2B5EF4-FFF2-40B4-BE49-F238E27FC236}">
                <a16:creationId xmlns:a16="http://schemas.microsoft.com/office/drawing/2014/main" id="{74707FED-F732-C2F6-0527-A08CAF1DB8BB}"/>
              </a:ext>
            </a:extLst>
          </p:cNvPr>
          <p:cNvSpPr>
            <a:spLocks noGrp="1"/>
          </p:cNvSpPr>
          <p:nvPr>
            <p:ph type="sldNum" sz="quarter" idx="2"/>
          </p:nvPr>
        </p:nvSpPr>
        <p:spPr/>
        <p:txBody>
          <a:bodyPr/>
          <a:lstStyle/>
          <a:p>
            <a:fld id="{86CB4B4D-7CA3-9044-876B-883B54F8677D}" type="slidenum">
              <a:rPr lang="en-US" smtClean="0"/>
              <a:t>18</a:t>
            </a:fld>
            <a:endParaRPr lang="en-US"/>
          </a:p>
        </p:txBody>
      </p:sp>
      <p:pic>
        <p:nvPicPr>
          <p:cNvPr id="5" name="Picture 4">
            <a:extLst>
              <a:ext uri="{FF2B5EF4-FFF2-40B4-BE49-F238E27FC236}">
                <a16:creationId xmlns:a16="http://schemas.microsoft.com/office/drawing/2014/main" id="{C9BB2F11-EA72-13E1-E58D-B543EF4FAABD}"/>
              </a:ext>
            </a:extLst>
          </p:cNvPr>
          <p:cNvPicPr>
            <a:picLocks noChangeAspect="1"/>
          </p:cNvPicPr>
          <p:nvPr/>
        </p:nvPicPr>
        <p:blipFill>
          <a:blip r:embed="rId2"/>
          <a:stretch>
            <a:fillRect/>
          </a:stretch>
        </p:blipFill>
        <p:spPr>
          <a:xfrm>
            <a:off x="1018583" y="730476"/>
            <a:ext cx="7049175" cy="3983988"/>
          </a:xfrm>
          <a:prstGeom prst="rect">
            <a:avLst/>
          </a:prstGeom>
        </p:spPr>
      </p:pic>
      <p:sp>
        <p:nvSpPr>
          <p:cNvPr id="6" name="Rounded Rectangle 5">
            <a:extLst>
              <a:ext uri="{FF2B5EF4-FFF2-40B4-BE49-F238E27FC236}">
                <a16:creationId xmlns:a16="http://schemas.microsoft.com/office/drawing/2014/main" id="{C73C56CE-0410-C44F-D1AD-057564BDC1C4}"/>
              </a:ext>
            </a:extLst>
          </p:cNvPr>
          <p:cNvSpPr/>
          <p:nvPr/>
        </p:nvSpPr>
        <p:spPr>
          <a:xfrm>
            <a:off x="581025" y="1733550"/>
            <a:ext cx="8191500" cy="208597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Superconducting qubits can access similar Hamiltonians, and potentially others, though with different types of interactions and couplings between qubits </a:t>
            </a:r>
          </a:p>
        </p:txBody>
      </p:sp>
    </p:spTree>
    <p:extLst>
      <p:ext uri="{BB962C8B-B14F-4D97-AF65-F5344CB8AC3E}">
        <p14:creationId xmlns:p14="http://schemas.microsoft.com/office/powerpoint/2010/main" val="47186560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EEC-7D14-E183-99A1-71ACCBCA562F}"/>
              </a:ext>
            </a:extLst>
          </p:cNvPr>
          <p:cNvSpPr>
            <a:spLocks noGrp="1"/>
          </p:cNvSpPr>
          <p:nvPr>
            <p:ph type="title"/>
          </p:nvPr>
        </p:nvSpPr>
        <p:spPr>
          <a:xfrm>
            <a:off x="0" y="115267"/>
            <a:ext cx="9144000" cy="493613"/>
          </a:xfrm>
        </p:spPr>
        <p:txBody>
          <a:bodyPr/>
          <a:lstStyle/>
          <a:p>
            <a:pPr algn="ctr"/>
            <a:r>
              <a:rPr lang="en-US" sz="2800" dirty="0"/>
              <a:t>Twenty-first century ushered in second quantum revolution</a:t>
            </a:r>
          </a:p>
        </p:txBody>
      </p:sp>
      <p:sp>
        <p:nvSpPr>
          <p:cNvPr id="5" name="Slide Number Placeholder 4">
            <a:extLst>
              <a:ext uri="{FF2B5EF4-FFF2-40B4-BE49-F238E27FC236}">
                <a16:creationId xmlns:a16="http://schemas.microsoft.com/office/drawing/2014/main" id="{F9FC7AAD-F706-23E4-0FC5-F27D6B0E1469}"/>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1</a:t>
            </a:fld>
            <a:r>
              <a:rPr lang="en-US"/>
              <a:t> -</a:t>
            </a:r>
            <a:endParaRPr/>
          </a:p>
        </p:txBody>
      </p:sp>
      <p:pic>
        <p:nvPicPr>
          <p:cNvPr id="1026" name="Picture 2" descr="The inside of a LIGO chamber with an array of lenses, metallic pieces, and cords. There is green and pink lighting.">
            <a:extLst>
              <a:ext uri="{FF2B5EF4-FFF2-40B4-BE49-F238E27FC236}">
                <a16:creationId xmlns:a16="http://schemas.microsoft.com/office/drawing/2014/main" id="{19E4B85E-8296-EEDC-D2F2-4489183D6A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8513" y="1952258"/>
            <a:ext cx="2208287" cy="18668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8B2302C-2BE3-6933-DE35-F1BEC2711C2C}"/>
              </a:ext>
            </a:extLst>
          </p:cNvPr>
          <p:cNvSpPr txBox="1"/>
          <p:nvPr/>
        </p:nvSpPr>
        <p:spPr>
          <a:xfrm>
            <a:off x="6403143" y="3819139"/>
            <a:ext cx="4614728" cy="246221"/>
          </a:xfrm>
          <a:prstGeom prst="rect">
            <a:avLst/>
          </a:prstGeom>
          <a:noFill/>
        </p:spPr>
        <p:txBody>
          <a:bodyPr wrap="square">
            <a:spAutoFit/>
          </a:bodyPr>
          <a:lstStyle/>
          <a:p>
            <a:r>
              <a:rPr lang="en-US" sz="1000" b="0" i="0" dirty="0">
                <a:solidFill>
                  <a:srgbClr val="050505"/>
                </a:solidFill>
                <a:effectLst/>
                <a:latin typeface="+mn-lt"/>
              </a:rPr>
              <a:t>Credit: Georgia Mansell/LIGO Hanford</a:t>
            </a:r>
            <a:endParaRPr lang="en-US" sz="1000" dirty="0">
              <a:latin typeface="+mn-lt"/>
            </a:endParaRPr>
          </a:p>
        </p:txBody>
      </p:sp>
      <p:sp>
        <p:nvSpPr>
          <p:cNvPr id="8" name="TextBox 7">
            <a:extLst>
              <a:ext uri="{FF2B5EF4-FFF2-40B4-BE49-F238E27FC236}">
                <a16:creationId xmlns:a16="http://schemas.microsoft.com/office/drawing/2014/main" id="{A85B5817-3857-142D-FAB0-4326F970011B}"/>
              </a:ext>
            </a:extLst>
          </p:cNvPr>
          <p:cNvSpPr txBox="1"/>
          <p:nvPr/>
        </p:nvSpPr>
        <p:spPr>
          <a:xfrm>
            <a:off x="5724825" y="1003570"/>
            <a:ext cx="3777268" cy="553998"/>
          </a:xfrm>
          <a:prstGeom prst="rect">
            <a:avLst/>
          </a:prstGeom>
          <a:noFill/>
        </p:spPr>
        <p:txBody>
          <a:bodyPr wrap="square">
            <a:spAutoFit/>
          </a:bodyPr>
          <a:lstStyle/>
          <a:p>
            <a:pPr algn="ctr"/>
            <a:r>
              <a:rPr lang="en-US" sz="1600" b="0" i="0" dirty="0">
                <a:solidFill>
                  <a:srgbClr val="050505"/>
                </a:solidFill>
                <a:effectLst/>
                <a:latin typeface="+mn-lt"/>
              </a:rPr>
              <a:t>Quantum sensors</a:t>
            </a:r>
          </a:p>
          <a:p>
            <a:pPr algn="ctr"/>
            <a:r>
              <a:rPr lang="en-US" dirty="0">
                <a:solidFill>
                  <a:srgbClr val="050505"/>
                </a:solidFill>
                <a:latin typeface="+mn-lt"/>
              </a:rPr>
              <a:t>From materials to gravitational waves</a:t>
            </a:r>
            <a:endParaRPr lang="en-US" dirty="0">
              <a:latin typeface="+mn-lt"/>
            </a:endParaRPr>
          </a:p>
        </p:txBody>
      </p:sp>
      <p:pic>
        <p:nvPicPr>
          <p:cNvPr id="9" name="Picture Placeholder 10">
            <a:extLst>
              <a:ext uri="{FF2B5EF4-FFF2-40B4-BE49-F238E27FC236}">
                <a16:creationId xmlns:a16="http://schemas.microsoft.com/office/drawing/2014/main" id="{FD8624DA-C455-45B0-467A-89866F8300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93"/>
          <a:stretch/>
        </p:blipFill>
        <p:spPr>
          <a:xfrm>
            <a:off x="433493" y="1617601"/>
            <a:ext cx="1989667" cy="2584110"/>
          </a:xfrm>
          <a:prstGeom prst="rect">
            <a:avLst/>
          </a:prstGeom>
          <a:noFill/>
          <a:ln>
            <a:no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9D203A81-5488-BAA0-23A6-EB6270395D56}"/>
              </a:ext>
            </a:extLst>
          </p:cNvPr>
          <p:cNvSpPr txBox="1"/>
          <p:nvPr/>
        </p:nvSpPr>
        <p:spPr>
          <a:xfrm>
            <a:off x="2123685" y="1003570"/>
            <a:ext cx="4614728" cy="553998"/>
          </a:xfrm>
          <a:prstGeom prst="rect">
            <a:avLst/>
          </a:prstGeom>
          <a:noFill/>
        </p:spPr>
        <p:txBody>
          <a:bodyPr wrap="square">
            <a:spAutoFit/>
          </a:bodyPr>
          <a:lstStyle/>
          <a:p>
            <a:pPr algn="ctr"/>
            <a:r>
              <a:rPr lang="en-US" sz="1600" b="0" i="0" dirty="0">
                <a:solidFill>
                  <a:srgbClr val="050505"/>
                </a:solidFill>
                <a:effectLst/>
                <a:latin typeface="+mn-lt"/>
              </a:rPr>
              <a:t>Quantum networks</a:t>
            </a:r>
          </a:p>
          <a:p>
            <a:pPr algn="ctr"/>
            <a:r>
              <a:rPr lang="en-US" dirty="0">
                <a:solidFill>
                  <a:srgbClr val="050505"/>
                </a:solidFill>
                <a:latin typeface="+mn-lt"/>
              </a:rPr>
              <a:t>Secure data communication</a:t>
            </a:r>
            <a:endParaRPr lang="en-US" dirty="0">
              <a:latin typeface="+mn-lt"/>
            </a:endParaRPr>
          </a:p>
        </p:txBody>
      </p:sp>
      <p:sp>
        <p:nvSpPr>
          <p:cNvPr id="11" name="TextBox 10">
            <a:extLst>
              <a:ext uri="{FF2B5EF4-FFF2-40B4-BE49-F238E27FC236}">
                <a16:creationId xmlns:a16="http://schemas.microsoft.com/office/drawing/2014/main" id="{05F6496C-B200-520E-D155-C8B85532B692}"/>
              </a:ext>
            </a:extLst>
          </p:cNvPr>
          <p:cNvSpPr txBox="1"/>
          <p:nvPr/>
        </p:nvSpPr>
        <p:spPr>
          <a:xfrm>
            <a:off x="-998896" y="1003570"/>
            <a:ext cx="4614728" cy="553998"/>
          </a:xfrm>
          <a:prstGeom prst="rect">
            <a:avLst/>
          </a:prstGeom>
          <a:noFill/>
        </p:spPr>
        <p:txBody>
          <a:bodyPr wrap="square">
            <a:spAutoFit/>
          </a:bodyPr>
          <a:lstStyle/>
          <a:p>
            <a:pPr algn="ctr"/>
            <a:r>
              <a:rPr lang="en-US" sz="1600" b="0" i="0" dirty="0">
                <a:solidFill>
                  <a:srgbClr val="050505"/>
                </a:solidFill>
                <a:effectLst/>
                <a:latin typeface="+mn-lt"/>
              </a:rPr>
              <a:t>Quantum computing</a:t>
            </a:r>
          </a:p>
          <a:p>
            <a:pPr algn="ctr"/>
            <a:r>
              <a:rPr lang="en-US" dirty="0">
                <a:solidFill>
                  <a:srgbClr val="050505"/>
                </a:solidFill>
                <a:latin typeface="+mn-lt"/>
              </a:rPr>
              <a:t>Next-level simulations</a:t>
            </a:r>
            <a:endParaRPr lang="en-US" dirty="0">
              <a:latin typeface="+mn-lt"/>
            </a:endParaRPr>
          </a:p>
        </p:txBody>
      </p:sp>
      <p:pic>
        <p:nvPicPr>
          <p:cNvPr id="1030" name="Picture 6" descr="Quantum Internet One Step Closer">
            <a:extLst>
              <a:ext uri="{FF2B5EF4-FFF2-40B4-BE49-F238E27FC236}">
                <a16:creationId xmlns:a16="http://schemas.microsoft.com/office/drawing/2014/main" id="{60A27CAC-E743-AC4F-E45D-26890596B6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665"/>
          <a:stretch/>
        </p:blipFill>
        <p:spPr bwMode="auto">
          <a:xfrm>
            <a:off x="3346693" y="1981107"/>
            <a:ext cx="2208287" cy="185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675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EE9A5-927B-6600-4E5C-AC9C0F2730CD}"/>
              </a:ext>
            </a:extLst>
          </p:cNvPr>
          <p:cNvSpPr>
            <a:spLocks noGrp="1"/>
          </p:cNvSpPr>
          <p:nvPr>
            <p:ph type="title"/>
          </p:nvPr>
        </p:nvSpPr>
        <p:spPr>
          <a:xfrm>
            <a:off x="360341" y="115267"/>
            <a:ext cx="8537097" cy="493613"/>
          </a:xfrm>
        </p:spPr>
        <p:txBody>
          <a:bodyPr/>
          <a:lstStyle/>
          <a:p>
            <a:r>
              <a:rPr lang="en-US" dirty="0"/>
              <a:t>Analog simulations are advancing science already</a:t>
            </a:r>
          </a:p>
        </p:txBody>
      </p:sp>
      <p:sp>
        <p:nvSpPr>
          <p:cNvPr id="3" name="Slide Number Placeholder 2">
            <a:extLst>
              <a:ext uri="{FF2B5EF4-FFF2-40B4-BE49-F238E27FC236}">
                <a16:creationId xmlns:a16="http://schemas.microsoft.com/office/drawing/2014/main" id="{3AD90579-3E10-7839-EB4E-6B9BFA4A2A5E}"/>
              </a:ext>
            </a:extLst>
          </p:cNvPr>
          <p:cNvSpPr>
            <a:spLocks noGrp="1"/>
          </p:cNvSpPr>
          <p:nvPr>
            <p:ph type="sldNum" sz="quarter" idx="2"/>
          </p:nvPr>
        </p:nvSpPr>
        <p:spPr/>
        <p:txBody>
          <a:bodyPr/>
          <a:lstStyle/>
          <a:p>
            <a:fld id="{86CB4B4D-7CA3-9044-876B-883B54F8677D}" type="slidenum">
              <a:rPr lang="en-US" smtClean="0"/>
              <a:t>19</a:t>
            </a:fld>
            <a:endParaRPr lang="en-US"/>
          </a:p>
        </p:txBody>
      </p:sp>
      <p:pic>
        <p:nvPicPr>
          <p:cNvPr id="4" name="Picture 3">
            <a:extLst>
              <a:ext uri="{FF2B5EF4-FFF2-40B4-BE49-F238E27FC236}">
                <a16:creationId xmlns:a16="http://schemas.microsoft.com/office/drawing/2014/main" id="{D79FF45B-4707-8CEC-41CE-D3C510243B6A}"/>
              </a:ext>
            </a:extLst>
          </p:cNvPr>
          <p:cNvPicPr>
            <a:picLocks noChangeAspect="1"/>
          </p:cNvPicPr>
          <p:nvPr/>
        </p:nvPicPr>
        <p:blipFill>
          <a:blip r:embed="rId2"/>
          <a:stretch>
            <a:fillRect/>
          </a:stretch>
        </p:blipFill>
        <p:spPr>
          <a:xfrm>
            <a:off x="149703" y="781243"/>
            <a:ext cx="8537097" cy="3897784"/>
          </a:xfrm>
          <a:prstGeom prst="rect">
            <a:avLst/>
          </a:prstGeom>
        </p:spPr>
      </p:pic>
    </p:spTree>
    <p:extLst>
      <p:ext uri="{BB962C8B-B14F-4D97-AF65-F5344CB8AC3E}">
        <p14:creationId xmlns:p14="http://schemas.microsoft.com/office/powerpoint/2010/main" val="245428698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0" y="115267"/>
            <a:ext cx="9144000" cy="493500"/>
          </a:xfrm>
          <a:prstGeom prst="rect">
            <a:avLst/>
          </a:prstGeom>
        </p:spPr>
        <p:txBody>
          <a:bodyPr spcFirstLastPara="1" wrap="square" lIns="91425" tIns="0" rIns="91425" bIns="0" anchor="b" anchorCtr="0">
            <a:noAutofit/>
          </a:bodyPr>
          <a:lstStyle/>
          <a:p>
            <a:pPr lvl="0" algn="ctr"/>
            <a:r>
              <a:rPr lang="en-US" dirty="0"/>
              <a:t>Road to useful quantum computers still challenging</a:t>
            </a:r>
            <a:endParaRPr dirty="0"/>
          </a:p>
        </p:txBody>
      </p:sp>
      <p:sp>
        <p:nvSpPr>
          <p:cNvPr id="51" name="Google Shape;51;p7"/>
          <p:cNvSpPr txBox="1">
            <a:spLocks noGrp="1"/>
          </p:cNvSpPr>
          <p:nvPr>
            <p:ph type="body" idx="1"/>
          </p:nvPr>
        </p:nvSpPr>
        <p:spPr>
          <a:xfrm>
            <a:off x="457200" y="971552"/>
            <a:ext cx="8229600" cy="36231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endParaRPr dirty="0"/>
          </a:p>
          <a:p>
            <a:pPr marL="0" lvl="0" indent="0" algn="l" rtl="0">
              <a:spcBef>
                <a:spcPts val="560"/>
              </a:spcBef>
              <a:spcAft>
                <a:spcPts val="0"/>
              </a:spcAft>
              <a:buNone/>
            </a:pPr>
            <a:endParaRPr dirty="0"/>
          </a:p>
        </p:txBody>
      </p:sp>
      <p:sp>
        <p:nvSpPr>
          <p:cNvPr id="52" name="Google Shape;52;p7"/>
          <p:cNvSpPr txBox="1">
            <a:spLocks noGrp="1"/>
          </p:cNvSpPr>
          <p:nvPr>
            <p:ph type="sldNum" idx="12"/>
          </p:nvPr>
        </p:nvSpPr>
        <p:spPr>
          <a:xfrm>
            <a:off x="4116656" y="4776606"/>
            <a:ext cx="9258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r>
              <a:rPr lang="en-US" dirty="0"/>
              <a:t>- </a:t>
            </a:r>
            <a:fld id="{00000000-1234-1234-1234-123412341234}" type="slidenum">
              <a:rPr lang="en-US"/>
              <a:t>20</a:t>
            </a:fld>
            <a:r>
              <a:rPr lang="en-US" dirty="0"/>
              <a:t> -</a:t>
            </a:r>
            <a:endParaRPr dirty="0"/>
          </a:p>
        </p:txBody>
      </p:sp>
      <p:sp>
        <p:nvSpPr>
          <p:cNvPr id="6" name="Google Shape;51;p7">
            <a:extLst>
              <a:ext uri="{FF2B5EF4-FFF2-40B4-BE49-F238E27FC236}">
                <a16:creationId xmlns:a16="http://schemas.microsoft.com/office/drawing/2014/main" id="{39F1BA29-4396-9B4D-8342-5C16E1262E5E}"/>
              </a:ext>
            </a:extLst>
          </p:cNvPr>
          <p:cNvSpPr txBox="1">
            <a:spLocks/>
          </p:cNvSpPr>
          <p:nvPr/>
        </p:nvSpPr>
        <p:spPr>
          <a:xfrm>
            <a:off x="218207" y="918126"/>
            <a:ext cx="8722698" cy="25116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1"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ctr">
              <a:spcBef>
                <a:spcPts val="0"/>
              </a:spcBef>
              <a:buNone/>
            </a:pPr>
            <a:r>
              <a:rPr lang="en-US" sz="2400" dirty="0"/>
              <a:t>Almost enough good qubits for specialized quantum use</a:t>
            </a:r>
          </a:p>
          <a:p>
            <a:pPr marL="0" indent="0">
              <a:spcBef>
                <a:spcPts val="0"/>
              </a:spcBef>
              <a:buNone/>
            </a:pPr>
            <a:endParaRPr lang="en-US" sz="2400" dirty="0"/>
          </a:p>
          <a:p>
            <a:pPr marL="0" indent="0" algn="ctr">
              <a:spcBef>
                <a:spcPts val="0"/>
              </a:spcBef>
              <a:buNone/>
            </a:pPr>
            <a:r>
              <a:rPr lang="en-US" sz="2400" dirty="0"/>
              <a:t>Coherence - available compute time - is short,</a:t>
            </a:r>
            <a:br>
              <a:rPr lang="en-US" sz="2400" dirty="0"/>
            </a:br>
            <a:r>
              <a:rPr lang="en-US" sz="2400" dirty="0"/>
              <a:t>driven by noise and errors</a:t>
            </a:r>
          </a:p>
          <a:p>
            <a:pPr marL="0" indent="0" algn="ctr">
              <a:spcBef>
                <a:spcPts val="0"/>
              </a:spcBef>
              <a:buNone/>
            </a:pPr>
            <a:endParaRPr lang="en-US" sz="900" dirty="0">
              <a:solidFill>
                <a:schemeClr val="tx1"/>
              </a:solidFill>
            </a:endParaRPr>
          </a:p>
          <a:p>
            <a:pPr marL="0" indent="0" algn="ctr">
              <a:spcBef>
                <a:spcPts val="0"/>
              </a:spcBef>
              <a:buNone/>
            </a:pPr>
            <a:endParaRPr lang="en-US" sz="2400" dirty="0">
              <a:solidFill>
                <a:schemeClr val="tx1"/>
              </a:solidFill>
            </a:endParaRPr>
          </a:p>
          <a:p>
            <a:pPr marL="0" indent="0" algn="ctr">
              <a:spcBef>
                <a:spcPts val="0"/>
              </a:spcBef>
              <a:buNone/>
            </a:pPr>
            <a:r>
              <a:rPr lang="en-US" sz="2400" dirty="0">
                <a:solidFill>
                  <a:schemeClr val="tx1"/>
                </a:solidFill>
              </a:rPr>
              <a:t>Advances in algorithms, software tools and compilers are needed to make quantum computing broadly approachable</a:t>
            </a:r>
          </a:p>
          <a:p>
            <a:pPr marL="0" indent="0" algn="ctr">
              <a:spcBef>
                <a:spcPts val="0"/>
              </a:spcBef>
              <a:buNone/>
            </a:pPr>
            <a:endParaRPr lang="en-US" sz="2800" dirty="0"/>
          </a:p>
          <a:p>
            <a:pPr marL="0" indent="0" algn="ctr">
              <a:spcBef>
                <a:spcPts val="0"/>
              </a:spcBef>
              <a:buNone/>
            </a:pPr>
            <a:r>
              <a:rPr lang="en-US" sz="2800" dirty="0"/>
              <a:t>Designing better qubits is hard</a:t>
            </a:r>
          </a:p>
          <a:p>
            <a:pPr marL="0" indent="0">
              <a:spcBef>
                <a:spcPts val="0"/>
              </a:spcBef>
              <a:buNone/>
            </a:pPr>
            <a:endParaRPr lang="en-US" sz="1100" dirty="0"/>
          </a:p>
          <a:p>
            <a:pPr marL="0" indent="0">
              <a:buFont typeface="Arial"/>
              <a:buNone/>
            </a:pPr>
            <a:endParaRPr lang="en-US" dirty="0"/>
          </a:p>
          <a:p>
            <a:pPr marL="0" indent="0">
              <a:buFont typeface="Arial"/>
              <a:buNone/>
            </a:pPr>
            <a:endParaRPr lang="en-US" dirty="0"/>
          </a:p>
        </p:txBody>
      </p:sp>
    </p:spTree>
    <p:extLst>
      <p:ext uri="{BB962C8B-B14F-4D97-AF65-F5344CB8AC3E}">
        <p14:creationId xmlns:p14="http://schemas.microsoft.com/office/powerpoint/2010/main" val="3091944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5729-F20B-AD48-8434-D09084BAE8E7}"/>
              </a:ext>
            </a:extLst>
          </p:cNvPr>
          <p:cNvSpPr>
            <a:spLocks noGrp="1"/>
          </p:cNvSpPr>
          <p:nvPr>
            <p:ph type="title"/>
          </p:nvPr>
        </p:nvSpPr>
        <p:spPr>
          <a:xfrm>
            <a:off x="0" y="111804"/>
            <a:ext cx="9144000" cy="493613"/>
          </a:xfrm>
        </p:spPr>
        <p:txBody>
          <a:bodyPr/>
          <a:lstStyle/>
          <a:p>
            <a:pPr algn="ctr"/>
            <a:r>
              <a:rPr lang="en-US" dirty="0"/>
              <a:t>Moving towards quantum advantage for science</a:t>
            </a:r>
          </a:p>
        </p:txBody>
      </p:sp>
      <p:pic>
        <p:nvPicPr>
          <p:cNvPr id="6" name="Picture 5">
            <a:extLst>
              <a:ext uri="{FF2B5EF4-FFF2-40B4-BE49-F238E27FC236}">
                <a16:creationId xmlns:a16="http://schemas.microsoft.com/office/drawing/2014/main" id="{81F666D3-C1E2-5841-8331-71B87850549B}"/>
              </a:ext>
            </a:extLst>
          </p:cNvPr>
          <p:cNvPicPr>
            <a:picLocks noChangeAspect="1"/>
          </p:cNvPicPr>
          <p:nvPr/>
        </p:nvPicPr>
        <p:blipFill>
          <a:blip r:embed="rId2"/>
          <a:stretch>
            <a:fillRect/>
          </a:stretch>
        </p:blipFill>
        <p:spPr>
          <a:xfrm>
            <a:off x="3365757" y="1807423"/>
            <a:ext cx="2141905" cy="1204821"/>
          </a:xfrm>
          <a:prstGeom prst="rect">
            <a:avLst/>
          </a:prstGeom>
        </p:spPr>
      </p:pic>
      <p:sp>
        <p:nvSpPr>
          <p:cNvPr id="7" name="Striped Right Arrow 6">
            <a:extLst>
              <a:ext uri="{FF2B5EF4-FFF2-40B4-BE49-F238E27FC236}">
                <a16:creationId xmlns:a16="http://schemas.microsoft.com/office/drawing/2014/main" id="{983F5940-67A9-6E45-8D26-C4662F71C3A4}"/>
              </a:ext>
            </a:extLst>
          </p:cNvPr>
          <p:cNvSpPr/>
          <p:nvPr/>
        </p:nvSpPr>
        <p:spPr>
          <a:xfrm>
            <a:off x="443060" y="1919292"/>
            <a:ext cx="3073138" cy="87579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7">
            <a:extLst>
              <a:ext uri="{FF2B5EF4-FFF2-40B4-BE49-F238E27FC236}">
                <a16:creationId xmlns:a16="http://schemas.microsoft.com/office/drawing/2014/main" id="{7F1E2497-5676-C84F-885D-BB34091941F9}"/>
              </a:ext>
            </a:extLst>
          </p:cNvPr>
          <p:cNvSpPr/>
          <p:nvPr/>
        </p:nvSpPr>
        <p:spPr>
          <a:xfrm rot="10800000">
            <a:off x="5435104" y="1919292"/>
            <a:ext cx="3073138" cy="87578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D435C6C-6470-814A-93FF-F0E554F7E00F}"/>
              </a:ext>
            </a:extLst>
          </p:cNvPr>
          <p:cNvSpPr txBox="1"/>
          <p:nvPr/>
        </p:nvSpPr>
        <p:spPr>
          <a:xfrm>
            <a:off x="443060" y="1067633"/>
            <a:ext cx="3588755"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Hardware technology</a:t>
            </a:r>
          </a:p>
        </p:txBody>
      </p:sp>
      <p:sp>
        <p:nvSpPr>
          <p:cNvPr id="10" name="TextBox 9">
            <a:extLst>
              <a:ext uri="{FF2B5EF4-FFF2-40B4-BE49-F238E27FC236}">
                <a16:creationId xmlns:a16="http://schemas.microsoft.com/office/drawing/2014/main" id="{F54D7145-4FB7-D14A-98D0-52C81FC1C355}"/>
              </a:ext>
            </a:extLst>
          </p:cNvPr>
          <p:cNvSpPr txBox="1"/>
          <p:nvPr/>
        </p:nvSpPr>
        <p:spPr>
          <a:xfrm>
            <a:off x="5589901" y="883536"/>
            <a:ext cx="2917372"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Scientific algorithms and software</a:t>
            </a:r>
          </a:p>
        </p:txBody>
      </p:sp>
      <p:sp>
        <p:nvSpPr>
          <p:cNvPr id="11" name="TextBox 10">
            <a:extLst>
              <a:ext uri="{FF2B5EF4-FFF2-40B4-BE49-F238E27FC236}">
                <a16:creationId xmlns:a16="http://schemas.microsoft.com/office/drawing/2014/main" id="{3DA42F11-7047-AF4B-895D-A44741CD15EB}"/>
              </a:ext>
            </a:extLst>
          </p:cNvPr>
          <p:cNvSpPr txBox="1"/>
          <p:nvPr/>
        </p:nvSpPr>
        <p:spPr>
          <a:xfrm>
            <a:off x="360342" y="3151581"/>
            <a:ext cx="4594835"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Increasing qubit count</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Increasing lifetimes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Increasing fidelity and reducing errors</a:t>
            </a:r>
          </a:p>
        </p:txBody>
      </p:sp>
      <p:sp>
        <p:nvSpPr>
          <p:cNvPr id="12" name="TextBox 11">
            <a:extLst>
              <a:ext uri="{FF2B5EF4-FFF2-40B4-BE49-F238E27FC236}">
                <a16:creationId xmlns:a16="http://schemas.microsoft.com/office/drawing/2014/main" id="{099339DF-2566-EC48-A7DE-1A170BD2A563}"/>
              </a:ext>
            </a:extLst>
          </p:cNvPr>
          <p:cNvSpPr txBox="1"/>
          <p:nvPr/>
        </p:nvSpPr>
        <p:spPr>
          <a:xfrm>
            <a:off x="5352822" y="3151580"/>
            <a:ext cx="3588755"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Reducing qubit count</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Decreasing operation counts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Incorporating error resiliency</a:t>
            </a:r>
            <a:endParaRPr lang="en-US" sz="1600" dirty="0">
              <a:latin typeface="Calibri" panose="020F0502020204030204" pitchFamily="34" charset="0"/>
              <a:cs typeface="Calibri" panose="020F0502020204030204" pitchFamily="34" charset="0"/>
            </a:endParaRPr>
          </a:p>
        </p:txBody>
      </p:sp>
      <p:sp>
        <p:nvSpPr>
          <p:cNvPr id="14" name="Google Shape;52;p7">
            <a:extLst>
              <a:ext uri="{FF2B5EF4-FFF2-40B4-BE49-F238E27FC236}">
                <a16:creationId xmlns:a16="http://schemas.microsoft.com/office/drawing/2014/main" id="{FFA0E095-792D-DE65-B84F-44BE3AA4CAD4}"/>
              </a:ext>
            </a:extLst>
          </p:cNvPr>
          <p:cNvSpPr txBox="1">
            <a:spLocks noGrp="1"/>
          </p:cNvSpPr>
          <p:nvPr>
            <p:ph type="sldNum" idx="12"/>
          </p:nvPr>
        </p:nvSpPr>
        <p:spPr>
          <a:xfrm>
            <a:off x="4116656" y="4776606"/>
            <a:ext cx="9258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r>
              <a:rPr lang="en-US" dirty="0"/>
              <a:t>- </a:t>
            </a:r>
            <a:fld id="{00000000-1234-1234-1234-123412341234}" type="slidenum">
              <a:rPr lang="en-US"/>
              <a:t>21</a:t>
            </a:fld>
            <a:r>
              <a:rPr lang="en-US" dirty="0"/>
              <a:t> -</a:t>
            </a:r>
            <a:endParaRPr dirty="0"/>
          </a:p>
        </p:txBody>
      </p:sp>
    </p:spTree>
    <p:extLst>
      <p:ext uri="{BB962C8B-B14F-4D97-AF65-F5344CB8AC3E}">
        <p14:creationId xmlns:p14="http://schemas.microsoft.com/office/powerpoint/2010/main" val="1061668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B5D25-A91E-EC2C-58CF-91A69584356F}"/>
              </a:ext>
            </a:extLst>
          </p:cNvPr>
          <p:cNvSpPr>
            <a:spLocks noGrp="1"/>
          </p:cNvSpPr>
          <p:nvPr>
            <p:ph type="title"/>
          </p:nvPr>
        </p:nvSpPr>
        <p:spPr>
          <a:xfrm>
            <a:off x="114301" y="115267"/>
            <a:ext cx="8943974" cy="493613"/>
          </a:xfrm>
        </p:spPr>
        <p:txBody>
          <a:bodyPr/>
          <a:lstStyle/>
          <a:p>
            <a:r>
              <a:rPr lang="en-US" dirty="0"/>
              <a:t>Co-design is critical to advance quantum computing</a:t>
            </a:r>
          </a:p>
        </p:txBody>
      </p:sp>
      <p:pic>
        <p:nvPicPr>
          <p:cNvPr id="5" name="Picture 4">
            <a:extLst>
              <a:ext uri="{FF2B5EF4-FFF2-40B4-BE49-F238E27FC236}">
                <a16:creationId xmlns:a16="http://schemas.microsoft.com/office/drawing/2014/main" id="{89CC6561-C555-DE86-5B61-60E6453895D3}"/>
              </a:ext>
            </a:extLst>
          </p:cNvPr>
          <p:cNvPicPr>
            <a:picLocks noChangeAspect="1"/>
          </p:cNvPicPr>
          <p:nvPr/>
        </p:nvPicPr>
        <p:blipFill rotWithShape="1">
          <a:blip r:embed="rId2"/>
          <a:srcRect l="12066" t="22122" r="22259" b="24570"/>
          <a:stretch/>
        </p:blipFill>
        <p:spPr>
          <a:xfrm>
            <a:off x="981075" y="878099"/>
            <a:ext cx="7318944" cy="3712951"/>
          </a:xfrm>
          <a:prstGeom prst="rect">
            <a:avLst/>
          </a:prstGeom>
        </p:spPr>
      </p:pic>
      <p:sp>
        <p:nvSpPr>
          <p:cNvPr id="8" name="TextBox 7">
            <a:extLst>
              <a:ext uri="{FF2B5EF4-FFF2-40B4-BE49-F238E27FC236}">
                <a16:creationId xmlns:a16="http://schemas.microsoft.com/office/drawing/2014/main" id="{682AD11D-0D6F-0E7D-B151-8EBB4BF8443D}"/>
              </a:ext>
            </a:extLst>
          </p:cNvPr>
          <p:cNvSpPr txBox="1"/>
          <p:nvPr/>
        </p:nvSpPr>
        <p:spPr>
          <a:xfrm>
            <a:off x="6234113" y="4744251"/>
            <a:ext cx="2824162" cy="338554"/>
          </a:xfrm>
          <a:prstGeom prst="rect">
            <a:avLst/>
          </a:prstGeom>
          <a:noFill/>
        </p:spPr>
        <p:txBody>
          <a:bodyPr wrap="square">
            <a:spAutoFit/>
          </a:bodyPr>
          <a:lstStyle/>
          <a:p>
            <a:r>
              <a:rPr lang="en-US" sz="1600" b="1" dirty="0">
                <a:solidFill>
                  <a:schemeClr val="bg1"/>
                </a:solidFill>
              </a:rPr>
              <a:t>	arXiv:2312.02265</a:t>
            </a:r>
          </a:p>
        </p:txBody>
      </p:sp>
      <p:sp>
        <p:nvSpPr>
          <p:cNvPr id="10" name="Google Shape;52;p7">
            <a:extLst>
              <a:ext uri="{FF2B5EF4-FFF2-40B4-BE49-F238E27FC236}">
                <a16:creationId xmlns:a16="http://schemas.microsoft.com/office/drawing/2014/main" id="{ACF80F62-3B87-53A3-7000-80EF61702E48}"/>
              </a:ext>
            </a:extLst>
          </p:cNvPr>
          <p:cNvSpPr txBox="1">
            <a:spLocks/>
          </p:cNvSpPr>
          <p:nvPr/>
        </p:nvSpPr>
        <p:spPr>
          <a:xfrm>
            <a:off x="4116656" y="4776606"/>
            <a:ext cx="925800" cy="273900"/>
          </a:xfrm>
          <a:prstGeom prst="rect">
            <a:avLst/>
          </a:prstGeom>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t>- </a:t>
            </a:r>
            <a:fld id="{00000000-1234-1234-1234-123412341234}" type="slidenum">
              <a:rPr lang="en-US" smtClean="0"/>
              <a:pPr algn="ctr"/>
              <a:t>22</a:t>
            </a:fld>
            <a:r>
              <a:rPr lang="en-US"/>
              <a:t> -</a:t>
            </a:r>
            <a:endParaRPr dirty="0"/>
          </a:p>
        </p:txBody>
      </p:sp>
    </p:spTree>
    <p:extLst>
      <p:ext uri="{BB962C8B-B14F-4D97-AF65-F5344CB8AC3E}">
        <p14:creationId xmlns:p14="http://schemas.microsoft.com/office/powerpoint/2010/main" val="155848176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CE83-037B-8543-EF27-E19B348D3B5B}"/>
              </a:ext>
            </a:extLst>
          </p:cNvPr>
          <p:cNvSpPr>
            <a:spLocks noGrp="1"/>
          </p:cNvSpPr>
          <p:nvPr>
            <p:ph type="title"/>
          </p:nvPr>
        </p:nvSpPr>
        <p:spPr>
          <a:xfrm>
            <a:off x="0" y="115267"/>
            <a:ext cx="9144000" cy="493613"/>
          </a:xfrm>
        </p:spPr>
        <p:txBody>
          <a:bodyPr/>
          <a:lstStyle/>
          <a:p>
            <a:pPr algn="ctr">
              <a:lnSpc>
                <a:spcPts val="3340"/>
              </a:lnSpc>
            </a:pPr>
            <a:r>
              <a:rPr lang="en-US" sz="2400" dirty="0"/>
              <a:t>Compilers are a critical piece in the tool chain, HPC is important here</a:t>
            </a:r>
          </a:p>
        </p:txBody>
      </p:sp>
      <p:sp>
        <p:nvSpPr>
          <p:cNvPr id="5" name="Slide Number Placeholder 4">
            <a:extLst>
              <a:ext uri="{FF2B5EF4-FFF2-40B4-BE49-F238E27FC236}">
                <a16:creationId xmlns:a16="http://schemas.microsoft.com/office/drawing/2014/main" id="{8BE52724-B1F1-BFA6-06CB-949A3D0316D3}"/>
              </a:ext>
            </a:extLst>
          </p:cNvPr>
          <p:cNvSpPr>
            <a:spLocks noGrp="1"/>
          </p:cNvSpPr>
          <p:nvPr>
            <p:ph type="sldNum" idx="12"/>
          </p:nvPr>
        </p:nvSpPr>
        <p:spPr/>
        <p:txBody>
          <a:bodyPr/>
          <a:lstStyle/>
          <a:p>
            <a:pPr marL="0" lvl="0" indent="0" algn="ctr" rtl="0">
              <a:spcBef>
                <a:spcPts val="0"/>
              </a:spcBef>
              <a:spcAft>
                <a:spcPts val="0"/>
              </a:spcAft>
              <a:buNone/>
            </a:pPr>
            <a:r>
              <a:rPr lang="en-US" dirty="0"/>
              <a:t>- </a:t>
            </a:r>
            <a:fld id="{00000000-1234-1234-1234-123412341234}" type="slidenum">
              <a:rPr lang="en-US" smtClean="0"/>
              <a:t>23</a:t>
            </a:fld>
            <a:r>
              <a:rPr lang="en-US" dirty="0"/>
              <a:t> -</a:t>
            </a:r>
            <a:endParaRPr dirty="0"/>
          </a:p>
        </p:txBody>
      </p:sp>
      <p:pic>
        <p:nvPicPr>
          <p:cNvPr id="15366" name="Picture 6" descr="@BQSKit">
            <a:extLst>
              <a:ext uri="{FF2B5EF4-FFF2-40B4-BE49-F238E27FC236}">
                <a16:creationId xmlns:a16="http://schemas.microsoft.com/office/drawing/2014/main" id="{391D0E6E-E569-2DD1-344B-EB2AE705243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5445" b="33317"/>
          <a:stretch/>
        </p:blipFill>
        <p:spPr bwMode="auto">
          <a:xfrm>
            <a:off x="1784938" y="1200369"/>
            <a:ext cx="1809745" cy="5653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1256FD8E-5475-6F7B-D08A-282FE76860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04851" y="1727791"/>
            <a:ext cx="2906401" cy="565316"/>
          </a:xfrm>
          <a:prstGeom prst="rect">
            <a:avLst/>
          </a:prstGeom>
        </p:spPr>
      </p:pic>
      <p:pic>
        <p:nvPicPr>
          <p:cNvPr id="12" name="Picture 11">
            <a:extLst>
              <a:ext uri="{FF2B5EF4-FFF2-40B4-BE49-F238E27FC236}">
                <a16:creationId xmlns:a16="http://schemas.microsoft.com/office/drawing/2014/main" id="{8DFBE906-D368-3679-F190-3429D9DFE8D9}"/>
              </a:ext>
            </a:extLst>
          </p:cNvPr>
          <p:cNvPicPr>
            <a:picLocks noChangeAspect="1"/>
          </p:cNvPicPr>
          <p:nvPr/>
        </p:nvPicPr>
        <p:blipFill>
          <a:blip r:embed="rId4"/>
          <a:stretch>
            <a:fillRect/>
          </a:stretch>
        </p:blipFill>
        <p:spPr>
          <a:xfrm>
            <a:off x="6103490" y="2746670"/>
            <a:ext cx="1891197" cy="1825334"/>
          </a:xfrm>
          <a:prstGeom prst="rect">
            <a:avLst/>
          </a:prstGeom>
        </p:spPr>
      </p:pic>
      <p:pic>
        <p:nvPicPr>
          <p:cNvPr id="59" name="Picture 58">
            <a:extLst>
              <a:ext uri="{FF2B5EF4-FFF2-40B4-BE49-F238E27FC236}">
                <a16:creationId xmlns:a16="http://schemas.microsoft.com/office/drawing/2014/main" id="{92495890-156C-0B09-2357-0E36D7802173}"/>
              </a:ext>
            </a:extLst>
          </p:cNvPr>
          <p:cNvPicPr>
            <a:picLocks noChangeAspect="1"/>
          </p:cNvPicPr>
          <p:nvPr/>
        </p:nvPicPr>
        <p:blipFill>
          <a:blip r:embed="rId5"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5897532" y="1006930"/>
            <a:ext cx="2303114" cy="579592"/>
          </a:xfrm>
          <a:prstGeom prst="rect">
            <a:avLst/>
          </a:prstGeom>
        </p:spPr>
      </p:pic>
      <p:sp>
        <p:nvSpPr>
          <p:cNvPr id="13" name="TextBox 12">
            <a:extLst>
              <a:ext uri="{FF2B5EF4-FFF2-40B4-BE49-F238E27FC236}">
                <a16:creationId xmlns:a16="http://schemas.microsoft.com/office/drawing/2014/main" id="{B50454FF-C305-BAC5-93FA-383A03A867E7}"/>
              </a:ext>
            </a:extLst>
          </p:cNvPr>
          <p:cNvSpPr txBox="1"/>
          <p:nvPr/>
        </p:nvSpPr>
        <p:spPr>
          <a:xfrm>
            <a:off x="8248959" y="3659337"/>
            <a:ext cx="792379" cy="307777"/>
          </a:xfrm>
          <a:prstGeom prst="rect">
            <a:avLst/>
          </a:prstGeom>
          <a:noFill/>
        </p:spPr>
        <p:txBody>
          <a:bodyPr wrap="square" rtlCol="0">
            <a:spAutoFit/>
          </a:bodyPr>
          <a:lstStyle/>
          <a:p>
            <a:r>
              <a:rPr lang="en-US" b="1" u="sng" dirty="0" err="1"/>
              <a:t>QFast</a:t>
            </a:r>
            <a:endParaRPr lang="en-US" b="1" u="sng" dirty="0"/>
          </a:p>
        </p:txBody>
      </p:sp>
      <p:sp>
        <p:nvSpPr>
          <p:cNvPr id="61" name="TextBox 60">
            <a:extLst>
              <a:ext uri="{FF2B5EF4-FFF2-40B4-BE49-F238E27FC236}">
                <a16:creationId xmlns:a16="http://schemas.microsoft.com/office/drawing/2014/main" id="{85F43193-7594-65F6-D30D-149EA7012F17}"/>
              </a:ext>
            </a:extLst>
          </p:cNvPr>
          <p:cNvSpPr txBox="1"/>
          <p:nvPr/>
        </p:nvSpPr>
        <p:spPr>
          <a:xfrm>
            <a:off x="8248959" y="1383853"/>
            <a:ext cx="1032542" cy="307777"/>
          </a:xfrm>
          <a:prstGeom prst="rect">
            <a:avLst/>
          </a:prstGeom>
          <a:noFill/>
        </p:spPr>
        <p:txBody>
          <a:bodyPr wrap="square" rtlCol="0">
            <a:spAutoFit/>
          </a:bodyPr>
          <a:lstStyle/>
          <a:p>
            <a:r>
              <a:rPr lang="en-US" b="1" u="sng" dirty="0"/>
              <a:t>QUEST</a:t>
            </a:r>
          </a:p>
        </p:txBody>
      </p:sp>
      <p:sp>
        <p:nvSpPr>
          <p:cNvPr id="63" name="Rectangle 62">
            <a:extLst>
              <a:ext uri="{FF2B5EF4-FFF2-40B4-BE49-F238E27FC236}">
                <a16:creationId xmlns:a16="http://schemas.microsoft.com/office/drawing/2014/main" id="{555AC288-FEEA-B2A6-28DC-945A9469C3A1}"/>
              </a:ext>
            </a:extLst>
          </p:cNvPr>
          <p:cNvSpPr/>
          <p:nvPr/>
        </p:nvSpPr>
        <p:spPr>
          <a:xfrm>
            <a:off x="1690357" y="1654901"/>
            <a:ext cx="1988045" cy="338554"/>
          </a:xfrm>
          <a:prstGeom prst="rect">
            <a:avLst/>
          </a:prstGeom>
        </p:spPr>
        <p:txBody>
          <a:bodyPr wrap="none">
            <a:spAutoFit/>
          </a:bodyPr>
          <a:lstStyle/>
          <a:p>
            <a:r>
              <a:rPr lang="en-US" sz="1600" dirty="0"/>
              <a:t>https://</a:t>
            </a:r>
            <a:r>
              <a:rPr lang="en-US" sz="1600" dirty="0" err="1"/>
              <a:t>bqskit.lbl.gov</a:t>
            </a:r>
            <a:endParaRPr lang="en-US" sz="1600" dirty="0"/>
          </a:p>
        </p:txBody>
      </p:sp>
      <p:sp>
        <p:nvSpPr>
          <p:cNvPr id="3" name="TextBox 2">
            <a:extLst>
              <a:ext uri="{FF2B5EF4-FFF2-40B4-BE49-F238E27FC236}">
                <a16:creationId xmlns:a16="http://schemas.microsoft.com/office/drawing/2014/main" id="{15C9844A-FF10-9203-6A56-53C185CF042A}"/>
              </a:ext>
            </a:extLst>
          </p:cNvPr>
          <p:cNvSpPr txBox="1"/>
          <p:nvPr/>
        </p:nvSpPr>
        <p:spPr>
          <a:xfrm>
            <a:off x="424958" y="3120728"/>
            <a:ext cx="4772024" cy="1077218"/>
          </a:xfrm>
          <a:prstGeom prst="rect">
            <a:avLst/>
          </a:prstGeom>
          <a:noFill/>
        </p:spPr>
        <p:txBody>
          <a:bodyPr wrap="square" rtlCol="0">
            <a:spAutoFit/>
          </a:bodyPr>
          <a:lstStyle/>
          <a:p>
            <a:pPr algn="ctr"/>
            <a:r>
              <a:rPr lang="en-US" sz="1600" b="1" dirty="0">
                <a:solidFill>
                  <a:schemeClr val="accent4"/>
                </a:solidFill>
              </a:rPr>
              <a:t>Compilation is an NP-hard problem and for large qubit counts needs HPC</a:t>
            </a:r>
          </a:p>
          <a:p>
            <a:pPr algn="ctr"/>
            <a:endParaRPr lang="en-US" sz="1600" b="1" dirty="0">
              <a:solidFill>
                <a:schemeClr val="accent4"/>
              </a:solidFill>
            </a:endParaRPr>
          </a:p>
          <a:p>
            <a:pPr algn="ctr"/>
            <a:r>
              <a:rPr lang="en-US" sz="1600" b="1" dirty="0">
                <a:solidFill>
                  <a:schemeClr val="accent4"/>
                </a:solidFill>
              </a:rPr>
              <a:t>…and can benefit from AI!</a:t>
            </a:r>
          </a:p>
        </p:txBody>
      </p:sp>
      <p:sp>
        <p:nvSpPr>
          <p:cNvPr id="8" name="TextBox 7">
            <a:extLst>
              <a:ext uri="{FF2B5EF4-FFF2-40B4-BE49-F238E27FC236}">
                <a16:creationId xmlns:a16="http://schemas.microsoft.com/office/drawing/2014/main" id="{9575DC53-4342-E093-41F8-60D9ECD6A8DA}"/>
              </a:ext>
            </a:extLst>
          </p:cNvPr>
          <p:cNvSpPr txBox="1"/>
          <p:nvPr/>
        </p:nvSpPr>
        <p:spPr>
          <a:xfrm>
            <a:off x="339859" y="2056913"/>
            <a:ext cx="4772024" cy="307777"/>
          </a:xfrm>
          <a:prstGeom prst="rect">
            <a:avLst/>
          </a:prstGeom>
          <a:noFill/>
        </p:spPr>
        <p:txBody>
          <a:bodyPr wrap="square">
            <a:spAutoFit/>
          </a:bodyPr>
          <a:lstStyle/>
          <a:p>
            <a:pPr marL="0" indent="0">
              <a:buNone/>
            </a:pPr>
            <a:r>
              <a:rPr lang="en-US" sz="1400" b="1" dirty="0">
                <a:solidFill>
                  <a:schemeClr val="tx1"/>
                </a:solidFill>
                <a:cs typeface="Arial"/>
              </a:rPr>
              <a:t>Powerful and Portable Quantum Compiler Framework</a:t>
            </a:r>
          </a:p>
        </p:txBody>
      </p:sp>
    </p:spTree>
    <p:extLst>
      <p:ext uri="{BB962C8B-B14F-4D97-AF65-F5344CB8AC3E}">
        <p14:creationId xmlns:p14="http://schemas.microsoft.com/office/powerpoint/2010/main" val="2977493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imulation of molecular Hamiltonians with variational quantum algorithms"/>
          <p:cNvSpPr txBox="1">
            <a:spLocks noGrp="1"/>
          </p:cNvSpPr>
          <p:nvPr>
            <p:ph type="title"/>
          </p:nvPr>
        </p:nvSpPr>
        <p:spPr>
          <a:xfrm>
            <a:off x="259391" y="34725"/>
            <a:ext cx="8873034" cy="493613"/>
          </a:xfrm>
          <a:prstGeom prst="rect">
            <a:avLst/>
          </a:prstGeom>
        </p:spPr>
        <p:txBody>
          <a:bodyPr/>
          <a:lstStyle>
            <a:lvl1pPr defTabSz="403097">
              <a:defRPr sz="5520"/>
            </a:lvl1pPr>
          </a:lstStyle>
          <a:p>
            <a:r>
              <a:rPr lang="en-US" sz="2800" dirty="0"/>
              <a:t>Variational quantum </a:t>
            </a:r>
            <a:r>
              <a:rPr lang="en-US" sz="2800" dirty="0" err="1"/>
              <a:t>eigensolver</a:t>
            </a:r>
            <a:r>
              <a:rPr lang="en-US" sz="2800" dirty="0"/>
              <a:t> has advanced </a:t>
            </a:r>
            <a:endParaRPr sz="2800" dirty="0"/>
          </a:p>
        </p:txBody>
      </p:sp>
      <p:sp>
        <p:nvSpPr>
          <p:cNvPr id="6" name="TextBox 5">
            <a:extLst>
              <a:ext uri="{FF2B5EF4-FFF2-40B4-BE49-F238E27FC236}">
                <a16:creationId xmlns:a16="http://schemas.microsoft.com/office/drawing/2014/main" id="{F333EF89-361D-2847-BA58-EB8F2272F1D0}"/>
              </a:ext>
            </a:extLst>
          </p:cNvPr>
          <p:cNvSpPr txBox="1"/>
          <p:nvPr/>
        </p:nvSpPr>
        <p:spPr>
          <a:xfrm>
            <a:off x="5100906" y="4729713"/>
            <a:ext cx="4043094" cy="338554"/>
          </a:xfrm>
          <a:prstGeom prst="rect">
            <a:avLst/>
          </a:prstGeom>
          <a:noFill/>
        </p:spPr>
        <p:txBody>
          <a:bodyPr wrap="none" rtlCol="0">
            <a:spAutoFit/>
          </a:bodyPr>
          <a:lstStyle/>
          <a:p>
            <a:r>
              <a:rPr lang="en-US" sz="1600" dirty="0">
                <a:solidFill>
                  <a:schemeClr val="bg1"/>
                </a:solidFill>
              </a:rPr>
              <a:t>J. Chem. Theory </a:t>
            </a:r>
            <a:r>
              <a:rPr lang="en-US" sz="1600" dirty="0" err="1">
                <a:solidFill>
                  <a:schemeClr val="bg1"/>
                </a:solidFill>
              </a:rPr>
              <a:t>Comput</a:t>
            </a:r>
            <a:r>
              <a:rPr lang="en-US" sz="1600" dirty="0">
                <a:solidFill>
                  <a:schemeClr val="bg1"/>
                </a:solidFill>
              </a:rPr>
              <a:t>. 16, 5425 (2020)</a:t>
            </a:r>
          </a:p>
        </p:txBody>
      </p:sp>
      <p:sp>
        <p:nvSpPr>
          <p:cNvPr id="2" name="TextBox 1">
            <a:extLst>
              <a:ext uri="{FF2B5EF4-FFF2-40B4-BE49-F238E27FC236}">
                <a16:creationId xmlns:a16="http://schemas.microsoft.com/office/drawing/2014/main" id="{DD40CB45-FE1C-AD48-A8E6-A6F3750275CA}"/>
              </a:ext>
            </a:extLst>
          </p:cNvPr>
          <p:cNvSpPr txBox="1"/>
          <p:nvPr/>
        </p:nvSpPr>
        <p:spPr>
          <a:xfrm>
            <a:off x="886920" y="3907983"/>
            <a:ext cx="5137362" cy="646331"/>
          </a:xfrm>
          <a:prstGeom prst="rect">
            <a:avLst/>
          </a:prstGeom>
          <a:noFill/>
        </p:spPr>
        <p:txBody>
          <a:bodyPr wrap="square" rtlCol="0">
            <a:spAutoFit/>
          </a:bodyPr>
          <a:lstStyle/>
          <a:p>
            <a:r>
              <a:rPr lang="en-US" sz="1800" b="1" dirty="0"/>
              <a:t>Special care needs to be taken in general </a:t>
            </a:r>
            <a:r>
              <a:rPr lang="en-US" sz="1800" b="1" dirty="0" err="1"/>
              <a:t>eigensolver</a:t>
            </a:r>
            <a:r>
              <a:rPr lang="en-US" sz="1800" b="1" dirty="0"/>
              <a:t> due to noise in data!</a:t>
            </a:r>
          </a:p>
        </p:txBody>
      </p:sp>
      <p:pic>
        <p:nvPicPr>
          <p:cNvPr id="8" name="Picture 7" descr="latex-image-1.pdf">
            <a:extLst>
              <a:ext uri="{FF2B5EF4-FFF2-40B4-BE49-F238E27FC236}">
                <a16:creationId xmlns:a16="http://schemas.microsoft.com/office/drawing/2014/main" id="{F516DD45-DD0B-C749-BBED-48F18FD6EE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47190" y="4110498"/>
            <a:ext cx="1600200" cy="241300"/>
          </a:xfrm>
          <a:prstGeom prst="rect">
            <a:avLst/>
          </a:prstGeom>
        </p:spPr>
      </p:pic>
      <p:pic>
        <p:nvPicPr>
          <p:cNvPr id="9" name="Picture 2" descr="page4image428377424">
            <a:extLst>
              <a:ext uri="{FF2B5EF4-FFF2-40B4-BE49-F238E27FC236}">
                <a16:creationId xmlns:a16="http://schemas.microsoft.com/office/drawing/2014/main" id="{53BB5555-E75D-514F-8406-CFB7E0890D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20" y="930079"/>
            <a:ext cx="8785159" cy="27819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DAD281D-521D-CC3B-E9B7-489B8C872565}"/>
              </a:ext>
            </a:extLst>
          </p:cNvPr>
          <p:cNvSpPr txBox="1">
            <a:spLocks/>
          </p:cNvSpPr>
          <p:nvPr/>
        </p:nvSpPr>
        <p:spPr>
          <a:xfrm>
            <a:off x="4109100" y="4804968"/>
            <a:ext cx="925800" cy="273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 </a:t>
            </a:r>
            <a:fld id="{00000000-1234-1234-1234-123412341234}" type="slidenum">
              <a:rPr lang="en-US" smtClean="0">
                <a:solidFill>
                  <a:schemeClr val="bg1"/>
                </a:solidFill>
              </a:rPr>
              <a:pPr algn="ctr"/>
              <a:t>24</a:t>
            </a:fld>
            <a:r>
              <a:rPr lang="en-US" dirty="0">
                <a:solidFill>
                  <a:schemeClr val="bg1"/>
                </a:solidFill>
              </a:rPr>
              <a:t> -</a:t>
            </a:r>
            <a:endParaRPr dirty="0">
              <a:solidFill>
                <a:schemeClr val="bg1"/>
              </a:solidFill>
            </a:endParaRPr>
          </a:p>
        </p:txBody>
      </p:sp>
    </p:spTree>
    <p:extLst>
      <p:ext uri="{BB962C8B-B14F-4D97-AF65-F5344CB8AC3E}">
        <p14:creationId xmlns:p14="http://schemas.microsoft.com/office/powerpoint/2010/main" val="241700341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 generalization of non-orthogonal basis algorithms proposed for quantum computers"/>
          <p:cNvSpPr txBox="1"/>
          <p:nvPr/>
        </p:nvSpPr>
        <p:spPr>
          <a:xfrm>
            <a:off x="237257" y="24133"/>
            <a:ext cx="8692737" cy="739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lnSpc>
                <a:spcPct val="90000"/>
              </a:lnSpc>
              <a:spcBef>
                <a:spcPts val="4500"/>
              </a:spcBef>
              <a:defRPr sz="4800"/>
            </a:lvl1pPr>
          </a:lstStyle>
          <a:p>
            <a:pPr>
              <a:lnSpc>
                <a:spcPts val="2660"/>
              </a:lnSpc>
              <a:spcBef>
                <a:spcPts val="0"/>
              </a:spcBef>
            </a:pPr>
            <a:r>
              <a:rPr lang="en-US" sz="2800" b="1" dirty="0">
                <a:solidFill>
                  <a:schemeClr val="bg1"/>
                </a:solidFill>
                <a:latin typeface="Calibri" panose="020F0502020204030204" pitchFamily="34" charset="0"/>
                <a:cs typeface="Calibri" panose="020F0502020204030204" pitchFamily="34" charset="0"/>
              </a:rPr>
              <a:t>Building on Quantum Subspace Expansion: </a:t>
            </a:r>
          </a:p>
          <a:p>
            <a:pPr>
              <a:lnSpc>
                <a:spcPts val="2660"/>
              </a:lnSpc>
              <a:spcBef>
                <a:spcPts val="0"/>
              </a:spcBef>
            </a:pPr>
            <a:r>
              <a:rPr lang="en-US" sz="2800" b="1" dirty="0">
                <a:solidFill>
                  <a:schemeClr val="bg1"/>
                </a:solidFill>
                <a:latin typeface="Calibri" panose="020F0502020204030204" pitchFamily="34" charset="0"/>
                <a:cs typeface="Calibri" panose="020F0502020204030204" pitchFamily="34" charset="0"/>
              </a:rPr>
              <a:t>Real-time evolution for eigenvalue extraction</a:t>
            </a:r>
            <a:endParaRPr sz="2800" b="1" dirty="0">
              <a:solidFill>
                <a:schemeClr val="bg1"/>
              </a:solidFill>
              <a:latin typeface="Calibri" panose="020F0502020204030204" pitchFamily="34" charset="0"/>
              <a:cs typeface="Calibri" panose="020F0502020204030204" pitchFamily="34" charset="0"/>
            </a:endParaRPr>
          </a:p>
        </p:txBody>
      </p:sp>
      <p:sp>
        <p:nvSpPr>
          <p:cNvPr id="152" name="Use as a basis to solve:"/>
          <p:cNvSpPr txBox="1"/>
          <p:nvPr/>
        </p:nvSpPr>
        <p:spPr>
          <a:xfrm>
            <a:off x="2221735" y="3340830"/>
            <a:ext cx="1965282" cy="235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lnSpc>
                <a:spcPct val="90000"/>
              </a:lnSpc>
              <a:spcBef>
                <a:spcPts val="4500"/>
              </a:spcBef>
              <a:defRPr sz="3800"/>
            </a:lvl1pPr>
          </a:lstStyle>
          <a:p>
            <a:r>
              <a:rPr sz="1425"/>
              <a:t>Use as a basis to solve:</a:t>
            </a:r>
          </a:p>
        </p:txBody>
      </p:sp>
      <p:pic>
        <p:nvPicPr>
          <p:cNvPr id="153" name="Image" descr="Image"/>
          <p:cNvPicPr>
            <a:picLocks noChangeAspect="1"/>
          </p:cNvPicPr>
          <p:nvPr/>
        </p:nvPicPr>
        <p:blipFill>
          <a:blip r:embed="rId2"/>
          <a:stretch>
            <a:fillRect/>
          </a:stretch>
        </p:blipFill>
        <p:spPr>
          <a:xfrm>
            <a:off x="4532238" y="3330761"/>
            <a:ext cx="1395440" cy="208943"/>
          </a:xfrm>
          <a:prstGeom prst="rect">
            <a:avLst/>
          </a:prstGeom>
          <a:ln w="12700">
            <a:miter lim="400000"/>
          </a:ln>
        </p:spPr>
      </p:pic>
      <p:pic>
        <p:nvPicPr>
          <p:cNvPr id="154" name="Image" descr="Image"/>
          <p:cNvPicPr>
            <a:picLocks noChangeAspect="1"/>
          </p:cNvPicPr>
          <p:nvPr/>
        </p:nvPicPr>
        <p:blipFill>
          <a:blip r:embed="rId3"/>
          <a:stretch>
            <a:fillRect/>
          </a:stretch>
        </p:blipFill>
        <p:spPr>
          <a:xfrm>
            <a:off x="5920539" y="986367"/>
            <a:ext cx="2385061" cy="354537"/>
          </a:xfrm>
          <a:prstGeom prst="rect">
            <a:avLst/>
          </a:prstGeom>
          <a:ln w="12700">
            <a:miter lim="400000"/>
          </a:ln>
        </p:spPr>
      </p:pic>
      <p:grpSp>
        <p:nvGrpSpPr>
          <p:cNvPr id="167" name="Group"/>
          <p:cNvGrpSpPr/>
          <p:nvPr/>
        </p:nvGrpSpPr>
        <p:grpSpPr>
          <a:xfrm>
            <a:off x="939891" y="1738034"/>
            <a:ext cx="7467759" cy="901534"/>
            <a:chOff x="0" y="-13107"/>
            <a:chExt cx="19914022" cy="2404088"/>
          </a:xfrm>
        </p:grpSpPr>
        <p:sp>
          <p:nvSpPr>
            <p:cNvPr id="155" name="Line"/>
            <p:cNvSpPr/>
            <p:nvPr/>
          </p:nvSpPr>
          <p:spPr>
            <a:xfrm>
              <a:off x="427325" y="631329"/>
              <a:ext cx="14782795" cy="1"/>
            </a:xfrm>
            <a:prstGeom prst="line">
              <a:avLst/>
            </a:prstGeom>
            <a:noFill/>
            <a:ln w="50800" cap="flat">
              <a:solidFill>
                <a:srgbClr val="000000"/>
              </a:solidFill>
              <a:prstDash val="solid"/>
              <a:miter lim="400000"/>
            </a:ln>
            <a:effectLst/>
          </p:spPr>
          <p:txBody>
            <a:bodyPr wrap="square" lIns="19050" tIns="19050" rIns="19050" bIns="19050" numCol="1" anchor="ctr">
              <a:noAutofit/>
            </a:bodyPr>
            <a:lstStyle/>
            <a:p>
              <a:endParaRPr sz="525"/>
            </a:p>
          </p:txBody>
        </p:sp>
        <p:sp>
          <p:nvSpPr>
            <p:cNvPr id="156" name="Oval"/>
            <p:cNvSpPr/>
            <p:nvPr/>
          </p:nvSpPr>
          <p:spPr>
            <a:xfrm>
              <a:off x="431374" y="471590"/>
              <a:ext cx="362341" cy="319479"/>
            </a:xfrm>
            <a:prstGeom prst="ellipse">
              <a:avLst/>
            </a:prstGeom>
            <a:solidFill>
              <a:srgbClr val="ED220D"/>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157" name="Oval"/>
            <p:cNvSpPr/>
            <p:nvPr/>
          </p:nvSpPr>
          <p:spPr>
            <a:xfrm>
              <a:off x="5289561" y="471590"/>
              <a:ext cx="362341" cy="319479"/>
            </a:xfrm>
            <a:prstGeom prst="ellipse">
              <a:avLst/>
            </a:prstGeom>
            <a:solidFill>
              <a:srgbClr val="ED220D"/>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158" name="Oval"/>
            <p:cNvSpPr/>
            <p:nvPr/>
          </p:nvSpPr>
          <p:spPr>
            <a:xfrm>
              <a:off x="10540250" y="471590"/>
              <a:ext cx="362341" cy="319479"/>
            </a:xfrm>
            <a:prstGeom prst="ellipse">
              <a:avLst/>
            </a:prstGeom>
            <a:solidFill>
              <a:srgbClr val="ED220D"/>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159" name="Oval"/>
            <p:cNvSpPr/>
            <p:nvPr/>
          </p:nvSpPr>
          <p:spPr>
            <a:xfrm>
              <a:off x="14900674" y="471590"/>
              <a:ext cx="362341" cy="319479"/>
            </a:xfrm>
            <a:prstGeom prst="ellipse">
              <a:avLst/>
            </a:prstGeom>
            <a:solidFill>
              <a:srgbClr val="ED220D"/>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Helvetica Neue Medium"/>
                  <a:ea typeface="Helvetica Neue Medium"/>
                  <a:cs typeface="Helvetica Neue Medium"/>
                  <a:sym typeface="Helvetica Neue Medium"/>
                </a:defRPr>
              </a:pPr>
              <a:endParaRPr sz="1200"/>
            </a:p>
          </p:txBody>
        </p:sp>
        <p:sp>
          <p:nvSpPr>
            <p:cNvPr id="160" name="Oval"/>
            <p:cNvSpPr/>
            <p:nvPr/>
          </p:nvSpPr>
          <p:spPr>
            <a:xfrm>
              <a:off x="18581585" y="471590"/>
              <a:ext cx="362340" cy="319479"/>
            </a:xfrm>
            <a:prstGeom prst="ellipse">
              <a:avLst/>
            </a:prstGeom>
            <a:solidFill>
              <a:srgbClr val="ED220D"/>
            </a:solidFill>
            <a:ln w="12700" cap="flat">
              <a:noFill/>
              <a:miter lim="400000"/>
            </a:ln>
            <a:effectLst/>
          </p:spPr>
          <p:txBody>
            <a:bodyPr wrap="square" lIns="19050" tIns="19050" rIns="19050" bIns="19050" numCol="1" anchor="ctr">
              <a:noAutofit/>
            </a:bodyPr>
            <a:lstStyle/>
            <a:p>
              <a:pPr defTabSz="309563">
                <a:defRPr sz="3200">
                  <a:solidFill>
                    <a:srgbClr val="FFFFFF"/>
                  </a:solidFill>
                  <a:latin typeface="Helvetica Neue Medium"/>
                  <a:ea typeface="Helvetica Neue Medium"/>
                  <a:cs typeface="Helvetica Neue Medium"/>
                  <a:sym typeface="Helvetica Neue Medium"/>
                </a:defRPr>
              </a:pPr>
              <a:endParaRPr sz="1200"/>
            </a:p>
          </p:txBody>
        </p:sp>
        <p:pic>
          <p:nvPicPr>
            <p:cNvPr id="161" name="Image" descr="Image"/>
            <p:cNvPicPr>
              <a:picLocks noChangeAspect="1"/>
            </p:cNvPicPr>
            <p:nvPr/>
          </p:nvPicPr>
          <p:blipFill>
            <a:blip r:embed="rId4"/>
            <a:stretch>
              <a:fillRect/>
            </a:stretch>
          </p:blipFill>
          <p:spPr>
            <a:xfrm>
              <a:off x="0" y="1597396"/>
              <a:ext cx="1225089" cy="755472"/>
            </a:xfrm>
            <a:prstGeom prst="rect">
              <a:avLst/>
            </a:prstGeom>
            <a:ln w="12700" cap="flat">
              <a:noFill/>
              <a:miter lim="400000"/>
            </a:ln>
            <a:effectLst/>
          </p:spPr>
        </p:pic>
        <p:pic>
          <p:nvPicPr>
            <p:cNvPr id="162" name="Image" descr="Image"/>
            <p:cNvPicPr>
              <a:picLocks noChangeAspect="1"/>
            </p:cNvPicPr>
            <p:nvPr/>
          </p:nvPicPr>
          <p:blipFill>
            <a:blip r:embed="rId5"/>
            <a:stretch>
              <a:fillRect/>
            </a:stretch>
          </p:blipFill>
          <p:spPr>
            <a:xfrm>
              <a:off x="4573375" y="1559283"/>
              <a:ext cx="1794714" cy="831698"/>
            </a:xfrm>
            <a:prstGeom prst="rect">
              <a:avLst/>
            </a:prstGeom>
            <a:ln w="12700" cap="flat">
              <a:noFill/>
              <a:miter lim="400000"/>
            </a:ln>
            <a:effectLst/>
          </p:spPr>
        </p:pic>
        <p:pic>
          <p:nvPicPr>
            <p:cNvPr id="163" name="Image" descr="Image"/>
            <p:cNvPicPr>
              <a:picLocks noChangeAspect="1"/>
            </p:cNvPicPr>
            <p:nvPr/>
          </p:nvPicPr>
          <p:blipFill>
            <a:blip r:embed="rId6"/>
            <a:stretch>
              <a:fillRect/>
            </a:stretch>
          </p:blipFill>
          <p:spPr>
            <a:xfrm>
              <a:off x="9824063" y="1559283"/>
              <a:ext cx="1794715" cy="831698"/>
            </a:xfrm>
            <a:prstGeom prst="rect">
              <a:avLst/>
            </a:prstGeom>
            <a:ln w="12700" cap="flat">
              <a:noFill/>
              <a:miter lim="400000"/>
            </a:ln>
            <a:effectLst/>
          </p:spPr>
        </p:pic>
        <p:pic>
          <p:nvPicPr>
            <p:cNvPr id="164" name="Image" descr="Image"/>
            <p:cNvPicPr>
              <a:picLocks noChangeAspect="1"/>
            </p:cNvPicPr>
            <p:nvPr/>
          </p:nvPicPr>
          <p:blipFill>
            <a:blip r:embed="rId7"/>
            <a:stretch>
              <a:fillRect/>
            </a:stretch>
          </p:blipFill>
          <p:spPr>
            <a:xfrm>
              <a:off x="17922327" y="1559283"/>
              <a:ext cx="1991695" cy="831698"/>
            </a:xfrm>
            <a:prstGeom prst="rect">
              <a:avLst/>
            </a:prstGeom>
            <a:ln w="12700" cap="flat">
              <a:noFill/>
              <a:miter lim="400000"/>
            </a:ln>
            <a:effectLst/>
          </p:spPr>
        </p:pic>
        <p:pic>
          <p:nvPicPr>
            <p:cNvPr id="165" name="Image" descr="Image"/>
            <p:cNvPicPr>
              <a:picLocks noChangeAspect="1"/>
            </p:cNvPicPr>
            <p:nvPr/>
          </p:nvPicPr>
          <p:blipFill>
            <a:blip r:embed="rId8"/>
            <a:stretch>
              <a:fillRect/>
            </a:stretch>
          </p:blipFill>
          <p:spPr>
            <a:xfrm>
              <a:off x="14395026" y="1559283"/>
              <a:ext cx="1794715" cy="831698"/>
            </a:xfrm>
            <a:prstGeom prst="rect">
              <a:avLst/>
            </a:prstGeom>
            <a:ln w="12700" cap="flat">
              <a:noFill/>
              <a:miter lim="400000"/>
            </a:ln>
            <a:effectLst/>
          </p:spPr>
        </p:pic>
        <p:sp>
          <p:nvSpPr>
            <p:cNvPr id="166" name="…"/>
            <p:cNvSpPr txBox="1"/>
            <p:nvPr/>
          </p:nvSpPr>
          <p:spPr>
            <a:xfrm>
              <a:off x="16521201" y="-13107"/>
              <a:ext cx="743795"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defRPr sz="5000">
                  <a:solidFill>
                    <a:srgbClr val="000000"/>
                  </a:solidFill>
                </a:defRPr>
              </a:lvl1pPr>
            </a:lstStyle>
            <a:p>
              <a:r>
                <a:rPr sz="1875"/>
                <a:t>…</a:t>
              </a:r>
            </a:p>
          </p:txBody>
        </p:sp>
      </p:grpSp>
      <p:sp>
        <p:nvSpPr>
          <p:cNvPr id="168" name="Possible to extract eigenstates by the cancellation of phases of components of the initial vector."/>
          <p:cNvSpPr txBox="1"/>
          <p:nvPr/>
        </p:nvSpPr>
        <p:spPr>
          <a:xfrm>
            <a:off x="183291" y="3721858"/>
            <a:ext cx="8697894"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defRPr sz="3500"/>
            </a:lvl1pPr>
          </a:lstStyle>
          <a:p>
            <a:r>
              <a:rPr sz="1600"/>
              <a:t>Possible to extract eigenstates by the cancellation of phases of components of the initial vector.</a:t>
            </a:r>
          </a:p>
        </p:txBody>
      </p:sp>
      <p:sp>
        <p:nvSpPr>
          <p:cNvPr id="169" name="Initial vector"/>
          <p:cNvSpPr txBox="1"/>
          <p:nvPr/>
        </p:nvSpPr>
        <p:spPr>
          <a:xfrm>
            <a:off x="658897" y="2842520"/>
            <a:ext cx="1011495" cy="235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lnSpc>
                <a:spcPct val="90000"/>
              </a:lnSpc>
              <a:spcBef>
                <a:spcPts val="4500"/>
              </a:spcBef>
              <a:defRPr sz="3800"/>
            </a:lvl1pPr>
          </a:lstStyle>
          <a:p>
            <a:r>
              <a:rPr sz="1425"/>
              <a:t>Initial vector</a:t>
            </a:r>
          </a:p>
        </p:txBody>
      </p:sp>
      <p:sp>
        <p:nvSpPr>
          <p:cNvPr id="170" name="Real time evolution to generate a basis of expansion states:"/>
          <p:cNvSpPr txBox="1"/>
          <p:nvPr/>
        </p:nvSpPr>
        <p:spPr>
          <a:xfrm>
            <a:off x="452696" y="1031584"/>
            <a:ext cx="5467843" cy="2600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lnSpc>
                <a:spcPct val="90000"/>
              </a:lnSpc>
              <a:spcBef>
                <a:spcPts val="4500"/>
              </a:spcBef>
              <a:defRPr sz="3800"/>
            </a:lvl1pPr>
          </a:lstStyle>
          <a:p>
            <a:r>
              <a:rPr sz="1600" dirty="0"/>
              <a:t>Real time evolution to generate a basis of expansion states:</a:t>
            </a:r>
          </a:p>
        </p:txBody>
      </p:sp>
      <p:sp>
        <p:nvSpPr>
          <p:cNvPr id="171" name="This is promising because unlike imaginary time (which is known to converge to the ground state), real time evolution is native to quantum computing."/>
          <p:cNvSpPr txBox="1"/>
          <p:nvPr/>
        </p:nvSpPr>
        <p:spPr>
          <a:xfrm>
            <a:off x="171267" y="4227342"/>
            <a:ext cx="8758727" cy="2846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anchor="ctr">
            <a:spAutoFit/>
          </a:bodyPr>
          <a:lstStyle>
            <a:lvl1pPr>
              <a:defRPr sz="3500" b="1"/>
            </a:lvl1pPr>
          </a:lstStyle>
          <a:p>
            <a:r>
              <a:rPr lang="en-US" sz="1600" dirty="0"/>
              <a:t>Promising </a:t>
            </a:r>
            <a:r>
              <a:rPr sz="1600" dirty="0"/>
              <a:t>because unlike imaginary, real time evolution is native to quantum computing.</a:t>
            </a:r>
          </a:p>
        </p:txBody>
      </p:sp>
      <p:pic>
        <p:nvPicPr>
          <p:cNvPr id="2" name="Picture 1">
            <a:extLst>
              <a:ext uri="{FF2B5EF4-FFF2-40B4-BE49-F238E27FC236}">
                <a16:creationId xmlns:a16="http://schemas.microsoft.com/office/drawing/2014/main" id="{61120A76-D8C2-9849-BE75-EC4C57761A1E}"/>
              </a:ext>
            </a:extLst>
          </p:cNvPr>
          <p:cNvPicPr>
            <a:picLocks noChangeAspect="1"/>
          </p:cNvPicPr>
          <p:nvPr/>
        </p:nvPicPr>
        <p:blipFill>
          <a:blip r:embed="rId9"/>
          <a:stretch>
            <a:fillRect/>
          </a:stretch>
        </p:blipFill>
        <p:spPr>
          <a:xfrm>
            <a:off x="6662124" y="3121891"/>
            <a:ext cx="1504282" cy="518343"/>
          </a:xfrm>
          <a:prstGeom prst="rect">
            <a:avLst/>
          </a:prstGeom>
        </p:spPr>
      </p:pic>
      <p:sp>
        <p:nvSpPr>
          <p:cNvPr id="3" name="TextBox 2">
            <a:extLst>
              <a:ext uri="{FF2B5EF4-FFF2-40B4-BE49-F238E27FC236}">
                <a16:creationId xmlns:a16="http://schemas.microsoft.com/office/drawing/2014/main" id="{B26A5657-B520-4066-CDD9-6A86B8AECB9D}"/>
              </a:ext>
            </a:extLst>
          </p:cNvPr>
          <p:cNvSpPr txBox="1"/>
          <p:nvPr/>
        </p:nvSpPr>
        <p:spPr>
          <a:xfrm>
            <a:off x="5927678" y="4762008"/>
            <a:ext cx="3241593" cy="338554"/>
          </a:xfrm>
          <a:prstGeom prst="rect">
            <a:avLst/>
          </a:prstGeom>
          <a:noFill/>
        </p:spPr>
        <p:txBody>
          <a:bodyPr wrap="none" rtlCol="0">
            <a:spAutoFit/>
          </a:bodyPr>
          <a:lstStyle/>
          <a:p>
            <a:r>
              <a:rPr lang="en-US" sz="1600" i="1" dirty="0">
                <a:solidFill>
                  <a:schemeClr val="bg1"/>
                </a:solidFill>
              </a:rPr>
              <a:t>PRX Quantum 3, 0202323 (2022)</a:t>
            </a:r>
          </a:p>
        </p:txBody>
      </p:sp>
      <p:sp>
        <p:nvSpPr>
          <p:cNvPr id="4" name="Slide Number Placeholder 2">
            <a:extLst>
              <a:ext uri="{FF2B5EF4-FFF2-40B4-BE49-F238E27FC236}">
                <a16:creationId xmlns:a16="http://schemas.microsoft.com/office/drawing/2014/main" id="{836B21F4-0A08-844A-5D4B-C9A02B2916FA}"/>
              </a:ext>
            </a:extLst>
          </p:cNvPr>
          <p:cNvSpPr txBox="1">
            <a:spLocks/>
          </p:cNvSpPr>
          <p:nvPr/>
        </p:nvSpPr>
        <p:spPr>
          <a:xfrm>
            <a:off x="4109100" y="4804968"/>
            <a:ext cx="925800" cy="273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 </a:t>
            </a:r>
            <a:fld id="{00000000-1234-1234-1234-123412341234}" type="slidenum">
              <a:rPr lang="en-US" smtClean="0">
                <a:solidFill>
                  <a:schemeClr val="bg1"/>
                </a:solidFill>
              </a:rPr>
              <a:pPr algn="ctr"/>
              <a:t>25</a:t>
            </a:fld>
            <a:r>
              <a:rPr lang="en-US" dirty="0">
                <a:solidFill>
                  <a:schemeClr val="bg1"/>
                </a:solidFill>
              </a:rPr>
              <a:t> -</a:t>
            </a:r>
            <a:endParaRPr dirty="0">
              <a:solidFill>
                <a:schemeClr val="bg1"/>
              </a:solidFill>
            </a:endParaRPr>
          </a:p>
        </p:txBody>
      </p:sp>
    </p:spTree>
    <p:extLst>
      <p:ext uri="{BB962C8B-B14F-4D97-AF65-F5344CB8AC3E}">
        <p14:creationId xmlns:p14="http://schemas.microsoft.com/office/powerpoint/2010/main" val="263209874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We can determine the optimal timestep for convergence (extracting maximum information from initial vector)"/>
          <p:cNvSpPr txBox="1"/>
          <p:nvPr/>
        </p:nvSpPr>
        <p:spPr>
          <a:xfrm>
            <a:off x="1762042" y="-8888"/>
            <a:ext cx="6010727"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50" tIns="19050" rIns="19050" bIns="19050" anchor="ctr">
            <a:spAutoFit/>
          </a:bodyPr>
          <a:lstStyle>
            <a:lvl1pPr>
              <a:defRPr sz="5000"/>
            </a:lvl1pPr>
          </a:lstStyle>
          <a:p>
            <a:endParaRPr sz="3600" dirty="0">
              <a:solidFill>
                <a:schemeClr val="bg1"/>
              </a:solidFill>
            </a:endParaRPr>
          </a:p>
        </p:txBody>
      </p:sp>
      <p:sp>
        <p:nvSpPr>
          <p:cNvPr id="196" name="This allows extraction of the maximal number of excited states."/>
          <p:cNvSpPr txBox="1"/>
          <p:nvPr/>
        </p:nvSpPr>
        <p:spPr>
          <a:xfrm>
            <a:off x="252982" y="4054252"/>
            <a:ext cx="8392111" cy="5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defRPr sz="3500" b="1"/>
            </a:lvl1pPr>
          </a:lstStyle>
          <a:p>
            <a:r>
              <a:rPr lang="en-US" sz="1800" dirty="0"/>
              <a:t>Approach</a:t>
            </a:r>
            <a:r>
              <a:rPr sz="1800" dirty="0"/>
              <a:t> allows extraction of the maximal number of excited</a:t>
            </a:r>
            <a:br>
              <a:rPr lang="en-US" sz="1800" dirty="0"/>
            </a:br>
            <a:r>
              <a:rPr sz="1800" dirty="0"/>
              <a:t>states</a:t>
            </a:r>
            <a:r>
              <a:rPr lang="en-US" sz="1800" dirty="0"/>
              <a:t>!</a:t>
            </a:r>
            <a:endParaRPr sz="1800" dirty="0"/>
          </a:p>
        </p:txBody>
      </p:sp>
      <p:sp>
        <p:nvSpPr>
          <p:cNvPr id="9" name="A generalization of non-orthogonal basis algorithms proposed for quantum computers">
            <a:extLst>
              <a:ext uri="{FF2B5EF4-FFF2-40B4-BE49-F238E27FC236}">
                <a16:creationId xmlns:a16="http://schemas.microsoft.com/office/drawing/2014/main" id="{0C5173AD-82E2-8D47-BD3B-1688DC75AB53}"/>
              </a:ext>
            </a:extLst>
          </p:cNvPr>
          <p:cNvSpPr txBox="1"/>
          <p:nvPr/>
        </p:nvSpPr>
        <p:spPr>
          <a:xfrm>
            <a:off x="237257" y="42089"/>
            <a:ext cx="8692737" cy="703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nSpc>
                <a:spcPct val="90000"/>
              </a:lnSpc>
              <a:spcBef>
                <a:spcPts val="4500"/>
              </a:spcBef>
              <a:defRPr sz="4800"/>
            </a:lvl1pPr>
          </a:lstStyle>
          <a:p>
            <a:r>
              <a:rPr lang="en-US" sz="2400" b="1" dirty="0">
                <a:solidFill>
                  <a:schemeClr val="bg1"/>
                </a:solidFill>
                <a:latin typeface="Calibri" panose="020F0502020204030204" pitchFamily="34" charset="0"/>
                <a:cs typeface="Calibri" panose="020F0502020204030204" pitchFamily="34" charset="0"/>
              </a:rPr>
              <a:t>Building on quantum subspace expansion to extract excited states: </a:t>
            </a:r>
            <a:br>
              <a:rPr lang="en-US" sz="2400" b="1" dirty="0">
                <a:solidFill>
                  <a:schemeClr val="bg1"/>
                </a:solidFill>
                <a:latin typeface="Calibri" panose="020F0502020204030204" pitchFamily="34" charset="0"/>
                <a:cs typeface="Calibri" panose="020F0502020204030204" pitchFamily="34" charset="0"/>
              </a:rPr>
            </a:br>
            <a:r>
              <a:rPr lang="en-US" sz="2400" b="1" dirty="0">
                <a:solidFill>
                  <a:schemeClr val="bg1"/>
                </a:solidFill>
                <a:latin typeface="Calibri" panose="020F0502020204030204" pitchFamily="34" charset="0"/>
                <a:cs typeface="Calibri" panose="020F0502020204030204" pitchFamily="34" charset="0"/>
              </a:rPr>
              <a:t>Variational Quantum Phase Estimation (VQPE)</a:t>
            </a:r>
          </a:p>
        </p:txBody>
      </p:sp>
      <p:pic>
        <p:nvPicPr>
          <p:cNvPr id="2" name="Picture 1">
            <a:extLst>
              <a:ext uri="{FF2B5EF4-FFF2-40B4-BE49-F238E27FC236}">
                <a16:creationId xmlns:a16="http://schemas.microsoft.com/office/drawing/2014/main" id="{EB1EEDF1-2A46-594F-965E-A3BD651646CC}"/>
              </a:ext>
            </a:extLst>
          </p:cNvPr>
          <p:cNvPicPr>
            <a:picLocks noChangeAspect="1"/>
          </p:cNvPicPr>
          <p:nvPr/>
        </p:nvPicPr>
        <p:blipFill>
          <a:blip r:embed="rId2"/>
          <a:stretch>
            <a:fillRect/>
          </a:stretch>
        </p:blipFill>
        <p:spPr>
          <a:xfrm>
            <a:off x="237257" y="865960"/>
            <a:ext cx="10668120" cy="830221"/>
          </a:xfrm>
          <a:prstGeom prst="rect">
            <a:avLst/>
          </a:prstGeom>
        </p:spPr>
      </p:pic>
      <p:pic>
        <p:nvPicPr>
          <p:cNvPr id="3" name="Picture 2">
            <a:extLst>
              <a:ext uri="{FF2B5EF4-FFF2-40B4-BE49-F238E27FC236}">
                <a16:creationId xmlns:a16="http://schemas.microsoft.com/office/drawing/2014/main" id="{EEE5E2EF-29E6-2444-9EBF-017F143D3A3B}"/>
              </a:ext>
            </a:extLst>
          </p:cNvPr>
          <p:cNvPicPr>
            <a:picLocks noChangeAspect="1"/>
          </p:cNvPicPr>
          <p:nvPr/>
        </p:nvPicPr>
        <p:blipFill>
          <a:blip r:embed="rId3"/>
          <a:stretch>
            <a:fillRect/>
          </a:stretch>
        </p:blipFill>
        <p:spPr>
          <a:xfrm>
            <a:off x="363711" y="2097452"/>
            <a:ext cx="13438544" cy="964968"/>
          </a:xfrm>
          <a:prstGeom prst="rect">
            <a:avLst/>
          </a:prstGeom>
        </p:spPr>
      </p:pic>
      <p:sp>
        <p:nvSpPr>
          <p:cNvPr id="4" name="Rectangle 3">
            <a:extLst>
              <a:ext uri="{FF2B5EF4-FFF2-40B4-BE49-F238E27FC236}">
                <a16:creationId xmlns:a16="http://schemas.microsoft.com/office/drawing/2014/main" id="{A876D0DA-EE0D-3745-956E-382E7BAFD9E4}"/>
              </a:ext>
            </a:extLst>
          </p:cNvPr>
          <p:cNvSpPr/>
          <p:nvPr/>
        </p:nvSpPr>
        <p:spPr>
          <a:xfrm>
            <a:off x="157962" y="3304603"/>
            <a:ext cx="6504096" cy="646331"/>
          </a:xfrm>
          <a:prstGeom prst="rect">
            <a:avLst/>
          </a:prstGeom>
        </p:spPr>
        <p:txBody>
          <a:bodyPr wrap="square">
            <a:spAutoFit/>
          </a:bodyPr>
          <a:lstStyle/>
          <a:p>
            <a:r>
              <a:rPr lang="en-US" sz="1800" dirty="0">
                <a:latin typeface="Helvetica Neue" panose="02000503000000020004" pitchFamily="2" charset="0"/>
              </a:rPr>
              <a:t>Toeplitz structure means that we only need a </a:t>
            </a:r>
            <a:r>
              <a:rPr lang="en-US" sz="1800" b="1" i="1" dirty="0">
                <a:latin typeface="Helvetica Neue" panose="02000503000000020004" pitchFamily="2" charset="0"/>
              </a:rPr>
              <a:t>linear</a:t>
            </a:r>
            <a:r>
              <a:rPr lang="en-US" sz="1800" i="1" dirty="0">
                <a:latin typeface="Helvetica Neue" panose="02000503000000020004" pitchFamily="2" charset="0"/>
              </a:rPr>
              <a:t> </a:t>
            </a:r>
            <a:r>
              <a:rPr lang="en-US" sz="1800" dirty="0">
                <a:latin typeface="Helvetica Neue" panose="02000503000000020004" pitchFamily="2" charset="0"/>
              </a:rPr>
              <a:t>number of measurements instead of quadratic</a:t>
            </a:r>
          </a:p>
        </p:txBody>
      </p:sp>
      <p:pic>
        <p:nvPicPr>
          <p:cNvPr id="7" name="Picture 6">
            <a:extLst>
              <a:ext uri="{FF2B5EF4-FFF2-40B4-BE49-F238E27FC236}">
                <a16:creationId xmlns:a16="http://schemas.microsoft.com/office/drawing/2014/main" id="{D4CE32E1-0274-0D4D-8414-5FCA44C387E0}"/>
              </a:ext>
            </a:extLst>
          </p:cNvPr>
          <p:cNvPicPr>
            <a:picLocks noChangeAspect="1"/>
          </p:cNvPicPr>
          <p:nvPr/>
        </p:nvPicPr>
        <p:blipFill rotWithShape="1">
          <a:blip r:embed="rId4"/>
          <a:srcRect t="32129"/>
          <a:stretch/>
        </p:blipFill>
        <p:spPr>
          <a:xfrm>
            <a:off x="7010403" y="1829938"/>
            <a:ext cx="2347873" cy="2852274"/>
          </a:xfrm>
          <a:prstGeom prst="rect">
            <a:avLst/>
          </a:prstGeom>
        </p:spPr>
      </p:pic>
      <p:sp>
        <p:nvSpPr>
          <p:cNvPr id="5" name="TextBox 4">
            <a:extLst>
              <a:ext uri="{FF2B5EF4-FFF2-40B4-BE49-F238E27FC236}">
                <a16:creationId xmlns:a16="http://schemas.microsoft.com/office/drawing/2014/main" id="{06F96771-5E96-C44C-6AE2-277E44E431EB}"/>
              </a:ext>
            </a:extLst>
          </p:cNvPr>
          <p:cNvSpPr txBox="1"/>
          <p:nvPr/>
        </p:nvSpPr>
        <p:spPr>
          <a:xfrm>
            <a:off x="5927678" y="4762008"/>
            <a:ext cx="3241593" cy="338554"/>
          </a:xfrm>
          <a:prstGeom prst="rect">
            <a:avLst/>
          </a:prstGeom>
          <a:noFill/>
        </p:spPr>
        <p:txBody>
          <a:bodyPr wrap="none" rtlCol="0">
            <a:spAutoFit/>
          </a:bodyPr>
          <a:lstStyle/>
          <a:p>
            <a:r>
              <a:rPr lang="en-US" sz="1600" i="1" dirty="0">
                <a:solidFill>
                  <a:schemeClr val="bg1"/>
                </a:solidFill>
              </a:rPr>
              <a:t>PRX Quantum 3, 0202323 (2022)</a:t>
            </a:r>
          </a:p>
        </p:txBody>
      </p:sp>
      <p:sp>
        <p:nvSpPr>
          <p:cNvPr id="6" name="Slide Number Placeholder 2">
            <a:extLst>
              <a:ext uri="{FF2B5EF4-FFF2-40B4-BE49-F238E27FC236}">
                <a16:creationId xmlns:a16="http://schemas.microsoft.com/office/drawing/2014/main" id="{0FB30B41-FC3B-3542-FDFC-330FC84E43B5}"/>
              </a:ext>
            </a:extLst>
          </p:cNvPr>
          <p:cNvSpPr txBox="1">
            <a:spLocks/>
          </p:cNvSpPr>
          <p:nvPr/>
        </p:nvSpPr>
        <p:spPr>
          <a:xfrm>
            <a:off x="4109100" y="4804968"/>
            <a:ext cx="925800" cy="2739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 </a:t>
            </a:r>
            <a:fld id="{00000000-1234-1234-1234-123412341234}" type="slidenum">
              <a:rPr lang="en-US" smtClean="0">
                <a:solidFill>
                  <a:schemeClr val="bg1"/>
                </a:solidFill>
              </a:rPr>
              <a:pPr algn="ctr"/>
              <a:t>26</a:t>
            </a:fld>
            <a:r>
              <a:rPr lang="en-US" dirty="0">
                <a:solidFill>
                  <a:schemeClr val="bg1"/>
                </a:solidFill>
              </a:rPr>
              <a:t> -</a:t>
            </a:r>
            <a:endParaRPr dirty="0">
              <a:solidFill>
                <a:schemeClr val="bg1"/>
              </a:solidFill>
            </a:endParaRPr>
          </a:p>
        </p:txBody>
      </p:sp>
    </p:spTree>
    <p:extLst>
      <p:ext uri="{BB962C8B-B14F-4D97-AF65-F5344CB8AC3E}">
        <p14:creationId xmlns:p14="http://schemas.microsoft.com/office/powerpoint/2010/main" val="340606039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BCE9E-426C-1274-0F6C-DC9D734A2302}"/>
              </a:ext>
            </a:extLst>
          </p:cNvPr>
          <p:cNvSpPr>
            <a:spLocks noGrp="1"/>
          </p:cNvSpPr>
          <p:nvPr>
            <p:ph type="title"/>
          </p:nvPr>
        </p:nvSpPr>
        <p:spPr>
          <a:xfrm>
            <a:off x="0" y="63013"/>
            <a:ext cx="9124068" cy="493613"/>
          </a:xfrm>
        </p:spPr>
        <p:txBody>
          <a:bodyPr/>
          <a:lstStyle/>
          <a:p>
            <a:pPr algn="ctr"/>
            <a:r>
              <a:rPr lang="en-US" sz="2800" dirty="0"/>
              <a:t>Physical sciences needs dynamics in realistic environment</a:t>
            </a:r>
          </a:p>
        </p:txBody>
      </p:sp>
      <p:sp>
        <p:nvSpPr>
          <p:cNvPr id="5" name="Slide Number Placeholder 4">
            <a:extLst>
              <a:ext uri="{FF2B5EF4-FFF2-40B4-BE49-F238E27FC236}">
                <a16:creationId xmlns:a16="http://schemas.microsoft.com/office/drawing/2014/main" id="{761540F5-473D-FA7A-10DB-966558ECE78C}"/>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27</a:t>
            </a:fld>
            <a:r>
              <a:rPr lang="en-US"/>
              <a:t> -</a:t>
            </a:r>
            <a:endParaRPr/>
          </a:p>
        </p:txBody>
      </p:sp>
      <p:sp>
        <p:nvSpPr>
          <p:cNvPr id="7" name="Rounded Rectangle 6">
            <a:extLst>
              <a:ext uri="{FF2B5EF4-FFF2-40B4-BE49-F238E27FC236}">
                <a16:creationId xmlns:a16="http://schemas.microsoft.com/office/drawing/2014/main" id="{072A4414-0594-0534-0D0D-FDC00E56318A}"/>
              </a:ext>
            </a:extLst>
          </p:cNvPr>
          <p:cNvSpPr/>
          <p:nvPr/>
        </p:nvSpPr>
        <p:spPr>
          <a:xfrm>
            <a:off x="563879" y="1117578"/>
            <a:ext cx="8016241" cy="3175748"/>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Open quantum systems</a:t>
            </a:r>
          </a:p>
          <a:p>
            <a:pPr algn="ctr"/>
            <a:r>
              <a:rPr lang="en-US" sz="2000" b="1" dirty="0">
                <a:solidFill>
                  <a:schemeClr val="tx1"/>
                </a:solidFill>
              </a:rPr>
              <a:t>Systems at finite temperature/interacting with environment</a:t>
            </a:r>
            <a:endParaRPr lang="en-US" b="1" dirty="0">
              <a:solidFill>
                <a:schemeClr val="tx1"/>
              </a:solidFill>
            </a:endParaRPr>
          </a:p>
          <a:p>
            <a:pPr algn="ctr"/>
            <a:endParaRPr lang="en-US" b="1" dirty="0">
              <a:solidFill>
                <a:schemeClr val="bg1"/>
              </a:solidFill>
            </a:endParaRPr>
          </a:p>
          <a:p>
            <a:pPr algn="ctr"/>
            <a:r>
              <a:rPr lang="en-US" b="1" dirty="0">
                <a:solidFill>
                  <a:schemeClr val="bg1"/>
                </a:solidFill>
              </a:rPr>
              <a:t>Thermofield double (TFD) states -  </a:t>
            </a:r>
            <a:r>
              <a:rPr lang="en-US" i="1" dirty="0">
                <a:solidFill>
                  <a:schemeClr val="bg1"/>
                </a:solidFill>
              </a:rPr>
              <a:t>Phys. Rev. Lett. </a:t>
            </a:r>
            <a:r>
              <a:rPr lang="en-US" b="1" i="1" dirty="0">
                <a:solidFill>
                  <a:schemeClr val="bg1"/>
                </a:solidFill>
              </a:rPr>
              <a:t>123</a:t>
            </a:r>
            <a:r>
              <a:rPr lang="en-US" i="1" dirty="0">
                <a:solidFill>
                  <a:schemeClr val="bg1"/>
                </a:solidFill>
              </a:rPr>
              <a:t>, </a:t>
            </a:r>
            <a:r>
              <a:rPr lang="en-US" i="1" dirty="0"/>
              <a:t>220502 (2019)</a:t>
            </a:r>
            <a:endParaRPr lang="en-US" i="1" dirty="0">
              <a:solidFill>
                <a:schemeClr val="bg1"/>
              </a:solidFill>
            </a:endParaRPr>
          </a:p>
          <a:p>
            <a:pPr algn="ctr"/>
            <a:r>
              <a:rPr lang="en-US" b="1" dirty="0"/>
              <a:t>Quantum Markov Chain Monte Carlo - </a:t>
            </a:r>
            <a:r>
              <a:rPr lang="en-US" i="1" dirty="0"/>
              <a:t>Quant. Sci. Tech. </a:t>
            </a:r>
            <a:r>
              <a:rPr lang="en-US" b="1" i="1" dirty="0"/>
              <a:t>7</a:t>
            </a:r>
            <a:r>
              <a:rPr lang="en-US" i="1" dirty="0"/>
              <a:t>, 025017 (2022)</a:t>
            </a:r>
            <a:endParaRPr lang="en-US" i="1" dirty="0">
              <a:solidFill>
                <a:schemeClr val="tx1"/>
              </a:solidFill>
            </a:endParaRPr>
          </a:p>
          <a:p>
            <a:pPr algn="ctr"/>
            <a:r>
              <a:rPr lang="en-US" b="1" dirty="0"/>
              <a:t>Canonical thermal pure quantum (TPQ) state - </a:t>
            </a:r>
            <a:r>
              <a:rPr lang="en-US" i="1" dirty="0"/>
              <a:t>arXiv:2109.01619</a:t>
            </a:r>
          </a:p>
          <a:p>
            <a:pPr algn="ctr"/>
            <a:r>
              <a:rPr lang="en-US" b="1" dirty="0"/>
              <a:t>ADAPT-VQE-Gibbs</a:t>
            </a:r>
            <a:r>
              <a:rPr lang="en-US" dirty="0"/>
              <a:t> -  </a:t>
            </a:r>
            <a:r>
              <a:rPr lang="en-US" i="1" dirty="0"/>
              <a:t>arXiv:2203.12757</a:t>
            </a:r>
          </a:p>
          <a:p>
            <a:pPr algn="ctr"/>
            <a:r>
              <a:rPr lang="en-US" b="1" dirty="0"/>
              <a:t>Fluctuation relations (</a:t>
            </a:r>
            <a:r>
              <a:rPr lang="en-US" b="1" dirty="0" err="1"/>
              <a:t>Jarzynski</a:t>
            </a:r>
            <a:r>
              <a:rPr lang="en-US" b="1" dirty="0"/>
              <a:t>) - </a:t>
            </a:r>
            <a:r>
              <a:rPr lang="en-US" i="1" dirty="0"/>
              <a:t>arXiv:2203.08882 (LANL), arXiv:2103.09846 (LBNL)</a:t>
            </a:r>
          </a:p>
          <a:p>
            <a:pPr algn="ctr"/>
            <a:endParaRPr lang="en-US" i="1" dirty="0">
              <a:solidFill>
                <a:schemeClr val="tx1"/>
              </a:solidFill>
            </a:endParaRPr>
          </a:p>
          <a:p>
            <a:pPr algn="ctr"/>
            <a:r>
              <a:rPr lang="en-US" b="1" i="1" dirty="0">
                <a:solidFill>
                  <a:schemeClr val="tx1"/>
                </a:solidFill>
              </a:rPr>
              <a:t>Ground, excited and thermal states</a:t>
            </a:r>
          </a:p>
          <a:p>
            <a:pPr algn="ctr"/>
            <a:r>
              <a:rPr lang="en-US" b="1" dirty="0"/>
              <a:t>Quantum Imaginary Time Evolution (QITE) with </a:t>
            </a:r>
            <a:r>
              <a:rPr lang="en-US" b="1" dirty="0" err="1"/>
              <a:t>Qlanczos</a:t>
            </a:r>
            <a:r>
              <a:rPr lang="en-US" b="1" dirty="0"/>
              <a:t> -</a:t>
            </a:r>
            <a:r>
              <a:rPr lang="en-US" dirty="0"/>
              <a:t> </a:t>
            </a:r>
            <a:r>
              <a:rPr lang="en-US" i="1" dirty="0"/>
              <a:t>Nature Physics </a:t>
            </a:r>
            <a:r>
              <a:rPr lang="en-US" b="1" i="1" dirty="0"/>
              <a:t>16</a:t>
            </a:r>
            <a:r>
              <a:rPr lang="en-US" i="1" dirty="0"/>
              <a:t>, 205 (2020)</a:t>
            </a:r>
            <a:endParaRPr lang="en-US" b="1" i="1" dirty="0"/>
          </a:p>
          <a:p>
            <a:pPr algn="ctr"/>
            <a:r>
              <a:rPr lang="en-US" i="1" dirty="0">
                <a:solidFill>
                  <a:schemeClr val="tx1"/>
                </a:solidFill>
              </a:rPr>
              <a:t>Imaginary evolution version of VQPE</a:t>
            </a:r>
          </a:p>
        </p:txBody>
      </p:sp>
    </p:spTree>
    <p:extLst>
      <p:ext uri="{BB962C8B-B14F-4D97-AF65-F5344CB8AC3E}">
        <p14:creationId xmlns:p14="http://schemas.microsoft.com/office/powerpoint/2010/main" val="1086844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59086" y="877995"/>
            <a:ext cx="4484914" cy="3944541"/>
          </a:xfrm>
        </p:spPr>
        <p:txBody>
          <a:bodyPr/>
          <a:lstStyle/>
          <a:p>
            <a:pPr marL="0" indent="0">
              <a:spcBef>
                <a:spcPts val="0"/>
              </a:spcBef>
              <a:buNone/>
            </a:pPr>
            <a:r>
              <a:rPr lang="en-US" sz="1600" dirty="0">
                <a:solidFill>
                  <a:schemeClr val="tx1"/>
                </a:solidFill>
                <a:latin typeface="+mn-lt"/>
              </a:rPr>
              <a:t>Development of a quantum algorithm to sample from Boltzmann distributions on quantum computers by engineering open-quantum system dynamics</a:t>
            </a:r>
          </a:p>
          <a:p>
            <a:pPr marL="0" indent="0">
              <a:spcBef>
                <a:spcPts val="0"/>
              </a:spcBef>
              <a:buNone/>
            </a:pPr>
            <a:endParaRPr lang="en-US" sz="1600" dirty="0">
              <a:solidFill>
                <a:schemeClr val="tx1"/>
              </a:solidFill>
              <a:latin typeface="+mn-lt"/>
            </a:endParaRPr>
          </a:p>
          <a:p>
            <a:pPr marL="0" indent="0">
              <a:spcBef>
                <a:spcPts val="225"/>
              </a:spcBef>
              <a:buNone/>
            </a:pPr>
            <a:r>
              <a:rPr lang="en-US" sz="1600" dirty="0">
                <a:solidFill>
                  <a:schemeClr val="tx1"/>
                </a:solidFill>
                <a:latin typeface="+mn-lt"/>
              </a:rPr>
              <a:t>Algorithm can prepare robust, thermal states on quantum computers enabling finite-temperature simulations on quantum computers relevant to chemistry, materials and machine learning quantum applications</a:t>
            </a:r>
          </a:p>
          <a:p>
            <a:pPr marL="169069" lvl="1" indent="0">
              <a:spcBef>
                <a:spcPts val="0"/>
              </a:spcBef>
              <a:spcAft>
                <a:spcPts val="225"/>
              </a:spcAft>
              <a:buNone/>
            </a:pPr>
            <a:endParaRPr lang="en-US" sz="1200" dirty="0">
              <a:solidFill>
                <a:schemeClr val="tx1"/>
              </a:solidFill>
              <a:latin typeface="+mn-lt"/>
            </a:endParaRPr>
          </a:p>
          <a:p>
            <a:pPr marL="169069" lvl="1" indent="0">
              <a:spcBef>
                <a:spcPts val="0"/>
              </a:spcBef>
              <a:spcAft>
                <a:spcPts val="225"/>
              </a:spcAft>
              <a:buNone/>
            </a:pPr>
            <a:endParaRPr lang="en-US" sz="1200" dirty="0">
              <a:solidFill>
                <a:schemeClr val="tx1"/>
              </a:solidFill>
              <a:latin typeface="+mn-lt"/>
            </a:endParaRPr>
          </a:p>
        </p:txBody>
      </p:sp>
      <p:sp>
        <p:nvSpPr>
          <p:cNvPr id="3" name="Title 2"/>
          <p:cNvSpPr>
            <a:spLocks noGrp="1"/>
          </p:cNvSpPr>
          <p:nvPr>
            <p:ph type="title"/>
          </p:nvPr>
        </p:nvSpPr>
        <p:spPr>
          <a:xfrm>
            <a:off x="318079" y="144703"/>
            <a:ext cx="8390492" cy="546100"/>
          </a:xfrm>
        </p:spPr>
        <p:txBody>
          <a:bodyPr/>
          <a:lstStyle/>
          <a:p>
            <a:r>
              <a:rPr lang="en-US" sz="2400" b="1" dirty="0"/>
              <a:t>Quantum Markov Chain Monte Carlo with Driven Dissipative Dynamics on Quantum Computers</a:t>
            </a:r>
            <a:endParaRPr lang="en-US" sz="2400" dirty="0">
              <a:solidFill>
                <a:schemeClr val="accent3"/>
              </a:solidFill>
            </a:endParaRPr>
          </a:p>
        </p:txBody>
      </p:sp>
      <p:sp>
        <p:nvSpPr>
          <p:cNvPr id="8" name="TextBox 7"/>
          <p:cNvSpPr txBox="1"/>
          <p:nvPr/>
        </p:nvSpPr>
        <p:spPr>
          <a:xfrm>
            <a:off x="313110" y="3705142"/>
            <a:ext cx="3430516" cy="784830"/>
          </a:xfrm>
          <a:prstGeom prst="rect">
            <a:avLst/>
          </a:prstGeom>
          <a:noFill/>
        </p:spPr>
        <p:txBody>
          <a:bodyPr wrap="square" rtlCol="0">
            <a:spAutoFit/>
          </a:bodyPr>
          <a:lstStyle/>
          <a:p>
            <a:r>
              <a:rPr lang="en-US" sz="900" dirty="0">
                <a:solidFill>
                  <a:prstClr val="black"/>
                </a:solidFill>
              </a:rPr>
              <a:t>a) Principal qubits (blue) locally connected to ancilla qubits (red). b) Time-dependent ancilla frequency combs the system energy spectra and resonantly exchanges energy with different energy transitions in the system at different times c) Quantum circuit to implement the interaction cycle dynamical map</a:t>
            </a:r>
          </a:p>
        </p:txBody>
      </p:sp>
      <p:pic>
        <p:nvPicPr>
          <p:cNvPr id="6" name="Picture 5">
            <a:extLst>
              <a:ext uri="{FF2B5EF4-FFF2-40B4-BE49-F238E27FC236}">
                <a16:creationId xmlns:a16="http://schemas.microsoft.com/office/drawing/2014/main" id="{D79C1C87-5466-5042-8227-85B4F41983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263" y="827046"/>
            <a:ext cx="4209137" cy="2857511"/>
          </a:xfrm>
          <a:prstGeom prst="rect">
            <a:avLst/>
          </a:prstGeom>
        </p:spPr>
      </p:pic>
      <p:pic>
        <p:nvPicPr>
          <p:cNvPr id="12" name="Picture 11">
            <a:extLst>
              <a:ext uri="{FF2B5EF4-FFF2-40B4-BE49-F238E27FC236}">
                <a16:creationId xmlns:a16="http://schemas.microsoft.com/office/drawing/2014/main" id="{4982042F-55E2-7541-8C8B-C4FBF894119E}"/>
              </a:ext>
            </a:extLst>
          </p:cNvPr>
          <p:cNvPicPr>
            <a:picLocks noChangeAspect="1" noChangeArrowheads="1"/>
          </p:cNvPicPr>
          <p:nvPr/>
        </p:nvPicPr>
        <p:blipFill>
          <a:blip r:embed="rId4" cstate="screen"/>
          <a:srcRect/>
          <a:stretch>
            <a:fillRect/>
          </a:stretch>
        </p:blipFill>
        <p:spPr bwMode="auto">
          <a:xfrm>
            <a:off x="3946702" y="4768287"/>
            <a:ext cx="1600200" cy="305046"/>
          </a:xfrm>
          <a:prstGeom prst="rect">
            <a:avLst/>
          </a:prstGeom>
          <a:noFill/>
          <a:ln w="9525">
            <a:noFill/>
            <a:miter lim="800000"/>
            <a:headEnd/>
            <a:tailEnd/>
          </a:ln>
        </p:spPr>
      </p:pic>
      <p:pic>
        <p:nvPicPr>
          <p:cNvPr id="14" name="Picture 13">
            <a:extLst>
              <a:ext uri="{FF2B5EF4-FFF2-40B4-BE49-F238E27FC236}">
                <a16:creationId xmlns:a16="http://schemas.microsoft.com/office/drawing/2014/main" id="{DC8FA0CE-2EF5-4540-B0AF-820EE90CC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8650" y="4720785"/>
            <a:ext cx="1053811" cy="422715"/>
          </a:xfrm>
          <a:prstGeom prst="rect">
            <a:avLst/>
          </a:prstGeom>
        </p:spPr>
      </p:pic>
      <p:sp>
        <p:nvSpPr>
          <p:cNvPr id="4" name="TextBox 3">
            <a:extLst>
              <a:ext uri="{FF2B5EF4-FFF2-40B4-BE49-F238E27FC236}">
                <a16:creationId xmlns:a16="http://schemas.microsoft.com/office/drawing/2014/main" id="{E762C436-4A10-4840-84B8-0B7F1F98E9C8}"/>
              </a:ext>
            </a:extLst>
          </p:cNvPr>
          <p:cNvSpPr txBox="1"/>
          <p:nvPr/>
        </p:nvSpPr>
        <p:spPr>
          <a:xfrm>
            <a:off x="4323724" y="4008463"/>
            <a:ext cx="5057474" cy="800219"/>
          </a:xfrm>
          <a:prstGeom prst="rect">
            <a:avLst/>
          </a:prstGeom>
          <a:noFill/>
        </p:spPr>
        <p:txBody>
          <a:bodyPr wrap="square" rtlCol="0">
            <a:spAutoFit/>
          </a:bodyPr>
          <a:lstStyle/>
          <a:p>
            <a:r>
              <a:rPr lang="en-US" sz="1600" i="1" dirty="0"/>
              <a:t>Metcalf, Stone, </a:t>
            </a:r>
            <a:r>
              <a:rPr lang="en-US" sz="1600" i="1" dirty="0" err="1"/>
              <a:t>Klymko</a:t>
            </a:r>
            <a:r>
              <a:rPr lang="en-US" sz="1600" i="1" dirty="0"/>
              <a:t>, Kemper, Sarovar, de Jong Quant. Sci. Tech. </a:t>
            </a:r>
            <a:r>
              <a:rPr lang="en-US" sz="1600" b="1" i="1" dirty="0"/>
              <a:t>7</a:t>
            </a:r>
            <a:r>
              <a:rPr lang="en-US" sz="1600" i="1" dirty="0"/>
              <a:t>, 025017 (2022)</a:t>
            </a:r>
          </a:p>
          <a:p>
            <a:endParaRPr lang="en-US" dirty="0"/>
          </a:p>
        </p:txBody>
      </p:sp>
      <p:pic>
        <p:nvPicPr>
          <p:cNvPr id="10" name="Picture 9">
            <a:extLst>
              <a:ext uri="{FF2B5EF4-FFF2-40B4-BE49-F238E27FC236}">
                <a16:creationId xmlns:a16="http://schemas.microsoft.com/office/drawing/2014/main" id="{E628A253-4ABF-304A-AF45-BB82D745A0E6}"/>
              </a:ext>
            </a:extLst>
          </p:cNvPr>
          <p:cNvPicPr>
            <a:picLocks noChangeAspect="1"/>
          </p:cNvPicPr>
          <p:nvPr/>
        </p:nvPicPr>
        <p:blipFill>
          <a:blip r:embed="rId6"/>
          <a:stretch>
            <a:fillRect/>
          </a:stretch>
        </p:blipFill>
        <p:spPr>
          <a:xfrm>
            <a:off x="7152900" y="4726608"/>
            <a:ext cx="748706" cy="374353"/>
          </a:xfrm>
          <a:prstGeom prst="rect">
            <a:avLst/>
          </a:prstGeom>
        </p:spPr>
      </p:pic>
      <p:pic>
        <p:nvPicPr>
          <p:cNvPr id="11" name="Picture 10">
            <a:extLst>
              <a:ext uri="{FF2B5EF4-FFF2-40B4-BE49-F238E27FC236}">
                <a16:creationId xmlns:a16="http://schemas.microsoft.com/office/drawing/2014/main" id="{FA8B0594-031A-2B48-8E27-E8C822DC6538}"/>
              </a:ext>
            </a:extLst>
          </p:cNvPr>
          <p:cNvPicPr>
            <a:picLocks noChangeAspect="1"/>
          </p:cNvPicPr>
          <p:nvPr/>
        </p:nvPicPr>
        <p:blipFill>
          <a:blip r:embed="rId7"/>
          <a:stretch>
            <a:fillRect/>
          </a:stretch>
        </p:blipFill>
        <p:spPr>
          <a:xfrm>
            <a:off x="8005969" y="4857750"/>
            <a:ext cx="852281" cy="171450"/>
          </a:xfrm>
          <a:prstGeom prst="rect">
            <a:avLst/>
          </a:prstGeom>
        </p:spPr>
      </p:pic>
      <p:sp>
        <p:nvSpPr>
          <p:cNvPr id="13" name="Google Shape;52;p7">
            <a:extLst>
              <a:ext uri="{FF2B5EF4-FFF2-40B4-BE49-F238E27FC236}">
                <a16:creationId xmlns:a16="http://schemas.microsoft.com/office/drawing/2014/main" id="{90EB2E45-0D9F-0E40-94B8-5C1A94AC0BF7}"/>
              </a:ext>
            </a:extLst>
          </p:cNvPr>
          <p:cNvSpPr txBox="1">
            <a:spLocks/>
          </p:cNvSpPr>
          <p:nvPr/>
        </p:nvSpPr>
        <p:spPr>
          <a:xfrm>
            <a:off x="696311" y="4789140"/>
            <a:ext cx="925800" cy="273900"/>
          </a:xfrm>
          <a:prstGeom prst="rect">
            <a:avLst/>
          </a:prstGeom>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bg1"/>
                </a:solidFill>
              </a:rPr>
              <a:t>- </a:t>
            </a:r>
            <a:fld id="{00000000-1234-1234-1234-123412341234}" type="slidenum">
              <a:rPr lang="en-US" sz="1200" smtClean="0">
                <a:solidFill>
                  <a:schemeClr val="bg1"/>
                </a:solidFill>
              </a:rPr>
              <a:pPr algn="ctr"/>
              <a:t>28</a:t>
            </a:fld>
            <a:r>
              <a:rPr lang="en-US" sz="1200" dirty="0">
                <a:solidFill>
                  <a:schemeClr val="bg1"/>
                </a:solidFill>
              </a:rPr>
              <a:t> -</a:t>
            </a:r>
            <a:endParaRPr sz="1200" dirty="0">
              <a:solidFill>
                <a:schemeClr val="bg1"/>
              </a:solidFill>
            </a:endParaRPr>
          </a:p>
        </p:txBody>
      </p:sp>
      <p:sp>
        <p:nvSpPr>
          <p:cNvPr id="7" name="Slide Number Placeholder 6">
            <a:extLst>
              <a:ext uri="{FF2B5EF4-FFF2-40B4-BE49-F238E27FC236}">
                <a16:creationId xmlns:a16="http://schemas.microsoft.com/office/drawing/2014/main" id="{5614F894-E0D7-E88E-8A82-54250F85088C}"/>
              </a:ext>
            </a:extLst>
          </p:cNvPr>
          <p:cNvSpPr>
            <a:spLocks noGrp="1"/>
          </p:cNvSpPr>
          <p:nvPr>
            <p:ph type="sldNum" sz="quarter" idx="11"/>
          </p:nvPr>
        </p:nvSpPr>
        <p:spPr/>
        <p:txBody>
          <a:bodyPr/>
          <a:lstStyle/>
          <a:p>
            <a:pPr>
              <a:defRPr/>
            </a:pPr>
            <a:fld id="{371BFFFE-0D05-4D66-940B-5D906D67495C}" type="slidenum">
              <a:rPr lang="en-US" smtClean="0"/>
              <a:pPr>
                <a:defRPr/>
              </a:pPr>
              <a:t>28</a:t>
            </a:fld>
            <a:endParaRPr lang="en-US" dirty="0"/>
          </a:p>
        </p:txBody>
      </p:sp>
    </p:spTree>
    <p:extLst>
      <p:ext uri="{BB962C8B-B14F-4D97-AF65-F5344CB8AC3E}">
        <p14:creationId xmlns:p14="http://schemas.microsoft.com/office/powerpoint/2010/main" val="3980937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3871B-1924-0B48-92BB-98D624B5FFE4}"/>
              </a:ext>
            </a:extLst>
          </p:cNvPr>
          <p:cNvSpPr>
            <a:spLocks noGrp="1"/>
          </p:cNvSpPr>
          <p:nvPr>
            <p:ph type="title"/>
          </p:nvPr>
        </p:nvSpPr>
        <p:spPr/>
        <p:txBody>
          <a:bodyPr/>
          <a:lstStyle/>
          <a:p>
            <a:r>
              <a:rPr lang="en-US" sz="32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Sensing has moved </a:t>
            </a:r>
            <a:r>
              <a:rPr lang="en-US"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c</a:t>
            </a:r>
            <a:r>
              <a:rPr lang="en-US" sz="32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lock precision to 21</a:t>
            </a:r>
            <a:r>
              <a:rPr lang="en-US" sz="3200" baseline="30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st</a:t>
            </a:r>
            <a:r>
              <a:rPr lang="en-US" sz="32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digit </a:t>
            </a:r>
            <a:endParaRPr lang="en-US" dirty="0"/>
          </a:p>
        </p:txBody>
      </p:sp>
      <p:sp>
        <p:nvSpPr>
          <p:cNvPr id="5" name="Slide Number Placeholder 4">
            <a:extLst>
              <a:ext uri="{FF2B5EF4-FFF2-40B4-BE49-F238E27FC236}">
                <a16:creationId xmlns:a16="http://schemas.microsoft.com/office/drawing/2014/main" id="{C36A715F-4921-2981-C213-83A05DD2D224}"/>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2</a:t>
            </a:fld>
            <a:r>
              <a:rPr lang="en-US"/>
              <a:t> -</a:t>
            </a:r>
            <a:endParaRPr/>
          </a:p>
        </p:txBody>
      </p:sp>
      <p:pic>
        <p:nvPicPr>
          <p:cNvPr id="8" name="Picture 7">
            <a:extLst>
              <a:ext uri="{FF2B5EF4-FFF2-40B4-BE49-F238E27FC236}">
                <a16:creationId xmlns:a16="http://schemas.microsoft.com/office/drawing/2014/main" id="{3DA5DB32-D3BE-5A03-B225-861B3638E94C}"/>
              </a:ext>
            </a:extLst>
          </p:cNvPr>
          <p:cNvPicPr>
            <a:picLocks noChangeAspect="1"/>
          </p:cNvPicPr>
          <p:nvPr/>
        </p:nvPicPr>
        <p:blipFill>
          <a:blip r:embed="rId2"/>
          <a:stretch>
            <a:fillRect/>
          </a:stretch>
        </p:blipFill>
        <p:spPr>
          <a:xfrm>
            <a:off x="408771" y="758323"/>
            <a:ext cx="8326458" cy="3902731"/>
          </a:xfrm>
          <a:prstGeom prst="rect">
            <a:avLst/>
          </a:prstGeom>
        </p:spPr>
      </p:pic>
    </p:spTree>
    <p:extLst>
      <p:ext uri="{BB962C8B-B14F-4D97-AF65-F5344CB8AC3E}">
        <p14:creationId xmlns:p14="http://schemas.microsoft.com/office/powerpoint/2010/main" val="1763143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449AC6-E62D-F044-B186-7762AB07845E}"/>
              </a:ext>
            </a:extLst>
          </p:cNvPr>
          <p:cNvSpPr>
            <a:spLocks noGrp="1"/>
          </p:cNvSpPr>
          <p:nvPr>
            <p:ph type="title"/>
          </p:nvPr>
        </p:nvSpPr>
        <p:spPr>
          <a:xfrm>
            <a:off x="310815" y="111726"/>
            <a:ext cx="8305800" cy="485274"/>
          </a:xfrm>
        </p:spPr>
        <p:txBody>
          <a:bodyPr/>
          <a:lstStyle/>
          <a:p>
            <a:r>
              <a:rPr lang="en-US" dirty="0"/>
              <a:t>Open quantum systems in heavy-ion collisions</a:t>
            </a:r>
          </a:p>
        </p:txBody>
      </p:sp>
      <p:sp>
        <p:nvSpPr>
          <p:cNvPr id="5" name="TextBox 4">
            <a:extLst>
              <a:ext uri="{FF2B5EF4-FFF2-40B4-BE49-F238E27FC236}">
                <a16:creationId xmlns:a16="http://schemas.microsoft.com/office/drawing/2014/main" id="{C01A16E4-D36C-F840-B7E4-06361AD1FA4D}"/>
              </a:ext>
            </a:extLst>
          </p:cNvPr>
          <p:cNvSpPr txBox="1"/>
          <p:nvPr/>
        </p:nvSpPr>
        <p:spPr>
          <a:xfrm>
            <a:off x="944134" y="4382430"/>
            <a:ext cx="6942221" cy="307777"/>
          </a:xfrm>
          <a:prstGeom prst="rect">
            <a:avLst/>
          </a:prstGeom>
          <a:noFill/>
        </p:spPr>
        <p:txBody>
          <a:bodyPr wrap="square" rtlCol="0">
            <a:spAutoFit/>
          </a:bodyPr>
          <a:lstStyle/>
          <a:p>
            <a:r>
              <a:rPr lang="en-US" i="1" dirty="0"/>
              <a:t>de Jong, Metcalf, Mulligan, </a:t>
            </a:r>
            <a:r>
              <a:rPr lang="en-US" i="1" dirty="0" err="1"/>
              <a:t>Ploskon</a:t>
            </a:r>
            <a:r>
              <a:rPr lang="en-US" i="1" dirty="0"/>
              <a:t>, Ringer, Yao, Phys. Rev. D </a:t>
            </a:r>
            <a:r>
              <a:rPr lang="en-US" b="1" i="1" dirty="0"/>
              <a:t>104</a:t>
            </a:r>
            <a:r>
              <a:rPr lang="en-US" i="1" dirty="0"/>
              <a:t>, 051501 (2021) </a:t>
            </a:r>
          </a:p>
        </p:txBody>
      </p:sp>
      <p:pic>
        <p:nvPicPr>
          <p:cNvPr id="6" name="Picture 5">
            <a:extLst>
              <a:ext uri="{FF2B5EF4-FFF2-40B4-BE49-F238E27FC236}">
                <a16:creationId xmlns:a16="http://schemas.microsoft.com/office/drawing/2014/main" id="{E8B8DA3F-9F6B-BE4D-8FB0-D22628C7F578}"/>
              </a:ext>
            </a:extLst>
          </p:cNvPr>
          <p:cNvPicPr>
            <a:picLocks noChangeAspect="1"/>
          </p:cNvPicPr>
          <p:nvPr/>
        </p:nvPicPr>
        <p:blipFill>
          <a:blip r:embed="rId3"/>
          <a:stretch>
            <a:fillRect/>
          </a:stretch>
        </p:blipFill>
        <p:spPr>
          <a:xfrm>
            <a:off x="689811" y="1650616"/>
            <a:ext cx="2725866" cy="857251"/>
          </a:xfrm>
          <a:prstGeom prst="rect">
            <a:avLst/>
          </a:prstGeom>
        </p:spPr>
      </p:pic>
      <p:pic>
        <p:nvPicPr>
          <p:cNvPr id="7" name="Picture 6">
            <a:extLst>
              <a:ext uri="{FF2B5EF4-FFF2-40B4-BE49-F238E27FC236}">
                <a16:creationId xmlns:a16="http://schemas.microsoft.com/office/drawing/2014/main" id="{688287A7-9149-2D4C-9301-EE5D99A2761A}"/>
              </a:ext>
            </a:extLst>
          </p:cNvPr>
          <p:cNvPicPr>
            <a:picLocks noChangeAspect="1"/>
          </p:cNvPicPr>
          <p:nvPr/>
        </p:nvPicPr>
        <p:blipFill>
          <a:blip r:embed="rId4"/>
          <a:stretch>
            <a:fillRect/>
          </a:stretch>
        </p:blipFill>
        <p:spPr>
          <a:xfrm>
            <a:off x="4258176" y="929106"/>
            <a:ext cx="3959058" cy="1409754"/>
          </a:xfrm>
          <a:prstGeom prst="rect">
            <a:avLst/>
          </a:prstGeom>
        </p:spPr>
      </p:pic>
      <p:pic>
        <p:nvPicPr>
          <p:cNvPr id="8" name="Picture 7">
            <a:extLst>
              <a:ext uri="{FF2B5EF4-FFF2-40B4-BE49-F238E27FC236}">
                <a16:creationId xmlns:a16="http://schemas.microsoft.com/office/drawing/2014/main" id="{CFD79194-7095-E141-B03F-DFCDFA1ECCB7}"/>
              </a:ext>
            </a:extLst>
          </p:cNvPr>
          <p:cNvPicPr>
            <a:picLocks noChangeAspect="1"/>
          </p:cNvPicPr>
          <p:nvPr/>
        </p:nvPicPr>
        <p:blipFill>
          <a:blip r:embed="rId5"/>
          <a:stretch>
            <a:fillRect/>
          </a:stretch>
        </p:blipFill>
        <p:spPr>
          <a:xfrm>
            <a:off x="713874" y="2982084"/>
            <a:ext cx="1888268" cy="1200349"/>
          </a:xfrm>
          <a:prstGeom prst="rect">
            <a:avLst/>
          </a:prstGeom>
        </p:spPr>
      </p:pic>
      <p:pic>
        <p:nvPicPr>
          <p:cNvPr id="10" name="Picture 9">
            <a:extLst>
              <a:ext uri="{FF2B5EF4-FFF2-40B4-BE49-F238E27FC236}">
                <a16:creationId xmlns:a16="http://schemas.microsoft.com/office/drawing/2014/main" id="{E379ED64-1BF0-FE43-9FF4-4DE5D42ADE89}"/>
              </a:ext>
            </a:extLst>
          </p:cNvPr>
          <p:cNvPicPr>
            <a:picLocks noChangeAspect="1"/>
          </p:cNvPicPr>
          <p:nvPr/>
        </p:nvPicPr>
        <p:blipFill>
          <a:blip r:embed="rId6"/>
          <a:stretch>
            <a:fillRect/>
          </a:stretch>
        </p:blipFill>
        <p:spPr>
          <a:xfrm>
            <a:off x="3636211" y="2390274"/>
            <a:ext cx="5202989" cy="1910473"/>
          </a:xfrm>
          <a:prstGeom prst="rect">
            <a:avLst/>
          </a:prstGeom>
        </p:spPr>
      </p:pic>
      <p:pic>
        <p:nvPicPr>
          <p:cNvPr id="13" name="Picture 12">
            <a:extLst>
              <a:ext uri="{FF2B5EF4-FFF2-40B4-BE49-F238E27FC236}">
                <a16:creationId xmlns:a16="http://schemas.microsoft.com/office/drawing/2014/main" id="{267900DB-271A-4347-B2F4-D0CF5B7D0A30}"/>
              </a:ext>
            </a:extLst>
          </p:cNvPr>
          <p:cNvPicPr>
            <a:picLocks noChangeAspect="1"/>
          </p:cNvPicPr>
          <p:nvPr/>
        </p:nvPicPr>
        <p:blipFill>
          <a:blip r:embed="rId7"/>
          <a:stretch>
            <a:fillRect/>
          </a:stretch>
        </p:blipFill>
        <p:spPr>
          <a:xfrm>
            <a:off x="713874" y="2507867"/>
            <a:ext cx="1560095" cy="351698"/>
          </a:xfrm>
          <a:prstGeom prst="rect">
            <a:avLst/>
          </a:prstGeom>
        </p:spPr>
      </p:pic>
      <p:sp>
        <p:nvSpPr>
          <p:cNvPr id="14" name="TextBox 13">
            <a:extLst>
              <a:ext uri="{FF2B5EF4-FFF2-40B4-BE49-F238E27FC236}">
                <a16:creationId xmlns:a16="http://schemas.microsoft.com/office/drawing/2014/main" id="{0146B6D4-CCB4-5A48-83E7-ECD253F3E39D}"/>
              </a:ext>
            </a:extLst>
          </p:cNvPr>
          <p:cNvSpPr txBox="1"/>
          <p:nvPr/>
        </p:nvSpPr>
        <p:spPr>
          <a:xfrm>
            <a:off x="175461" y="831922"/>
            <a:ext cx="4082715" cy="738664"/>
          </a:xfrm>
          <a:prstGeom prst="rect">
            <a:avLst/>
          </a:prstGeom>
          <a:noFill/>
        </p:spPr>
        <p:txBody>
          <a:bodyPr wrap="square" rtlCol="0">
            <a:spAutoFit/>
          </a:bodyPr>
          <a:lstStyle/>
          <a:p>
            <a:r>
              <a:rPr lang="en-US" dirty="0"/>
              <a:t>Two-level system of heavy quark-antiquark pair (H</a:t>
            </a:r>
            <a:r>
              <a:rPr lang="en-US" baseline="-25000" dirty="0"/>
              <a:t>s</a:t>
            </a:r>
            <a:r>
              <a:rPr lang="en-US" dirty="0"/>
              <a:t>) interacting with quark-gluon plasma (H</a:t>
            </a:r>
            <a:r>
              <a:rPr lang="en-US" baseline="-25000" dirty="0"/>
              <a:t>e</a:t>
            </a:r>
            <a:r>
              <a:rPr lang="en-US" dirty="0"/>
              <a:t>) via interaction Hi with strength g.</a:t>
            </a:r>
          </a:p>
        </p:txBody>
      </p:sp>
      <p:sp>
        <p:nvSpPr>
          <p:cNvPr id="15" name="Slide Number Placeholder 3">
            <a:extLst>
              <a:ext uri="{FF2B5EF4-FFF2-40B4-BE49-F238E27FC236}">
                <a16:creationId xmlns:a16="http://schemas.microsoft.com/office/drawing/2014/main" id="{9ABB8EA7-0FD7-EC49-B886-8B92D08111C6}"/>
              </a:ext>
            </a:extLst>
          </p:cNvPr>
          <p:cNvSpPr txBox="1">
            <a:spLocks/>
          </p:cNvSpPr>
          <p:nvPr/>
        </p:nvSpPr>
        <p:spPr>
          <a:xfrm>
            <a:off x="4116656" y="4776606"/>
            <a:ext cx="925708" cy="2738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 </a:t>
            </a:r>
            <a:fld id="{00000000-1234-1234-1234-123412341234}" type="slidenum">
              <a:rPr lang="en-US" smtClean="0">
                <a:solidFill>
                  <a:schemeClr val="bg1"/>
                </a:solidFill>
              </a:rPr>
              <a:pPr algn="ctr"/>
              <a:t>29</a:t>
            </a:fld>
            <a:r>
              <a:rPr lang="en-US" dirty="0">
                <a:solidFill>
                  <a:schemeClr val="bg1"/>
                </a:solidFill>
              </a:rPr>
              <a:t> -</a:t>
            </a:r>
            <a:endParaRPr dirty="0">
              <a:solidFill>
                <a:schemeClr val="bg1"/>
              </a:solidFill>
            </a:endParaRPr>
          </a:p>
        </p:txBody>
      </p:sp>
    </p:spTree>
    <p:extLst>
      <p:ext uri="{BB962C8B-B14F-4D97-AF65-F5344CB8AC3E}">
        <p14:creationId xmlns:p14="http://schemas.microsoft.com/office/powerpoint/2010/main" val="542730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17E345C-4C0F-0116-3D53-E2CDAEFD0DFF}"/>
              </a:ext>
            </a:extLst>
          </p:cNvPr>
          <p:cNvPicPr>
            <a:picLocks noGrp="1" noChangeAspect="1"/>
          </p:cNvPicPr>
          <p:nvPr>
            <p:ph idx="1"/>
          </p:nvPr>
        </p:nvPicPr>
        <p:blipFill>
          <a:blip r:embed="rId2"/>
          <a:stretch>
            <a:fillRect/>
          </a:stretch>
        </p:blipFill>
        <p:spPr>
          <a:xfrm>
            <a:off x="253293" y="2367421"/>
            <a:ext cx="4971104" cy="2312579"/>
          </a:xfrm>
        </p:spPr>
      </p:pic>
      <p:sp>
        <p:nvSpPr>
          <p:cNvPr id="3" name="Title 2">
            <a:extLst>
              <a:ext uri="{FF2B5EF4-FFF2-40B4-BE49-F238E27FC236}">
                <a16:creationId xmlns:a16="http://schemas.microsoft.com/office/drawing/2014/main" id="{8C57D4E8-0558-01C0-68AB-5252118C884B}"/>
              </a:ext>
            </a:extLst>
          </p:cNvPr>
          <p:cNvSpPr>
            <a:spLocks noGrp="1"/>
          </p:cNvSpPr>
          <p:nvPr>
            <p:ph type="title"/>
          </p:nvPr>
        </p:nvSpPr>
        <p:spPr>
          <a:xfrm>
            <a:off x="0" y="60954"/>
            <a:ext cx="9144000" cy="502920"/>
          </a:xfrm>
        </p:spPr>
        <p:txBody>
          <a:bodyPr/>
          <a:lstStyle/>
          <a:p>
            <a:pPr algn="ctr"/>
            <a:r>
              <a:rPr lang="en-US" sz="2800" dirty="0"/>
              <a:t>Exploring the evolution of the quantum system itself</a:t>
            </a:r>
          </a:p>
        </p:txBody>
      </p:sp>
      <p:pic>
        <p:nvPicPr>
          <p:cNvPr id="8" name="Picture 7">
            <a:extLst>
              <a:ext uri="{FF2B5EF4-FFF2-40B4-BE49-F238E27FC236}">
                <a16:creationId xmlns:a16="http://schemas.microsoft.com/office/drawing/2014/main" id="{CF13E077-F381-A258-4709-92C989B48224}"/>
              </a:ext>
            </a:extLst>
          </p:cNvPr>
          <p:cNvPicPr>
            <a:picLocks noChangeAspect="1"/>
          </p:cNvPicPr>
          <p:nvPr/>
        </p:nvPicPr>
        <p:blipFill>
          <a:blip r:embed="rId3"/>
          <a:stretch>
            <a:fillRect/>
          </a:stretch>
        </p:blipFill>
        <p:spPr>
          <a:xfrm>
            <a:off x="452845" y="754795"/>
            <a:ext cx="4572000" cy="1627322"/>
          </a:xfrm>
          <a:prstGeom prst="rect">
            <a:avLst/>
          </a:prstGeom>
        </p:spPr>
      </p:pic>
      <p:pic>
        <p:nvPicPr>
          <p:cNvPr id="10" name="Picture 9">
            <a:extLst>
              <a:ext uri="{FF2B5EF4-FFF2-40B4-BE49-F238E27FC236}">
                <a16:creationId xmlns:a16="http://schemas.microsoft.com/office/drawing/2014/main" id="{0FC8CFB4-473D-022D-5E6B-148CA03A54E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052967" y="659978"/>
            <a:ext cx="2226899" cy="1816955"/>
          </a:xfrm>
          <a:prstGeom prst="rect">
            <a:avLst/>
          </a:prstGeom>
        </p:spPr>
      </p:pic>
      <p:pic>
        <p:nvPicPr>
          <p:cNvPr id="28674" name="Picture 2" descr="Fig. 3">
            <a:extLst>
              <a:ext uri="{FF2B5EF4-FFF2-40B4-BE49-F238E27FC236}">
                <a16:creationId xmlns:a16="http://schemas.microsoft.com/office/drawing/2014/main" id="{A9FE4959-8DE5-879E-F936-002E2D385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2013" y="2726410"/>
            <a:ext cx="3682797" cy="1594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40E6F9B-3A21-6E9D-7292-35C6E00BA96E}"/>
              </a:ext>
            </a:extLst>
          </p:cNvPr>
          <p:cNvSpPr/>
          <p:nvPr/>
        </p:nvSpPr>
        <p:spPr>
          <a:xfrm>
            <a:off x="5729633" y="4397029"/>
            <a:ext cx="3007555" cy="307777"/>
          </a:xfrm>
          <a:prstGeom prst="rect">
            <a:avLst/>
          </a:prstGeom>
        </p:spPr>
        <p:txBody>
          <a:bodyPr wrap="none">
            <a:spAutoFit/>
          </a:bodyPr>
          <a:lstStyle/>
          <a:p>
            <a:r>
              <a:rPr lang="en-US" i="1" dirty="0"/>
              <a:t>Materials Theory </a:t>
            </a:r>
            <a:r>
              <a:rPr lang="en-US" b="1" i="1" dirty="0"/>
              <a:t>6</a:t>
            </a:r>
            <a:r>
              <a:rPr lang="en-US" i="1" dirty="0"/>
              <a:t>, 13 (2022) - IBM</a:t>
            </a:r>
          </a:p>
        </p:txBody>
      </p:sp>
      <p:sp>
        <p:nvSpPr>
          <p:cNvPr id="13" name="Slide Number Placeholder 3">
            <a:extLst>
              <a:ext uri="{FF2B5EF4-FFF2-40B4-BE49-F238E27FC236}">
                <a16:creationId xmlns:a16="http://schemas.microsoft.com/office/drawing/2014/main" id="{8C077B2D-FEA9-60B6-DCAA-C31613058885}"/>
              </a:ext>
            </a:extLst>
          </p:cNvPr>
          <p:cNvSpPr txBox="1">
            <a:spLocks/>
          </p:cNvSpPr>
          <p:nvPr/>
        </p:nvSpPr>
        <p:spPr>
          <a:xfrm>
            <a:off x="4116656" y="4776606"/>
            <a:ext cx="925708" cy="2738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 </a:t>
            </a:r>
            <a:fld id="{00000000-1234-1234-1234-123412341234}" type="slidenum">
              <a:rPr lang="en-US" smtClean="0">
                <a:solidFill>
                  <a:schemeClr val="bg1"/>
                </a:solidFill>
              </a:rPr>
              <a:pPr algn="ctr"/>
              <a:t>30</a:t>
            </a:fld>
            <a:r>
              <a:rPr lang="en-US" dirty="0">
                <a:solidFill>
                  <a:schemeClr val="bg1"/>
                </a:solidFill>
              </a:rPr>
              <a:t> -</a:t>
            </a:r>
            <a:endParaRPr dirty="0">
              <a:solidFill>
                <a:schemeClr val="bg1"/>
              </a:solidFill>
            </a:endParaRPr>
          </a:p>
        </p:txBody>
      </p:sp>
      <p:sp>
        <p:nvSpPr>
          <p:cNvPr id="14" name="Rectangle 13">
            <a:extLst>
              <a:ext uri="{FF2B5EF4-FFF2-40B4-BE49-F238E27FC236}">
                <a16:creationId xmlns:a16="http://schemas.microsoft.com/office/drawing/2014/main" id="{21B626B5-6DC1-C296-2871-938534689E0C}"/>
              </a:ext>
            </a:extLst>
          </p:cNvPr>
          <p:cNvSpPr/>
          <p:nvPr/>
        </p:nvSpPr>
        <p:spPr>
          <a:xfrm>
            <a:off x="5423949" y="2293894"/>
            <a:ext cx="3775393" cy="307777"/>
          </a:xfrm>
          <a:prstGeom prst="rect">
            <a:avLst/>
          </a:prstGeom>
        </p:spPr>
        <p:txBody>
          <a:bodyPr wrap="none">
            <a:spAutoFit/>
          </a:bodyPr>
          <a:lstStyle/>
          <a:p>
            <a:r>
              <a:rPr lang="en-US" i="1" dirty="0"/>
              <a:t>Phys. Rev. Lett. </a:t>
            </a:r>
            <a:r>
              <a:rPr lang="en-US" b="1" i="1" dirty="0"/>
              <a:t>121</a:t>
            </a:r>
            <a:r>
              <a:rPr lang="en-US" i="1" dirty="0"/>
              <a:t>, 170501 (2018) - </a:t>
            </a:r>
            <a:r>
              <a:rPr lang="en-US" i="1" dirty="0" err="1"/>
              <a:t>Rigetti</a:t>
            </a:r>
            <a:r>
              <a:rPr lang="en-US" i="1" dirty="0"/>
              <a:t> </a:t>
            </a:r>
          </a:p>
        </p:txBody>
      </p:sp>
    </p:spTree>
    <p:extLst>
      <p:ext uri="{BB962C8B-B14F-4D97-AF65-F5344CB8AC3E}">
        <p14:creationId xmlns:p14="http://schemas.microsoft.com/office/powerpoint/2010/main" val="702856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3598A83-A082-486A-9A2F-40ECC1FC967F}"/>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b="19899"/>
          <a:stretch/>
        </p:blipFill>
        <p:spPr>
          <a:xfrm>
            <a:off x="1737736" y="1043028"/>
            <a:ext cx="5391347" cy="2450415"/>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CEA79DE-17C2-4E08-B0EF-302BE1CAAA5B}"/>
                  </a:ext>
                </a:extLst>
              </p:cNvPr>
              <p:cNvSpPr/>
              <p:nvPr/>
            </p:nvSpPr>
            <p:spPr>
              <a:xfrm>
                <a:off x="0" y="3755767"/>
                <a:ext cx="9240625" cy="904928"/>
              </a:xfrm>
              <a:prstGeom prst="rect">
                <a:avLst/>
              </a:prstGeom>
            </p:spPr>
            <p:txBody>
              <a:bodyPr wrap="square">
                <a:spAutoFit/>
              </a:bodyPr>
              <a:lstStyle/>
              <a:p>
                <a:pPr marL="342900" indent="-342900">
                  <a:spcAft>
                    <a:spcPts val="600"/>
                  </a:spcAft>
                  <a:buFont typeface="+mj-lt"/>
                  <a:buAutoNum type="arabicPeriod"/>
                </a:pPr>
                <a:r>
                  <a:rPr lang="en-US" dirty="0">
                    <a:latin typeface="Calibri" panose="020F0502020204030204" pitchFamily="34" charset="0"/>
                    <a:cs typeface="Calibri" panose="020F0502020204030204" pitchFamily="34" charset="0"/>
                  </a:rPr>
                  <a:t>We start from an initial state </a:t>
                </a:r>
                <a14:m>
                  <m:oMath xmlns:m="http://schemas.openxmlformats.org/officeDocument/2006/math">
                    <m:r>
                      <a:rPr lang="en-US" i="1">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l-GR" i="1">
                            <a:latin typeface="Cambria Math" panose="02040503050406030204" pitchFamily="18" charset="0"/>
                            <a:ea typeface="Cambria Math" panose="02040503050406030204" pitchFamily="18" charset="0"/>
                          </a:rPr>
                          <m:t>Ψ</m:t>
                        </m:r>
                        <m:r>
                          <a:rPr lang="en-US" i="1" baseline="-25000">
                            <a:latin typeface="Cambria Math" panose="02040503050406030204" pitchFamily="18" charset="0"/>
                            <a:ea typeface="Cambria Math" panose="02040503050406030204" pitchFamily="18" charset="0"/>
                          </a:rPr>
                          <m:t>0</m:t>
                        </m:r>
                      </m:e>
                    </m:d>
                  </m:oMath>
                </a14:m>
                <a:r>
                  <a:rPr lang="en-US" dirty="0">
                    <a:latin typeface="Calibri" panose="020F0502020204030204" pitchFamily="34" charset="0"/>
                    <a:cs typeface="Calibri" panose="020F0502020204030204" pitchFamily="34" charset="0"/>
                  </a:rPr>
                  <a:t> and an operator pool </a:t>
                </a:r>
                <a14:m>
                  <m:oMath xmlns:m="http://schemas.openxmlformats.org/officeDocument/2006/math">
                    <m:d>
                      <m:dPr>
                        <m:begChr m:val="["/>
                        <m:endChr m:val="]"/>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𝐴</m:t>
                            </m:r>
                          </m:e>
                          <m:sub>
                            <m:r>
                              <a:rPr lang="en-US" i="1">
                                <a:latin typeface="Cambria Math" panose="02040503050406030204" pitchFamily="18" charset="0"/>
                                <a:cs typeface="Arial" panose="020B0604020202020204" pitchFamily="34" charset="0"/>
                              </a:rPr>
                              <m:t>0</m:t>
                            </m:r>
                          </m:sub>
                        </m:sSub>
                        <m:r>
                          <a:rPr lang="en-US" i="1">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𝐴</m:t>
                            </m:r>
                          </m:e>
                          <m:sub>
                            <m:r>
                              <a:rPr lang="en-US" i="1">
                                <a:latin typeface="Cambria Math" panose="02040503050406030204" pitchFamily="18" charset="0"/>
                                <a:cs typeface="Arial" panose="020B0604020202020204" pitchFamily="34" charset="0"/>
                              </a:rPr>
                              <m:t>1</m:t>
                            </m:r>
                          </m:sub>
                        </m:sSub>
                        <m:r>
                          <a:rPr lang="en-US" i="1">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𝐴</m:t>
                            </m:r>
                          </m:e>
                          <m:sub>
                            <m:r>
                              <a:rPr lang="en-US" i="1">
                                <a:latin typeface="Cambria Math" panose="02040503050406030204" pitchFamily="18" charset="0"/>
                                <a:cs typeface="Arial" panose="020B0604020202020204" pitchFamily="34" charset="0"/>
                              </a:rPr>
                              <m:t>𝑀</m:t>
                            </m:r>
                            <m:r>
                              <a:rPr lang="en-US" i="1">
                                <a:latin typeface="Cambria Math" panose="02040503050406030204" pitchFamily="18" charset="0"/>
                                <a:cs typeface="Arial" panose="020B0604020202020204" pitchFamily="34" charset="0"/>
                              </a:rPr>
                              <m:t>−1</m:t>
                            </m:r>
                          </m:sub>
                        </m:sSub>
                      </m:e>
                    </m:d>
                  </m:oMath>
                </a14:m>
                <a:r>
                  <a:rPr lang="en-US"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t>
                </a:r>
              </a:p>
              <a:p>
                <a:pPr marL="342900" indent="-342900">
                  <a:spcAft>
                    <a:spcPts val="600"/>
                  </a:spcAft>
                  <a:buFont typeface="+mj-lt"/>
                  <a:buAutoNum type="arabicPeriod"/>
                </a:pPr>
                <a:r>
                  <a:rPr lang="en-US" dirty="0">
                    <a:highlight>
                      <a:srgbClr val="00FFFF"/>
                    </a:highlight>
                    <a:latin typeface="Calibri" panose="020F0502020204030204" pitchFamily="34" charset="0"/>
                    <a:cs typeface="Calibri" panose="020F0502020204030204" pitchFamily="34" charset="0"/>
                  </a:rPr>
                  <a:t>Selectively append a new unitary</a:t>
                </a:r>
                <a:r>
                  <a:rPr lang="en-US" dirty="0">
                    <a:latin typeface="Calibri" panose="020F0502020204030204" pitchFamily="34" charset="0"/>
                    <a:cs typeface="Calibri" panose="020F0502020204030204" pitchFamily="34"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𝑖</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𝜃</m:t>
                            </m:r>
                          </m:e>
                          <m:sub>
                            <m:r>
                              <a:rPr lang="en-US" i="1">
                                <a:latin typeface="Cambria Math" panose="02040503050406030204" pitchFamily="18" charset="0"/>
                                <a:ea typeface="Cambria Math" panose="02040503050406030204" pitchFamily="18" charset="0"/>
                              </a:rPr>
                              <m:t>𝜇</m:t>
                            </m:r>
                          </m:sub>
                        </m:sSub>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𝐴</m:t>
                            </m:r>
                          </m:e>
                          <m:sub>
                            <m:r>
                              <a:rPr lang="en-US" i="1">
                                <a:latin typeface="Cambria Math" panose="02040503050406030204" pitchFamily="18" charset="0"/>
                                <a:ea typeface="Cambria Math" panose="02040503050406030204" pitchFamily="18" charset="0"/>
                              </a:rPr>
                              <m:t>𝜇</m:t>
                            </m:r>
                          </m:sub>
                        </m:sSub>
                      </m:sup>
                    </m:sSup>
                  </m:oMath>
                </a14:m>
                <a:r>
                  <a:rPr lang="en-US" dirty="0">
                    <a:latin typeface="Calibri" panose="020F0502020204030204" pitchFamily="34" charset="0"/>
                    <a:cs typeface="Calibri" panose="020F0502020204030204" pitchFamily="34" charset="0"/>
                  </a:rPr>
                  <a:t> to </a:t>
                </a:r>
                <a14:m>
                  <m:oMath xmlns:m="http://schemas.openxmlformats.org/officeDocument/2006/math">
                    <m:r>
                      <a:rPr lang="en-US" i="1">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l-GR" i="1">
                            <a:latin typeface="Cambria Math" panose="02040503050406030204" pitchFamily="18" charset="0"/>
                            <a:ea typeface="Cambria Math" panose="02040503050406030204" pitchFamily="18" charset="0"/>
                          </a:rPr>
                          <m:t>Ψ</m:t>
                        </m:r>
                        <m:r>
                          <a:rPr lang="en-US" i="1" baseline="-25000">
                            <a:latin typeface="Cambria Math" panose="02040503050406030204" pitchFamily="18" charset="0"/>
                            <a:ea typeface="Cambria Math" panose="02040503050406030204" pitchFamily="18" charset="0"/>
                          </a:rPr>
                          <m:t>0</m:t>
                        </m:r>
                      </m:e>
                    </m:d>
                    <m:r>
                      <a:rPr lang="en-US" i="1" baseline="-25000">
                        <a:latin typeface="Cambria Math" panose="02040503050406030204" pitchFamily="18" charset="0"/>
                        <a:ea typeface="Cambria Math" panose="02040503050406030204" pitchFamily="18" charset="0"/>
                      </a:rPr>
                      <m:t> </m:t>
                    </m:r>
                  </m:oMath>
                </a14:m>
                <a:r>
                  <a:rPr lang="en-US" dirty="0">
                    <a:latin typeface="Calibri" panose="020F0502020204030204" pitchFamily="34" charset="0"/>
                    <a:cs typeface="Calibri" panose="020F0502020204030204" pitchFamily="34" charset="0"/>
                  </a:rPr>
                  <a:t> until the updated McLachlan distance satisfies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𝐿</m:t>
                        </m:r>
                      </m:e>
                      <m:sup>
                        <m:r>
                          <a:rPr lang="en-US" i="1">
                            <a:latin typeface="Cambria Math" panose="02040503050406030204" pitchFamily="18" charset="0"/>
                          </a:rPr>
                          <m:t>2</m:t>
                        </m:r>
                      </m:sup>
                    </m:sSup>
                    <m:r>
                      <a:rPr lang="en-US" i="1">
                        <a:latin typeface="Cambria Math" panose="02040503050406030204" pitchFamily="18" charset="0"/>
                      </a:rPr>
                      <m:t>&lt;</m:t>
                    </m:r>
                    <m:sSubSup>
                      <m:sSubSupPr>
                        <m:ctrlPr>
                          <a:rPr lang="en-US" i="1">
                            <a:latin typeface="Cambria Math" panose="02040503050406030204" pitchFamily="18" charset="0"/>
                          </a:rPr>
                        </m:ctrlPr>
                      </m:sSubSupPr>
                      <m:e>
                        <m:r>
                          <a:rPr lang="en-US" i="1">
                            <a:latin typeface="Cambria Math" panose="02040503050406030204" pitchFamily="18" charset="0"/>
                          </a:rPr>
                          <m:t>𝐿</m:t>
                        </m:r>
                      </m:e>
                      <m:sub>
                        <m:r>
                          <a:rPr lang="en-US" i="1">
                            <a:latin typeface="Cambria Math" panose="02040503050406030204" pitchFamily="18" charset="0"/>
                          </a:rPr>
                          <m:t>𝑐𝑢𝑡</m:t>
                        </m:r>
                      </m:sub>
                      <m:sup>
                        <m:r>
                          <a:rPr lang="en-US" i="1">
                            <a:latin typeface="Cambria Math" panose="02040503050406030204" pitchFamily="18" charset="0"/>
                          </a:rPr>
                          <m:t>2</m:t>
                        </m:r>
                      </m:sup>
                    </m:sSubSup>
                  </m:oMath>
                </a14:m>
                <a:r>
                  <a:rPr lang="en-US" dirty="0">
                    <a:latin typeface="Calibri" panose="020F0502020204030204" pitchFamily="34" charset="0"/>
                    <a:cs typeface="Calibri" panose="020F0502020204030204" pitchFamily="34" charset="0"/>
                  </a:rPr>
                  <a:t> </a:t>
                </a:r>
              </a:p>
              <a:p>
                <a:pPr marL="342900" indent="-342900">
                  <a:spcAft>
                    <a:spcPts val="600"/>
                  </a:spcAft>
                  <a:buFont typeface="+mj-lt"/>
                  <a:buAutoNum type="arabicPeriod"/>
                </a:pPr>
                <a:r>
                  <a:rPr lang="en-US" dirty="0">
                    <a:latin typeface="Calibri" panose="020F0502020204030204" pitchFamily="34" charset="0"/>
                    <a:cs typeface="Calibri" panose="020F0502020204030204" pitchFamily="34" charset="0"/>
                  </a:rPr>
                  <a:t>The expanded variational parameter vector  is subsequently updated at the time step</a:t>
                </a:r>
              </a:p>
            </p:txBody>
          </p:sp>
        </mc:Choice>
        <mc:Fallback xmlns="">
          <p:sp>
            <p:nvSpPr>
              <p:cNvPr id="8" name="Rectangle 7">
                <a:extLst>
                  <a:ext uri="{FF2B5EF4-FFF2-40B4-BE49-F238E27FC236}">
                    <a16:creationId xmlns:a16="http://schemas.microsoft.com/office/drawing/2014/main" id="{1CEA79DE-17C2-4E08-B0EF-302BE1CAAA5B}"/>
                  </a:ext>
                </a:extLst>
              </p:cNvPr>
              <p:cNvSpPr>
                <a:spLocks noRot="1" noChangeAspect="1" noMove="1" noResize="1" noEditPoints="1" noAdjustHandles="1" noChangeArrowheads="1" noChangeShapeType="1" noTextEdit="1"/>
              </p:cNvSpPr>
              <p:nvPr/>
            </p:nvSpPr>
            <p:spPr>
              <a:xfrm>
                <a:off x="0" y="3755767"/>
                <a:ext cx="9240625" cy="904928"/>
              </a:xfrm>
              <a:prstGeom prst="rect">
                <a:avLst/>
              </a:prstGeom>
              <a:blipFill>
                <a:blip r:embed="rId4"/>
                <a:stretch>
                  <a:fillRect l="-275" t="-35616" b="-232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44438278-7D1A-4D9A-B2B8-F7B256F7D3C1}"/>
                  </a:ext>
                </a:extLst>
              </p:cNvPr>
              <p:cNvSpPr/>
              <p:nvPr/>
            </p:nvSpPr>
            <p:spPr>
              <a:xfrm>
                <a:off x="5880751" y="3672533"/>
                <a:ext cx="2016001" cy="5027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050" i="1">
                              <a:latin typeface="Cambria Math" panose="02040503050406030204" pitchFamily="18" charset="0"/>
                              <a:cs typeface="Arial" panose="020B0604020202020204" pitchFamily="34" charset="0"/>
                            </a:rPr>
                          </m:ctrlPr>
                        </m:sSupPr>
                        <m:e>
                          <m:r>
                            <a:rPr lang="en-US" sz="1050" i="1">
                              <a:latin typeface="Cambria Math" panose="02040503050406030204" pitchFamily="18" charset="0"/>
                              <a:cs typeface="Arial" panose="020B0604020202020204" pitchFamily="34" charset="0"/>
                            </a:rPr>
                            <m:t>𝐿</m:t>
                          </m:r>
                        </m:e>
                        <m:sup>
                          <m:r>
                            <a:rPr lang="en-US" sz="1050" i="1">
                              <a:latin typeface="Cambria Math" panose="02040503050406030204" pitchFamily="18" charset="0"/>
                              <a:cs typeface="Arial" panose="020B0604020202020204" pitchFamily="34" charset="0"/>
                            </a:rPr>
                            <m:t>2</m:t>
                          </m:r>
                        </m:sup>
                      </m:sSup>
                      <m:r>
                        <a:rPr lang="en-US" sz="1050" i="1">
                          <a:latin typeface="Cambria Math" panose="02040503050406030204" pitchFamily="18" charset="0"/>
                          <a:cs typeface="Arial" panose="020B0604020202020204" pitchFamily="34" charset="0"/>
                        </a:rPr>
                        <m:t>=2</m:t>
                      </m:r>
                      <m:r>
                        <a:rPr lang="en-US" sz="1050" i="1">
                          <a:latin typeface="Cambria Math" panose="02040503050406030204" pitchFamily="18" charset="0"/>
                          <a:cs typeface="Arial" panose="020B0604020202020204" pitchFamily="34" charset="0"/>
                        </a:rPr>
                        <m:t>𝑣𝑎𝑟</m:t>
                      </m:r>
                      <m:d>
                        <m:dPr>
                          <m:begChr m:val="["/>
                          <m:endChr m:val="]"/>
                          <m:ctrlPr>
                            <a:rPr lang="en-US" sz="1050" i="1">
                              <a:latin typeface="Cambria Math" panose="02040503050406030204" pitchFamily="18" charset="0"/>
                              <a:cs typeface="Arial" panose="020B0604020202020204" pitchFamily="34" charset="0"/>
                            </a:rPr>
                          </m:ctrlPr>
                        </m:dPr>
                        <m:e>
                          <m:r>
                            <a:rPr lang="en-US" sz="1050" i="1">
                              <a:latin typeface="Cambria Math" panose="02040503050406030204" pitchFamily="18" charset="0"/>
                              <a:cs typeface="Arial" panose="020B0604020202020204" pitchFamily="34" charset="0"/>
                            </a:rPr>
                            <m:t>𝐻</m:t>
                          </m:r>
                        </m:e>
                      </m:d>
                      <m:r>
                        <a:rPr lang="en-US" sz="1050" i="1">
                          <a:latin typeface="Cambria Math" panose="02040503050406030204" pitchFamily="18" charset="0"/>
                          <a:cs typeface="Arial" panose="020B0604020202020204" pitchFamily="34" charset="0"/>
                        </a:rPr>
                        <m:t>+</m:t>
                      </m:r>
                      <m:nary>
                        <m:naryPr>
                          <m:chr m:val="∑"/>
                          <m:supHide m:val="on"/>
                          <m:ctrlPr>
                            <a:rPr lang="en-US" sz="1050" i="1">
                              <a:latin typeface="Cambria Math" panose="02040503050406030204" pitchFamily="18" charset="0"/>
                              <a:cs typeface="Arial" panose="020B0604020202020204" pitchFamily="34" charset="0"/>
                            </a:rPr>
                          </m:ctrlPr>
                        </m:naryPr>
                        <m:sub>
                          <m:r>
                            <a:rPr lang="en-US" sz="1050" i="1">
                              <a:latin typeface="Cambria Math" panose="02040503050406030204" pitchFamily="18" charset="0"/>
                              <a:ea typeface="Cambria Math" panose="02040503050406030204" pitchFamily="18" charset="0"/>
                            </a:rPr>
                            <m:t>𝜇𝜈</m:t>
                          </m:r>
                        </m:sub>
                        <m:sup/>
                        <m:e>
                          <m:r>
                            <a:rPr lang="en-US" sz="1050" i="1">
                              <a:latin typeface="Cambria Math" panose="02040503050406030204" pitchFamily="18" charset="0"/>
                              <a:ea typeface="Cambria Math" panose="02040503050406030204" pitchFamily="18" charset="0"/>
                            </a:rPr>
                            <m:t>𝑉</m:t>
                          </m:r>
                          <m:r>
                            <a:rPr lang="en-US" sz="1050" i="1" baseline="-25000">
                              <a:latin typeface="Cambria Math" panose="02040503050406030204" pitchFamily="18" charset="0"/>
                              <a:ea typeface="Cambria Math" panose="02040503050406030204" pitchFamily="18" charset="0"/>
                            </a:rPr>
                            <m:t>𝜇</m:t>
                          </m:r>
                        </m:e>
                      </m:nary>
                      <m:sSup>
                        <m:sSupPr>
                          <m:ctrlPr>
                            <a:rPr lang="en-US" sz="1050" i="1">
                              <a:latin typeface="Cambria Math" panose="02040503050406030204" pitchFamily="18" charset="0"/>
                              <a:cs typeface="Arial" panose="020B0604020202020204" pitchFamily="34" charset="0"/>
                            </a:rPr>
                          </m:ctrlPr>
                        </m:sSupPr>
                        <m:e>
                          <m:r>
                            <a:rPr lang="en-US" sz="1050" i="1">
                              <a:latin typeface="Cambria Math" panose="02040503050406030204" pitchFamily="18" charset="0"/>
                              <a:ea typeface="Cambria Math" panose="02040503050406030204" pitchFamily="18" charset="0"/>
                            </a:rPr>
                            <m:t>𝑀</m:t>
                          </m:r>
                          <m:r>
                            <a:rPr lang="en-US" sz="1050" i="1" baseline="-25000">
                              <a:latin typeface="Cambria Math" panose="02040503050406030204" pitchFamily="18" charset="0"/>
                              <a:ea typeface="Cambria Math" panose="02040503050406030204" pitchFamily="18" charset="0"/>
                            </a:rPr>
                            <m:t>𝜇𝜈</m:t>
                          </m:r>
                        </m:e>
                        <m:sup>
                          <m:r>
                            <a:rPr lang="en-US" sz="1050" i="1">
                              <a:latin typeface="Cambria Math" panose="02040503050406030204" pitchFamily="18" charset="0"/>
                              <a:cs typeface="Arial" panose="020B0604020202020204" pitchFamily="34" charset="0"/>
                            </a:rPr>
                            <m:t>−1</m:t>
                          </m:r>
                        </m:sup>
                      </m:sSup>
                      <m:r>
                        <a:rPr lang="en-US" sz="1050" i="1">
                          <a:latin typeface="Cambria Math" panose="02040503050406030204" pitchFamily="18" charset="0"/>
                          <a:ea typeface="Cambria Math" panose="02040503050406030204" pitchFamily="18" charset="0"/>
                        </a:rPr>
                        <m:t>𝑉</m:t>
                      </m:r>
                      <m:r>
                        <a:rPr lang="en-US" sz="1050" i="1" baseline="-25000">
                          <a:latin typeface="Cambria Math" panose="02040503050406030204" pitchFamily="18" charset="0"/>
                          <a:ea typeface="Cambria Math" panose="02040503050406030204" pitchFamily="18" charset="0"/>
                        </a:rPr>
                        <m:t>𝜈</m:t>
                      </m:r>
                    </m:oMath>
                  </m:oMathPara>
                </a14:m>
                <a:endParaRPr lang="en-US" sz="1050" dirty="0"/>
              </a:p>
            </p:txBody>
          </p:sp>
        </mc:Choice>
        <mc:Fallback xmlns="">
          <p:sp>
            <p:nvSpPr>
              <p:cNvPr id="6" name="Rectangle 5">
                <a:extLst>
                  <a:ext uri="{FF2B5EF4-FFF2-40B4-BE49-F238E27FC236}">
                    <a16:creationId xmlns:a16="http://schemas.microsoft.com/office/drawing/2014/main" id="{44438278-7D1A-4D9A-B2B8-F7B256F7D3C1}"/>
                  </a:ext>
                </a:extLst>
              </p:cNvPr>
              <p:cNvSpPr>
                <a:spLocks noRot="1" noChangeAspect="1" noMove="1" noResize="1" noEditPoints="1" noAdjustHandles="1" noChangeArrowheads="1" noChangeShapeType="1" noTextEdit="1"/>
              </p:cNvSpPr>
              <p:nvPr/>
            </p:nvSpPr>
            <p:spPr>
              <a:xfrm>
                <a:off x="5880751" y="3672533"/>
                <a:ext cx="2016001" cy="502702"/>
              </a:xfrm>
              <a:prstGeom prst="rect">
                <a:avLst/>
              </a:prstGeom>
              <a:blipFill>
                <a:blip r:embed="rId5"/>
                <a:stretch>
                  <a:fillRect t="-109756" b="-153659"/>
                </a:stretch>
              </a:blipFill>
            </p:spPr>
            <p:txBody>
              <a:bodyPr/>
              <a:lstStyle/>
              <a:p>
                <a:r>
                  <a:rPr lang="en-US">
                    <a:noFill/>
                  </a:rPr>
                  <a:t> </a:t>
                </a:r>
              </a:p>
            </p:txBody>
          </p:sp>
        </mc:Fallback>
      </mc:AlternateContent>
      <p:sp>
        <p:nvSpPr>
          <p:cNvPr id="9" name="Title 2">
            <a:extLst>
              <a:ext uri="{FF2B5EF4-FFF2-40B4-BE49-F238E27FC236}">
                <a16:creationId xmlns:a16="http://schemas.microsoft.com/office/drawing/2014/main" id="{C624A4C5-ED2B-8EC9-D172-AB17F1B697BB}"/>
              </a:ext>
            </a:extLst>
          </p:cNvPr>
          <p:cNvSpPr txBox="1">
            <a:spLocks/>
          </p:cNvSpPr>
          <p:nvPr/>
        </p:nvSpPr>
        <p:spPr>
          <a:xfrm>
            <a:off x="32918" y="-9525"/>
            <a:ext cx="9078163" cy="571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2660"/>
              </a:lnSpc>
            </a:pPr>
            <a:r>
              <a:rPr lang="en-US" sz="2800" b="1" i="0" dirty="0">
                <a:solidFill>
                  <a:schemeClr val="bg1"/>
                </a:solidFill>
                <a:effectLst/>
                <a:latin typeface="Calibri" panose="020F0502020204030204" pitchFamily="34" charset="0"/>
                <a:cs typeface="Calibri" panose="020F0502020204030204" pitchFamily="34" charset="0"/>
              </a:rPr>
              <a:t>Adaptive Variational Quantum Dynamics Simulations</a:t>
            </a:r>
          </a:p>
          <a:p>
            <a:pPr algn="ctr">
              <a:lnSpc>
                <a:spcPts val="2660"/>
              </a:lnSpc>
            </a:pPr>
            <a:r>
              <a:rPr lang="en-US" sz="2800" b="1" i="0" dirty="0">
                <a:solidFill>
                  <a:schemeClr val="bg1"/>
                </a:solidFill>
                <a:effectLst/>
                <a:latin typeface="Calibri" panose="020F0502020204030204" pitchFamily="34" charset="0"/>
                <a:cs typeface="Calibri" panose="020F0502020204030204" pitchFamily="34" charset="0"/>
              </a:rPr>
              <a:t> </a:t>
            </a:r>
            <a:r>
              <a:rPr lang="en-US" sz="2800" b="1" dirty="0">
                <a:solidFill>
                  <a:schemeClr val="bg1"/>
                </a:solidFill>
                <a:latin typeface="Calibri" panose="020F0502020204030204" pitchFamily="34" charset="0"/>
                <a:cs typeface="Calibri" panose="020F0502020204030204" pitchFamily="34" charset="0"/>
              </a:rPr>
              <a:t>(L</a:t>
            </a:r>
            <a:r>
              <a:rPr lang="en-US" sz="2800" b="1" i="0" dirty="0">
                <a:solidFill>
                  <a:schemeClr val="bg1"/>
                </a:solidFill>
                <a:effectLst/>
                <a:latin typeface="Calibri" panose="020F0502020204030204" pitchFamily="34" charset="0"/>
                <a:cs typeface="Calibri" panose="020F0502020204030204" pitchFamily="34" charset="0"/>
              </a:rPr>
              <a:t>ooks a lot like </a:t>
            </a:r>
            <a:r>
              <a:rPr lang="en-US" sz="2800" b="1" dirty="0">
                <a:solidFill>
                  <a:schemeClr val="bg1"/>
                </a:solidFill>
                <a:latin typeface="Calibri" panose="020F0502020204030204" pitchFamily="34" charset="0"/>
                <a:cs typeface="Calibri" panose="020F0502020204030204" pitchFamily="34" charset="0"/>
              </a:rPr>
              <a:t>ADAPT-</a:t>
            </a:r>
            <a:r>
              <a:rPr lang="en-US" sz="2800" b="1" i="0" dirty="0">
                <a:solidFill>
                  <a:schemeClr val="bg1"/>
                </a:solidFill>
                <a:effectLst/>
                <a:latin typeface="Calibri" panose="020F0502020204030204" pitchFamily="34" charset="0"/>
                <a:cs typeface="Calibri" panose="020F0502020204030204" pitchFamily="34" charset="0"/>
              </a:rPr>
              <a:t>VQE)</a:t>
            </a:r>
          </a:p>
        </p:txBody>
      </p:sp>
      <p:sp>
        <p:nvSpPr>
          <p:cNvPr id="11" name="TextBox 10">
            <a:extLst>
              <a:ext uri="{FF2B5EF4-FFF2-40B4-BE49-F238E27FC236}">
                <a16:creationId xmlns:a16="http://schemas.microsoft.com/office/drawing/2014/main" id="{1866F769-93CF-9D43-BF6C-657FCD600D3E}"/>
              </a:ext>
            </a:extLst>
          </p:cNvPr>
          <p:cNvSpPr txBox="1"/>
          <p:nvPr/>
        </p:nvSpPr>
        <p:spPr>
          <a:xfrm>
            <a:off x="5588807" y="4734883"/>
            <a:ext cx="4615890" cy="338554"/>
          </a:xfrm>
          <a:prstGeom prst="rect">
            <a:avLst/>
          </a:prstGeom>
          <a:noFill/>
        </p:spPr>
        <p:txBody>
          <a:bodyPr wrap="square">
            <a:spAutoFit/>
          </a:bodyPr>
          <a:lstStyle/>
          <a:p>
            <a:r>
              <a:rPr lang="en-US" sz="1600" i="1" dirty="0">
                <a:solidFill>
                  <a:schemeClr val="bg1"/>
                </a:solidFill>
              </a:rPr>
              <a:t>Adv. Quant. Tech. </a:t>
            </a:r>
            <a:r>
              <a:rPr lang="en-US" sz="1600" b="1" i="1" dirty="0">
                <a:solidFill>
                  <a:schemeClr val="bg1"/>
                </a:solidFill>
              </a:rPr>
              <a:t>4</a:t>
            </a:r>
            <a:r>
              <a:rPr lang="en-US" sz="1600" i="1" dirty="0">
                <a:solidFill>
                  <a:schemeClr val="bg1"/>
                </a:solidFill>
              </a:rPr>
              <a:t>, 2100114 (2021)</a:t>
            </a:r>
            <a:endParaRPr lang="en-US" i="1" dirty="0">
              <a:solidFill>
                <a:schemeClr val="bg1"/>
              </a:solidFill>
            </a:endParaRPr>
          </a:p>
        </p:txBody>
      </p:sp>
      <p:sp>
        <p:nvSpPr>
          <p:cNvPr id="2" name="Slide Number Placeholder 4">
            <a:extLst>
              <a:ext uri="{FF2B5EF4-FFF2-40B4-BE49-F238E27FC236}">
                <a16:creationId xmlns:a16="http://schemas.microsoft.com/office/drawing/2014/main" id="{0938BD4C-C380-19D5-6566-FDB9F4370477}"/>
              </a:ext>
            </a:extLst>
          </p:cNvPr>
          <p:cNvSpPr txBox="1">
            <a:spLocks/>
          </p:cNvSpPr>
          <p:nvPr/>
        </p:nvSpPr>
        <p:spPr>
          <a:xfrm>
            <a:off x="4116656" y="4776606"/>
            <a:ext cx="925708" cy="2738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 </a:t>
            </a:r>
            <a:fld id="{00000000-1234-1234-1234-123412341234}" type="slidenum">
              <a:rPr lang="en-US" smtClean="0">
                <a:solidFill>
                  <a:schemeClr val="bg1"/>
                </a:solidFill>
              </a:rPr>
              <a:pPr algn="ctr"/>
              <a:t>31</a:t>
            </a:fld>
            <a:r>
              <a:rPr lang="en-US" dirty="0">
                <a:solidFill>
                  <a:schemeClr val="bg1"/>
                </a:solidFill>
              </a:rPr>
              <a:t> -</a:t>
            </a:r>
            <a:endParaRPr dirty="0">
              <a:solidFill>
                <a:schemeClr val="bg1"/>
              </a:solidFill>
            </a:endParaRPr>
          </a:p>
        </p:txBody>
      </p:sp>
    </p:spTree>
    <p:extLst>
      <p:ext uri="{BB962C8B-B14F-4D97-AF65-F5344CB8AC3E}">
        <p14:creationId xmlns:p14="http://schemas.microsoft.com/office/powerpoint/2010/main" val="3172902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BE71F-7CCD-2027-A9CF-7CBA308B73C3}"/>
              </a:ext>
            </a:extLst>
          </p:cNvPr>
          <p:cNvSpPr txBox="1">
            <a:spLocks/>
          </p:cNvSpPr>
          <p:nvPr/>
        </p:nvSpPr>
        <p:spPr>
          <a:xfrm>
            <a:off x="500736" y="3761675"/>
            <a:ext cx="8643264" cy="71597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Century Schoolbook" panose="02040604050505020304" pitchFamily="18" charset="0"/>
                <a:ea typeface="+mj-ea"/>
                <a:cs typeface="+mj-cs"/>
              </a:defRPr>
            </a:lvl1pPr>
          </a:lstStyle>
          <a:p>
            <a:r>
              <a:rPr lang="en-US" sz="2200" dirty="0">
                <a:latin typeface="Calibri" panose="020F0502020204030204" pitchFamily="34" charset="0"/>
                <a:cs typeface="Calibri" panose="020F0502020204030204" pitchFamily="34" charset="0"/>
              </a:rPr>
              <a:t>Two site Hubbard model on 4 qubits of IBM Kolkata quantum computer</a:t>
            </a:r>
          </a:p>
        </p:txBody>
      </p:sp>
      <p:sp>
        <p:nvSpPr>
          <p:cNvPr id="9" name="TextBox 8">
            <a:extLst>
              <a:ext uri="{FF2B5EF4-FFF2-40B4-BE49-F238E27FC236}">
                <a16:creationId xmlns:a16="http://schemas.microsoft.com/office/drawing/2014/main" id="{5D04DD51-130F-94A2-A8F7-61CC56E8197D}"/>
              </a:ext>
            </a:extLst>
          </p:cNvPr>
          <p:cNvSpPr txBox="1"/>
          <p:nvPr/>
        </p:nvSpPr>
        <p:spPr>
          <a:xfrm>
            <a:off x="1363134" y="3410126"/>
            <a:ext cx="383983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Retarded Green’s function versus time</a:t>
            </a:r>
          </a:p>
        </p:txBody>
      </p:sp>
      <p:sp>
        <p:nvSpPr>
          <p:cNvPr id="10" name="TextBox 9">
            <a:extLst>
              <a:ext uri="{FF2B5EF4-FFF2-40B4-BE49-F238E27FC236}">
                <a16:creationId xmlns:a16="http://schemas.microsoft.com/office/drawing/2014/main" id="{10B8EB31-D50B-2D91-50BB-004F7416874C}"/>
              </a:ext>
            </a:extLst>
          </p:cNvPr>
          <p:cNvSpPr txBox="1"/>
          <p:nvPr/>
        </p:nvSpPr>
        <p:spPr>
          <a:xfrm>
            <a:off x="6464551" y="3410126"/>
            <a:ext cx="2049037"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Spectral function</a:t>
            </a:r>
          </a:p>
        </p:txBody>
      </p:sp>
      <p:sp>
        <p:nvSpPr>
          <p:cNvPr id="4" name="Title 2">
            <a:extLst>
              <a:ext uri="{FF2B5EF4-FFF2-40B4-BE49-F238E27FC236}">
                <a16:creationId xmlns:a16="http://schemas.microsoft.com/office/drawing/2014/main" id="{26EFAF12-FE9D-3020-5416-EA30E9EE3533}"/>
              </a:ext>
            </a:extLst>
          </p:cNvPr>
          <p:cNvSpPr txBox="1">
            <a:spLocks/>
          </p:cNvSpPr>
          <p:nvPr/>
        </p:nvSpPr>
        <p:spPr>
          <a:xfrm>
            <a:off x="10483" y="73825"/>
            <a:ext cx="9143999" cy="571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bg1"/>
                </a:solidFill>
                <a:latin typeface="Calibri" panose="020F0502020204030204" pitchFamily="34" charset="0"/>
                <a:cs typeface="Calibri" panose="020F0502020204030204" pitchFamily="34" charset="0"/>
              </a:rPr>
              <a:t>We used AVQDS to calculate Green’s functions </a:t>
            </a:r>
            <a:endParaRPr lang="en-US" sz="2800" b="1" i="0" dirty="0">
              <a:solidFill>
                <a:schemeClr val="bg1"/>
              </a:solidFill>
              <a:effectLst/>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B10BEC3-2A75-1789-ED8A-11A410BCC11D}"/>
                  </a:ext>
                </a:extLst>
              </p:cNvPr>
              <p:cNvSpPr txBox="1"/>
              <p:nvPr/>
            </p:nvSpPr>
            <p:spPr>
              <a:xfrm>
                <a:off x="2377206" y="4355262"/>
                <a:ext cx="5329460" cy="369332"/>
              </a:xfrm>
              <a:prstGeom prst="rect">
                <a:avLst/>
              </a:prstGeom>
              <a:noFill/>
            </p:spPr>
            <p:txBody>
              <a:bodyPr wrap="square" rtlCol="0">
                <a:spAutoFit/>
              </a:bodyPr>
              <a:lstStyle/>
              <a:p>
                <a:r>
                  <a:rPr lang="en-US" dirty="0"/>
                  <a:t>Imaginary part of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𝐺</m:t>
                        </m:r>
                      </m:e>
                      <m:sup>
                        <m:r>
                          <a:rPr lang="en-US" b="0" i="1" smtClean="0">
                            <a:latin typeface="Cambria Math" panose="02040503050406030204" pitchFamily="18" charset="0"/>
                          </a:rPr>
                          <m:t>𝑅</m:t>
                        </m:r>
                      </m:sup>
                    </m:sSup>
                    <m:r>
                      <a:rPr lang="en-US" b="0" i="1" smtClean="0">
                        <a:latin typeface="Cambria Math" panose="02040503050406030204" pitchFamily="18" charset="0"/>
                      </a:rPr>
                      <m:t>(</m:t>
                    </m:r>
                    <m:r>
                      <a:rPr lang="en-US" b="0" i="1" smtClean="0">
                        <a:latin typeface="Cambria Math" panose="02040503050406030204" pitchFamily="18" charset="0"/>
                      </a:rPr>
                      <m:t>𝜔</m:t>
                    </m:r>
                    <m:r>
                      <a:rPr lang="en-US" b="0" i="1" smtClean="0">
                        <a:latin typeface="Cambria Math" panose="02040503050406030204" pitchFamily="18" charset="0"/>
                      </a:rPr>
                      <m:t>)</m:t>
                    </m:r>
                  </m:oMath>
                </a14:m>
                <a:r>
                  <a:rPr lang="en-US" dirty="0"/>
                  <a:t> using </a:t>
                </a:r>
                <a:r>
                  <a:rPr lang="en-US" dirty="0" err="1"/>
                  <a:t>Pade</a:t>
                </a:r>
                <a:r>
                  <a:rPr lang="en-US" dirty="0"/>
                  <a:t> approximation</a:t>
                </a:r>
              </a:p>
            </p:txBody>
          </p:sp>
        </mc:Choice>
        <mc:Fallback xmlns="">
          <p:sp>
            <p:nvSpPr>
              <p:cNvPr id="6" name="TextBox 5">
                <a:extLst>
                  <a:ext uri="{FF2B5EF4-FFF2-40B4-BE49-F238E27FC236}">
                    <a16:creationId xmlns:a16="http://schemas.microsoft.com/office/drawing/2014/main" id="{1B10BEC3-2A75-1789-ED8A-11A410BCC11D}"/>
                  </a:ext>
                </a:extLst>
              </p:cNvPr>
              <p:cNvSpPr txBox="1">
                <a:spLocks noRot="1" noChangeAspect="1" noMove="1" noResize="1" noEditPoints="1" noAdjustHandles="1" noChangeArrowheads="1" noChangeShapeType="1" noTextEdit="1"/>
              </p:cNvSpPr>
              <p:nvPr/>
            </p:nvSpPr>
            <p:spPr>
              <a:xfrm>
                <a:off x="2377206" y="4355262"/>
                <a:ext cx="5329460" cy="369332"/>
              </a:xfrm>
              <a:prstGeom prst="rect">
                <a:avLst/>
              </a:prstGeom>
              <a:blipFill>
                <a:blip r:embed="rId3"/>
                <a:stretch>
                  <a:fillRect l="-476" b="-3333"/>
                </a:stretch>
              </a:blipFill>
            </p:spPr>
            <p:txBody>
              <a:bodyPr/>
              <a:lstStyle/>
              <a:p>
                <a:r>
                  <a:rPr lang="en-US">
                    <a:noFill/>
                  </a:rPr>
                  <a:t> </a:t>
                </a:r>
              </a:p>
            </p:txBody>
          </p:sp>
        </mc:Fallback>
      </mc:AlternateContent>
      <p:sp>
        <p:nvSpPr>
          <p:cNvPr id="7" name="Slide Number Placeholder 4">
            <a:extLst>
              <a:ext uri="{FF2B5EF4-FFF2-40B4-BE49-F238E27FC236}">
                <a16:creationId xmlns:a16="http://schemas.microsoft.com/office/drawing/2014/main" id="{7271C1F7-A4FD-DF6D-8096-27F32B8F3D6D}"/>
              </a:ext>
            </a:extLst>
          </p:cNvPr>
          <p:cNvSpPr txBox="1">
            <a:spLocks/>
          </p:cNvSpPr>
          <p:nvPr/>
        </p:nvSpPr>
        <p:spPr>
          <a:xfrm>
            <a:off x="4116656" y="4776606"/>
            <a:ext cx="925708" cy="2738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 </a:t>
            </a:r>
            <a:fld id="{00000000-1234-1234-1234-123412341234}" type="slidenum">
              <a:rPr lang="en-US" smtClean="0">
                <a:solidFill>
                  <a:schemeClr val="bg1"/>
                </a:solidFill>
              </a:rPr>
              <a:pPr algn="ctr"/>
              <a:t>32</a:t>
            </a:fld>
            <a:r>
              <a:rPr lang="en-US" dirty="0">
                <a:solidFill>
                  <a:schemeClr val="bg1"/>
                </a:solidFill>
              </a:rPr>
              <a:t> -</a:t>
            </a:r>
            <a:endParaRPr dirty="0">
              <a:solidFill>
                <a:schemeClr val="bg1"/>
              </a:solidFill>
            </a:endParaRPr>
          </a:p>
        </p:txBody>
      </p:sp>
      <p:pic>
        <p:nvPicPr>
          <p:cNvPr id="5" name="Picture 4">
            <a:extLst>
              <a:ext uri="{FF2B5EF4-FFF2-40B4-BE49-F238E27FC236}">
                <a16:creationId xmlns:a16="http://schemas.microsoft.com/office/drawing/2014/main" id="{238CF534-662E-964D-9755-6092D1E9C648}"/>
              </a:ext>
            </a:extLst>
          </p:cNvPr>
          <p:cNvPicPr>
            <a:picLocks noChangeAspect="1"/>
          </p:cNvPicPr>
          <p:nvPr/>
        </p:nvPicPr>
        <p:blipFill>
          <a:blip r:embed="rId4"/>
          <a:stretch>
            <a:fillRect/>
          </a:stretch>
        </p:blipFill>
        <p:spPr>
          <a:xfrm>
            <a:off x="624102" y="932904"/>
            <a:ext cx="7772400" cy="2477222"/>
          </a:xfrm>
          <a:prstGeom prst="rect">
            <a:avLst/>
          </a:prstGeom>
        </p:spPr>
      </p:pic>
      <p:sp>
        <p:nvSpPr>
          <p:cNvPr id="8" name="TextBox 7">
            <a:extLst>
              <a:ext uri="{FF2B5EF4-FFF2-40B4-BE49-F238E27FC236}">
                <a16:creationId xmlns:a16="http://schemas.microsoft.com/office/drawing/2014/main" id="{F643065D-31B0-238B-0879-D04DCA20F23E}"/>
              </a:ext>
            </a:extLst>
          </p:cNvPr>
          <p:cNvSpPr txBox="1"/>
          <p:nvPr/>
        </p:nvSpPr>
        <p:spPr>
          <a:xfrm>
            <a:off x="6834188" y="4776606"/>
            <a:ext cx="4619624" cy="338554"/>
          </a:xfrm>
          <a:prstGeom prst="rect">
            <a:avLst/>
          </a:prstGeom>
          <a:noFill/>
        </p:spPr>
        <p:txBody>
          <a:bodyPr wrap="square">
            <a:spAutoFit/>
          </a:bodyPr>
          <a:lstStyle/>
          <a:p>
            <a:r>
              <a:rPr lang="en-US" sz="1600" b="1" i="0" dirty="0">
                <a:solidFill>
                  <a:schemeClr val="bg1"/>
                </a:solidFill>
                <a:effectLst/>
                <a:latin typeface="+mn-lt"/>
              </a:rPr>
              <a:t>JCTC 19, 3313 (2023)</a:t>
            </a:r>
            <a:endParaRPr lang="en-US" sz="1600" b="1" dirty="0">
              <a:solidFill>
                <a:schemeClr val="bg1"/>
              </a:solidFill>
              <a:latin typeface="+mn-lt"/>
            </a:endParaRPr>
          </a:p>
        </p:txBody>
      </p:sp>
    </p:spTree>
    <p:extLst>
      <p:ext uri="{BB962C8B-B14F-4D97-AF65-F5344CB8AC3E}">
        <p14:creationId xmlns:p14="http://schemas.microsoft.com/office/powerpoint/2010/main" val="853169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BE71F-7CCD-2027-A9CF-7CBA308B73C3}"/>
              </a:ext>
            </a:extLst>
          </p:cNvPr>
          <p:cNvSpPr txBox="1">
            <a:spLocks/>
          </p:cNvSpPr>
          <p:nvPr/>
        </p:nvSpPr>
        <p:spPr>
          <a:xfrm>
            <a:off x="500736" y="3761675"/>
            <a:ext cx="8643264" cy="71597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Century Schoolbook" panose="02040604050505020304" pitchFamily="18" charset="0"/>
                <a:ea typeface="+mj-ea"/>
                <a:cs typeface="+mj-cs"/>
              </a:defRPr>
            </a:lvl1pPr>
          </a:lstStyle>
          <a:p>
            <a:r>
              <a:rPr lang="en-US" sz="2200" dirty="0">
                <a:latin typeface="Calibri" panose="020F0502020204030204" pitchFamily="34" charset="0"/>
                <a:cs typeface="Calibri" panose="020F0502020204030204" pitchFamily="34" charset="0"/>
              </a:rPr>
              <a:t>Simulation run with 100,000 shots on IBM Kolkata quantum computer</a:t>
            </a:r>
          </a:p>
        </p:txBody>
      </p:sp>
      <p:sp>
        <p:nvSpPr>
          <p:cNvPr id="9" name="TextBox 8">
            <a:extLst>
              <a:ext uri="{FF2B5EF4-FFF2-40B4-BE49-F238E27FC236}">
                <a16:creationId xmlns:a16="http://schemas.microsoft.com/office/drawing/2014/main" id="{5D04DD51-130F-94A2-A8F7-61CC56E8197D}"/>
              </a:ext>
            </a:extLst>
          </p:cNvPr>
          <p:cNvSpPr txBox="1"/>
          <p:nvPr/>
        </p:nvSpPr>
        <p:spPr>
          <a:xfrm>
            <a:off x="1360626" y="3448681"/>
            <a:ext cx="383983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Vectorization (N=2, 4 qubits)</a:t>
            </a:r>
          </a:p>
        </p:txBody>
      </p:sp>
      <p:sp>
        <p:nvSpPr>
          <p:cNvPr id="10" name="TextBox 9">
            <a:extLst>
              <a:ext uri="{FF2B5EF4-FFF2-40B4-BE49-F238E27FC236}">
                <a16:creationId xmlns:a16="http://schemas.microsoft.com/office/drawing/2014/main" id="{10B8EB31-D50B-2D91-50BB-004F7416874C}"/>
              </a:ext>
            </a:extLst>
          </p:cNvPr>
          <p:cNvSpPr txBox="1"/>
          <p:nvPr/>
        </p:nvSpPr>
        <p:spPr>
          <a:xfrm>
            <a:off x="5109392" y="3448681"/>
            <a:ext cx="2741438"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Trajectory (N=4, 5 qubits)</a:t>
            </a:r>
          </a:p>
        </p:txBody>
      </p:sp>
      <p:sp>
        <p:nvSpPr>
          <p:cNvPr id="4" name="Title 2">
            <a:extLst>
              <a:ext uri="{FF2B5EF4-FFF2-40B4-BE49-F238E27FC236}">
                <a16:creationId xmlns:a16="http://schemas.microsoft.com/office/drawing/2014/main" id="{26EFAF12-FE9D-3020-5416-EA30E9EE3533}"/>
              </a:ext>
            </a:extLst>
          </p:cNvPr>
          <p:cNvSpPr txBox="1">
            <a:spLocks/>
          </p:cNvSpPr>
          <p:nvPr/>
        </p:nvSpPr>
        <p:spPr>
          <a:xfrm>
            <a:off x="10483" y="73825"/>
            <a:ext cx="9143999" cy="571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bg1"/>
                </a:solidFill>
                <a:latin typeface="Calibri" panose="020F0502020204030204" pitchFamily="34" charset="0"/>
                <a:cs typeface="Calibri" panose="020F0502020204030204" pitchFamily="34" charset="0"/>
              </a:rPr>
              <a:t>Adaptive variational simulation for open quantum systems</a:t>
            </a:r>
            <a:endParaRPr lang="en-US" sz="2800" b="1" i="0" dirty="0">
              <a:solidFill>
                <a:schemeClr val="bg1"/>
              </a:solidFill>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B10BEC3-2A75-1789-ED8A-11A410BCC11D}"/>
              </a:ext>
            </a:extLst>
          </p:cNvPr>
          <p:cNvSpPr txBox="1"/>
          <p:nvPr/>
        </p:nvSpPr>
        <p:spPr>
          <a:xfrm>
            <a:off x="2377206" y="4355262"/>
            <a:ext cx="5329460" cy="307777"/>
          </a:xfrm>
          <a:prstGeom prst="rect">
            <a:avLst/>
          </a:prstGeom>
          <a:noFill/>
        </p:spPr>
        <p:txBody>
          <a:bodyPr wrap="square" rtlCol="0">
            <a:spAutoFit/>
          </a:bodyPr>
          <a:lstStyle/>
          <a:p>
            <a:r>
              <a:rPr lang="en-US" dirty="0"/>
              <a:t>Resolution Enhancement Technique key to error mitigation </a:t>
            </a:r>
          </a:p>
        </p:txBody>
      </p:sp>
      <p:sp>
        <p:nvSpPr>
          <p:cNvPr id="7" name="Slide Number Placeholder 4">
            <a:extLst>
              <a:ext uri="{FF2B5EF4-FFF2-40B4-BE49-F238E27FC236}">
                <a16:creationId xmlns:a16="http://schemas.microsoft.com/office/drawing/2014/main" id="{7271C1F7-A4FD-DF6D-8096-27F32B8F3D6D}"/>
              </a:ext>
            </a:extLst>
          </p:cNvPr>
          <p:cNvSpPr txBox="1">
            <a:spLocks/>
          </p:cNvSpPr>
          <p:nvPr/>
        </p:nvSpPr>
        <p:spPr>
          <a:xfrm>
            <a:off x="4116656" y="4776606"/>
            <a:ext cx="925708" cy="2738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dirty="0">
                <a:solidFill>
                  <a:schemeClr val="bg1"/>
                </a:solidFill>
              </a:rPr>
              <a:t>- </a:t>
            </a:r>
            <a:fld id="{00000000-1234-1234-1234-123412341234}" type="slidenum">
              <a:rPr lang="en-US" smtClean="0">
                <a:solidFill>
                  <a:schemeClr val="bg1"/>
                </a:solidFill>
              </a:rPr>
              <a:pPr algn="ctr"/>
              <a:t>33</a:t>
            </a:fld>
            <a:r>
              <a:rPr lang="en-US" dirty="0">
                <a:solidFill>
                  <a:schemeClr val="bg1"/>
                </a:solidFill>
              </a:rPr>
              <a:t> -</a:t>
            </a:r>
            <a:endParaRPr dirty="0">
              <a:solidFill>
                <a:schemeClr val="bg1"/>
              </a:solidFill>
            </a:endParaRPr>
          </a:p>
        </p:txBody>
      </p:sp>
      <p:pic>
        <p:nvPicPr>
          <p:cNvPr id="2" name="Google Shape;1820;g2a757c5fc29_0_45">
            <a:extLst>
              <a:ext uri="{FF2B5EF4-FFF2-40B4-BE49-F238E27FC236}">
                <a16:creationId xmlns:a16="http://schemas.microsoft.com/office/drawing/2014/main" id="{92382C5D-97CD-24CA-6F02-B355EBF389AD}"/>
              </a:ext>
            </a:extLst>
          </p:cNvPr>
          <p:cNvPicPr preferRelativeResize="0"/>
          <p:nvPr/>
        </p:nvPicPr>
        <p:blipFill rotWithShape="1">
          <a:blip r:embed="rId2">
            <a:alphaModFix/>
          </a:blip>
          <a:srcRect/>
          <a:stretch/>
        </p:blipFill>
        <p:spPr>
          <a:xfrm>
            <a:off x="1179452" y="1701171"/>
            <a:ext cx="2741442" cy="1773069"/>
          </a:xfrm>
          <a:prstGeom prst="rect">
            <a:avLst/>
          </a:prstGeom>
          <a:noFill/>
          <a:ln>
            <a:noFill/>
          </a:ln>
        </p:spPr>
      </p:pic>
      <p:pic>
        <p:nvPicPr>
          <p:cNvPr id="8" name="Google Shape;1821;g2a757c5fc29_0_45">
            <a:extLst>
              <a:ext uri="{FF2B5EF4-FFF2-40B4-BE49-F238E27FC236}">
                <a16:creationId xmlns:a16="http://schemas.microsoft.com/office/drawing/2014/main" id="{B9D60E91-AC4D-C7BB-6136-066ED4D6A90C}"/>
              </a:ext>
            </a:extLst>
          </p:cNvPr>
          <p:cNvPicPr preferRelativeResize="0"/>
          <p:nvPr/>
        </p:nvPicPr>
        <p:blipFill rotWithShape="1">
          <a:blip r:embed="rId3">
            <a:alphaModFix/>
          </a:blip>
          <a:srcRect/>
          <a:stretch/>
        </p:blipFill>
        <p:spPr>
          <a:xfrm>
            <a:off x="4780982" y="1701171"/>
            <a:ext cx="2741438" cy="1773069"/>
          </a:xfrm>
          <a:prstGeom prst="rect">
            <a:avLst/>
          </a:prstGeom>
          <a:noFill/>
          <a:ln>
            <a:noFill/>
          </a:ln>
        </p:spPr>
      </p:pic>
      <p:sp>
        <p:nvSpPr>
          <p:cNvPr id="14" name="TextBox 13">
            <a:extLst>
              <a:ext uri="{FF2B5EF4-FFF2-40B4-BE49-F238E27FC236}">
                <a16:creationId xmlns:a16="http://schemas.microsoft.com/office/drawing/2014/main" id="{E2C01531-8936-C5CE-0DDF-D90C99A58F38}"/>
              </a:ext>
            </a:extLst>
          </p:cNvPr>
          <p:cNvSpPr txBox="1"/>
          <p:nvPr/>
        </p:nvSpPr>
        <p:spPr>
          <a:xfrm>
            <a:off x="257878" y="758892"/>
            <a:ext cx="8643264" cy="769441"/>
          </a:xfrm>
          <a:prstGeom prst="rect">
            <a:avLst/>
          </a:prstGeom>
          <a:noFill/>
        </p:spPr>
        <p:txBody>
          <a:bodyPr wrap="square">
            <a:spAutoFit/>
          </a:bodyPr>
          <a:lstStyle/>
          <a:p>
            <a:r>
              <a:rPr lang="en-US" sz="2200" dirty="0">
                <a:latin typeface="Calibri" panose="020F0502020204030204" pitchFamily="34" charset="0"/>
                <a:cs typeface="Calibri" panose="020F0502020204030204" pitchFamily="34" charset="0"/>
              </a:rPr>
              <a:t>Variationally solves either a vectorized or a stochastically unraveled Lindblad equation – Challenge is McLachlan lower bound not well defined</a:t>
            </a:r>
          </a:p>
        </p:txBody>
      </p:sp>
      <p:sp>
        <p:nvSpPr>
          <p:cNvPr id="16" name="TextBox 15">
            <a:extLst>
              <a:ext uri="{FF2B5EF4-FFF2-40B4-BE49-F238E27FC236}">
                <a16:creationId xmlns:a16="http://schemas.microsoft.com/office/drawing/2014/main" id="{B651EC16-EBB5-31AB-389B-FDF5E8EE47D4}"/>
              </a:ext>
            </a:extLst>
          </p:cNvPr>
          <p:cNvSpPr txBox="1"/>
          <p:nvPr/>
        </p:nvSpPr>
        <p:spPr>
          <a:xfrm>
            <a:off x="6436544" y="4728862"/>
            <a:ext cx="2828571" cy="369332"/>
          </a:xfrm>
          <a:prstGeom prst="rect">
            <a:avLst/>
          </a:prstGeom>
          <a:noFill/>
        </p:spPr>
        <p:txBody>
          <a:bodyPr wrap="square">
            <a:spAutoFit/>
          </a:bodyPr>
          <a:lstStyle/>
          <a:p>
            <a:r>
              <a:rPr lang="en-US" sz="1800" b="1" dirty="0">
                <a:solidFill>
                  <a:schemeClr val="bg1"/>
                </a:solidFill>
              </a:rPr>
              <a:t>Quantum 8, 1252 (2024)</a:t>
            </a:r>
          </a:p>
        </p:txBody>
      </p:sp>
    </p:spTree>
    <p:extLst>
      <p:ext uri="{BB962C8B-B14F-4D97-AF65-F5344CB8AC3E}">
        <p14:creationId xmlns:p14="http://schemas.microsoft.com/office/powerpoint/2010/main" val="142739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DE3E-B57A-7275-9247-2E166F54CC39}"/>
              </a:ext>
            </a:extLst>
          </p:cNvPr>
          <p:cNvSpPr>
            <a:spLocks noGrp="1"/>
          </p:cNvSpPr>
          <p:nvPr>
            <p:ph type="title"/>
          </p:nvPr>
        </p:nvSpPr>
        <p:spPr>
          <a:xfrm>
            <a:off x="360341" y="115267"/>
            <a:ext cx="8573265" cy="493613"/>
          </a:xfrm>
        </p:spPr>
        <p:txBody>
          <a:bodyPr/>
          <a:lstStyle/>
          <a:p>
            <a:r>
              <a:rPr lang="en-US" dirty="0"/>
              <a:t>Noise in quantum systems is the biggest nemesis</a:t>
            </a:r>
          </a:p>
        </p:txBody>
      </p:sp>
      <p:sp>
        <p:nvSpPr>
          <p:cNvPr id="5" name="Slide Number Placeholder 4">
            <a:extLst>
              <a:ext uri="{FF2B5EF4-FFF2-40B4-BE49-F238E27FC236}">
                <a16:creationId xmlns:a16="http://schemas.microsoft.com/office/drawing/2014/main" id="{9C470524-2236-78EA-FCF4-2FEF52EA92A8}"/>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34</a:t>
            </a:fld>
            <a:r>
              <a:rPr lang="en-US"/>
              <a:t> -</a:t>
            </a:r>
            <a:endParaRPr/>
          </a:p>
        </p:txBody>
      </p:sp>
      <p:pic>
        <p:nvPicPr>
          <p:cNvPr id="4098" name="Picture 2" descr="an animated gif showing decoherence">
            <a:extLst>
              <a:ext uri="{FF2B5EF4-FFF2-40B4-BE49-F238E27FC236}">
                <a16:creationId xmlns:a16="http://schemas.microsoft.com/office/drawing/2014/main" id="{707F2E02-BB52-D4AF-A641-4F3AF751C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920" y="1049730"/>
            <a:ext cx="3796755" cy="21566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1609D4-A1DF-F7F7-8B74-F9E821157257}"/>
              </a:ext>
            </a:extLst>
          </p:cNvPr>
          <p:cNvSpPr txBox="1"/>
          <p:nvPr/>
        </p:nvSpPr>
        <p:spPr>
          <a:xfrm>
            <a:off x="3413761" y="823938"/>
            <a:ext cx="4615542" cy="276999"/>
          </a:xfrm>
          <a:prstGeom prst="rect">
            <a:avLst/>
          </a:prstGeom>
          <a:noFill/>
        </p:spPr>
        <p:txBody>
          <a:bodyPr wrap="square">
            <a:spAutoFit/>
          </a:bodyPr>
          <a:lstStyle/>
          <a:p>
            <a:r>
              <a:rPr lang="en-US" sz="1200" dirty="0">
                <a:latin typeface="Calibri" panose="020F0502020204030204" pitchFamily="34" charset="0"/>
                <a:cs typeface="Calibri" panose="020F0502020204030204" pitchFamily="34" charset="0"/>
              </a:rPr>
              <a:t>Credit: N. </a:t>
            </a:r>
            <a:r>
              <a:rPr lang="en-US" sz="1200" dirty="0" err="1">
                <a:latin typeface="Calibri" panose="020F0502020204030204" pitchFamily="34" charset="0"/>
                <a:cs typeface="Calibri" panose="020F0502020204030204" pitchFamily="34" charset="0"/>
              </a:rPr>
              <a:t>Hanacek</a:t>
            </a:r>
            <a:r>
              <a:rPr lang="en-US" sz="1200" dirty="0">
                <a:latin typeface="Calibri" panose="020F0502020204030204" pitchFamily="34" charset="0"/>
                <a:cs typeface="Calibri" panose="020F0502020204030204" pitchFamily="34" charset="0"/>
              </a:rPr>
              <a:t>/NIST</a:t>
            </a:r>
          </a:p>
        </p:txBody>
      </p:sp>
      <p:sp>
        <p:nvSpPr>
          <p:cNvPr id="9" name="TextBox 8">
            <a:extLst>
              <a:ext uri="{FF2B5EF4-FFF2-40B4-BE49-F238E27FC236}">
                <a16:creationId xmlns:a16="http://schemas.microsoft.com/office/drawing/2014/main" id="{17ED8F82-4C68-3DB1-EF79-9EAC07203E8D}"/>
              </a:ext>
            </a:extLst>
          </p:cNvPr>
          <p:cNvSpPr txBox="1"/>
          <p:nvPr/>
        </p:nvSpPr>
        <p:spPr>
          <a:xfrm>
            <a:off x="773864" y="4188830"/>
            <a:ext cx="7611291"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But, we </a:t>
            </a:r>
            <a:r>
              <a:rPr lang="en-US" sz="2400" b="1" u="sng" dirty="0">
                <a:latin typeface="Calibri" panose="020F0502020204030204" pitchFamily="34" charset="0"/>
                <a:cs typeface="Calibri" panose="020F0502020204030204" pitchFamily="34" charset="0"/>
              </a:rPr>
              <a:t>need</a:t>
            </a:r>
            <a:r>
              <a:rPr lang="en-US" sz="2400" dirty="0">
                <a:latin typeface="Calibri" panose="020F0502020204030204" pitchFamily="34" charset="0"/>
                <a:cs typeface="Calibri" panose="020F0502020204030204" pitchFamily="34" charset="0"/>
              </a:rPr>
              <a:t> interactions to do quantum operations</a:t>
            </a:r>
          </a:p>
        </p:txBody>
      </p:sp>
      <p:sp>
        <p:nvSpPr>
          <p:cNvPr id="3" name="TextBox 2">
            <a:extLst>
              <a:ext uri="{FF2B5EF4-FFF2-40B4-BE49-F238E27FC236}">
                <a16:creationId xmlns:a16="http://schemas.microsoft.com/office/drawing/2014/main" id="{A4146D83-A332-B156-A3D6-6646C6BA857C}"/>
              </a:ext>
            </a:extLst>
          </p:cNvPr>
          <p:cNvSpPr txBox="1"/>
          <p:nvPr/>
        </p:nvSpPr>
        <p:spPr>
          <a:xfrm>
            <a:off x="773864" y="3231723"/>
            <a:ext cx="7611291" cy="830997"/>
          </a:xfrm>
          <a:prstGeom prst="rect">
            <a:avLst/>
          </a:prstGeom>
          <a:noFill/>
        </p:spPr>
        <p:txBody>
          <a:bodyPr wrap="square" rtlCol="0">
            <a:spAutoFit/>
          </a:bodyPr>
          <a:lstStyle/>
          <a:p>
            <a:pPr algn="ctr"/>
            <a:r>
              <a:rPr lang="en-US" sz="2400" b="1" u="sng" dirty="0">
                <a:latin typeface="Calibri" panose="020F0502020204030204" pitchFamily="34" charset="0"/>
                <a:cs typeface="Calibri" panose="020F0502020204030204" pitchFamily="34" charset="0"/>
              </a:rPr>
              <a:t>Any</a:t>
            </a:r>
            <a:r>
              <a:rPr lang="en-US" sz="2400" dirty="0">
                <a:latin typeface="Calibri" panose="020F0502020204030204" pitchFamily="34" charset="0"/>
                <a:cs typeface="Calibri" panose="020F0502020204030204" pitchFamily="34" charset="0"/>
              </a:rPr>
              <a:t> interaction between the qubits and their environment leads to information loss</a:t>
            </a:r>
          </a:p>
        </p:txBody>
      </p:sp>
    </p:spTree>
    <p:extLst>
      <p:ext uri="{BB962C8B-B14F-4D97-AF65-F5344CB8AC3E}">
        <p14:creationId xmlns:p14="http://schemas.microsoft.com/office/powerpoint/2010/main" val="43028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6F89-F6AC-4758-C0D7-0EFB663A8B75}"/>
              </a:ext>
            </a:extLst>
          </p:cNvPr>
          <p:cNvSpPr>
            <a:spLocks noGrp="1"/>
          </p:cNvSpPr>
          <p:nvPr>
            <p:ph type="title"/>
          </p:nvPr>
        </p:nvSpPr>
        <p:spPr>
          <a:xfrm>
            <a:off x="318193" y="113952"/>
            <a:ext cx="8507613" cy="493613"/>
          </a:xfrm>
        </p:spPr>
        <p:txBody>
          <a:bodyPr/>
          <a:lstStyle/>
          <a:p>
            <a:r>
              <a:rPr lang="en-US" dirty="0"/>
              <a:t>New error correction codes are being developed</a:t>
            </a:r>
          </a:p>
        </p:txBody>
      </p:sp>
      <p:sp>
        <p:nvSpPr>
          <p:cNvPr id="5" name="Slide Number Placeholder 4">
            <a:extLst>
              <a:ext uri="{FF2B5EF4-FFF2-40B4-BE49-F238E27FC236}">
                <a16:creationId xmlns:a16="http://schemas.microsoft.com/office/drawing/2014/main" id="{EC83AA35-3672-69A2-3A68-2CB5ED80706A}"/>
              </a:ext>
            </a:extLst>
          </p:cNvPr>
          <p:cNvSpPr>
            <a:spLocks noGrp="1"/>
          </p:cNvSpPr>
          <p:nvPr>
            <p:ph type="sldNum" idx="12"/>
          </p:nvPr>
        </p:nvSpPr>
        <p:spPr/>
        <p:txBody>
          <a:bodyPr/>
          <a:lstStyle/>
          <a:p>
            <a:pPr marL="0" lvl="0" indent="0" algn="ctr" rtl="0">
              <a:spcBef>
                <a:spcPts val="0"/>
              </a:spcBef>
              <a:spcAft>
                <a:spcPts val="0"/>
              </a:spcAft>
              <a:buNone/>
            </a:pPr>
            <a:r>
              <a:rPr lang="en-US" dirty="0"/>
              <a:t>- </a:t>
            </a:r>
            <a:fld id="{00000000-1234-1234-1234-123412341234}" type="slidenum">
              <a:rPr lang="en-US" smtClean="0"/>
              <a:t>35</a:t>
            </a:fld>
            <a:r>
              <a:rPr lang="en-US" dirty="0"/>
              <a:t> -</a:t>
            </a:r>
            <a:endParaRPr dirty="0"/>
          </a:p>
        </p:txBody>
      </p:sp>
      <p:sp>
        <p:nvSpPr>
          <p:cNvPr id="6" name="Rectangle 5">
            <a:extLst>
              <a:ext uri="{FF2B5EF4-FFF2-40B4-BE49-F238E27FC236}">
                <a16:creationId xmlns:a16="http://schemas.microsoft.com/office/drawing/2014/main" id="{8DDD14FE-FC1A-0FF9-0A6F-00F61EE0F7DA}"/>
              </a:ext>
            </a:extLst>
          </p:cNvPr>
          <p:cNvSpPr/>
          <p:nvPr/>
        </p:nvSpPr>
        <p:spPr>
          <a:xfrm>
            <a:off x="278313" y="3410172"/>
            <a:ext cx="8587372" cy="757130"/>
          </a:xfrm>
          <a:prstGeom prst="rect">
            <a:avLst/>
          </a:prstGeom>
        </p:spPr>
        <p:txBody>
          <a:bodyPr wrap="square">
            <a:spAutoFit/>
          </a:bodyPr>
          <a:lstStyle/>
          <a:p>
            <a:pPr marL="50800" indent="0" algn="ctr">
              <a:lnSpc>
                <a:spcPct val="90000"/>
              </a:lnSpc>
              <a:spcBef>
                <a:spcPts val="600"/>
              </a:spcBef>
              <a:buNone/>
            </a:pPr>
            <a:r>
              <a:rPr lang="en-US" sz="2400" b="1" dirty="0">
                <a:latin typeface="Calibri" panose="020F0502020204030204" pitchFamily="34" charset="0"/>
                <a:cs typeface="Calibri" panose="020F0502020204030204" pitchFamily="34" charset="0"/>
              </a:rPr>
              <a:t>Full error correction (hardware or software) a long-term solution, driven by increases in qubit counts and increases in fidelity</a:t>
            </a:r>
          </a:p>
        </p:txBody>
      </p:sp>
      <p:pic>
        <p:nvPicPr>
          <p:cNvPr id="18434" name="Picture 2" descr="Fig. 1">
            <a:extLst>
              <a:ext uri="{FF2B5EF4-FFF2-40B4-BE49-F238E27FC236}">
                <a16:creationId xmlns:a16="http://schemas.microsoft.com/office/drawing/2014/main" id="{C04CC562-56CC-F03E-5969-E5D61AEEB9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93" y="1296996"/>
            <a:ext cx="2463869" cy="14237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7CC90C-9A3E-C956-4E88-49039B6EF6D0}"/>
              </a:ext>
            </a:extLst>
          </p:cNvPr>
          <p:cNvSpPr txBox="1"/>
          <p:nvPr/>
        </p:nvSpPr>
        <p:spPr>
          <a:xfrm>
            <a:off x="583982" y="888317"/>
            <a:ext cx="9272117" cy="369332"/>
          </a:xfrm>
          <a:prstGeom prst="rect">
            <a:avLst/>
          </a:prstGeom>
          <a:noFill/>
        </p:spPr>
        <p:txBody>
          <a:bodyPr wrap="square" rtlCol="0">
            <a:spAutoFit/>
          </a:bodyPr>
          <a:lstStyle/>
          <a:p>
            <a:r>
              <a:rPr lang="en-US" sz="1800" b="1" dirty="0"/>
              <a:t>Surface code                  Low-Density Parity Code              Heavy-Hexagon</a:t>
            </a:r>
          </a:p>
        </p:txBody>
      </p:sp>
      <p:sp>
        <p:nvSpPr>
          <p:cNvPr id="9" name="Rectangle 8">
            <a:extLst>
              <a:ext uri="{FF2B5EF4-FFF2-40B4-BE49-F238E27FC236}">
                <a16:creationId xmlns:a16="http://schemas.microsoft.com/office/drawing/2014/main" id="{93F39E50-9D55-FECF-036C-B76D121E0ADC}"/>
              </a:ext>
            </a:extLst>
          </p:cNvPr>
          <p:cNvSpPr/>
          <p:nvPr/>
        </p:nvSpPr>
        <p:spPr>
          <a:xfrm>
            <a:off x="182014" y="2880343"/>
            <a:ext cx="8961986" cy="307777"/>
          </a:xfrm>
          <a:prstGeom prst="rect">
            <a:avLst/>
          </a:prstGeom>
        </p:spPr>
        <p:txBody>
          <a:bodyPr wrap="square">
            <a:spAutoFit/>
          </a:bodyPr>
          <a:lstStyle/>
          <a:p>
            <a:r>
              <a:rPr lang="en-US" i="1" dirty="0" err="1"/>
              <a:t>npj</a:t>
            </a:r>
            <a:r>
              <a:rPr lang="en-US" i="1" dirty="0"/>
              <a:t> Quant. Inf. </a:t>
            </a:r>
            <a:r>
              <a:rPr lang="en-US" b="1" i="1" dirty="0"/>
              <a:t>4</a:t>
            </a:r>
            <a:r>
              <a:rPr lang="en-US" i="1" dirty="0"/>
              <a:t>, 55 (2018)                 </a:t>
            </a:r>
            <a:r>
              <a:rPr lang="en-US" b="0" i="1" dirty="0">
                <a:solidFill>
                  <a:srgbClr val="222222"/>
                </a:solidFill>
                <a:effectLst/>
                <a:latin typeface="-apple-system"/>
              </a:rPr>
              <a:t>Quant. Inf. </a:t>
            </a:r>
            <a:r>
              <a:rPr lang="en-US" b="0" i="1" dirty="0" err="1">
                <a:solidFill>
                  <a:srgbClr val="222222"/>
                </a:solidFill>
                <a:effectLst/>
                <a:latin typeface="-apple-system"/>
              </a:rPr>
              <a:t>Comput</a:t>
            </a:r>
            <a:r>
              <a:rPr lang="en-US" b="0" i="1" dirty="0">
                <a:solidFill>
                  <a:srgbClr val="222222"/>
                </a:solidFill>
                <a:effectLst/>
                <a:latin typeface="-apple-system"/>
              </a:rPr>
              <a:t>.</a:t>
            </a:r>
            <a:r>
              <a:rPr lang="en-US" b="0" i="0" dirty="0">
                <a:solidFill>
                  <a:srgbClr val="222222"/>
                </a:solidFill>
                <a:effectLst/>
                <a:latin typeface="-apple-system"/>
              </a:rPr>
              <a:t> </a:t>
            </a:r>
            <a:r>
              <a:rPr lang="en-US" b="1" i="0" dirty="0">
                <a:solidFill>
                  <a:srgbClr val="222222"/>
                </a:solidFill>
                <a:effectLst/>
                <a:latin typeface="-apple-system"/>
              </a:rPr>
              <a:t>14</a:t>
            </a:r>
            <a:r>
              <a:rPr lang="en-US" b="0" i="0" dirty="0">
                <a:solidFill>
                  <a:srgbClr val="222222"/>
                </a:solidFill>
                <a:effectLst/>
                <a:latin typeface="-apple-system"/>
              </a:rPr>
              <a:t>, 1338 (2014)</a:t>
            </a:r>
            <a:r>
              <a:rPr lang="en-US" i="1" dirty="0"/>
              <a:t>             Phys. Rev. X </a:t>
            </a:r>
            <a:r>
              <a:rPr lang="en-US" b="1" i="1" dirty="0"/>
              <a:t>10</a:t>
            </a:r>
            <a:r>
              <a:rPr lang="en-US" i="1" dirty="0"/>
              <a:t>, 011022 (2020)  </a:t>
            </a:r>
          </a:p>
        </p:txBody>
      </p:sp>
      <p:pic>
        <p:nvPicPr>
          <p:cNvPr id="11" name="Picture 10">
            <a:extLst>
              <a:ext uri="{FF2B5EF4-FFF2-40B4-BE49-F238E27FC236}">
                <a16:creationId xmlns:a16="http://schemas.microsoft.com/office/drawing/2014/main" id="{4FD863B8-08AA-D7CD-41F3-AA02AE0C1AE6}"/>
              </a:ext>
            </a:extLst>
          </p:cNvPr>
          <p:cNvPicPr>
            <a:picLocks noChangeAspect="1"/>
          </p:cNvPicPr>
          <p:nvPr/>
        </p:nvPicPr>
        <p:blipFill>
          <a:blip r:embed="rId3"/>
          <a:stretch>
            <a:fillRect/>
          </a:stretch>
        </p:blipFill>
        <p:spPr>
          <a:xfrm>
            <a:off x="6504418" y="1333836"/>
            <a:ext cx="2321388" cy="1546507"/>
          </a:xfrm>
          <a:prstGeom prst="rect">
            <a:avLst/>
          </a:prstGeom>
        </p:spPr>
      </p:pic>
      <p:sp>
        <p:nvSpPr>
          <p:cNvPr id="3" name="Rectangle 2">
            <a:extLst>
              <a:ext uri="{FF2B5EF4-FFF2-40B4-BE49-F238E27FC236}">
                <a16:creationId xmlns:a16="http://schemas.microsoft.com/office/drawing/2014/main" id="{E6F9161A-E728-71A0-1CAB-52EAD67D8471}"/>
              </a:ext>
            </a:extLst>
          </p:cNvPr>
          <p:cNvSpPr/>
          <p:nvPr/>
        </p:nvSpPr>
        <p:spPr>
          <a:xfrm>
            <a:off x="238434" y="4255183"/>
            <a:ext cx="8587372" cy="424732"/>
          </a:xfrm>
          <a:prstGeom prst="rect">
            <a:avLst/>
          </a:prstGeom>
        </p:spPr>
        <p:txBody>
          <a:bodyPr wrap="square">
            <a:spAutoFit/>
          </a:bodyPr>
          <a:lstStyle/>
          <a:p>
            <a:pPr marL="50800" indent="0" algn="ctr">
              <a:lnSpc>
                <a:spcPct val="90000"/>
              </a:lnSpc>
              <a:spcBef>
                <a:spcPts val="600"/>
              </a:spcBef>
              <a:buNone/>
            </a:pPr>
            <a:r>
              <a:rPr lang="en-US" sz="2400" b="1" dirty="0">
                <a:solidFill>
                  <a:srgbClr val="FF0000"/>
                </a:solidFill>
                <a:latin typeface="Calibri" panose="020F0502020204030204" pitchFamily="34" charset="0"/>
                <a:cs typeface="Calibri" panose="020F0502020204030204" pitchFamily="34" charset="0"/>
              </a:rPr>
              <a:t>For science problems we may not need full error correction</a:t>
            </a:r>
          </a:p>
        </p:txBody>
      </p:sp>
      <p:grpSp>
        <p:nvGrpSpPr>
          <p:cNvPr id="8" name="Group 7">
            <a:extLst>
              <a:ext uri="{FF2B5EF4-FFF2-40B4-BE49-F238E27FC236}">
                <a16:creationId xmlns:a16="http://schemas.microsoft.com/office/drawing/2014/main" id="{5F23B662-D91C-AE79-81F2-A5F0B75D11D1}"/>
              </a:ext>
            </a:extLst>
          </p:cNvPr>
          <p:cNvGrpSpPr/>
          <p:nvPr/>
        </p:nvGrpSpPr>
        <p:grpSpPr>
          <a:xfrm>
            <a:off x="3422931" y="1257649"/>
            <a:ext cx="2225310" cy="1631562"/>
            <a:chOff x="3422931" y="1257649"/>
            <a:chExt cx="2225310" cy="1631562"/>
          </a:xfrm>
        </p:grpSpPr>
        <p:pic>
          <p:nvPicPr>
            <p:cNvPr id="1026" name="Picture 2" descr="High-threshold and low-overhead fault-tolerant quantum memory | Nature">
              <a:extLst>
                <a:ext uri="{FF2B5EF4-FFF2-40B4-BE49-F238E27FC236}">
                  <a16:creationId xmlns:a16="http://schemas.microsoft.com/office/drawing/2014/main" id="{C5337E24-532B-73DD-E642-54D0ACFF9E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3055" b="53018"/>
            <a:stretch/>
          </p:blipFill>
          <p:spPr bwMode="auto">
            <a:xfrm>
              <a:off x="3544311" y="1306569"/>
              <a:ext cx="2103930" cy="15826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EBCD139-0819-1E5F-BD10-7620859E3FF9}"/>
                </a:ext>
              </a:extLst>
            </p:cNvPr>
            <p:cNvSpPr/>
            <p:nvPr/>
          </p:nvSpPr>
          <p:spPr>
            <a:xfrm>
              <a:off x="3422931" y="1257649"/>
              <a:ext cx="356050" cy="2807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055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DB749-1B71-167E-F790-620D21BF4924}"/>
              </a:ext>
            </a:extLst>
          </p:cNvPr>
          <p:cNvSpPr>
            <a:spLocks noGrp="1"/>
          </p:cNvSpPr>
          <p:nvPr>
            <p:ph type="title"/>
          </p:nvPr>
        </p:nvSpPr>
        <p:spPr>
          <a:xfrm>
            <a:off x="0" y="115267"/>
            <a:ext cx="9144000" cy="493613"/>
          </a:xfrm>
        </p:spPr>
        <p:txBody>
          <a:bodyPr/>
          <a:lstStyle/>
          <a:p>
            <a:r>
              <a:rPr lang="en-US" sz="2600" dirty="0"/>
              <a:t>Decoding is expensive, but HPC might not be needed in real-time</a:t>
            </a:r>
          </a:p>
        </p:txBody>
      </p:sp>
      <p:sp>
        <p:nvSpPr>
          <p:cNvPr id="5" name="Slide Number Placeholder 4">
            <a:extLst>
              <a:ext uri="{FF2B5EF4-FFF2-40B4-BE49-F238E27FC236}">
                <a16:creationId xmlns:a16="http://schemas.microsoft.com/office/drawing/2014/main" id="{6EE0BC4C-E26E-BDC5-5674-F0F3FF68764A}"/>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36</a:t>
            </a:fld>
            <a:r>
              <a:rPr lang="en-US"/>
              <a:t> -</a:t>
            </a:r>
            <a:endParaRPr/>
          </a:p>
        </p:txBody>
      </p:sp>
      <p:pic>
        <p:nvPicPr>
          <p:cNvPr id="7" name="Picture 6">
            <a:extLst>
              <a:ext uri="{FF2B5EF4-FFF2-40B4-BE49-F238E27FC236}">
                <a16:creationId xmlns:a16="http://schemas.microsoft.com/office/drawing/2014/main" id="{8B136F7B-C69D-4FFD-E366-C7CA852B1D01}"/>
              </a:ext>
            </a:extLst>
          </p:cNvPr>
          <p:cNvPicPr>
            <a:picLocks noChangeAspect="1"/>
          </p:cNvPicPr>
          <p:nvPr/>
        </p:nvPicPr>
        <p:blipFill>
          <a:blip r:embed="rId2"/>
          <a:stretch>
            <a:fillRect/>
          </a:stretch>
        </p:blipFill>
        <p:spPr>
          <a:xfrm>
            <a:off x="2133600" y="829547"/>
            <a:ext cx="5253789" cy="2042357"/>
          </a:xfrm>
          <a:prstGeom prst="rect">
            <a:avLst/>
          </a:prstGeom>
          <a:ln>
            <a:solidFill>
              <a:schemeClr val="accent1"/>
            </a:solidFill>
          </a:ln>
        </p:spPr>
      </p:pic>
      <p:pic>
        <p:nvPicPr>
          <p:cNvPr id="9" name="Picture 8">
            <a:extLst>
              <a:ext uri="{FF2B5EF4-FFF2-40B4-BE49-F238E27FC236}">
                <a16:creationId xmlns:a16="http://schemas.microsoft.com/office/drawing/2014/main" id="{225AE81A-547D-1480-3938-75448606F695}"/>
              </a:ext>
            </a:extLst>
          </p:cNvPr>
          <p:cNvPicPr>
            <a:picLocks noChangeAspect="1"/>
          </p:cNvPicPr>
          <p:nvPr/>
        </p:nvPicPr>
        <p:blipFill>
          <a:blip r:embed="rId3"/>
          <a:stretch>
            <a:fillRect/>
          </a:stretch>
        </p:blipFill>
        <p:spPr>
          <a:xfrm>
            <a:off x="1259002" y="2932152"/>
            <a:ext cx="6625995" cy="1764064"/>
          </a:xfrm>
          <a:prstGeom prst="rect">
            <a:avLst/>
          </a:prstGeom>
        </p:spPr>
      </p:pic>
      <p:sp>
        <p:nvSpPr>
          <p:cNvPr id="10" name="Rectangle 9">
            <a:extLst>
              <a:ext uri="{FF2B5EF4-FFF2-40B4-BE49-F238E27FC236}">
                <a16:creationId xmlns:a16="http://schemas.microsoft.com/office/drawing/2014/main" id="{DEFC5276-DD88-5752-54C6-15292CB9D339}"/>
              </a:ext>
            </a:extLst>
          </p:cNvPr>
          <p:cNvSpPr/>
          <p:nvPr/>
        </p:nvSpPr>
        <p:spPr>
          <a:xfrm>
            <a:off x="1179095" y="4026568"/>
            <a:ext cx="6705902" cy="5213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253139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FA1E-924A-9304-FF83-9E6ED466CEE9}"/>
              </a:ext>
            </a:extLst>
          </p:cNvPr>
          <p:cNvSpPr>
            <a:spLocks noGrp="1"/>
          </p:cNvSpPr>
          <p:nvPr>
            <p:ph type="title"/>
          </p:nvPr>
        </p:nvSpPr>
        <p:spPr/>
        <p:txBody>
          <a:bodyPr/>
          <a:lstStyle/>
          <a:p>
            <a:r>
              <a:rPr lang="en-US" dirty="0"/>
              <a:t>First demonstrations of error correction in 2024</a:t>
            </a:r>
          </a:p>
        </p:txBody>
      </p:sp>
      <p:sp>
        <p:nvSpPr>
          <p:cNvPr id="5" name="Slide Number Placeholder 4">
            <a:extLst>
              <a:ext uri="{FF2B5EF4-FFF2-40B4-BE49-F238E27FC236}">
                <a16:creationId xmlns:a16="http://schemas.microsoft.com/office/drawing/2014/main" id="{7C4A5D96-9BDB-1A31-9F5A-DFA19DD8031B}"/>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37</a:t>
            </a:fld>
            <a:r>
              <a:rPr lang="en-US"/>
              <a:t> -</a:t>
            </a:r>
            <a:endParaRPr/>
          </a:p>
        </p:txBody>
      </p:sp>
      <p:pic>
        <p:nvPicPr>
          <p:cNvPr id="4" name="Picture 3">
            <a:extLst>
              <a:ext uri="{FF2B5EF4-FFF2-40B4-BE49-F238E27FC236}">
                <a16:creationId xmlns:a16="http://schemas.microsoft.com/office/drawing/2014/main" id="{88634805-68F7-5743-A70A-E5C9915F869B}"/>
              </a:ext>
            </a:extLst>
          </p:cNvPr>
          <p:cNvPicPr>
            <a:picLocks noChangeAspect="1"/>
          </p:cNvPicPr>
          <p:nvPr/>
        </p:nvPicPr>
        <p:blipFill rotWithShape="1">
          <a:blip r:embed="rId2"/>
          <a:srcRect l="16190" t="23877" r="36387" b="41471"/>
          <a:stretch/>
        </p:blipFill>
        <p:spPr>
          <a:xfrm>
            <a:off x="157549" y="2003108"/>
            <a:ext cx="3685933" cy="1514983"/>
          </a:xfrm>
          <a:prstGeom prst="rect">
            <a:avLst/>
          </a:prstGeom>
          <a:ln w="25400">
            <a:solidFill>
              <a:schemeClr val="bg2">
                <a:lumMod val="75000"/>
              </a:schemeClr>
            </a:solidFill>
          </a:ln>
          <a:effectLst/>
        </p:spPr>
      </p:pic>
      <p:pic>
        <p:nvPicPr>
          <p:cNvPr id="12" name="Picture 11">
            <a:extLst>
              <a:ext uri="{FF2B5EF4-FFF2-40B4-BE49-F238E27FC236}">
                <a16:creationId xmlns:a16="http://schemas.microsoft.com/office/drawing/2014/main" id="{E00A0CD0-9B56-860F-CCFD-B1B1ADA0D88E}"/>
              </a:ext>
            </a:extLst>
          </p:cNvPr>
          <p:cNvPicPr>
            <a:picLocks noChangeAspect="1"/>
          </p:cNvPicPr>
          <p:nvPr/>
        </p:nvPicPr>
        <p:blipFill rotWithShape="1">
          <a:blip r:embed="rId3"/>
          <a:srcRect l="13445" t="17869" r="29973" b="55735"/>
          <a:stretch/>
        </p:blipFill>
        <p:spPr>
          <a:xfrm>
            <a:off x="157549" y="3607614"/>
            <a:ext cx="3986992" cy="1046245"/>
          </a:xfrm>
          <a:prstGeom prst="rect">
            <a:avLst/>
          </a:prstGeom>
          <a:ln w="25400">
            <a:solidFill>
              <a:schemeClr val="bg2">
                <a:lumMod val="75000"/>
              </a:schemeClr>
            </a:solidFill>
          </a:ln>
          <a:effectLst/>
        </p:spPr>
      </p:pic>
      <p:pic>
        <p:nvPicPr>
          <p:cNvPr id="14" name="Picture 13">
            <a:extLst>
              <a:ext uri="{FF2B5EF4-FFF2-40B4-BE49-F238E27FC236}">
                <a16:creationId xmlns:a16="http://schemas.microsoft.com/office/drawing/2014/main" id="{EFB19E79-8DAB-5172-29D5-6B72E3680614}"/>
              </a:ext>
            </a:extLst>
          </p:cNvPr>
          <p:cNvPicPr>
            <a:picLocks noChangeAspect="1"/>
          </p:cNvPicPr>
          <p:nvPr/>
        </p:nvPicPr>
        <p:blipFill rotWithShape="1">
          <a:blip r:embed="rId4"/>
          <a:srcRect l="6386" t="41083" r="48124" b="31279"/>
          <a:stretch/>
        </p:blipFill>
        <p:spPr>
          <a:xfrm>
            <a:off x="157549" y="748577"/>
            <a:ext cx="3339833" cy="1141399"/>
          </a:xfrm>
          <a:prstGeom prst="rect">
            <a:avLst/>
          </a:prstGeom>
          <a:noFill/>
          <a:ln w="25400">
            <a:solidFill>
              <a:schemeClr val="bg2">
                <a:lumMod val="75000"/>
              </a:schemeClr>
            </a:solidFill>
          </a:ln>
          <a:effectLst/>
        </p:spPr>
      </p:pic>
      <p:pic>
        <p:nvPicPr>
          <p:cNvPr id="9" name="Picture 8">
            <a:extLst>
              <a:ext uri="{FF2B5EF4-FFF2-40B4-BE49-F238E27FC236}">
                <a16:creationId xmlns:a16="http://schemas.microsoft.com/office/drawing/2014/main" id="{C7A04A6E-165B-BBF2-517B-F5520C81D56A}"/>
              </a:ext>
            </a:extLst>
          </p:cNvPr>
          <p:cNvPicPr>
            <a:picLocks noChangeAspect="1"/>
          </p:cNvPicPr>
          <p:nvPr/>
        </p:nvPicPr>
        <p:blipFill rotWithShape="1">
          <a:blip r:embed="rId5"/>
          <a:srcRect b="50000"/>
          <a:stretch/>
        </p:blipFill>
        <p:spPr>
          <a:xfrm>
            <a:off x="6025311" y="739818"/>
            <a:ext cx="2961385" cy="1373959"/>
          </a:xfrm>
          <a:prstGeom prst="rect">
            <a:avLst/>
          </a:prstGeom>
          <a:ln w="25400">
            <a:solidFill>
              <a:schemeClr val="bg2">
                <a:lumMod val="75000"/>
              </a:schemeClr>
            </a:solidFill>
          </a:ln>
          <a:effectLst/>
        </p:spPr>
      </p:pic>
      <p:pic>
        <p:nvPicPr>
          <p:cNvPr id="7" name="Picture 6">
            <a:extLst>
              <a:ext uri="{FF2B5EF4-FFF2-40B4-BE49-F238E27FC236}">
                <a16:creationId xmlns:a16="http://schemas.microsoft.com/office/drawing/2014/main" id="{FCF41A71-E986-3C75-FE39-C37134A226D1}"/>
              </a:ext>
            </a:extLst>
          </p:cNvPr>
          <p:cNvPicPr>
            <a:picLocks noChangeAspect="1"/>
          </p:cNvPicPr>
          <p:nvPr/>
        </p:nvPicPr>
        <p:blipFill rotWithShape="1">
          <a:blip r:embed="rId6"/>
          <a:srcRect b="40798"/>
          <a:stretch/>
        </p:blipFill>
        <p:spPr>
          <a:xfrm>
            <a:off x="4763039" y="3752644"/>
            <a:ext cx="4223657" cy="944510"/>
          </a:xfrm>
          <a:prstGeom prst="rect">
            <a:avLst/>
          </a:prstGeom>
          <a:ln w="25400">
            <a:solidFill>
              <a:schemeClr val="bg2">
                <a:lumMod val="75000"/>
              </a:schemeClr>
            </a:solidFill>
          </a:ln>
          <a:effectLst/>
        </p:spPr>
      </p:pic>
      <p:pic>
        <p:nvPicPr>
          <p:cNvPr id="15" name="Picture 14">
            <a:extLst>
              <a:ext uri="{FF2B5EF4-FFF2-40B4-BE49-F238E27FC236}">
                <a16:creationId xmlns:a16="http://schemas.microsoft.com/office/drawing/2014/main" id="{19574310-61F1-5517-432C-6F35BED7A487}"/>
              </a:ext>
            </a:extLst>
          </p:cNvPr>
          <p:cNvPicPr>
            <a:picLocks noChangeAspect="1"/>
          </p:cNvPicPr>
          <p:nvPr/>
        </p:nvPicPr>
        <p:blipFill rotWithShape="1">
          <a:blip r:embed="rId7"/>
          <a:srcRect b="59717"/>
          <a:stretch/>
        </p:blipFill>
        <p:spPr>
          <a:xfrm>
            <a:off x="2089866" y="1079106"/>
            <a:ext cx="3899854" cy="854041"/>
          </a:xfrm>
          <a:prstGeom prst="rect">
            <a:avLst/>
          </a:prstGeom>
          <a:ln w="25400">
            <a:solidFill>
              <a:schemeClr val="bg2">
                <a:lumMod val="75000"/>
              </a:schemeClr>
            </a:solidFill>
          </a:ln>
          <a:effectLst/>
        </p:spPr>
      </p:pic>
      <p:pic>
        <p:nvPicPr>
          <p:cNvPr id="11" name="Picture 10">
            <a:extLst>
              <a:ext uri="{FF2B5EF4-FFF2-40B4-BE49-F238E27FC236}">
                <a16:creationId xmlns:a16="http://schemas.microsoft.com/office/drawing/2014/main" id="{80774BCA-5BCB-35BA-5D25-E4AC0627CCC1}"/>
              </a:ext>
            </a:extLst>
          </p:cNvPr>
          <p:cNvPicPr>
            <a:picLocks noChangeAspect="1"/>
          </p:cNvPicPr>
          <p:nvPr/>
        </p:nvPicPr>
        <p:blipFill rotWithShape="1">
          <a:blip r:embed="rId8"/>
          <a:srcRect b="55770"/>
          <a:stretch/>
        </p:blipFill>
        <p:spPr>
          <a:xfrm>
            <a:off x="3008377" y="2527860"/>
            <a:ext cx="2884731" cy="990231"/>
          </a:xfrm>
          <a:prstGeom prst="rect">
            <a:avLst/>
          </a:prstGeom>
          <a:ln w="25400">
            <a:solidFill>
              <a:schemeClr val="bg2">
                <a:lumMod val="75000"/>
              </a:schemeClr>
            </a:solidFill>
          </a:ln>
          <a:effectLst/>
        </p:spPr>
      </p:pic>
      <p:pic>
        <p:nvPicPr>
          <p:cNvPr id="6" name="Picture 5">
            <a:extLst>
              <a:ext uri="{FF2B5EF4-FFF2-40B4-BE49-F238E27FC236}">
                <a16:creationId xmlns:a16="http://schemas.microsoft.com/office/drawing/2014/main" id="{38A29091-4B40-BAF2-DCDF-3F5FBB2BF9F9}"/>
              </a:ext>
            </a:extLst>
          </p:cNvPr>
          <p:cNvPicPr>
            <a:picLocks noChangeAspect="1"/>
          </p:cNvPicPr>
          <p:nvPr/>
        </p:nvPicPr>
        <p:blipFill>
          <a:blip r:embed="rId9"/>
          <a:stretch>
            <a:fillRect/>
          </a:stretch>
        </p:blipFill>
        <p:spPr>
          <a:xfrm>
            <a:off x="5534065" y="1942473"/>
            <a:ext cx="3452631" cy="1730719"/>
          </a:xfrm>
          <a:prstGeom prst="rect">
            <a:avLst/>
          </a:prstGeom>
          <a:ln w="25400">
            <a:solidFill>
              <a:schemeClr val="accent1"/>
            </a:solidFill>
          </a:ln>
        </p:spPr>
      </p:pic>
    </p:spTree>
    <p:extLst>
      <p:ext uri="{BB962C8B-B14F-4D97-AF65-F5344CB8AC3E}">
        <p14:creationId xmlns:p14="http://schemas.microsoft.com/office/powerpoint/2010/main" val="2183233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CustomShape 1"/>
          <p:cNvSpPr/>
          <p:nvPr/>
        </p:nvSpPr>
        <p:spPr>
          <a:xfrm>
            <a:off x="3946153" y="892659"/>
            <a:ext cx="5197847" cy="3828060"/>
          </a:xfrm>
          <a:prstGeom prst="rect">
            <a:avLst/>
          </a:prstGeom>
          <a:noFill/>
          <a:ln w="9360">
            <a:noFill/>
          </a:ln>
        </p:spPr>
        <p:style>
          <a:lnRef idx="0">
            <a:scrgbClr r="0" g="0" b="0"/>
          </a:lnRef>
          <a:fillRef idx="0">
            <a:scrgbClr r="0" g="0" b="0"/>
          </a:fillRef>
          <a:effectRef idx="0">
            <a:scrgbClr r="0" g="0" b="0"/>
          </a:effectRef>
          <a:fontRef idx="minor"/>
        </p:style>
        <p:txBody>
          <a:bodyPr lIns="68310" tIns="33750" rIns="68310" bIns="33750">
            <a:noAutofit/>
          </a:bodyPr>
          <a:lstStyle/>
          <a:p>
            <a:pPr>
              <a:spcAft>
                <a:spcPts val="919"/>
              </a:spcAft>
            </a:pPr>
            <a:r>
              <a:rPr lang="en-US" sz="1800" b="1" spc="-1" dirty="0">
                <a:latin typeface="Calibri"/>
                <a:ea typeface="DejaVu Sans"/>
              </a:rPr>
              <a:t>Combination of both existing and LBNL’s new “estimation circuits” mitigation approaches enabled larger scale simulations leading to quantum circuits with hundreds of operations to be run on quantum computer</a:t>
            </a:r>
            <a:endParaRPr lang="en-US" sz="1800" spc="-1" dirty="0">
              <a:latin typeface="Arial"/>
            </a:endParaRPr>
          </a:p>
          <a:p>
            <a:pPr marL="810">
              <a:spcAft>
                <a:spcPts val="217"/>
              </a:spcAft>
            </a:pPr>
            <a:endParaRPr lang="en-US" sz="1800" spc="-1" dirty="0">
              <a:latin typeface="Calibri"/>
              <a:ea typeface="DejaVu Sans"/>
            </a:endParaRPr>
          </a:p>
          <a:p>
            <a:pPr marL="810">
              <a:spcAft>
                <a:spcPts val="217"/>
              </a:spcAft>
            </a:pPr>
            <a:r>
              <a:rPr lang="en-US" sz="1800" spc="-1" dirty="0">
                <a:latin typeface="Calibri"/>
                <a:ea typeface="DejaVu Sans"/>
              </a:rPr>
              <a:t>Team science, requiring physicists, chemists, computer scientists and applied mathematicians needed to achieve this result</a:t>
            </a:r>
          </a:p>
          <a:p>
            <a:pPr marL="810">
              <a:spcAft>
                <a:spcPts val="217"/>
              </a:spcAft>
            </a:pPr>
            <a:endParaRPr lang="en-US" sz="1800" spc="-1" dirty="0">
              <a:latin typeface="Calibri"/>
              <a:ea typeface="DejaVu Sans"/>
            </a:endParaRPr>
          </a:p>
          <a:p>
            <a:pPr marL="810">
              <a:spcAft>
                <a:spcPts val="217"/>
              </a:spcAft>
            </a:pPr>
            <a:r>
              <a:rPr lang="en-US" sz="1800" spc="-1" dirty="0">
                <a:latin typeface="Calibri"/>
                <a:ea typeface="DejaVu Sans"/>
              </a:rPr>
              <a:t>Would require a Quantum Volume of &gt; 48,000</a:t>
            </a:r>
          </a:p>
          <a:p>
            <a:pPr marL="810" lvl="1">
              <a:spcAft>
                <a:spcPts val="217"/>
              </a:spcAft>
            </a:pPr>
            <a:r>
              <a:rPr lang="en-US" sz="1800" spc="-1" dirty="0" err="1">
                <a:latin typeface="Calibri"/>
                <a:ea typeface="DejaVu Sans"/>
              </a:rPr>
              <a:t>Quantinuum</a:t>
            </a:r>
            <a:r>
              <a:rPr lang="en-US" sz="1800" spc="-1" dirty="0">
                <a:latin typeface="Calibri"/>
                <a:ea typeface="DejaVu Sans"/>
              </a:rPr>
              <a:t> H2 hardware 2²³ = 8,388,608 (2025)</a:t>
            </a:r>
            <a:endParaRPr lang="en-US" sz="1800" spc="-1" dirty="0">
              <a:latin typeface="Arial"/>
            </a:endParaRPr>
          </a:p>
        </p:txBody>
      </p:sp>
      <p:sp>
        <p:nvSpPr>
          <p:cNvPr id="85" name="CustomShape 2"/>
          <p:cNvSpPr/>
          <p:nvPr/>
        </p:nvSpPr>
        <p:spPr>
          <a:xfrm>
            <a:off x="0" y="56768"/>
            <a:ext cx="9152709" cy="544050"/>
          </a:xfrm>
          <a:prstGeom prst="rect">
            <a:avLst/>
          </a:prstGeom>
          <a:noFill/>
          <a:ln w="9360">
            <a:noFill/>
          </a:ln>
        </p:spPr>
        <p:style>
          <a:lnRef idx="0">
            <a:scrgbClr r="0" g="0" b="0"/>
          </a:lnRef>
          <a:fillRef idx="0">
            <a:scrgbClr r="0" g="0" b="0"/>
          </a:fillRef>
          <a:effectRef idx="0">
            <a:scrgbClr r="0" g="0" b="0"/>
          </a:effectRef>
          <a:fontRef idx="minor"/>
        </p:style>
        <p:txBody>
          <a:bodyPr lIns="68310" tIns="33750" rIns="68310" bIns="33750" anchor="ctr">
            <a:noAutofit/>
          </a:bodyPr>
          <a:lstStyle/>
          <a:p>
            <a:pPr algn="ctr"/>
            <a:r>
              <a:rPr lang="en-US" sz="2200" b="1" spc="-1" dirty="0">
                <a:solidFill>
                  <a:schemeClr val="bg1"/>
                </a:solidFill>
                <a:latin typeface="Arial"/>
                <a:ea typeface="DejaVu Sans"/>
              </a:rPr>
              <a:t>Accurate magnetic materials simulation with quantum computers</a:t>
            </a:r>
            <a:endParaRPr lang="en-US" sz="2200" b="1" spc="-1" dirty="0">
              <a:solidFill>
                <a:schemeClr val="bg1"/>
              </a:solidFill>
              <a:latin typeface="Arial"/>
            </a:endParaRPr>
          </a:p>
        </p:txBody>
      </p:sp>
      <p:sp>
        <p:nvSpPr>
          <p:cNvPr id="86" name="CustomShape 3"/>
          <p:cNvSpPr/>
          <p:nvPr/>
        </p:nvSpPr>
        <p:spPr>
          <a:xfrm>
            <a:off x="262453" y="3751866"/>
            <a:ext cx="3435658" cy="497070"/>
          </a:xfrm>
          <a:prstGeom prst="rect">
            <a:avLst/>
          </a:prstGeom>
          <a:noFill/>
          <a:ln w="0">
            <a:noFill/>
          </a:ln>
        </p:spPr>
        <p:style>
          <a:lnRef idx="0">
            <a:scrgbClr r="0" g="0" b="0"/>
          </a:lnRef>
          <a:fillRef idx="0">
            <a:scrgbClr r="0" g="0" b="0"/>
          </a:fillRef>
          <a:effectRef idx="0">
            <a:scrgbClr r="0" g="0" b="0"/>
          </a:effectRef>
          <a:fontRef idx="minor"/>
        </p:style>
        <p:txBody>
          <a:bodyPr lIns="67500" tIns="33750" rIns="67500" bIns="33750">
            <a:noAutofit/>
          </a:bodyPr>
          <a:lstStyle/>
          <a:p>
            <a:pPr>
              <a:lnSpc>
                <a:spcPct val="100000"/>
              </a:lnSpc>
            </a:pPr>
            <a:r>
              <a:rPr lang="en-US" sz="1050" b="1" spc="-1" dirty="0">
                <a:latin typeface="Calibri"/>
                <a:ea typeface="DejaVu Sans"/>
              </a:rPr>
              <a:t>Effect of mitigation:</a:t>
            </a:r>
            <a:r>
              <a:rPr lang="en-US" sz="1050" spc="-1" dirty="0">
                <a:latin typeface="Calibri"/>
                <a:ea typeface="DejaVu Sans"/>
              </a:rPr>
              <a:t> Time evolution of a six-qubit magnetic model calculated without and with error mitigation.</a:t>
            </a:r>
          </a:p>
          <a:p>
            <a:pPr>
              <a:lnSpc>
                <a:spcPct val="100000"/>
              </a:lnSpc>
            </a:pPr>
            <a:endParaRPr lang="en-US" sz="1050" spc="-1" dirty="0">
              <a:latin typeface="Calibri"/>
            </a:endParaRPr>
          </a:p>
          <a:p>
            <a:pPr>
              <a:lnSpc>
                <a:spcPct val="100000"/>
              </a:lnSpc>
            </a:pPr>
            <a:r>
              <a:rPr lang="en-US" sz="1800" b="1" spc="-1" dirty="0">
                <a:latin typeface="Calibri"/>
              </a:rPr>
              <a:t>Depth simulation = 210 CNOTs</a:t>
            </a:r>
            <a:endParaRPr lang="en-US" sz="1800" b="1" spc="-1" dirty="0">
              <a:latin typeface="Arial"/>
            </a:endParaRPr>
          </a:p>
        </p:txBody>
      </p:sp>
      <p:sp>
        <p:nvSpPr>
          <p:cNvPr id="2" name="TextBox 1">
            <a:extLst>
              <a:ext uri="{FF2B5EF4-FFF2-40B4-BE49-F238E27FC236}">
                <a16:creationId xmlns:a16="http://schemas.microsoft.com/office/drawing/2014/main" id="{D002F743-DC80-FA42-91B5-5AD790E388E9}"/>
              </a:ext>
            </a:extLst>
          </p:cNvPr>
          <p:cNvSpPr txBox="1"/>
          <p:nvPr/>
        </p:nvSpPr>
        <p:spPr>
          <a:xfrm>
            <a:off x="6049108" y="4778955"/>
            <a:ext cx="3170539" cy="307777"/>
          </a:xfrm>
          <a:prstGeom prst="rect">
            <a:avLst/>
          </a:prstGeom>
          <a:noFill/>
        </p:spPr>
        <p:txBody>
          <a:bodyPr wrap="square" rtlCol="0">
            <a:spAutoFit/>
          </a:bodyPr>
          <a:lstStyle/>
          <a:p>
            <a:r>
              <a:rPr lang="en-US" b="1" dirty="0">
                <a:solidFill>
                  <a:schemeClr val="bg1"/>
                </a:solidFill>
              </a:rPr>
              <a:t>Phys. Rev. Lett. 127, 270502 (2021) </a:t>
            </a:r>
          </a:p>
        </p:txBody>
      </p:sp>
      <p:pic>
        <p:nvPicPr>
          <p:cNvPr id="5" name="Picture 4">
            <a:extLst>
              <a:ext uri="{FF2B5EF4-FFF2-40B4-BE49-F238E27FC236}">
                <a16:creationId xmlns:a16="http://schemas.microsoft.com/office/drawing/2014/main" id="{7689BD2E-EF31-5A4C-A96E-4B25FD1CB493}"/>
              </a:ext>
            </a:extLst>
          </p:cNvPr>
          <p:cNvPicPr>
            <a:picLocks noChangeAspect="1"/>
          </p:cNvPicPr>
          <p:nvPr/>
        </p:nvPicPr>
        <p:blipFill>
          <a:blip r:embed="rId3"/>
          <a:stretch>
            <a:fillRect/>
          </a:stretch>
        </p:blipFill>
        <p:spPr>
          <a:xfrm>
            <a:off x="332996" y="731252"/>
            <a:ext cx="3103942" cy="2993087"/>
          </a:xfrm>
          <a:prstGeom prst="rect">
            <a:avLst/>
          </a:prstGeom>
        </p:spPr>
      </p:pic>
      <p:sp>
        <p:nvSpPr>
          <p:cNvPr id="3" name="Slide Number Placeholder 4">
            <a:extLst>
              <a:ext uri="{FF2B5EF4-FFF2-40B4-BE49-F238E27FC236}">
                <a16:creationId xmlns:a16="http://schemas.microsoft.com/office/drawing/2014/main" id="{B6748F29-DCBD-5BEF-61B5-E0C627732273}"/>
              </a:ext>
            </a:extLst>
          </p:cNvPr>
          <p:cNvSpPr txBox="1">
            <a:spLocks/>
          </p:cNvSpPr>
          <p:nvPr/>
        </p:nvSpPr>
        <p:spPr>
          <a:xfrm>
            <a:off x="4116656" y="4776606"/>
            <a:ext cx="925708" cy="2738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solidFill>
                  <a:schemeClr val="bg1"/>
                </a:solidFill>
              </a:rPr>
              <a:t>- </a:t>
            </a:r>
            <a:fld id="{00000000-1234-1234-1234-123412341234}" type="slidenum">
              <a:rPr lang="en-US" smtClean="0">
                <a:solidFill>
                  <a:schemeClr val="bg1"/>
                </a:solidFill>
              </a:rPr>
              <a:pPr algn="ctr"/>
              <a:t>38</a:t>
            </a:fld>
            <a:r>
              <a:rPr lang="en-US">
                <a:solidFill>
                  <a:schemeClr val="bg1"/>
                </a:solidFill>
              </a:rPr>
              <a:t> -</a:t>
            </a:r>
            <a:endParaRPr dirty="0">
              <a:solidFill>
                <a:schemeClr val="bg1"/>
              </a:solidFill>
            </a:endParaRPr>
          </a:p>
        </p:txBody>
      </p:sp>
      <p:sp>
        <p:nvSpPr>
          <p:cNvPr id="4" name="Rounded Rectangle 3">
            <a:extLst>
              <a:ext uri="{FF2B5EF4-FFF2-40B4-BE49-F238E27FC236}">
                <a16:creationId xmlns:a16="http://schemas.microsoft.com/office/drawing/2014/main" id="{01BACCDB-B9C6-1015-FAAB-9CCAE3EA97C0}"/>
              </a:ext>
            </a:extLst>
          </p:cNvPr>
          <p:cNvSpPr/>
          <p:nvPr/>
        </p:nvSpPr>
        <p:spPr>
          <a:xfrm>
            <a:off x="1186895" y="2108824"/>
            <a:ext cx="6977968" cy="16831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Advances were adopted by High-Energy Physics researchers to enable 100+ qubit simulations with 300+ gates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ACC60-ABD3-E5BD-A863-91A0000E04CD}"/>
              </a:ext>
            </a:extLst>
          </p:cNvPr>
          <p:cNvSpPr>
            <a:spLocks noGrp="1"/>
          </p:cNvSpPr>
          <p:nvPr>
            <p:ph type="title"/>
          </p:nvPr>
        </p:nvSpPr>
        <p:spPr>
          <a:xfrm>
            <a:off x="322" y="54407"/>
            <a:ext cx="9144000" cy="493613"/>
          </a:xfrm>
        </p:spPr>
        <p:txBody>
          <a:bodyPr/>
          <a:lstStyle/>
          <a:p>
            <a:pPr algn="ctr"/>
            <a:r>
              <a:rPr lang="en-US" sz="2800" dirty="0"/>
              <a:t>Quantum advantage exploring fundamental laws of physics </a:t>
            </a:r>
          </a:p>
        </p:txBody>
      </p:sp>
      <p:sp>
        <p:nvSpPr>
          <p:cNvPr id="5" name="Slide Number Placeholder 4">
            <a:extLst>
              <a:ext uri="{FF2B5EF4-FFF2-40B4-BE49-F238E27FC236}">
                <a16:creationId xmlns:a16="http://schemas.microsoft.com/office/drawing/2014/main" id="{19CC3505-BF69-4666-BC78-5FB1B740D34B}"/>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3</a:t>
            </a:fld>
            <a:r>
              <a:rPr lang="en-US"/>
              <a:t> -</a:t>
            </a:r>
            <a:endParaRPr/>
          </a:p>
        </p:txBody>
      </p:sp>
      <p:pic>
        <p:nvPicPr>
          <p:cNvPr id="10241" name="Picture 1" descr="page4image2151867056">
            <a:extLst>
              <a:ext uri="{FF2B5EF4-FFF2-40B4-BE49-F238E27FC236}">
                <a16:creationId xmlns:a16="http://schemas.microsoft.com/office/drawing/2014/main" id="{15EEF828-FF33-0260-FB24-B3AF674E78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70" r="24959" b="53766"/>
          <a:stretch/>
        </p:blipFill>
        <p:spPr bwMode="auto">
          <a:xfrm>
            <a:off x="3556401" y="1832860"/>
            <a:ext cx="1755804" cy="10094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1410B1-02C6-71D0-9E52-885F6F1C49B4}"/>
              </a:ext>
            </a:extLst>
          </p:cNvPr>
          <p:cNvPicPr>
            <a:picLocks noChangeAspect="1"/>
          </p:cNvPicPr>
          <p:nvPr/>
        </p:nvPicPr>
        <p:blipFill>
          <a:blip r:embed="rId3"/>
          <a:stretch>
            <a:fillRect/>
          </a:stretch>
        </p:blipFill>
        <p:spPr>
          <a:xfrm>
            <a:off x="3802350" y="814390"/>
            <a:ext cx="1305182" cy="829688"/>
          </a:xfrm>
          <a:prstGeom prst="rect">
            <a:avLst/>
          </a:prstGeom>
        </p:spPr>
      </p:pic>
      <p:pic>
        <p:nvPicPr>
          <p:cNvPr id="8" name="Picture 7">
            <a:extLst>
              <a:ext uri="{FF2B5EF4-FFF2-40B4-BE49-F238E27FC236}">
                <a16:creationId xmlns:a16="http://schemas.microsoft.com/office/drawing/2014/main" id="{73BB05AB-5FB1-40B4-22DE-F0FA0291D5CC}"/>
              </a:ext>
            </a:extLst>
          </p:cNvPr>
          <p:cNvPicPr>
            <a:picLocks noChangeAspect="1"/>
          </p:cNvPicPr>
          <p:nvPr/>
        </p:nvPicPr>
        <p:blipFill rotWithShape="1">
          <a:blip r:embed="rId4"/>
          <a:srcRect t="34709"/>
          <a:stretch/>
        </p:blipFill>
        <p:spPr>
          <a:xfrm>
            <a:off x="233443" y="3200990"/>
            <a:ext cx="3482643" cy="1136935"/>
          </a:xfrm>
          <a:prstGeom prst="rect">
            <a:avLst/>
          </a:prstGeom>
        </p:spPr>
      </p:pic>
      <p:pic>
        <p:nvPicPr>
          <p:cNvPr id="16" name="Picture 15">
            <a:extLst>
              <a:ext uri="{FF2B5EF4-FFF2-40B4-BE49-F238E27FC236}">
                <a16:creationId xmlns:a16="http://schemas.microsoft.com/office/drawing/2014/main" id="{91C428C0-2F8D-3DC7-C64C-6F8F6DF4BA22}"/>
              </a:ext>
            </a:extLst>
          </p:cNvPr>
          <p:cNvPicPr>
            <a:picLocks noChangeAspect="1"/>
          </p:cNvPicPr>
          <p:nvPr/>
        </p:nvPicPr>
        <p:blipFill>
          <a:blip r:embed="rId5"/>
          <a:stretch>
            <a:fillRect/>
          </a:stretch>
        </p:blipFill>
        <p:spPr>
          <a:xfrm>
            <a:off x="652750" y="805575"/>
            <a:ext cx="2248936" cy="1635591"/>
          </a:xfrm>
          <a:prstGeom prst="rect">
            <a:avLst/>
          </a:prstGeom>
        </p:spPr>
      </p:pic>
      <p:sp>
        <p:nvSpPr>
          <p:cNvPr id="12" name="Rectangle 11">
            <a:extLst>
              <a:ext uri="{FF2B5EF4-FFF2-40B4-BE49-F238E27FC236}">
                <a16:creationId xmlns:a16="http://schemas.microsoft.com/office/drawing/2014/main" id="{517A3AE0-A7F1-3686-BE88-834F6035E9BA}"/>
              </a:ext>
            </a:extLst>
          </p:cNvPr>
          <p:cNvSpPr/>
          <p:nvPr/>
        </p:nvSpPr>
        <p:spPr>
          <a:xfrm>
            <a:off x="565764" y="2432443"/>
            <a:ext cx="2583836" cy="461665"/>
          </a:xfrm>
          <a:prstGeom prst="rect">
            <a:avLst/>
          </a:prstGeom>
        </p:spPr>
        <p:txBody>
          <a:bodyPr wrap="square">
            <a:spAutoFit/>
          </a:bodyPr>
          <a:lstStyle/>
          <a:p>
            <a:r>
              <a:rPr lang="en-US" sz="1200" i="1" dirty="0">
                <a:latin typeface="Helvetica" pitchFamily="2" charset="0"/>
              </a:rPr>
              <a:t>Image inspired by JHEP 02 (2009) 007, Courtesy Nachman (LBNL)</a:t>
            </a:r>
            <a:endParaRPr lang="en-US" sz="1200" i="1" dirty="0">
              <a:effectLst/>
              <a:latin typeface="Helvetica" pitchFamily="2" charset="0"/>
            </a:endParaRPr>
          </a:p>
        </p:txBody>
      </p:sp>
      <p:sp>
        <p:nvSpPr>
          <p:cNvPr id="18" name="Rectangle 17">
            <a:extLst>
              <a:ext uri="{FF2B5EF4-FFF2-40B4-BE49-F238E27FC236}">
                <a16:creationId xmlns:a16="http://schemas.microsoft.com/office/drawing/2014/main" id="{07298B21-3FB0-72EC-04EE-7A5EEF2218E6}"/>
              </a:ext>
            </a:extLst>
          </p:cNvPr>
          <p:cNvSpPr/>
          <p:nvPr/>
        </p:nvSpPr>
        <p:spPr>
          <a:xfrm>
            <a:off x="652750" y="4388792"/>
            <a:ext cx="3034072" cy="307777"/>
          </a:xfrm>
          <a:prstGeom prst="rect">
            <a:avLst/>
          </a:prstGeom>
        </p:spPr>
        <p:txBody>
          <a:bodyPr wrap="square">
            <a:spAutoFit/>
          </a:bodyPr>
          <a:lstStyle/>
          <a:p>
            <a:pPr algn="l"/>
            <a:r>
              <a:rPr lang="en-US" b="0" i="0" dirty="0">
                <a:solidFill>
                  <a:srgbClr val="555555"/>
                </a:solidFill>
                <a:effectLst/>
                <a:latin typeface="Proxima Nova"/>
              </a:rPr>
              <a:t>PRX Quantum </a:t>
            </a:r>
            <a:r>
              <a:rPr lang="en-US" b="1" i="0" dirty="0">
                <a:solidFill>
                  <a:srgbClr val="555555"/>
                </a:solidFill>
                <a:effectLst/>
                <a:latin typeface="Proxima Nova"/>
              </a:rPr>
              <a:t>4</a:t>
            </a:r>
            <a:r>
              <a:rPr lang="en-US" b="0" i="0" dirty="0">
                <a:solidFill>
                  <a:srgbClr val="555555"/>
                </a:solidFill>
                <a:effectLst/>
                <a:latin typeface="Proxima Nova"/>
              </a:rPr>
              <a:t>, 027001 (2023)</a:t>
            </a:r>
          </a:p>
        </p:txBody>
      </p:sp>
      <p:pic>
        <p:nvPicPr>
          <p:cNvPr id="14" name="Picture 13">
            <a:extLst>
              <a:ext uri="{FF2B5EF4-FFF2-40B4-BE49-F238E27FC236}">
                <a16:creationId xmlns:a16="http://schemas.microsoft.com/office/drawing/2014/main" id="{B4369081-7D77-0D7A-AAAE-D4564F6F0A3C}"/>
              </a:ext>
            </a:extLst>
          </p:cNvPr>
          <p:cNvPicPr>
            <a:picLocks noChangeAspect="1"/>
          </p:cNvPicPr>
          <p:nvPr/>
        </p:nvPicPr>
        <p:blipFill>
          <a:blip r:embed="rId6"/>
          <a:stretch>
            <a:fillRect/>
          </a:stretch>
        </p:blipFill>
        <p:spPr>
          <a:xfrm>
            <a:off x="4770408" y="3530207"/>
            <a:ext cx="3253631" cy="736088"/>
          </a:xfrm>
          <a:prstGeom prst="rect">
            <a:avLst/>
          </a:prstGeom>
        </p:spPr>
      </p:pic>
      <p:sp>
        <p:nvSpPr>
          <p:cNvPr id="17" name="Rectangle 16">
            <a:extLst>
              <a:ext uri="{FF2B5EF4-FFF2-40B4-BE49-F238E27FC236}">
                <a16:creationId xmlns:a16="http://schemas.microsoft.com/office/drawing/2014/main" id="{D10CBC01-0864-C92B-68BF-280FCF60C2CB}"/>
              </a:ext>
            </a:extLst>
          </p:cNvPr>
          <p:cNvSpPr/>
          <p:nvPr/>
        </p:nvSpPr>
        <p:spPr>
          <a:xfrm>
            <a:off x="5580750" y="4076315"/>
            <a:ext cx="4572000" cy="523220"/>
          </a:xfrm>
          <a:prstGeom prst="rect">
            <a:avLst/>
          </a:prstGeom>
        </p:spPr>
        <p:txBody>
          <a:bodyPr>
            <a:spAutoFit/>
          </a:bodyPr>
          <a:lstStyle/>
          <a:p>
            <a:endParaRPr lang="en-US" dirty="0"/>
          </a:p>
          <a:p>
            <a:r>
              <a:rPr lang="en-US" i="1" dirty="0"/>
              <a:t>arXiv:2105.13849</a:t>
            </a:r>
          </a:p>
        </p:txBody>
      </p:sp>
      <p:pic>
        <p:nvPicPr>
          <p:cNvPr id="10248" name="Picture 8" descr="page3image3486371888">
            <a:extLst>
              <a:ext uri="{FF2B5EF4-FFF2-40B4-BE49-F238E27FC236}">
                <a16:creationId xmlns:a16="http://schemas.microsoft.com/office/drawing/2014/main" id="{B2B2C02C-B6A8-A21F-6D7E-F51513CDA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5330" y="805575"/>
            <a:ext cx="2184400" cy="21844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D6A5208-9793-253A-B62E-81C3BD4379E5}"/>
              </a:ext>
            </a:extLst>
          </p:cNvPr>
          <p:cNvSpPr/>
          <p:nvPr/>
        </p:nvSpPr>
        <p:spPr>
          <a:xfrm>
            <a:off x="5994402" y="2982628"/>
            <a:ext cx="2541080" cy="307777"/>
          </a:xfrm>
          <a:prstGeom prst="rect">
            <a:avLst/>
          </a:prstGeom>
        </p:spPr>
        <p:txBody>
          <a:bodyPr wrap="none">
            <a:spAutoFit/>
          </a:bodyPr>
          <a:lstStyle/>
          <a:p>
            <a:r>
              <a:rPr lang="en-US" i="1" dirty="0"/>
              <a:t>Image from arXiv:2101.05821</a:t>
            </a:r>
          </a:p>
        </p:txBody>
      </p:sp>
      <p:pic>
        <p:nvPicPr>
          <p:cNvPr id="10243" name="Picture 3" descr="page30image1237285344">
            <a:extLst>
              <a:ext uri="{FF2B5EF4-FFF2-40B4-BE49-F238E27FC236}">
                <a16:creationId xmlns:a16="http://schemas.microsoft.com/office/drawing/2014/main" id="{6CCB8A58-E471-D997-5F50-584E7E37DD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016000" cy="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945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B81C9-1407-A3BF-1E27-5D34C847FC03}"/>
            </a:ext>
          </a:extLst>
        </p:cNvPr>
        <p:cNvGrpSpPr/>
        <p:nvPr/>
      </p:nvGrpSpPr>
      <p:grpSpPr>
        <a:xfrm>
          <a:off x="0" y="0"/>
          <a:ext cx="0" cy="0"/>
          <a:chOff x="0" y="0"/>
          <a:chExt cx="0" cy="0"/>
        </a:xfrm>
      </p:grpSpPr>
      <p:sp>
        <p:nvSpPr>
          <p:cNvPr id="84" name="CustomShape 1">
            <a:extLst>
              <a:ext uri="{FF2B5EF4-FFF2-40B4-BE49-F238E27FC236}">
                <a16:creationId xmlns:a16="http://schemas.microsoft.com/office/drawing/2014/main" id="{AD734E2D-D8DC-D563-FD92-52DBC24B21DB}"/>
              </a:ext>
            </a:extLst>
          </p:cNvPr>
          <p:cNvSpPr/>
          <p:nvPr/>
        </p:nvSpPr>
        <p:spPr>
          <a:xfrm>
            <a:off x="197398" y="4002323"/>
            <a:ext cx="8764224" cy="569839"/>
          </a:xfrm>
          <a:prstGeom prst="rect">
            <a:avLst/>
          </a:prstGeom>
          <a:noFill/>
          <a:ln w="9360">
            <a:noFill/>
          </a:ln>
        </p:spPr>
        <p:style>
          <a:lnRef idx="0">
            <a:scrgbClr r="0" g="0" b="0"/>
          </a:lnRef>
          <a:fillRef idx="0">
            <a:scrgbClr r="0" g="0" b="0"/>
          </a:fillRef>
          <a:effectRef idx="0">
            <a:scrgbClr r="0" g="0" b="0"/>
          </a:effectRef>
          <a:fontRef idx="minor"/>
        </p:style>
        <p:txBody>
          <a:bodyPr lIns="68310" tIns="33750" rIns="68310" bIns="33750">
            <a:noAutofit/>
          </a:bodyPr>
          <a:lstStyle/>
          <a:p>
            <a:pPr algn="ctr">
              <a:spcAft>
                <a:spcPts val="919"/>
              </a:spcAft>
            </a:pPr>
            <a:r>
              <a:rPr lang="en-US" sz="1800" spc="-1" dirty="0">
                <a:latin typeface="Calibri"/>
                <a:ea typeface="DejaVu Sans"/>
              </a:rPr>
              <a:t>Bringing together partial error correction and partial error mitigation to minimize the resources needed to achieve reliable information from a quantum computer </a:t>
            </a:r>
            <a:endParaRPr lang="en-US" sz="1800" spc="-1" dirty="0">
              <a:latin typeface="Arial"/>
            </a:endParaRPr>
          </a:p>
        </p:txBody>
      </p:sp>
      <p:sp>
        <p:nvSpPr>
          <p:cNvPr id="85" name="CustomShape 2">
            <a:extLst>
              <a:ext uri="{FF2B5EF4-FFF2-40B4-BE49-F238E27FC236}">
                <a16:creationId xmlns:a16="http://schemas.microsoft.com/office/drawing/2014/main" id="{D94AC56C-D384-AF35-E875-7B945735A0F3}"/>
              </a:ext>
            </a:extLst>
          </p:cNvPr>
          <p:cNvSpPr/>
          <p:nvPr/>
        </p:nvSpPr>
        <p:spPr>
          <a:xfrm>
            <a:off x="0" y="56768"/>
            <a:ext cx="9152709" cy="544050"/>
          </a:xfrm>
          <a:prstGeom prst="rect">
            <a:avLst/>
          </a:prstGeom>
          <a:noFill/>
          <a:ln w="9360">
            <a:noFill/>
          </a:ln>
        </p:spPr>
        <p:style>
          <a:lnRef idx="0">
            <a:scrgbClr r="0" g="0" b="0"/>
          </a:lnRef>
          <a:fillRef idx="0">
            <a:scrgbClr r="0" g="0" b="0"/>
          </a:fillRef>
          <a:effectRef idx="0">
            <a:scrgbClr r="0" g="0" b="0"/>
          </a:effectRef>
          <a:fontRef idx="minor"/>
        </p:style>
        <p:txBody>
          <a:bodyPr lIns="68310" tIns="33750" rIns="68310" bIns="33750" anchor="ctr">
            <a:noAutofit/>
          </a:bodyPr>
          <a:lstStyle/>
          <a:p>
            <a:pPr algn="ctr"/>
            <a:r>
              <a:rPr lang="en-US" sz="2200" b="1" spc="-1" dirty="0">
                <a:solidFill>
                  <a:schemeClr val="bg1"/>
                </a:solidFill>
                <a:latin typeface="Arial"/>
                <a:ea typeface="DejaVu Sans"/>
              </a:rPr>
              <a:t>Integrating approximate error correction </a:t>
            </a:r>
            <a:r>
              <a:rPr lang="en-US" sz="2200" b="1" spc="-1">
                <a:solidFill>
                  <a:schemeClr val="bg1"/>
                </a:solidFill>
                <a:latin typeface="Arial"/>
                <a:ea typeface="DejaVu Sans"/>
              </a:rPr>
              <a:t>and mitigation</a:t>
            </a:r>
            <a:endParaRPr lang="en-US" sz="2200" b="1" spc="-1" dirty="0">
              <a:solidFill>
                <a:schemeClr val="bg1"/>
              </a:solidFill>
              <a:latin typeface="Arial"/>
            </a:endParaRPr>
          </a:p>
        </p:txBody>
      </p:sp>
      <p:sp>
        <p:nvSpPr>
          <p:cNvPr id="2" name="TextBox 1">
            <a:extLst>
              <a:ext uri="{FF2B5EF4-FFF2-40B4-BE49-F238E27FC236}">
                <a16:creationId xmlns:a16="http://schemas.microsoft.com/office/drawing/2014/main" id="{9202FB23-2C7C-5A59-1DD2-9A1196F02DDB}"/>
              </a:ext>
            </a:extLst>
          </p:cNvPr>
          <p:cNvSpPr txBox="1"/>
          <p:nvPr/>
        </p:nvSpPr>
        <p:spPr>
          <a:xfrm>
            <a:off x="7611901" y="4778955"/>
            <a:ext cx="1532099" cy="307777"/>
          </a:xfrm>
          <a:prstGeom prst="rect">
            <a:avLst/>
          </a:prstGeom>
          <a:noFill/>
        </p:spPr>
        <p:txBody>
          <a:bodyPr wrap="square" rtlCol="0">
            <a:spAutoFit/>
          </a:bodyPr>
          <a:lstStyle/>
          <a:p>
            <a:r>
              <a:rPr lang="en-US" b="1" dirty="0">
                <a:solidFill>
                  <a:schemeClr val="bg1"/>
                </a:solidFill>
              </a:rPr>
              <a:t>On </a:t>
            </a:r>
            <a:r>
              <a:rPr lang="en-US" b="1" dirty="0" err="1">
                <a:solidFill>
                  <a:schemeClr val="bg1"/>
                </a:solidFill>
              </a:rPr>
              <a:t>arXiv</a:t>
            </a:r>
            <a:r>
              <a:rPr lang="en-US" b="1" dirty="0">
                <a:solidFill>
                  <a:schemeClr val="bg1"/>
                </a:solidFill>
              </a:rPr>
              <a:t> soon</a:t>
            </a:r>
          </a:p>
        </p:txBody>
      </p:sp>
      <p:sp>
        <p:nvSpPr>
          <p:cNvPr id="3" name="Slide Number Placeholder 4">
            <a:extLst>
              <a:ext uri="{FF2B5EF4-FFF2-40B4-BE49-F238E27FC236}">
                <a16:creationId xmlns:a16="http://schemas.microsoft.com/office/drawing/2014/main" id="{CABC6C64-BBDE-0245-5B6B-776F22A52D88}"/>
              </a:ext>
            </a:extLst>
          </p:cNvPr>
          <p:cNvSpPr txBox="1">
            <a:spLocks/>
          </p:cNvSpPr>
          <p:nvPr/>
        </p:nvSpPr>
        <p:spPr>
          <a:xfrm>
            <a:off x="4116656" y="4776606"/>
            <a:ext cx="925708" cy="27384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solidFill>
                  <a:schemeClr val="bg1"/>
                </a:solidFill>
              </a:rPr>
              <a:t>- </a:t>
            </a:r>
            <a:fld id="{00000000-1234-1234-1234-123412341234}" type="slidenum">
              <a:rPr lang="en-US" smtClean="0">
                <a:solidFill>
                  <a:schemeClr val="bg1"/>
                </a:solidFill>
              </a:rPr>
              <a:pPr algn="ctr"/>
              <a:t>39</a:t>
            </a:fld>
            <a:r>
              <a:rPr lang="en-US">
                <a:solidFill>
                  <a:schemeClr val="bg1"/>
                </a:solidFill>
              </a:rPr>
              <a:t> -</a:t>
            </a:r>
            <a:endParaRPr dirty="0">
              <a:solidFill>
                <a:schemeClr val="bg1"/>
              </a:solidFill>
            </a:endParaRPr>
          </a:p>
        </p:txBody>
      </p:sp>
      <p:pic>
        <p:nvPicPr>
          <p:cNvPr id="7" name="Picture 6">
            <a:extLst>
              <a:ext uri="{FF2B5EF4-FFF2-40B4-BE49-F238E27FC236}">
                <a16:creationId xmlns:a16="http://schemas.microsoft.com/office/drawing/2014/main" id="{559CAAE5-2933-F06C-556E-293854685CFA}"/>
              </a:ext>
            </a:extLst>
          </p:cNvPr>
          <p:cNvPicPr>
            <a:picLocks noChangeAspect="1"/>
          </p:cNvPicPr>
          <p:nvPr/>
        </p:nvPicPr>
        <p:blipFill>
          <a:blip r:embed="rId3"/>
          <a:stretch>
            <a:fillRect/>
          </a:stretch>
        </p:blipFill>
        <p:spPr>
          <a:xfrm>
            <a:off x="287157" y="894564"/>
            <a:ext cx="5703577" cy="2696534"/>
          </a:xfrm>
          <a:prstGeom prst="rect">
            <a:avLst/>
          </a:prstGeom>
        </p:spPr>
      </p:pic>
      <p:pic>
        <p:nvPicPr>
          <p:cNvPr id="9" name="Picture 8">
            <a:extLst>
              <a:ext uri="{FF2B5EF4-FFF2-40B4-BE49-F238E27FC236}">
                <a16:creationId xmlns:a16="http://schemas.microsoft.com/office/drawing/2014/main" id="{80950ED4-31E9-1EB8-C86D-7011BC099A44}"/>
              </a:ext>
            </a:extLst>
          </p:cNvPr>
          <p:cNvPicPr>
            <a:picLocks noChangeAspect="1"/>
          </p:cNvPicPr>
          <p:nvPr/>
        </p:nvPicPr>
        <p:blipFill>
          <a:blip r:embed="rId4"/>
          <a:stretch>
            <a:fillRect/>
          </a:stretch>
        </p:blipFill>
        <p:spPr>
          <a:xfrm>
            <a:off x="6295715" y="856257"/>
            <a:ext cx="2632371" cy="2895609"/>
          </a:xfrm>
          <a:prstGeom prst="rect">
            <a:avLst/>
          </a:prstGeom>
        </p:spPr>
      </p:pic>
    </p:spTree>
    <p:extLst>
      <p:ext uri="{BB962C8B-B14F-4D97-AF65-F5344CB8AC3E}">
        <p14:creationId xmlns:p14="http://schemas.microsoft.com/office/powerpoint/2010/main" val="1232151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Google Shape;43;p6"/>
          <p:cNvSpPr txBox="1">
            <a:spLocks noGrp="1"/>
          </p:cNvSpPr>
          <p:nvPr>
            <p:ph type="subTitle" idx="1"/>
          </p:nvPr>
        </p:nvSpPr>
        <p:spPr>
          <a:xfrm>
            <a:off x="685800" y="3569894"/>
            <a:ext cx="7772400" cy="920100"/>
          </a:xfrm>
          <a:prstGeom prst="rect">
            <a:avLst/>
          </a:prstGeom>
        </p:spPr>
        <p:txBody>
          <a:bodyPr spcFirstLastPara="1" wrap="square" lIns="91425" tIns="45700" rIns="91425" bIns="45700" anchor="t" anchorCtr="0">
            <a:noAutofit/>
          </a:bodyPr>
          <a:lstStyle/>
          <a:p>
            <a:pPr marL="0" lvl="0" indent="0"/>
            <a:r>
              <a:rPr lang="en-US" dirty="0"/>
              <a:t>Bert de Jong                                                                      </a:t>
            </a:r>
            <a:r>
              <a:rPr lang="en-US" dirty="0" err="1"/>
              <a:t>wadejong@lbl.gov</a:t>
            </a:r>
            <a:endParaRPr lang="en-US" dirty="0"/>
          </a:p>
          <a:p>
            <a:pPr marL="0" lvl="0" indent="0"/>
            <a:endParaRPr lang="en-US" dirty="0"/>
          </a:p>
          <a:p>
            <a:pPr marL="0" lvl="0" indent="0" algn="ctr" rtl="0">
              <a:spcBef>
                <a:spcPts val="560"/>
              </a:spcBef>
              <a:spcAft>
                <a:spcPts val="0"/>
              </a:spcAft>
              <a:buNone/>
            </a:pPr>
            <a:endParaRPr dirty="0"/>
          </a:p>
        </p:txBody>
      </p:sp>
      <p:sp>
        <p:nvSpPr>
          <p:cNvPr id="7" name="Title 1">
            <a:extLst>
              <a:ext uri="{FF2B5EF4-FFF2-40B4-BE49-F238E27FC236}">
                <a16:creationId xmlns:a16="http://schemas.microsoft.com/office/drawing/2014/main" id="{E3CD7627-795B-0C43-858A-FC9698CBEB99}"/>
              </a:ext>
            </a:extLst>
          </p:cNvPr>
          <p:cNvSpPr txBox="1">
            <a:spLocks/>
          </p:cNvSpPr>
          <p:nvPr/>
        </p:nvSpPr>
        <p:spPr>
          <a:xfrm>
            <a:off x="444137" y="792481"/>
            <a:ext cx="8360230" cy="1841556"/>
          </a:xfrm>
          <a:prstGeom prst="rect">
            <a:avLst/>
          </a:prstGeom>
          <a:noFill/>
          <a:ln>
            <a:noFill/>
          </a:ln>
        </p:spPr>
        <p:txBody>
          <a:bodyPr spcFirstLastPara="1" wrap="square" lIns="91425" tIns="0" rIns="91425" bIns="0" anchor="ctr" anchorCtr="0"/>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600"/>
              <a:buFont typeface="Calibri"/>
              <a:buNone/>
              <a:defRPr sz="3600" b="1"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9pPr>
          </a:lstStyle>
          <a:p>
            <a:endParaRPr lang="en-US" sz="4000" dirty="0"/>
          </a:p>
          <a:p>
            <a:endParaRPr lang="en-US" sz="4000" dirty="0"/>
          </a:p>
          <a:p>
            <a:r>
              <a:rPr lang="en-US" sz="1800" dirty="0"/>
              <a:t>Part of this work was supported by the U.S. Department of Energy, Office of Science, Office of Advanced Scientific Computing Research through the Accelerated Research in Quantum Computing Program</a:t>
            </a:r>
          </a:p>
          <a:p>
            <a:endParaRPr lang="en-US" sz="1800" dirty="0"/>
          </a:p>
          <a:p>
            <a:r>
              <a:rPr lang="en-US" sz="1800" dirty="0"/>
              <a:t>This material is based upon work supported by the U.S. Department of Energy, Office of Science, National Quantum Information Science Research Centers, Quantum Systems Accelerator</a:t>
            </a:r>
          </a:p>
          <a:p>
            <a:endParaRPr lang="en-US" sz="1800" dirty="0">
              <a:solidFill>
                <a:schemeClr val="accent5">
                  <a:lumMod val="20000"/>
                  <a:lumOff val="80000"/>
                </a:schemeClr>
              </a:solidFill>
              <a:latin typeface="Avenir Next Condensed Demi Bold" charset="0"/>
              <a:ea typeface="Avenir Next Condensed Demi Bold" charset="0"/>
              <a:cs typeface="Avenir Next Condensed Demi Bold" charset="0"/>
            </a:endParaRPr>
          </a:p>
          <a:p>
            <a:endParaRPr lang="en-US" sz="1800" dirty="0">
              <a:solidFill>
                <a:schemeClr val="accent5">
                  <a:lumMod val="20000"/>
                  <a:lumOff val="80000"/>
                </a:schemeClr>
              </a:solidFill>
              <a:latin typeface="Avenir Next Condensed Demi Bold" charset="0"/>
              <a:ea typeface="Avenir Next Condensed Demi Bold" charset="0"/>
              <a:cs typeface="Avenir Next Condensed Demi Bold" charset="0"/>
            </a:endParaRPr>
          </a:p>
          <a:p>
            <a:endParaRPr lang="en-US" sz="4000" dirty="0">
              <a:solidFill>
                <a:schemeClr val="accent5">
                  <a:lumMod val="20000"/>
                  <a:lumOff val="80000"/>
                </a:schemeClr>
              </a:solidFill>
              <a:latin typeface="Avenir Next Condensed Demi Bold" charset="0"/>
              <a:ea typeface="Avenir Next Condensed Demi Bold" charset="0"/>
              <a:cs typeface="Avenir Next Condensed Demi Bold" charset="0"/>
            </a:endParaRPr>
          </a:p>
        </p:txBody>
      </p:sp>
    </p:spTree>
    <p:extLst>
      <p:ext uri="{BB962C8B-B14F-4D97-AF65-F5344CB8AC3E}">
        <p14:creationId xmlns:p14="http://schemas.microsoft.com/office/powerpoint/2010/main" val="2447775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5A7E0-C24D-023C-4939-D70C09A88D8F}"/>
              </a:ext>
            </a:extLst>
          </p:cNvPr>
          <p:cNvSpPr>
            <a:spLocks noGrp="1"/>
          </p:cNvSpPr>
          <p:nvPr>
            <p:ph type="title"/>
          </p:nvPr>
        </p:nvSpPr>
        <p:spPr/>
        <p:txBody>
          <a:bodyPr/>
          <a:lstStyle/>
          <a:p>
            <a:r>
              <a:rPr lang="en-US" dirty="0"/>
              <a:t>Wormhole inspired teleportation (WIT)</a:t>
            </a:r>
          </a:p>
        </p:txBody>
      </p:sp>
      <p:sp>
        <p:nvSpPr>
          <p:cNvPr id="4" name="Text Placeholder 2">
            <a:extLst>
              <a:ext uri="{FF2B5EF4-FFF2-40B4-BE49-F238E27FC236}">
                <a16:creationId xmlns:a16="http://schemas.microsoft.com/office/drawing/2014/main" id="{D033F7E3-E835-FB2A-CD36-7D883A479CF9}"/>
              </a:ext>
            </a:extLst>
          </p:cNvPr>
          <p:cNvSpPr txBox="1">
            <a:spLocks/>
          </p:cNvSpPr>
          <p:nvPr/>
        </p:nvSpPr>
        <p:spPr>
          <a:xfrm>
            <a:off x="3286125" y="795805"/>
            <a:ext cx="5705227" cy="80868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t>From 7 to 6 qubits with mid-circuit measurement</a:t>
            </a:r>
          </a:p>
          <a:p>
            <a:r>
              <a:rPr lang="en-US" sz="2000" dirty="0"/>
              <a:t>                      </a:t>
            </a:r>
          </a:p>
          <a:p>
            <a:r>
              <a:rPr lang="en-US" sz="2000" dirty="0"/>
              <a:t>                           Good compilation is important</a:t>
            </a:r>
          </a:p>
          <a:p>
            <a:endParaRPr lang="en-US" sz="2400" dirty="0"/>
          </a:p>
        </p:txBody>
      </p:sp>
      <p:pic>
        <p:nvPicPr>
          <p:cNvPr id="5" name="Picture 4">
            <a:extLst>
              <a:ext uri="{FF2B5EF4-FFF2-40B4-BE49-F238E27FC236}">
                <a16:creationId xmlns:a16="http://schemas.microsoft.com/office/drawing/2014/main" id="{1EA7BBDD-FF2F-CE5E-ECB2-9CBE8BCEA978}"/>
              </a:ext>
            </a:extLst>
          </p:cNvPr>
          <p:cNvPicPr>
            <a:picLocks noChangeAspect="1"/>
          </p:cNvPicPr>
          <p:nvPr/>
        </p:nvPicPr>
        <p:blipFill>
          <a:blip r:embed="rId2"/>
          <a:stretch>
            <a:fillRect/>
          </a:stretch>
        </p:blipFill>
        <p:spPr>
          <a:xfrm>
            <a:off x="264695" y="1299013"/>
            <a:ext cx="4307305" cy="3015113"/>
          </a:xfrm>
          <a:prstGeom prst="rect">
            <a:avLst/>
          </a:prstGeom>
        </p:spPr>
      </p:pic>
      <p:pic>
        <p:nvPicPr>
          <p:cNvPr id="6" name="Picture 5">
            <a:extLst>
              <a:ext uri="{FF2B5EF4-FFF2-40B4-BE49-F238E27FC236}">
                <a16:creationId xmlns:a16="http://schemas.microsoft.com/office/drawing/2014/main" id="{CD405A00-9FBF-7A94-9B6B-89134A8F694C}"/>
              </a:ext>
            </a:extLst>
          </p:cNvPr>
          <p:cNvPicPr>
            <a:picLocks noChangeAspect="1"/>
          </p:cNvPicPr>
          <p:nvPr/>
        </p:nvPicPr>
        <p:blipFill>
          <a:blip r:embed="rId3"/>
          <a:stretch>
            <a:fillRect/>
          </a:stretch>
        </p:blipFill>
        <p:spPr>
          <a:xfrm>
            <a:off x="5054476" y="3261480"/>
            <a:ext cx="3873920" cy="1434436"/>
          </a:xfrm>
          <a:prstGeom prst="rect">
            <a:avLst/>
          </a:prstGeom>
        </p:spPr>
      </p:pic>
      <p:pic>
        <p:nvPicPr>
          <p:cNvPr id="7" name="Picture 6">
            <a:extLst>
              <a:ext uri="{FF2B5EF4-FFF2-40B4-BE49-F238E27FC236}">
                <a16:creationId xmlns:a16="http://schemas.microsoft.com/office/drawing/2014/main" id="{6D72F19F-5F8C-D05A-65CC-673044204E33}"/>
              </a:ext>
            </a:extLst>
          </p:cNvPr>
          <p:cNvPicPr>
            <a:picLocks noChangeAspect="1"/>
          </p:cNvPicPr>
          <p:nvPr/>
        </p:nvPicPr>
        <p:blipFill>
          <a:blip r:embed="rId4"/>
          <a:stretch>
            <a:fillRect/>
          </a:stretch>
        </p:blipFill>
        <p:spPr>
          <a:xfrm>
            <a:off x="4991520" y="1976770"/>
            <a:ext cx="3999832" cy="1213432"/>
          </a:xfrm>
          <a:prstGeom prst="rect">
            <a:avLst/>
          </a:prstGeom>
        </p:spPr>
      </p:pic>
      <p:sp>
        <p:nvSpPr>
          <p:cNvPr id="9" name="TextBox 8">
            <a:extLst>
              <a:ext uri="{FF2B5EF4-FFF2-40B4-BE49-F238E27FC236}">
                <a16:creationId xmlns:a16="http://schemas.microsoft.com/office/drawing/2014/main" id="{15B47A14-B5C4-ADE1-4B61-33F45774A11C}"/>
              </a:ext>
            </a:extLst>
          </p:cNvPr>
          <p:cNvSpPr txBox="1"/>
          <p:nvPr/>
        </p:nvSpPr>
        <p:spPr>
          <a:xfrm>
            <a:off x="6837770" y="4776606"/>
            <a:ext cx="4612460" cy="307777"/>
          </a:xfrm>
          <a:prstGeom prst="rect">
            <a:avLst/>
          </a:prstGeom>
          <a:noFill/>
        </p:spPr>
        <p:txBody>
          <a:bodyPr wrap="square">
            <a:spAutoFit/>
          </a:bodyPr>
          <a:lstStyle/>
          <a:p>
            <a:r>
              <a:rPr lang="en-US" b="1" dirty="0">
                <a:solidFill>
                  <a:schemeClr val="bg1"/>
                </a:solidFill>
              </a:rPr>
              <a:t>Quantum 7, 1138 (2023)</a:t>
            </a:r>
          </a:p>
        </p:txBody>
      </p:sp>
      <p:pic>
        <p:nvPicPr>
          <p:cNvPr id="10" name="Picture 9">
            <a:extLst>
              <a:ext uri="{FF2B5EF4-FFF2-40B4-BE49-F238E27FC236}">
                <a16:creationId xmlns:a16="http://schemas.microsoft.com/office/drawing/2014/main" id="{81C38608-036C-EAFA-A6FD-CE83BB6BEAD0}"/>
              </a:ext>
            </a:extLst>
          </p:cNvPr>
          <p:cNvPicPr>
            <a:picLocks noChangeAspect="1"/>
          </p:cNvPicPr>
          <p:nvPr/>
        </p:nvPicPr>
        <p:blipFill>
          <a:blip r:embed="rId5"/>
          <a:stretch>
            <a:fillRect/>
          </a:stretch>
        </p:blipFill>
        <p:spPr>
          <a:xfrm>
            <a:off x="1053988" y="4687267"/>
            <a:ext cx="912465" cy="456233"/>
          </a:xfrm>
          <a:prstGeom prst="rect">
            <a:avLst/>
          </a:prstGeom>
        </p:spPr>
      </p:pic>
      <p:sp>
        <p:nvSpPr>
          <p:cNvPr id="11" name="Google Shape;52;p7">
            <a:extLst>
              <a:ext uri="{FF2B5EF4-FFF2-40B4-BE49-F238E27FC236}">
                <a16:creationId xmlns:a16="http://schemas.microsoft.com/office/drawing/2014/main" id="{CE4F1019-17FA-9562-2997-53DDD57562D9}"/>
              </a:ext>
            </a:extLst>
          </p:cNvPr>
          <p:cNvSpPr txBox="1">
            <a:spLocks/>
          </p:cNvSpPr>
          <p:nvPr/>
        </p:nvSpPr>
        <p:spPr>
          <a:xfrm>
            <a:off x="4116656" y="4776606"/>
            <a:ext cx="925800" cy="273900"/>
          </a:xfrm>
          <a:prstGeom prst="rect">
            <a:avLst/>
          </a:prstGeom>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solidFill>
                  <a:schemeClr val="bg1"/>
                </a:solidFill>
              </a:rPr>
              <a:t>- </a:t>
            </a:r>
            <a:fld id="{00000000-1234-1234-1234-123412341234}" type="slidenum">
              <a:rPr lang="en-US" smtClean="0">
                <a:solidFill>
                  <a:schemeClr val="bg1"/>
                </a:solidFill>
              </a:rPr>
              <a:pPr algn="ctr"/>
              <a:t>4</a:t>
            </a:fld>
            <a:r>
              <a:rPr lang="en-US">
                <a:solidFill>
                  <a:schemeClr val="bg1"/>
                </a:solidFill>
              </a:rPr>
              <a:t> -</a:t>
            </a:r>
            <a:endParaRPr dirty="0">
              <a:solidFill>
                <a:schemeClr val="bg1"/>
              </a:solidFill>
            </a:endParaRPr>
          </a:p>
        </p:txBody>
      </p:sp>
    </p:spTree>
    <p:extLst>
      <p:ext uri="{BB962C8B-B14F-4D97-AF65-F5344CB8AC3E}">
        <p14:creationId xmlns:p14="http://schemas.microsoft.com/office/powerpoint/2010/main" val="45357025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5B3B5-BB3E-9F45-AFEF-4BBB2DF976B1}"/>
              </a:ext>
            </a:extLst>
          </p:cNvPr>
          <p:cNvSpPr>
            <a:spLocks noGrp="1"/>
          </p:cNvSpPr>
          <p:nvPr>
            <p:ph type="title"/>
          </p:nvPr>
        </p:nvSpPr>
        <p:spPr>
          <a:xfrm>
            <a:off x="218660" y="115267"/>
            <a:ext cx="8694329" cy="493613"/>
          </a:xfrm>
        </p:spPr>
        <p:txBody>
          <a:bodyPr/>
          <a:lstStyle/>
          <a:p>
            <a:r>
              <a:rPr lang="en-US" dirty="0"/>
              <a:t>Many flavors of quantum computers</a:t>
            </a:r>
          </a:p>
        </p:txBody>
      </p:sp>
      <p:sp>
        <p:nvSpPr>
          <p:cNvPr id="4" name="Slide Number Placeholder 3">
            <a:extLst>
              <a:ext uri="{FF2B5EF4-FFF2-40B4-BE49-F238E27FC236}">
                <a16:creationId xmlns:a16="http://schemas.microsoft.com/office/drawing/2014/main" id="{BCB62470-292D-0A40-B8F4-1534C87666FC}"/>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5</a:t>
            </a:fld>
            <a:r>
              <a:rPr lang="en-US"/>
              <a:t> -</a:t>
            </a:r>
            <a:endParaRPr/>
          </a:p>
        </p:txBody>
      </p:sp>
      <p:grpSp>
        <p:nvGrpSpPr>
          <p:cNvPr id="5" name="Group 4">
            <a:extLst>
              <a:ext uri="{FF2B5EF4-FFF2-40B4-BE49-F238E27FC236}">
                <a16:creationId xmlns:a16="http://schemas.microsoft.com/office/drawing/2014/main" id="{10C9DEA4-D794-FC44-9626-82538E9B6EBB}"/>
              </a:ext>
            </a:extLst>
          </p:cNvPr>
          <p:cNvGrpSpPr/>
          <p:nvPr/>
        </p:nvGrpSpPr>
        <p:grpSpPr>
          <a:xfrm>
            <a:off x="6901126" y="3563190"/>
            <a:ext cx="1690640" cy="1071425"/>
            <a:chOff x="4416623" y="1036290"/>
            <a:chExt cx="4581735" cy="2432468"/>
          </a:xfrm>
        </p:grpSpPr>
        <p:pic>
          <p:nvPicPr>
            <p:cNvPr id="6" name="Picture 5">
              <a:extLst>
                <a:ext uri="{FF2B5EF4-FFF2-40B4-BE49-F238E27FC236}">
                  <a16:creationId xmlns:a16="http://schemas.microsoft.com/office/drawing/2014/main" id="{22C05C99-8DCF-D846-8B33-7B2A876E9E9A}"/>
                </a:ext>
              </a:extLst>
            </p:cNvPr>
            <p:cNvPicPr>
              <a:picLocks noChangeAspect="1"/>
            </p:cNvPicPr>
            <p:nvPr/>
          </p:nvPicPr>
          <p:blipFill>
            <a:blip r:embed="rId2"/>
            <a:stretch>
              <a:fillRect/>
            </a:stretch>
          </p:blipFill>
          <p:spPr>
            <a:xfrm>
              <a:off x="7735205" y="1500713"/>
              <a:ext cx="1108245" cy="903771"/>
            </a:xfrm>
            <a:prstGeom prst="rect">
              <a:avLst/>
            </a:prstGeom>
          </p:spPr>
        </p:pic>
        <p:pic>
          <p:nvPicPr>
            <p:cNvPr id="7" name="Picture 6">
              <a:extLst>
                <a:ext uri="{FF2B5EF4-FFF2-40B4-BE49-F238E27FC236}">
                  <a16:creationId xmlns:a16="http://schemas.microsoft.com/office/drawing/2014/main" id="{B436FF3E-224E-A345-9271-1A5E7255C74E}"/>
                </a:ext>
              </a:extLst>
            </p:cNvPr>
            <p:cNvPicPr>
              <a:picLocks noChangeAspect="1"/>
            </p:cNvPicPr>
            <p:nvPr/>
          </p:nvPicPr>
          <p:blipFill>
            <a:blip r:embed="rId3"/>
            <a:stretch>
              <a:fillRect/>
            </a:stretch>
          </p:blipFill>
          <p:spPr>
            <a:xfrm flipV="1">
              <a:off x="4759425" y="1300777"/>
              <a:ext cx="661942" cy="1284944"/>
            </a:xfrm>
            <a:prstGeom prst="rect">
              <a:avLst/>
            </a:prstGeom>
          </p:spPr>
        </p:pic>
        <p:pic>
          <p:nvPicPr>
            <p:cNvPr id="8" name="Picture 7">
              <a:extLst>
                <a:ext uri="{FF2B5EF4-FFF2-40B4-BE49-F238E27FC236}">
                  <a16:creationId xmlns:a16="http://schemas.microsoft.com/office/drawing/2014/main" id="{6CA8AB07-3481-AD49-A968-5060755C4DB0}"/>
                </a:ext>
              </a:extLst>
            </p:cNvPr>
            <p:cNvPicPr>
              <a:picLocks noChangeAspect="1"/>
            </p:cNvPicPr>
            <p:nvPr/>
          </p:nvPicPr>
          <p:blipFill>
            <a:blip r:embed="rId4"/>
            <a:stretch>
              <a:fillRect/>
            </a:stretch>
          </p:blipFill>
          <p:spPr>
            <a:xfrm flipV="1">
              <a:off x="6387046" y="1036290"/>
              <a:ext cx="640895" cy="1285216"/>
            </a:xfrm>
            <a:prstGeom prst="rect">
              <a:avLst/>
            </a:prstGeom>
          </p:spPr>
        </p:pic>
        <p:sp>
          <p:nvSpPr>
            <p:cNvPr id="9" name="Equal 8">
              <a:extLst>
                <a:ext uri="{FF2B5EF4-FFF2-40B4-BE49-F238E27FC236}">
                  <a16:creationId xmlns:a16="http://schemas.microsoft.com/office/drawing/2014/main" id="{6FB241FC-812C-7B43-BDD0-7CE33F48AC4B}"/>
                </a:ext>
              </a:extLst>
            </p:cNvPr>
            <p:cNvSpPr/>
            <p:nvPr/>
          </p:nvSpPr>
          <p:spPr bwMode="auto">
            <a:xfrm rot="10800000">
              <a:off x="7047598" y="1500713"/>
              <a:ext cx="793239" cy="632222"/>
            </a:xfrm>
            <a:prstGeom prst="mathEqual">
              <a:avLst/>
            </a:prstGeom>
            <a:solidFill>
              <a:schemeClr val="tx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2296" tIns="41148" rIns="82296" bIns="41148" numCol="1" rtlCol="0" anchor="t" anchorCtr="0" compatLnSpc="1">
              <a:prstTxWarp prst="textNoShape">
                <a:avLst/>
              </a:prstTxWarp>
            </a:bodyPr>
            <a:lstStyle/>
            <a:p>
              <a:pPr fontAlgn="base">
                <a:spcBef>
                  <a:spcPct val="0"/>
                </a:spcBef>
                <a:spcAft>
                  <a:spcPct val="0"/>
                </a:spcAft>
              </a:pPr>
              <a:endParaRPr lang="en-US" sz="2160" b="1">
                <a:solidFill>
                  <a:srgbClr val="000000"/>
                </a:solidFill>
              </a:endParaRPr>
            </a:p>
          </p:txBody>
        </p:sp>
        <p:sp>
          <p:nvSpPr>
            <p:cNvPr id="10" name="Plus 9">
              <a:extLst>
                <a:ext uri="{FF2B5EF4-FFF2-40B4-BE49-F238E27FC236}">
                  <a16:creationId xmlns:a16="http://schemas.microsoft.com/office/drawing/2014/main" id="{FD75B4FE-BBE1-924E-AB06-04874E30096B}"/>
                </a:ext>
              </a:extLst>
            </p:cNvPr>
            <p:cNvSpPr/>
            <p:nvPr/>
          </p:nvSpPr>
          <p:spPr bwMode="auto">
            <a:xfrm>
              <a:off x="5561270" y="1433775"/>
              <a:ext cx="721564" cy="710324"/>
            </a:xfrm>
            <a:prstGeom prst="mathPlus">
              <a:avLst/>
            </a:prstGeom>
            <a:solidFill>
              <a:schemeClr val="tx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82296" tIns="41148" rIns="82296" bIns="41148" numCol="1" rtlCol="0" anchor="t" anchorCtr="0" compatLnSpc="1">
              <a:prstTxWarp prst="textNoShape">
                <a:avLst/>
              </a:prstTxWarp>
            </a:bodyPr>
            <a:lstStyle/>
            <a:p>
              <a:pPr fontAlgn="base">
                <a:spcBef>
                  <a:spcPct val="0"/>
                </a:spcBef>
                <a:spcAft>
                  <a:spcPct val="0"/>
                </a:spcAft>
              </a:pPr>
              <a:endParaRPr lang="en-US" sz="2160" b="1">
                <a:solidFill>
                  <a:srgbClr val="000000"/>
                </a:solidFill>
              </a:endParaRPr>
            </a:p>
          </p:txBody>
        </p:sp>
        <p:sp>
          <p:nvSpPr>
            <p:cNvPr id="11" name="TextBox 10">
              <a:extLst>
                <a:ext uri="{FF2B5EF4-FFF2-40B4-BE49-F238E27FC236}">
                  <a16:creationId xmlns:a16="http://schemas.microsoft.com/office/drawing/2014/main" id="{1BDE72FB-7986-5849-B8D9-98208A891F3E}"/>
                </a:ext>
              </a:extLst>
            </p:cNvPr>
            <p:cNvSpPr txBox="1"/>
            <p:nvPr/>
          </p:nvSpPr>
          <p:spPr>
            <a:xfrm>
              <a:off x="4416623" y="2457395"/>
              <a:ext cx="4581735" cy="1011363"/>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rgbClr val="000000"/>
                  </a:solidFill>
                </a:rPr>
                <a:t>ELECTRONS</a:t>
              </a:r>
            </a:p>
            <a:p>
              <a:pPr algn="ctr"/>
              <a:r>
                <a:rPr lang="en-US" sz="1200" b="1" dirty="0"/>
                <a:t>SPIN UP + SPIN DOWN</a:t>
              </a:r>
              <a:endParaRPr lang="en-US" sz="1200" b="1" dirty="0">
                <a:solidFill>
                  <a:srgbClr val="000000"/>
                </a:solidFill>
              </a:endParaRPr>
            </a:p>
          </p:txBody>
        </p:sp>
      </p:grpSp>
      <p:pic>
        <p:nvPicPr>
          <p:cNvPr id="13" name="Picture 2">
            <a:extLst>
              <a:ext uri="{FF2B5EF4-FFF2-40B4-BE49-F238E27FC236}">
                <a16:creationId xmlns:a16="http://schemas.microsoft.com/office/drawing/2014/main" id="{8EA68821-6989-AD42-8AB8-321359171C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3510" y="1092110"/>
            <a:ext cx="4106292" cy="3006793"/>
          </a:xfrm>
          <a:prstGeom prst="rect">
            <a:avLst/>
          </a:prstGeom>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a:extLst>
              <a:ext uri="{FF2B5EF4-FFF2-40B4-BE49-F238E27FC236}">
                <a16:creationId xmlns:a16="http://schemas.microsoft.com/office/drawing/2014/main" id="{3D7606CF-C129-4A42-96F8-77EBA3859E3D}"/>
              </a:ext>
            </a:extLst>
          </p:cNvPr>
          <p:cNvGrpSpPr/>
          <p:nvPr/>
        </p:nvGrpSpPr>
        <p:grpSpPr>
          <a:xfrm>
            <a:off x="477086" y="1999659"/>
            <a:ext cx="1371600" cy="1267644"/>
            <a:chOff x="2694320" y="1921984"/>
            <a:chExt cx="1371600" cy="1267644"/>
          </a:xfrm>
        </p:grpSpPr>
        <p:pic>
          <p:nvPicPr>
            <p:cNvPr id="15" name="Picture 14">
              <a:extLst>
                <a:ext uri="{FF2B5EF4-FFF2-40B4-BE49-F238E27FC236}">
                  <a16:creationId xmlns:a16="http://schemas.microsoft.com/office/drawing/2014/main" id="{93509A6C-63E6-F047-93DF-9BEF3F769B29}"/>
                </a:ext>
              </a:extLst>
            </p:cNvPr>
            <p:cNvPicPr>
              <a:picLocks noChangeAspect="1"/>
            </p:cNvPicPr>
            <p:nvPr/>
          </p:nvPicPr>
          <p:blipFill>
            <a:blip r:embed="rId6"/>
            <a:stretch>
              <a:fillRect/>
            </a:stretch>
          </p:blipFill>
          <p:spPr>
            <a:xfrm>
              <a:off x="2694320" y="1921984"/>
              <a:ext cx="1371600" cy="1038225"/>
            </a:xfrm>
            <a:prstGeom prst="rect">
              <a:avLst/>
            </a:prstGeom>
            <a:ln>
              <a:noFill/>
            </a:ln>
            <a:effectLst>
              <a:softEdge rad="112500"/>
            </a:effectLst>
          </p:spPr>
        </p:pic>
        <p:sp>
          <p:nvSpPr>
            <p:cNvPr id="16" name="TextBox 15">
              <a:extLst>
                <a:ext uri="{FF2B5EF4-FFF2-40B4-BE49-F238E27FC236}">
                  <a16:creationId xmlns:a16="http://schemas.microsoft.com/office/drawing/2014/main" id="{A9A3BC40-B6EC-054D-8132-A9D0B9C5045D}"/>
                </a:ext>
              </a:extLst>
            </p:cNvPr>
            <p:cNvSpPr txBox="1"/>
            <p:nvPr/>
          </p:nvSpPr>
          <p:spPr>
            <a:xfrm>
              <a:off x="3128288" y="2912629"/>
              <a:ext cx="503664"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rgbClr val="000000"/>
                  </a:solidFill>
                  <a:latin typeface="Calibri" panose="020F0502020204030204" pitchFamily="34" charset="0"/>
                  <a:cs typeface="Calibri" panose="020F0502020204030204" pitchFamily="34" charset="0"/>
                </a:rPr>
                <a:t>IONS</a:t>
              </a:r>
            </a:p>
          </p:txBody>
        </p:sp>
      </p:grpSp>
      <p:grpSp>
        <p:nvGrpSpPr>
          <p:cNvPr id="17" name="Group 16">
            <a:extLst>
              <a:ext uri="{FF2B5EF4-FFF2-40B4-BE49-F238E27FC236}">
                <a16:creationId xmlns:a16="http://schemas.microsoft.com/office/drawing/2014/main" id="{9E10AB50-367A-8144-A39C-E8D91A5EE313}"/>
              </a:ext>
            </a:extLst>
          </p:cNvPr>
          <p:cNvGrpSpPr/>
          <p:nvPr/>
        </p:nvGrpSpPr>
        <p:grpSpPr>
          <a:xfrm>
            <a:off x="-49676" y="3254062"/>
            <a:ext cx="2502571" cy="1454239"/>
            <a:chOff x="4513022" y="762249"/>
            <a:chExt cx="2502571" cy="1454239"/>
          </a:xfrm>
        </p:grpSpPr>
        <p:pic>
          <p:nvPicPr>
            <p:cNvPr id="18" name="Picture 17">
              <a:extLst>
                <a:ext uri="{FF2B5EF4-FFF2-40B4-BE49-F238E27FC236}">
                  <a16:creationId xmlns:a16="http://schemas.microsoft.com/office/drawing/2014/main" id="{33BA820C-D907-3D44-8ED1-BD033DA61174}"/>
                </a:ext>
              </a:extLst>
            </p:cNvPr>
            <p:cNvPicPr>
              <a:picLocks noChangeAspect="1"/>
            </p:cNvPicPr>
            <p:nvPr/>
          </p:nvPicPr>
          <p:blipFill>
            <a:blip r:embed="rId7"/>
            <a:stretch>
              <a:fillRect/>
            </a:stretch>
          </p:blipFill>
          <p:spPr>
            <a:xfrm rot="5400000">
              <a:off x="5155741" y="762249"/>
              <a:ext cx="1168654" cy="1168654"/>
            </a:xfrm>
            <a:prstGeom prst="rect">
              <a:avLst/>
            </a:prstGeom>
            <a:ln>
              <a:noFill/>
            </a:ln>
            <a:effectLst>
              <a:softEdge rad="112500"/>
            </a:effectLst>
          </p:spPr>
        </p:pic>
        <p:sp>
          <p:nvSpPr>
            <p:cNvPr id="19" name="TextBox 18">
              <a:extLst>
                <a:ext uri="{FF2B5EF4-FFF2-40B4-BE49-F238E27FC236}">
                  <a16:creationId xmlns:a16="http://schemas.microsoft.com/office/drawing/2014/main" id="{84CA45D6-F9EA-A046-BE4A-B600675F0B4D}"/>
                </a:ext>
              </a:extLst>
            </p:cNvPr>
            <p:cNvSpPr txBox="1"/>
            <p:nvPr/>
          </p:nvSpPr>
          <p:spPr>
            <a:xfrm>
              <a:off x="4513022" y="1939489"/>
              <a:ext cx="2502571" cy="27699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200" b="1" dirty="0">
                  <a:solidFill>
                    <a:srgbClr val="000000"/>
                  </a:solidFill>
                  <a:latin typeface="Calibri" panose="020F0502020204030204" pitchFamily="34" charset="0"/>
                  <a:cs typeface="Calibri" panose="020F0502020204030204" pitchFamily="34" charset="0"/>
                </a:rPr>
                <a:t>SUPERCONDUCTING</a:t>
              </a:r>
            </a:p>
          </p:txBody>
        </p:sp>
      </p:grpSp>
      <p:grpSp>
        <p:nvGrpSpPr>
          <p:cNvPr id="20" name="Group 19">
            <a:extLst>
              <a:ext uri="{FF2B5EF4-FFF2-40B4-BE49-F238E27FC236}">
                <a16:creationId xmlns:a16="http://schemas.microsoft.com/office/drawing/2014/main" id="{FCA85482-E3E2-0A4D-A7F2-0CD1940C58E1}"/>
              </a:ext>
            </a:extLst>
          </p:cNvPr>
          <p:cNvGrpSpPr/>
          <p:nvPr/>
        </p:nvGrpSpPr>
        <p:grpSpPr>
          <a:xfrm>
            <a:off x="540839" y="626854"/>
            <a:ext cx="1244093" cy="1407427"/>
            <a:chOff x="4105898" y="931044"/>
            <a:chExt cx="1244093" cy="1407427"/>
          </a:xfrm>
        </p:grpSpPr>
        <p:sp>
          <p:nvSpPr>
            <p:cNvPr id="21" name="TextBox 20">
              <a:extLst>
                <a:ext uri="{FF2B5EF4-FFF2-40B4-BE49-F238E27FC236}">
                  <a16:creationId xmlns:a16="http://schemas.microsoft.com/office/drawing/2014/main" id="{8A444E24-86FA-8845-A6EA-D0FD5A66A3DC}"/>
                </a:ext>
              </a:extLst>
            </p:cNvPr>
            <p:cNvSpPr txBox="1"/>
            <p:nvPr/>
          </p:nvSpPr>
          <p:spPr>
            <a:xfrm>
              <a:off x="4395161" y="2061472"/>
              <a:ext cx="665567"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rgbClr val="000000"/>
                  </a:solidFill>
                  <a:latin typeface="Calibri" panose="020F0502020204030204" pitchFamily="34" charset="0"/>
                  <a:cs typeface="Calibri" panose="020F0502020204030204" pitchFamily="34" charset="0"/>
                </a:rPr>
                <a:t>ATOMS</a:t>
              </a:r>
            </a:p>
          </p:txBody>
        </p:sp>
        <p:pic>
          <p:nvPicPr>
            <p:cNvPr id="22" name="Picture 21" descr="Magvstime_improved2.eps">
              <a:extLst>
                <a:ext uri="{FF2B5EF4-FFF2-40B4-BE49-F238E27FC236}">
                  <a16:creationId xmlns:a16="http://schemas.microsoft.com/office/drawing/2014/main" id="{7A18A8C2-C5FE-B943-9BC3-95E9437B3DE5}"/>
                </a:ext>
              </a:extLst>
            </p:cNvPr>
            <p:cNvPicPr>
              <a:picLocks noChangeAspect="1"/>
            </p:cNvPicPr>
            <p:nvPr/>
          </p:nvPicPr>
          <p:blipFill rotWithShape="1">
            <a:blip r:embed="rId8"/>
            <a:srcRect l="55156" t="15048" r="11146" b="70443"/>
            <a:stretch/>
          </p:blipFill>
          <p:spPr>
            <a:xfrm>
              <a:off x="4105898" y="931044"/>
              <a:ext cx="1244093" cy="1102822"/>
            </a:xfrm>
            <a:prstGeom prst="rect">
              <a:avLst/>
            </a:prstGeom>
            <a:ln>
              <a:noFill/>
            </a:ln>
            <a:effectLst>
              <a:softEdge rad="112500"/>
            </a:effectLst>
          </p:spPr>
        </p:pic>
      </p:grpSp>
      <p:grpSp>
        <p:nvGrpSpPr>
          <p:cNvPr id="25" name="Group 24">
            <a:extLst>
              <a:ext uri="{FF2B5EF4-FFF2-40B4-BE49-F238E27FC236}">
                <a16:creationId xmlns:a16="http://schemas.microsoft.com/office/drawing/2014/main" id="{8897BA8C-85C5-314A-91AA-7713382262CA}"/>
              </a:ext>
            </a:extLst>
          </p:cNvPr>
          <p:cNvGrpSpPr/>
          <p:nvPr/>
        </p:nvGrpSpPr>
        <p:grpSpPr>
          <a:xfrm>
            <a:off x="6365203" y="745436"/>
            <a:ext cx="1109196" cy="1421633"/>
            <a:chOff x="2070519" y="4506079"/>
            <a:chExt cx="1109196" cy="1421633"/>
          </a:xfrm>
        </p:grpSpPr>
        <p:pic>
          <p:nvPicPr>
            <p:cNvPr id="26" name="Picture 2" descr="mage result for nv center solid state qubit">
              <a:extLst>
                <a:ext uri="{FF2B5EF4-FFF2-40B4-BE49-F238E27FC236}">
                  <a16:creationId xmlns:a16="http://schemas.microsoft.com/office/drawing/2014/main" id="{2DF6628B-2B0A-0C4A-9CCD-E15C38B1A88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452" t="11665" r="25869" b="14377"/>
            <a:stretch/>
          </p:blipFill>
          <p:spPr bwMode="auto">
            <a:xfrm>
              <a:off x="2070519" y="4506079"/>
              <a:ext cx="1109196" cy="961809"/>
            </a:xfrm>
            <a:prstGeom prst="rect">
              <a:avLst/>
            </a:prstGeom>
            <a:noFill/>
            <a:ln>
              <a:solidFill>
                <a:schemeClr val="accent1"/>
              </a:solidFill>
            </a:ln>
            <a:effectLst>
              <a:softEdge rad="101600"/>
            </a:effectLst>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7AAA664A-5928-CD45-98AF-56FA6606B13A}"/>
                </a:ext>
              </a:extLst>
            </p:cNvPr>
            <p:cNvSpPr txBox="1"/>
            <p:nvPr/>
          </p:nvSpPr>
          <p:spPr>
            <a:xfrm>
              <a:off x="2127225" y="5466047"/>
              <a:ext cx="995785"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rgbClr val="000000"/>
                  </a:solidFill>
                  <a:latin typeface="Calibri" panose="020F0502020204030204" pitchFamily="34" charset="0"/>
                  <a:cs typeface="Calibri" panose="020F0502020204030204" pitchFamily="34" charset="0"/>
                </a:rPr>
                <a:t>SOLID STATE</a:t>
              </a:r>
            </a:p>
            <a:p>
              <a:pPr algn="ctr"/>
              <a:r>
                <a:rPr lang="en-US" sz="1200" b="1" dirty="0">
                  <a:solidFill>
                    <a:srgbClr val="000000"/>
                  </a:solidFill>
                  <a:latin typeface="Calibri" panose="020F0502020204030204" pitchFamily="34" charset="0"/>
                  <a:cs typeface="Calibri" panose="020F0502020204030204" pitchFamily="34" charset="0"/>
                </a:rPr>
                <a:t>(spins)</a:t>
              </a:r>
            </a:p>
          </p:txBody>
        </p:sp>
      </p:grpSp>
      <p:grpSp>
        <p:nvGrpSpPr>
          <p:cNvPr id="28" name="Group 27">
            <a:extLst>
              <a:ext uri="{FF2B5EF4-FFF2-40B4-BE49-F238E27FC236}">
                <a16:creationId xmlns:a16="http://schemas.microsoft.com/office/drawing/2014/main" id="{A0A5876A-B9BF-2147-A7AA-4B3062380FD9}"/>
              </a:ext>
            </a:extLst>
          </p:cNvPr>
          <p:cNvGrpSpPr/>
          <p:nvPr/>
        </p:nvGrpSpPr>
        <p:grpSpPr>
          <a:xfrm>
            <a:off x="7665533" y="798546"/>
            <a:ext cx="1247457" cy="1329011"/>
            <a:chOff x="6714797" y="976547"/>
            <a:chExt cx="1247457" cy="1329011"/>
          </a:xfrm>
        </p:grpSpPr>
        <p:pic>
          <p:nvPicPr>
            <p:cNvPr id="29" name="Picture 28">
              <a:extLst>
                <a:ext uri="{FF2B5EF4-FFF2-40B4-BE49-F238E27FC236}">
                  <a16:creationId xmlns:a16="http://schemas.microsoft.com/office/drawing/2014/main" id="{19B0557B-5D51-8643-B155-4F927F95FFBB}"/>
                </a:ext>
              </a:extLst>
            </p:cNvPr>
            <p:cNvPicPr>
              <a:picLocks noChangeAspect="1"/>
            </p:cNvPicPr>
            <p:nvPr/>
          </p:nvPicPr>
          <p:blipFill rotWithShape="1">
            <a:blip r:embed="rId10"/>
            <a:srcRect l="18401" r="15338"/>
            <a:stretch/>
          </p:blipFill>
          <p:spPr>
            <a:xfrm>
              <a:off x="6831934" y="976547"/>
              <a:ext cx="1013184" cy="817880"/>
            </a:xfrm>
            <a:prstGeom prst="rect">
              <a:avLst/>
            </a:prstGeom>
          </p:spPr>
        </p:pic>
        <p:sp>
          <p:nvSpPr>
            <p:cNvPr id="30" name="TextBox 29">
              <a:extLst>
                <a:ext uri="{FF2B5EF4-FFF2-40B4-BE49-F238E27FC236}">
                  <a16:creationId xmlns:a16="http://schemas.microsoft.com/office/drawing/2014/main" id="{265FD49A-B945-3540-B524-32B93D17A98F}"/>
                </a:ext>
              </a:extLst>
            </p:cNvPr>
            <p:cNvSpPr txBox="1"/>
            <p:nvPr/>
          </p:nvSpPr>
          <p:spPr>
            <a:xfrm>
              <a:off x="6714797" y="1843893"/>
              <a:ext cx="1247457" cy="461665"/>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rgbClr val="000000"/>
                  </a:solidFill>
                  <a:latin typeface="Calibri" panose="020F0502020204030204" pitchFamily="34" charset="0"/>
                  <a:cs typeface="Calibri" panose="020F0502020204030204" pitchFamily="34" charset="0"/>
                </a:rPr>
                <a:t>MAJORANA</a:t>
              </a:r>
            </a:p>
            <a:p>
              <a:pPr algn="ctr"/>
              <a:r>
                <a:rPr lang="en-US" sz="1200" b="1" dirty="0">
                  <a:solidFill>
                    <a:srgbClr val="000000"/>
                  </a:solidFill>
                  <a:latin typeface="Calibri" panose="020F0502020204030204" pitchFamily="34" charset="0"/>
                  <a:cs typeface="Calibri" panose="020F0502020204030204" pitchFamily="34" charset="0"/>
                </a:rPr>
                <a:t>QUASI-PARTICLE</a:t>
              </a:r>
            </a:p>
          </p:txBody>
        </p:sp>
      </p:grpSp>
      <p:grpSp>
        <p:nvGrpSpPr>
          <p:cNvPr id="27" name="Group 26">
            <a:extLst>
              <a:ext uri="{FF2B5EF4-FFF2-40B4-BE49-F238E27FC236}">
                <a16:creationId xmlns:a16="http://schemas.microsoft.com/office/drawing/2014/main" id="{1C5A973E-931C-272D-1C51-225FBA9C1E54}"/>
              </a:ext>
            </a:extLst>
          </p:cNvPr>
          <p:cNvGrpSpPr/>
          <p:nvPr/>
        </p:nvGrpSpPr>
        <p:grpSpPr>
          <a:xfrm>
            <a:off x="6901126" y="2256278"/>
            <a:ext cx="1690640" cy="1226812"/>
            <a:chOff x="7278811" y="2206582"/>
            <a:chExt cx="1690640" cy="1226812"/>
          </a:xfrm>
        </p:grpSpPr>
        <p:pic>
          <p:nvPicPr>
            <p:cNvPr id="7170" name="Picture 2" descr="Promising building blocks for photonic quantum simulators – Niels Bohr  Institute - University of Copenhagen">
              <a:extLst>
                <a:ext uri="{FF2B5EF4-FFF2-40B4-BE49-F238E27FC236}">
                  <a16:creationId xmlns:a16="http://schemas.microsoft.com/office/drawing/2014/main" id="{497E26AE-6E40-00DB-E045-97125B045EE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8811" y="2206582"/>
              <a:ext cx="1690640" cy="9222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FFFCC7A-5A3D-C9F5-327D-F9B0DA1D4089}"/>
                </a:ext>
              </a:extLst>
            </p:cNvPr>
            <p:cNvSpPr txBox="1"/>
            <p:nvPr/>
          </p:nvSpPr>
          <p:spPr>
            <a:xfrm>
              <a:off x="7721305" y="3156395"/>
              <a:ext cx="822661" cy="276999"/>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200" b="1" dirty="0">
                  <a:solidFill>
                    <a:srgbClr val="000000"/>
                  </a:solidFill>
                  <a:latin typeface="Calibri" panose="020F0502020204030204" pitchFamily="34" charset="0"/>
                  <a:cs typeface="Calibri" panose="020F0502020204030204" pitchFamily="34" charset="0"/>
                </a:rPr>
                <a:t>PHOTONS</a:t>
              </a:r>
            </a:p>
          </p:txBody>
        </p:sp>
      </p:grpSp>
      <p:sp>
        <p:nvSpPr>
          <p:cNvPr id="45" name="TextBox 44">
            <a:extLst>
              <a:ext uri="{FF2B5EF4-FFF2-40B4-BE49-F238E27FC236}">
                <a16:creationId xmlns:a16="http://schemas.microsoft.com/office/drawing/2014/main" id="{18FB940F-7FED-00D5-7787-1BBC6A0500E3}"/>
              </a:ext>
            </a:extLst>
          </p:cNvPr>
          <p:cNvSpPr txBox="1"/>
          <p:nvPr/>
        </p:nvSpPr>
        <p:spPr>
          <a:xfrm rot="16200000">
            <a:off x="-1401127" y="2230544"/>
            <a:ext cx="3339548" cy="369332"/>
          </a:xfrm>
          <a:prstGeom prst="rect">
            <a:avLst/>
          </a:prstGeom>
          <a:noFill/>
        </p:spPr>
        <p:txBody>
          <a:bodyPr wrap="square" rtlCol="0">
            <a:spAutoFit/>
          </a:bodyPr>
          <a:lstStyle/>
          <a:p>
            <a:r>
              <a:rPr lang="en-US" sz="1800" dirty="0"/>
              <a:t>Currently Leading in the Field</a:t>
            </a:r>
          </a:p>
        </p:txBody>
      </p:sp>
    </p:spTree>
    <p:extLst>
      <p:ext uri="{BB962C8B-B14F-4D97-AF65-F5344CB8AC3E}">
        <p14:creationId xmlns:p14="http://schemas.microsoft.com/office/powerpoint/2010/main" val="2471692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EDB1-ED12-1D42-A6EA-4FD29FDD330D}"/>
              </a:ext>
            </a:extLst>
          </p:cNvPr>
          <p:cNvSpPr>
            <a:spLocks noGrp="1"/>
          </p:cNvSpPr>
          <p:nvPr>
            <p:ph type="title"/>
          </p:nvPr>
        </p:nvSpPr>
        <p:spPr>
          <a:xfrm>
            <a:off x="104475" y="93386"/>
            <a:ext cx="9144000" cy="493613"/>
          </a:xfrm>
        </p:spPr>
        <p:txBody>
          <a:bodyPr/>
          <a:lstStyle/>
          <a:p>
            <a:pPr algn="ctr"/>
            <a:r>
              <a:rPr lang="en-US" dirty="0"/>
              <a:t>How does a quantum program operate?</a:t>
            </a:r>
          </a:p>
        </p:txBody>
      </p:sp>
      <p:sp>
        <p:nvSpPr>
          <p:cNvPr id="55" name="Slide Number Placeholder 4">
            <a:extLst>
              <a:ext uri="{FF2B5EF4-FFF2-40B4-BE49-F238E27FC236}">
                <a16:creationId xmlns:a16="http://schemas.microsoft.com/office/drawing/2014/main" id="{D262E136-5401-869F-CD2B-110BE1454631}"/>
              </a:ext>
            </a:extLst>
          </p:cNvPr>
          <p:cNvSpPr>
            <a:spLocks noGrp="1"/>
          </p:cNvSpPr>
          <p:nvPr>
            <p:ph type="sldNum" idx="12"/>
          </p:nvPr>
        </p:nvSpPr>
        <p:spPr>
          <a:xfrm>
            <a:off x="4116656" y="4776606"/>
            <a:ext cx="925708" cy="273844"/>
          </a:xfrm>
        </p:spPr>
        <p:txBody>
          <a:bodyPr/>
          <a:lstStyle/>
          <a:p>
            <a:pPr marL="0" lvl="0" indent="0" algn="ctr" rtl="0">
              <a:spcBef>
                <a:spcPts val="0"/>
              </a:spcBef>
              <a:spcAft>
                <a:spcPts val="0"/>
              </a:spcAft>
              <a:buNone/>
            </a:pPr>
            <a:r>
              <a:rPr lang="en-US" dirty="0"/>
              <a:t>- </a:t>
            </a:r>
            <a:fld id="{00000000-1234-1234-1234-123412341234}" type="slidenum">
              <a:rPr lang="en-US" smtClean="0"/>
              <a:t>6</a:t>
            </a:fld>
            <a:r>
              <a:rPr lang="en-US" dirty="0"/>
              <a:t> -</a:t>
            </a:r>
            <a:endParaRPr dirty="0"/>
          </a:p>
        </p:txBody>
      </p:sp>
      <p:pic>
        <p:nvPicPr>
          <p:cNvPr id="3" name="Picture 2">
            <a:extLst>
              <a:ext uri="{FF2B5EF4-FFF2-40B4-BE49-F238E27FC236}">
                <a16:creationId xmlns:a16="http://schemas.microsoft.com/office/drawing/2014/main" id="{C17B6895-F654-7231-7EA9-7A8C82554CF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41112" y="2931568"/>
            <a:ext cx="3043142" cy="1709899"/>
          </a:xfrm>
          <a:prstGeom prst="rect">
            <a:avLst/>
          </a:prstGeom>
          <a:ln>
            <a:solidFill>
              <a:srgbClr val="1C91A5"/>
            </a:solidFill>
          </a:ln>
        </p:spPr>
      </p:pic>
      <p:pic>
        <p:nvPicPr>
          <p:cNvPr id="4" name="Picture 2">
            <a:extLst>
              <a:ext uri="{FF2B5EF4-FFF2-40B4-BE49-F238E27FC236}">
                <a16:creationId xmlns:a16="http://schemas.microsoft.com/office/drawing/2014/main" id="{52E4A5FF-EDA7-5F94-8F0A-9234BEFD23F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1374" y="2448026"/>
            <a:ext cx="4170626" cy="90085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6">
            <a:extLst>
              <a:ext uri="{FF2B5EF4-FFF2-40B4-BE49-F238E27FC236}">
                <a16:creationId xmlns:a16="http://schemas.microsoft.com/office/drawing/2014/main" id="{30BE82A2-E388-D0C9-84E5-8236A27192B7}"/>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p:blipFill>
        <p:spPr>
          <a:xfrm>
            <a:off x="5189819" y="745079"/>
            <a:ext cx="3745729" cy="1702467"/>
          </a:xfrm>
          <a:prstGeom prst="rect">
            <a:avLst/>
          </a:prstGeom>
          <a:noFill/>
          <a:ln>
            <a:noFill/>
          </a:ln>
        </p:spPr>
      </p:pic>
      <p:sp>
        <p:nvSpPr>
          <p:cNvPr id="7" name="TextBox 6">
            <a:extLst>
              <a:ext uri="{FF2B5EF4-FFF2-40B4-BE49-F238E27FC236}">
                <a16:creationId xmlns:a16="http://schemas.microsoft.com/office/drawing/2014/main" id="{295403BF-4E87-A441-E492-8832F60405D0}"/>
              </a:ext>
            </a:extLst>
          </p:cNvPr>
          <p:cNvSpPr txBox="1"/>
          <p:nvPr/>
        </p:nvSpPr>
        <p:spPr>
          <a:xfrm>
            <a:off x="5287477" y="2433250"/>
            <a:ext cx="4615890" cy="276999"/>
          </a:xfrm>
          <a:prstGeom prst="rect">
            <a:avLst/>
          </a:prstGeom>
          <a:noFill/>
        </p:spPr>
        <p:txBody>
          <a:bodyPr wrap="square">
            <a:spAutoFit/>
          </a:bodyPr>
          <a:lstStyle/>
          <a:p>
            <a:r>
              <a:rPr lang="en-US" sz="1200" i="1" dirty="0">
                <a:solidFill>
                  <a:schemeClr val="tx1"/>
                </a:solidFill>
              </a:rPr>
              <a:t>Gomes, et al. Adv. Quant. Tech. </a:t>
            </a:r>
            <a:r>
              <a:rPr lang="en-US" sz="1200" b="1" i="1" dirty="0">
                <a:solidFill>
                  <a:schemeClr val="tx1"/>
                </a:solidFill>
              </a:rPr>
              <a:t>4</a:t>
            </a:r>
            <a:r>
              <a:rPr lang="en-US" sz="1200" i="1" dirty="0">
                <a:solidFill>
                  <a:schemeClr val="tx1"/>
                </a:solidFill>
              </a:rPr>
              <a:t>, 2100114 (2021)</a:t>
            </a:r>
          </a:p>
        </p:txBody>
      </p:sp>
      <p:sp>
        <p:nvSpPr>
          <p:cNvPr id="9" name="TextBox 8">
            <a:extLst>
              <a:ext uri="{FF2B5EF4-FFF2-40B4-BE49-F238E27FC236}">
                <a16:creationId xmlns:a16="http://schemas.microsoft.com/office/drawing/2014/main" id="{92A74F19-7F20-AF3A-C638-1467F4DAD023}"/>
              </a:ext>
            </a:extLst>
          </p:cNvPr>
          <p:cNvSpPr txBox="1"/>
          <p:nvPr/>
        </p:nvSpPr>
        <p:spPr>
          <a:xfrm>
            <a:off x="844023" y="3437631"/>
            <a:ext cx="4615890" cy="276999"/>
          </a:xfrm>
          <a:prstGeom prst="rect">
            <a:avLst/>
          </a:prstGeom>
          <a:noFill/>
        </p:spPr>
        <p:txBody>
          <a:bodyPr wrap="square">
            <a:spAutoFit/>
          </a:bodyPr>
          <a:lstStyle/>
          <a:p>
            <a:r>
              <a:rPr lang="en-US" sz="1200" i="1" dirty="0">
                <a:solidFill>
                  <a:schemeClr val="tx1"/>
                </a:solidFill>
              </a:rPr>
              <a:t>Tang, et al. ASPLOS’21, 473 (2021)</a:t>
            </a:r>
          </a:p>
        </p:txBody>
      </p:sp>
      <p:pic>
        <p:nvPicPr>
          <p:cNvPr id="10" name="Picture 9" descr="figure1_b.pdf">
            <a:extLst>
              <a:ext uri="{FF2B5EF4-FFF2-40B4-BE49-F238E27FC236}">
                <a16:creationId xmlns:a16="http://schemas.microsoft.com/office/drawing/2014/main" id="{7EDA6304-0EA3-2C25-DA95-5C8FE2EC3C5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2403" y="724633"/>
            <a:ext cx="2441159" cy="1528994"/>
          </a:xfrm>
          <a:prstGeom prst="rect">
            <a:avLst/>
          </a:prstGeom>
          <a:ln>
            <a:solidFill>
              <a:schemeClr val="bg2">
                <a:lumMod val="60000"/>
                <a:lumOff val="40000"/>
              </a:schemeClr>
            </a:solidFill>
          </a:ln>
        </p:spPr>
      </p:pic>
      <p:sp>
        <p:nvSpPr>
          <p:cNvPr id="13" name="Rectangle 12">
            <a:extLst>
              <a:ext uri="{FF2B5EF4-FFF2-40B4-BE49-F238E27FC236}">
                <a16:creationId xmlns:a16="http://schemas.microsoft.com/office/drawing/2014/main" id="{3E4290F4-FA55-E1DE-4633-C9281D3A0261}"/>
              </a:ext>
            </a:extLst>
          </p:cNvPr>
          <p:cNvSpPr/>
          <p:nvPr/>
        </p:nvSpPr>
        <p:spPr>
          <a:xfrm>
            <a:off x="5962954" y="4753788"/>
            <a:ext cx="3074104" cy="276999"/>
          </a:xfrm>
          <a:prstGeom prst="rect">
            <a:avLst/>
          </a:prstGeom>
        </p:spPr>
        <p:txBody>
          <a:bodyPr wrap="square">
            <a:spAutoFit/>
          </a:bodyPr>
          <a:lstStyle/>
          <a:p>
            <a:r>
              <a:rPr lang="en-US" sz="1200" i="1" dirty="0">
                <a:solidFill>
                  <a:schemeClr val="bg1"/>
                </a:solidFill>
              </a:rPr>
              <a:t>Proctor et al., arXiv:2204.07568</a:t>
            </a:r>
            <a:endParaRPr lang="en-US" sz="1200" dirty="0">
              <a:solidFill>
                <a:schemeClr val="bg1"/>
              </a:solidFill>
            </a:endParaRPr>
          </a:p>
        </p:txBody>
      </p:sp>
      <p:sp>
        <p:nvSpPr>
          <p:cNvPr id="15" name="TextBox 14">
            <a:extLst>
              <a:ext uri="{FF2B5EF4-FFF2-40B4-BE49-F238E27FC236}">
                <a16:creationId xmlns:a16="http://schemas.microsoft.com/office/drawing/2014/main" id="{FE3A0590-CC92-CB77-B5F7-37118F8AE6AE}"/>
              </a:ext>
            </a:extLst>
          </p:cNvPr>
          <p:cNvSpPr txBox="1"/>
          <p:nvPr/>
        </p:nvSpPr>
        <p:spPr>
          <a:xfrm>
            <a:off x="67037" y="1003786"/>
            <a:ext cx="1713804" cy="461665"/>
          </a:xfrm>
          <a:prstGeom prst="rect">
            <a:avLst/>
          </a:prstGeom>
          <a:noFill/>
        </p:spPr>
        <p:txBody>
          <a:bodyPr wrap="square">
            <a:spAutoFit/>
          </a:bodyPr>
          <a:lstStyle/>
          <a:p>
            <a:r>
              <a:rPr lang="en-US" sz="1200" i="1" dirty="0" err="1">
                <a:solidFill>
                  <a:schemeClr val="tx1"/>
                </a:solidFill>
              </a:rPr>
              <a:t>Peruzzo</a:t>
            </a:r>
            <a:r>
              <a:rPr lang="en-US" sz="1200" i="1" dirty="0">
                <a:solidFill>
                  <a:schemeClr val="tx1"/>
                </a:solidFill>
              </a:rPr>
              <a:t>, et al. Nat. Comm. </a:t>
            </a:r>
            <a:r>
              <a:rPr lang="en-US" sz="1200" b="1" i="1" dirty="0">
                <a:solidFill>
                  <a:schemeClr val="tx1"/>
                </a:solidFill>
              </a:rPr>
              <a:t>5</a:t>
            </a:r>
            <a:r>
              <a:rPr lang="en-US" sz="1200" i="1" dirty="0">
                <a:solidFill>
                  <a:schemeClr val="tx1"/>
                </a:solidFill>
              </a:rPr>
              <a:t>, 4213 (2014)</a:t>
            </a:r>
          </a:p>
        </p:txBody>
      </p:sp>
      <p:sp>
        <p:nvSpPr>
          <p:cNvPr id="16" name="TextBox 15">
            <a:extLst>
              <a:ext uri="{FF2B5EF4-FFF2-40B4-BE49-F238E27FC236}">
                <a16:creationId xmlns:a16="http://schemas.microsoft.com/office/drawing/2014/main" id="{1CDD5421-C9F3-CDB5-C16E-CC3029167341}"/>
              </a:ext>
            </a:extLst>
          </p:cNvPr>
          <p:cNvSpPr txBox="1"/>
          <p:nvPr/>
        </p:nvSpPr>
        <p:spPr>
          <a:xfrm>
            <a:off x="156580" y="3900584"/>
            <a:ext cx="5130897" cy="830997"/>
          </a:xfrm>
          <a:prstGeom prst="rect">
            <a:avLst/>
          </a:prstGeom>
          <a:noFill/>
        </p:spPr>
        <p:txBody>
          <a:bodyPr wrap="square" rtlCol="0">
            <a:spAutoFit/>
          </a:bodyPr>
          <a:lstStyle/>
          <a:p>
            <a:pPr algn="ctr"/>
            <a:r>
              <a:rPr lang="en-US" sz="2000" dirty="0">
                <a:solidFill>
                  <a:srgbClr val="FF0000"/>
                </a:solidFill>
              </a:rPr>
              <a:t>Quantum program will have classical and quantum components, </a:t>
            </a:r>
            <a:r>
              <a:rPr lang="en-US" sz="2800" b="1" dirty="0">
                <a:solidFill>
                  <a:srgbClr val="FF0000"/>
                </a:solidFill>
              </a:rPr>
              <a:t>it’s hybrid</a:t>
            </a:r>
            <a:r>
              <a:rPr lang="en-US" sz="2800" dirty="0">
                <a:solidFill>
                  <a:srgbClr val="FF0000"/>
                </a:solidFill>
              </a:rPr>
              <a:t>!</a:t>
            </a:r>
            <a:endParaRPr lang="en-US" sz="2000" dirty="0">
              <a:solidFill>
                <a:srgbClr val="FF0000"/>
              </a:solidFill>
            </a:endParaRPr>
          </a:p>
        </p:txBody>
      </p:sp>
    </p:spTree>
    <p:extLst>
      <p:ext uri="{BB962C8B-B14F-4D97-AF65-F5344CB8AC3E}">
        <p14:creationId xmlns:p14="http://schemas.microsoft.com/office/powerpoint/2010/main" val="2377496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7EDB1-ED12-1D42-A6EA-4FD29FDD330D}"/>
              </a:ext>
            </a:extLst>
          </p:cNvPr>
          <p:cNvSpPr>
            <a:spLocks noGrp="1"/>
          </p:cNvSpPr>
          <p:nvPr>
            <p:ph type="title"/>
          </p:nvPr>
        </p:nvSpPr>
        <p:spPr>
          <a:xfrm>
            <a:off x="0" y="101040"/>
            <a:ext cx="9144000" cy="493613"/>
          </a:xfrm>
        </p:spPr>
        <p:txBody>
          <a:bodyPr/>
          <a:lstStyle/>
          <a:p>
            <a:pPr algn="ctr"/>
            <a:r>
              <a:rPr lang="en-US" sz="3000" dirty="0"/>
              <a:t>Most widely used interface to quantum computer</a:t>
            </a:r>
          </a:p>
        </p:txBody>
      </p:sp>
      <p:sp>
        <p:nvSpPr>
          <p:cNvPr id="55" name="Slide Number Placeholder 4">
            <a:extLst>
              <a:ext uri="{FF2B5EF4-FFF2-40B4-BE49-F238E27FC236}">
                <a16:creationId xmlns:a16="http://schemas.microsoft.com/office/drawing/2014/main" id="{D262E136-5401-869F-CD2B-110BE1454631}"/>
              </a:ext>
            </a:extLst>
          </p:cNvPr>
          <p:cNvSpPr>
            <a:spLocks noGrp="1"/>
          </p:cNvSpPr>
          <p:nvPr>
            <p:ph type="sldNum" idx="12"/>
          </p:nvPr>
        </p:nvSpPr>
        <p:spPr>
          <a:xfrm>
            <a:off x="4116656" y="4776606"/>
            <a:ext cx="925708" cy="273844"/>
          </a:xfrm>
        </p:spPr>
        <p:txBody>
          <a:bodyPr/>
          <a:lstStyle/>
          <a:p>
            <a:pPr marL="0" lvl="0" indent="0" algn="ctr" rtl="0">
              <a:spcBef>
                <a:spcPts val="0"/>
              </a:spcBef>
              <a:spcAft>
                <a:spcPts val="0"/>
              </a:spcAft>
              <a:buNone/>
            </a:pPr>
            <a:r>
              <a:rPr lang="en-US" dirty="0"/>
              <a:t>- </a:t>
            </a:r>
            <a:fld id="{00000000-1234-1234-1234-123412341234}" type="slidenum">
              <a:rPr lang="en-US" smtClean="0"/>
              <a:t>7</a:t>
            </a:fld>
            <a:r>
              <a:rPr lang="en-US" dirty="0"/>
              <a:t> -</a:t>
            </a:r>
            <a:endParaRPr dirty="0"/>
          </a:p>
        </p:txBody>
      </p:sp>
      <p:pic>
        <p:nvPicPr>
          <p:cNvPr id="2050" name="Picture 2" descr="Try out some circuit examples - IBM Quantum">
            <a:extLst>
              <a:ext uri="{FF2B5EF4-FFF2-40B4-BE49-F238E27FC236}">
                <a16:creationId xmlns:a16="http://schemas.microsoft.com/office/drawing/2014/main" id="{12B364FE-F032-291A-4060-54C88533293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2053" y="1627824"/>
            <a:ext cx="2096219" cy="5673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toon Computer Free Clipart ">
            <a:extLst>
              <a:ext uri="{FF2B5EF4-FFF2-40B4-BE49-F238E27FC236}">
                <a16:creationId xmlns:a16="http://schemas.microsoft.com/office/drawing/2014/main" id="{3C03BDB4-8255-A14C-D86E-63550CF123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402" y="1581222"/>
            <a:ext cx="884580" cy="6634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5+ Eye-Opening Supercomputer Statistics That You Should Know In 2022">
            <a:extLst>
              <a:ext uri="{FF2B5EF4-FFF2-40B4-BE49-F238E27FC236}">
                <a16:creationId xmlns:a16="http://schemas.microsoft.com/office/drawing/2014/main" id="{4640598D-5573-4355-F2C4-EF14B858881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28445" y="2571750"/>
            <a:ext cx="1604513" cy="7269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hat is Quantum Computing? Definition and Examples">
            <a:extLst>
              <a:ext uri="{FF2B5EF4-FFF2-40B4-BE49-F238E27FC236}">
                <a16:creationId xmlns:a16="http://schemas.microsoft.com/office/drawing/2014/main" id="{7C7A3D72-8C29-E5F8-A283-7787361C0AE6}"/>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242757" y="1526882"/>
            <a:ext cx="1086929" cy="86815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4F51BA00-9317-54E1-32E4-856A12C95108}"/>
              </a:ext>
            </a:extLst>
          </p:cNvPr>
          <p:cNvSpPr txBox="1"/>
          <p:nvPr/>
        </p:nvSpPr>
        <p:spPr>
          <a:xfrm>
            <a:off x="1179285" y="983036"/>
            <a:ext cx="2096219" cy="400110"/>
          </a:xfrm>
          <a:prstGeom prst="rect">
            <a:avLst/>
          </a:prstGeom>
          <a:noFill/>
        </p:spPr>
        <p:txBody>
          <a:bodyPr wrap="square" rtlCol="0">
            <a:spAutoFit/>
          </a:bodyPr>
          <a:lstStyle/>
          <a:p>
            <a:pPr algn="ctr"/>
            <a:r>
              <a:rPr lang="en-US" sz="2000" b="1" dirty="0"/>
              <a:t>User</a:t>
            </a:r>
          </a:p>
        </p:txBody>
      </p:sp>
      <p:sp>
        <p:nvSpPr>
          <p:cNvPr id="57" name="TextBox 56">
            <a:extLst>
              <a:ext uri="{FF2B5EF4-FFF2-40B4-BE49-F238E27FC236}">
                <a16:creationId xmlns:a16="http://schemas.microsoft.com/office/drawing/2014/main" id="{A1C95E5B-AA6E-BD69-46D0-FDA46722B180}"/>
              </a:ext>
            </a:extLst>
          </p:cNvPr>
          <p:cNvSpPr txBox="1"/>
          <p:nvPr/>
        </p:nvSpPr>
        <p:spPr>
          <a:xfrm>
            <a:off x="6073803" y="983036"/>
            <a:ext cx="2522438" cy="400110"/>
          </a:xfrm>
          <a:prstGeom prst="rect">
            <a:avLst/>
          </a:prstGeom>
          <a:noFill/>
        </p:spPr>
        <p:txBody>
          <a:bodyPr wrap="square" rtlCol="0">
            <a:spAutoFit/>
          </a:bodyPr>
          <a:lstStyle/>
          <a:p>
            <a:pPr algn="ctr"/>
            <a:r>
              <a:rPr lang="en-US" sz="2000" b="1" dirty="0"/>
              <a:t>Quantum Provider</a:t>
            </a:r>
          </a:p>
        </p:txBody>
      </p:sp>
      <p:pic>
        <p:nvPicPr>
          <p:cNvPr id="2060" name="Picture 12" descr="queue Icon 1923599">
            <a:extLst>
              <a:ext uri="{FF2B5EF4-FFF2-40B4-BE49-F238E27FC236}">
                <a16:creationId xmlns:a16="http://schemas.microsoft.com/office/drawing/2014/main" id="{539171E3-C191-19F6-A09F-2AD4A34FA2D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177031" y="1233805"/>
            <a:ext cx="1517683" cy="151768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Wavy Line Icons - Free SVG &amp; PNG Wavy Line Images - Noun Project">
            <a:extLst>
              <a:ext uri="{FF2B5EF4-FFF2-40B4-BE49-F238E27FC236}">
                <a16:creationId xmlns:a16="http://schemas.microsoft.com/office/drawing/2014/main" id="{C1F141EB-000E-4018-1526-D3E178EFA4B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6200000">
            <a:off x="2679128" y="1024089"/>
            <a:ext cx="3732751" cy="2540000"/>
          </a:xfrm>
          <a:prstGeom prst="rect">
            <a:avLst/>
          </a:prstGeom>
          <a:noFill/>
          <a:extLst>
            <a:ext uri="{909E8E84-426E-40DD-AFC4-6F175D3DCCD1}">
              <a14:hiddenFill xmlns:a14="http://schemas.microsoft.com/office/drawing/2010/main">
                <a:solidFill>
                  <a:srgbClr val="FFFFFF"/>
                </a:solidFill>
              </a14:hiddenFill>
            </a:ext>
          </a:extLst>
        </p:spPr>
      </p:pic>
      <p:sp>
        <p:nvSpPr>
          <p:cNvPr id="2055" name="Curved Up Arrow 2054">
            <a:extLst>
              <a:ext uri="{FF2B5EF4-FFF2-40B4-BE49-F238E27FC236}">
                <a16:creationId xmlns:a16="http://schemas.microsoft.com/office/drawing/2014/main" id="{9048D072-69E8-9AC6-0673-96D6690773E9}"/>
              </a:ext>
            </a:extLst>
          </p:cNvPr>
          <p:cNvSpPr/>
          <p:nvPr/>
        </p:nvSpPr>
        <p:spPr>
          <a:xfrm flipV="1">
            <a:off x="3042202" y="1203333"/>
            <a:ext cx="2895986" cy="456536"/>
          </a:xfrm>
          <a:prstGeom prst="curved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7" name="Curved Up Arrow 2056">
            <a:extLst>
              <a:ext uri="{FF2B5EF4-FFF2-40B4-BE49-F238E27FC236}">
                <a16:creationId xmlns:a16="http://schemas.microsoft.com/office/drawing/2014/main" id="{6DE41D85-F46D-74CE-93D6-3FFD5CCC2003}"/>
              </a:ext>
            </a:extLst>
          </p:cNvPr>
          <p:cNvSpPr/>
          <p:nvPr/>
        </p:nvSpPr>
        <p:spPr>
          <a:xfrm flipH="1">
            <a:off x="2622134" y="3499010"/>
            <a:ext cx="4369652" cy="555271"/>
          </a:xfrm>
          <a:prstGeom prst="curved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59" name="Right Arrow 2058">
            <a:extLst>
              <a:ext uri="{FF2B5EF4-FFF2-40B4-BE49-F238E27FC236}">
                <a16:creationId xmlns:a16="http://schemas.microsoft.com/office/drawing/2014/main" id="{0641EE81-76DC-E83C-1A1D-F27AA8EF2793}"/>
              </a:ext>
            </a:extLst>
          </p:cNvPr>
          <p:cNvSpPr/>
          <p:nvPr/>
        </p:nvSpPr>
        <p:spPr>
          <a:xfrm>
            <a:off x="6610303" y="1939901"/>
            <a:ext cx="548043" cy="2026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ight Arrow 2060">
            <a:extLst>
              <a:ext uri="{FF2B5EF4-FFF2-40B4-BE49-F238E27FC236}">
                <a16:creationId xmlns:a16="http://schemas.microsoft.com/office/drawing/2014/main" id="{0FE6B73D-BA53-9E22-A8DE-540DB2FB78F2}"/>
              </a:ext>
            </a:extLst>
          </p:cNvPr>
          <p:cNvSpPr/>
          <p:nvPr/>
        </p:nvSpPr>
        <p:spPr>
          <a:xfrm rot="5400000">
            <a:off x="7299248" y="2568726"/>
            <a:ext cx="388395" cy="1998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8" name="Picture 10">
            <a:extLst>
              <a:ext uri="{FF2B5EF4-FFF2-40B4-BE49-F238E27FC236}">
                <a16:creationId xmlns:a16="http://schemas.microsoft.com/office/drawing/2014/main" id="{5E54DB2E-0F2C-623C-87E8-29056AA104E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37944" y="2942970"/>
            <a:ext cx="1086929" cy="768584"/>
          </a:xfrm>
          <a:prstGeom prst="rect">
            <a:avLst/>
          </a:prstGeom>
          <a:noFill/>
          <a:extLst>
            <a:ext uri="{909E8E84-426E-40DD-AFC4-6F175D3DCCD1}">
              <a14:hiddenFill xmlns:a14="http://schemas.microsoft.com/office/drawing/2010/main">
                <a:solidFill>
                  <a:srgbClr val="FFFFFF"/>
                </a:solidFill>
              </a14:hiddenFill>
            </a:ext>
          </a:extLst>
        </p:spPr>
      </p:pic>
      <p:sp>
        <p:nvSpPr>
          <p:cNvPr id="2063" name="Right Arrow 2062">
            <a:extLst>
              <a:ext uri="{FF2B5EF4-FFF2-40B4-BE49-F238E27FC236}">
                <a16:creationId xmlns:a16="http://schemas.microsoft.com/office/drawing/2014/main" id="{D3632FE8-EE32-ED74-CA7D-C73484A1D75E}"/>
              </a:ext>
            </a:extLst>
          </p:cNvPr>
          <p:cNvSpPr/>
          <p:nvPr/>
        </p:nvSpPr>
        <p:spPr>
          <a:xfrm>
            <a:off x="1443834" y="1783257"/>
            <a:ext cx="548043" cy="2026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TextBox 2064">
            <a:extLst>
              <a:ext uri="{FF2B5EF4-FFF2-40B4-BE49-F238E27FC236}">
                <a16:creationId xmlns:a16="http://schemas.microsoft.com/office/drawing/2014/main" id="{0742C03A-BF73-E33E-F6F6-AC567CD0650E}"/>
              </a:ext>
            </a:extLst>
          </p:cNvPr>
          <p:cNvSpPr txBox="1"/>
          <p:nvPr/>
        </p:nvSpPr>
        <p:spPr>
          <a:xfrm>
            <a:off x="-52255" y="4222611"/>
            <a:ext cx="9248503" cy="400110"/>
          </a:xfrm>
          <a:prstGeom prst="rect">
            <a:avLst/>
          </a:prstGeom>
          <a:noFill/>
        </p:spPr>
        <p:txBody>
          <a:bodyPr wrap="square" rtlCol="0">
            <a:spAutoFit/>
          </a:bodyPr>
          <a:lstStyle/>
          <a:p>
            <a:pPr algn="ctr"/>
            <a:r>
              <a:rPr lang="en-US" sz="2000" dirty="0"/>
              <a:t>Create circuit (assembler programming), get bit strings back to calculate answer</a:t>
            </a:r>
          </a:p>
        </p:txBody>
      </p:sp>
      <p:sp>
        <p:nvSpPr>
          <p:cNvPr id="2066" name="TextBox 2065">
            <a:extLst>
              <a:ext uri="{FF2B5EF4-FFF2-40B4-BE49-F238E27FC236}">
                <a16:creationId xmlns:a16="http://schemas.microsoft.com/office/drawing/2014/main" id="{DACB1CCD-4176-9974-A0FF-89D6E0431AEA}"/>
              </a:ext>
            </a:extLst>
          </p:cNvPr>
          <p:cNvSpPr txBox="1"/>
          <p:nvPr/>
        </p:nvSpPr>
        <p:spPr>
          <a:xfrm rot="561512">
            <a:off x="1341104" y="3116851"/>
            <a:ext cx="1674079" cy="307777"/>
          </a:xfrm>
          <a:prstGeom prst="rect">
            <a:avLst/>
          </a:prstGeom>
          <a:noFill/>
        </p:spPr>
        <p:txBody>
          <a:bodyPr wrap="square" rtlCol="0">
            <a:spAutoFit/>
          </a:bodyPr>
          <a:lstStyle/>
          <a:p>
            <a:r>
              <a:rPr lang="en-US" dirty="0"/>
              <a:t>Compute Answer</a:t>
            </a:r>
          </a:p>
        </p:txBody>
      </p:sp>
      <p:sp>
        <p:nvSpPr>
          <p:cNvPr id="2067" name="TextBox 2066">
            <a:extLst>
              <a:ext uri="{FF2B5EF4-FFF2-40B4-BE49-F238E27FC236}">
                <a16:creationId xmlns:a16="http://schemas.microsoft.com/office/drawing/2014/main" id="{517FD86A-0C1C-388C-059B-26BFDA45D519}"/>
              </a:ext>
            </a:extLst>
          </p:cNvPr>
          <p:cNvSpPr txBox="1"/>
          <p:nvPr/>
        </p:nvSpPr>
        <p:spPr>
          <a:xfrm rot="561512">
            <a:off x="5473643" y="2278025"/>
            <a:ext cx="1674079" cy="307777"/>
          </a:xfrm>
          <a:prstGeom prst="rect">
            <a:avLst/>
          </a:prstGeom>
          <a:noFill/>
        </p:spPr>
        <p:txBody>
          <a:bodyPr wrap="square" rtlCol="0">
            <a:spAutoFit/>
          </a:bodyPr>
          <a:lstStyle/>
          <a:p>
            <a:r>
              <a:rPr lang="en-US" dirty="0"/>
              <a:t>Queue</a:t>
            </a:r>
          </a:p>
        </p:txBody>
      </p:sp>
    </p:spTree>
    <p:extLst>
      <p:ext uri="{BB962C8B-B14F-4D97-AF65-F5344CB8AC3E}">
        <p14:creationId xmlns:p14="http://schemas.microsoft.com/office/powerpoint/2010/main" val="752511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rved Up Arrow 24">
            <a:extLst>
              <a:ext uri="{FF2B5EF4-FFF2-40B4-BE49-F238E27FC236}">
                <a16:creationId xmlns:a16="http://schemas.microsoft.com/office/drawing/2014/main" id="{31CAED3E-F421-CC45-9BDD-60D18995CC72}"/>
              </a:ext>
            </a:extLst>
          </p:cNvPr>
          <p:cNvSpPr/>
          <p:nvPr/>
        </p:nvSpPr>
        <p:spPr>
          <a:xfrm flipH="1">
            <a:off x="3233727" y="3822162"/>
            <a:ext cx="3376575" cy="382208"/>
          </a:xfrm>
          <a:prstGeom prst="curved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C27EDB1-ED12-1D42-A6EA-4FD29FDD330D}"/>
              </a:ext>
            </a:extLst>
          </p:cNvPr>
          <p:cNvSpPr>
            <a:spLocks noGrp="1"/>
          </p:cNvSpPr>
          <p:nvPr>
            <p:ph type="title"/>
          </p:nvPr>
        </p:nvSpPr>
        <p:spPr>
          <a:xfrm>
            <a:off x="104475" y="93386"/>
            <a:ext cx="9013027" cy="493613"/>
          </a:xfrm>
        </p:spPr>
        <p:txBody>
          <a:bodyPr/>
          <a:lstStyle/>
          <a:p>
            <a:pPr algn="ctr"/>
            <a:r>
              <a:rPr lang="en-US" sz="3000" dirty="0"/>
              <a:t>Hybrid quantum computers key in foreseeable future </a:t>
            </a:r>
          </a:p>
        </p:txBody>
      </p:sp>
      <p:sp>
        <p:nvSpPr>
          <p:cNvPr id="55" name="Slide Number Placeholder 4">
            <a:extLst>
              <a:ext uri="{FF2B5EF4-FFF2-40B4-BE49-F238E27FC236}">
                <a16:creationId xmlns:a16="http://schemas.microsoft.com/office/drawing/2014/main" id="{D262E136-5401-869F-CD2B-110BE1454631}"/>
              </a:ext>
            </a:extLst>
          </p:cNvPr>
          <p:cNvSpPr>
            <a:spLocks noGrp="1"/>
          </p:cNvSpPr>
          <p:nvPr>
            <p:ph type="sldNum" idx="12"/>
          </p:nvPr>
        </p:nvSpPr>
        <p:spPr>
          <a:xfrm>
            <a:off x="4116656" y="4776606"/>
            <a:ext cx="925708" cy="273844"/>
          </a:xfrm>
        </p:spPr>
        <p:txBody>
          <a:bodyPr/>
          <a:lstStyle/>
          <a:p>
            <a:pPr marL="0" lvl="0" indent="0" algn="ctr" rtl="0">
              <a:spcBef>
                <a:spcPts val="0"/>
              </a:spcBef>
              <a:spcAft>
                <a:spcPts val="0"/>
              </a:spcAft>
              <a:buNone/>
            </a:pPr>
            <a:r>
              <a:rPr lang="en-US" dirty="0"/>
              <a:t>- </a:t>
            </a:r>
            <a:fld id="{00000000-1234-1234-1234-123412341234}" type="slidenum">
              <a:rPr lang="en-US" smtClean="0"/>
              <a:t>8</a:t>
            </a:fld>
            <a:r>
              <a:rPr lang="en-US" dirty="0"/>
              <a:t> -</a:t>
            </a:r>
            <a:endParaRPr dirty="0"/>
          </a:p>
        </p:txBody>
      </p:sp>
      <p:sp>
        <p:nvSpPr>
          <p:cNvPr id="5" name="TextBox 4">
            <a:extLst>
              <a:ext uri="{FF2B5EF4-FFF2-40B4-BE49-F238E27FC236}">
                <a16:creationId xmlns:a16="http://schemas.microsoft.com/office/drawing/2014/main" id="{94582D3A-C0E3-F88C-5FAE-DFA77321C147}"/>
              </a:ext>
            </a:extLst>
          </p:cNvPr>
          <p:cNvSpPr txBox="1"/>
          <p:nvPr/>
        </p:nvSpPr>
        <p:spPr>
          <a:xfrm>
            <a:off x="381156" y="1820142"/>
            <a:ext cx="3887832" cy="1477328"/>
          </a:xfrm>
          <a:prstGeom prst="rect">
            <a:avLst/>
          </a:prstGeom>
          <a:solidFill>
            <a:schemeClr val="bg1">
              <a:lumMod val="65000"/>
            </a:schemeClr>
          </a:solidFill>
        </p:spPr>
        <p:txBody>
          <a:bodyPr wrap="square">
            <a:spAutoFit/>
          </a:bodyPr>
          <a:lstStyle/>
          <a:p>
            <a:r>
              <a:rPr lang="en-US" sz="1000" dirty="0">
                <a:latin typeface="Calibri" panose="020F0502020204030204" pitchFamily="34" charset="0"/>
                <a:cs typeface="Calibri" panose="020F0502020204030204" pitchFamily="34" charset="0"/>
              </a:rPr>
              <a:t>f</a:t>
            </a:r>
            <a:r>
              <a:rPr lang="en-US" sz="1000" dirty="0">
                <a:solidFill>
                  <a:srgbClr val="000000"/>
                </a:solidFill>
                <a:effectLst/>
                <a:latin typeface="Calibri" panose="020F0502020204030204" pitchFamily="34" charset="0"/>
                <a:cs typeface="Calibri" panose="020F0502020204030204" pitchFamily="34" charset="0"/>
              </a:rPr>
              <a:t>rom </a:t>
            </a:r>
            <a:r>
              <a:rPr lang="en-US" sz="1000" dirty="0" err="1">
                <a:solidFill>
                  <a:srgbClr val="000000"/>
                </a:solidFill>
                <a:effectLst/>
                <a:latin typeface="Calibri" panose="020F0502020204030204" pitchFamily="34" charset="0"/>
                <a:cs typeface="Calibri" panose="020F0502020204030204" pitchFamily="34" charset="0"/>
              </a:rPr>
              <a:t>SomeSimulationPackage</a:t>
            </a:r>
            <a:r>
              <a:rPr lang="en-US" sz="1000" dirty="0">
                <a:solidFill>
                  <a:srgbClr val="000000"/>
                </a:solidFill>
                <a:effectLst/>
                <a:latin typeface="Calibri" panose="020F0502020204030204" pitchFamily="34" charset="0"/>
                <a:cs typeface="Calibri" panose="020F0502020204030204" pitchFamily="34" charset="0"/>
              </a:rPr>
              <a:t> import</a:t>
            </a:r>
            <a:r>
              <a:rPr lang="en-US" sz="1000" dirty="0">
                <a:latin typeface="Calibri" panose="020F0502020204030204" pitchFamily="34" charset="0"/>
                <a:cs typeface="Calibri" panose="020F0502020204030204" pitchFamily="34" charset="0"/>
              </a:rPr>
              <a:t> Molecule, </a:t>
            </a:r>
            <a:r>
              <a:rPr lang="en-US" sz="1000" dirty="0" err="1">
                <a:latin typeface="Calibri" panose="020F0502020204030204" pitchFamily="34" charset="0"/>
                <a:cs typeface="Calibri" panose="020F0502020204030204" pitchFamily="34" charset="0"/>
              </a:rPr>
              <a:t>SCFDriver</a:t>
            </a:r>
            <a:endParaRPr lang="en-US" sz="1000" dirty="0">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rPr>
              <a:t>f</a:t>
            </a:r>
            <a:r>
              <a:rPr lang="en-US" sz="1000" dirty="0">
                <a:solidFill>
                  <a:srgbClr val="000000"/>
                </a:solidFill>
                <a:effectLst/>
                <a:latin typeface="Calibri" panose="020F0502020204030204" pitchFamily="34" charset="0"/>
                <a:cs typeface="Calibri" panose="020F0502020204030204" pitchFamily="34" charset="0"/>
              </a:rPr>
              <a:t>rom </a:t>
            </a:r>
            <a:r>
              <a:rPr lang="en-US" sz="1000" dirty="0" err="1">
                <a:solidFill>
                  <a:srgbClr val="000000"/>
                </a:solidFill>
                <a:effectLst/>
                <a:latin typeface="Calibri" panose="020F0502020204030204" pitchFamily="34" charset="0"/>
                <a:cs typeface="Calibri" panose="020F0502020204030204" pitchFamily="34" charset="0"/>
              </a:rPr>
              <a:t>SomeSimulationPackage</a:t>
            </a:r>
            <a:r>
              <a:rPr lang="en-US" sz="1000" dirty="0">
                <a:solidFill>
                  <a:srgbClr val="000000"/>
                </a:solidFill>
                <a:effectLst/>
                <a:latin typeface="Calibri" panose="020F0502020204030204" pitchFamily="34" charset="0"/>
                <a:cs typeface="Calibri" panose="020F0502020204030204" pitchFamily="34" charset="0"/>
              </a:rPr>
              <a:t> import</a:t>
            </a:r>
            <a:r>
              <a:rPr lang="en-US" sz="1000" dirty="0">
                <a:latin typeface="Calibri" panose="020F0502020204030204" pitchFamily="34" charset="0"/>
                <a:cs typeface="Calibri" panose="020F0502020204030204" pitchFamily="34" charset="0"/>
              </a:rPr>
              <a:t> </a:t>
            </a:r>
            <a:r>
              <a:rPr lang="en-US" sz="1000" dirty="0" err="1">
                <a:effectLst/>
                <a:latin typeface="Calibri" panose="020F0502020204030204" pitchFamily="34" charset="0"/>
                <a:cs typeface="Calibri" panose="020F0502020204030204" pitchFamily="34" charset="0"/>
              </a:rPr>
              <a:t>GroundStateEigensolver</a:t>
            </a:r>
            <a:endParaRPr lang="en-US" sz="1000" dirty="0">
              <a:latin typeface="Calibri" panose="020F0502020204030204" pitchFamily="34" charset="0"/>
              <a:cs typeface="Calibri" panose="020F0502020204030204" pitchFamily="34" charset="0"/>
            </a:endParaRPr>
          </a:p>
          <a:p>
            <a:endParaRPr lang="en-US" sz="1000" dirty="0">
              <a:effectLst/>
              <a:latin typeface="Calibri" panose="020F0502020204030204" pitchFamily="34" charset="0"/>
              <a:cs typeface="Calibri" panose="020F0502020204030204" pitchFamily="34" charset="0"/>
            </a:endParaRPr>
          </a:p>
          <a:p>
            <a:r>
              <a:rPr lang="en-US" sz="1000" dirty="0">
                <a:effectLst/>
                <a:latin typeface="Calibri" panose="020F0502020204030204" pitchFamily="34" charset="0"/>
                <a:cs typeface="Calibri" panose="020F0502020204030204" pitchFamily="34" charset="0"/>
              </a:rPr>
              <a:t>molecule</a:t>
            </a:r>
            <a:r>
              <a:rPr lang="en-US" sz="1000" dirty="0">
                <a:latin typeface="Calibri" panose="020F0502020204030204" pitchFamily="34" charset="0"/>
                <a:cs typeface="Calibri" panose="020F0502020204030204" pitchFamily="34" charset="0"/>
              </a:rPr>
              <a:t> </a:t>
            </a:r>
            <a:r>
              <a:rPr lang="en-US" sz="1000" dirty="0">
                <a:solidFill>
                  <a:srgbClr val="000000"/>
                </a:solidFill>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rPr>
              <a:t>Molecule(geometry</a:t>
            </a:r>
            <a:r>
              <a:rPr lang="en-US" sz="1000" dirty="0">
                <a:solidFill>
                  <a:srgbClr val="000000"/>
                </a:solidFill>
                <a:effectLst/>
                <a:latin typeface="Calibri" panose="020F0502020204030204" pitchFamily="34" charset="0"/>
                <a:cs typeface="Calibri" panose="020F0502020204030204" pitchFamily="34" charset="0"/>
              </a:rPr>
              <a:t>=</a:t>
            </a:r>
            <a:r>
              <a:rPr lang="en-US" sz="1000" dirty="0">
                <a:effectLst/>
                <a:latin typeface="Calibri" panose="020F0502020204030204" pitchFamily="34" charset="0"/>
                <a:cs typeface="Calibri" panose="020F0502020204030204" pitchFamily="34" charset="0"/>
              </a:rPr>
              <a:t>[[</a:t>
            </a:r>
            <a:r>
              <a:rPr lang="en-US" sz="1000" dirty="0">
                <a:solidFill>
                  <a:srgbClr val="DD1144"/>
                </a:solidFill>
                <a:effectLst/>
                <a:latin typeface="Calibri" panose="020F0502020204030204" pitchFamily="34" charset="0"/>
                <a:cs typeface="Calibri" panose="020F0502020204030204" pitchFamily="34" charset="0"/>
              </a:rPr>
              <a:t>'H'</a:t>
            </a:r>
            <a:r>
              <a:rPr lang="en-US" sz="1000" dirty="0">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rPr>
              <a:t>[</a:t>
            </a:r>
            <a:r>
              <a:rPr lang="en-US" sz="1000" dirty="0">
                <a:solidFill>
                  <a:srgbClr val="009999"/>
                </a:solidFill>
                <a:effectLst/>
                <a:latin typeface="Calibri" panose="020F0502020204030204" pitchFamily="34" charset="0"/>
                <a:cs typeface="Calibri" panose="020F0502020204030204" pitchFamily="34" charset="0"/>
              </a:rPr>
              <a:t>0.</a:t>
            </a:r>
            <a:r>
              <a:rPr lang="en-US" sz="1000" dirty="0">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a:solidFill>
                  <a:srgbClr val="009999"/>
                </a:solidFill>
                <a:effectLst/>
                <a:latin typeface="Calibri" panose="020F0502020204030204" pitchFamily="34" charset="0"/>
                <a:cs typeface="Calibri" panose="020F0502020204030204" pitchFamily="34" charset="0"/>
              </a:rPr>
              <a:t>0.</a:t>
            </a:r>
            <a:r>
              <a:rPr lang="en-US" sz="1000" dirty="0">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a:solidFill>
                  <a:srgbClr val="009999"/>
                </a:solidFill>
                <a:effectLst/>
                <a:latin typeface="Calibri" panose="020F0502020204030204" pitchFamily="34" charset="0"/>
                <a:cs typeface="Calibri" panose="020F0502020204030204" pitchFamily="34" charset="0"/>
              </a:rPr>
              <a:t>0.</a:t>
            </a:r>
            <a:r>
              <a:rPr lang="en-US" sz="1000" dirty="0">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rPr>
              <a:t>[</a:t>
            </a:r>
            <a:r>
              <a:rPr lang="en-US" sz="1000" dirty="0">
                <a:solidFill>
                  <a:srgbClr val="DD1144"/>
                </a:solidFill>
                <a:effectLst/>
                <a:latin typeface="Calibri" panose="020F0502020204030204" pitchFamily="34" charset="0"/>
                <a:cs typeface="Calibri" panose="020F0502020204030204" pitchFamily="34" charset="0"/>
              </a:rPr>
              <a:t>'H'</a:t>
            </a:r>
            <a:r>
              <a:rPr lang="en-US" sz="1000" dirty="0">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rPr>
              <a:t>[</a:t>
            </a:r>
            <a:r>
              <a:rPr lang="en-US" sz="1000" dirty="0">
                <a:solidFill>
                  <a:srgbClr val="009999"/>
                </a:solidFill>
                <a:effectLst/>
                <a:latin typeface="Calibri" panose="020F0502020204030204" pitchFamily="34" charset="0"/>
                <a:cs typeface="Calibri" panose="020F0502020204030204" pitchFamily="34" charset="0"/>
              </a:rPr>
              <a:t>0.</a:t>
            </a:r>
            <a:r>
              <a:rPr lang="en-US" sz="1000" dirty="0">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a:solidFill>
                  <a:srgbClr val="009999"/>
                </a:solidFill>
                <a:effectLst/>
                <a:latin typeface="Calibri" panose="020F0502020204030204" pitchFamily="34" charset="0"/>
                <a:cs typeface="Calibri" panose="020F0502020204030204" pitchFamily="34" charset="0"/>
              </a:rPr>
              <a:t>0.</a:t>
            </a:r>
            <a:r>
              <a:rPr lang="en-US" sz="1000" dirty="0">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a:solidFill>
                  <a:srgbClr val="009999"/>
                </a:solidFill>
                <a:effectLst/>
                <a:latin typeface="Calibri" panose="020F0502020204030204" pitchFamily="34" charset="0"/>
                <a:cs typeface="Calibri" panose="020F0502020204030204" pitchFamily="34" charset="0"/>
              </a:rPr>
              <a:t>0.735</a:t>
            </a:r>
            <a:r>
              <a:rPr lang="en-US" sz="1000" dirty="0">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br>
              <a:rPr lang="en-US" sz="1000" dirty="0">
                <a:latin typeface="Calibri" panose="020F0502020204030204" pitchFamily="34" charset="0"/>
                <a:cs typeface="Calibri" panose="020F0502020204030204" pitchFamily="34" charset="0"/>
              </a:rPr>
            </a:br>
            <a:r>
              <a:rPr lang="en-US" sz="1000" dirty="0">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rPr>
              <a:t>charge</a:t>
            </a:r>
            <a:r>
              <a:rPr lang="en-US" sz="1000" dirty="0">
                <a:solidFill>
                  <a:srgbClr val="000000"/>
                </a:solidFill>
                <a:effectLst/>
                <a:latin typeface="Calibri" panose="020F0502020204030204" pitchFamily="34" charset="0"/>
                <a:cs typeface="Calibri" panose="020F0502020204030204" pitchFamily="34" charset="0"/>
              </a:rPr>
              <a:t>=</a:t>
            </a:r>
            <a:r>
              <a:rPr lang="en-US" sz="1000" dirty="0">
                <a:solidFill>
                  <a:srgbClr val="009999"/>
                </a:solidFill>
                <a:effectLst/>
                <a:latin typeface="Calibri" panose="020F0502020204030204" pitchFamily="34" charset="0"/>
                <a:cs typeface="Calibri" panose="020F0502020204030204" pitchFamily="34" charset="0"/>
              </a:rPr>
              <a:t>0</a:t>
            </a:r>
            <a:r>
              <a:rPr lang="en-US" sz="1000" dirty="0">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rPr>
              <a:t>multiplicity</a:t>
            </a:r>
            <a:r>
              <a:rPr lang="en-US" sz="1000" dirty="0">
                <a:solidFill>
                  <a:srgbClr val="000000"/>
                </a:solidFill>
                <a:effectLst/>
                <a:latin typeface="Calibri" panose="020F0502020204030204" pitchFamily="34" charset="0"/>
                <a:cs typeface="Calibri" panose="020F0502020204030204" pitchFamily="34" charset="0"/>
              </a:rPr>
              <a:t>=</a:t>
            </a:r>
            <a:r>
              <a:rPr lang="en-US" sz="1000" dirty="0">
                <a:solidFill>
                  <a:srgbClr val="009999"/>
                </a:solidFill>
                <a:effectLst/>
                <a:latin typeface="Calibri" panose="020F0502020204030204" pitchFamily="34" charset="0"/>
                <a:cs typeface="Calibri" panose="020F0502020204030204" pitchFamily="34" charset="0"/>
              </a:rPr>
              <a:t>1</a:t>
            </a:r>
            <a:r>
              <a:rPr lang="en-US" sz="1000" dirty="0">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p>
          <a:p>
            <a:r>
              <a:rPr lang="en-US" sz="1000" dirty="0">
                <a:effectLst/>
                <a:latin typeface="Calibri" panose="020F0502020204030204" pitchFamily="34" charset="0"/>
                <a:cs typeface="Calibri" panose="020F0502020204030204" pitchFamily="34" charset="0"/>
              </a:rPr>
              <a:t>driver</a:t>
            </a:r>
            <a:r>
              <a:rPr lang="en-US" sz="1000" dirty="0">
                <a:latin typeface="Calibri" panose="020F0502020204030204" pitchFamily="34" charset="0"/>
                <a:cs typeface="Calibri" panose="020F0502020204030204" pitchFamily="34" charset="0"/>
              </a:rPr>
              <a:t> </a:t>
            </a:r>
            <a:r>
              <a:rPr lang="en-US" sz="1000" dirty="0">
                <a:solidFill>
                  <a:srgbClr val="000000"/>
                </a:solidFill>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err="1">
                <a:effectLst/>
                <a:latin typeface="Calibri" panose="020F0502020204030204" pitchFamily="34" charset="0"/>
                <a:cs typeface="Calibri" panose="020F0502020204030204" pitchFamily="34" charset="0"/>
              </a:rPr>
              <a:t>SCFDriver</a:t>
            </a:r>
            <a:r>
              <a:rPr lang="en-US" sz="1000" dirty="0">
                <a:effectLst/>
                <a:latin typeface="Calibri" panose="020F0502020204030204" pitchFamily="34" charset="0"/>
                <a:cs typeface="Calibri" panose="020F0502020204030204" pitchFamily="34" charset="0"/>
              </a:rPr>
              <a:t>(molecule</a:t>
            </a:r>
            <a:r>
              <a:rPr lang="en-US" sz="1000" dirty="0">
                <a:latin typeface="Calibri" panose="020F0502020204030204" pitchFamily="34" charset="0"/>
                <a:cs typeface="Calibri" panose="020F0502020204030204" pitchFamily="34" charset="0"/>
              </a:rPr>
              <a:t> </a:t>
            </a:r>
            <a:r>
              <a:rPr lang="en-US" sz="1000" dirty="0">
                <a:solidFill>
                  <a:srgbClr val="000000"/>
                </a:solidFill>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rPr>
              <a:t>molecule,</a:t>
            </a:r>
            <a:r>
              <a:rPr lang="en-US" sz="1000" dirty="0">
                <a:latin typeface="Calibri" panose="020F0502020204030204" pitchFamily="34" charset="0"/>
                <a:cs typeface="Calibri" panose="020F0502020204030204" pitchFamily="34" charset="0"/>
              </a:rPr>
              <a:t> </a:t>
            </a:r>
            <a:r>
              <a:rPr lang="en-US" sz="1000" dirty="0">
                <a:effectLst/>
                <a:latin typeface="Calibri" panose="020F0502020204030204" pitchFamily="34" charset="0"/>
                <a:cs typeface="Calibri" panose="020F0502020204030204" pitchFamily="34" charset="0"/>
              </a:rPr>
              <a:t>basis</a:t>
            </a:r>
            <a:r>
              <a:rPr lang="en-US" sz="1000" dirty="0">
                <a:solidFill>
                  <a:srgbClr val="000000"/>
                </a:solidFill>
                <a:effectLst/>
                <a:latin typeface="Calibri" panose="020F0502020204030204" pitchFamily="34" charset="0"/>
                <a:cs typeface="Calibri" panose="020F0502020204030204" pitchFamily="34" charset="0"/>
              </a:rPr>
              <a:t>=</a:t>
            </a:r>
            <a:r>
              <a:rPr lang="en-US" sz="1000" dirty="0">
                <a:solidFill>
                  <a:srgbClr val="DD1144"/>
                </a:solidFill>
                <a:effectLst/>
                <a:latin typeface="Calibri" panose="020F0502020204030204" pitchFamily="34" charset="0"/>
                <a:cs typeface="Calibri" panose="020F0502020204030204" pitchFamily="34" charset="0"/>
              </a:rPr>
              <a:t>'sto3g’</a:t>
            </a:r>
            <a:r>
              <a:rPr lang="en-US" sz="1000" dirty="0">
                <a:effectLst/>
                <a:latin typeface="Calibri" panose="020F0502020204030204" pitchFamily="34" charset="0"/>
                <a:cs typeface="Calibri" panose="020F0502020204030204" pitchFamily="34" charset="0"/>
              </a:rPr>
              <a:t>)</a:t>
            </a:r>
          </a:p>
          <a:p>
            <a:endParaRPr lang="en-US" sz="1000" dirty="0">
              <a:latin typeface="Calibri" panose="020F0502020204030204" pitchFamily="34" charset="0"/>
              <a:cs typeface="Calibri" panose="020F0502020204030204" pitchFamily="34" charset="0"/>
            </a:endParaRPr>
          </a:p>
          <a:p>
            <a:r>
              <a:rPr lang="en-US" sz="1000" dirty="0">
                <a:effectLst/>
                <a:latin typeface="Calibri" panose="020F0502020204030204" pitchFamily="34" charset="0"/>
                <a:cs typeface="Calibri" panose="020F0502020204030204" pitchFamily="34" charset="0"/>
              </a:rPr>
              <a:t>calc</a:t>
            </a:r>
            <a:r>
              <a:rPr lang="en-US" sz="1000" dirty="0">
                <a:latin typeface="Calibri" panose="020F0502020204030204" pitchFamily="34" charset="0"/>
                <a:cs typeface="Calibri" panose="020F0502020204030204" pitchFamily="34" charset="0"/>
              </a:rPr>
              <a:t> </a:t>
            </a:r>
            <a:r>
              <a:rPr lang="en-US" sz="1000" dirty="0">
                <a:solidFill>
                  <a:srgbClr val="000000"/>
                </a:solidFill>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err="1">
                <a:effectLst/>
                <a:latin typeface="Calibri" panose="020F0502020204030204" pitchFamily="34" charset="0"/>
                <a:cs typeface="Calibri" panose="020F0502020204030204" pitchFamily="34" charset="0"/>
              </a:rPr>
              <a:t>GroundStateEigensolver</a:t>
            </a:r>
            <a:r>
              <a:rPr lang="en-US" sz="1000" dirty="0">
                <a:effectLst/>
                <a:latin typeface="Calibri" panose="020F0502020204030204" pitchFamily="34" charset="0"/>
                <a:cs typeface="Calibri" panose="020F0502020204030204" pitchFamily="34" charset="0"/>
              </a:rPr>
              <a:t>(algorithm=VQE, qubits=4)</a:t>
            </a:r>
            <a:r>
              <a:rPr lang="en-US" sz="1000" dirty="0">
                <a:latin typeface="Calibri" panose="020F0502020204030204" pitchFamily="34" charset="0"/>
                <a:cs typeface="Calibri" panose="020F0502020204030204" pitchFamily="34" charset="0"/>
              </a:rPr>
              <a:t> </a:t>
            </a:r>
            <a:endParaRPr lang="en-US" sz="1000" dirty="0">
              <a:effectLst/>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rPr>
              <a:t>r</a:t>
            </a:r>
            <a:r>
              <a:rPr lang="en-US" sz="1000" dirty="0">
                <a:effectLst/>
                <a:latin typeface="Calibri" panose="020F0502020204030204" pitchFamily="34" charset="0"/>
                <a:cs typeface="Calibri" panose="020F0502020204030204" pitchFamily="34" charset="0"/>
              </a:rPr>
              <a:t>es</a:t>
            </a:r>
            <a:r>
              <a:rPr lang="en-US" sz="1000" dirty="0">
                <a:latin typeface="Calibri" panose="020F0502020204030204" pitchFamily="34" charset="0"/>
                <a:cs typeface="Calibri" panose="020F0502020204030204" pitchFamily="34" charset="0"/>
              </a:rPr>
              <a:t> </a:t>
            </a:r>
            <a:r>
              <a:rPr lang="en-US" sz="1000" dirty="0">
                <a:solidFill>
                  <a:srgbClr val="000000"/>
                </a:solidFill>
                <a:effectLst/>
                <a:latin typeface="Calibri" panose="020F0502020204030204" pitchFamily="34" charset="0"/>
                <a:cs typeface="Calibri" panose="020F0502020204030204" pitchFamily="34" charset="0"/>
              </a:rPr>
              <a:t>=</a:t>
            </a:r>
            <a:r>
              <a:rPr lang="en-US" sz="1000" dirty="0">
                <a:latin typeface="Calibri" panose="020F0502020204030204" pitchFamily="34" charset="0"/>
                <a:cs typeface="Calibri" panose="020F0502020204030204" pitchFamily="34" charset="0"/>
              </a:rPr>
              <a:t> </a:t>
            </a:r>
            <a:r>
              <a:rPr lang="en-US" sz="1000" dirty="0" err="1">
                <a:effectLst/>
                <a:latin typeface="Calibri" panose="020F0502020204030204" pitchFamily="34" charset="0"/>
                <a:cs typeface="Calibri" panose="020F0502020204030204" pitchFamily="34" charset="0"/>
              </a:rPr>
              <a:t>calc</a:t>
            </a:r>
            <a:r>
              <a:rPr lang="en-US" sz="1000" dirty="0" err="1">
                <a:solidFill>
                  <a:srgbClr val="000000"/>
                </a:solidFill>
                <a:effectLst/>
                <a:latin typeface="Calibri" panose="020F0502020204030204" pitchFamily="34" charset="0"/>
                <a:cs typeface="Calibri" panose="020F0502020204030204" pitchFamily="34" charset="0"/>
              </a:rPr>
              <a:t>.</a:t>
            </a:r>
            <a:r>
              <a:rPr lang="en-US" sz="1000" dirty="0" err="1">
                <a:effectLst/>
                <a:latin typeface="Calibri" panose="020F0502020204030204" pitchFamily="34" charset="0"/>
                <a:cs typeface="Calibri" panose="020F0502020204030204" pitchFamily="34" charset="0"/>
              </a:rPr>
              <a:t>solve</a:t>
            </a:r>
            <a:r>
              <a:rPr lang="en-US" sz="1000" dirty="0">
                <a:effectLst/>
                <a:latin typeface="Calibri" panose="020F0502020204030204" pitchFamily="34" charset="0"/>
                <a:cs typeface="Calibri" panose="020F0502020204030204" pitchFamily="34" charset="0"/>
              </a:rPr>
              <a:t>(driver)</a:t>
            </a:r>
            <a:endParaRPr lang="en-US" sz="1000" dirty="0">
              <a:latin typeface="Calibri" panose="020F0502020204030204" pitchFamily="34" charset="0"/>
              <a:cs typeface="Calibri" panose="020F0502020204030204" pitchFamily="34" charset="0"/>
            </a:endParaRPr>
          </a:p>
        </p:txBody>
      </p:sp>
      <p:pic>
        <p:nvPicPr>
          <p:cNvPr id="7" name="Picture 14" descr="Wavy Line Icons - Free SVG &amp; PNG Wavy Line Images - Noun Project">
            <a:extLst>
              <a:ext uri="{FF2B5EF4-FFF2-40B4-BE49-F238E27FC236}">
                <a16:creationId xmlns:a16="http://schemas.microsoft.com/office/drawing/2014/main" id="{0522D303-4CDD-6170-CA9D-2628B3256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79128" y="1024089"/>
            <a:ext cx="3732751" cy="254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D7B8562-796B-BC1A-30E7-3AB4E5949C25}"/>
              </a:ext>
            </a:extLst>
          </p:cNvPr>
          <p:cNvSpPr txBox="1"/>
          <p:nvPr/>
        </p:nvSpPr>
        <p:spPr>
          <a:xfrm>
            <a:off x="6073803" y="712693"/>
            <a:ext cx="2096219" cy="400110"/>
          </a:xfrm>
          <a:prstGeom prst="rect">
            <a:avLst/>
          </a:prstGeom>
          <a:noFill/>
        </p:spPr>
        <p:txBody>
          <a:bodyPr wrap="square" rtlCol="0">
            <a:spAutoFit/>
          </a:bodyPr>
          <a:lstStyle/>
          <a:p>
            <a:pPr algn="ctr"/>
            <a:r>
              <a:rPr lang="en-US" sz="2000" b="1" dirty="0"/>
              <a:t>Cloud Provider</a:t>
            </a:r>
          </a:p>
        </p:txBody>
      </p:sp>
      <p:pic>
        <p:nvPicPr>
          <p:cNvPr id="12" name="Picture 8" descr="What is Quantum Computing? Definition and Examples">
            <a:extLst>
              <a:ext uri="{FF2B5EF4-FFF2-40B4-BE49-F238E27FC236}">
                <a16:creationId xmlns:a16="http://schemas.microsoft.com/office/drawing/2014/main" id="{04B156CE-5803-4058-9ADD-6161DD14FA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94" t="16717" r="15623" b="12956"/>
          <a:stretch/>
        </p:blipFill>
        <p:spPr bwMode="auto">
          <a:xfrm>
            <a:off x="7242757" y="1256539"/>
            <a:ext cx="1086929" cy="8681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queue Icon 1923599">
            <a:extLst>
              <a:ext uri="{FF2B5EF4-FFF2-40B4-BE49-F238E27FC236}">
                <a16:creationId xmlns:a16="http://schemas.microsoft.com/office/drawing/2014/main" id="{C0905605-411E-0834-6AD1-8A13B5AF6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7031" y="963462"/>
            <a:ext cx="1517683" cy="1517683"/>
          </a:xfrm>
          <a:prstGeom prst="rect">
            <a:avLst/>
          </a:prstGeom>
          <a:noFill/>
          <a:extLst>
            <a:ext uri="{909E8E84-426E-40DD-AFC4-6F175D3DCCD1}">
              <a14:hiddenFill xmlns:a14="http://schemas.microsoft.com/office/drawing/2010/main">
                <a:solidFill>
                  <a:srgbClr val="FFFFFF"/>
                </a:solidFill>
              </a14:hiddenFill>
            </a:ext>
          </a:extLst>
        </p:spPr>
      </p:pic>
      <p:sp>
        <p:nvSpPr>
          <p:cNvPr id="14" name="Right Arrow 13">
            <a:extLst>
              <a:ext uri="{FF2B5EF4-FFF2-40B4-BE49-F238E27FC236}">
                <a16:creationId xmlns:a16="http://schemas.microsoft.com/office/drawing/2014/main" id="{B0CEFC39-59D2-773F-539E-B42F59508749}"/>
              </a:ext>
            </a:extLst>
          </p:cNvPr>
          <p:cNvSpPr/>
          <p:nvPr/>
        </p:nvSpPr>
        <p:spPr>
          <a:xfrm>
            <a:off x="6610303" y="1669558"/>
            <a:ext cx="548043" cy="2026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56B5980-7772-C1B3-6E90-FE7713BFF8B0}"/>
              </a:ext>
            </a:extLst>
          </p:cNvPr>
          <p:cNvSpPr txBox="1"/>
          <p:nvPr/>
        </p:nvSpPr>
        <p:spPr>
          <a:xfrm rot="561512">
            <a:off x="5473643" y="2007682"/>
            <a:ext cx="1674079" cy="307777"/>
          </a:xfrm>
          <a:prstGeom prst="rect">
            <a:avLst/>
          </a:prstGeom>
          <a:noFill/>
        </p:spPr>
        <p:txBody>
          <a:bodyPr wrap="square" rtlCol="0">
            <a:spAutoFit/>
          </a:bodyPr>
          <a:lstStyle/>
          <a:p>
            <a:r>
              <a:rPr lang="en-US" dirty="0"/>
              <a:t>Queue</a:t>
            </a:r>
          </a:p>
        </p:txBody>
      </p:sp>
      <p:sp>
        <p:nvSpPr>
          <p:cNvPr id="16" name="Up-Down Arrow 15">
            <a:extLst>
              <a:ext uri="{FF2B5EF4-FFF2-40B4-BE49-F238E27FC236}">
                <a16:creationId xmlns:a16="http://schemas.microsoft.com/office/drawing/2014/main" id="{A9C94332-A1AA-4A35-E614-E1C1173E469D}"/>
              </a:ext>
            </a:extLst>
          </p:cNvPr>
          <p:cNvSpPr/>
          <p:nvPr/>
        </p:nvSpPr>
        <p:spPr>
          <a:xfrm rot="2046575">
            <a:off x="7068949" y="2061983"/>
            <a:ext cx="244308" cy="688285"/>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6" descr="15+ Eye-Opening Supercomputer Statistics That You Should Know In 2022">
            <a:extLst>
              <a:ext uri="{FF2B5EF4-FFF2-40B4-BE49-F238E27FC236}">
                <a16:creationId xmlns:a16="http://schemas.microsoft.com/office/drawing/2014/main" id="{104F4B3E-66B5-BC65-AB2B-D29BCDC8F1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850" t="45283" r="19386" b="14633"/>
          <a:stretch/>
        </p:blipFill>
        <p:spPr bwMode="auto">
          <a:xfrm>
            <a:off x="5638244" y="2715845"/>
            <a:ext cx="1604513" cy="72697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B130291-CFD4-F0DF-9236-B6C901B9EB1B}"/>
              </a:ext>
            </a:extLst>
          </p:cNvPr>
          <p:cNvSpPr txBox="1"/>
          <p:nvPr/>
        </p:nvSpPr>
        <p:spPr>
          <a:xfrm rot="561512">
            <a:off x="5550816" y="3247839"/>
            <a:ext cx="1674079" cy="523220"/>
          </a:xfrm>
          <a:prstGeom prst="rect">
            <a:avLst/>
          </a:prstGeom>
          <a:noFill/>
        </p:spPr>
        <p:txBody>
          <a:bodyPr wrap="square" rtlCol="0">
            <a:spAutoFit/>
          </a:bodyPr>
          <a:lstStyle/>
          <a:p>
            <a:pPr algn="ctr"/>
            <a:r>
              <a:rPr lang="en-US" dirty="0"/>
              <a:t>Compute Answer or new circuit</a:t>
            </a:r>
          </a:p>
        </p:txBody>
      </p:sp>
      <p:sp>
        <p:nvSpPr>
          <p:cNvPr id="19" name="TextBox 18">
            <a:extLst>
              <a:ext uri="{FF2B5EF4-FFF2-40B4-BE49-F238E27FC236}">
                <a16:creationId xmlns:a16="http://schemas.microsoft.com/office/drawing/2014/main" id="{2E47A9D5-DD81-F88E-B0DB-AEFCEEED44F3}"/>
              </a:ext>
            </a:extLst>
          </p:cNvPr>
          <p:cNvSpPr txBox="1"/>
          <p:nvPr/>
        </p:nvSpPr>
        <p:spPr>
          <a:xfrm>
            <a:off x="1348183" y="719366"/>
            <a:ext cx="2096219" cy="400110"/>
          </a:xfrm>
          <a:prstGeom prst="rect">
            <a:avLst/>
          </a:prstGeom>
          <a:noFill/>
        </p:spPr>
        <p:txBody>
          <a:bodyPr wrap="square" rtlCol="0">
            <a:spAutoFit/>
          </a:bodyPr>
          <a:lstStyle/>
          <a:p>
            <a:pPr algn="ctr"/>
            <a:r>
              <a:rPr lang="en-US" sz="2000" b="1" dirty="0"/>
              <a:t>User</a:t>
            </a:r>
          </a:p>
        </p:txBody>
      </p:sp>
      <p:sp>
        <p:nvSpPr>
          <p:cNvPr id="21" name="Rounded Rectangle 20">
            <a:extLst>
              <a:ext uri="{FF2B5EF4-FFF2-40B4-BE49-F238E27FC236}">
                <a16:creationId xmlns:a16="http://schemas.microsoft.com/office/drawing/2014/main" id="{6A63173A-5766-A23F-631B-7393617FE35D}"/>
              </a:ext>
            </a:extLst>
          </p:cNvPr>
          <p:cNvSpPr/>
          <p:nvPr/>
        </p:nvSpPr>
        <p:spPr>
          <a:xfrm>
            <a:off x="5177031" y="1112803"/>
            <a:ext cx="3434232" cy="2790887"/>
          </a:xfrm>
          <a:prstGeom prst="roundRect">
            <a:avLst/>
          </a:prstGeom>
          <a:solidFill>
            <a:schemeClr val="bg1">
              <a:lumMod val="75000"/>
              <a:alpha val="7200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rved Up Arrow 19">
            <a:extLst>
              <a:ext uri="{FF2B5EF4-FFF2-40B4-BE49-F238E27FC236}">
                <a16:creationId xmlns:a16="http://schemas.microsoft.com/office/drawing/2014/main" id="{E9383CC6-1A21-62D7-F64A-AF8E5CA6BDDE}"/>
              </a:ext>
            </a:extLst>
          </p:cNvPr>
          <p:cNvSpPr/>
          <p:nvPr/>
        </p:nvSpPr>
        <p:spPr>
          <a:xfrm flipV="1">
            <a:off x="2561613" y="932989"/>
            <a:ext cx="3376575" cy="493323"/>
          </a:xfrm>
          <a:prstGeom prst="curvedUp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Cartoon Computer Free Clipart ">
            <a:extLst>
              <a:ext uri="{FF2B5EF4-FFF2-40B4-BE49-F238E27FC236}">
                <a16:creationId xmlns:a16="http://schemas.microsoft.com/office/drawing/2014/main" id="{3C03BDB4-8255-A14C-D86E-63550CF123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4935" y="1112803"/>
            <a:ext cx="884580" cy="66343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AAFFF341-2DD4-6912-76CC-8818317F1C3C}"/>
              </a:ext>
            </a:extLst>
          </p:cNvPr>
          <p:cNvSpPr txBox="1"/>
          <p:nvPr/>
        </p:nvSpPr>
        <p:spPr>
          <a:xfrm>
            <a:off x="-26497" y="4330558"/>
            <a:ext cx="9143999" cy="400110"/>
          </a:xfrm>
          <a:prstGeom prst="rect">
            <a:avLst/>
          </a:prstGeom>
          <a:noFill/>
        </p:spPr>
        <p:txBody>
          <a:bodyPr wrap="square" rtlCol="0">
            <a:spAutoFit/>
          </a:bodyPr>
          <a:lstStyle/>
          <a:p>
            <a:pPr algn="ctr"/>
            <a:r>
              <a:rPr lang="en-US" sz="2000" dirty="0"/>
              <a:t>Target is the end-users in academia and industry without quantum knowledge</a:t>
            </a:r>
          </a:p>
        </p:txBody>
      </p:sp>
      <p:sp>
        <p:nvSpPr>
          <p:cNvPr id="24" name="TextBox 23">
            <a:extLst>
              <a:ext uri="{FF2B5EF4-FFF2-40B4-BE49-F238E27FC236}">
                <a16:creationId xmlns:a16="http://schemas.microsoft.com/office/drawing/2014/main" id="{4B666B79-CFC2-7B57-2F3C-8E2E91E97B6B}"/>
              </a:ext>
            </a:extLst>
          </p:cNvPr>
          <p:cNvSpPr txBox="1"/>
          <p:nvPr/>
        </p:nvSpPr>
        <p:spPr>
          <a:xfrm>
            <a:off x="2561613" y="3478602"/>
            <a:ext cx="1199367" cy="307777"/>
          </a:xfrm>
          <a:prstGeom prst="rect">
            <a:avLst/>
          </a:prstGeom>
          <a:noFill/>
          <a:ln w="19050">
            <a:solidFill>
              <a:schemeClr val="tx1"/>
            </a:solidFill>
          </a:ln>
        </p:spPr>
        <p:txBody>
          <a:bodyPr wrap="none" rtlCol="0">
            <a:spAutoFit/>
          </a:bodyPr>
          <a:lstStyle/>
          <a:p>
            <a:r>
              <a:rPr lang="en-US" dirty="0"/>
              <a:t>Final answer</a:t>
            </a:r>
          </a:p>
        </p:txBody>
      </p:sp>
    </p:spTree>
    <p:extLst>
      <p:ext uri="{BB962C8B-B14F-4D97-AF65-F5344CB8AC3E}">
        <p14:creationId xmlns:p14="http://schemas.microsoft.com/office/powerpoint/2010/main" val="3873345408"/>
      </p:ext>
    </p:extLst>
  </p:cSld>
  <p:clrMapOvr>
    <a:masterClrMapping/>
  </p:clrMapOvr>
</p:sld>
</file>

<file path=ppt/theme/theme1.xml><?xml version="1.0" encoding="utf-8"?>
<a:theme xmlns:a="http://schemas.openxmlformats.org/drawingml/2006/main" name="Office Theme">
  <a:themeElements>
    <a:clrScheme name="NERSC Palette">
      <a:dk1>
        <a:srgbClr val="000000"/>
      </a:dk1>
      <a:lt1>
        <a:srgbClr val="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20772</TotalTime>
  <Words>1910</Words>
  <Application>Microsoft Macintosh PowerPoint</Application>
  <PresentationFormat>On-screen Show (16:9)</PresentationFormat>
  <Paragraphs>286</Paragraphs>
  <Slides>41</Slides>
  <Notes>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-apple-system</vt:lpstr>
      <vt:lpstr>Arial</vt:lpstr>
      <vt:lpstr>Avenir Next Condensed Demi Bold</vt:lpstr>
      <vt:lpstr>Calibri</vt:lpstr>
      <vt:lpstr>Calibri Light</vt:lpstr>
      <vt:lpstr>Cambria Math</vt:lpstr>
      <vt:lpstr>Helvetica</vt:lpstr>
      <vt:lpstr>Helvetica Neue</vt:lpstr>
      <vt:lpstr>Proxima Nova</vt:lpstr>
      <vt:lpstr>Wingdings</vt:lpstr>
      <vt:lpstr>Office Theme</vt:lpstr>
      <vt:lpstr>Scientific discovery with quantum computers</vt:lpstr>
      <vt:lpstr>Twenty-first century ushered in second quantum revolution</vt:lpstr>
      <vt:lpstr>Sensing has moved clock precision to 21st digit </vt:lpstr>
      <vt:lpstr>Quantum advantage exploring fundamental laws of physics </vt:lpstr>
      <vt:lpstr>Wormhole inspired teleportation (WIT)</vt:lpstr>
      <vt:lpstr>Many flavors of quantum computers</vt:lpstr>
      <vt:lpstr>How does a quantum program operate?</vt:lpstr>
      <vt:lpstr>Most widely used interface to quantum computer</vt:lpstr>
      <vt:lpstr>Hybrid quantum computers key in foreseeable future </vt:lpstr>
      <vt:lpstr>Number of qubits in quantum systems is growing</vt:lpstr>
      <vt:lpstr>Quantum systems are getting higher gate fidelities</vt:lpstr>
      <vt:lpstr>Quantum systems get new operation capabilities</vt:lpstr>
      <vt:lpstr>QSA: Driving breakthrough science and engineering to realize scalable, high-fidelity atom-based and superconducting quantum simulators</vt:lpstr>
      <vt:lpstr>QSA first to build and operate atom-based quantum simulators with over two hundred qubits</vt:lpstr>
      <vt:lpstr>Delivering the first demonstration of a noise protected grid state qubit</vt:lpstr>
      <vt:lpstr>Quantum vs conventional computing…for science?</vt:lpstr>
      <vt:lpstr>  Using analog or digital quantum computers for science</vt:lpstr>
      <vt:lpstr>   Simulators based on nature each have their strengths</vt:lpstr>
      <vt:lpstr>   Simulators based on nature each have their strengths</vt:lpstr>
      <vt:lpstr>Analog simulations are advancing science already</vt:lpstr>
      <vt:lpstr>Road to useful quantum computers still challenging</vt:lpstr>
      <vt:lpstr>Moving towards quantum advantage for science</vt:lpstr>
      <vt:lpstr>Co-design is critical to advance quantum computing</vt:lpstr>
      <vt:lpstr>Compilers are a critical piece in the tool chain, HPC is important here</vt:lpstr>
      <vt:lpstr>Variational quantum eigensolver has advanced </vt:lpstr>
      <vt:lpstr>PowerPoint Presentation</vt:lpstr>
      <vt:lpstr>PowerPoint Presentation</vt:lpstr>
      <vt:lpstr>Physical sciences needs dynamics in realistic environment</vt:lpstr>
      <vt:lpstr>Quantum Markov Chain Monte Carlo with Driven Dissipative Dynamics on Quantum Computers</vt:lpstr>
      <vt:lpstr>Open quantum systems in heavy-ion collisions</vt:lpstr>
      <vt:lpstr>Exploring the evolution of the quantum system itself</vt:lpstr>
      <vt:lpstr>PowerPoint Presentation</vt:lpstr>
      <vt:lpstr>PowerPoint Presentation</vt:lpstr>
      <vt:lpstr>PowerPoint Presentation</vt:lpstr>
      <vt:lpstr>Noise in quantum systems is the biggest nemesis</vt:lpstr>
      <vt:lpstr>New error correction codes are being developed</vt:lpstr>
      <vt:lpstr>Decoding is expensive, but HPC might not be needed in real-time</vt:lpstr>
      <vt:lpstr>First demonstrations of error correction in 2024</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as a platform for scientific discovery</dc:title>
  <cp:lastModifiedBy>Wibe de Jong</cp:lastModifiedBy>
  <cp:revision>790</cp:revision>
  <dcterms:modified xsi:type="dcterms:W3CDTF">2025-10-01T17:02:28Z</dcterms:modified>
</cp:coreProperties>
</file>