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C20114-9D48-4901-BEDE-92D29144BD80}">
  <a:tblStyle styleId="{29C20114-9D48-4901-BEDE-92D29144BD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HelveticaNeue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818d24acd8_2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818d24acd8_2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3818d24acd8_2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818d24acd8_2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818d24acd8_2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818d24acd8_2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841bf558f1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841bf558f1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3841bf558f1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818d24acd8_2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818d24acd8_2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818d24acd8_2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818d24acd8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818d24acd8_2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818d24acd8_2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818d24acd8_2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818d24acd8_2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3818d24acd8_2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818d24acd8_2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818d24acd8_2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818d24acd8_2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45ecdb9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45ecdb9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845ecdb94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18d24acd8_2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18d24acd8_2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818d24acd8_2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18d24acd8_2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818d24acd8_2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818d24acd8_2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18d24acd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818d24ac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818d24ac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18d24acd8_2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18d24acd8_2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818d24acd8_2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18d24acd8_2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818d24acd8_2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818d24acd8_2_3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18d24acd8_2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818d24acd8_2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3818d24acd8_2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18d24acd8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818d24acd8_2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818d24acd8_2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Relationship Id="rId3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417975" y="326250"/>
            <a:ext cx="6638400" cy="23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6000"/>
              <a:buFont typeface="Arial"/>
              <a:buNone/>
              <a:defRPr b="1" i="0" sz="6000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2" title="university-of-illinois-at-urbana-champaign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75" y="5001850"/>
            <a:ext cx="2514550" cy="2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and Photo">
  <p:cSld name="2_Content and Phot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66928" y="1499616"/>
            <a:ext cx="5002598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566927" y="2185416"/>
            <a:ext cx="5002599" cy="3502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 flipH="1">
            <a:off x="6096000" y="1"/>
            <a:ext cx="6096000" cy="6858000"/>
          </a:xfrm>
          <a:prstGeom prst="round1Rect">
            <a:avLst>
              <a:gd fmla="val 0" name="adj"/>
            </a:avLst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566928" y="932946"/>
            <a:ext cx="11037884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2632264" y="1770116"/>
            <a:ext cx="6907212" cy="302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  <a:defRPr b="0" i="1" sz="2400"/>
            </a:lvl1pPr>
            <a:lvl2pPr indent="-228600" lvl="1" marL="9144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2pPr>
            <a:lvl3pPr indent="-365760" lvl="2" marL="13716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/>
        </p:nvSpPr>
        <p:spPr>
          <a:xfrm>
            <a:off x="1958290" y="1336743"/>
            <a:ext cx="782012" cy="18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 txBox="1"/>
          <p:nvPr/>
        </p:nvSpPr>
        <p:spPr>
          <a:xfrm rot="10800000">
            <a:off x="9438549" y="3337289"/>
            <a:ext cx="782012" cy="18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3942745" y="5086703"/>
            <a:ext cx="42862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/>
          <p:nvPr/>
        </p:nvSpPr>
        <p:spPr>
          <a:xfrm>
            <a:off x="5807075" y="4918714"/>
            <a:ext cx="577850" cy="8356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hree Photos">
  <p:cSld name="Content and Three Phot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566928" y="1499616"/>
            <a:ext cx="4248912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566928" y="2185416"/>
            <a:ext cx="4248912" cy="396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/>
          <p:nvPr>
            <p:ph idx="2" type="pic"/>
          </p:nvPr>
        </p:nvSpPr>
        <p:spPr>
          <a:xfrm>
            <a:off x="5114631" y="0"/>
            <a:ext cx="7077369" cy="3426796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3"/>
          <p:cNvSpPr/>
          <p:nvPr>
            <p:ph idx="3" type="pic"/>
          </p:nvPr>
        </p:nvSpPr>
        <p:spPr>
          <a:xfrm>
            <a:off x="5114631" y="3429000"/>
            <a:ext cx="3602522" cy="3426796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3"/>
          <p:cNvSpPr/>
          <p:nvPr>
            <p:ph idx="4" type="pic"/>
          </p:nvPr>
        </p:nvSpPr>
        <p:spPr>
          <a:xfrm>
            <a:off x="8701089" y="3429000"/>
            <a:ext cx="3490912" cy="3426796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hoto">
  <p:cSld name="Content and Phot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>
            <p:ph idx="2" type="pic"/>
          </p:nvPr>
        </p:nvSpPr>
        <p:spPr>
          <a:xfrm>
            <a:off x="7078130" y="995819"/>
            <a:ext cx="5113870" cy="586535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566928" y="1499616"/>
            <a:ext cx="4248912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66928" y="2185416"/>
            <a:ext cx="4248912" cy="396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Photo">
  <p:cSld name="1_Content and Phot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566928" y="1499616"/>
            <a:ext cx="5002598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566927" y="2185416"/>
            <a:ext cx="5002599" cy="35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Photo">
  <p:cSld name="Full Width Phot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566928" y="1499616"/>
            <a:ext cx="11037884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Graph">
  <p:cSld name="Content and Graph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566928" y="1499616"/>
            <a:ext cx="4248912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566928" y="2185416"/>
            <a:ext cx="4248912" cy="396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/>
          <p:nvPr>
            <p:ph idx="2" type="chart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94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type="ctrTitle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888985"/>
            <a:ext cx="3542157" cy="60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type="ctrTitle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6000"/>
              <a:buFont typeface="Arial"/>
              <a:buNone/>
              <a:defRPr b="1" i="0" sz="6000" cap="none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type="ctrTitle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/>
          <p:nvPr>
            <p:ph idx="2" type="pic"/>
          </p:nvPr>
        </p:nvSpPr>
        <p:spPr>
          <a:xfrm flipH="1">
            <a:off x="7078130" y="995819"/>
            <a:ext cx="5113867" cy="5862181"/>
          </a:xfrm>
          <a:prstGeom prst="round1Rect">
            <a:avLst>
              <a:gd fmla="val 16667" name="adj"/>
            </a:avLst>
          </a:prstGeom>
          <a:solidFill>
            <a:srgbClr val="BFBFBF"/>
          </a:solidFill>
          <a:ln>
            <a:noFill/>
          </a:ln>
        </p:spPr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769954"/>
            <a:ext cx="2800928" cy="7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orange letter on a blue background&#10;&#10;Description automatically generated"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74377"/>
            <a:ext cx="549831" cy="68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658368" y="5716876"/>
            <a:ext cx="10941960" cy="63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type="ctrTitle"/>
          </p:nvPr>
        </p:nvSpPr>
        <p:spPr>
          <a:xfrm>
            <a:off x="658367" y="3902240"/>
            <a:ext cx="10941961" cy="16503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075" y="1883736"/>
            <a:ext cx="6167851" cy="106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58368" y="5716876"/>
            <a:ext cx="10941960" cy="63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type="ctrTitle"/>
          </p:nvPr>
        </p:nvSpPr>
        <p:spPr>
          <a:xfrm>
            <a:off x="658367" y="3902240"/>
            <a:ext cx="10941961" cy="16503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829" y="1751626"/>
            <a:ext cx="5096339" cy="13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566928" y="1499616"/>
            <a:ext cx="11037884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>
            <p:ph idx="2" type="pic"/>
          </p:nvPr>
        </p:nvSpPr>
        <p:spPr>
          <a:xfrm>
            <a:off x="7078130" y="995819"/>
            <a:ext cx="5113870" cy="586535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3360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7078130" y="995819"/>
            <a:ext cx="5114840" cy="586535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769954"/>
            <a:ext cx="2800928" cy="7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66928" y="1499616"/>
            <a:ext cx="6951472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566928" y="2337014"/>
            <a:ext cx="2674937" cy="267335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98696" y="2337014"/>
            <a:ext cx="7460731" cy="3021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566928" y="1499616"/>
            <a:ext cx="6951472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/>
          <p:nvPr>
            <p:ph idx="2" type="pic"/>
          </p:nvPr>
        </p:nvSpPr>
        <p:spPr>
          <a:xfrm>
            <a:off x="566928" y="2337014"/>
            <a:ext cx="2674937" cy="267335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566738" y="5197475"/>
            <a:ext cx="2674937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>
                <a:solidFill>
                  <a:srgbClr val="13294B"/>
                </a:solidFill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3" type="pic"/>
          </p:nvPr>
        </p:nvSpPr>
        <p:spPr>
          <a:xfrm>
            <a:off x="3926145" y="2337014"/>
            <a:ext cx="2674937" cy="267335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3925955" y="5197475"/>
            <a:ext cx="2674937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>
                <a:solidFill>
                  <a:srgbClr val="13294B"/>
                </a:solidFill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/>
          <p:nvPr>
            <p:ph idx="5" type="pic"/>
          </p:nvPr>
        </p:nvSpPr>
        <p:spPr>
          <a:xfrm>
            <a:off x="7291796" y="2337014"/>
            <a:ext cx="2674937" cy="267335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8" name="Google Shape;48;p7"/>
          <p:cNvSpPr txBox="1"/>
          <p:nvPr>
            <p:ph idx="6" type="body"/>
          </p:nvPr>
        </p:nvSpPr>
        <p:spPr>
          <a:xfrm>
            <a:off x="7291606" y="5197475"/>
            <a:ext cx="2674937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>
                <a:solidFill>
                  <a:srgbClr val="13294B"/>
                </a:solidFill>
              </a:defRPr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ouble Content">
  <p:cSld name="Title and Double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66928" y="2185416"/>
            <a:ext cx="4500372" cy="3948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5410200" y="2185416"/>
            <a:ext cx="4498848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66928" y="2185416"/>
            <a:ext cx="5138928" cy="393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 cap="none">
                <a:solidFill>
                  <a:srgbClr val="13294B"/>
                </a:solidFill>
              </a:defRPr>
            </a:lvl1pPr>
            <a:lvl2pPr indent="-22860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566928" y="2593340"/>
            <a:ext cx="5140515" cy="3535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Arial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3" type="body"/>
          </p:nvPr>
        </p:nvSpPr>
        <p:spPr>
          <a:xfrm>
            <a:off x="6172200" y="2185416"/>
            <a:ext cx="5138928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 cap="none">
                <a:solidFill>
                  <a:srgbClr val="13294B"/>
                </a:solidFill>
              </a:defRPr>
            </a:lvl1pPr>
            <a:lvl2pPr indent="-22860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4" type="body"/>
          </p:nvPr>
        </p:nvSpPr>
        <p:spPr>
          <a:xfrm>
            <a:off x="6172200" y="2590800"/>
            <a:ext cx="5138928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Arial"/>
              <a:buNone/>
              <a:defRPr/>
            </a:lvl1pPr>
            <a:lvl2pPr indent="-365760" lvl="1" marL="914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2pPr>
            <a:lvl3pPr indent="-365760" lvl="2" marL="1371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3pPr>
            <a:lvl4pPr indent="-365760" lvl="3" marL="1828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4pPr>
            <a:lvl5pPr indent="-365760" lvl="4" marL="2286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66928" y="1499616"/>
            <a:ext cx="11037884" cy="590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66928" y="2185416"/>
            <a:ext cx="11037884" cy="396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Arial"/>
              <a:buNone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ts val="2160"/>
              <a:buFont typeface="NTR"/>
              <a:buChar char="-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orange letter on a blue background&#10;&#10;Description automatically generated"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74377"/>
            <a:ext cx="549831" cy="68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1" type="ftr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hyperlink" Target="https://github.com/hepqis-uiuc/ymcirc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39.jp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hyperlink" Target="https://journals-aps-org.proxy2.library.illinois.edu/search/field/author/Krzysztof%20Cichy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journals-aps-org.proxy2.library.illinois.edu/search/field/author/Natalie%20Klco" TargetMode="External"/><Relationship Id="rId7" Type="http://schemas.openxmlformats.org/officeDocument/2006/relationships/hyperlink" Target="https://journals-aps-org.proxy2.library.illinois.edu/search/field/author/Martin%20J%20Savage" TargetMode="External"/><Relationship Id="rId8" Type="http://schemas.openxmlformats.org/officeDocument/2006/relationships/hyperlink" Target="https://journals-aps-org.proxy2.library.illinois.edu/search/field/author/Mari%20Carmen%20Ba%C3%B1uls" TargetMode="External"/><Relationship Id="rId11" Type="http://schemas.openxmlformats.org/officeDocument/2006/relationships/hyperlink" Target="https://journals-aps-org.proxy2.library.illinois.edu/search/field/author/Karl%20Jansen" TargetMode="External"/><Relationship Id="rId10" Type="http://schemas.openxmlformats.org/officeDocument/2006/relationships/hyperlink" Target="https://journals-aps-org.proxy2.library.illinois.edu/search/field/author/J%20Ignacio%20Cirac" TargetMode="External"/><Relationship Id="rId12" Type="http://schemas.openxmlformats.org/officeDocument/2006/relationships/hyperlink" Target="https://journals-aps-org.proxy2.library.illinois.edu/search/field/author/Stefan%20K%C3%BCh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journals-aps-org.proxy2.library.illinois.edu/search/field/author/Natalie%20Klco" TargetMode="External"/><Relationship Id="rId4" Type="http://schemas.openxmlformats.org/officeDocument/2006/relationships/hyperlink" Target="https://journals-aps-org.proxy2.library.illinois.edu/search/field/author/Martin%20J%20Savage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46.png"/><Relationship Id="rId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ctrTitle"/>
          </p:nvPr>
        </p:nvSpPr>
        <p:spPr>
          <a:xfrm>
            <a:off x="474400" y="299625"/>
            <a:ext cx="105615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Ground State Preparation in SU(3) Lattice Gauge Theory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849950" y="3864563"/>
            <a:ext cx="36654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</a:pPr>
            <a:r>
              <a:rPr lang="en-US" sz="2500">
                <a:solidFill>
                  <a:srgbClr val="073763"/>
                </a:solidFill>
              </a:rPr>
              <a:t>LBNL, Sept 29 2025</a:t>
            </a:r>
            <a:endParaRPr sz="2500">
              <a:solidFill>
                <a:srgbClr val="073763"/>
              </a:solidFill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136450" y="2847888"/>
            <a:ext cx="2580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3294B"/>
                </a:solidFill>
              </a:rPr>
              <a:t>Drishti Gupta</a:t>
            </a:r>
            <a:endParaRPr sz="2200">
              <a:solidFill>
                <a:srgbClr val="13294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3294B"/>
                </a:solidFill>
              </a:rPr>
              <a:t>UIUC</a:t>
            </a:r>
            <a:endParaRPr sz="2200">
              <a:solidFill>
                <a:srgbClr val="13294B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2589650" y="4802575"/>
            <a:ext cx="6186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294B"/>
                </a:solidFill>
              </a:rPr>
              <a:t>Based on &lt;insert paper details here&gt;</a:t>
            </a:r>
            <a:endParaRPr>
              <a:solidFill>
                <a:srgbClr val="13294B"/>
              </a:solidFill>
            </a:endParaRPr>
          </a:p>
        </p:txBody>
      </p:sp>
      <p:grpSp>
        <p:nvGrpSpPr>
          <p:cNvPr id="147" name="Google Shape;147;p24"/>
          <p:cNvGrpSpPr/>
          <p:nvPr/>
        </p:nvGrpSpPr>
        <p:grpSpPr>
          <a:xfrm>
            <a:off x="14302198" y="910314"/>
            <a:ext cx="9467273" cy="2863819"/>
            <a:chOff x="0" y="0"/>
            <a:chExt cx="9467273" cy="2863819"/>
          </a:xfrm>
        </p:grpSpPr>
        <p:pic>
          <p:nvPicPr>
            <p:cNvPr descr="Image" id="148" name="Google Shape;148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467273" cy="1593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4"/>
            <p:cNvSpPr txBox="1"/>
            <p:nvPr/>
          </p:nvSpPr>
          <p:spPr>
            <a:xfrm>
              <a:off x="1624015" y="1696219"/>
              <a:ext cx="6976500" cy="11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6636"/>
                </a:buClr>
                <a:buSzPts val="4800"/>
                <a:buFont typeface="Avenir"/>
                <a:buNone/>
              </a:pPr>
              <a:r>
                <a:rPr b="0" i="0" lang="en-US" sz="4800" u="none" cap="none" strike="noStrike">
                  <a:solidFill>
                    <a:srgbClr val="146636"/>
                  </a:solidFill>
                  <a:latin typeface="Avenir"/>
                  <a:ea typeface="Avenir"/>
                  <a:cs typeface="Avenir"/>
                  <a:sym typeface="Avenir"/>
                </a:rPr>
                <a:t>QuantISED Program</a:t>
              </a:r>
              <a:endParaRPr/>
            </a:p>
          </p:txBody>
        </p:sp>
      </p:grpSp>
      <p:grpSp>
        <p:nvGrpSpPr>
          <p:cNvPr id="150" name="Google Shape;150;p24"/>
          <p:cNvGrpSpPr/>
          <p:nvPr/>
        </p:nvGrpSpPr>
        <p:grpSpPr>
          <a:xfrm>
            <a:off x="6749650" y="5455250"/>
            <a:ext cx="4286244" cy="1296552"/>
            <a:chOff x="7812675" y="5445500"/>
            <a:chExt cx="4286244" cy="1296552"/>
          </a:xfrm>
        </p:grpSpPr>
        <p:pic>
          <p:nvPicPr>
            <p:cNvPr descr="Image" id="151" name="Google Shape;15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12675" y="5445500"/>
              <a:ext cx="4286244" cy="721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4"/>
            <p:cNvSpPr txBox="1"/>
            <p:nvPr/>
          </p:nvSpPr>
          <p:spPr>
            <a:xfrm>
              <a:off x="8547938" y="6213452"/>
              <a:ext cx="3158700" cy="5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000" lIns="23000" spcFirstLastPara="1" rIns="23000" wrap="square" tIns="2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6636"/>
                </a:buClr>
                <a:buSzPts val="2173"/>
                <a:buFont typeface="Avenir"/>
                <a:buNone/>
              </a:pPr>
              <a:r>
                <a:rPr b="0" i="0" lang="en-US" sz="2173" u="none" cap="none" strike="noStrike">
                  <a:solidFill>
                    <a:srgbClr val="146636"/>
                  </a:solidFill>
                  <a:latin typeface="Avenir"/>
                  <a:ea typeface="Avenir"/>
                  <a:cs typeface="Avenir"/>
                  <a:sym typeface="Avenir"/>
                </a:rPr>
                <a:t>QuantISED Program</a:t>
              </a:r>
              <a:endParaRPr sz="633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566923" y="460725"/>
            <a:ext cx="11039700" cy="108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Interlude: Quantum Circuits for SU(3) LGT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"/>
          <p:cNvSpPr txBox="1"/>
          <p:nvPr>
            <p:ph idx="1" type="body"/>
          </p:nvPr>
        </p:nvSpPr>
        <p:spPr>
          <a:xfrm>
            <a:off x="725400" y="1249575"/>
            <a:ext cx="10881300" cy="25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2.  Givens rotations performed using multi-controlled rotations. Example:  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725400" y="3861800"/>
            <a:ext cx="10509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3.  To reduce the number of controls on multi-control gates, the methods of “control fusion” and “control pruning” are introduced. 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4.  More info about our SU(3) circuits and the open-source </a:t>
            </a:r>
            <a:r>
              <a:rPr b="1" lang="en-US" sz="1800">
                <a:solidFill>
                  <a:srgbClr val="13294B"/>
                </a:solidFill>
              </a:rPr>
              <a:t>ymcirc </a:t>
            </a:r>
            <a:r>
              <a:rPr lang="en-US" sz="1800">
                <a:solidFill>
                  <a:srgbClr val="13294B"/>
                </a:solidFill>
              </a:rPr>
              <a:t>package: look for Jason Elhaderi’s poster on Wednesday!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371" name="Google Shape;3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935" y="1721356"/>
            <a:ext cx="5144143" cy="20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3"/>
          <p:cNvSpPr/>
          <p:nvPr/>
        </p:nvSpPr>
        <p:spPr>
          <a:xfrm>
            <a:off x="3520775" y="2489700"/>
            <a:ext cx="1855800" cy="431700"/>
          </a:xfrm>
          <a:prstGeom prst="rect">
            <a:avLst/>
          </a:prstGeom>
          <a:solidFill>
            <a:schemeClr val="lt2"/>
          </a:solidFill>
          <a:ln cap="flat" cmpd="sng" w="90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763" y="2567613"/>
            <a:ext cx="1855819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3"/>
          <p:cNvSpPr txBox="1"/>
          <p:nvPr/>
        </p:nvSpPr>
        <p:spPr>
          <a:xfrm>
            <a:off x="566925" y="6192175"/>
            <a:ext cx="106104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Phys. Rev. D 112 (2025):</a:t>
            </a: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   Praveen Balaji, Cianan Conefrey-Shinozaki, Patrick Draper, Jason K. Elhaderi, Drishti Gupta, Luis Hidalgo, Andrew Lytle, Enrico Rinaldi</a:t>
            </a:r>
            <a:endParaRPr sz="100">
              <a:solidFill>
                <a:srgbClr val="13294B"/>
              </a:solidFill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8189650" y="1930900"/>
            <a:ext cx="391200" cy="163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 txBox="1"/>
          <p:nvPr/>
        </p:nvSpPr>
        <p:spPr>
          <a:xfrm>
            <a:off x="757375" y="5567975"/>
            <a:ext cx="105201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ymcirc public repo: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https://github.com/hepqis-uiuc/ymcirc</a:t>
            </a:r>
            <a:endParaRPr sz="1800">
              <a:solidFill>
                <a:srgbClr val="13294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KS Ground State Ansatz</a:t>
            </a:r>
            <a:endParaRPr/>
          </a:p>
        </p:txBody>
      </p:sp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725400" y="1249575"/>
            <a:ext cx="10881300" cy="5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900"/>
              <a:t>The idea: Use electric and magnetic evolution operators to build the ansatz.</a:t>
            </a:r>
            <a:endParaRPr b="1" sz="1900"/>
          </a:p>
        </p:txBody>
      </p:sp>
      <p:sp>
        <p:nvSpPr>
          <p:cNvPr id="384" name="Google Shape;384;p34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5" name="Google Shape;385;p34"/>
          <p:cNvGrpSpPr/>
          <p:nvPr/>
        </p:nvGrpSpPr>
        <p:grpSpPr>
          <a:xfrm>
            <a:off x="1008375" y="1726775"/>
            <a:ext cx="2379031" cy="1608955"/>
            <a:chOff x="1008375" y="1726775"/>
            <a:chExt cx="2379031" cy="1608955"/>
          </a:xfrm>
        </p:grpSpPr>
        <p:grpSp>
          <p:nvGrpSpPr>
            <p:cNvPr id="386" name="Google Shape;386;p34"/>
            <p:cNvGrpSpPr/>
            <p:nvPr/>
          </p:nvGrpSpPr>
          <p:grpSpPr>
            <a:xfrm>
              <a:off x="1093953" y="2274019"/>
              <a:ext cx="2293452" cy="1061711"/>
              <a:chOff x="678325" y="2307975"/>
              <a:chExt cx="2628900" cy="1217000"/>
            </a:xfrm>
          </p:grpSpPr>
          <p:pic>
            <p:nvPicPr>
              <p:cNvPr id="387" name="Google Shape;38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5400" y="2307975"/>
                <a:ext cx="2534750" cy="438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8325" y="3048725"/>
                <a:ext cx="2628900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9" name="Google Shape;389;p34"/>
            <p:cNvSpPr txBox="1"/>
            <p:nvPr/>
          </p:nvSpPr>
          <p:spPr>
            <a:xfrm>
              <a:off x="1008375" y="1726775"/>
              <a:ext cx="2379000" cy="4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300" lIns="84300" spcFirstLastPara="1" rIns="84300" wrap="square" tIns="8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59">
                  <a:solidFill>
                    <a:srgbClr val="13294B"/>
                  </a:solidFill>
                </a:rPr>
                <a:t>Define:</a:t>
              </a:r>
              <a:endParaRPr sz="1659">
                <a:solidFill>
                  <a:srgbClr val="13294B"/>
                </a:solidFill>
              </a:endParaRPr>
            </a:p>
          </p:txBody>
        </p:sp>
      </p:grpSp>
      <p:grpSp>
        <p:nvGrpSpPr>
          <p:cNvPr id="390" name="Google Shape;390;p34"/>
          <p:cNvGrpSpPr/>
          <p:nvPr/>
        </p:nvGrpSpPr>
        <p:grpSpPr>
          <a:xfrm>
            <a:off x="4310350" y="1890900"/>
            <a:ext cx="3624770" cy="1538100"/>
            <a:chOff x="4310350" y="1890900"/>
            <a:chExt cx="3624770" cy="1538100"/>
          </a:xfrm>
        </p:grpSpPr>
        <p:sp>
          <p:nvSpPr>
            <p:cNvPr id="391" name="Google Shape;391;p34"/>
            <p:cNvSpPr txBox="1"/>
            <p:nvPr/>
          </p:nvSpPr>
          <p:spPr>
            <a:xfrm>
              <a:off x="4310350" y="1890900"/>
              <a:ext cx="3284400" cy="15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450" lIns="76450" spcFirstLastPara="1" rIns="76450" wrap="square" tIns="764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5">
                  <a:solidFill>
                    <a:srgbClr val="13294B"/>
                  </a:solidFill>
                </a:rPr>
                <a:t>The ansatz states:</a:t>
              </a:r>
              <a:endParaRPr sz="1505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5">
                <a:solidFill>
                  <a:srgbClr val="13294B"/>
                </a:solidFill>
              </a:endParaRPr>
            </a:p>
            <a:p>
              <a:pPr indent="-286738" lvl="0" marL="382318" rtl="0" algn="l">
                <a:spcBef>
                  <a:spcPts val="0"/>
                </a:spcBef>
                <a:spcAft>
                  <a:spcPts val="0"/>
                </a:spcAft>
                <a:buClr>
                  <a:srgbClr val="13294B"/>
                </a:buClr>
                <a:buSzPts val="1505"/>
                <a:buAutoNum type="arabicPeriod"/>
              </a:pPr>
              <a:r>
                <a:t/>
              </a:r>
              <a:endParaRPr sz="1505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5">
                <a:solidFill>
                  <a:srgbClr val="13294B"/>
                </a:solidFill>
              </a:endParaRPr>
            </a:p>
            <a:p>
              <a:pPr indent="-286738" lvl="0" marL="382318" rtl="0" algn="l">
                <a:spcBef>
                  <a:spcPts val="0"/>
                </a:spcBef>
                <a:spcAft>
                  <a:spcPts val="0"/>
                </a:spcAft>
                <a:buClr>
                  <a:srgbClr val="13294B"/>
                </a:buClr>
                <a:buSzPts val="1505"/>
                <a:buAutoNum type="arabicPeriod"/>
              </a:pPr>
              <a:r>
                <a:t/>
              </a:r>
              <a:endParaRPr sz="1505">
                <a:solidFill>
                  <a:srgbClr val="13294B"/>
                </a:solidFill>
              </a:endParaRPr>
            </a:p>
          </p:txBody>
        </p:sp>
        <p:pic>
          <p:nvPicPr>
            <p:cNvPr id="392" name="Google Shape;392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80752" y="2359306"/>
              <a:ext cx="1911692" cy="358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80752" y="2827565"/>
              <a:ext cx="3254368" cy="3580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p34"/>
          <p:cNvGrpSpPr/>
          <p:nvPr/>
        </p:nvGrpSpPr>
        <p:grpSpPr>
          <a:xfrm>
            <a:off x="6648118" y="2359306"/>
            <a:ext cx="1628450" cy="340800"/>
            <a:chOff x="6648118" y="2359306"/>
            <a:chExt cx="1628450" cy="340800"/>
          </a:xfrm>
        </p:grpSpPr>
        <p:sp>
          <p:nvSpPr>
            <p:cNvPr id="395" name="Google Shape;395;p34"/>
            <p:cNvSpPr txBox="1"/>
            <p:nvPr/>
          </p:nvSpPr>
          <p:spPr>
            <a:xfrm>
              <a:off x="6794268" y="2359306"/>
              <a:ext cx="14823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450" lIns="76450" spcFirstLastPara="1" rIns="76450" wrap="square" tIns="764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5">
                  <a:solidFill>
                    <a:srgbClr val="1DB100"/>
                  </a:solidFill>
                </a:rPr>
                <a:t>“EM” ansatz</a:t>
              </a:r>
              <a:endParaRPr b="1" sz="1505">
                <a:solidFill>
                  <a:srgbClr val="1DB100"/>
                </a:solidFill>
              </a:endParaRPr>
            </a:p>
          </p:txBody>
        </p:sp>
        <p:cxnSp>
          <p:nvCxnSpPr>
            <p:cNvPr id="396" name="Google Shape;396;p34"/>
            <p:cNvCxnSpPr/>
            <p:nvPr/>
          </p:nvCxnSpPr>
          <p:spPr>
            <a:xfrm flipH="1" rot="10800000">
              <a:off x="6648118" y="2534183"/>
              <a:ext cx="201900" cy="8400"/>
            </a:xfrm>
            <a:prstGeom prst="straightConnector1">
              <a:avLst/>
            </a:prstGeom>
            <a:noFill/>
            <a:ln cap="flat" cmpd="sng" w="11675">
              <a:solidFill>
                <a:srgbClr val="1DB1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grpSp>
        <p:nvGrpSpPr>
          <p:cNvPr id="397" name="Google Shape;397;p34"/>
          <p:cNvGrpSpPr/>
          <p:nvPr/>
        </p:nvGrpSpPr>
        <p:grpSpPr>
          <a:xfrm>
            <a:off x="8076732" y="2829977"/>
            <a:ext cx="1883445" cy="405900"/>
            <a:chOff x="8076732" y="2829977"/>
            <a:chExt cx="1883445" cy="405900"/>
          </a:xfrm>
        </p:grpSpPr>
        <p:sp>
          <p:nvSpPr>
            <p:cNvPr id="398" name="Google Shape;398;p34"/>
            <p:cNvSpPr txBox="1"/>
            <p:nvPr/>
          </p:nvSpPr>
          <p:spPr>
            <a:xfrm>
              <a:off x="8276576" y="2829977"/>
              <a:ext cx="16836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450" lIns="76450" spcFirstLastPara="1" rIns="76450" wrap="square" tIns="764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5">
                  <a:solidFill>
                    <a:srgbClr val="1DB100"/>
                  </a:solidFill>
                </a:rPr>
                <a:t>“EMEM” ansatz</a:t>
              </a:r>
              <a:endParaRPr b="1" sz="1505">
                <a:solidFill>
                  <a:srgbClr val="1DB100"/>
                </a:solidFill>
              </a:endParaRPr>
            </a:p>
          </p:txBody>
        </p:sp>
        <p:cxnSp>
          <p:nvCxnSpPr>
            <p:cNvPr id="399" name="Google Shape;399;p34"/>
            <p:cNvCxnSpPr/>
            <p:nvPr/>
          </p:nvCxnSpPr>
          <p:spPr>
            <a:xfrm>
              <a:off x="8076732" y="3045065"/>
              <a:ext cx="219300" cy="6600"/>
            </a:xfrm>
            <a:prstGeom prst="straightConnector1">
              <a:avLst/>
            </a:prstGeom>
            <a:noFill/>
            <a:ln cap="flat" cmpd="sng" w="11675">
              <a:solidFill>
                <a:srgbClr val="1DB1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sp>
        <p:nvSpPr>
          <p:cNvPr id="400" name="Google Shape;400;p34"/>
          <p:cNvSpPr txBox="1"/>
          <p:nvPr/>
        </p:nvSpPr>
        <p:spPr>
          <a:xfrm>
            <a:off x="739950" y="3423325"/>
            <a:ext cx="10852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In the strong-coupling limit, θ</a:t>
            </a:r>
            <a:r>
              <a:rPr baseline="-25000" lang="en-US" sz="1800">
                <a:solidFill>
                  <a:srgbClr val="13294B"/>
                </a:solidFill>
              </a:rPr>
              <a:t>1 </a:t>
            </a:r>
            <a:r>
              <a:rPr lang="en-US" sz="1800">
                <a:solidFill>
                  <a:srgbClr val="13294B"/>
                </a:solidFill>
              </a:rPr>
              <a:t>and </a:t>
            </a:r>
            <a:r>
              <a:rPr lang="en-US" sz="1800">
                <a:solidFill>
                  <a:srgbClr val="13294B"/>
                </a:solidFill>
              </a:rPr>
              <a:t>θ</a:t>
            </a:r>
            <a:r>
              <a:rPr baseline="-25000" lang="en-US" sz="1800">
                <a:solidFill>
                  <a:srgbClr val="13294B"/>
                </a:solidFill>
              </a:rPr>
              <a:t>3</a:t>
            </a:r>
            <a:r>
              <a:rPr lang="en-US" sz="1800">
                <a:solidFill>
                  <a:srgbClr val="13294B"/>
                </a:solidFill>
              </a:rPr>
              <a:t> are perturbative but </a:t>
            </a:r>
            <a:r>
              <a:rPr lang="en-US" sz="1800">
                <a:solidFill>
                  <a:srgbClr val="13294B"/>
                </a:solidFill>
              </a:rPr>
              <a:t>θ</a:t>
            </a:r>
            <a:r>
              <a:rPr baseline="-25000" lang="en-US" sz="1800">
                <a:solidFill>
                  <a:srgbClr val="13294B"/>
                </a:solidFill>
              </a:rPr>
              <a:t>2</a:t>
            </a:r>
            <a:r>
              <a:rPr lang="en-US" sz="1800">
                <a:solidFill>
                  <a:srgbClr val="13294B"/>
                </a:solidFill>
              </a:rPr>
              <a:t> and </a:t>
            </a:r>
            <a:r>
              <a:rPr lang="en-US" sz="1800">
                <a:solidFill>
                  <a:srgbClr val="13294B"/>
                </a:solidFill>
              </a:rPr>
              <a:t>θ</a:t>
            </a:r>
            <a:r>
              <a:rPr baseline="-25000" lang="en-US" sz="1800">
                <a:solidFill>
                  <a:srgbClr val="13294B"/>
                </a:solidFill>
              </a:rPr>
              <a:t>4</a:t>
            </a:r>
            <a:r>
              <a:rPr lang="en-US" sz="1800">
                <a:solidFill>
                  <a:srgbClr val="13294B"/>
                </a:solidFill>
              </a:rPr>
              <a:t> are not-perturbative parameters that fix the relative phase between vacuum and the plaquette states.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401" name="Google Shape;40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3924" y="4268163"/>
            <a:ext cx="6460933" cy="677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34"/>
          <p:cNvGrpSpPr/>
          <p:nvPr/>
        </p:nvGrpSpPr>
        <p:grpSpPr>
          <a:xfrm>
            <a:off x="725400" y="4910450"/>
            <a:ext cx="10808400" cy="548100"/>
            <a:chOff x="725400" y="4910450"/>
            <a:chExt cx="10808400" cy="548100"/>
          </a:xfrm>
        </p:grpSpPr>
        <p:sp>
          <p:nvSpPr>
            <p:cNvPr id="403" name="Google Shape;403;p34"/>
            <p:cNvSpPr txBox="1"/>
            <p:nvPr/>
          </p:nvSpPr>
          <p:spPr>
            <a:xfrm>
              <a:off x="725400" y="4910450"/>
              <a:ext cx="108084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3294B"/>
                  </a:solidFill>
                </a:rPr>
                <a:t>Comparing to first-order PT tells us                          ,                        . </a:t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</p:txBody>
        </p:sp>
        <p:pic>
          <p:nvPicPr>
            <p:cNvPr id="404" name="Google Shape;404;p3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13575" y="4996350"/>
              <a:ext cx="1466850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61250" y="5010638"/>
              <a:ext cx="1333500" cy="295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6" name="Google Shape;406;p34"/>
          <p:cNvSpPr txBox="1"/>
          <p:nvPr/>
        </p:nvSpPr>
        <p:spPr>
          <a:xfrm>
            <a:off x="783900" y="5414763"/>
            <a:ext cx="10764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The EMEM ansatz is expected to work better than EM because it has more parameters.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 txBox="1"/>
          <p:nvPr>
            <p:ph type="title"/>
          </p:nvPr>
        </p:nvSpPr>
        <p:spPr>
          <a:xfrm>
            <a:off x="235200" y="249525"/>
            <a:ext cx="117216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GIVENS PARAMETERS: Systematic matching to PT</a:t>
            </a:r>
            <a:endParaRPr/>
          </a:p>
        </p:txBody>
      </p:sp>
      <p:sp>
        <p:nvSpPr>
          <p:cNvPr id="413" name="Google Shape;413;p35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5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35"/>
          <p:cNvSpPr txBox="1"/>
          <p:nvPr/>
        </p:nvSpPr>
        <p:spPr>
          <a:xfrm>
            <a:off x="384000" y="1004475"/>
            <a:ext cx="51072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Second Order Perturbation Theory: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416" name="Google Shape;416;p35"/>
          <p:cNvPicPr preferRelativeResize="0"/>
          <p:nvPr/>
        </p:nvPicPr>
        <p:blipFill rotWithShape="1">
          <a:blip r:embed="rId3">
            <a:alphaModFix/>
          </a:blip>
          <a:srcRect b="0" l="0" r="46555" t="0"/>
          <a:stretch/>
        </p:blipFill>
        <p:spPr>
          <a:xfrm>
            <a:off x="340800" y="1599675"/>
            <a:ext cx="4804801" cy="10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5"/>
          <p:cNvPicPr preferRelativeResize="0"/>
          <p:nvPr/>
        </p:nvPicPr>
        <p:blipFill rotWithShape="1">
          <a:blip r:embed="rId3">
            <a:alphaModFix/>
          </a:blip>
          <a:srcRect b="0" l="53038" r="0" t="0"/>
          <a:stretch/>
        </p:blipFill>
        <p:spPr>
          <a:xfrm>
            <a:off x="235200" y="2862625"/>
            <a:ext cx="4598851" cy="11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5"/>
          <p:cNvSpPr txBox="1"/>
          <p:nvPr/>
        </p:nvSpPr>
        <p:spPr>
          <a:xfrm>
            <a:off x="384000" y="4339200"/>
            <a:ext cx="58080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We can create the states of 2nd order perturbation theory using 8 Givens Rotations and 1 Phase Rotation. All of these rotations are individually parametrized.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419" name="Google Shape;419;p35" title="Screenshot from 2025-09-26 19-03-2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150" y="1004475"/>
            <a:ext cx="5222474" cy="567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5"/>
          <p:cNvGrpSpPr/>
          <p:nvPr/>
        </p:nvGrpSpPr>
        <p:grpSpPr>
          <a:xfrm>
            <a:off x="5136000" y="1718400"/>
            <a:ext cx="1295963" cy="1039800"/>
            <a:chOff x="5136000" y="1718400"/>
            <a:chExt cx="1295963" cy="1039800"/>
          </a:xfrm>
        </p:grpSpPr>
        <p:sp>
          <p:nvSpPr>
            <p:cNvPr id="421" name="Google Shape;421;p35"/>
            <p:cNvSpPr/>
            <p:nvPr/>
          </p:nvSpPr>
          <p:spPr>
            <a:xfrm>
              <a:off x="5136000" y="1728000"/>
              <a:ext cx="134400" cy="960000"/>
            </a:xfrm>
            <a:custGeom>
              <a:rect b="b" l="l" r="r" t="t"/>
              <a:pathLst>
                <a:path extrusionOk="0" h="38400" w="5376">
                  <a:moveTo>
                    <a:pt x="384" y="0"/>
                  </a:moveTo>
                  <a:lnTo>
                    <a:pt x="5376" y="0"/>
                  </a:lnTo>
                  <a:lnTo>
                    <a:pt x="5376" y="38400"/>
                  </a:lnTo>
                  <a:lnTo>
                    <a:pt x="0" y="38400"/>
                  </a:lnTo>
                </a:path>
              </a:pathLst>
            </a:custGeom>
            <a:noFill/>
            <a:ln cap="flat" cmpd="sng" w="28575">
              <a:solidFill>
                <a:srgbClr val="3E74D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2" name="Google Shape;422;p35"/>
            <p:cNvSpPr txBox="1"/>
            <p:nvPr/>
          </p:nvSpPr>
          <p:spPr>
            <a:xfrm>
              <a:off x="5303963" y="1718400"/>
              <a:ext cx="1128000" cy="10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E74D1"/>
                  </a:solidFill>
                </a:rPr>
                <a:t>Electric vacuum and single plaquette</a:t>
              </a:r>
              <a:endParaRPr sz="1500">
                <a:solidFill>
                  <a:srgbClr val="3E74D1"/>
                </a:solidFill>
              </a:endParaRPr>
            </a:p>
          </p:txBody>
        </p:sp>
      </p:grpSp>
      <p:grpSp>
        <p:nvGrpSpPr>
          <p:cNvPr id="423" name="Google Shape;423;p35"/>
          <p:cNvGrpSpPr/>
          <p:nvPr/>
        </p:nvGrpSpPr>
        <p:grpSpPr>
          <a:xfrm>
            <a:off x="5136000" y="3059700"/>
            <a:ext cx="1390763" cy="1039800"/>
            <a:chOff x="5136000" y="3059700"/>
            <a:chExt cx="1390763" cy="1039800"/>
          </a:xfrm>
        </p:grpSpPr>
        <p:sp>
          <p:nvSpPr>
            <p:cNvPr id="424" name="Google Shape;424;p35"/>
            <p:cNvSpPr/>
            <p:nvPr/>
          </p:nvSpPr>
          <p:spPr>
            <a:xfrm>
              <a:off x="5136000" y="3099600"/>
              <a:ext cx="134400" cy="960000"/>
            </a:xfrm>
            <a:custGeom>
              <a:rect b="b" l="l" r="r" t="t"/>
              <a:pathLst>
                <a:path extrusionOk="0" h="38400" w="5376">
                  <a:moveTo>
                    <a:pt x="384" y="0"/>
                  </a:moveTo>
                  <a:lnTo>
                    <a:pt x="5376" y="0"/>
                  </a:lnTo>
                  <a:lnTo>
                    <a:pt x="5376" y="38400"/>
                  </a:lnTo>
                  <a:lnTo>
                    <a:pt x="0" y="38400"/>
                  </a:lnTo>
                </a:path>
              </a:pathLst>
            </a:custGeom>
            <a:noFill/>
            <a:ln cap="flat" cmpd="sng" w="28575">
              <a:solidFill>
                <a:srgbClr val="1DB1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5" name="Google Shape;425;p35"/>
            <p:cNvSpPr txBox="1"/>
            <p:nvPr/>
          </p:nvSpPr>
          <p:spPr>
            <a:xfrm>
              <a:off x="5398763" y="3059700"/>
              <a:ext cx="1128000" cy="10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1DB100"/>
                  </a:solidFill>
                </a:rPr>
                <a:t>double plaquette excitations</a:t>
              </a:r>
              <a:endParaRPr sz="1500">
                <a:solidFill>
                  <a:srgbClr val="1DB100"/>
                </a:solidFill>
              </a:endParaRPr>
            </a:p>
          </p:txBody>
        </p:sp>
      </p:grpSp>
      <p:sp>
        <p:nvSpPr>
          <p:cNvPr id="426" name="Google Shape;426;p35"/>
          <p:cNvSpPr txBox="1"/>
          <p:nvPr/>
        </p:nvSpPr>
        <p:spPr>
          <a:xfrm>
            <a:off x="725400" y="5379000"/>
            <a:ext cx="5929800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Moral: We can choose the rotations that are “important” upto particular order in perturbation theory and individually parametrize them.  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3294B"/>
                </a:solidFill>
              </a:rPr>
              <a:t>This approach introduces more parameters and reduces ansatz circuit depth.</a:t>
            </a:r>
            <a:endParaRPr b="1" sz="1800">
              <a:solidFill>
                <a:srgbClr val="13294B"/>
              </a:solidFill>
            </a:endParaRPr>
          </a:p>
        </p:txBody>
      </p:sp>
      <p:sp>
        <p:nvSpPr>
          <p:cNvPr id="427" name="Google Shape;427;p35"/>
          <p:cNvSpPr txBox="1"/>
          <p:nvPr/>
        </p:nvSpPr>
        <p:spPr>
          <a:xfrm>
            <a:off x="4281600" y="948263"/>
            <a:ext cx="26112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DB100"/>
                </a:solidFill>
              </a:rPr>
              <a:t>“Multi” Ansatz</a:t>
            </a:r>
            <a:endParaRPr b="1" sz="2200">
              <a:solidFill>
                <a:srgbClr val="1DB1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 and EMEM results for 2x2 Lattice </a:t>
            </a:r>
            <a:endParaRPr/>
          </a:p>
        </p:txBody>
      </p:sp>
      <p:sp>
        <p:nvSpPr>
          <p:cNvPr id="434" name="Google Shape;434;p36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6" name="Google Shape;436;p36"/>
          <p:cNvGrpSpPr/>
          <p:nvPr/>
        </p:nvGrpSpPr>
        <p:grpSpPr>
          <a:xfrm>
            <a:off x="8915121" y="149399"/>
            <a:ext cx="1221066" cy="1213655"/>
            <a:chOff x="3405211" y="1547321"/>
            <a:chExt cx="2092300" cy="2079600"/>
          </a:xfrm>
        </p:grpSpPr>
        <p:cxnSp>
          <p:nvCxnSpPr>
            <p:cNvPr id="437" name="Google Shape;437;p36"/>
            <p:cNvCxnSpPr/>
            <p:nvPr/>
          </p:nvCxnSpPr>
          <p:spPr>
            <a:xfrm rot="10800000">
              <a:off x="34125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38" name="Google Shape;438;p36"/>
            <p:cNvCxnSpPr/>
            <p:nvPr/>
          </p:nvCxnSpPr>
          <p:spPr>
            <a:xfrm rot="10800000">
              <a:off x="3405211" y="3612502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39" name="Google Shape;439;p36"/>
            <p:cNvCxnSpPr/>
            <p:nvPr/>
          </p:nvCxnSpPr>
          <p:spPr>
            <a:xfrm rot="10800000">
              <a:off x="3417911" y="2621903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0" name="Google Shape;440;p36"/>
            <p:cNvCxnSpPr/>
            <p:nvPr/>
          </p:nvCxnSpPr>
          <p:spPr>
            <a:xfrm rot="10800000">
              <a:off x="44285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1" name="Google Shape;441;p36"/>
            <p:cNvCxnSpPr/>
            <p:nvPr/>
          </p:nvCxnSpPr>
          <p:spPr>
            <a:xfrm rot="10800000">
              <a:off x="3417911" y="1567803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dot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2" name="Google Shape;442;p36"/>
            <p:cNvCxnSpPr/>
            <p:nvPr/>
          </p:nvCxnSpPr>
          <p:spPr>
            <a:xfrm rot="10800000">
              <a:off x="54826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dot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443" name="Google Shape;443;p36"/>
          <p:cNvGrpSpPr/>
          <p:nvPr/>
        </p:nvGrpSpPr>
        <p:grpSpPr>
          <a:xfrm>
            <a:off x="377812" y="1612840"/>
            <a:ext cx="5766989" cy="4325611"/>
            <a:chOff x="941800" y="1546663"/>
            <a:chExt cx="5019574" cy="3764675"/>
          </a:xfrm>
        </p:grpSpPr>
        <p:pic>
          <p:nvPicPr>
            <p:cNvPr id="444" name="Google Shape;444;p36" title="2x2_statevector_plo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1800" y="1546662"/>
              <a:ext cx="5019574" cy="376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36"/>
            <p:cNvSpPr txBox="1"/>
            <p:nvPr/>
          </p:nvSpPr>
          <p:spPr>
            <a:xfrm>
              <a:off x="1706175" y="1681225"/>
              <a:ext cx="3786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5025" lIns="105025" spcFirstLastPara="1" rIns="105025" wrap="square" tIns="105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8">
                  <a:solidFill>
                    <a:srgbClr val="13294B"/>
                  </a:solidFill>
                </a:rPr>
                <a:t>States generated in B=6.0 EMEM ansatz</a:t>
              </a:r>
              <a:endParaRPr sz="1608">
                <a:solidFill>
                  <a:srgbClr val="13294B"/>
                </a:solidFill>
              </a:endParaRPr>
            </a:p>
          </p:txBody>
        </p:sp>
      </p:grpSp>
      <p:grpSp>
        <p:nvGrpSpPr>
          <p:cNvPr id="446" name="Google Shape;446;p36"/>
          <p:cNvGrpSpPr/>
          <p:nvPr/>
        </p:nvGrpSpPr>
        <p:grpSpPr>
          <a:xfrm>
            <a:off x="2738196" y="2215349"/>
            <a:ext cx="1221066" cy="1213655"/>
            <a:chOff x="3405211" y="1547321"/>
            <a:chExt cx="2092300" cy="2079600"/>
          </a:xfrm>
        </p:grpSpPr>
        <p:cxnSp>
          <p:nvCxnSpPr>
            <p:cNvPr id="447" name="Google Shape;447;p36"/>
            <p:cNvCxnSpPr/>
            <p:nvPr/>
          </p:nvCxnSpPr>
          <p:spPr>
            <a:xfrm rot="10800000">
              <a:off x="34125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8" name="Google Shape;448;p36"/>
            <p:cNvCxnSpPr/>
            <p:nvPr/>
          </p:nvCxnSpPr>
          <p:spPr>
            <a:xfrm rot="10800000">
              <a:off x="3405211" y="3612502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9" name="Google Shape;449;p36"/>
            <p:cNvCxnSpPr/>
            <p:nvPr/>
          </p:nvCxnSpPr>
          <p:spPr>
            <a:xfrm rot="10800000">
              <a:off x="3417911" y="2621903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50" name="Google Shape;450;p36"/>
            <p:cNvCxnSpPr/>
            <p:nvPr/>
          </p:nvCxnSpPr>
          <p:spPr>
            <a:xfrm rot="10800000">
              <a:off x="44285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51" name="Google Shape;451;p36"/>
            <p:cNvCxnSpPr/>
            <p:nvPr/>
          </p:nvCxnSpPr>
          <p:spPr>
            <a:xfrm rot="10800000">
              <a:off x="3417911" y="1567803"/>
              <a:ext cx="2079600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dot"/>
              <a:miter lim="400000"/>
              <a:headEnd len="sm" w="sm" type="none"/>
              <a:tailEnd len="sm" w="sm" type="none"/>
            </a:ln>
          </p:spPr>
        </p:cxnSp>
        <p:cxnSp>
          <p:nvCxnSpPr>
            <p:cNvPr id="452" name="Google Shape;452;p36"/>
            <p:cNvCxnSpPr/>
            <p:nvPr/>
          </p:nvCxnSpPr>
          <p:spPr>
            <a:xfrm rot="10800000">
              <a:off x="5482616" y="1547321"/>
              <a:ext cx="0" cy="207960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dot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53" name="Google Shape;453;p36"/>
          <p:cNvSpPr/>
          <p:nvPr/>
        </p:nvSpPr>
        <p:spPr>
          <a:xfrm>
            <a:off x="2738200" y="2846400"/>
            <a:ext cx="582600" cy="582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4" name="Google Shape;454;p36"/>
          <p:cNvCxnSpPr/>
          <p:nvPr/>
        </p:nvCxnSpPr>
        <p:spPr>
          <a:xfrm flipH="1">
            <a:off x="2603500" y="3594600"/>
            <a:ext cx="357900" cy="59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55" name="Google Shape;455;p36"/>
          <p:cNvGrpSpPr/>
          <p:nvPr/>
        </p:nvGrpSpPr>
        <p:grpSpPr>
          <a:xfrm>
            <a:off x="3320925" y="2838075"/>
            <a:ext cx="632400" cy="595125"/>
            <a:chOff x="3320925" y="2838075"/>
            <a:chExt cx="632400" cy="595125"/>
          </a:xfrm>
        </p:grpSpPr>
        <p:cxnSp>
          <p:nvCxnSpPr>
            <p:cNvPr id="456" name="Google Shape;456;p36"/>
            <p:cNvCxnSpPr/>
            <p:nvPr/>
          </p:nvCxnSpPr>
          <p:spPr>
            <a:xfrm flipH="1">
              <a:off x="3320925" y="2838075"/>
              <a:ext cx="632400" cy="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36"/>
            <p:cNvCxnSpPr/>
            <p:nvPr/>
          </p:nvCxnSpPr>
          <p:spPr>
            <a:xfrm flipH="1">
              <a:off x="3320925" y="3424800"/>
              <a:ext cx="632400" cy="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58" name="Google Shape;458;p36"/>
          <p:cNvCxnSpPr/>
          <p:nvPr/>
        </p:nvCxnSpPr>
        <p:spPr>
          <a:xfrm flipH="1">
            <a:off x="1782650" y="2844500"/>
            <a:ext cx="720900" cy="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9" name="Google Shape;459;p36"/>
          <p:cNvCxnSpPr/>
          <p:nvPr/>
        </p:nvCxnSpPr>
        <p:spPr>
          <a:xfrm flipH="1">
            <a:off x="3259200" y="3623825"/>
            <a:ext cx="4200" cy="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36"/>
          <p:cNvCxnSpPr/>
          <p:nvPr/>
        </p:nvCxnSpPr>
        <p:spPr>
          <a:xfrm>
            <a:off x="3869375" y="3702925"/>
            <a:ext cx="184200" cy="8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61" name="Google Shape;461;p36"/>
          <p:cNvGrpSpPr/>
          <p:nvPr/>
        </p:nvGrpSpPr>
        <p:grpSpPr>
          <a:xfrm>
            <a:off x="3320925" y="2215350"/>
            <a:ext cx="632400" cy="652200"/>
            <a:chOff x="3320925" y="2215350"/>
            <a:chExt cx="632400" cy="652200"/>
          </a:xfrm>
        </p:grpSpPr>
        <p:grpSp>
          <p:nvGrpSpPr>
            <p:cNvPr id="462" name="Google Shape;462;p36"/>
            <p:cNvGrpSpPr/>
            <p:nvPr/>
          </p:nvGrpSpPr>
          <p:grpSpPr>
            <a:xfrm>
              <a:off x="3320925" y="2215350"/>
              <a:ext cx="632400" cy="652200"/>
              <a:chOff x="4380500" y="3342375"/>
              <a:chExt cx="632400" cy="652200"/>
            </a:xfrm>
          </p:grpSpPr>
          <p:cxnSp>
            <p:nvCxnSpPr>
              <p:cNvPr id="463" name="Google Shape;463;p36"/>
              <p:cNvCxnSpPr/>
              <p:nvPr/>
            </p:nvCxnSpPr>
            <p:spPr>
              <a:xfrm flipH="1">
                <a:off x="4380500" y="3961525"/>
                <a:ext cx="632400" cy="8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36"/>
              <p:cNvCxnSpPr/>
              <p:nvPr/>
            </p:nvCxnSpPr>
            <p:spPr>
              <a:xfrm>
                <a:off x="4380500" y="3342375"/>
                <a:ext cx="3300" cy="6522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65" name="Google Shape;465;p36"/>
            <p:cNvGrpSpPr/>
            <p:nvPr/>
          </p:nvGrpSpPr>
          <p:grpSpPr>
            <a:xfrm rot="10800000">
              <a:off x="3320925" y="2215350"/>
              <a:ext cx="632400" cy="652200"/>
              <a:chOff x="4380500" y="3342375"/>
              <a:chExt cx="632400" cy="652200"/>
            </a:xfrm>
          </p:grpSpPr>
          <p:cxnSp>
            <p:nvCxnSpPr>
              <p:cNvPr id="466" name="Google Shape;466;p36"/>
              <p:cNvCxnSpPr/>
              <p:nvPr/>
            </p:nvCxnSpPr>
            <p:spPr>
              <a:xfrm flipH="1">
                <a:off x="4380500" y="3961525"/>
                <a:ext cx="632400" cy="8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36"/>
              <p:cNvCxnSpPr/>
              <p:nvPr/>
            </p:nvCxnSpPr>
            <p:spPr>
              <a:xfrm>
                <a:off x="4380500" y="3342375"/>
                <a:ext cx="3300" cy="6522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468" name="Google Shape;468;p36" title="2x2_vq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400" y="1806250"/>
            <a:ext cx="5366675" cy="402502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6"/>
          <p:cNvSpPr txBox="1"/>
          <p:nvPr/>
        </p:nvSpPr>
        <p:spPr>
          <a:xfrm>
            <a:off x="1415650" y="1215250"/>
            <a:ext cx="7454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E74D1"/>
                </a:solidFill>
              </a:rPr>
              <a:t>Truncations</a:t>
            </a:r>
            <a:r>
              <a:rPr b="1" lang="en-US" sz="2000">
                <a:solidFill>
                  <a:srgbClr val="1DB100"/>
                </a:solidFill>
              </a:rPr>
              <a:t>: B= 5.67 {1,3,3bar,8}, </a:t>
            </a:r>
            <a:r>
              <a:rPr b="1" lang="en-US" sz="2000">
                <a:solidFill>
                  <a:srgbClr val="00AB8E"/>
                </a:solidFill>
              </a:rPr>
              <a:t>B= 6.0 {1,3,3bar,8,6,6bar}</a:t>
            </a:r>
            <a:endParaRPr b="1" sz="2000">
              <a:solidFill>
                <a:srgbClr val="00AB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6BA"/>
                </a:solidFill>
              </a:rPr>
              <a:t>Qubit Count:</a:t>
            </a:r>
            <a:r>
              <a:rPr b="1" lang="en-US" sz="2000">
                <a:solidFill>
                  <a:srgbClr val="1DB100"/>
                </a:solidFill>
              </a:rPr>
              <a:t> 20 (B=5.67), </a:t>
            </a:r>
            <a:r>
              <a:rPr b="1" lang="en-US" sz="2000">
                <a:solidFill>
                  <a:srgbClr val="00AB8E"/>
                </a:solidFill>
              </a:rPr>
              <a:t>28 (B=6.0)</a:t>
            </a:r>
            <a:br>
              <a:rPr lang="en-US" sz="1800">
                <a:solidFill>
                  <a:srgbClr val="13294B"/>
                </a:solidFill>
              </a:rPr>
            </a:br>
            <a:endParaRPr sz="1800">
              <a:solidFill>
                <a:srgbClr val="13294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7" title="cube_VQE_Energ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125" y="2031056"/>
            <a:ext cx="5171701" cy="387876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7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Preparation in d=3</a:t>
            </a:r>
            <a:endParaRPr/>
          </a:p>
        </p:txBody>
      </p:sp>
      <p:sp>
        <p:nvSpPr>
          <p:cNvPr id="477" name="Google Shape;477;p37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7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9" name="Google Shape;4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375" y="2202545"/>
            <a:ext cx="5389475" cy="3773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37"/>
          <p:cNvGrpSpPr/>
          <p:nvPr/>
        </p:nvGrpSpPr>
        <p:grpSpPr>
          <a:xfrm>
            <a:off x="6184811" y="28755"/>
            <a:ext cx="1910162" cy="1904906"/>
            <a:chOff x="782350" y="1249575"/>
            <a:chExt cx="2444225" cy="2437500"/>
          </a:xfrm>
        </p:grpSpPr>
        <p:pic>
          <p:nvPicPr>
            <p:cNvPr descr="Image" id="481" name="Google Shape;48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350" y="1249575"/>
              <a:ext cx="2161150" cy="179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37"/>
            <p:cNvSpPr txBox="1"/>
            <p:nvPr/>
          </p:nvSpPr>
          <p:spPr>
            <a:xfrm>
              <a:off x="1008375" y="3096075"/>
              <a:ext cx="22182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450" lIns="71450" spcFirstLastPara="1" rIns="71450" wrap="square" tIns="714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94">
                  <a:solidFill>
                    <a:srgbClr val="13294B"/>
                  </a:solidFill>
                </a:rPr>
                <a:t>cube with open boundary conditions</a:t>
              </a:r>
              <a:endParaRPr sz="1094">
                <a:solidFill>
                  <a:srgbClr val="13294B"/>
                </a:solidFill>
              </a:endParaRPr>
            </a:p>
          </p:txBody>
        </p:sp>
      </p:grpSp>
      <p:grpSp>
        <p:nvGrpSpPr>
          <p:cNvPr id="483" name="Google Shape;483;p37"/>
          <p:cNvGrpSpPr/>
          <p:nvPr/>
        </p:nvGrpSpPr>
        <p:grpSpPr>
          <a:xfrm>
            <a:off x="8830500" y="840600"/>
            <a:ext cx="2730000" cy="1581350"/>
            <a:chOff x="8830500" y="840600"/>
            <a:chExt cx="2730000" cy="1581350"/>
          </a:xfrm>
        </p:grpSpPr>
        <p:sp>
          <p:nvSpPr>
            <p:cNvPr id="484" name="Google Shape;484;p37"/>
            <p:cNvSpPr txBox="1"/>
            <p:nvPr/>
          </p:nvSpPr>
          <p:spPr>
            <a:xfrm>
              <a:off x="8830500" y="840600"/>
              <a:ext cx="2730000" cy="7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220C"/>
                  </a:solidFill>
                </a:rPr>
                <a:t>Need to start adiabatic evolution at g~4 for stable energy plot</a:t>
              </a:r>
              <a:endParaRPr sz="1500">
                <a:solidFill>
                  <a:srgbClr val="EE220C"/>
                </a:solidFill>
              </a:endParaRPr>
            </a:p>
          </p:txBody>
        </p:sp>
        <p:cxnSp>
          <p:nvCxnSpPr>
            <p:cNvPr id="485" name="Google Shape;485;p37"/>
            <p:cNvCxnSpPr/>
            <p:nvPr/>
          </p:nvCxnSpPr>
          <p:spPr>
            <a:xfrm>
              <a:off x="10361900" y="1548050"/>
              <a:ext cx="474600" cy="873900"/>
            </a:xfrm>
            <a:prstGeom prst="straightConnector1">
              <a:avLst/>
            </a:prstGeom>
            <a:noFill/>
            <a:ln cap="flat" cmpd="sng" w="9525">
              <a:solidFill>
                <a:srgbClr val="EE220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86" name="Google Shape;486;p37"/>
          <p:cNvGrpSpPr/>
          <p:nvPr/>
        </p:nvGrpSpPr>
        <p:grpSpPr>
          <a:xfrm>
            <a:off x="7698600" y="4943725"/>
            <a:ext cx="2679900" cy="1814325"/>
            <a:chOff x="7698600" y="4943725"/>
            <a:chExt cx="2679900" cy="1814325"/>
          </a:xfrm>
        </p:grpSpPr>
        <p:sp>
          <p:nvSpPr>
            <p:cNvPr id="487" name="Google Shape;487;p37"/>
            <p:cNvSpPr txBox="1"/>
            <p:nvPr/>
          </p:nvSpPr>
          <p:spPr>
            <a:xfrm>
              <a:off x="7698600" y="6183850"/>
              <a:ext cx="2679900" cy="5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220C"/>
                  </a:solidFill>
                </a:rPr>
                <a:t>Individual Givens rotations parametrized</a:t>
              </a:r>
              <a:endParaRPr sz="1500">
                <a:solidFill>
                  <a:srgbClr val="EE220C"/>
                </a:solidFill>
              </a:endParaRPr>
            </a:p>
          </p:txBody>
        </p:sp>
        <p:cxnSp>
          <p:nvCxnSpPr>
            <p:cNvPr id="488" name="Google Shape;488;p37"/>
            <p:cNvCxnSpPr/>
            <p:nvPr/>
          </p:nvCxnSpPr>
          <p:spPr>
            <a:xfrm flipH="1" rot="10800000">
              <a:off x="9246650" y="4943725"/>
              <a:ext cx="757500" cy="126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89" name="Google Shape;489;p37"/>
          <p:cNvGrpSpPr/>
          <p:nvPr/>
        </p:nvGrpSpPr>
        <p:grpSpPr>
          <a:xfrm>
            <a:off x="3412350" y="2279625"/>
            <a:ext cx="2621700" cy="1156900"/>
            <a:chOff x="3412350" y="2279625"/>
            <a:chExt cx="2621700" cy="1156900"/>
          </a:xfrm>
        </p:grpSpPr>
        <p:sp>
          <p:nvSpPr>
            <p:cNvPr id="490" name="Google Shape;490;p37"/>
            <p:cNvSpPr txBox="1"/>
            <p:nvPr/>
          </p:nvSpPr>
          <p:spPr>
            <a:xfrm>
              <a:off x="3412350" y="2279625"/>
              <a:ext cx="2621700" cy="6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220C"/>
                  </a:solidFill>
                </a:rPr>
                <a:t>Adiabatic evolution retains fidelity</a:t>
              </a:r>
              <a:endParaRPr sz="1500">
                <a:solidFill>
                  <a:srgbClr val="EE220C"/>
                </a:solidFill>
              </a:endParaRPr>
            </a:p>
          </p:txBody>
        </p:sp>
        <p:cxnSp>
          <p:nvCxnSpPr>
            <p:cNvPr id="491" name="Google Shape;491;p37"/>
            <p:cNvCxnSpPr/>
            <p:nvPr/>
          </p:nvCxnSpPr>
          <p:spPr>
            <a:xfrm>
              <a:off x="4394450" y="2754025"/>
              <a:ext cx="25200" cy="682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92" name="Google Shape;492;p37"/>
          <p:cNvSpPr txBox="1"/>
          <p:nvPr/>
        </p:nvSpPr>
        <p:spPr>
          <a:xfrm>
            <a:off x="1013125" y="1266400"/>
            <a:ext cx="5171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B100"/>
                </a:solidFill>
              </a:rPr>
              <a:t>Truncation: B= 4.0 {1,3,3bar}</a:t>
            </a:r>
            <a:endParaRPr b="1" sz="2000">
              <a:solidFill>
                <a:srgbClr val="1DB1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B100"/>
                </a:solidFill>
              </a:rPr>
              <a:t>Qubit Count: 24</a:t>
            </a:r>
            <a:br>
              <a:rPr lang="en-US" sz="1800">
                <a:solidFill>
                  <a:srgbClr val="13294B"/>
                </a:solidFill>
              </a:rPr>
            </a:br>
            <a:endParaRPr sz="1800">
              <a:solidFill>
                <a:srgbClr val="13294B"/>
              </a:solidFill>
            </a:endParaRPr>
          </a:p>
        </p:txBody>
      </p:sp>
      <p:pic>
        <p:nvPicPr>
          <p:cNvPr id="493" name="Google Shape;49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750" y="6087375"/>
            <a:ext cx="2804457" cy="4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8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 Costs for d=3 state preparation </a:t>
            </a:r>
            <a:endParaRPr/>
          </a:p>
        </p:txBody>
      </p:sp>
      <p:sp>
        <p:nvSpPr>
          <p:cNvPr id="500" name="Google Shape;500;p38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8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02" name="Google Shape;502;p38"/>
          <p:cNvGraphicFramePr/>
          <p:nvPr/>
        </p:nvGraphicFramePr>
        <p:xfrm>
          <a:off x="864825" y="132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{29C20114-9D48-4901-BEDE-92D29144BD80}</a:tableStyleId>
              </a:tblPr>
              <a:tblGrid>
                <a:gridCol w="1487750"/>
                <a:gridCol w="2467275"/>
              </a:tblGrid>
              <a:tr h="5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Gate Count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VQE-EM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26,000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VQE-Multi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8,000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Adiabatic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26,000 x 320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03" name="Google Shape;503;p38"/>
          <p:cNvSpPr txBox="1"/>
          <p:nvPr/>
        </p:nvSpPr>
        <p:spPr>
          <a:xfrm>
            <a:off x="3331575" y="2376925"/>
            <a:ext cx="2688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E74D1"/>
                </a:solidFill>
              </a:rPr>
              <a:t>Gate count reduced by picking important rotations</a:t>
            </a:r>
            <a:endParaRPr>
              <a:solidFill>
                <a:srgbClr val="3E74D1"/>
              </a:solidFill>
            </a:endParaRPr>
          </a:p>
        </p:txBody>
      </p:sp>
      <p:cxnSp>
        <p:nvCxnSpPr>
          <p:cNvPr id="504" name="Google Shape;504;p38"/>
          <p:cNvCxnSpPr>
            <a:stCxn id="503" idx="1"/>
          </p:cNvCxnSpPr>
          <p:nvPr/>
        </p:nvCxnSpPr>
        <p:spPr>
          <a:xfrm rot="10800000">
            <a:off x="3107475" y="2610625"/>
            <a:ext cx="224100" cy="34200"/>
          </a:xfrm>
          <a:prstGeom prst="straightConnector1">
            <a:avLst/>
          </a:prstGeom>
          <a:noFill/>
          <a:ln cap="flat" cmpd="sng" w="9525">
            <a:solidFill>
              <a:srgbClr val="3E74D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05" name="Google Shape;505;p38"/>
          <p:cNvGrpSpPr/>
          <p:nvPr/>
        </p:nvGrpSpPr>
        <p:grpSpPr>
          <a:xfrm>
            <a:off x="3828250" y="3127000"/>
            <a:ext cx="2649750" cy="789000"/>
            <a:chOff x="3828250" y="3127000"/>
            <a:chExt cx="2649750" cy="789000"/>
          </a:xfrm>
        </p:grpSpPr>
        <p:sp>
          <p:nvSpPr>
            <p:cNvPr id="506" name="Google Shape;506;p38"/>
            <p:cNvSpPr txBox="1"/>
            <p:nvPr/>
          </p:nvSpPr>
          <p:spPr>
            <a:xfrm>
              <a:off x="4159600" y="3127000"/>
              <a:ext cx="2318400" cy="7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5F05"/>
                  </a:solidFill>
                </a:rPr>
                <a:t>number of adiabatic steps needed to go from g=4.0 to g=0.8</a:t>
              </a:r>
              <a:endParaRPr>
                <a:solidFill>
                  <a:srgbClr val="FF5F05"/>
                </a:solidFill>
              </a:endParaRPr>
            </a:p>
          </p:txBody>
        </p:sp>
        <p:cxnSp>
          <p:nvCxnSpPr>
            <p:cNvPr id="507" name="Google Shape;507;p38"/>
            <p:cNvCxnSpPr/>
            <p:nvPr/>
          </p:nvCxnSpPr>
          <p:spPr>
            <a:xfrm rot="10800000">
              <a:off x="3828250" y="3146650"/>
              <a:ext cx="341100" cy="155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08" name="Google Shape;508;p38"/>
          <p:cNvSpPr txBox="1"/>
          <p:nvPr/>
        </p:nvSpPr>
        <p:spPr>
          <a:xfrm>
            <a:off x="864825" y="3970200"/>
            <a:ext cx="4376100" cy="21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Adiabatic has good fidelities but huge circuit depths; VQE has shallower circuits but fidelity is compromised. 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SOLUTION: A </a:t>
            </a:r>
            <a:r>
              <a:rPr b="1" lang="en-US" sz="1800">
                <a:solidFill>
                  <a:srgbClr val="13294B"/>
                </a:solidFill>
              </a:rPr>
              <a:t>Hybrid </a:t>
            </a:r>
            <a:r>
              <a:rPr lang="en-US" sz="1800">
                <a:solidFill>
                  <a:srgbClr val="13294B"/>
                </a:solidFill>
              </a:rPr>
              <a:t>Approach; use VQE to prepare state at g~1.4, and adiabatically evolve. 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509" name="Google Shape;509;p38" title="hybrid_vqe_fidelit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025" y="1626825"/>
            <a:ext cx="4950800" cy="371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38"/>
          <p:cNvGrpSpPr/>
          <p:nvPr/>
        </p:nvGrpSpPr>
        <p:grpSpPr>
          <a:xfrm>
            <a:off x="7841900" y="3078475"/>
            <a:ext cx="1743600" cy="1073275"/>
            <a:chOff x="7841900" y="3078475"/>
            <a:chExt cx="1743600" cy="1073275"/>
          </a:xfrm>
        </p:grpSpPr>
        <p:sp>
          <p:nvSpPr>
            <p:cNvPr id="511" name="Google Shape;511;p38"/>
            <p:cNvSpPr txBox="1"/>
            <p:nvPr/>
          </p:nvSpPr>
          <p:spPr>
            <a:xfrm>
              <a:off x="7841900" y="3536150"/>
              <a:ext cx="174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E22146"/>
                  </a:solidFill>
                </a:rPr>
                <a:t>hybrid only needs 25 adiabatic steps</a:t>
              </a:r>
              <a:endParaRPr>
                <a:solidFill>
                  <a:srgbClr val="E22146"/>
                </a:solidFill>
              </a:endParaRPr>
            </a:p>
          </p:txBody>
        </p:sp>
        <p:cxnSp>
          <p:nvCxnSpPr>
            <p:cNvPr id="512" name="Google Shape;512;p38"/>
            <p:cNvCxnSpPr/>
            <p:nvPr/>
          </p:nvCxnSpPr>
          <p:spPr>
            <a:xfrm flipH="1" rot="10800000">
              <a:off x="8387400" y="3078475"/>
              <a:ext cx="146100" cy="486900"/>
            </a:xfrm>
            <a:prstGeom prst="straightConnector1">
              <a:avLst/>
            </a:prstGeom>
            <a:noFill/>
            <a:ln cap="flat" cmpd="sng" w="9525">
              <a:solidFill>
                <a:srgbClr val="E221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"/>
          <p:cNvSpPr txBox="1"/>
          <p:nvPr>
            <p:ph type="title"/>
          </p:nvPr>
        </p:nvSpPr>
        <p:spPr>
          <a:xfrm>
            <a:off x="518102" y="340950"/>
            <a:ext cx="48921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73763"/>
                </a:solidFill>
              </a:rPr>
              <a:t>Ongoing</a:t>
            </a:r>
            <a:r>
              <a:rPr lang="en-US">
                <a:solidFill>
                  <a:srgbClr val="3E74D1"/>
                </a:solidFill>
              </a:rPr>
              <a:t> </a:t>
            </a:r>
            <a:r>
              <a:rPr lang="en-US">
                <a:solidFill>
                  <a:srgbClr val="073763"/>
                </a:solidFill>
              </a:rPr>
              <a:t>Work</a:t>
            </a:r>
            <a:r>
              <a:rPr lang="en-US">
                <a:solidFill>
                  <a:srgbClr val="3E74D1"/>
                </a:solidFill>
              </a:rPr>
              <a:t> </a:t>
            </a:r>
            <a:endParaRPr>
              <a:solidFill>
                <a:srgbClr val="3E74D1"/>
              </a:solidFill>
            </a:endParaRPr>
          </a:p>
        </p:txBody>
      </p:sp>
      <p:sp>
        <p:nvSpPr>
          <p:cNvPr id="519" name="Google Shape;519;p39"/>
          <p:cNvSpPr txBox="1"/>
          <p:nvPr>
            <p:ph idx="1" type="body"/>
          </p:nvPr>
        </p:nvSpPr>
        <p:spPr>
          <a:xfrm>
            <a:off x="518100" y="993600"/>
            <a:ext cx="5307300" cy="51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Tensor Networks for large lattices.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Comparison of the resource cost and performance of global basis encodings as compared to local basis (look for Praveen’s poster on Wednesday!)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Measurement of operators like ☐ and ☐</a:t>
            </a:r>
            <a:r>
              <a:rPr baseline="30000" lang="en-US" sz="2000"/>
              <a:t>† </a:t>
            </a:r>
            <a:r>
              <a:rPr lang="en-US" sz="2000"/>
              <a:t>for ground state and other states of interest.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Simulations of 3x1, 2x2 and the open boundary cube on IBM Heron and Quantinuum processors.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Addition of matter to the lattice.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E220C"/>
              </a:buClr>
              <a:buSzPts val="2000"/>
              <a:buChar char="●"/>
            </a:pPr>
            <a:r>
              <a:rPr lang="en-US" sz="2000"/>
              <a:t>Circuit Optimizations.</a:t>
            </a:r>
            <a:endParaRPr sz="2000"/>
          </a:p>
        </p:txBody>
      </p:sp>
      <p:sp>
        <p:nvSpPr>
          <p:cNvPr id="520" name="Google Shape;520;p39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521" name="Google Shape;521;p39"/>
          <p:cNvSpPr txBox="1"/>
          <p:nvPr>
            <p:ph idx="2" type="body"/>
          </p:nvPr>
        </p:nvSpPr>
        <p:spPr>
          <a:xfrm>
            <a:off x="5410200" y="2185416"/>
            <a:ext cx="4498800" cy="39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39"/>
          <p:cNvGrpSpPr/>
          <p:nvPr/>
        </p:nvGrpSpPr>
        <p:grpSpPr>
          <a:xfrm>
            <a:off x="5942300" y="185100"/>
            <a:ext cx="5936100" cy="5979850"/>
            <a:chOff x="5942300" y="185100"/>
            <a:chExt cx="5936100" cy="5979850"/>
          </a:xfrm>
        </p:grpSpPr>
        <p:grpSp>
          <p:nvGrpSpPr>
            <p:cNvPr id="523" name="Google Shape;523;p39"/>
            <p:cNvGrpSpPr/>
            <p:nvPr/>
          </p:nvGrpSpPr>
          <p:grpSpPr>
            <a:xfrm>
              <a:off x="6096000" y="1288297"/>
              <a:ext cx="5766900" cy="4876653"/>
              <a:chOff x="6205325" y="1499622"/>
              <a:chExt cx="5766900" cy="4876653"/>
            </a:xfrm>
          </p:grpSpPr>
          <p:pic>
            <p:nvPicPr>
              <p:cNvPr descr="Image" id="524" name="Google Shape;524;p3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05325" y="1499622"/>
                <a:ext cx="5634900" cy="4395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uis_headshot.jpg" id="525" name="Google Shape;525;p3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72799" y="4159200"/>
                <a:ext cx="1735874" cy="1735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6" name="Google Shape;526;p3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6006"/>
              <a:stretch/>
            </p:blipFill>
            <p:spPr>
              <a:xfrm>
                <a:off x="6205325" y="1499625"/>
                <a:ext cx="1519675" cy="2142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7" name="Google Shape;527;p39"/>
              <p:cNvSpPr txBox="1"/>
              <p:nvPr/>
            </p:nvSpPr>
            <p:spPr>
              <a:xfrm>
                <a:off x="6298775" y="3684950"/>
                <a:ext cx="1548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Patrick Draper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sp>
            <p:nvSpPr>
              <p:cNvPr id="528" name="Google Shape;528;p39"/>
              <p:cNvSpPr txBox="1"/>
              <p:nvPr/>
            </p:nvSpPr>
            <p:spPr>
              <a:xfrm>
                <a:off x="8140175" y="3642200"/>
                <a:ext cx="17652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Jason K. Elhaderi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sp>
            <p:nvSpPr>
              <p:cNvPr id="529" name="Google Shape;529;p39"/>
              <p:cNvSpPr txBox="1"/>
              <p:nvPr/>
            </p:nvSpPr>
            <p:spPr>
              <a:xfrm>
                <a:off x="10251975" y="3642200"/>
                <a:ext cx="1650300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Andrew Lytle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sp>
            <p:nvSpPr>
              <p:cNvPr id="530" name="Google Shape;530;p39"/>
              <p:cNvSpPr txBox="1"/>
              <p:nvPr/>
            </p:nvSpPr>
            <p:spPr>
              <a:xfrm>
                <a:off x="6205325" y="5949675"/>
                <a:ext cx="1735800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Praveen Balaji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sp>
            <p:nvSpPr>
              <p:cNvPr id="531" name="Google Shape;531;p39"/>
              <p:cNvSpPr txBox="1"/>
              <p:nvPr/>
            </p:nvSpPr>
            <p:spPr>
              <a:xfrm>
                <a:off x="8248325" y="5992425"/>
                <a:ext cx="1548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Luis Hidalgo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sp>
            <p:nvSpPr>
              <p:cNvPr id="532" name="Google Shape;532;p39"/>
              <p:cNvSpPr txBox="1"/>
              <p:nvPr/>
            </p:nvSpPr>
            <p:spPr>
              <a:xfrm>
                <a:off x="10018325" y="5885475"/>
                <a:ext cx="1953900" cy="4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rgbClr val="13294B"/>
                    </a:solidFill>
                  </a:rPr>
                  <a:t>Cianan </a:t>
                </a:r>
                <a:r>
                  <a:rPr lang="en-US" sz="1500">
                    <a:solidFill>
                      <a:srgbClr val="13294B"/>
                    </a:solidFill>
                  </a:rPr>
                  <a:t>Conefrey-Shinozaki</a:t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</p:grpSp>
        <p:sp>
          <p:nvSpPr>
            <p:cNvPr id="533" name="Google Shape;533;p39"/>
            <p:cNvSpPr txBox="1"/>
            <p:nvPr/>
          </p:nvSpPr>
          <p:spPr>
            <a:xfrm>
              <a:off x="5942300" y="185100"/>
              <a:ext cx="5936100" cy="8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rgbClr val="EE220C"/>
                  </a:solidFill>
                  <a:latin typeface="Oswald"/>
                  <a:ea typeface="Oswald"/>
                  <a:cs typeface="Oswald"/>
                  <a:sym typeface="Oswald"/>
                </a:rPr>
                <a:t>HEP/QIS @ Illinois</a:t>
              </a:r>
              <a:endParaRPr sz="3700">
                <a:solidFill>
                  <a:srgbClr val="EE220C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566927" y="2185416"/>
            <a:ext cx="5002500" cy="35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8460" lvl="0" marL="457200" rtl="0" algn="l">
              <a:spcBef>
                <a:spcPts val="600"/>
              </a:spcBef>
              <a:spcAft>
                <a:spcPts val="0"/>
              </a:spcAft>
              <a:buClr>
                <a:srgbClr val="EE220C"/>
              </a:buClr>
              <a:buSzPts val="2360"/>
              <a:buAutoNum type="arabicPeriod"/>
            </a:pPr>
            <a:r>
              <a:rPr b="1" lang="en-US" sz="2000"/>
              <a:t>Description of the SU(3) Lattice Hilbert Space, and methods of truncation.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8460" lvl="0" marL="457200" rtl="0" algn="l">
              <a:spcBef>
                <a:spcPts val="600"/>
              </a:spcBef>
              <a:spcAft>
                <a:spcPts val="0"/>
              </a:spcAft>
              <a:buClr>
                <a:srgbClr val="EE220C"/>
              </a:buClr>
              <a:buSzPts val="2360"/>
              <a:buAutoNum type="arabicPeriod"/>
            </a:pPr>
            <a:r>
              <a:rPr b="1" lang="en-US" sz="2000"/>
              <a:t>Preparation methods and Results in d=2 and d=3</a:t>
            </a:r>
            <a:endParaRPr b="1" sz="2000"/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566928" y="1499616"/>
            <a:ext cx="50025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294B"/>
                </a:solidFill>
              </a:rPr>
              <a:t>CONTENT</a:t>
            </a:r>
            <a:endParaRPr>
              <a:solidFill>
                <a:srgbClr val="13294B"/>
              </a:solidFill>
            </a:endParaRPr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658368" y="3968496"/>
            <a:ext cx="6638400" cy="16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>
            <p:ph type="ctrTitle"/>
          </p:nvPr>
        </p:nvSpPr>
        <p:spPr>
          <a:xfrm>
            <a:off x="658368" y="1490472"/>
            <a:ext cx="6638400" cy="23865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HILBERT SPACE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SU(3) Kogut-Susskind Hamiltonian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505" y="3521663"/>
            <a:ext cx="8173151" cy="64439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911550" y="4378200"/>
            <a:ext cx="1050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3294B"/>
                </a:solidFill>
              </a:rPr>
              <a:t>GOAL: Prepare an approximate ground state of this Hamiltonian in qubit encoding</a:t>
            </a:r>
            <a:endParaRPr b="1" sz="2000">
              <a:solidFill>
                <a:srgbClr val="13294B"/>
              </a:solidFill>
            </a:endParaRPr>
          </a:p>
        </p:txBody>
      </p:sp>
      <p:grpSp>
        <p:nvGrpSpPr>
          <p:cNvPr id="178" name="Google Shape;178;p27"/>
          <p:cNvGrpSpPr/>
          <p:nvPr/>
        </p:nvGrpSpPr>
        <p:grpSpPr>
          <a:xfrm>
            <a:off x="4432375" y="2328200"/>
            <a:ext cx="2795700" cy="981325"/>
            <a:chOff x="4432375" y="2328200"/>
            <a:chExt cx="2795700" cy="981325"/>
          </a:xfrm>
        </p:grpSpPr>
        <p:sp>
          <p:nvSpPr>
            <p:cNvPr id="179" name="Google Shape;179;p27"/>
            <p:cNvSpPr txBox="1"/>
            <p:nvPr/>
          </p:nvSpPr>
          <p:spPr>
            <a:xfrm>
              <a:off x="4432375" y="2474325"/>
              <a:ext cx="2795700" cy="8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E74D1"/>
                  </a:solidFill>
                </a:rPr>
                <a:t>The “electric” part is perturbative in weak-coupling limit</a:t>
              </a:r>
              <a:endParaRPr sz="1500">
                <a:solidFill>
                  <a:srgbClr val="3E74D1"/>
                </a:solidFill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843750" y="2328200"/>
              <a:ext cx="1626825" cy="146125"/>
            </a:xfrm>
            <a:custGeom>
              <a:rect b="b" l="l" r="r" t="t"/>
              <a:pathLst>
                <a:path extrusionOk="0" h="5845" w="65073">
                  <a:moveTo>
                    <a:pt x="389" y="0"/>
                  </a:moveTo>
                  <a:lnTo>
                    <a:pt x="0" y="5845"/>
                  </a:lnTo>
                  <a:lnTo>
                    <a:pt x="65073" y="5845"/>
                  </a:lnTo>
                  <a:lnTo>
                    <a:pt x="65073" y="1169"/>
                  </a:lnTo>
                </a:path>
              </a:pathLst>
            </a:custGeom>
            <a:noFill/>
            <a:ln cap="flat" cmpd="sng" w="38100">
              <a:solidFill>
                <a:srgbClr val="3E74D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81" name="Google Shape;181;p27"/>
          <p:cNvGrpSpPr/>
          <p:nvPr/>
        </p:nvGrpSpPr>
        <p:grpSpPr>
          <a:xfrm>
            <a:off x="6692400" y="2269775"/>
            <a:ext cx="3604150" cy="1000725"/>
            <a:chOff x="6692400" y="2269775"/>
            <a:chExt cx="3604150" cy="1000725"/>
          </a:xfrm>
        </p:grpSpPr>
        <p:sp>
          <p:nvSpPr>
            <p:cNvPr id="182" name="Google Shape;182;p27"/>
            <p:cNvSpPr txBox="1"/>
            <p:nvPr/>
          </p:nvSpPr>
          <p:spPr>
            <a:xfrm>
              <a:off x="7432750" y="2513300"/>
              <a:ext cx="28638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AB8E"/>
                  </a:solidFill>
                </a:rPr>
                <a:t>The “magnetic” part is perturbative in strong-coupling limit</a:t>
              </a:r>
              <a:endParaRPr sz="1500">
                <a:solidFill>
                  <a:srgbClr val="00AB8E"/>
                </a:solidFill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6692400" y="2269775"/>
              <a:ext cx="3152128" cy="146100"/>
            </a:xfrm>
            <a:custGeom>
              <a:rect b="b" l="l" r="r" t="t"/>
              <a:pathLst>
                <a:path extrusionOk="0" h="5844" w="146901">
                  <a:moveTo>
                    <a:pt x="0" y="0"/>
                  </a:moveTo>
                  <a:lnTo>
                    <a:pt x="389" y="5844"/>
                  </a:lnTo>
                  <a:lnTo>
                    <a:pt x="146901" y="5844"/>
                  </a:lnTo>
                  <a:lnTo>
                    <a:pt x="146901" y="0"/>
                  </a:lnTo>
                </a:path>
              </a:pathLst>
            </a:custGeom>
            <a:noFill/>
            <a:ln cap="flat" cmpd="sng" w="38100">
              <a:solidFill>
                <a:srgbClr val="00AB8E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84" name="Google Shape;184;p27"/>
          <p:cNvSpPr txBox="1"/>
          <p:nvPr/>
        </p:nvSpPr>
        <p:spPr>
          <a:xfrm>
            <a:off x="1042350" y="5104525"/>
            <a:ext cx="100533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We work in the “electric basis”: diagonalizing the magnetic hamiltonian in this basis is the hard task. 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950" y="1249563"/>
            <a:ext cx="86106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5475" y="115152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 txBox="1"/>
          <p:nvPr>
            <p:ph type="title"/>
          </p:nvPr>
        </p:nvSpPr>
        <p:spPr>
          <a:xfrm>
            <a:off x="725475" y="459250"/>
            <a:ext cx="108813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Reduced Electric Basis </a:t>
            </a:r>
            <a:endParaRPr/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4" name="Google Shape;194;p28"/>
          <p:cNvGrpSpPr/>
          <p:nvPr/>
        </p:nvGrpSpPr>
        <p:grpSpPr>
          <a:xfrm>
            <a:off x="987450" y="1331650"/>
            <a:ext cx="3270937" cy="3270937"/>
            <a:chOff x="100" y="102"/>
            <a:chExt cx="8547000" cy="8547000"/>
          </a:xfrm>
        </p:grpSpPr>
        <p:cxnSp>
          <p:nvCxnSpPr>
            <p:cNvPr id="195" name="Google Shape;195;p28"/>
            <p:cNvCxnSpPr/>
            <p:nvPr/>
          </p:nvCxnSpPr>
          <p:spPr>
            <a:xfrm rot="10800000">
              <a:off x="1061234" y="102"/>
              <a:ext cx="0" cy="854700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96" name="Google Shape;196;p28"/>
            <p:cNvCxnSpPr/>
            <p:nvPr/>
          </p:nvCxnSpPr>
          <p:spPr>
            <a:xfrm rot="10800000">
              <a:off x="7715317" y="102"/>
              <a:ext cx="0" cy="854700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97" name="Google Shape;197;p28"/>
            <p:cNvCxnSpPr/>
            <p:nvPr/>
          </p:nvCxnSpPr>
          <p:spPr>
            <a:xfrm rot="10800000">
              <a:off x="100" y="1061236"/>
              <a:ext cx="8547000" cy="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98" name="Google Shape;198;p28"/>
            <p:cNvCxnSpPr/>
            <p:nvPr/>
          </p:nvCxnSpPr>
          <p:spPr>
            <a:xfrm rot="10800000">
              <a:off x="100" y="7715318"/>
              <a:ext cx="8547000" cy="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99" name="Google Shape;199;p28"/>
            <p:cNvCxnSpPr/>
            <p:nvPr/>
          </p:nvCxnSpPr>
          <p:spPr>
            <a:xfrm rot="10800000">
              <a:off x="100" y="4388277"/>
              <a:ext cx="8547000" cy="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00" name="Google Shape;200;p28"/>
            <p:cNvCxnSpPr/>
            <p:nvPr/>
          </p:nvCxnSpPr>
          <p:spPr>
            <a:xfrm rot="10800000">
              <a:off x="4319440" y="102"/>
              <a:ext cx="0" cy="8547000"/>
            </a:xfrm>
            <a:prstGeom prst="straightConnector1">
              <a:avLst/>
            </a:prstGeom>
            <a:noFill/>
            <a:ln cap="flat" cmpd="sng" w="194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01" name="Google Shape;201;p28"/>
            <p:cNvSpPr txBox="1"/>
            <p:nvPr/>
          </p:nvSpPr>
          <p:spPr>
            <a:xfrm>
              <a:off x="2515080" y="270430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r1</a:t>
              </a:r>
              <a:endParaRPr sz="535"/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5842120" y="270430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r2</a:t>
              </a:r>
              <a:endParaRPr sz="535"/>
            </a:p>
          </p:txBody>
        </p:sp>
        <p:sp>
          <p:nvSpPr>
            <p:cNvPr id="203" name="Google Shape;203;p28"/>
            <p:cNvSpPr txBox="1"/>
            <p:nvPr/>
          </p:nvSpPr>
          <p:spPr>
            <a:xfrm>
              <a:off x="594390" y="2255183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r3</a:t>
              </a:r>
              <a:endParaRPr sz="535"/>
            </a:p>
          </p:txBody>
        </p:sp>
        <p:sp>
          <p:nvSpPr>
            <p:cNvPr id="204" name="Google Shape;204;p28"/>
            <p:cNvSpPr txBox="1"/>
            <p:nvPr/>
          </p:nvSpPr>
          <p:spPr>
            <a:xfrm>
              <a:off x="3806706" y="2255183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r4</a:t>
              </a:r>
              <a:endParaRPr sz="535"/>
            </a:p>
          </p:txBody>
        </p:sp>
        <p:sp>
          <p:nvSpPr>
            <p:cNvPr id="205" name="Google Shape;205;p28"/>
            <p:cNvSpPr txBox="1"/>
            <p:nvPr/>
          </p:nvSpPr>
          <p:spPr>
            <a:xfrm>
              <a:off x="7248472" y="2255183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r5</a:t>
              </a:r>
              <a:endParaRPr sz="535"/>
            </a:p>
          </p:txBody>
        </p:sp>
        <p:sp>
          <p:nvSpPr>
            <p:cNvPr id="206" name="Google Shape;206;p28"/>
            <p:cNvSpPr txBox="1"/>
            <p:nvPr/>
          </p:nvSpPr>
          <p:spPr>
            <a:xfrm>
              <a:off x="2515080" y="3620417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r6</a:t>
              </a:r>
              <a:endParaRPr sz="535"/>
            </a:p>
          </p:txBody>
        </p:sp>
        <p:sp>
          <p:nvSpPr>
            <p:cNvPr id="207" name="Google Shape;207;p28"/>
            <p:cNvSpPr txBox="1"/>
            <p:nvPr/>
          </p:nvSpPr>
          <p:spPr>
            <a:xfrm>
              <a:off x="5842120" y="3620417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r7</a:t>
              </a:r>
              <a:endParaRPr sz="535"/>
            </a:p>
          </p:txBody>
        </p:sp>
        <p:sp>
          <p:nvSpPr>
            <p:cNvPr id="208" name="Google Shape;208;p28"/>
            <p:cNvSpPr txBox="1"/>
            <p:nvPr/>
          </p:nvSpPr>
          <p:spPr>
            <a:xfrm>
              <a:off x="594390" y="5696949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r8</a:t>
              </a:r>
              <a:endParaRPr sz="535"/>
            </a:p>
          </p:txBody>
        </p:sp>
        <p:sp>
          <p:nvSpPr>
            <p:cNvPr id="209" name="Google Shape;209;p28"/>
            <p:cNvSpPr txBox="1"/>
            <p:nvPr/>
          </p:nvSpPr>
          <p:spPr>
            <a:xfrm>
              <a:off x="3806706" y="5696949"/>
              <a:ext cx="858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r9</a:t>
              </a:r>
              <a:endParaRPr sz="535"/>
            </a:p>
          </p:txBody>
        </p:sp>
        <p:sp>
          <p:nvSpPr>
            <p:cNvPr id="210" name="Google Shape;210;p28"/>
            <p:cNvSpPr txBox="1"/>
            <p:nvPr/>
          </p:nvSpPr>
          <p:spPr>
            <a:xfrm>
              <a:off x="7020624" y="5696949"/>
              <a:ext cx="12669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r10</a:t>
              </a:r>
              <a:endParaRPr sz="535"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2285629" y="6924512"/>
              <a:ext cx="12669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r11</a:t>
              </a:r>
              <a:endParaRPr sz="535"/>
            </a:p>
          </p:txBody>
        </p:sp>
        <p:sp>
          <p:nvSpPr>
            <p:cNvPr id="212" name="Google Shape;212;p28"/>
            <p:cNvSpPr txBox="1"/>
            <p:nvPr/>
          </p:nvSpPr>
          <p:spPr>
            <a:xfrm>
              <a:off x="5612669" y="6924512"/>
              <a:ext cx="12669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74D1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3E74D1"/>
                  </a:solidFill>
                  <a:latin typeface="Avenir"/>
                  <a:ea typeface="Avenir"/>
                  <a:cs typeface="Avenir"/>
                  <a:sym typeface="Avenir"/>
                </a:rPr>
                <a:t>r12</a:t>
              </a:r>
              <a:endParaRPr sz="535"/>
            </a:p>
          </p:txBody>
        </p:sp>
        <p:sp>
          <p:nvSpPr>
            <p:cNvPr id="213" name="Google Shape;213;p28"/>
            <p:cNvSpPr txBox="1"/>
            <p:nvPr/>
          </p:nvSpPr>
          <p:spPr>
            <a:xfrm>
              <a:off x="577020" y="270430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s1</a:t>
              </a:r>
              <a:endParaRPr sz="535"/>
            </a:p>
          </p:txBody>
        </p:sp>
        <p:sp>
          <p:nvSpPr>
            <p:cNvPr id="214" name="Google Shape;214;p28"/>
            <p:cNvSpPr txBox="1"/>
            <p:nvPr/>
          </p:nvSpPr>
          <p:spPr>
            <a:xfrm>
              <a:off x="3835225" y="270430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s2</a:t>
              </a:r>
              <a:endParaRPr sz="535"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7226192" y="270430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s3</a:t>
              </a:r>
              <a:endParaRPr sz="535"/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577020" y="359747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s4</a:t>
              </a:r>
              <a:endParaRPr sz="535"/>
            </a:p>
          </p:txBody>
        </p:sp>
        <p:sp>
          <p:nvSpPr>
            <p:cNvPr id="217" name="Google Shape;217;p28"/>
            <p:cNvSpPr txBox="1"/>
            <p:nvPr/>
          </p:nvSpPr>
          <p:spPr>
            <a:xfrm>
              <a:off x="3835225" y="359747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s5</a:t>
              </a:r>
              <a:endParaRPr sz="535"/>
            </a:p>
          </p:txBody>
        </p:sp>
        <p:sp>
          <p:nvSpPr>
            <p:cNvPr id="218" name="Google Shape;218;p28"/>
            <p:cNvSpPr txBox="1"/>
            <p:nvPr/>
          </p:nvSpPr>
          <p:spPr>
            <a:xfrm>
              <a:off x="7226192" y="359747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s6</a:t>
              </a:r>
              <a:endParaRPr sz="535"/>
            </a:p>
          </p:txBody>
        </p:sp>
        <p:sp>
          <p:nvSpPr>
            <p:cNvPr id="219" name="Google Shape;219;p28"/>
            <p:cNvSpPr txBox="1"/>
            <p:nvPr/>
          </p:nvSpPr>
          <p:spPr>
            <a:xfrm>
              <a:off x="577020" y="692451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s7</a:t>
              </a:r>
              <a:endParaRPr sz="535"/>
            </a:p>
          </p:txBody>
        </p:sp>
        <p:sp>
          <p:nvSpPr>
            <p:cNvPr id="220" name="Google Shape;220;p28"/>
            <p:cNvSpPr txBox="1"/>
            <p:nvPr/>
          </p:nvSpPr>
          <p:spPr>
            <a:xfrm>
              <a:off x="3835225" y="692451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s8</a:t>
              </a:r>
              <a:endParaRPr sz="535"/>
            </a:p>
          </p:txBody>
        </p:sp>
        <p:sp>
          <p:nvSpPr>
            <p:cNvPr id="221" name="Google Shape;221;p28"/>
            <p:cNvSpPr txBox="1"/>
            <p:nvPr/>
          </p:nvSpPr>
          <p:spPr>
            <a:xfrm>
              <a:off x="7200792" y="6924512"/>
              <a:ext cx="927600" cy="11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50" lIns="19450" spcFirstLastPara="1" rIns="19450" wrap="square" tIns="19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146"/>
                </a:buClr>
                <a:buSzPts val="1224"/>
                <a:buFont typeface="Avenir"/>
                <a:buNone/>
              </a:pPr>
              <a:r>
                <a:rPr b="0" i="0" lang="en-US" sz="1224" u="none" cap="none" strike="noStrike">
                  <a:solidFill>
                    <a:srgbClr val="E22146"/>
                  </a:solidFill>
                  <a:latin typeface="Avenir"/>
                  <a:ea typeface="Avenir"/>
                  <a:cs typeface="Avenir"/>
                  <a:sym typeface="Avenir"/>
                </a:rPr>
                <a:t>s9</a:t>
              </a:r>
              <a:endParaRPr sz="535"/>
            </a:p>
          </p:txBody>
        </p:sp>
      </p:grpSp>
      <p:sp>
        <p:nvSpPr>
          <p:cNvPr id="222" name="Google Shape;222;p28"/>
          <p:cNvSpPr txBox="1"/>
          <p:nvPr/>
        </p:nvSpPr>
        <p:spPr>
          <a:xfrm>
            <a:off x="4531850" y="1464825"/>
            <a:ext cx="52851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The standard electric basis</a:t>
            </a:r>
            <a:r>
              <a:rPr baseline="30000" lang="en-US" sz="1800">
                <a:solidFill>
                  <a:srgbClr val="13294B"/>
                </a:solidFill>
              </a:rPr>
              <a:t>1</a:t>
            </a:r>
            <a:r>
              <a:rPr lang="en-US" sz="1800">
                <a:solidFill>
                  <a:srgbClr val="13294B"/>
                </a:solidFill>
              </a:rPr>
              <a:t>:</a:t>
            </a:r>
            <a:endParaRPr sz="1800">
              <a:solidFill>
                <a:srgbClr val="13294B"/>
              </a:solidFill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4627475" y="3994950"/>
            <a:ext cx="5335825" cy="557700"/>
            <a:chOff x="4627475" y="3994950"/>
            <a:chExt cx="5335825" cy="557700"/>
          </a:xfrm>
        </p:grpSpPr>
        <p:sp>
          <p:nvSpPr>
            <p:cNvPr id="224" name="Google Shape;224;p28"/>
            <p:cNvSpPr txBox="1"/>
            <p:nvPr/>
          </p:nvSpPr>
          <p:spPr>
            <a:xfrm>
              <a:off x="4627475" y="3994950"/>
              <a:ext cx="52851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3294B"/>
                  </a:solidFill>
                </a:rPr>
                <a:t>The “reduced” electric basis</a:t>
              </a:r>
              <a:r>
                <a:rPr baseline="30000" lang="en-US" sz="1800">
                  <a:solidFill>
                    <a:srgbClr val="13294B"/>
                  </a:solidFill>
                </a:rPr>
                <a:t>2</a:t>
              </a:r>
              <a:r>
                <a:rPr lang="en-US" sz="1800">
                  <a:solidFill>
                    <a:srgbClr val="13294B"/>
                  </a:solidFill>
                </a:rPr>
                <a:t>:  </a:t>
              </a:r>
              <a:endParaRPr sz="1800">
                <a:solidFill>
                  <a:srgbClr val="13294B"/>
                </a:solidFill>
              </a:endParaRPr>
            </a:p>
          </p:txBody>
        </p:sp>
        <p:pic>
          <p:nvPicPr>
            <p:cNvPr descr="latex-image-1.pdf" id="225" name="Google Shape;22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1475" y="3994950"/>
              <a:ext cx="2211825" cy="3653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28"/>
          <p:cNvGrpSpPr/>
          <p:nvPr/>
        </p:nvGrpSpPr>
        <p:grpSpPr>
          <a:xfrm>
            <a:off x="5887897" y="4440768"/>
            <a:ext cx="3426900" cy="482640"/>
            <a:chOff x="5871272" y="3029568"/>
            <a:chExt cx="3426900" cy="482640"/>
          </a:xfrm>
        </p:grpSpPr>
        <p:sp>
          <p:nvSpPr>
            <p:cNvPr id="227" name="Google Shape;227;p28"/>
            <p:cNvSpPr txBox="1"/>
            <p:nvPr/>
          </p:nvSpPr>
          <p:spPr>
            <a:xfrm>
              <a:off x="5871272" y="3250608"/>
              <a:ext cx="3426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975" lIns="24975" spcFirstLastPara="1" rIns="24975" wrap="square" tIns="2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B8E"/>
                </a:buClr>
                <a:buSzPts val="1525"/>
                <a:buFont typeface="Helvetica Neue"/>
                <a:buNone/>
              </a:pPr>
              <a:r>
                <a:rPr b="0" i="0" lang="en-US" sz="1524" u="none" cap="none" strike="noStrike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specification of a singlet at each vertex</a:t>
              </a:r>
              <a:endParaRPr sz="688">
                <a:solidFill>
                  <a:srgbClr val="FF0000"/>
                </a:solidFill>
              </a:endParaRPr>
            </a:p>
          </p:txBody>
        </p:sp>
        <p:cxnSp>
          <p:nvCxnSpPr>
            <p:cNvPr id="228" name="Google Shape;228;p28"/>
            <p:cNvCxnSpPr/>
            <p:nvPr/>
          </p:nvCxnSpPr>
          <p:spPr>
            <a:xfrm flipH="1" rot="10800000">
              <a:off x="8019486" y="3029568"/>
              <a:ext cx="154800" cy="237300"/>
            </a:xfrm>
            <a:prstGeom prst="straightConnector1">
              <a:avLst/>
            </a:prstGeom>
            <a:noFill/>
            <a:ln cap="flat" cmpd="sng" w="12500">
              <a:solidFill>
                <a:srgbClr val="FF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grpSp>
        <p:nvGrpSpPr>
          <p:cNvPr id="229" name="Google Shape;229;p28"/>
          <p:cNvGrpSpPr/>
          <p:nvPr/>
        </p:nvGrpSpPr>
        <p:grpSpPr>
          <a:xfrm>
            <a:off x="9567231" y="4440731"/>
            <a:ext cx="1667241" cy="482708"/>
            <a:chOff x="9522149" y="3087765"/>
            <a:chExt cx="2357191" cy="682465"/>
          </a:xfrm>
        </p:grpSpPr>
        <p:sp>
          <p:nvSpPr>
            <p:cNvPr id="230" name="Google Shape;230;p28"/>
            <p:cNvSpPr txBox="1"/>
            <p:nvPr/>
          </p:nvSpPr>
          <p:spPr>
            <a:xfrm>
              <a:off x="9705540" y="3400330"/>
              <a:ext cx="2173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975" lIns="24975" spcFirstLastPara="1" rIns="24975" wrap="square" tIns="2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6BA"/>
                </a:buClr>
                <a:buSzPts val="1525"/>
                <a:buFont typeface="Helvetica Neue"/>
                <a:buNone/>
              </a:pPr>
              <a:r>
                <a:rPr b="0" i="0" lang="en-US" sz="1524" u="none" cap="none" strike="noStrike">
                  <a:solidFill>
                    <a:srgbClr val="0076BA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irrep on each link</a:t>
              </a:r>
              <a:endParaRPr sz="688"/>
            </a:p>
          </p:txBody>
        </p:sp>
        <p:cxnSp>
          <p:nvCxnSpPr>
            <p:cNvPr id="231" name="Google Shape;231;p28"/>
            <p:cNvCxnSpPr/>
            <p:nvPr/>
          </p:nvCxnSpPr>
          <p:spPr>
            <a:xfrm rot="10800000">
              <a:off x="9522149" y="3087765"/>
              <a:ext cx="230700" cy="333900"/>
            </a:xfrm>
            <a:prstGeom prst="straightConnector1">
              <a:avLst/>
            </a:prstGeom>
            <a:noFill/>
            <a:ln cap="flat" cmpd="sng" w="12475">
              <a:solidFill>
                <a:srgbClr val="0076BA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pic>
        <p:nvPicPr>
          <p:cNvPr id="232" name="Google Shape;2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975" y="1464825"/>
            <a:ext cx="2211825" cy="4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4531850" y="2147325"/>
            <a:ext cx="479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supplemented by Gauss Law at every vertex: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4961" y="2156173"/>
            <a:ext cx="2211825" cy="44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8"/>
          <p:cNvGrpSpPr/>
          <p:nvPr/>
        </p:nvGrpSpPr>
        <p:grpSpPr>
          <a:xfrm>
            <a:off x="6425225" y="2627968"/>
            <a:ext cx="4253100" cy="856057"/>
            <a:chOff x="6425225" y="2627968"/>
            <a:chExt cx="4253100" cy="856057"/>
          </a:xfrm>
        </p:grpSpPr>
        <p:sp>
          <p:nvSpPr>
            <p:cNvPr id="236" name="Google Shape;236;p28"/>
            <p:cNvSpPr txBox="1"/>
            <p:nvPr/>
          </p:nvSpPr>
          <p:spPr>
            <a:xfrm>
              <a:off x="6425225" y="2893025"/>
              <a:ext cx="42531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0000"/>
                  </a:solidFill>
                </a:rPr>
                <a:t>equivalent to requiring a singlet in the tensor product of half links at every vertex</a:t>
              </a:r>
              <a:endParaRPr sz="1500">
                <a:solidFill>
                  <a:srgbClr val="FF0000"/>
                </a:solidFill>
              </a:endParaRPr>
            </a:p>
          </p:txBody>
        </p:sp>
        <p:cxnSp>
          <p:nvCxnSpPr>
            <p:cNvPr id="237" name="Google Shape;237;p28"/>
            <p:cNvCxnSpPr/>
            <p:nvPr/>
          </p:nvCxnSpPr>
          <p:spPr>
            <a:xfrm flipH="1" rot="10800000">
              <a:off x="9767798" y="2627968"/>
              <a:ext cx="154800" cy="237300"/>
            </a:xfrm>
            <a:prstGeom prst="straightConnector1">
              <a:avLst/>
            </a:prstGeom>
            <a:noFill/>
            <a:ln cap="flat" cmpd="sng" w="12500">
              <a:solidFill>
                <a:srgbClr val="FF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sp>
        <p:nvSpPr>
          <p:cNvPr id="238" name="Google Shape;238;p28"/>
          <p:cNvSpPr txBox="1"/>
          <p:nvPr/>
        </p:nvSpPr>
        <p:spPr>
          <a:xfrm>
            <a:off x="2678925" y="5368400"/>
            <a:ext cx="6600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3294B"/>
                </a:solidFill>
              </a:rPr>
              <a:t>Color index on links gets replaced by site singlets</a:t>
            </a:r>
            <a:endParaRPr b="1" sz="2000">
              <a:solidFill>
                <a:srgbClr val="13294B"/>
              </a:solidFill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693075" y="5880150"/>
            <a:ext cx="106377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3294B"/>
                </a:solidFill>
              </a:rPr>
              <a:t>1. </a:t>
            </a:r>
            <a:r>
              <a:rPr lang="en-US" sz="1200">
                <a:highlight>
                  <a:srgbClr val="FFFFFF"/>
                </a:highlight>
              </a:rPr>
              <a:t>Phys. Rev. A 73 (2006): Tim Byrnes, Yoshihisa Yamamoto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758175" y="6180100"/>
            <a:ext cx="10572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rgbClr val="FFFFFF"/>
                </a:highlight>
              </a:rPr>
              <a:t>2. Phys.Rev.D 103 (2021): Anthony Ciavarella, 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6"/>
              </a:rPr>
              <a:t>Natalie Klco</a:t>
            </a:r>
            <a:r>
              <a:rPr lang="en-US" sz="1200">
                <a:highlight>
                  <a:srgbClr val="FFFFFF"/>
                </a:highlight>
              </a:rPr>
              <a:t>, 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7"/>
              </a:rPr>
              <a:t>Martin J. Savage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; </a:t>
            </a:r>
            <a:r>
              <a:rPr lang="en-US" sz="1200">
                <a:highlight>
                  <a:srgbClr val="FFFFFF"/>
                </a:highlight>
              </a:rPr>
              <a:t>Phys.Rev.X 7 (2017):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8"/>
              </a:rPr>
              <a:t>Mari Carmen Bañuls</a:t>
            </a:r>
            <a:r>
              <a:rPr lang="en-US" sz="1200">
                <a:highlight>
                  <a:srgbClr val="FFFFFF"/>
                </a:highlight>
              </a:rPr>
              <a:t>,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9"/>
              </a:rPr>
              <a:t>Krzysztof Cichy</a:t>
            </a:r>
            <a:r>
              <a:rPr lang="en-US" sz="1200">
                <a:highlight>
                  <a:srgbClr val="FFFFFF"/>
                </a:highlight>
              </a:rPr>
              <a:t>,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10"/>
              </a:rPr>
              <a:t>J. Ignacio Cirac</a:t>
            </a:r>
            <a:r>
              <a:rPr lang="en-US" sz="1200">
                <a:highlight>
                  <a:srgbClr val="FFFFFF"/>
                </a:highlight>
              </a:rPr>
              <a:t>,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11"/>
              </a:rPr>
              <a:t>Karl Jansen</a:t>
            </a:r>
            <a:r>
              <a:rPr lang="en-US" sz="1200">
                <a:highlight>
                  <a:srgbClr val="FFFFFF"/>
                </a:highlight>
              </a:rPr>
              <a:t>, </a:t>
            </a:r>
            <a:r>
              <a:rPr lang="en-US" sz="1200">
                <a:highlight>
                  <a:srgbClr val="FFFFFF"/>
                </a:highlight>
                <a:uFill>
                  <a:noFill/>
                </a:uFill>
                <a:hlinkClick r:id="rId12"/>
              </a:rPr>
              <a:t>Stefan Kühn</a:t>
            </a:r>
            <a:r>
              <a:rPr lang="en-US" sz="1200">
                <a:highlight>
                  <a:srgbClr val="FFFFFF"/>
                </a:highlight>
              </a:rPr>
              <a:t>; Phys.Rev.D 112 (2025): Praveen Balaji, Cianan Conefrey-Shinozaki, Patrick Draper, Jason K. Elhaderi, Drishti Gupta, Luis Hidalgo, Andrew Lytle, Enrico Rinaldi 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Truncation of Representations</a:t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9082113" y="5340650"/>
            <a:ext cx="1568400" cy="1500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725400" y="1249575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725400" y="1249575"/>
            <a:ext cx="8562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The irreps need to be truncated in order to have a finite qubit encoding.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725400" y="1714475"/>
            <a:ext cx="5355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3294B"/>
                </a:solidFill>
              </a:rPr>
              <a:t>Standard Method: </a:t>
            </a:r>
            <a:r>
              <a:rPr lang="en-US" sz="1800">
                <a:solidFill>
                  <a:srgbClr val="13294B"/>
                </a:solidFill>
              </a:rPr>
              <a:t>Truncation</a:t>
            </a:r>
            <a:r>
              <a:rPr lang="en-US" sz="1800">
                <a:solidFill>
                  <a:srgbClr val="13294B"/>
                </a:solidFill>
              </a:rPr>
              <a:t> by highest electric energy allowed at </a:t>
            </a:r>
            <a:r>
              <a:rPr b="1" lang="en-US" sz="1800">
                <a:solidFill>
                  <a:srgbClr val="13294B"/>
                </a:solidFill>
              </a:rPr>
              <a:t>link.</a:t>
            </a:r>
            <a:endParaRPr b="1" sz="1800">
              <a:solidFill>
                <a:srgbClr val="13294B"/>
              </a:solidFill>
            </a:endParaRPr>
          </a:p>
        </p:txBody>
      </p:sp>
      <p:graphicFrame>
        <p:nvGraphicFramePr>
          <p:cNvPr id="252" name="Google Shape;252;p29"/>
          <p:cNvGraphicFramePr/>
          <p:nvPr/>
        </p:nvGraphicFramePr>
        <p:xfrm>
          <a:off x="1556475" y="249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{29C20114-9D48-4901-BEDE-92D29144BD80}</a:tableStyleId>
              </a:tblPr>
              <a:tblGrid>
                <a:gridCol w="1456375"/>
                <a:gridCol w="1456375"/>
              </a:tblGrid>
              <a:tr h="40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Truncation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irreps allowed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{1,3,3}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{1,3,3,6,6,8}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3" name="Google Shape;253;p29"/>
          <p:cNvGrpSpPr/>
          <p:nvPr/>
        </p:nvGrpSpPr>
        <p:grpSpPr>
          <a:xfrm>
            <a:off x="3458225" y="3010125"/>
            <a:ext cx="402325" cy="405675"/>
            <a:chOff x="3458225" y="3010125"/>
            <a:chExt cx="402325" cy="405675"/>
          </a:xfrm>
        </p:grpSpPr>
        <p:cxnSp>
          <p:nvCxnSpPr>
            <p:cNvPr id="254" name="Google Shape;254;p29"/>
            <p:cNvCxnSpPr/>
            <p:nvPr/>
          </p:nvCxnSpPr>
          <p:spPr>
            <a:xfrm>
              <a:off x="3458225" y="3010125"/>
              <a:ext cx="117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9"/>
            <p:cNvCxnSpPr/>
            <p:nvPr/>
          </p:nvCxnSpPr>
          <p:spPr>
            <a:xfrm>
              <a:off x="3458225" y="3415800"/>
              <a:ext cx="117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9"/>
            <p:cNvCxnSpPr/>
            <p:nvPr/>
          </p:nvCxnSpPr>
          <p:spPr>
            <a:xfrm>
              <a:off x="3743550" y="3415800"/>
              <a:ext cx="117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7" name="Google Shape;257;p29"/>
          <p:cNvSpPr txBox="1"/>
          <p:nvPr/>
        </p:nvSpPr>
        <p:spPr>
          <a:xfrm>
            <a:off x="2844500" y="4636950"/>
            <a:ext cx="24159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294B"/>
              </a:solidFill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779325" y="3818650"/>
            <a:ext cx="5007000" cy="2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In this approach:</a:t>
            </a:r>
            <a:endParaRPr sz="1800">
              <a:solidFill>
                <a:srgbClr val="13294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1800"/>
              <a:buAutoNum type="arabicPeriod"/>
            </a:pPr>
            <a:r>
              <a:rPr lang="en-US" sz="1800">
                <a:solidFill>
                  <a:srgbClr val="13294B"/>
                </a:solidFill>
              </a:rPr>
              <a:t>number of singlets at a vertex has sudden jump from T1 to T2: In d=2; T1 has 6 singlets at a vertex, but T2 has 66.</a:t>
            </a:r>
            <a:endParaRPr sz="1800">
              <a:solidFill>
                <a:srgbClr val="13294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1800"/>
              <a:buAutoNum type="arabicPeriod"/>
            </a:pPr>
            <a:r>
              <a:rPr lang="en-US" sz="1800">
                <a:solidFill>
                  <a:srgbClr val="13294B"/>
                </a:solidFill>
              </a:rPr>
              <a:t>number of matrix elements in ☐ also jumps: from ~20k in T1 to ~15B in T2 in d=2.</a:t>
            </a:r>
            <a:endParaRPr sz="1800">
              <a:solidFill>
                <a:srgbClr val="13294B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6196150" y="1782675"/>
            <a:ext cx="53820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3294B"/>
                </a:solidFill>
              </a:rPr>
              <a:t>Modified Method: </a:t>
            </a:r>
            <a:r>
              <a:rPr lang="en-US" sz="1800">
                <a:solidFill>
                  <a:srgbClr val="13294B"/>
                </a:solidFill>
              </a:rPr>
              <a:t>Truncation by highest electric energy (“B”) allowed at </a:t>
            </a:r>
            <a:r>
              <a:rPr b="1" lang="en-US" sz="1800">
                <a:solidFill>
                  <a:srgbClr val="13294B"/>
                </a:solidFill>
              </a:rPr>
              <a:t>vertex</a:t>
            </a:r>
            <a:r>
              <a:rPr lang="en-US" sz="1800">
                <a:solidFill>
                  <a:srgbClr val="13294B"/>
                </a:solidFill>
              </a:rPr>
              <a:t>.</a:t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6320" l="3047" r="3746" t="6022"/>
          <a:stretch/>
        </p:blipFill>
        <p:spPr>
          <a:xfrm>
            <a:off x="6081012" y="2450022"/>
            <a:ext cx="5612276" cy="27905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/>
          <p:nvPr/>
        </p:nvSpPr>
        <p:spPr>
          <a:xfrm>
            <a:off x="7082050" y="5182475"/>
            <a:ext cx="1568400" cy="1500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401222" y="5474802"/>
            <a:ext cx="943516" cy="943516"/>
            <a:chOff x="11347350" y="9277075"/>
            <a:chExt cx="1816200" cy="1816200"/>
          </a:xfrm>
        </p:grpSpPr>
        <p:cxnSp>
          <p:nvCxnSpPr>
            <p:cNvPr id="263" name="Google Shape;263;p29"/>
            <p:cNvCxnSpPr/>
            <p:nvPr/>
          </p:nvCxnSpPr>
          <p:spPr>
            <a:xfrm rot="10800000">
              <a:off x="12255500" y="9277075"/>
              <a:ext cx="0" cy="1816200"/>
            </a:xfrm>
            <a:prstGeom prst="straightConnector1">
              <a:avLst/>
            </a:prstGeom>
            <a:noFill/>
            <a:ln cap="flat" cmpd="sng" w="264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64" name="Google Shape;264;p29"/>
            <p:cNvCxnSpPr/>
            <p:nvPr/>
          </p:nvCxnSpPr>
          <p:spPr>
            <a:xfrm rot="10800000">
              <a:off x="11347350" y="10185224"/>
              <a:ext cx="1816200" cy="0"/>
            </a:xfrm>
            <a:prstGeom prst="straightConnector1">
              <a:avLst/>
            </a:prstGeom>
            <a:noFill/>
            <a:ln cap="flat" cmpd="sng" w="264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265" name="Google Shape;265;p29"/>
          <p:cNvGrpSpPr/>
          <p:nvPr/>
        </p:nvGrpSpPr>
        <p:grpSpPr>
          <a:xfrm>
            <a:off x="7238186" y="5289139"/>
            <a:ext cx="1271233" cy="1393248"/>
            <a:chOff x="11079360" y="8874512"/>
            <a:chExt cx="2466977" cy="2703761"/>
          </a:xfrm>
        </p:grpSpPr>
        <p:pic>
          <p:nvPicPr>
            <p:cNvPr descr="latex-image-1.pdf" id="266" name="Google Shape;26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53900" y="8874512"/>
              <a:ext cx="203200" cy="330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tex-image-1.pdf" id="267" name="Google Shape;26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79360" y="9976891"/>
              <a:ext cx="203201" cy="381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9"/>
            <p:cNvSpPr txBox="1"/>
            <p:nvPr/>
          </p:nvSpPr>
          <p:spPr>
            <a:xfrm>
              <a:off x="12153908" y="10983073"/>
              <a:ext cx="3639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200" lIns="26200" spcFirstLastPara="1" rIns="26200" wrap="square" tIns="262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67"/>
                <a:buFont typeface="Arial"/>
                <a:buNone/>
              </a:pPr>
              <a:r>
                <a:rPr b="0" i="0" lang="en-US" sz="183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86"/>
            </a:p>
          </p:txBody>
        </p:sp>
        <p:sp>
          <p:nvSpPr>
            <p:cNvPr id="269" name="Google Shape;269;p29"/>
            <p:cNvSpPr txBox="1"/>
            <p:nvPr/>
          </p:nvSpPr>
          <p:spPr>
            <a:xfrm>
              <a:off x="13250537" y="9812795"/>
              <a:ext cx="2958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200" lIns="26200" spcFirstLastPara="1" rIns="26200" wrap="square" tIns="262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67"/>
                <a:buFont typeface="Arial"/>
                <a:buNone/>
              </a:pPr>
              <a:r>
                <a:rPr b="0" i="0" lang="en-US" sz="183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86"/>
            </a:p>
          </p:txBody>
        </p:sp>
      </p:grpSp>
      <p:cxnSp>
        <p:nvCxnSpPr>
          <p:cNvPr id="270" name="Google Shape;270;p29"/>
          <p:cNvCxnSpPr>
            <a:stCxn id="261" idx="0"/>
          </p:cNvCxnSpPr>
          <p:nvPr/>
        </p:nvCxnSpPr>
        <p:spPr>
          <a:xfrm flipH="1" rot="10800000">
            <a:off x="7866250" y="4880375"/>
            <a:ext cx="63300" cy="302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71" name="Google Shape;271;p29"/>
          <p:cNvGrpSpPr/>
          <p:nvPr/>
        </p:nvGrpSpPr>
        <p:grpSpPr>
          <a:xfrm>
            <a:off x="7250259" y="5245614"/>
            <a:ext cx="1259918" cy="1389522"/>
            <a:chOff x="9528721" y="5363589"/>
            <a:chExt cx="1228709" cy="1367102"/>
          </a:xfrm>
        </p:grpSpPr>
        <p:grpSp>
          <p:nvGrpSpPr>
            <p:cNvPr id="272" name="Google Shape;272;p29"/>
            <p:cNvGrpSpPr/>
            <p:nvPr/>
          </p:nvGrpSpPr>
          <p:grpSpPr>
            <a:xfrm>
              <a:off x="10068719" y="5363589"/>
              <a:ext cx="648550" cy="1367102"/>
              <a:chOff x="12287750" y="8874512"/>
              <a:chExt cx="1258587" cy="2653021"/>
            </a:xfrm>
          </p:grpSpPr>
          <p:pic>
            <p:nvPicPr>
              <p:cNvPr descr="latex-image-1.pdf" id="273" name="Google Shape;273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2330452" y="8874512"/>
                <a:ext cx="203200" cy="3302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74;p29"/>
              <p:cNvSpPr txBox="1"/>
              <p:nvPr/>
            </p:nvSpPr>
            <p:spPr>
              <a:xfrm>
                <a:off x="12287750" y="10973433"/>
                <a:ext cx="3639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4800" lIns="24800" spcFirstLastPara="1" rIns="24800" wrap="square" tIns="2480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45"/>
                  <a:buFont typeface="Arial"/>
                  <a:buNone/>
                </a:pPr>
                <a:r>
                  <a:rPr b="0" i="0" lang="en-US" sz="1733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270"/>
              </a:p>
            </p:txBody>
          </p:sp>
          <p:sp>
            <p:nvSpPr>
              <p:cNvPr id="275" name="Google Shape;275;p29"/>
              <p:cNvSpPr txBox="1"/>
              <p:nvPr/>
            </p:nvSpPr>
            <p:spPr>
              <a:xfrm>
                <a:off x="13250537" y="9812795"/>
                <a:ext cx="295800" cy="16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4800" lIns="24800" spcFirstLastPara="1" rIns="24800" wrap="square" tIns="2480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45"/>
                  <a:buFont typeface="Arial"/>
                  <a:buNone/>
                </a:pPr>
                <a:r>
                  <a:t/>
                </a:r>
                <a:endParaRPr sz="270"/>
              </a:p>
            </p:txBody>
          </p:sp>
        </p:grpSp>
        <p:pic>
          <p:nvPicPr>
            <p:cNvPr descr="latex-image-1.pdf" id="276" name="Google Shape;27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8721" y="5900689"/>
              <a:ext cx="104709" cy="170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tex-image-1.pdf" id="277" name="Google Shape;277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52721" y="5900676"/>
              <a:ext cx="104709" cy="1701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8" name="Google Shape;278;p29"/>
          <p:cNvCxnSpPr/>
          <p:nvPr/>
        </p:nvCxnSpPr>
        <p:spPr>
          <a:xfrm flipH="1" rot="10800000">
            <a:off x="8114650" y="4929200"/>
            <a:ext cx="214200" cy="1656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29"/>
          <p:cNvCxnSpPr/>
          <p:nvPr/>
        </p:nvCxnSpPr>
        <p:spPr>
          <a:xfrm flipH="1" rot="10800000">
            <a:off x="8504300" y="4588225"/>
            <a:ext cx="370200" cy="535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29"/>
          <p:cNvCxnSpPr/>
          <p:nvPr/>
        </p:nvCxnSpPr>
        <p:spPr>
          <a:xfrm rot="10800000">
            <a:off x="9080250" y="4219625"/>
            <a:ext cx="445500" cy="1026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1" name="Google Shape;281;p29"/>
          <p:cNvGrpSpPr/>
          <p:nvPr/>
        </p:nvGrpSpPr>
        <p:grpSpPr>
          <a:xfrm>
            <a:off x="9111963" y="5318338"/>
            <a:ext cx="1330788" cy="1544615"/>
            <a:chOff x="9111963" y="5318338"/>
            <a:chExt cx="1330788" cy="1544615"/>
          </a:xfrm>
        </p:grpSpPr>
        <p:grpSp>
          <p:nvGrpSpPr>
            <p:cNvPr id="282" name="Google Shape;282;p29"/>
            <p:cNvGrpSpPr/>
            <p:nvPr/>
          </p:nvGrpSpPr>
          <p:grpSpPr>
            <a:xfrm>
              <a:off x="9111963" y="5318338"/>
              <a:ext cx="1330788" cy="1544615"/>
              <a:chOff x="9111963" y="5318338"/>
              <a:chExt cx="1330788" cy="1544615"/>
            </a:xfrm>
          </p:grpSpPr>
          <p:sp>
            <p:nvSpPr>
              <p:cNvPr id="283" name="Google Shape;283;p29"/>
              <p:cNvSpPr txBox="1"/>
              <p:nvPr/>
            </p:nvSpPr>
            <p:spPr>
              <a:xfrm>
                <a:off x="10228550" y="5903325"/>
                <a:ext cx="2142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13294B"/>
                  </a:solidFill>
                </a:endParaRPr>
              </a:p>
            </p:txBody>
          </p:sp>
          <p:grpSp>
            <p:nvGrpSpPr>
              <p:cNvPr id="284" name="Google Shape;284;p29"/>
              <p:cNvGrpSpPr/>
              <p:nvPr/>
            </p:nvGrpSpPr>
            <p:grpSpPr>
              <a:xfrm>
                <a:off x="9111963" y="5318338"/>
                <a:ext cx="1187338" cy="1544615"/>
                <a:chOff x="9074025" y="5318850"/>
                <a:chExt cx="1187338" cy="1544615"/>
              </a:xfrm>
            </p:grpSpPr>
            <p:sp>
              <p:nvSpPr>
                <p:cNvPr id="285" name="Google Shape;285;p29"/>
                <p:cNvSpPr txBox="1"/>
                <p:nvPr/>
              </p:nvSpPr>
              <p:spPr>
                <a:xfrm>
                  <a:off x="9074025" y="5885300"/>
                  <a:ext cx="214200" cy="41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31"/>
                    <a:t>3</a:t>
                  </a:r>
                  <a:endParaRPr/>
                </a:p>
              </p:txBody>
            </p:sp>
            <p:sp>
              <p:nvSpPr>
                <p:cNvPr id="286" name="Google Shape;286;p29"/>
                <p:cNvSpPr txBox="1"/>
                <p:nvPr/>
              </p:nvSpPr>
              <p:spPr>
                <a:xfrm>
                  <a:off x="9711801" y="6584430"/>
                  <a:ext cx="187518" cy="2790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6200" lIns="26200" spcFirstLastPara="1" rIns="26200" wrap="square" tIns="26200">
                  <a:sp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267"/>
                    <a:buFont typeface="Arial"/>
                    <a:buNone/>
                  </a:pPr>
                  <a:r>
                    <a:rPr lang="en-US" sz="1631"/>
                    <a:t>8</a:t>
                  </a:r>
                  <a:endParaRPr sz="100"/>
                </a:p>
              </p:txBody>
            </p:sp>
            <p:sp>
              <p:nvSpPr>
                <p:cNvPr id="287" name="Google Shape;287;p29"/>
                <p:cNvSpPr txBox="1"/>
                <p:nvPr/>
              </p:nvSpPr>
              <p:spPr>
                <a:xfrm>
                  <a:off x="9651500" y="5318850"/>
                  <a:ext cx="214200" cy="302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>
                      <a:solidFill>
                        <a:srgbClr val="13294B"/>
                      </a:solidFill>
                    </a:rPr>
                    <a:t>1</a:t>
                  </a:r>
                  <a:endParaRPr sz="1500">
                    <a:solidFill>
                      <a:srgbClr val="13294B"/>
                    </a:solidFill>
                  </a:endParaRPr>
                </a:p>
              </p:txBody>
            </p:sp>
            <p:grpSp>
              <p:nvGrpSpPr>
                <p:cNvPr id="288" name="Google Shape;288;p29"/>
                <p:cNvGrpSpPr/>
                <p:nvPr/>
              </p:nvGrpSpPr>
              <p:grpSpPr>
                <a:xfrm>
                  <a:off x="9317847" y="5650652"/>
                  <a:ext cx="943516" cy="943516"/>
                  <a:chOff x="11347350" y="9277075"/>
                  <a:chExt cx="1816200" cy="1816200"/>
                </a:xfrm>
              </p:grpSpPr>
              <p:cxnSp>
                <p:nvCxnSpPr>
                  <p:cNvPr id="289" name="Google Shape;289;p29"/>
                  <p:cNvCxnSpPr/>
                  <p:nvPr/>
                </p:nvCxnSpPr>
                <p:spPr>
                  <a:xfrm rot="10800000">
                    <a:off x="12255500" y="9277075"/>
                    <a:ext cx="0" cy="1816200"/>
                  </a:xfrm>
                  <a:prstGeom prst="straightConnector1">
                    <a:avLst/>
                  </a:prstGeom>
                  <a:noFill/>
                  <a:ln cap="flat" cmpd="sng" w="26425">
                    <a:solidFill>
                      <a:srgbClr val="000000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0" name="Google Shape;290;p29"/>
                  <p:cNvCxnSpPr/>
                  <p:nvPr/>
                </p:nvCxnSpPr>
                <p:spPr>
                  <a:xfrm rot="10800000">
                    <a:off x="11347350" y="10185224"/>
                    <a:ext cx="1816200" cy="0"/>
                  </a:xfrm>
                  <a:prstGeom prst="straightConnector1">
                    <a:avLst/>
                  </a:prstGeom>
                  <a:noFill/>
                  <a:ln cap="flat" cmpd="sng" w="26425">
                    <a:solidFill>
                      <a:srgbClr val="000000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</p:cxnSp>
            </p:grpSp>
          </p:grpSp>
        </p:grpSp>
        <p:pic>
          <p:nvPicPr>
            <p:cNvPr descr="latex-image-1.pdf" id="291" name="Google Shape;29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31628" y="5994072"/>
              <a:ext cx="111117" cy="1931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29"/>
          <p:cNvGrpSpPr/>
          <p:nvPr/>
        </p:nvGrpSpPr>
        <p:grpSpPr>
          <a:xfrm>
            <a:off x="7247778" y="5266725"/>
            <a:ext cx="1250406" cy="1331521"/>
            <a:chOff x="7247753" y="5266650"/>
            <a:chExt cx="1250406" cy="1331521"/>
          </a:xfrm>
        </p:grpSpPr>
        <p:grpSp>
          <p:nvGrpSpPr>
            <p:cNvPr id="293" name="Google Shape;293;p29"/>
            <p:cNvGrpSpPr/>
            <p:nvPr/>
          </p:nvGrpSpPr>
          <p:grpSpPr>
            <a:xfrm>
              <a:off x="7807555" y="5266650"/>
              <a:ext cx="690604" cy="1331521"/>
              <a:chOff x="1422676" y="8874505"/>
              <a:chExt cx="749678" cy="1558975"/>
            </a:xfrm>
          </p:grpSpPr>
          <p:pic>
            <p:nvPicPr>
              <p:cNvPr descr="latex-image-1.pdf" id="294" name="Google Shape;294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30214" y="8874505"/>
                <a:ext cx="120622" cy="1960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tex-image-1.pdf" id="295" name="Google Shape;295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2676" y="10237469"/>
                <a:ext cx="120622" cy="1960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tex-image-1.pdf" id="296" name="Google Shape;296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51731" y="9528816"/>
                <a:ext cx="120622" cy="2261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latex-image-1.pdf" id="297" name="Google Shape;29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47753" y="5889097"/>
              <a:ext cx="111117" cy="193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ctrTitle"/>
          </p:nvPr>
        </p:nvSpPr>
        <p:spPr>
          <a:xfrm>
            <a:off x="658368" y="1490472"/>
            <a:ext cx="6638400" cy="23865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GROUND STATE PREP METHODS,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30"/>
          <p:cNvSpPr txBox="1"/>
          <p:nvPr>
            <p:ph idx="1" type="body"/>
          </p:nvPr>
        </p:nvSpPr>
        <p:spPr>
          <a:xfrm>
            <a:off x="658368" y="3968496"/>
            <a:ext cx="6638400" cy="16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type="title"/>
          </p:nvPr>
        </p:nvSpPr>
        <p:spPr>
          <a:xfrm>
            <a:off x="566923" y="4607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KS Ground State Ansatz</a:t>
            </a:r>
            <a:endParaRPr/>
          </a:p>
        </p:txBody>
      </p:sp>
      <p:sp>
        <p:nvSpPr>
          <p:cNvPr id="311" name="Google Shape;311;p31"/>
          <p:cNvSpPr txBox="1"/>
          <p:nvPr>
            <p:ph idx="1" type="body"/>
          </p:nvPr>
        </p:nvSpPr>
        <p:spPr>
          <a:xfrm>
            <a:off x="725400" y="1249575"/>
            <a:ext cx="5250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 variational approach: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Define an ansatz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Find optimal parameters that minimize energy of anstaz.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Our choice of ansatz was informed by strong -coupling perturbation theory.</a:t>
            </a:r>
            <a:endParaRPr/>
          </a:p>
        </p:txBody>
      </p: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3" name="Google Shape;313;p31"/>
          <p:cNvGrpSpPr/>
          <p:nvPr/>
        </p:nvGrpSpPr>
        <p:grpSpPr>
          <a:xfrm>
            <a:off x="5975700" y="1249575"/>
            <a:ext cx="5631000" cy="1498679"/>
            <a:chOff x="5975700" y="1249575"/>
            <a:chExt cx="5631000" cy="1498679"/>
          </a:xfrm>
        </p:grpSpPr>
        <p:sp>
          <p:nvSpPr>
            <p:cNvPr id="314" name="Google Shape;314;p31"/>
            <p:cNvSpPr txBox="1"/>
            <p:nvPr/>
          </p:nvSpPr>
          <p:spPr>
            <a:xfrm>
              <a:off x="5975700" y="1249575"/>
              <a:ext cx="563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3294B"/>
                  </a:solidFill>
                </a:rPr>
                <a:t>In first-order perturbation theory:</a:t>
              </a:r>
              <a:endParaRPr sz="1800">
                <a:solidFill>
                  <a:srgbClr val="13294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3294B"/>
                </a:solidFill>
              </a:endParaRPr>
            </a:p>
          </p:txBody>
        </p:sp>
        <p:pic>
          <p:nvPicPr>
            <p:cNvPr id="315" name="Google Shape;31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6000" y="1824600"/>
              <a:ext cx="5250300" cy="923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" name="Google Shape;316;p31"/>
          <p:cNvGrpSpPr/>
          <p:nvPr/>
        </p:nvGrpSpPr>
        <p:grpSpPr>
          <a:xfrm>
            <a:off x="6096000" y="2380250"/>
            <a:ext cx="2127000" cy="963298"/>
            <a:chOff x="6096000" y="2380250"/>
            <a:chExt cx="2127000" cy="963298"/>
          </a:xfrm>
        </p:grpSpPr>
        <p:sp>
          <p:nvSpPr>
            <p:cNvPr id="317" name="Google Shape;317;p31"/>
            <p:cNvSpPr txBox="1"/>
            <p:nvPr/>
          </p:nvSpPr>
          <p:spPr>
            <a:xfrm>
              <a:off x="6096000" y="2871348"/>
              <a:ext cx="21270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75" lIns="27975" spcFirstLastPara="1" rIns="27975" wrap="square" tIns="27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B8E"/>
                </a:buClr>
                <a:buSzPts val="1707"/>
                <a:buFont typeface="Helvetica Neue"/>
                <a:buNone/>
              </a:pPr>
              <a:r>
                <a:rPr lang="en-US" sz="1500">
                  <a:solidFill>
                    <a:srgbClr val="00AB8E"/>
                  </a:solidFill>
                </a:rPr>
                <a:t>trivial irrep state, or “electric vacuum”</a:t>
              </a:r>
              <a:endParaRPr sz="1500">
                <a:solidFill>
                  <a:srgbClr val="00AB8E"/>
                </a:solidFill>
              </a:endParaRPr>
            </a:p>
          </p:txBody>
        </p:sp>
        <p:cxnSp>
          <p:nvCxnSpPr>
            <p:cNvPr id="318" name="Google Shape;318;p31"/>
            <p:cNvCxnSpPr/>
            <p:nvPr/>
          </p:nvCxnSpPr>
          <p:spPr>
            <a:xfrm flipH="1" rot="10800000">
              <a:off x="7188625" y="2380250"/>
              <a:ext cx="24900" cy="491100"/>
            </a:xfrm>
            <a:prstGeom prst="straightConnector1">
              <a:avLst/>
            </a:prstGeom>
            <a:noFill/>
            <a:ln cap="flat" cmpd="sng" w="13975">
              <a:solidFill>
                <a:srgbClr val="00AB8E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grpSp>
        <p:nvGrpSpPr>
          <p:cNvPr id="319" name="Google Shape;319;p31"/>
          <p:cNvGrpSpPr/>
          <p:nvPr/>
        </p:nvGrpSpPr>
        <p:grpSpPr>
          <a:xfrm>
            <a:off x="8805550" y="2443825"/>
            <a:ext cx="2355300" cy="927000"/>
            <a:chOff x="8805550" y="2443825"/>
            <a:chExt cx="2355300" cy="927000"/>
          </a:xfrm>
        </p:grpSpPr>
        <p:cxnSp>
          <p:nvCxnSpPr>
            <p:cNvPr id="320" name="Google Shape;320;p31"/>
            <p:cNvCxnSpPr/>
            <p:nvPr/>
          </p:nvCxnSpPr>
          <p:spPr>
            <a:xfrm flipH="1" rot="10800000">
              <a:off x="9371500" y="2443825"/>
              <a:ext cx="8400" cy="336000"/>
            </a:xfrm>
            <a:prstGeom prst="straightConnector1">
              <a:avLst/>
            </a:prstGeom>
            <a:noFill/>
            <a:ln cap="flat" cmpd="sng" w="13975">
              <a:solidFill>
                <a:srgbClr val="0076BA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sp>
          <p:nvSpPr>
            <p:cNvPr id="321" name="Google Shape;321;p31"/>
            <p:cNvSpPr txBox="1"/>
            <p:nvPr/>
          </p:nvSpPr>
          <p:spPr>
            <a:xfrm>
              <a:off x="8805550" y="2779825"/>
              <a:ext cx="23553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76BA"/>
                  </a:solidFill>
                </a:rPr>
                <a:t>single plaquette excitation</a:t>
              </a:r>
              <a:endParaRPr sz="1500">
                <a:solidFill>
                  <a:srgbClr val="0076BA"/>
                </a:solidFill>
              </a:endParaRPr>
            </a:p>
          </p:txBody>
        </p:sp>
      </p:grpSp>
      <p:grpSp>
        <p:nvGrpSpPr>
          <p:cNvPr id="322" name="Google Shape;322;p31"/>
          <p:cNvGrpSpPr/>
          <p:nvPr/>
        </p:nvGrpSpPr>
        <p:grpSpPr>
          <a:xfrm>
            <a:off x="1426792" y="3903530"/>
            <a:ext cx="2728195" cy="2728195"/>
            <a:chOff x="17206912" y="1990984"/>
            <a:chExt cx="4730700" cy="4730700"/>
          </a:xfrm>
        </p:grpSpPr>
        <p:cxnSp>
          <p:nvCxnSpPr>
            <p:cNvPr id="323" name="Google Shape;323;p31"/>
            <p:cNvCxnSpPr/>
            <p:nvPr/>
          </p:nvCxnSpPr>
          <p:spPr>
            <a:xfrm rot="10800000">
              <a:off x="18429224" y="1990984"/>
              <a:ext cx="0" cy="473070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4" name="Google Shape;324;p31"/>
            <p:cNvCxnSpPr/>
            <p:nvPr/>
          </p:nvCxnSpPr>
          <p:spPr>
            <a:xfrm rot="10800000">
              <a:off x="20842224" y="1990984"/>
              <a:ext cx="0" cy="473070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5" name="Google Shape;325;p31"/>
            <p:cNvCxnSpPr/>
            <p:nvPr/>
          </p:nvCxnSpPr>
          <p:spPr>
            <a:xfrm rot="10800000">
              <a:off x="17206912" y="3213296"/>
              <a:ext cx="4730700" cy="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6" name="Google Shape;326;p31"/>
            <p:cNvCxnSpPr/>
            <p:nvPr/>
          </p:nvCxnSpPr>
          <p:spPr>
            <a:xfrm rot="10800000">
              <a:off x="17206912" y="5626296"/>
              <a:ext cx="4730700" cy="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7" name="Google Shape;327;p31"/>
            <p:cNvCxnSpPr/>
            <p:nvPr/>
          </p:nvCxnSpPr>
          <p:spPr>
            <a:xfrm rot="10800000">
              <a:off x="17206912" y="4419796"/>
              <a:ext cx="4730700" cy="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8" name="Google Shape;328;p31"/>
            <p:cNvCxnSpPr/>
            <p:nvPr/>
          </p:nvCxnSpPr>
          <p:spPr>
            <a:xfrm rot="10800000">
              <a:off x="19597624" y="1990984"/>
              <a:ext cx="0" cy="4730700"/>
            </a:xfrm>
            <a:prstGeom prst="straightConnector1">
              <a:avLst/>
            </a:prstGeom>
            <a:noFill/>
            <a:ln cap="flat" cmpd="sng" w="293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9" name="Google Shape;329;p31"/>
            <p:cNvCxnSpPr/>
            <p:nvPr/>
          </p:nvCxnSpPr>
          <p:spPr>
            <a:xfrm>
              <a:off x="19604263" y="4404797"/>
              <a:ext cx="1269900" cy="0"/>
            </a:xfrm>
            <a:prstGeom prst="straightConnector1">
              <a:avLst/>
            </a:prstGeom>
            <a:noFill/>
            <a:ln cap="flat" cmpd="sng" w="51275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30" name="Google Shape;330;p31"/>
            <p:cNvCxnSpPr/>
            <p:nvPr/>
          </p:nvCxnSpPr>
          <p:spPr>
            <a:xfrm rot="10800000">
              <a:off x="20823463" y="3160298"/>
              <a:ext cx="0" cy="1269900"/>
            </a:xfrm>
            <a:prstGeom prst="straightConnector1">
              <a:avLst/>
            </a:prstGeom>
            <a:noFill/>
            <a:ln cap="flat" cmpd="sng" w="51275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31" name="Google Shape;331;p31"/>
            <p:cNvCxnSpPr/>
            <p:nvPr/>
          </p:nvCxnSpPr>
          <p:spPr>
            <a:xfrm rot="10800000">
              <a:off x="19616963" y="3185698"/>
              <a:ext cx="0" cy="1269900"/>
            </a:xfrm>
            <a:prstGeom prst="straightConnector1">
              <a:avLst/>
            </a:prstGeom>
            <a:noFill/>
            <a:ln cap="flat" cmpd="sng" w="51275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32" name="Google Shape;332;p31"/>
            <p:cNvCxnSpPr/>
            <p:nvPr/>
          </p:nvCxnSpPr>
          <p:spPr>
            <a:xfrm>
              <a:off x="19604263" y="3198297"/>
              <a:ext cx="1269900" cy="0"/>
            </a:xfrm>
            <a:prstGeom prst="straightConnector1">
              <a:avLst/>
            </a:prstGeom>
            <a:noFill/>
            <a:ln cap="flat" cmpd="sng" w="51275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333" name="Google Shape;333;p31"/>
            <p:cNvSpPr txBox="1"/>
            <p:nvPr/>
          </p:nvSpPr>
          <p:spPr>
            <a:xfrm>
              <a:off x="19984604" y="3416381"/>
              <a:ext cx="5094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00" lIns="29300" spcFirstLastPara="1" rIns="29300" wrap="square" tIns="293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68"/>
                <a:buFont typeface="Helvetica Neue"/>
                <a:buNone/>
              </a:pPr>
              <a:r>
                <a:rPr b="0" i="0" lang="en-US" sz="2768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</a:t>
              </a:r>
              <a:endParaRPr sz="807"/>
            </a:p>
          </p:txBody>
        </p:sp>
      </p:grpSp>
      <p:sp>
        <p:nvSpPr>
          <p:cNvPr id="334" name="Google Shape;334;p31"/>
          <p:cNvSpPr txBox="1"/>
          <p:nvPr/>
        </p:nvSpPr>
        <p:spPr>
          <a:xfrm>
            <a:off x="5975700" y="3703650"/>
            <a:ext cx="58920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Observation: The time-evolution operator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294B"/>
                </a:solidFill>
              </a:rPr>
              <a:t>creates the same states at order t/g</a:t>
            </a:r>
            <a:r>
              <a:rPr baseline="30000" lang="en-US" sz="1800">
                <a:solidFill>
                  <a:srgbClr val="13294B"/>
                </a:solidFill>
              </a:rPr>
              <a:t>2</a:t>
            </a:r>
            <a:r>
              <a:rPr lang="en-US" sz="1800">
                <a:solidFill>
                  <a:srgbClr val="13294B"/>
                </a:solidFill>
              </a:rPr>
              <a:t> as perturbation theory.</a:t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294B"/>
              </a:solidFill>
            </a:endParaRPr>
          </a:p>
        </p:txBody>
      </p:sp>
      <p:pic>
        <p:nvPicPr>
          <p:cNvPr id="335" name="Google Shape;3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4243651"/>
            <a:ext cx="5771624" cy="8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/>
          <p:nvPr/>
        </p:nvSpPr>
        <p:spPr>
          <a:xfrm>
            <a:off x="4793950" y="5924775"/>
            <a:ext cx="65001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3294B"/>
                </a:solidFill>
              </a:rPr>
              <a:t>We already knew how to build time-evolution operators!</a:t>
            </a:r>
            <a:endParaRPr b="1" sz="1800">
              <a:solidFill>
                <a:srgbClr val="13294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566923" y="236025"/>
            <a:ext cx="11039700" cy="591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Interlude: Quantum Circuits for SU(3) LGT</a:t>
            </a:r>
            <a:endParaRPr/>
          </a:p>
        </p:txBody>
      </p:sp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692100" y="966600"/>
            <a:ext cx="10881300" cy="48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In our previous work, we described a quantum algorithm for time evolution of pure SU(3) lattice gauge theory. Key points:</a:t>
            </a:r>
            <a:endParaRPr/>
          </a:p>
          <a:p>
            <a:pPr indent="-34671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0"/>
              <a:buAutoNum type="arabicPeriod"/>
            </a:pPr>
            <a:r>
              <a:rPr lang="en-US"/>
              <a:t>Trotterization to individual Givens rotations from plaquette state                       . Transition amplitudes </a:t>
            </a:r>
            <a:r>
              <a:rPr lang="en-US"/>
              <a:t>classically</a:t>
            </a:r>
            <a:r>
              <a:rPr lang="en-US"/>
              <a:t> pre-computed using the </a:t>
            </a:r>
            <a:r>
              <a:rPr lang="en-US">
                <a:solidFill>
                  <a:srgbClr val="D41876"/>
                </a:solidFill>
                <a:latin typeface="Avenir"/>
                <a:ea typeface="Avenir"/>
                <a:cs typeface="Avenir"/>
                <a:sym typeface="Avenir"/>
              </a:rPr>
              <a:t>m</a:t>
            </a:r>
            <a:r>
              <a:rPr lang="en-US">
                <a:solidFill>
                  <a:srgbClr val="0076BA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>
                <a:solidFill>
                  <a:srgbClr val="EE220C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>
                <a:solidFill>
                  <a:srgbClr val="00AB8E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-US">
                <a:solidFill>
                  <a:srgbClr val="FEAE00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-US">
                <a:solidFill>
                  <a:srgbClr val="1DB100"/>
                </a:solidFill>
                <a:latin typeface="Avenir"/>
                <a:ea typeface="Avenir"/>
                <a:cs typeface="Avenir"/>
                <a:sym typeface="Avenir"/>
              </a:rPr>
              <a:t>r</a:t>
            </a: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>
                <a:solidFill>
                  <a:srgbClr val="FEAE00"/>
                </a:solidFill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-US">
                <a:solidFill>
                  <a:srgbClr val="00AB8E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lang="en-US">
                <a:solidFill>
                  <a:srgbClr val="EE220C"/>
                </a:solidFill>
                <a:latin typeface="Avenir"/>
                <a:ea typeface="Avenir"/>
                <a:cs typeface="Avenir"/>
                <a:sym typeface="Avenir"/>
              </a:rPr>
              <a:t>r</a:t>
            </a:r>
            <a:r>
              <a:rPr lang="en-US">
                <a:solidFill>
                  <a:srgbClr val="0076BA"/>
                </a:solidFill>
                <a:latin typeface="Avenir"/>
                <a:ea typeface="Avenir"/>
                <a:cs typeface="Avenir"/>
                <a:sym typeface="Avenir"/>
              </a:rPr>
              <a:t>m</a:t>
            </a:r>
            <a:r>
              <a:rPr lang="en-US">
                <a:solidFill>
                  <a:srgbClr val="D41876"/>
                </a:solidFill>
                <a:latin typeface="Avenir"/>
                <a:ea typeface="Avenir"/>
                <a:cs typeface="Avenir"/>
                <a:sym typeface="Avenir"/>
              </a:rPr>
              <a:t>u</a:t>
            </a:r>
            <a:r>
              <a:rPr lang="en-US">
                <a:solidFill>
                  <a:srgbClr val="1DB100"/>
                </a:solidFill>
                <a:latin typeface="Avenir"/>
                <a:ea typeface="Avenir"/>
                <a:cs typeface="Avenir"/>
                <a:sym typeface="Avenir"/>
              </a:rPr>
              <a:t>l</a:t>
            </a:r>
            <a:r>
              <a:rPr lang="en-US">
                <a:solidFill>
                  <a:srgbClr val="FF42A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/>
              <a:t>:</a:t>
            </a:r>
            <a:endParaRPr/>
          </a:p>
        </p:txBody>
      </p:sp>
      <p:sp>
        <p:nvSpPr>
          <p:cNvPr id="344" name="Google Shape;344;p32"/>
          <p:cNvSpPr txBox="1"/>
          <p:nvPr>
            <p:ph idx="12" type="sldNum"/>
          </p:nvPr>
        </p:nvSpPr>
        <p:spPr>
          <a:xfrm>
            <a:off x="11234478" y="6354827"/>
            <a:ext cx="372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32"/>
          <p:cNvSpPr txBox="1"/>
          <p:nvPr/>
        </p:nvSpPr>
        <p:spPr>
          <a:xfrm>
            <a:off x="566925" y="6192175"/>
            <a:ext cx="107136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Phys.Rev.D 112 (2025):</a:t>
            </a: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Praveen Balaji, Cianan Conefrey-Shinozaki, Patrick Draper, Jason K. Elhaderi, Drishti Gupta, Luis Hidalgo, Andrew Lytle, Enrico Rinaldi ;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Phys.Rev.D 103 (2021): Anthony Ciavarella,  </a:t>
            </a:r>
            <a:r>
              <a:rPr lang="en-US" sz="1200"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3"/>
              </a:rPr>
              <a:t>Natalie Klco</a:t>
            </a: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,  </a:t>
            </a:r>
            <a:r>
              <a:rPr lang="en-US" sz="1200"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4"/>
              </a:rPr>
              <a:t>Martin J. Savage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6" name="Google Shape;34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400" y="1833600"/>
            <a:ext cx="1295300" cy="23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7" name="Google Shape;34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700" y="2471750"/>
            <a:ext cx="11704101" cy="12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8" name="Google Shape;34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2236" y="3959282"/>
            <a:ext cx="8663180" cy="183572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3998540" y="3858150"/>
            <a:ext cx="1818358" cy="23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00" lIns="27400" spcFirstLastPara="1" rIns="27400" wrap="square" tIns="27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8E"/>
              </a:buClr>
              <a:buSzPts val="1294"/>
              <a:buFont typeface="Helvetica Neue"/>
              <a:buNone/>
            </a:pPr>
            <a:r>
              <a:rPr b="0" i="0" lang="en-US" sz="1294" u="none" cap="none" strike="noStrike">
                <a:solidFill>
                  <a:srgbClr val="00A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 over internal states</a:t>
            </a:r>
            <a:endParaRPr sz="755"/>
          </a:p>
        </p:txBody>
      </p:sp>
      <p:grpSp>
        <p:nvGrpSpPr>
          <p:cNvPr id="350" name="Google Shape;350;p32"/>
          <p:cNvGrpSpPr/>
          <p:nvPr/>
        </p:nvGrpSpPr>
        <p:grpSpPr>
          <a:xfrm>
            <a:off x="3342521" y="4752738"/>
            <a:ext cx="6516979" cy="613671"/>
            <a:chOff x="3342521" y="4752738"/>
            <a:chExt cx="6516979" cy="613671"/>
          </a:xfrm>
        </p:grpSpPr>
        <p:sp>
          <p:nvSpPr>
            <p:cNvPr id="351" name="Google Shape;351;p32"/>
            <p:cNvSpPr txBox="1"/>
            <p:nvPr/>
          </p:nvSpPr>
          <p:spPr>
            <a:xfrm>
              <a:off x="7916564" y="4752738"/>
              <a:ext cx="1942936" cy="234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00" lIns="27400" spcFirstLastPara="1" rIns="27400" wrap="square" tIns="274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6BA"/>
                </a:buClr>
                <a:buSzPts val="1294"/>
                <a:buFont typeface="Helvetica Neue"/>
                <a:buNone/>
              </a:pPr>
              <a:r>
                <a:rPr b="0" i="0" lang="en-US" sz="1294" u="none" cap="none" strike="noStrike">
                  <a:solidFill>
                    <a:srgbClr val="0076BA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CGs for active link states </a:t>
              </a:r>
              <a:endParaRPr sz="755"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342521" y="4987496"/>
              <a:ext cx="4520413" cy="378912"/>
            </a:xfrm>
            <a:prstGeom prst="rect">
              <a:avLst/>
            </a:prstGeom>
            <a:noFill/>
            <a:ln cap="flat" cmpd="sng" w="13700">
              <a:solidFill>
                <a:srgbClr val="0076B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400" lIns="27400" spcFirstLastPara="1" rIns="27400" wrap="square" tIns="27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6"/>
                <a:buFont typeface="Helvetica Neue"/>
                <a:buNone/>
              </a:pPr>
              <a:r>
                <a:t/>
              </a:r>
              <a:endParaRPr b="0" i="0" sz="17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53" name="Google Shape;353;p32"/>
          <p:cNvGrpSpPr/>
          <p:nvPr/>
        </p:nvGrpSpPr>
        <p:grpSpPr>
          <a:xfrm>
            <a:off x="6501161" y="5368736"/>
            <a:ext cx="3400502" cy="710324"/>
            <a:chOff x="6501161" y="5368736"/>
            <a:chExt cx="3400502" cy="710324"/>
          </a:xfrm>
        </p:grpSpPr>
        <p:sp>
          <p:nvSpPr>
            <p:cNvPr id="354" name="Google Shape;354;p32"/>
            <p:cNvSpPr txBox="1"/>
            <p:nvPr/>
          </p:nvSpPr>
          <p:spPr>
            <a:xfrm>
              <a:off x="7758965" y="5844465"/>
              <a:ext cx="1586675" cy="234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00" lIns="27400" spcFirstLastPara="1" rIns="27400" wrap="square" tIns="274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7200"/>
                </a:buClr>
                <a:buSzPts val="1294"/>
                <a:buFont typeface="Helvetica Neue"/>
                <a:buNone/>
              </a:pPr>
              <a:r>
                <a:rPr b="0" i="0" lang="en-US" sz="1294" u="none" cap="none" strike="noStrike">
                  <a:solidFill>
                    <a:srgbClr val="F272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final state singlet CG</a:t>
              </a:r>
              <a:endParaRPr sz="755"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6501161" y="5368736"/>
              <a:ext cx="3400502" cy="353026"/>
            </a:xfrm>
            <a:prstGeom prst="rect">
              <a:avLst/>
            </a:prstGeom>
            <a:noFill/>
            <a:ln cap="flat" cmpd="sng" w="137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400" lIns="27400" spcFirstLastPara="1" rIns="27400" wrap="square" tIns="27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6"/>
                <a:buFont typeface="Helvetica Neue"/>
                <a:buNone/>
              </a:pPr>
              <a:r>
                <a:t/>
              </a:r>
              <a:endParaRPr b="0" i="0" sz="17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6766772" y="4108070"/>
            <a:ext cx="4084551" cy="611219"/>
            <a:chOff x="6766772" y="4108070"/>
            <a:chExt cx="4084551" cy="611219"/>
          </a:xfrm>
        </p:grpSpPr>
        <p:sp>
          <p:nvSpPr>
            <p:cNvPr id="357" name="Google Shape;357;p32"/>
            <p:cNvSpPr txBox="1"/>
            <p:nvPr/>
          </p:nvSpPr>
          <p:spPr>
            <a:xfrm>
              <a:off x="7291458" y="4108070"/>
              <a:ext cx="3559865" cy="234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00" lIns="27400" spcFirstLastPara="1" rIns="27400" wrap="square" tIns="274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B100"/>
                </a:buClr>
                <a:buSzPts val="1294"/>
                <a:buFont typeface="Helvetica Neue"/>
                <a:buNone/>
              </a:pPr>
              <a:r>
                <a:rPr b="0" i="0" lang="en-US" sz="1294" u="none" cap="none" strike="noStrike">
                  <a:solidFill>
                    <a:srgbClr val="1DB1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conventional phase relating states of R* to Rbar</a:t>
              </a:r>
              <a:endParaRPr sz="755"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6766772" y="4388753"/>
              <a:ext cx="517566" cy="330537"/>
            </a:xfrm>
            <a:prstGeom prst="rect">
              <a:avLst/>
            </a:prstGeom>
            <a:noFill/>
            <a:ln cap="flat" cmpd="sng" w="13700">
              <a:solidFill>
                <a:srgbClr val="1DB1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400" lIns="27400" spcFirstLastPara="1" rIns="27400" wrap="square" tIns="27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6"/>
                <a:buFont typeface="Helvetica Neue"/>
                <a:buNone/>
              </a:pPr>
              <a:r>
                <a:t/>
              </a:r>
              <a:endParaRPr b="0" i="0" sz="17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59" name="Google Shape;359;p32"/>
          <p:cNvGrpSpPr/>
          <p:nvPr/>
        </p:nvGrpSpPr>
        <p:grpSpPr>
          <a:xfrm>
            <a:off x="3346027" y="5375417"/>
            <a:ext cx="3123356" cy="703643"/>
            <a:chOff x="3346027" y="5375417"/>
            <a:chExt cx="3123356" cy="703643"/>
          </a:xfrm>
        </p:grpSpPr>
        <p:sp>
          <p:nvSpPr>
            <p:cNvPr id="360" name="Google Shape;360;p32"/>
            <p:cNvSpPr txBox="1"/>
            <p:nvPr/>
          </p:nvSpPr>
          <p:spPr>
            <a:xfrm>
              <a:off x="4076291" y="5844465"/>
              <a:ext cx="1662878" cy="234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00" lIns="27400" spcFirstLastPara="1" rIns="27400" wrap="square" tIns="274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1876"/>
                </a:buClr>
                <a:buSzPts val="1294"/>
                <a:buFont typeface="Helvetica Neue"/>
                <a:buNone/>
              </a:pPr>
              <a:r>
                <a:rPr b="0" i="0" lang="en-US" sz="1294" u="none" cap="none" strike="noStrike">
                  <a:solidFill>
                    <a:srgbClr val="D4187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initial state singlet CG</a:t>
              </a:r>
              <a:endParaRPr sz="755"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346027" y="5375417"/>
              <a:ext cx="3123356" cy="353026"/>
            </a:xfrm>
            <a:prstGeom prst="rect">
              <a:avLst/>
            </a:prstGeom>
            <a:noFill/>
            <a:ln cap="flat" cmpd="sng" w="13700">
              <a:solidFill>
                <a:srgbClr val="D41876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400" lIns="27400" spcFirstLastPara="1" rIns="27400" wrap="square" tIns="27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6"/>
                <a:buFont typeface="Helvetica Neue"/>
                <a:buNone/>
              </a:pPr>
              <a:r>
                <a:t/>
              </a:r>
              <a:endParaRPr b="0" i="0" sz="17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llinois">
      <a:dk1>
        <a:srgbClr val="12284B"/>
      </a:dk1>
      <a:lt1>
        <a:srgbClr val="FFFFFF"/>
      </a:lt1>
      <a:dk2>
        <a:srgbClr val="FF542E"/>
      </a:dk2>
      <a:lt2>
        <a:srgbClr val="FFFFFF"/>
      </a:lt2>
      <a:accent1>
        <a:srgbClr val="FF542E"/>
      </a:accent1>
      <a:accent2>
        <a:srgbClr val="12284B"/>
      </a:accent2>
      <a:accent3>
        <a:srgbClr val="FCB316"/>
      </a:accent3>
      <a:accent4>
        <a:srgbClr val="006130"/>
      </a:accent4>
      <a:accent5>
        <a:srgbClr val="007E8E"/>
      </a:accent5>
      <a:accent6>
        <a:srgbClr val="5C0E41"/>
      </a:accent6>
      <a:hlink>
        <a:srgbClr val="1D58A7"/>
      </a:hlink>
      <a:folHlink>
        <a:srgbClr val="C841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