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7" r:id="rId2"/>
    <p:sldId id="943" r:id="rId3"/>
    <p:sldId id="767" r:id="rId4"/>
    <p:sldId id="935" r:id="rId5"/>
    <p:sldId id="939" r:id="rId6"/>
    <p:sldId id="977" r:id="rId7"/>
    <p:sldId id="976" r:id="rId8"/>
    <p:sldId id="974" r:id="rId9"/>
    <p:sldId id="973" r:id="rId10"/>
    <p:sldId id="894" r:id="rId11"/>
    <p:sldId id="259" r:id="rId12"/>
    <p:sldId id="260" r:id="rId13"/>
    <p:sldId id="276" r:id="rId14"/>
    <p:sldId id="978" r:id="rId15"/>
    <p:sldId id="979" r:id="rId16"/>
    <p:sldId id="980" r:id="rId17"/>
    <p:sldId id="981" r:id="rId18"/>
    <p:sldId id="947" r:id="rId19"/>
    <p:sldId id="983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78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53E10D-7A1C-47A4-89C4-85CF0FE40E68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5050AD-DD4B-4D84-9648-8064C5403F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2088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CBB8CC-B6E8-274F-A7C5-08D69178183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9762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Say that I will talk about inflation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CBB8CC-B6E8-274F-A7C5-08D69178183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0084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5050AD-DD4B-4D84-9648-8064C5403FF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7778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215277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5050AD-DD4B-4D84-9648-8064C5403FF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1489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>
          <a:extLst>
            <a:ext uri="{FF2B5EF4-FFF2-40B4-BE49-F238E27FC236}">
              <a16:creationId xmlns:a16="http://schemas.microsoft.com/office/drawing/2014/main" id="{CC351498-33FA-4B29-5A97-A692DDA819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203bcc07fa7_1_5:notes">
            <a:extLst>
              <a:ext uri="{FF2B5EF4-FFF2-40B4-BE49-F238E27FC236}">
                <a16:creationId xmlns:a16="http://schemas.microsoft.com/office/drawing/2014/main" id="{8FDF6128-ABF9-A211-4161-67D4F684931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g203bcc07fa7_1_5:notes">
            <a:extLst>
              <a:ext uri="{FF2B5EF4-FFF2-40B4-BE49-F238E27FC236}">
                <a16:creationId xmlns:a16="http://schemas.microsoft.com/office/drawing/2014/main" id="{B8CD23BD-EF4F-6AD1-A9C1-502429585E3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76083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>
          <a:extLst>
            <a:ext uri="{FF2B5EF4-FFF2-40B4-BE49-F238E27FC236}">
              <a16:creationId xmlns:a16="http://schemas.microsoft.com/office/drawing/2014/main" id="{277E9EE8-700A-8063-D0CF-3A0C23C757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203bcc07fa7_1_5:notes">
            <a:extLst>
              <a:ext uri="{FF2B5EF4-FFF2-40B4-BE49-F238E27FC236}">
                <a16:creationId xmlns:a16="http://schemas.microsoft.com/office/drawing/2014/main" id="{1772981C-667E-22F8-C9C6-38234413699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g203bcc07fa7_1_5:notes">
            <a:extLst>
              <a:ext uri="{FF2B5EF4-FFF2-40B4-BE49-F238E27FC236}">
                <a16:creationId xmlns:a16="http://schemas.microsoft.com/office/drawing/2014/main" id="{E63F0893-AB3D-15AB-80EF-5CF1E97F5CB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191052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>
          <a:extLst>
            <a:ext uri="{FF2B5EF4-FFF2-40B4-BE49-F238E27FC236}">
              <a16:creationId xmlns:a16="http://schemas.microsoft.com/office/drawing/2014/main" id="{AD629C47-140C-2772-0D5A-8D5FF26F50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203bcc07fa7_1_5:notes">
            <a:extLst>
              <a:ext uri="{FF2B5EF4-FFF2-40B4-BE49-F238E27FC236}">
                <a16:creationId xmlns:a16="http://schemas.microsoft.com/office/drawing/2014/main" id="{3A5949ED-7FFF-A70D-0CCF-1C5960FC90D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g203bcc07fa7_1_5:notes">
            <a:extLst>
              <a:ext uri="{FF2B5EF4-FFF2-40B4-BE49-F238E27FC236}">
                <a16:creationId xmlns:a16="http://schemas.microsoft.com/office/drawing/2014/main" id="{6DEBB49C-5A2B-25B9-2738-6F465DFB658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765820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>
          <a:extLst>
            <a:ext uri="{FF2B5EF4-FFF2-40B4-BE49-F238E27FC236}">
              <a16:creationId xmlns:a16="http://schemas.microsoft.com/office/drawing/2014/main" id="{9CB3ABB0-A252-CCB1-B6E7-10AC8A0F92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203bcc07fa7_1_5:notes">
            <a:extLst>
              <a:ext uri="{FF2B5EF4-FFF2-40B4-BE49-F238E27FC236}">
                <a16:creationId xmlns:a16="http://schemas.microsoft.com/office/drawing/2014/main" id="{E58D1F13-A642-68FD-91B2-79D3E21EC5E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g203bcc07fa7_1_5:notes">
            <a:extLst>
              <a:ext uri="{FF2B5EF4-FFF2-40B4-BE49-F238E27FC236}">
                <a16:creationId xmlns:a16="http://schemas.microsoft.com/office/drawing/2014/main" id="{49CBB509-79E1-EDF1-9923-87F5060DEAE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451426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00E28F-F4E1-5B41-9769-F7B2C3E020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2E63C6D-CA9F-4D65-5092-239AAF7A6E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CC5E87-3303-8B6A-0441-9BABF98BA1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C5BC3-8E79-4849-B383-EB9B29E5C4A9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1C720B-6357-8E3E-136E-DC13219669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71DDFE-03FC-D170-F2F0-323E893A6B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D2577-7173-473F-872B-D9FAADD94F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0408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253933-B355-5CAE-BB40-357C536962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12A3BC2-CB4F-7D46-5EB6-5DB42E977A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C9FE60-4C0F-51E0-109A-678986F1AF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C5BC3-8E79-4849-B383-EB9B29E5C4A9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BC5044-92E8-DFC2-9E94-66A4B74E6C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A6539-8C8C-CB59-C0F6-1767E812C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D2577-7173-473F-872B-D9FAADD94F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6721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7902B57-4CE4-9DC4-C3C0-775E0F55C63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F59E3C2-C230-C486-344F-39F0487E2A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D3931B-5187-09A5-F00C-BCD483010A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C5BC3-8E79-4849-B383-EB9B29E5C4A9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C6967E-AD29-3964-0D02-C3ED89D0C6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BA0F28-E9C8-F182-C000-03284422C1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D2577-7173-473F-872B-D9FAADD94F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9713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415600" y="414528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body" idx="1"/>
          </p:nvPr>
        </p:nvSpPr>
        <p:spPr>
          <a:xfrm>
            <a:off x="415600" y="1341120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189" lvl="0" indent="-342892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378" lvl="1" indent="-330192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2pPr>
            <a:lvl3pPr marL="1371566" lvl="2" indent="-317492">
              <a:spcBef>
                <a:spcPts val="0"/>
              </a:spcBef>
              <a:spcAft>
                <a:spcPts val="0"/>
              </a:spcAft>
              <a:buSzPts val="1400"/>
              <a:buChar char="➢"/>
              <a:defRPr/>
            </a:lvl3pPr>
            <a:lvl4pPr marL="1828754" lvl="3" indent="-304793">
              <a:spcBef>
                <a:spcPts val="0"/>
              </a:spcBef>
              <a:spcAft>
                <a:spcPts val="0"/>
              </a:spcAft>
              <a:buSzPts val="1200"/>
              <a:buChar char="✦"/>
              <a:defRPr sz="1200"/>
            </a:lvl4pPr>
            <a:lvl5pPr marL="2285943" lvl="4" indent="-292093">
              <a:spcBef>
                <a:spcPts val="0"/>
              </a:spcBef>
              <a:spcAft>
                <a:spcPts val="0"/>
              </a:spcAft>
              <a:buSzPts val="1000"/>
              <a:buChar char="▸"/>
              <a:defRPr sz="1000"/>
            </a:lvl5pPr>
            <a:lvl6pPr marL="2743132" lvl="5" indent="-292093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6pPr>
            <a:lvl7pPr marL="3200320" lvl="6" indent="-292093">
              <a:spcBef>
                <a:spcPts val="0"/>
              </a:spcBef>
              <a:spcAft>
                <a:spcPts val="0"/>
              </a:spcAft>
              <a:buSzPts val="1000"/>
              <a:buChar char="□"/>
              <a:defRPr sz="1000"/>
            </a:lvl7pPr>
            <a:lvl8pPr marL="3657509" lvl="7" indent="-292093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8pPr>
            <a:lvl9pPr marL="4114697" lvl="8" indent="-292093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sldNum" idx="12"/>
          </p:nvPr>
        </p:nvSpPr>
        <p:spPr>
          <a:xfrm>
            <a:off x="11559033" y="6217633"/>
            <a:ext cx="469200" cy="5248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7783746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ysicsRetreatPlanning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00917806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E47B50-CEE1-D8CD-9083-95F53674F1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C324D7-68BD-89D8-47CD-C736775582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F32788-C6F3-8CDB-3A93-C3F9EF4140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C5BC3-8E79-4849-B383-EB9B29E5C4A9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B254C2-9911-EBA9-D78A-CE63D992C7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65C332-85A1-B430-4E1E-E2F51CFFBF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D2577-7173-473F-872B-D9FAADD94F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9401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E03754-63BB-D019-55AB-5A6E75FC6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D2EF9B-ECAF-6DC2-C80B-B4114FD223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12E62E-B460-256B-39B5-B8A728E595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C5BC3-8E79-4849-B383-EB9B29E5C4A9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928D04-7E05-4D3B-65B1-492B7DB1DC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BB9DAB-BFDE-AADC-7629-2D8DE3F73E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D2577-7173-473F-872B-D9FAADD94F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9127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78E380-C038-9A87-B0F8-2E3B7F3B3C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F2E8C7-C31E-D8F2-A984-42CB3ED032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4CA942-77C0-6D4C-A003-20F9067864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EF751F-B7D7-6775-49E5-17EF6B5A99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C5BC3-8E79-4849-B383-EB9B29E5C4A9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50CECB-DBF9-3EF5-A92D-445953C4C0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3423AD-D84A-9B52-2816-4901D80389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D2577-7173-473F-872B-D9FAADD94F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554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EC66F4-B033-2995-BE41-F81689E0B5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F21673-510E-E884-43E5-6B6D933A71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9D625A-811D-BA16-20B3-E403A06FE3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CFF527C-6110-B6E0-0E0C-6EFEF90ACBC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D3C605B-E4B1-F883-C6FA-39F831076B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89C862A-DAF2-7FAB-8FF5-6A16BAC450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C5BC3-8E79-4849-B383-EB9B29E5C4A9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AFE21AD-FF9E-A22E-6840-25367E3FCE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BC1F7E8-27CF-7EB2-1829-DE9A01D4A7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D2577-7173-473F-872B-D9FAADD94F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4891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A09A99-81A3-F508-DA0D-C2E4A73F39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66A26D8-D097-BA23-5271-D8D086FDF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C5BC3-8E79-4849-B383-EB9B29E5C4A9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E9D810B-071B-2B9C-36C4-E363258C83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48EE15C-1545-C0C5-755E-538F78375E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D2577-7173-473F-872B-D9FAADD94F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228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5C3F1AC-3417-23CF-8965-D09B2288D5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C5BC3-8E79-4849-B383-EB9B29E5C4A9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FF26072-80D5-432B-762B-926B1707B8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4C5B84-ABA9-BD61-C626-F83F1B5098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D2577-7173-473F-872B-D9FAADD94F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7245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6D76D2-CC31-8BE2-FD87-A0724FE57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F989F9-9BA6-E89B-5226-9589984C6E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6DB93FC-A0F5-69D3-30A7-E45A69D6E0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C41F73-8E60-A06C-2280-00463E7468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C5BC3-8E79-4849-B383-EB9B29E5C4A9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2B38B0-F5A5-8CCE-0EC4-F77EE75669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8B4F8E-E770-DD0E-CB31-05C85E885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D2577-7173-473F-872B-D9FAADD94F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2967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873F14-9EB7-B80D-0011-5989040C02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EEDCC57-8EBA-79CB-3415-B75FE4465B8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296911-7D16-2EAE-C569-88D3018916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E622F5-9930-0FEF-B54D-A2EDA5CF41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C5BC3-8E79-4849-B383-EB9B29E5C4A9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2B7B83-AE5F-3A39-2BD6-F7B621BAF7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004030-672D-604E-1EB7-95CDC6C713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D2577-7173-473F-872B-D9FAADD94F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6664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BDD0C1-A106-F624-3F6B-9482D89F06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196088-749B-9C0A-9033-FCC1841C97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DB3A5D-F6C8-C7AF-63AD-8F4D87D36B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B1C5BC3-8E79-4849-B383-EB9B29E5C4A9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EE37DE-BE0C-D2CB-8096-FCF4CA498D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F33849-EF86-C3B1-344C-27D0A6CF96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B5D2577-7173-473F-872B-D9FAADD94F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7120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gif"/><Relationship Id="rId4" Type="http://schemas.openxmlformats.org/officeDocument/2006/relationships/image" Target="../media/image5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jp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6.jp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8029" y="1429263"/>
            <a:ext cx="5358916" cy="1518012"/>
          </a:xfrm>
        </p:spPr>
        <p:txBody>
          <a:bodyPr>
            <a:no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LBNL Cosmology Program</a:t>
            </a:r>
            <a:endParaRPr lang="en-US" sz="4267" b="1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-1734513" y="3483980"/>
            <a:ext cx="9144000" cy="621792"/>
          </a:xfrm>
        </p:spPr>
        <p:txBody>
          <a:bodyPr>
            <a:noAutofit/>
          </a:bodyPr>
          <a:lstStyle/>
          <a:p>
            <a:pPr algn="ctr"/>
            <a:r>
              <a:rPr lang="en-US" sz="3467" b="1" dirty="0">
                <a:solidFill>
                  <a:srgbClr val="0070C0"/>
                </a:solidFill>
              </a:rPr>
              <a:t>John Groh</a:t>
            </a:r>
          </a:p>
          <a:p>
            <a:pPr algn="ctr"/>
            <a:r>
              <a:rPr lang="en-US" sz="2133" b="1" dirty="0">
                <a:solidFill>
                  <a:schemeClr val="bg1">
                    <a:lumMod val="95000"/>
                  </a:schemeClr>
                </a:solidFill>
              </a:rPr>
              <a:t>Lawrence Berkeley National Lab</a:t>
            </a:r>
          </a:p>
          <a:p>
            <a:pPr algn="ctr"/>
            <a:r>
              <a:rPr lang="en-US" sz="2133" b="1" dirty="0">
                <a:solidFill>
                  <a:schemeClr val="bg1">
                    <a:lumMod val="95000"/>
                  </a:schemeClr>
                </a:solidFill>
              </a:rPr>
              <a:t>(john.groh@lbl.gov)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145512" y="5823577"/>
            <a:ext cx="364099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chemeClr val="bg1">
                    <a:lumMod val="95000"/>
                  </a:schemeClr>
                </a:solidFill>
              </a:rPr>
              <a:t>Physics Grad Open House</a:t>
            </a:r>
          </a:p>
          <a:p>
            <a:pPr algn="ctr"/>
            <a:r>
              <a:rPr lang="en-US" sz="2000" dirty="0">
                <a:solidFill>
                  <a:schemeClr val="bg1">
                    <a:lumMod val="95000"/>
                  </a:schemeClr>
                </a:solidFill>
              </a:rPr>
              <a:t>March 14, 2025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0844" y="5049135"/>
            <a:ext cx="2130792" cy="1618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3258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4B46814-3D5C-D341-9323-4F65B9E63A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98923F4-E41F-CC45-8ACD-242B1A34B0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8" b="12044"/>
          <a:stretch/>
        </p:blipFill>
        <p:spPr>
          <a:xfrm>
            <a:off x="3676650" y="1102850"/>
            <a:ext cx="8121650" cy="4663447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pic>
        <p:nvPicPr>
          <p:cNvPr id="1026" name="Picture 2" descr="https://lh4.googleusercontent.com/iXpvNcd8y1pPmb30_ficPIW3LdirFBCSOxQqmEy2tFtRoietArOrqbDPfFSc7Ht9UlOf-MUWIKwB0tXPfvNrZ-SjDEbsHc77HarYHYdit_6j124saZjc1VlLCOte2MS8a6MDH1idMwI">
            <a:extLst>
              <a:ext uri="{FF2B5EF4-FFF2-40B4-BE49-F238E27FC236}">
                <a16:creationId xmlns:a16="http://schemas.microsoft.com/office/drawing/2014/main" id="{36A2E32C-A40E-F049-A9AB-60DC9886B2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242" y="1893245"/>
            <a:ext cx="2530764" cy="300456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2D80CEF-17E2-B34A-B4BC-32FE42451284}"/>
              </a:ext>
            </a:extLst>
          </p:cNvPr>
          <p:cNvSpPr/>
          <p:nvPr/>
        </p:nvSpPr>
        <p:spPr>
          <a:xfrm>
            <a:off x="508001" y="246453"/>
            <a:ext cx="1021894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</a:rPr>
              <a:t>D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</a:rPr>
              <a:t>ark 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</a:rPr>
              <a:t>E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</a:rPr>
              <a:t>nergy 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</a:rPr>
              <a:t>S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</a:rPr>
              <a:t>pectroscopic 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</a:rPr>
              <a:t>I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</a:rPr>
              <a:t>nstrument (DESI): Massively multiplexed spectroscopic survey with 5000 robotic fibers, over ~14,000 sq.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</a:rPr>
              <a:t>deg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684BBC9-CE90-02BD-C9EA-CBDC6464C69E}"/>
              </a:ext>
            </a:extLst>
          </p:cNvPr>
          <p:cNvSpPr txBox="1"/>
          <p:nvPr/>
        </p:nvSpPr>
        <p:spPr>
          <a:xfrm>
            <a:off x="355600" y="5067300"/>
            <a:ext cx="28297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Mayall Telescope</a:t>
            </a:r>
          </a:p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Kitt Peak, Arizona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63F51AE-4B2F-FC1A-57D8-984C2677DA09}"/>
              </a:ext>
            </a:extLst>
          </p:cNvPr>
          <p:cNvSpPr txBox="1"/>
          <p:nvPr/>
        </p:nvSpPr>
        <p:spPr>
          <a:xfrm>
            <a:off x="4359558" y="5791697"/>
            <a:ext cx="7164031" cy="1015663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LBNL is the Lead Laboratory for DESI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Major LBNL contributions in almost all aspects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Great alignment with campus/BCCP interests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171FA9C-B054-79D6-B59F-908D9E2DE7C1}"/>
              </a:ext>
            </a:extLst>
          </p:cNvPr>
          <p:cNvSpPr/>
          <p:nvPr/>
        </p:nvSpPr>
        <p:spPr>
          <a:xfrm>
            <a:off x="4660106" y="1757363"/>
            <a:ext cx="257175" cy="2214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DAC6C36-8C98-3847-AC64-5004F142FE5B}"/>
              </a:ext>
            </a:extLst>
          </p:cNvPr>
          <p:cNvSpPr txBox="1"/>
          <p:nvPr/>
        </p:nvSpPr>
        <p:spPr>
          <a:xfrm>
            <a:off x="4568880" y="1597700"/>
            <a:ext cx="4396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40</a:t>
            </a:r>
          </a:p>
        </p:txBody>
      </p:sp>
    </p:spTree>
    <p:extLst>
      <p:ext uri="{BB962C8B-B14F-4D97-AF65-F5344CB8AC3E}">
        <p14:creationId xmlns:p14="http://schemas.microsoft.com/office/powerpoint/2010/main" val="17888867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Screenshot 2024-05-13 at 8.48.30 PM.png" descr="Screenshot 2024-05-13 at 8.48.30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5015" y="984356"/>
            <a:ext cx="8233194" cy="5383501"/>
          </a:xfrm>
          <a:prstGeom prst="rect">
            <a:avLst/>
          </a:prstGeom>
          <a:ln w="12700">
            <a:miter lim="400000"/>
          </a:ln>
        </p:spPr>
      </p:pic>
      <p:sp>
        <p:nvSpPr>
          <p:cNvPr id="130" name="Rectangle"/>
          <p:cNvSpPr/>
          <p:nvPr/>
        </p:nvSpPr>
        <p:spPr>
          <a:xfrm>
            <a:off x="292231" y="3283373"/>
            <a:ext cx="7143085" cy="2490183"/>
          </a:xfrm>
          <a:prstGeom prst="rect">
            <a:avLst/>
          </a:prstGeom>
          <a:solidFill>
            <a:srgbClr val="FFFFFF"/>
          </a:solidFill>
          <a:ln w="63500">
            <a:noFill/>
          </a:ln>
        </p:spPr>
        <p:txBody>
          <a:bodyPr lIns="0" tIns="0" rIns="0" bIns="0"/>
          <a:lstStyle/>
          <a:p>
            <a:pPr defTabSz="1219200">
              <a:defRPr sz="36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3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782946" y="12973508"/>
            <a:ext cx="398027" cy="3865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1399" tIns="51399" rIns="51399" bIns="51399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2438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1pPr>
            <a:lvl2pPr marL="0" marR="0" indent="0" algn="l" defTabSz="2438338" rtl="0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0" algn="l" defTabSz="2438338" rtl="0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0" algn="l" defTabSz="2438338" rtl="0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0" algn="l" defTabSz="2438338" rtl="0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0" algn="l" defTabSz="2438338" rtl="0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0" algn="l" defTabSz="2438338" rtl="0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0" algn="l" defTabSz="2438338" rtl="0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0" algn="l" defTabSz="2438338" rtl="0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fld id="{86CB4B4D-7CA3-9044-876B-883B54F8677D}" type="slidenum">
              <a:rPr lang="en-US" smtClean="0"/>
              <a:pPr/>
              <a:t>11</a:t>
            </a:fld>
            <a:endParaRPr/>
          </a:p>
        </p:txBody>
      </p:sp>
      <p:sp>
        <p:nvSpPr>
          <p:cNvPr id="132" name="With just first year of data, DESI surpasses all previous 3D maps of the universe combined…"/>
          <p:cNvSpPr txBox="1"/>
          <p:nvPr/>
        </p:nvSpPr>
        <p:spPr>
          <a:xfrm>
            <a:off x="379985" y="3402398"/>
            <a:ext cx="6982535" cy="22621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marL="486569" indent="-416719" defTabSz="609600">
              <a:buSzPct val="100000"/>
              <a:buFont typeface="Times Roman"/>
              <a:buChar char="•"/>
              <a:defRPr sz="4200">
                <a:latin typeface="Arial"/>
                <a:ea typeface="Arial"/>
                <a:cs typeface="Arial"/>
                <a:sym typeface="Arial"/>
              </a:defRPr>
            </a:pPr>
            <a:r>
              <a:rPr sz="2100" dirty="0"/>
              <a:t>With just first year of data, DESI surpasses all previous 3D maps of the universe combined</a:t>
            </a:r>
          </a:p>
          <a:p>
            <a:pPr marL="486569" indent="-416719" defTabSz="609600">
              <a:buSzPct val="100000"/>
              <a:buFont typeface="Times Roman"/>
              <a:buChar char="•"/>
              <a:defRPr sz="4200">
                <a:latin typeface="Arial"/>
                <a:ea typeface="Arial"/>
                <a:cs typeface="Arial"/>
                <a:sym typeface="Arial"/>
              </a:defRPr>
            </a:pPr>
            <a:r>
              <a:rPr sz="2100" dirty="0"/>
              <a:t>Expansion history measured before Dark Energy domination (8-11 billion years ago) with a precision of better than 1%</a:t>
            </a:r>
          </a:p>
          <a:p>
            <a:pPr marL="486569" indent="-416719" defTabSz="609600">
              <a:buSzPct val="100000"/>
              <a:buFont typeface="Times Roman"/>
              <a:buChar char="•"/>
              <a:defRPr sz="4200">
                <a:latin typeface="Arial"/>
                <a:ea typeface="Arial"/>
                <a:cs typeface="Arial"/>
                <a:sym typeface="Arial"/>
              </a:defRPr>
            </a:pPr>
            <a:r>
              <a:rPr sz="2100" dirty="0"/>
              <a:t>Confirms the basics of our best model of the universe – with some tantalizing differences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Screenshot 2024-04-08 at 9.37.54 AM.png" descr="Screenshot 2024-04-08 at 9.37.54 AM.png"/>
          <p:cNvPicPr>
            <a:picLocks noChangeAspect="1"/>
          </p:cNvPicPr>
          <p:nvPr/>
        </p:nvPicPr>
        <p:blipFill>
          <a:blip r:embed="rId2"/>
          <a:srcRect b="14268"/>
          <a:stretch/>
        </p:blipFill>
        <p:spPr>
          <a:xfrm>
            <a:off x="5689600" y="0"/>
            <a:ext cx="6299200" cy="6545034"/>
          </a:xfrm>
          <a:prstGeom prst="rect">
            <a:avLst/>
          </a:prstGeom>
          <a:ln w="12700">
            <a:miter lim="400000"/>
          </a:ln>
        </p:spPr>
      </p:pic>
      <p:sp>
        <p:nvSpPr>
          <p:cNvPr id="138" name="April 4, 2024"/>
          <p:cNvSpPr txBox="1"/>
          <p:nvPr/>
        </p:nvSpPr>
        <p:spPr>
          <a:xfrm>
            <a:off x="8384013" y="369254"/>
            <a:ext cx="1288814" cy="3282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>
              <a:defRPr sz="3600"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r>
              <a:rPr sz="1800"/>
              <a:t>April 4, 2024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4F410D5-A210-AA5F-A33E-E0AAC39D61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414" y="1489364"/>
            <a:ext cx="4398783" cy="367019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EE75B30-F09A-3C12-64B3-E7C2EF51E694}"/>
              </a:ext>
            </a:extLst>
          </p:cNvPr>
          <p:cNvSpPr txBox="1"/>
          <p:nvPr/>
        </p:nvSpPr>
        <p:spPr>
          <a:xfrm>
            <a:off x="1181010" y="1227753"/>
            <a:ext cx="217990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-1" charset="-128"/>
                <a:cs typeface="Arial" panose="020B0604020202020204" pitchFamily="34" charset="0"/>
              </a:rPr>
              <a:t>DESI Collaboration</a:t>
            </a:r>
            <a:b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-1" charset="-128"/>
                <a:cs typeface="Arial" panose="020B0604020202020204" pitchFamily="34" charset="0"/>
              </a:rPr>
            </a:br>
            <a:r>
              <a:rPr kumimoji="0" lang="en-US" sz="1400" b="1" i="1" u="none" strike="noStrike" kern="1200" cap="none" spc="0" normalizeH="0" baseline="0" noProof="0" dirty="0" err="1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-1" charset="-128"/>
                <a:cs typeface="Arial" panose="020B0604020202020204" pitchFamily="34" charset="0"/>
              </a:rPr>
              <a:t>Adame</a:t>
            </a: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-1" charset="-128"/>
                <a:cs typeface="Arial" panose="020B0604020202020204" pitchFamily="34" charset="0"/>
              </a:rPr>
              <a:t> et al 2024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55D7A68-27BF-4D55-24D7-B68400F407DD}"/>
              </a:ext>
            </a:extLst>
          </p:cNvPr>
          <p:cNvSpPr txBox="1"/>
          <p:nvPr/>
        </p:nvSpPr>
        <p:spPr>
          <a:xfrm>
            <a:off x="670488" y="5139285"/>
            <a:ext cx="42106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-1" charset="0"/>
                <a:ea typeface="ＭＳ Ｐゴシック" pitchFamily="-1" charset="-128"/>
                <a:cs typeface="+mn-cs"/>
              </a:rPr>
              <a:t>2.5 – 3.9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pitchFamily="2" charset="2"/>
                <a:ea typeface="ＭＳ Ｐゴシック" pitchFamily="-1" charset="-128"/>
                <a:cs typeface="+mn-cs"/>
              </a:rPr>
              <a:t>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-1" charset="0"/>
                <a:ea typeface="ＭＳ Ｐゴシック" pitchFamily="-1" charset="-128"/>
                <a:cs typeface="+mn-cs"/>
              </a:rPr>
              <a:t> tension with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pitchFamily="2" charset="2"/>
                <a:ea typeface="ＭＳ Ｐゴシック" pitchFamily="-1" charset="-128"/>
                <a:cs typeface="+mn-cs"/>
              </a:rPr>
              <a:t>L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-1" charset="0"/>
                <a:ea typeface="ＭＳ Ｐゴシック" pitchFamily="-1" charset="-128"/>
                <a:cs typeface="+mn-cs"/>
              </a:rPr>
              <a:t>CDM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AEC9524-75F9-6468-E598-A37BA04F57F5}"/>
              </a:ext>
            </a:extLst>
          </p:cNvPr>
          <p:cNvSpPr txBox="1"/>
          <p:nvPr/>
        </p:nvSpPr>
        <p:spPr>
          <a:xfrm>
            <a:off x="-159136" y="1704061"/>
            <a:ext cx="10739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pitchFamily="2" charset="2"/>
                <a:ea typeface="ＭＳ Ｐゴシック" pitchFamily="-1" charset="-128"/>
                <a:cs typeface="Arial" panose="020B0604020202020204" pitchFamily="34" charset="0"/>
              </a:rPr>
              <a:t>L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-1" charset="-128"/>
                <a:cs typeface="Arial" panose="020B0604020202020204" pitchFamily="34" charset="0"/>
              </a:rPr>
              <a:t>CDM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316EB1C-DFD8-5DB3-03B0-1EF4A3950985}"/>
              </a:ext>
            </a:extLst>
          </p:cNvPr>
          <p:cNvSpPr/>
          <p:nvPr/>
        </p:nvSpPr>
        <p:spPr bwMode="auto">
          <a:xfrm>
            <a:off x="977810" y="1869391"/>
            <a:ext cx="266122" cy="98981"/>
          </a:xfrm>
          <a:prstGeom prst="rect">
            <a:avLst/>
          </a:prstGeom>
          <a:solidFill>
            <a:srgbClr val="FFFFFF">
              <a:alpha val="78431"/>
            </a:srgb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 pitchFamily="-1" charset="-128"/>
              <a:cs typeface="+mn-cs"/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B77DBC0B-6502-AADE-3245-941F9F4D2D0A}"/>
              </a:ext>
            </a:extLst>
          </p:cNvPr>
          <p:cNvCxnSpPr>
            <a:cxnSpLocks/>
          </p:cNvCxnSpPr>
          <p:nvPr/>
        </p:nvCxnSpPr>
        <p:spPr bwMode="auto">
          <a:xfrm>
            <a:off x="878371" y="1899979"/>
            <a:ext cx="495337" cy="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07756645-824B-DEC8-E229-2E5A588A9814}"/>
              </a:ext>
            </a:extLst>
          </p:cNvPr>
          <p:cNvSpPr txBox="1"/>
          <p:nvPr/>
        </p:nvSpPr>
        <p:spPr>
          <a:xfrm>
            <a:off x="3418787" y="3365259"/>
            <a:ext cx="476250" cy="31803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9300"/>
                </a:solidFill>
                <a:effectLst/>
                <a:uLnTx/>
                <a:uFillTx/>
                <a:latin typeface="Palatino"/>
                <a:ea typeface="Palatino"/>
                <a:cs typeface="Palatino"/>
                <a:sym typeface="Palatino"/>
              </a:rPr>
              <a:t>1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9300"/>
                </a:solidFill>
                <a:effectLst/>
                <a:uLnTx/>
                <a:uFillTx/>
                <a:latin typeface="Symbol" pitchFamily="2" charset="2"/>
                <a:ea typeface="+mn-ea"/>
                <a:cs typeface="+mn-cs"/>
                <a:sym typeface="Palatino"/>
              </a:rPr>
              <a:t>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FD60CB2-0097-594A-4A77-D97BC6D1D302}"/>
              </a:ext>
            </a:extLst>
          </p:cNvPr>
          <p:cNvSpPr txBox="1"/>
          <p:nvPr/>
        </p:nvSpPr>
        <p:spPr>
          <a:xfrm>
            <a:off x="3848737" y="3486062"/>
            <a:ext cx="476250" cy="31803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9300"/>
                </a:solidFill>
                <a:effectLst/>
                <a:uLnTx/>
                <a:uFillTx/>
                <a:latin typeface="Palatino"/>
                <a:ea typeface="Palatino"/>
                <a:cs typeface="Palatino"/>
                <a:sym typeface="Palatino"/>
              </a:rPr>
              <a:t>2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9300"/>
                </a:solidFill>
                <a:effectLst/>
                <a:uLnTx/>
                <a:uFillTx/>
                <a:latin typeface="Symbol" pitchFamily="2" charset="2"/>
                <a:ea typeface="+mn-ea"/>
                <a:cs typeface="+mn-cs"/>
                <a:sym typeface="Palatino"/>
              </a:rPr>
              <a:t>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8B386B4-DA6D-7C55-A5B7-D788C8BBADE3}"/>
              </a:ext>
            </a:extLst>
          </p:cNvPr>
          <p:cNvSpPr txBox="1"/>
          <p:nvPr/>
        </p:nvSpPr>
        <p:spPr>
          <a:xfrm>
            <a:off x="2270961" y="3849775"/>
            <a:ext cx="241977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BAO + CMB + Supernova </a:t>
            </a:r>
            <a:r>
              <a:rPr kumimoji="0" lang="en-US" sz="1200" b="0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( Pantheon+)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BAO + CMB + Supernova (Union3)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BAO + CMB + Supernova (DESY5)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103F592-094D-81B8-649E-7BA9A3C6C365}"/>
              </a:ext>
            </a:extLst>
          </p:cNvPr>
          <p:cNvSpPr txBox="1"/>
          <p:nvPr/>
        </p:nvSpPr>
        <p:spPr>
          <a:xfrm>
            <a:off x="5118009" y="3818553"/>
            <a:ext cx="2305307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-1" charset="-128"/>
                <a:cs typeface="Arial" panose="020B0604020202020204" pitchFamily="34" charset="0"/>
              </a:rPr>
              <a:t>Supernova Cosmology Project Collaboration</a:t>
            </a:r>
            <a:b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-1" charset="-128"/>
                <a:cs typeface="Arial" panose="020B0604020202020204" pitchFamily="34" charset="0"/>
              </a:rPr>
            </a:b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-1" charset="-128"/>
                <a:cs typeface="Arial" panose="020B0604020202020204" pitchFamily="34" charset="0"/>
              </a:rPr>
              <a:t>Rubin et al 2024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F739B500-D61F-C76B-A497-2FEC71AED9E9}"/>
              </a:ext>
            </a:extLst>
          </p:cNvPr>
          <p:cNvCxnSpPr>
            <a:cxnSpLocks/>
          </p:cNvCxnSpPr>
          <p:nvPr/>
        </p:nvCxnSpPr>
        <p:spPr bwMode="auto">
          <a:xfrm rot="10800000">
            <a:off x="4599471" y="4160579"/>
            <a:ext cx="495337" cy="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13</a:t>
            </a:fld>
            <a:endParaRPr/>
          </a:p>
        </p:txBody>
      </p:sp>
      <p:pic>
        <p:nvPicPr>
          <p:cNvPr id="156" name="mayall.jpg" descr="mayal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8219" y="-9485"/>
            <a:ext cx="6160613" cy="8070612"/>
          </a:xfrm>
          <a:prstGeom prst="rect">
            <a:avLst/>
          </a:prstGeom>
          <a:ln w="12700">
            <a:miter lim="400000"/>
          </a:ln>
        </p:spPr>
      </p:pic>
      <p:pic>
        <p:nvPicPr>
          <p:cNvPr id="157" name="ctio.jpg" descr="ctio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1620" y="-33747"/>
            <a:ext cx="6089352" cy="8119137"/>
          </a:xfrm>
          <a:prstGeom prst="rect">
            <a:avLst/>
          </a:prstGeom>
          <a:ln w="12700">
            <a:miter lim="400000"/>
          </a:ln>
        </p:spPr>
      </p:pic>
      <p:sp>
        <p:nvSpPr>
          <p:cNvPr id="158" name="Spec-S5 has explored both constructing a new telescope platform and re-use of existing facilities.  Full science reach can be obtained with 2 existing sites as described in “Reference Design and Site Selection”:…"/>
          <p:cNvSpPr txBox="1"/>
          <p:nvPr/>
        </p:nvSpPr>
        <p:spPr>
          <a:xfrm>
            <a:off x="210313" y="507441"/>
            <a:ext cx="11136018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tIns="45720" bIns="45720" anchor="ctr">
            <a:spAutoFit/>
          </a:bodyPr>
          <a:lstStyle/>
          <a:p>
            <a:pPr marL="40639" marR="40639" defTabSz="914377">
              <a:defRPr sz="40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lang="en-US" sz="2400" dirty="0"/>
              <a:t>DESI is so successful that we are proposing DESI x 10 (Stage-5 spectroscopy!)</a:t>
            </a:r>
            <a:endParaRPr sz="2400" dirty="0"/>
          </a:p>
        </p:txBody>
      </p:sp>
      <p:pic>
        <p:nvPicPr>
          <p:cNvPr id="159" name="Google Shape;124;g2b99f9477df_0_0" descr="Google Shape;124;g2b99f9477df_0_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96022" y="1896162"/>
            <a:ext cx="1338703" cy="1447783"/>
          </a:xfrm>
          <a:prstGeom prst="rect">
            <a:avLst/>
          </a:prstGeom>
          <a:ln w="12700">
            <a:miter lim="400000"/>
          </a:ln>
        </p:spPr>
      </p:pic>
      <p:pic>
        <p:nvPicPr>
          <p:cNvPr id="160" name="Google Shape;124;g2b99f9477df_0_0" descr="Google Shape;124;g2b99f9477df_0_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15541" y="2017573"/>
            <a:ext cx="1226439" cy="1326371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12648FA-9F20-031D-F5B2-346B25DC63D4}"/>
              </a:ext>
            </a:extLst>
          </p:cNvPr>
          <p:cNvSpPr txBox="1"/>
          <p:nvPr/>
        </p:nvSpPr>
        <p:spPr>
          <a:xfrm>
            <a:off x="3896684" y="3343944"/>
            <a:ext cx="4360348" cy="175432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Two 6-meter telescopes and 26,000 fibers</a:t>
            </a:r>
          </a:p>
          <a:p>
            <a:endParaRPr lang="en-US" dirty="0"/>
          </a:p>
          <a:p>
            <a:r>
              <a:rPr lang="en-US" dirty="0"/>
              <a:t>Active R&amp;D efforts in: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CCDs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Positioners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Spectrographs </a:t>
            </a:r>
          </a:p>
        </p:txBody>
      </p:sp>
    </p:spTree>
    <p:extLst>
      <p:ext uri="{BB962C8B-B14F-4D97-AF65-F5344CB8AC3E}">
        <p14:creationId xmlns:p14="http://schemas.microsoft.com/office/powerpoint/2010/main" val="20667149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Shape 88">
          <a:extLst>
            <a:ext uri="{FF2B5EF4-FFF2-40B4-BE49-F238E27FC236}">
              <a16:creationId xmlns:a16="http://schemas.microsoft.com/office/drawing/2014/main" id="{A0F79196-C15D-CD23-B3AB-6C06AC91AD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p14">
            <a:extLst>
              <a:ext uri="{FF2B5EF4-FFF2-40B4-BE49-F238E27FC236}">
                <a16:creationId xmlns:a16="http://schemas.microsoft.com/office/drawing/2014/main" id="{0A24FC37-2714-A69C-3822-C7652F646E7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40078" y="520529"/>
            <a:ext cx="9144001" cy="6280553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14">
            <a:extLst>
              <a:ext uri="{FF2B5EF4-FFF2-40B4-BE49-F238E27FC236}">
                <a16:creationId xmlns:a16="http://schemas.microsoft.com/office/drawing/2014/main" id="{15AE2B8B-87B5-2E53-0BCA-6BC229524E19}"/>
              </a:ext>
            </a:extLst>
          </p:cNvPr>
          <p:cNvSpPr txBox="1"/>
          <p:nvPr/>
        </p:nvSpPr>
        <p:spPr>
          <a:xfrm>
            <a:off x="144911" y="52990"/>
            <a:ext cx="11512000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spAutoFit/>
          </a:bodyPr>
          <a:lstStyle/>
          <a:p>
            <a:r>
              <a:rPr lang="en" sz="2400">
                <a:solidFill>
                  <a:schemeClr val="bg1"/>
                </a:solidFill>
                <a:latin typeface="Arimo"/>
                <a:ea typeface="Arimo"/>
                <a:cs typeface="Arimo"/>
                <a:sym typeface="Arimo"/>
              </a:rPr>
              <a:t>Studying Dark Energy &amp; Gravity with Supernovae</a:t>
            </a:r>
            <a:endParaRPr sz="1467">
              <a:solidFill>
                <a:schemeClr val="bg1"/>
              </a:solidFill>
            </a:endParaRPr>
          </a:p>
        </p:txBody>
      </p:sp>
      <p:sp>
        <p:nvSpPr>
          <p:cNvPr id="92" name="Google Shape;92;p14">
            <a:extLst>
              <a:ext uri="{FF2B5EF4-FFF2-40B4-BE49-F238E27FC236}">
                <a16:creationId xmlns:a16="http://schemas.microsoft.com/office/drawing/2014/main" id="{E6251B71-F391-139C-08EB-B72D9FF75347}"/>
              </a:ext>
            </a:extLst>
          </p:cNvPr>
          <p:cNvSpPr/>
          <p:nvPr/>
        </p:nvSpPr>
        <p:spPr>
          <a:xfrm>
            <a:off x="2438400" y="3442355"/>
            <a:ext cx="438800" cy="2160400"/>
          </a:xfrm>
          <a:prstGeom prst="rect">
            <a:avLst/>
          </a:prstGeom>
          <a:noFill/>
          <a:ln w="9525" cap="flat" cmpd="sng">
            <a:solidFill>
              <a:srgbClr val="FFC41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0" tIns="45700" rIns="91400" bIns="45700" anchor="t" anchorCtr="0">
            <a:noAutofit/>
          </a:bodyPr>
          <a:lstStyle/>
          <a:p>
            <a:pPr marL="169329" indent="-33866">
              <a:buClr>
                <a:schemeClr val="dk1"/>
              </a:buClr>
              <a:buSzPts val="1500"/>
            </a:pPr>
            <a:endParaRPr sz="200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" name="Google Shape;93;p14">
            <a:extLst>
              <a:ext uri="{FF2B5EF4-FFF2-40B4-BE49-F238E27FC236}">
                <a16:creationId xmlns:a16="http://schemas.microsoft.com/office/drawing/2014/main" id="{0BE9EAAD-91E9-4D72-8AFD-9C17AA31954B}"/>
              </a:ext>
            </a:extLst>
          </p:cNvPr>
          <p:cNvSpPr txBox="1"/>
          <p:nvPr/>
        </p:nvSpPr>
        <p:spPr>
          <a:xfrm>
            <a:off x="3005125" y="4784343"/>
            <a:ext cx="4972039" cy="11184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spAutoFit/>
          </a:bodyPr>
          <a:lstStyle/>
          <a:p>
            <a:r>
              <a:rPr lang="en" sz="1667" dirty="0">
                <a:solidFill>
                  <a:schemeClr val="tx2"/>
                </a:solidFill>
                <a:latin typeface="Calibri"/>
                <a:ea typeface="Calibri"/>
                <a:cs typeface="Calibri"/>
                <a:sym typeface="Calibri"/>
              </a:rPr>
              <a:t>At low redshifts, we are using </a:t>
            </a:r>
            <a:r>
              <a:rPr lang="en" sz="1667" b="1" dirty="0">
                <a:solidFill>
                  <a:schemeClr val="tx2"/>
                </a:solidFill>
                <a:latin typeface="Calibri"/>
                <a:ea typeface="Calibri"/>
                <a:cs typeface="Calibri"/>
                <a:sym typeface="Calibri"/>
              </a:rPr>
              <a:t>Machine Learning </a:t>
            </a:r>
            <a:r>
              <a:rPr lang="en" sz="1667" dirty="0">
                <a:solidFill>
                  <a:schemeClr val="tx2"/>
                </a:solidFill>
                <a:latin typeface="Calibri"/>
                <a:ea typeface="Calibri"/>
                <a:cs typeface="Calibri"/>
                <a:sym typeface="Calibri"/>
              </a:rPr>
              <a:t>with the comprehensive observations of 300 SNe from our </a:t>
            </a:r>
            <a:r>
              <a:rPr lang="en" sz="1667" b="1" dirty="0">
                <a:solidFill>
                  <a:schemeClr val="tx2"/>
                </a:solidFill>
                <a:latin typeface="Calibri"/>
                <a:ea typeface="Calibri"/>
                <a:cs typeface="Calibri"/>
                <a:sym typeface="Calibri"/>
              </a:rPr>
              <a:t>Nearby SN Factory </a:t>
            </a:r>
            <a:r>
              <a:rPr lang="en" sz="1667" dirty="0">
                <a:solidFill>
                  <a:schemeClr val="tx2"/>
                </a:solidFill>
                <a:latin typeface="Calibri"/>
                <a:ea typeface="Calibri"/>
                <a:cs typeface="Calibri"/>
                <a:sym typeface="Calibri"/>
              </a:rPr>
              <a:t>to make possible the next generation of Dark Energy measurements.</a:t>
            </a:r>
            <a:endParaRPr sz="1667" dirty="0">
              <a:solidFill>
                <a:schemeClr val="tx2"/>
              </a:solidFill>
            </a:endParaRPr>
          </a:p>
        </p:txBody>
      </p:sp>
      <p:sp>
        <p:nvSpPr>
          <p:cNvPr id="95" name="Google Shape;95;p14">
            <a:extLst>
              <a:ext uri="{FF2B5EF4-FFF2-40B4-BE49-F238E27FC236}">
                <a16:creationId xmlns:a16="http://schemas.microsoft.com/office/drawing/2014/main" id="{58250AAB-F506-4DFB-F3B9-83F4E54AA583}"/>
              </a:ext>
            </a:extLst>
          </p:cNvPr>
          <p:cNvSpPr txBox="1"/>
          <p:nvPr/>
        </p:nvSpPr>
        <p:spPr>
          <a:xfrm rot="-5488774">
            <a:off x="2088787" y="4814416"/>
            <a:ext cx="1146383" cy="4411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spAutoFit/>
          </a:bodyPr>
          <a:lstStyle/>
          <a:p>
            <a:r>
              <a:rPr lang="en" sz="2267" dirty="0">
                <a:solidFill>
                  <a:srgbClr val="FFC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Low-z</a:t>
            </a:r>
            <a:endParaRPr sz="1467" dirty="0">
              <a:solidFill>
                <a:srgbClr val="FFC000"/>
              </a:solidFill>
            </a:endParaRPr>
          </a:p>
        </p:txBody>
      </p:sp>
      <p:sp>
        <p:nvSpPr>
          <p:cNvPr id="98" name="Google Shape;98;p14">
            <a:extLst>
              <a:ext uri="{FF2B5EF4-FFF2-40B4-BE49-F238E27FC236}">
                <a16:creationId xmlns:a16="http://schemas.microsoft.com/office/drawing/2014/main" id="{1DDD69F1-0555-F7C6-A167-BB1DE823A6D8}"/>
              </a:ext>
            </a:extLst>
          </p:cNvPr>
          <p:cNvSpPr txBox="1"/>
          <p:nvPr/>
        </p:nvSpPr>
        <p:spPr>
          <a:xfrm>
            <a:off x="4366569" y="2542334"/>
            <a:ext cx="5670800" cy="11184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spAutoFit/>
          </a:bodyPr>
          <a:lstStyle/>
          <a:p>
            <a:r>
              <a:rPr lang="en" sz="1667" b="1" dirty="0">
                <a:solidFill>
                  <a:schemeClr val="tx2"/>
                </a:solidFill>
                <a:latin typeface="Calibri"/>
                <a:ea typeface="Calibri"/>
                <a:cs typeface="Calibri"/>
                <a:sym typeface="Calibri"/>
              </a:rPr>
              <a:t>DESI</a:t>
            </a:r>
            <a:r>
              <a:rPr lang="en" sz="1667" dirty="0">
                <a:solidFill>
                  <a:schemeClr val="tx2"/>
                </a:solidFill>
                <a:latin typeface="Calibri"/>
                <a:ea typeface="Calibri"/>
                <a:cs typeface="Calibri"/>
                <a:sym typeface="Calibri"/>
              </a:rPr>
              <a:t> is making the definitive measurement of the nearby galaxy density field.  We are using this and nearby supernovae to measure the growth of structure, and thereby measure how </a:t>
            </a:r>
            <a:r>
              <a:rPr lang="en" sz="1667" b="1" dirty="0">
                <a:solidFill>
                  <a:schemeClr val="tx2"/>
                </a:solidFill>
                <a:latin typeface="Calibri"/>
                <a:ea typeface="Calibri"/>
                <a:cs typeface="Calibri"/>
                <a:sym typeface="Calibri"/>
              </a:rPr>
              <a:t>gravity</a:t>
            </a:r>
            <a:r>
              <a:rPr lang="en" sz="1667" dirty="0">
                <a:solidFill>
                  <a:schemeClr val="tx2"/>
                </a:solidFill>
                <a:latin typeface="Calibri"/>
                <a:ea typeface="Calibri"/>
                <a:cs typeface="Calibri"/>
                <a:sym typeface="Calibri"/>
              </a:rPr>
              <a:t> behaves on cosmological scales.</a:t>
            </a:r>
            <a:endParaRPr sz="1667" dirty="0">
              <a:solidFill>
                <a:schemeClr val="tx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2" name="Google Shape;102;p14" descr="Greg_SpectralTimeSeriesSN2011fe.png">
            <a:extLst>
              <a:ext uri="{FF2B5EF4-FFF2-40B4-BE49-F238E27FC236}">
                <a16:creationId xmlns:a16="http://schemas.microsoft.com/office/drawing/2014/main" id="{FE03205B-3AAB-0342-0BC2-DDDBDFCC53DD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997255" y="3821906"/>
            <a:ext cx="2040114" cy="21604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8" name="Google Shape;108;p14">
            <a:extLst>
              <a:ext uri="{FF2B5EF4-FFF2-40B4-BE49-F238E27FC236}">
                <a16:creationId xmlns:a16="http://schemas.microsoft.com/office/drawing/2014/main" id="{BF1F1573-9C81-F4B8-7B70-7F2EE6CE1C00}"/>
              </a:ext>
            </a:extLst>
          </p:cNvPr>
          <p:cNvCxnSpPr/>
          <p:nvPr/>
        </p:nvCxnSpPr>
        <p:spPr>
          <a:xfrm rot="10800000">
            <a:off x="1041229" y="5270555"/>
            <a:ext cx="11200" cy="28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09" name="Google Shape;109;p14">
            <a:extLst>
              <a:ext uri="{FF2B5EF4-FFF2-40B4-BE49-F238E27FC236}">
                <a16:creationId xmlns:a16="http://schemas.microsoft.com/office/drawing/2014/main" id="{3096894E-32B0-0FA1-3583-BB329E805264}"/>
              </a:ext>
            </a:extLst>
          </p:cNvPr>
          <p:cNvCxnSpPr>
            <a:cxnSpLocks/>
          </p:cNvCxnSpPr>
          <p:nvPr/>
        </p:nvCxnSpPr>
        <p:spPr>
          <a:xfrm>
            <a:off x="1052429" y="5343579"/>
            <a:ext cx="230271" cy="316959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12" name="Google Shape;112;p14">
            <a:extLst>
              <a:ext uri="{FF2B5EF4-FFF2-40B4-BE49-F238E27FC236}">
                <a16:creationId xmlns:a16="http://schemas.microsoft.com/office/drawing/2014/main" id="{F61DF89D-CBB7-FD52-D44E-3DCFF3701C40}"/>
              </a:ext>
            </a:extLst>
          </p:cNvPr>
          <p:cNvSpPr txBox="1"/>
          <p:nvPr/>
        </p:nvSpPr>
        <p:spPr>
          <a:xfrm>
            <a:off x="81433" y="550767"/>
            <a:ext cx="1398201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spAutoFit/>
          </a:bodyPr>
          <a:lstStyle/>
          <a:p>
            <a:r>
              <a:rPr lang="en" sz="1600" dirty="0">
                <a:solidFill>
                  <a:schemeClr val="bg1">
                    <a:lumMod val="8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Saul Perlmutter, Greg </a:t>
            </a:r>
            <a:r>
              <a:rPr lang="en" sz="1600" dirty="0" err="1">
                <a:solidFill>
                  <a:schemeClr val="bg1">
                    <a:lumMod val="8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Aldering</a:t>
            </a:r>
            <a:r>
              <a:rPr lang="en" sz="1600" dirty="0">
                <a:solidFill>
                  <a:schemeClr val="bg1">
                    <a:lumMod val="8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, Alex Kim + Peter Nugent, Rob Knop in C</a:t>
            </a:r>
            <a:r>
              <a:rPr lang="en" sz="1600" baseline="30000" dirty="0">
                <a:solidFill>
                  <a:schemeClr val="bg1">
                    <a:lumMod val="8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endParaRPr sz="1467" baseline="3000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28288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Shape 88">
          <a:extLst>
            <a:ext uri="{FF2B5EF4-FFF2-40B4-BE49-F238E27FC236}">
              <a16:creationId xmlns:a16="http://schemas.microsoft.com/office/drawing/2014/main" id="{FB92155E-5BB3-884E-FBEF-1E23F0CAA1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p14">
            <a:extLst>
              <a:ext uri="{FF2B5EF4-FFF2-40B4-BE49-F238E27FC236}">
                <a16:creationId xmlns:a16="http://schemas.microsoft.com/office/drawing/2014/main" id="{96C07EE7-57AF-D62F-4FE3-F582041708F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40078" y="520529"/>
            <a:ext cx="9144001" cy="6280553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14">
            <a:extLst>
              <a:ext uri="{FF2B5EF4-FFF2-40B4-BE49-F238E27FC236}">
                <a16:creationId xmlns:a16="http://schemas.microsoft.com/office/drawing/2014/main" id="{5228E54B-7A19-666C-609F-9958D0206A8C}"/>
              </a:ext>
            </a:extLst>
          </p:cNvPr>
          <p:cNvSpPr txBox="1"/>
          <p:nvPr/>
        </p:nvSpPr>
        <p:spPr>
          <a:xfrm>
            <a:off x="144911" y="52990"/>
            <a:ext cx="11512000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spAutoFit/>
          </a:bodyPr>
          <a:lstStyle/>
          <a:p>
            <a:r>
              <a:rPr lang="en" sz="2400">
                <a:solidFill>
                  <a:schemeClr val="bg1"/>
                </a:solidFill>
                <a:latin typeface="Arimo"/>
                <a:ea typeface="Arimo"/>
                <a:cs typeface="Arimo"/>
                <a:sym typeface="Arimo"/>
              </a:rPr>
              <a:t>Studying Dark Energy &amp; Gravity with Supernovae</a:t>
            </a:r>
            <a:endParaRPr sz="1467">
              <a:solidFill>
                <a:schemeClr val="bg1"/>
              </a:solidFill>
            </a:endParaRPr>
          </a:p>
        </p:txBody>
      </p:sp>
      <p:sp>
        <p:nvSpPr>
          <p:cNvPr id="94" name="Google Shape;94;p14">
            <a:extLst>
              <a:ext uri="{FF2B5EF4-FFF2-40B4-BE49-F238E27FC236}">
                <a16:creationId xmlns:a16="http://schemas.microsoft.com/office/drawing/2014/main" id="{C5DFBBF2-D232-AD3C-AD0B-FF537BA41F37}"/>
              </a:ext>
            </a:extLst>
          </p:cNvPr>
          <p:cNvSpPr/>
          <p:nvPr/>
        </p:nvSpPr>
        <p:spPr>
          <a:xfrm>
            <a:off x="3138261" y="1436300"/>
            <a:ext cx="3157200" cy="1828000"/>
          </a:xfrm>
          <a:prstGeom prst="rect">
            <a:avLst/>
          </a:prstGeom>
          <a:noFill/>
          <a:ln w="9525" cap="flat" cmpd="sng">
            <a:solidFill>
              <a:srgbClr val="FFC41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0" tIns="45700" rIns="91400" bIns="45700" anchor="t" anchorCtr="0">
            <a:noAutofit/>
          </a:bodyPr>
          <a:lstStyle/>
          <a:p>
            <a:pPr marL="169329" indent="-33866">
              <a:buClr>
                <a:schemeClr val="dk1"/>
              </a:buClr>
              <a:buSzPts val="1500"/>
            </a:pPr>
            <a:endParaRPr sz="200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" name="Google Shape;96;p14">
            <a:extLst>
              <a:ext uri="{FF2B5EF4-FFF2-40B4-BE49-F238E27FC236}">
                <a16:creationId xmlns:a16="http://schemas.microsoft.com/office/drawing/2014/main" id="{85E30761-810F-4455-740A-BA84FB7D4C46}"/>
              </a:ext>
            </a:extLst>
          </p:cNvPr>
          <p:cNvSpPr txBox="1"/>
          <p:nvPr/>
        </p:nvSpPr>
        <p:spPr>
          <a:xfrm>
            <a:off x="5147735" y="2726269"/>
            <a:ext cx="936400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spAutoFit/>
          </a:bodyPr>
          <a:lstStyle/>
          <a:p>
            <a:r>
              <a:rPr lang="en" sz="2400" dirty="0">
                <a:solidFill>
                  <a:srgbClr val="FFC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Mid-z</a:t>
            </a:r>
            <a:endParaRPr sz="1467" dirty="0">
              <a:solidFill>
                <a:srgbClr val="FFC000"/>
              </a:solidFill>
            </a:endParaRPr>
          </a:p>
        </p:txBody>
      </p:sp>
      <p:sp>
        <p:nvSpPr>
          <p:cNvPr id="99" name="Google Shape;99;p14">
            <a:extLst>
              <a:ext uri="{FF2B5EF4-FFF2-40B4-BE49-F238E27FC236}">
                <a16:creationId xmlns:a16="http://schemas.microsoft.com/office/drawing/2014/main" id="{067BD7DC-DC82-2BC6-2B63-DB49D12C7719}"/>
              </a:ext>
            </a:extLst>
          </p:cNvPr>
          <p:cNvSpPr txBox="1"/>
          <p:nvPr/>
        </p:nvSpPr>
        <p:spPr>
          <a:xfrm>
            <a:off x="3935585" y="3615935"/>
            <a:ext cx="5466800" cy="8619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spAutoFit/>
          </a:bodyPr>
          <a:lstStyle/>
          <a:p>
            <a:r>
              <a:rPr lang="en" sz="1667" dirty="0">
                <a:solidFill>
                  <a:schemeClr val="tx2"/>
                </a:solidFill>
                <a:latin typeface="Calibri"/>
                <a:ea typeface="Calibri"/>
                <a:cs typeface="Calibri"/>
                <a:sym typeface="Calibri"/>
              </a:rPr>
              <a:t>At mid-to-high </a:t>
            </a:r>
            <a:r>
              <a:rPr lang="en" sz="1667" i="1" dirty="0">
                <a:solidFill>
                  <a:schemeClr val="tx2"/>
                </a:solidFill>
                <a:latin typeface="Calibri"/>
                <a:ea typeface="Calibri"/>
                <a:cs typeface="Calibri"/>
                <a:sym typeface="Calibri"/>
              </a:rPr>
              <a:t>z</a:t>
            </a:r>
            <a:r>
              <a:rPr lang="en" sz="1667" dirty="0">
                <a:solidFill>
                  <a:schemeClr val="tx2"/>
                </a:solidFill>
                <a:latin typeface="Calibri"/>
                <a:ea typeface="Calibri"/>
                <a:cs typeface="Calibri"/>
                <a:sym typeface="Calibri"/>
              </a:rPr>
              <a:t>, we are designing and building the instruments and software pipelines to follow the triggers from </a:t>
            </a:r>
            <a:r>
              <a:rPr lang="en" sz="1667" b="1" dirty="0">
                <a:solidFill>
                  <a:schemeClr val="tx2"/>
                </a:solidFill>
                <a:latin typeface="Calibri"/>
                <a:ea typeface="Calibri"/>
                <a:cs typeface="Calibri"/>
                <a:sym typeface="Calibri"/>
              </a:rPr>
              <a:t>LSST</a:t>
            </a:r>
            <a:r>
              <a:rPr lang="en" sz="1667" dirty="0">
                <a:solidFill>
                  <a:schemeClr val="tx2"/>
                </a:solidFill>
                <a:latin typeface="Calibri"/>
                <a:ea typeface="Calibri"/>
                <a:cs typeface="Calibri"/>
                <a:sym typeface="Calibri"/>
              </a:rPr>
              <a:t> (in Chile) and </a:t>
            </a:r>
            <a:r>
              <a:rPr lang="en" sz="1667" b="1" dirty="0">
                <a:solidFill>
                  <a:schemeClr val="tx2"/>
                </a:solidFill>
                <a:latin typeface="Calibri"/>
                <a:ea typeface="Calibri"/>
                <a:cs typeface="Calibri"/>
                <a:sym typeface="Calibri"/>
              </a:rPr>
              <a:t>Roman Space Telescope</a:t>
            </a:r>
            <a:r>
              <a:rPr lang="en" sz="1667" dirty="0">
                <a:solidFill>
                  <a:schemeClr val="tx2"/>
                </a:solidFill>
                <a:latin typeface="Calibri"/>
                <a:ea typeface="Calibri"/>
                <a:cs typeface="Calibri"/>
                <a:sym typeface="Calibri"/>
              </a:rPr>
              <a:t> (in space).</a:t>
            </a:r>
            <a:endParaRPr sz="1667" dirty="0">
              <a:solidFill>
                <a:schemeClr val="tx2"/>
              </a:solidFill>
            </a:endParaRPr>
          </a:p>
        </p:txBody>
      </p:sp>
      <p:cxnSp>
        <p:nvCxnSpPr>
          <p:cNvPr id="108" name="Google Shape;108;p14">
            <a:extLst>
              <a:ext uri="{FF2B5EF4-FFF2-40B4-BE49-F238E27FC236}">
                <a16:creationId xmlns:a16="http://schemas.microsoft.com/office/drawing/2014/main" id="{B913F2A0-0AB3-1A06-238B-0608830B9498}"/>
              </a:ext>
            </a:extLst>
          </p:cNvPr>
          <p:cNvCxnSpPr/>
          <p:nvPr/>
        </p:nvCxnSpPr>
        <p:spPr>
          <a:xfrm rot="10800000">
            <a:off x="1041229" y="5270555"/>
            <a:ext cx="11200" cy="28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09" name="Google Shape;109;p14">
            <a:extLst>
              <a:ext uri="{FF2B5EF4-FFF2-40B4-BE49-F238E27FC236}">
                <a16:creationId xmlns:a16="http://schemas.microsoft.com/office/drawing/2014/main" id="{26B4E70D-A196-4054-F30C-C27F3320BC60}"/>
              </a:ext>
            </a:extLst>
          </p:cNvPr>
          <p:cNvCxnSpPr>
            <a:cxnSpLocks/>
          </p:cNvCxnSpPr>
          <p:nvPr/>
        </p:nvCxnSpPr>
        <p:spPr>
          <a:xfrm>
            <a:off x="1052429" y="5343579"/>
            <a:ext cx="230271" cy="316959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12" name="Google Shape;112;p14">
            <a:extLst>
              <a:ext uri="{FF2B5EF4-FFF2-40B4-BE49-F238E27FC236}">
                <a16:creationId xmlns:a16="http://schemas.microsoft.com/office/drawing/2014/main" id="{BF7F79B0-BA27-10C6-46C2-F56956508F3F}"/>
              </a:ext>
            </a:extLst>
          </p:cNvPr>
          <p:cNvSpPr txBox="1"/>
          <p:nvPr/>
        </p:nvSpPr>
        <p:spPr>
          <a:xfrm>
            <a:off x="81433" y="550767"/>
            <a:ext cx="1398201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spAutoFit/>
          </a:bodyPr>
          <a:lstStyle/>
          <a:p>
            <a:r>
              <a:rPr lang="en" sz="1600" dirty="0">
                <a:solidFill>
                  <a:schemeClr val="bg1">
                    <a:lumMod val="8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Saul Perlmutter, Greg </a:t>
            </a:r>
            <a:r>
              <a:rPr lang="en" sz="1600" dirty="0" err="1">
                <a:solidFill>
                  <a:schemeClr val="bg1">
                    <a:lumMod val="8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Aldering</a:t>
            </a:r>
            <a:r>
              <a:rPr lang="en" sz="1600" dirty="0">
                <a:solidFill>
                  <a:schemeClr val="bg1">
                    <a:lumMod val="8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, Alex Kim + Peter Nugent, Rob Knop in C</a:t>
            </a:r>
            <a:r>
              <a:rPr lang="en" sz="1600" baseline="30000" dirty="0">
                <a:solidFill>
                  <a:schemeClr val="bg1">
                    <a:lumMod val="8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endParaRPr sz="1467" baseline="300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2" name="Google Shape;91;p14">
            <a:extLst>
              <a:ext uri="{FF2B5EF4-FFF2-40B4-BE49-F238E27FC236}">
                <a16:creationId xmlns:a16="http://schemas.microsoft.com/office/drawing/2014/main" id="{36C6CB1C-A505-15A2-FF2B-7B90DA08FC0F}"/>
              </a:ext>
            </a:extLst>
          </p:cNvPr>
          <p:cNvSpPr/>
          <p:nvPr/>
        </p:nvSpPr>
        <p:spPr>
          <a:xfrm>
            <a:off x="6651647" y="789283"/>
            <a:ext cx="3276000" cy="754000"/>
          </a:xfrm>
          <a:prstGeom prst="rect">
            <a:avLst/>
          </a:prstGeom>
          <a:noFill/>
          <a:ln w="9525" cap="flat" cmpd="sng">
            <a:solidFill>
              <a:srgbClr val="FFC41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0" tIns="45700" rIns="91400" bIns="45700" anchor="t" anchorCtr="0">
            <a:noAutofit/>
          </a:bodyPr>
          <a:lstStyle/>
          <a:p>
            <a:pPr marL="169329" indent="-33866">
              <a:buClr>
                <a:schemeClr val="dk1"/>
              </a:buClr>
              <a:buSzPts val="1500"/>
            </a:pPr>
            <a:endParaRPr sz="200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97;p14">
            <a:extLst>
              <a:ext uri="{FF2B5EF4-FFF2-40B4-BE49-F238E27FC236}">
                <a16:creationId xmlns:a16="http://schemas.microsoft.com/office/drawing/2014/main" id="{6CCEF5F0-A0EF-73A4-48A5-ADCA110A049F}"/>
              </a:ext>
            </a:extLst>
          </p:cNvPr>
          <p:cNvSpPr txBox="1"/>
          <p:nvPr/>
        </p:nvSpPr>
        <p:spPr>
          <a:xfrm>
            <a:off x="8839203" y="1032936"/>
            <a:ext cx="1039200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spAutoFit/>
          </a:bodyPr>
          <a:lstStyle/>
          <a:p>
            <a:r>
              <a:rPr lang="en" sz="2400" dirty="0">
                <a:solidFill>
                  <a:srgbClr val="FFC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High-z</a:t>
            </a:r>
            <a:endParaRPr sz="1467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79543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Shape 88">
          <a:extLst>
            <a:ext uri="{FF2B5EF4-FFF2-40B4-BE49-F238E27FC236}">
              <a16:creationId xmlns:a16="http://schemas.microsoft.com/office/drawing/2014/main" id="{3B2F32AB-0252-1A0E-F6B8-CBA7B30849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p14">
            <a:extLst>
              <a:ext uri="{FF2B5EF4-FFF2-40B4-BE49-F238E27FC236}">
                <a16:creationId xmlns:a16="http://schemas.microsoft.com/office/drawing/2014/main" id="{ED80684F-EDE5-1690-61DB-5C9FCED2203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40078" y="520529"/>
            <a:ext cx="9144001" cy="6280553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14">
            <a:extLst>
              <a:ext uri="{FF2B5EF4-FFF2-40B4-BE49-F238E27FC236}">
                <a16:creationId xmlns:a16="http://schemas.microsoft.com/office/drawing/2014/main" id="{ED77327A-68A8-8501-8E2B-D280194A4F50}"/>
              </a:ext>
            </a:extLst>
          </p:cNvPr>
          <p:cNvSpPr txBox="1"/>
          <p:nvPr/>
        </p:nvSpPr>
        <p:spPr>
          <a:xfrm>
            <a:off x="144911" y="52990"/>
            <a:ext cx="11512000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spAutoFit/>
          </a:bodyPr>
          <a:lstStyle/>
          <a:p>
            <a:r>
              <a:rPr lang="en" sz="2400">
                <a:solidFill>
                  <a:schemeClr val="bg1"/>
                </a:solidFill>
                <a:latin typeface="Arimo"/>
                <a:ea typeface="Arimo"/>
                <a:cs typeface="Arimo"/>
                <a:sym typeface="Arimo"/>
              </a:rPr>
              <a:t>Studying Dark Energy &amp; Gravity with Supernovae</a:t>
            </a:r>
            <a:endParaRPr sz="1467">
              <a:solidFill>
                <a:schemeClr val="bg1"/>
              </a:solidFill>
            </a:endParaRPr>
          </a:p>
        </p:txBody>
      </p:sp>
      <p:sp>
        <p:nvSpPr>
          <p:cNvPr id="91" name="Google Shape;91;p14">
            <a:extLst>
              <a:ext uri="{FF2B5EF4-FFF2-40B4-BE49-F238E27FC236}">
                <a16:creationId xmlns:a16="http://schemas.microsoft.com/office/drawing/2014/main" id="{6467EE6A-E5BF-4D13-AF64-454842C5D0F6}"/>
              </a:ext>
            </a:extLst>
          </p:cNvPr>
          <p:cNvSpPr/>
          <p:nvPr/>
        </p:nvSpPr>
        <p:spPr>
          <a:xfrm>
            <a:off x="6651647" y="789283"/>
            <a:ext cx="3276000" cy="754000"/>
          </a:xfrm>
          <a:prstGeom prst="rect">
            <a:avLst/>
          </a:prstGeom>
          <a:noFill/>
          <a:ln w="9525" cap="flat" cmpd="sng">
            <a:solidFill>
              <a:srgbClr val="FFC41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0" tIns="45700" rIns="91400" bIns="45700" anchor="t" anchorCtr="0">
            <a:noAutofit/>
          </a:bodyPr>
          <a:lstStyle/>
          <a:p>
            <a:pPr marL="169329" indent="-33866">
              <a:buClr>
                <a:schemeClr val="dk1"/>
              </a:buClr>
              <a:buSzPts val="1500"/>
            </a:pPr>
            <a:endParaRPr sz="200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" name="Google Shape;97;p14">
            <a:extLst>
              <a:ext uri="{FF2B5EF4-FFF2-40B4-BE49-F238E27FC236}">
                <a16:creationId xmlns:a16="http://schemas.microsoft.com/office/drawing/2014/main" id="{12772E0C-16CC-D970-E643-63DF4151C033}"/>
              </a:ext>
            </a:extLst>
          </p:cNvPr>
          <p:cNvSpPr txBox="1"/>
          <p:nvPr/>
        </p:nvSpPr>
        <p:spPr>
          <a:xfrm>
            <a:off x="8839203" y="1032936"/>
            <a:ext cx="1039200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spAutoFit/>
          </a:bodyPr>
          <a:lstStyle/>
          <a:p>
            <a:r>
              <a:rPr lang="en" sz="2400" dirty="0">
                <a:solidFill>
                  <a:srgbClr val="FFC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High-z</a:t>
            </a:r>
            <a:endParaRPr sz="1467" dirty="0">
              <a:solidFill>
                <a:srgbClr val="FFC000"/>
              </a:solidFill>
            </a:endParaRPr>
          </a:p>
        </p:txBody>
      </p:sp>
      <p:sp>
        <p:nvSpPr>
          <p:cNvPr id="100" name="Google Shape;100;p14">
            <a:extLst>
              <a:ext uri="{FF2B5EF4-FFF2-40B4-BE49-F238E27FC236}">
                <a16:creationId xmlns:a16="http://schemas.microsoft.com/office/drawing/2014/main" id="{19792641-69A8-2EC7-E44C-9F98E60253AB}"/>
              </a:ext>
            </a:extLst>
          </p:cNvPr>
          <p:cNvSpPr txBox="1"/>
          <p:nvPr/>
        </p:nvSpPr>
        <p:spPr>
          <a:xfrm>
            <a:off x="4305700" y="2613220"/>
            <a:ext cx="5234000" cy="1631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spAutoFit/>
          </a:bodyPr>
          <a:lstStyle/>
          <a:p>
            <a:r>
              <a:rPr lang="en" sz="1667" dirty="0">
                <a:solidFill>
                  <a:schemeClr val="tx2"/>
                </a:solidFill>
                <a:latin typeface="Calibri"/>
                <a:ea typeface="Calibri"/>
                <a:cs typeface="Calibri"/>
                <a:sym typeface="Calibri"/>
              </a:rPr>
              <a:t>At high </a:t>
            </a:r>
            <a:r>
              <a:rPr lang="en" sz="1667" i="1" dirty="0">
                <a:solidFill>
                  <a:schemeClr val="tx2"/>
                </a:solidFill>
                <a:latin typeface="Calibri"/>
                <a:ea typeface="Calibri"/>
                <a:cs typeface="Calibri"/>
                <a:sym typeface="Calibri"/>
              </a:rPr>
              <a:t>z</a:t>
            </a:r>
            <a:r>
              <a:rPr lang="en" sz="1667" dirty="0">
                <a:solidFill>
                  <a:schemeClr val="tx2"/>
                </a:solidFill>
                <a:latin typeface="Calibri"/>
                <a:ea typeface="Calibri"/>
                <a:cs typeface="Calibri"/>
                <a:sym typeface="Calibri"/>
              </a:rPr>
              <a:t>, we are currently measuring time-variability of Dark Energy using </a:t>
            </a:r>
            <a:r>
              <a:rPr lang="en" sz="1667" b="1" dirty="0">
                <a:solidFill>
                  <a:schemeClr val="tx2"/>
                </a:solidFill>
                <a:latin typeface="Calibri"/>
                <a:ea typeface="Calibri"/>
                <a:cs typeface="Calibri"/>
                <a:sym typeface="Calibri"/>
              </a:rPr>
              <a:t>HST</a:t>
            </a:r>
            <a:r>
              <a:rPr lang="en" sz="1667" dirty="0">
                <a:solidFill>
                  <a:schemeClr val="tx2"/>
                </a:solidFill>
                <a:latin typeface="Calibri"/>
                <a:ea typeface="Calibri"/>
                <a:cs typeface="Calibri"/>
                <a:sym typeface="Calibri"/>
              </a:rPr>
              <a:t> supernova searches and follow-up.  We are also developing spectral reduction techniques for the </a:t>
            </a:r>
            <a:r>
              <a:rPr lang="en" sz="1667" b="1" dirty="0">
                <a:solidFill>
                  <a:schemeClr val="tx2"/>
                </a:solidFill>
                <a:latin typeface="Calibri"/>
                <a:ea typeface="Calibri"/>
                <a:cs typeface="Calibri"/>
                <a:sym typeface="Calibri"/>
              </a:rPr>
              <a:t>Roman Space Telescope </a:t>
            </a:r>
            <a:r>
              <a:rPr lang="en" sz="1667" dirty="0">
                <a:solidFill>
                  <a:schemeClr val="tx2"/>
                </a:solidFill>
                <a:latin typeface="Calibri"/>
                <a:ea typeface="Calibri"/>
                <a:cs typeface="Calibri"/>
                <a:sym typeface="Calibri"/>
              </a:rPr>
              <a:t>instruments, and propose an ambitious </a:t>
            </a:r>
            <a:r>
              <a:rPr lang="en" sz="1667" b="1" dirty="0">
                <a:solidFill>
                  <a:schemeClr val="tx2"/>
                </a:solidFill>
                <a:latin typeface="Calibri"/>
                <a:ea typeface="Calibri"/>
                <a:cs typeface="Calibri"/>
                <a:sym typeface="Calibri"/>
              </a:rPr>
              <a:t>new space telescope</a:t>
            </a:r>
            <a:r>
              <a:rPr lang="en" sz="1667" dirty="0">
                <a:solidFill>
                  <a:schemeClr val="tx2"/>
                </a:solidFill>
                <a:latin typeface="Calibri"/>
                <a:ea typeface="Calibri"/>
                <a:cs typeface="Calibri"/>
                <a:sym typeface="Calibri"/>
              </a:rPr>
              <a:t> to follow SNe and LIGO gravitational wave triggers.</a:t>
            </a:r>
            <a:endParaRPr sz="1667" dirty="0">
              <a:solidFill>
                <a:schemeClr val="tx2"/>
              </a:solidFill>
            </a:endParaRPr>
          </a:p>
        </p:txBody>
      </p:sp>
      <p:pic>
        <p:nvPicPr>
          <p:cNvPr id="107" name="Google Shape;107;p14" descr="SCP_See_Change_SNe_movie-2 (dragged).tiff">
            <a:extLst>
              <a:ext uri="{FF2B5EF4-FFF2-40B4-BE49-F238E27FC236}">
                <a16:creationId xmlns:a16="http://schemas.microsoft.com/office/drawing/2014/main" id="{8FB2F233-A33B-F6D1-B6B2-8087CD698118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630416" y="4062701"/>
            <a:ext cx="2345947" cy="193234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8" name="Google Shape;108;p14">
            <a:extLst>
              <a:ext uri="{FF2B5EF4-FFF2-40B4-BE49-F238E27FC236}">
                <a16:creationId xmlns:a16="http://schemas.microsoft.com/office/drawing/2014/main" id="{8349B35D-CABE-2C04-D5AD-BB80CBBA5AC5}"/>
              </a:ext>
            </a:extLst>
          </p:cNvPr>
          <p:cNvCxnSpPr/>
          <p:nvPr/>
        </p:nvCxnSpPr>
        <p:spPr>
          <a:xfrm rot="10800000">
            <a:off x="1041229" y="5270555"/>
            <a:ext cx="11200" cy="28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09" name="Google Shape;109;p14">
            <a:extLst>
              <a:ext uri="{FF2B5EF4-FFF2-40B4-BE49-F238E27FC236}">
                <a16:creationId xmlns:a16="http://schemas.microsoft.com/office/drawing/2014/main" id="{147E37C2-39C3-A2AA-46EC-3A372F57E080}"/>
              </a:ext>
            </a:extLst>
          </p:cNvPr>
          <p:cNvCxnSpPr>
            <a:cxnSpLocks/>
          </p:cNvCxnSpPr>
          <p:nvPr/>
        </p:nvCxnSpPr>
        <p:spPr>
          <a:xfrm>
            <a:off x="1052429" y="5343579"/>
            <a:ext cx="230271" cy="316959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12" name="Google Shape;112;p14">
            <a:extLst>
              <a:ext uri="{FF2B5EF4-FFF2-40B4-BE49-F238E27FC236}">
                <a16:creationId xmlns:a16="http://schemas.microsoft.com/office/drawing/2014/main" id="{57198913-CF2F-4702-42BD-8ECD01821B5C}"/>
              </a:ext>
            </a:extLst>
          </p:cNvPr>
          <p:cNvSpPr txBox="1"/>
          <p:nvPr/>
        </p:nvSpPr>
        <p:spPr>
          <a:xfrm>
            <a:off x="81433" y="550767"/>
            <a:ext cx="1398201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spAutoFit/>
          </a:bodyPr>
          <a:lstStyle/>
          <a:p>
            <a:r>
              <a:rPr lang="en" sz="1600" dirty="0">
                <a:solidFill>
                  <a:schemeClr val="bg1">
                    <a:lumMod val="8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Saul Perlmutter, Greg </a:t>
            </a:r>
            <a:r>
              <a:rPr lang="en" sz="1600" dirty="0" err="1">
                <a:solidFill>
                  <a:schemeClr val="bg1">
                    <a:lumMod val="8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Aldering</a:t>
            </a:r>
            <a:r>
              <a:rPr lang="en" sz="1600" dirty="0">
                <a:solidFill>
                  <a:schemeClr val="bg1">
                    <a:lumMod val="8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, Alex Kim + Peter Nugent, Rob Knop in C</a:t>
            </a:r>
            <a:r>
              <a:rPr lang="en" sz="1600" baseline="30000" dirty="0">
                <a:solidFill>
                  <a:schemeClr val="bg1">
                    <a:lumMod val="8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endParaRPr sz="1467" baseline="3000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3798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Shape 88">
          <a:extLst>
            <a:ext uri="{FF2B5EF4-FFF2-40B4-BE49-F238E27FC236}">
              <a16:creationId xmlns:a16="http://schemas.microsoft.com/office/drawing/2014/main" id="{E5FBC487-A92F-8801-FD1F-38300E5FA9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p14">
            <a:extLst>
              <a:ext uri="{FF2B5EF4-FFF2-40B4-BE49-F238E27FC236}">
                <a16:creationId xmlns:a16="http://schemas.microsoft.com/office/drawing/2014/main" id="{E45AD60F-81B8-6CA7-38EE-F90545A13FD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40078" y="520529"/>
            <a:ext cx="9144001" cy="6280553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14">
            <a:extLst>
              <a:ext uri="{FF2B5EF4-FFF2-40B4-BE49-F238E27FC236}">
                <a16:creationId xmlns:a16="http://schemas.microsoft.com/office/drawing/2014/main" id="{E0E520C0-2697-6855-DAE1-674D7867293D}"/>
              </a:ext>
            </a:extLst>
          </p:cNvPr>
          <p:cNvSpPr txBox="1"/>
          <p:nvPr/>
        </p:nvSpPr>
        <p:spPr>
          <a:xfrm>
            <a:off x="144911" y="52990"/>
            <a:ext cx="11512000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spAutoFit/>
          </a:bodyPr>
          <a:lstStyle/>
          <a:p>
            <a:r>
              <a:rPr lang="en" sz="2400">
                <a:solidFill>
                  <a:schemeClr val="bg1"/>
                </a:solidFill>
                <a:latin typeface="Arimo"/>
                <a:ea typeface="Arimo"/>
                <a:cs typeface="Arimo"/>
                <a:sym typeface="Arimo"/>
              </a:rPr>
              <a:t>Studying Dark Energy &amp; Gravity with Supernovae</a:t>
            </a:r>
            <a:endParaRPr sz="1467">
              <a:solidFill>
                <a:schemeClr val="bg1"/>
              </a:solidFill>
            </a:endParaRPr>
          </a:p>
        </p:txBody>
      </p:sp>
      <p:sp>
        <p:nvSpPr>
          <p:cNvPr id="91" name="Google Shape;91;p14">
            <a:extLst>
              <a:ext uri="{FF2B5EF4-FFF2-40B4-BE49-F238E27FC236}">
                <a16:creationId xmlns:a16="http://schemas.microsoft.com/office/drawing/2014/main" id="{28BBC9E4-04EC-D880-A8FF-A8C7C57B897A}"/>
              </a:ext>
            </a:extLst>
          </p:cNvPr>
          <p:cNvSpPr/>
          <p:nvPr/>
        </p:nvSpPr>
        <p:spPr>
          <a:xfrm>
            <a:off x="6651647" y="789283"/>
            <a:ext cx="3276000" cy="754000"/>
          </a:xfrm>
          <a:prstGeom prst="rect">
            <a:avLst/>
          </a:prstGeom>
          <a:noFill/>
          <a:ln w="9525" cap="flat" cmpd="sng">
            <a:solidFill>
              <a:srgbClr val="FFC41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0" tIns="45700" rIns="91400" bIns="45700" anchor="t" anchorCtr="0">
            <a:noAutofit/>
          </a:bodyPr>
          <a:lstStyle/>
          <a:p>
            <a:pPr marL="169329" indent="-33866">
              <a:buClr>
                <a:schemeClr val="dk1"/>
              </a:buClr>
              <a:buSzPts val="1500"/>
            </a:pPr>
            <a:endParaRPr sz="200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" name="Google Shape;92;p14">
            <a:extLst>
              <a:ext uri="{FF2B5EF4-FFF2-40B4-BE49-F238E27FC236}">
                <a16:creationId xmlns:a16="http://schemas.microsoft.com/office/drawing/2014/main" id="{0B42D156-4219-42A6-AD73-703BB1F20C82}"/>
              </a:ext>
            </a:extLst>
          </p:cNvPr>
          <p:cNvSpPr/>
          <p:nvPr/>
        </p:nvSpPr>
        <p:spPr>
          <a:xfrm>
            <a:off x="2438400" y="3442355"/>
            <a:ext cx="438800" cy="2160400"/>
          </a:xfrm>
          <a:prstGeom prst="rect">
            <a:avLst/>
          </a:prstGeom>
          <a:noFill/>
          <a:ln w="9525" cap="flat" cmpd="sng">
            <a:solidFill>
              <a:srgbClr val="FFC41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0" tIns="45700" rIns="91400" bIns="45700" anchor="t" anchorCtr="0">
            <a:noAutofit/>
          </a:bodyPr>
          <a:lstStyle/>
          <a:p>
            <a:pPr marL="169329" indent="-33866">
              <a:buClr>
                <a:schemeClr val="dk1"/>
              </a:buClr>
              <a:buSzPts val="1500"/>
            </a:pPr>
            <a:endParaRPr sz="200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" name="Google Shape;94;p14">
            <a:extLst>
              <a:ext uri="{FF2B5EF4-FFF2-40B4-BE49-F238E27FC236}">
                <a16:creationId xmlns:a16="http://schemas.microsoft.com/office/drawing/2014/main" id="{1E51B092-1359-4C66-FF63-ABD57BF1E9AD}"/>
              </a:ext>
            </a:extLst>
          </p:cNvPr>
          <p:cNvSpPr/>
          <p:nvPr/>
        </p:nvSpPr>
        <p:spPr>
          <a:xfrm>
            <a:off x="3138261" y="1436300"/>
            <a:ext cx="3157200" cy="1828000"/>
          </a:xfrm>
          <a:prstGeom prst="rect">
            <a:avLst/>
          </a:prstGeom>
          <a:noFill/>
          <a:ln w="9525" cap="flat" cmpd="sng">
            <a:solidFill>
              <a:srgbClr val="FFC41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0" tIns="45700" rIns="91400" bIns="45700" anchor="t" anchorCtr="0">
            <a:noAutofit/>
          </a:bodyPr>
          <a:lstStyle/>
          <a:p>
            <a:pPr marL="169329" indent="-33866">
              <a:buClr>
                <a:schemeClr val="dk1"/>
              </a:buClr>
              <a:buSzPts val="1500"/>
            </a:pPr>
            <a:endParaRPr sz="200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" name="Google Shape;95;p14">
            <a:extLst>
              <a:ext uri="{FF2B5EF4-FFF2-40B4-BE49-F238E27FC236}">
                <a16:creationId xmlns:a16="http://schemas.microsoft.com/office/drawing/2014/main" id="{DCF6F2A3-167A-618C-BA95-68540A968D04}"/>
              </a:ext>
            </a:extLst>
          </p:cNvPr>
          <p:cNvSpPr txBox="1"/>
          <p:nvPr/>
        </p:nvSpPr>
        <p:spPr>
          <a:xfrm rot="-5488774">
            <a:off x="2088787" y="4814416"/>
            <a:ext cx="1146383" cy="4411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spAutoFit/>
          </a:bodyPr>
          <a:lstStyle/>
          <a:p>
            <a:r>
              <a:rPr lang="en" sz="2267" dirty="0">
                <a:solidFill>
                  <a:srgbClr val="FFC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Low-z</a:t>
            </a:r>
            <a:endParaRPr sz="1467" dirty="0">
              <a:solidFill>
                <a:srgbClr val="FFC000"/>
              </a:solidFill>
            </a:endParaRPr>
          </a:p>
        </p:txBody>
      </p:sp>
      <p:sp>
        <p:nvSpPr>
          <p:cNvPr id="96" name="Google Shape;96;p14">
            <a:extLst>
              <a:ext uri="{FF2B5EF4-FFF2-40B4-BE49-F238E27FC236}">
                <a16:creationId xmlns:a16="http://schemas.microsoft.com/office/drawing/2014/main" id="{D71A1363-90E5-C232-24E3-F0340DFC4B5C}"/>
              </a:ext>
            </a:extLst>
          </p:cNvPr>
          <p:cNvSpPr txBox="1"/>
          <p:nvPr/>
        </p:nvSpPr>
        <p:spPr>
          <a:xfrm>
            <a:off x="5147735" y="2726269"/>
            <a:ext cx="936400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spAutoFit/>
          </a:bodyPr>
          <a:lstStyle/>
          <a:p>
            <a:r>
              <a:rPr lang="en" sz="2400" dirty="0">
                <a:solidFill>
                  <a:srgbClr val="FFC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Mid-z</a:t>
            </a:r>
            <a:endParaRPr sz="1467" dirty="0">
              <a:solidFill>
                <a:srgbClr val="FFC000"/>
              </a:solidFill>
            </a:endParaRPr>
          </a:p>
        </p:txBody>
      </p:sp>
      <p:sp>
        <p:nvSpPr>
          <p:cNvPr id="97" name="Google Shape;97;p14">
            <a:extLst>
              <a:ext uri="{FF2B5EF4-FFF2-40B4-BE49-F238E27FC236}">
                <a16:creationId xmlns:a16="http://schemas.microsoft.com/office/drawing/2014/main" id="{BE07EFB9-78C3-78B9-3682-94D582D7D640}"/>
              </a:ext>
            </a:extLst>
          </p:cNvPr>
          <p:cNvSpPr txBox="1"/>
          <p:nvPr/>
        </p:nvSpPr>
        <p:spPr>
          <a:xfrm>
            <a:off x="8839203" y="1032936"/>
            <a:ext cx="1039200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spAutoFit/>
          </a:bodyPr>
          <a:lstStyle/>
          <a:p>
            <a:r>
              <a:rPr lang="en" sz="2400" dirty="0">
                <a:solidFill>
                  <a:srgbClr val="FFC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High-z</a:t>
            </a:r>
            <a:endParaRPr sz="1467" dirty="0">
              <a:solidFill>
                <a:srgbClr val="FFC000"/>
              </a:solidFill>
            </a:endParaRPr>
          </a:p>
        </p:txBody>
      </p:sp>
      <p:cxnSp>
        <p:nvCxnSpPr>
          <p:cNvPr id="108" name="Google Shape;108;p14">
            <a:extLst>
              <a:ext uri="{FF2B5EF4-FFF2-40B4-BE49-F238E27FC236}">
                <a16:creationId xmlns:a16="http://schemas.microsoft.com/office/drawing/2014/main" id="{47AA9A4A-5E22-FBDD-4E09-3A55842581A4}"/>
              </a:ext>
            </a:extLst>
          </p:cNvPr>
          <p:cNvCxnSpPr/>
          <p:nvPr/>
        </p:nvCxnSpPr>
        <p:spPr>
          <a:xfrm rot="10800000">
            <a:off x="1041229" y="5270555"/>
            <a:ext cx="11200" cy="28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09" name="Google Shape;109;p14">
            <a:extLst>
              <a:ext uri="{FF2B5EF4-FFF2-40B4-BE49-F238E27FC236}">
                <a16:creationId xmlns:a16="http://schemas.microsoft.com/office/drawing/2014/main" id="{4DEEC34A-36D3-1CF4-C69A-F277AF406087}"/>
              </a:ext>
            </a:extLst>
          </p:cNvPr>
          <p:cNvCxnSpPr>
            <a:cxnSpLocks/>
          </p:cNvCxnSpPr>
          <p:nvPr/>
        </p:nvCxnSpPr>
        <p:spPr>
          <a:xfrm>
            <a:off x="1052429" y="5343579"/>
            <a:ext cx="230271" cy="316959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12" name="Google Shape;112;p14">
            <a:extLst>
              <a:ext uri="{FF2B5EF4-FFF2-40B4-BE49-F238E27FC236}">
                <a16:creationId xmlns:a16="http://schemas.microsoft.com/office/drawing/2014/main" id="{DCF8FAC7-2ED8-2729-61CE-7456EECA49D8}"/>
              </a:ext>
            </a:extLst>
          </p:cNvPr>
          <p:cNvSpPr txBox="1"/>
          <p:nvPr/>
        </p:nvSpPr>
        <p:spPr>
          <a:xfrm>
            <a:off x="81433" y="550767"/>
            <a:ext cx="1398201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spAutoFit/>
          </a:bodyPr>
          <a:lstStyle/>
          <a:p>
            <a:r>
              <a:rPr lang="en" sz="1600" dirty="0">
                <a:solidFill>
                  <a:schemeClr val="bg1">
                    <a:lumMod val="8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Saul Perlmutter, Greg </a:t>
            </a:r>
            <a:r>
              <a:rPr lang="en" sz="1600" dirty="0" err="1">
                <a:solidFill>
                  <a:schemeClr val="bg1">
                    <a:lumMod val="8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Aldering</a:t>
            </a:r>
            <a:r>
              <a:rPr lang="en" sz="1600" dirty="0">
                <a:solidFill>
                  <a:schemeClr val="bg1">
                    <a:lumMod val="8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, Alex Kim + Peter Nugent, Rob Knop in C</a:t>
            </a:r>
            <a:r>
              <a:rPr lang="en" sz="1600" baseline="30000" dirty="0">
                <a:solidFill>
                  <a:schemeClr val="bg1">
                    <a:lumMod val="8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endParaRPr sz="1467" baseline="300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13" name="Google Shape;113;p14">
            <a:extLst>
              <a:ext uri="{FF2B5EF4-FFF2-40B4-BE49-F238E27FC236}">
                <a16:creationId xmlns:a16="http://schemas.microsoft.com/office/drawing/2014/main" id="{4BEDE563-2635-3A24-180A-8996471C6D18}"/>
              </a:ext>
            </a:extLst>
          </p:cNvPr>
          <p:cNvSpPr txBox="1"/>
          <p:nvPr/>
        </p:nvSpPr>
        <p:spPr>
          <a:xfrm>
            <a:off x="4800773" y="3917173"/>
            <a:ext cx="4176971" cy="6053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spAutoFit/>
          </a:bodyPr>
          <a:lstStyle/>
          <a:p>
            <a:r>
              <a:rPr lang="en" sz="1667" dirty="0">
                <a:solidFill>
                  <a:schemeClr val="tx2"/>
                </a:solidFill>
                <a:latin typeface="Calibri"/>
                <a:ea typeface="Calibri"/>
                <a:cs typeface="Calibri"/>
                <a:sym typeface="Calibri"/>
              </a:rPr>
              <a:t>We are determining SI-traceable flux calibration to tie together SNe at all redshifts.</a:t>
            </a:r>
            <a:endParaRPr sz="1667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49020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888D087-AF54-C449-A1C3-E09B6AF021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Simone Ferraro (LBNL)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483702A-AA6C-AE4F-A3EF-5A9C8C4798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3EC688D-9BA4-B247-A97B-D3F8380750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7343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view of a city from a hill&#10;&#10;AI-generated content may be incorrect.">
            <a:extLst>
              <a:ext uri="{FF2B5EF4-FFF2-40B4-BE49-F238E27FC236}">
                <a16:creationId xmlns:a16="http://schemas.microsoft.com/office/drawing/2014/main" id="{F2C0980E-94AB-E193-BFAB-272BA7278A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94634"/>
            <a:ext cx="12192000" cy="323624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4BE5547-B451-81AE-E828-0D3DE01E96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0844" y="5049135"/>
            <a:ext cx="2130792" cy="161874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A904DEA-52A8-17FA-2A00-6520EE555E4B}"/>
              </a:ext>
            </a:extLst>
          </p:cNvPr>
          <p:cNvSpPr txBox="1"/>
          <p:nvPr/>
        </p:nvSpPr>
        <p:spPr>
          <a:xfrm>
            <a:off x="2803236" y="543456"/>
            <a:ext cx="65855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Thank you!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E7106F5-D2AF-174E-73B3-528AFEE3D5C1}"/>
              </a:ext>
            </a:extLst>
          </p:cNvPr>
          <p:cNvSpPr txBox="1"/>
          <p:nvPr/>
        </p:nvSpPr>
        <p:spPr>
          <a:xfrm>
            <a:off x="999796" y="5154964"/>
            <a:ext cx="65022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View of the Berkeley area from just South of LBNL during the grad visit day 11 years ago -  it’s usually not this dreary!</a:t>
            </a:r>
          </a:p>
        </p:txBody>
      </p:sp>
    </p:spTree>
    <p:extLst>
      <p:ext uri="{BB962C8B-B14F-4D97-AF65-F5344CB8AC3E}">
        <p14:creationId xmlns:p14="http://schemas.microsoft.com/office/powerpoint/2010/main" val="2179633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D4081E68-C146-57EE-1B7E-01EBE3142788}"/>
              </a:ext>
            </a:extLst>
          </p:cNvPr>
          <p:cNvSpPr/>
          <p:nvPr/>
        </p:nvSpPr>
        <p:spPr>
          <a:xfrm>
            <a:off x="6438900" y="5041900"/>
            <a:ext cx="4394200" cy="1092200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AFF1712-FBD4-1B4D-A5F8-A57548073A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085" y="0"/>
            <a:ext cx="8677836" cy="11430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The cosmology group at LBNL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F6388E-5309-E445-95E5-1E48613186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6356B2F-8717-4646-B856-36C0D1C43969}"/>
              </a:ext>
            </a:extLst>
          </p:cNvPr>
          <p:cNvSpPr txBox="1"/>
          <p:nvPr/>
        </p:nvSpPr>
        <p:spPr>
          <a:xfrm>
            <a:off x="425986" y="1277956"/>
            <a:ext cx="11486921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0990" indent="-38099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Over 20 Senior Members. Lots of possible projects and research supervisors.</a:t>
            </a:r>
          </a:p>
          <a:p>
            <a:pPr marL="380990" indent="-38099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Very broad program: instrumentation → simulation → analysis → theory</a:t>
            </a:r>
          </a:p>
          <a:p>
            <a:pPr marL="380990" indent="-38099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Very close connection to UC Berkeley, BCCP (joint seminars, meetings, weekly pizza, speaker dinners, etc.) </a:t>
            </a:r>
          </a:p>
          <a:p>
            <a:pPr marL="380990" indent="-38099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Campus + LBNL </a:t>
            </a:r>
            <a:r>
              <a:rPr lang="en-US" sz="2400" dirty="0">
                <a:solidFill>
                  <a:schemeClr val="bg1"/>
                </a:solidFill>
                <a:sym typeface="Wingdings" pitchFamily="2" charset="2"/>
              </a:rPr>
              <a:t> one of the largest and broadest cosmology groups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50953BC-CB47-F548-8CEB-1C105DA6A9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4781" y="4640307"/>
            <a:ext cx="2130792" cy="161874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4432D31-89DE-A748-B847-662EE7DC3350}"/>
              </a:ext>
            </a:extLst>
          </p:cNvPr>
          <p:cNvSpPr txBox="1"/>
          <p:nvPr/>
        </p:nvSpPr>
        <p:spPr>
          <a:xfrm>
            <a:off x="5449677" y="5449678"/>
            <a:ext cx="3497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+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2DFB1FA-B494-7143-BB4A-69385B6B3D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3557" y="5171212"/>
            <a:ext cx="4111031" cy="817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9403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281" y="-26222"/>
            <a:ext cx="8677836" cy="11430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A simple yet strange Universe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5882174" y="3109114"/>
            <a:ext cx="5747086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dirty="0">
                <a:solidFill>
                  <a:schemeClr val="bg1"/>
                </a:solidFill>
              </a:rPr>
              <a:t>But the model is based on…</a:t>
            </a:r>
          </a:p>
          <a:p>
            <a:pPr marL="380990" indent="-380990">
              <a:buFont typeface="Arial" charset="0"/>
              <a:buChar char="•"/>
            </a:pPr>
            <a:r>
              <a:rPr lang="en-US" sz="2400" b="1" u="sng" dirty="0">
                <a:solidFill>
                  <a:schemeClr val="bg1"/>
                </a:solidFill>
              </a:rPr>
              <a:t>Dark Matter </a:t>
            </a:r>
            <a:r>
              <a:rPr lang="en-US" sz="2400" dirty="0">
                <a:solidFill>
                  <a:schemeClr val="bg1"/>
                </a:solidFill>
              </a:rPr>
              <a:t>(?)</a:t>
            </a:r>
          </a:p>
          <a:p>
            <a:pPr marL="380990" indent="-380990">
              <a:buFont typeface="Arial" charset="0"/>
              <a:buChar char="•"/>
            </a:pPr>
            <a:r>
              <a:rPr lang="en-US" sz="2400" b="1" u="sng" dirty="0">
                <a:solidFill>
                  <a:schemeClr val="bg1"/>
                </a:solidFill>
              </a:rPr>
              <a:t>Dark Energy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dirty="0">
                <a:solidFill>
                  <a:schemeClr val="bg1"/>
                </a:solidFill>
              </a:rPr>
              <a:t>(?)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400" b="1" u="sng" dirty="0">
                <a:solidFill>
                  <a:schemeClr val="bg1"/>
                </a:solidFill>
              </a:rPr>
              <a:t>Inflation</a:t>
            </a:r>
            <a:r>
              <a:rPr lang="en-US" sz="2400" dirty="0">
                <a:solidFill>
                  <a:schemeClr val="bg1"/>
                </a:solidFill>
              </a:rPr>
              <a:t> (?)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400" b="1" u="sng" dirty="0">
                <a:solidFill>
                  <a:schemeClr val="bg1"/>
                </a:solidFill>
                <a:sym typeface="Wingdings"/>
              </a:rPr>
              <a:t>Neutrinos and other light particles</a:t>
            </a:r>
            <a:r>
              <a:rPr lang="en-US" sz="2400" dirty="0">
                <a:solidFill>
                  <a:schemeClr val="bg1"/>
                </a:solidFill>
                <a:sym typeface="Wingdings"/>
              </a:rPr>
              <a:t> </a:t>
            </a:r>
            <a:r>
              <a:rPr lang="en-US" sz="2400" dirty="0">
                <a:solidFill>
                  <a:schemeClr val="bg1"/>
                </a:solidFill>
              </a:rPr>
              <a:t>(?)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7" y="1121152"/>
            <a:ext cx="4152800" cy="2733515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7AB27B9-C1B1-4D49-918F-E345902B1D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478" y="4694023"/>
            <a:ext cx="2846789" cy="1423395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D0D7657-1FDE-7E4D-8D30-FE73D6107BB6}"/>
              </a:ext>
            </a:extLst>
          </p:cNvPr>
          <p:cNvSpPr txBox="1"/>
          <p:nvPr/>
        </p:nvSpPr>
        <p:spPr>
          <a:xfrm>
            <a:off x="194478" y="6281815"/>
            <a:ext cx="1593706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67" dirty="0">
                <a:solidFill>
                  <a:srgbClr val="FF0000"/>
                </a:solidFill>
              </a:rPr>
              <a:t>Planck, BOSS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00191669-1DE4-5845-B43B-B8EF4A2C2087}"/>
              </a:ext>
            </a:extLst>
          </p:cNvPr>
          <p:cNvCxnSpPr>
            <a:cxnSpLocks/>
          </p:cNvCxnSpPr>
          <p:nvPr/>
        </p:nvCxnSpPr>
        <p:spPr>
          <a:xfrm flipV="1">
            <a:off x="5103851" y="1698072"/>
            <a:ext cx="1502465" cy="1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DDE7F5F4-0337-524B-B5FE-AAB98C9960D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8838" y="4694024"/>
            <a:ext cx="2456105" cy="1470305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FB485F14-20E7-5A43-820D-D0CD4584DC3B}"/>
              </a:ext>
            </a:extLst>
          </p:cNvPr>
          <p:cNvCxnSpPr>
            <a:cxnSpLocks/>
          </p:cNvCxnSpPr>
          <p:nvPr/>
        </p:nvCxnSpPr>
        <p:spPr>
          <a:xfrm flipV="1">
            <a:off x="1554859" y="3948795"/>
            <a:ext cx="496679" cy="674957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21E169E7-8987-7747-A72F-D44759A79805}"/>
              </a:ext>
            </a:extLst>
          </p:cNvPr>
          <p:cNvCxnSpPr/>
          <p:nvPr/>
        </p:nvCxnSpPr>
        <p:spPr>
          <a:xfrm flipH="1" flipV="1">
            <a:off x="3718103" y="3959863"/>
            <a:ext cx="590549" cy="674959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4DAF652B-3C2B-974D-85AE-30FC7BBC784F}"/>
              </a:ext>
            </a:extLst>
          </p:cNvPr>
          <p:cNvSpPr txBox="1"/>
          <p:nvPr/>
        </p:nvSpPr>
        <p:spPr>
          <a:xfrm>
            <a:off x="6217692" y="5522634"/>
            <a:ext cx="6115349" cy="79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67" dirty="0">
                <a:solidFill>
                  <a:schemeClr val="bg1"/>
                </a:solidFill>
              </a:rPr>
              <a:t>The primary goal of the </a:t>
            </a:r>
            <a:r>
              <a:rPr lang="en-US" sz="2267" u="sng" dirty="0">
                <a:solidFill>
                  <a:schemeClr val="bg1"/>
                </a:solidFill>
              </a:rPr>
              <a:t>Cosmology Group</a:t>
            </a:r>
            <a:r>
              <a:rPr lang="en-US" sz="2267" dirty="0">
                <a:solidFill>
                  <a:schemeClr val="bg1"/>
                </a:solidFill>
              </a:rPr>
              <a:t> program is to understand these “ingredients”! </a:t>
            </a:r>
          </a:p>
        </p:txBody>
      </p:sp>
      <p:pic>
        <p:nvPicPr>
          <p:cNvPr id="15" name="Picture 14" descr="Chart, pie chart&#10;&#10;Description automatically generated">
            <a:extLst>
              <a:ext uri="{FF2B5EF4-FFF2-40B4-BE49-F238E27FC236}">
                <a16:creationId xmlns:a16="http://schemas.microsoft.com/office/drawing/2014/main" id="{4DCC7F17-7A7E-B066-4DB3-48F8C0A5062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6" t="8560" r="14391" b="11050"/>
          <a:stretch/>
        </p:blipFill>
        <p:spPr>
          <a:xfrm>
            <a:off x="7394269" y="545278"/>
            <a:ext cx="3736314" cy="2810151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621468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D9EF030-E93A-868F-3146-FD1F60DA3985}"/>
              </a:ext>
            </a:extLst>
          </p:cNvPr>
          <p:cNvSpPr/>
          <p:nvPr/>
        </p:nvSpPr>
        <p:spPr>
          <a:xfrm>
            <a:off x="92491" y="5586532"/>
            <a:ext cx="12007017" cy="62376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A691A7-F8B0-6046-8169-23445538A3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512" y="139032"/>
            <a:ext cx="11785996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Our program combines a wide range of probes across cosmic history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317BD9E-0A6C-1F40-843A-43E8F37A3E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6928F85-8C64-F94A-90B9-B176C4B0DE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92" y="1540689"/>
            <a:ext cx="12007017" cy="404584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21CFF63-C784-8F47-9ACC-62E1F2916D94}"/>
              </a:ext>
            </a:extLst>
          </p:cNvPr>
          <p:cNvSpPr txBox="1"/>
          <p:nvPr/>
        </p:nvSpPr>
        <p:spPr>
          <a:xfrm>
            <a:off x="0" y="6404658"/>
            <a:ext cx="14344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>
                    <a:lumMod val="75000"/>
                  </a:schemeClr>
                </a:solidFill>
              </a:rPr>
              <a:t>Credit: ESA</a:t>
            </a:r>
          </a:p>
        </p:txBody>
      </p:sp>
      <p:sp>
        <p:nvSpPr>
          <p:cNvPr id="9" name="Right Brace 8">
            <a:extLst>
              <a:ext uri="{FF2B5EF4-FFF2-40B4-BE49-F238E27FC236}">
                <a16:creationId xmlns:a16="http://schemas.microsoft.com/office/drawing/2014/main" id="{99C44689-96A7-704C-9F80-5A071A970BED}"/>
              </a:ext>
            </a:extLst>
          </p:cNvPr>
          <p:cNvSpPr/>
          <p:nvPr/>
        </p:nvSpPr>
        <p:spPr>
          <a:xfrm rot="5400000">
            <a:off x="9531161" y="3112012"/>
            <a:ext cx="199349" cy="3779302"/>
          </a:xfrm>
          <a:prstGeom prst="rightBrace">
            <a:avLst/>
          </a:prstGeom>
          <a:ln w="38100"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0" name="Right Brace 9">
            <a:extLst>
              <a:ext uri="{FF2B5EF4-FFF2-40B4-BE49-F238E27FC236}">
                <a16:creationId xmlns:a16="http://schemas.microsoft.com/office/drawing/2014/main" id="{EA95EA23-9C84-E64E-8BEE-180F8CEE3536}"/>
              </a:ext>
            </a:extLst>
          </p:cNvPr>
          <p:cNvSpPr/>
          <p:nvPr/>
        </p:nvSpPr>
        <p:spPr>
          <a:xfrm rot="5400000">
            <a:off x="3249552" y="4718807"/>
            <a:ext cx="199349" cy="964405"/>
          </a:xfrm>
          <a:prstGeom prst="rightBrace">
            <a:avLst/>
          </a:prstGeom>
          <a:ln w="38100"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78B2C25-3C1D-3245-8689-A8111D24A165}"/>
              </a:ext>
            </a:extLst>
          </p:cNvPr>
          <p:cNvSpPr txBox="1"/>
          <p:nvPr/>
        </p:nvSpPr>
        <p:spPr>
          <a:xfrm>
            <a:off x="8273490" y="5109756"/>
            <a:ext cx="3117392" cy="8923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33" b="1" dirty="0">
                <a:solidFill>
                  <a:srgbClr val="FFFF00"/>
                </a:solidFill>
              </a:rPr>
              <a:t>DESI, DESI-2, Spec-S5</a:t>
            </a:r>
          </a:p>
          <a:p>
            <a:r>
              <a:rPr lang="en-US" sz="1733" b="1" dirty="0">
                <a:solidFill>
                  <a:srgbClr val="FFFF00"/>
                </a:solidFill>
              </a:rPr>
              <a:t>Supernova program</a:t>
            </a:r>
          </a:p>
          <a:p>
            <a:r>
              <a:rPr lang="en-US" sz="1733" b="1" dirty="0">
                <a:solidFill>
                  <a:srgbClr val="FFFF00"/>
                </a:solidFill>
              </a:rPr>
              <a:t>CMB secondary anisotropies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90543F-1F2B-FF47-BAD9-4924A5F43E75}"/>
              </a:ext>
            </a:extLst>
          </p:cNvPr>
          <p:cNvSpPr txBox="1"/>
          <p:nvPr/>
        </p:nvSpPr>
        <p:spPr>
          <a:xfrm>
            <a:off x="2871699" y="5265623"/>
            <a:ext cx="1398909" cy="3590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33" b="1" dirty="0" err="1">
                <a:solidFill>
                  <a:srgbClr val="FFFF00"/>
                </a:solidFill>
              </a:rPr>
              <a:t>LuSEE</a:t>
            </a:r>
            <a:r>
              <a:rPr lang="en-US" sz="1733" b="1" dirty="0">
                <a:solidFill>
                  <a:srgbClr val="FFFF00"/>
                </a:solidFill>
              </a:rPr>
              <a:t>-night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C918F197-942C-7043-9316-2D2E0A9E1534}"/>
              </a:ext>
            </a:extLst>
          </p:cNvPr>
          <p:cNvCxnSpPr/>
          <p:nvPr/>
        </p:nvCxnSpPr>
        <p:spPr>
          <a:xfrm flipV="1">
            <a:off x="1537181" y="3563611"/>
            <a:ext cx="389155" cy="1428453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A14FCAD0-DCE4-F043-BC42-732B78F4CA2E}"/>
              </a:ext>
            </a:extLst>
          </p:cNvPr>
          <p:cNvSpPr txBox="1"/>
          <p:nvPr/>
        </p:nvSpPr>
        <p:spPr>
          <a:xfrm>
            <a:off x="491312" y="4960847"/>
            <a:ext cx="2228687" cy="8923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33" b="1" dirty="0">
                <a:solidFill>
                  <a:srgbClr val="FFFF00"/>
                </a:solidFill>
              </a:rPr>
              <a:t>CMB-S4</a:t>
            </a:r>
          </a:p>
          <a:p>
            <a:r>
              <a:rPr lang="en-US" sz="1733" b="1" dirty="0">
                <a:solidFill>
                  <a:srgbClr val="FFFF00"/>
                </a:solidFill>
              </a:rPr>
              <a:t>Simons Observatory</a:t>
            </a:r>
          </a:p>
          <a:p>
            <a:r>
              <a:rPr lang="en-US" sz="1733" b="1" dirty="0">
                <a:solidFill>
                  <a:srgbClr val="FFFF00"/>
                </a:solidFill>
              </a:rPr>
              <a:t>BICEP/Keck</a:t>
            </a:r>
          </a:p>
        </p:txBody>
      </p:sp>
    </p:spTree>
    <p:extLst>
      <p:ext uri="{BB962C8B-B14F-4D97-AF65-F5344CB8AC3E}">
        <p14:creationId xmlns:p14="http://schemas.microsoft.com/office/powerpoint/2010/main" val="2748630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2" grpId="0"/>
      <p:bldP spid="13" grpId="0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C441A6-9074-4B4A-9CC7-FC3B8C1AAD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526" y="-113128"/>
            <a:ext cx="11442701" cy="11430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CMB science over the next 2 decades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0A0C50-2E88-CD45-86EE-A97A7C51F2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8B73528-C883-D645-A134-D5FF5513D0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195" y="1282120"/>
            <a:ext cx="5195580" cy="4480491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pic>
        <p:nvPicPr>
          <p:cNvPr id="3" name="Google Shape;224;p41">
            <a:extLst>
              <a:ext uri="{FF2B5EF4-FFF2-40B4-BE49-F238E27FC236}">
                <a16:creationId xmlns:a16="http://schemas.microsoft.com/office/drawing/2014/main" id="{871575EB-2D10-B8E4-43D9-9D338B15B146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20461" y="781490"/>
            <a:ext cx="5615266" cy="4488604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FF623BC-7D16-5188-6599-6AF1905713D3}"/>
              </a:ext>
            </a:extLst>
          </p:cNvPr>
          <p:cNvSpPr txBox="1"/>
          <p:nvPr/>
        </p:nvSpPr>
        <p:spPr>
          <a:xfrm>
            <a:off x="6359206" y="5270094"/>
            <a:ext cx="58073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A wide range of high-energy physics phenomena can be probed by CMB measurements!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E47283E-BBBB-033A-B2E6-C56CD72A0E42}"/>
              </a:ext>
            </a:extLst>
          </p:cNvPr>
          <p:cNvSpPr txBox="1"/>
          <p:nvPr/>
        </p:nvSpPr>
        <p:spPr>
          <a:xfrm>
            <a:off x="8274926" y="5987018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(+ many not shown here)</a:t>
            </a:r>
          </a:p>
        </p:txBody>
      </p:sp>
    </p:spTree>
    <p:extLst>
      <p:ext uri="{BB962C8B-B14F-4D97-AF65-F5344CB8AC3E}">
        <p14:creationId xmlns:p14="http://schemas.microsoft.com/office/powerpoint/2010/main" val="2370026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85078B2-EDC7-C88B-B1C5-08F270A156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85FD03-8917-B151-2389-161AFB1996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22809"/>
            <a:ext cx="12192000" cy="1143000"/>
          </a:xfrm>
        </p:spPr>
        <p:txBody>
          <a:bodyPr>
            <a:no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We have a rich science program with current observatories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E7BB684-4E9F-5AC9-D2A0-23D7CF9FD7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539A767-3EFF-D86D-D9A5-7B6D262F35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195" y="1282120"/>
            <a:ext cx="5195580" cy="4480491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BE49F38-5EEE-14D2-16A8-397F5479CC06}"/>
              </a:ext>
            </a:extLst>
          </p:cNvPr>
          <p:cNvSpPr txBox="1"/>
          <p:nvPr/>
        </p:nvSpPr>
        <p:spPr>
          <a:xfrm>
            <a:off x="6691413" y="3010916"/>
            <a:ext cx="48953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>
                    <a:lumMod val="85000"/>
                  </a:schemeClr>
                </a:solidFill>
              </a:rPr>
              <a:t>The Simons Observatory: achieved first light in 2024!</a:t>
            </a:r>
          </a:p>
          <a:p>
            <a:pPr algn="ctr"/>
            <a:r>
              <a:rPr lang="en-US" sz="1600" dirty="0">
                <a:solidFill>
                  <a:schemeClr val="bg1">
                    <a:lumMod val="85000"/>
                  </a:schemeClr>
                </a:solidFill>
              </a:rPr>
              <a:t>Wide variety of science from inflation to neutrinos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0DAEBBBF-42FE-92B0-4770-C3D5953F6A70}"/>
              </a:ext>
            </a:extLst>
          </p:cNvPr>
          <p:cNvSpPr/>
          <p:nvPr/>
        </p:nvSpPr>
        <p:spPr>
          <a:xfrm>
            <a:off x="208798" y="1828800"/>
            <a:ext cx="5798283" cy="274131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39E4C9B-30FA-95CD-921D-95C89B74AD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69"/>
          <a:stretch/>
        </p:blipFill>
        <p:spPr bwMode="auto">
          <a:xfrm>
            <a:off x="9599195" y="947294"/>
            <a:ext cx="2401447" cy="2026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D470D677-2ECD-2F95-2629-01315AEFE1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1227" y="947294"/>
            <a:ext cx="2617516" cy="1971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person standing next to a large satellite dish&#10;&#10;AI-generated content may be incorrect.">
            <a:extLst>
              <a:ext uri="{FF2B5EF4-FFF2-40B4-BE49-F238E27FC236}">
                <a16:creationId xmlns:a16="http://schemas.microsoft.com/office/drawing/2014/main" id="{5E4A31E3-2787-61DE-F3B4-FB420B80D8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0710" y="4169867"/>
            <a:ext cx="1908048" cy="1273696"/>
          </a:xfrm>
          <a:prstGeom prst="rect">
            <a:avLst/>
          </a:prstGeom>
        </p:spPr>
      </p:pic>
      <p:pic>
        <p:nvPicPr>
          <p:cNvPr id="8" name="Picture 7" descr="A satellite dish in the desert&#10;&#10;AI-generated content may be incorrect.">
            <a:extLst>
              <a:ext uri="{FF2B5EF4-FFF2-40B4-BE49-F238E27FC236}">
                <a16:creationId xmlns:a16="http://schemas.microsoft.com/office/drawing/2014/main" id="{7BC67073-1B52-CD6A-E8B6-67331AB8ECC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4996" y="4250177"/>
            <a:ext cx="1978804" cy="111307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7D403CE-3C76-C795-0672-6CE5687AE1BF}"/>
              </a:ext>
            </a:extLst>
          </p:cNvPr>
          <p:cNvSpPr txBox="1"/>
          <p:nvPr/>
        </p:nvSpPr>
        <p:spPr>
          <a:xfrm>
            <a:off x="5086808" y="5473321"/>
            <a:ext cx="48953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>
                    <a:lumMod val="85000"/>
                  </a:schemeClr>
                </a:solidFill>
              </a:rPr>
              <a:t>BICEP Array</a:t>
            </a:r>
          </a:p>
          <a:p>
            <a:pPr algn="ctr"/>
            <a:r>
              <a:rPr lang="en-US" sz="1600" dirty="0">
                <a:solidFill>
                  <a:schemeClr val="bg1">
                    <a:lumMod val="85000"/>
                  </a:schemeClr>
                </a:solidFill>
              </a:rPr>
              <a:t>Inflation science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7730491-14AB-5104-134B-3ED5F05DCCBE}"/>
              </a:ext>
            </a:extLst>
          </p:cNvPr>
          <p:cNvSpPr txBox="1"/>
          <p:nvPr/>
        </p:nvSpPr>
        <p:spPr>
          <a:xfrm>
            <a:off x="7916702" y="5409341"/>
            <a:ext cx="48953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>
                    <a:lumMod val="85000"/>
                  </a:schemeClr>
                </a:solidFill>
              </a:rPr>
              <a:t>Atacama Cosmology Telescope</a:t>
            </a:r>
          </a:p>
          <a:p>
            <a:pPr algn="ctr"/>
            <a:r>
              <a:rPr lang="en-US" sz="1600" dirty="0">
                <a:solidFill>
                  <a:schemeClr val="bg1">
                    <a:lumMod val="85000"/>
                  </a:schemeClr>
                </a:solidFill>
              </a:rPr>
              <a:t>Secondary anisotropies</a:t>
            </a:r>
          </a:p>
          <a:p>
            <a:pPr algn="ctr"/>
            <a:r>
              <a:rPr lang="en-US" sz="1600" dirty="0">
                <a:solidFill>
                  <a:schemeClr val="bg1">
                    <a:lumMod val="85000"/>
                  </a:schemeClr>
                </a:solidFill>
              </a:rPr>
              <a:t>Cross-correlation w/ LSS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5E21C20-97BF-E634-F2D4-34A26E448AAE}"/>
              </a:ext>
            </a:extLst>
          </p:cNvPr>
          <p:cNvSpPr txBox="1"/>
          <p:nvPr/>
        </p:nvSpPr>
        <p:spPr>
          <a:xfrm>
            <a:off x="8303877" y="2201213"/>
            <a:ext cx="11442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</a:rPr>
              <a:t>x6</a:t>
            </a:r>
          </a:p>
        </p:txBody>
      </p:sp>
    </p:spTree>
    <p:extLst>
      <p:ext uri="{BB962C8B-B14F-4D97-AF65-F5344CB8AC3E}">
        <p14:creationId xmlns:p14="http://schemas.microsoft.com/office/powerpoint/2010/main" val="19061636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DEF6C42-C218-429C-2FF8-AC44A5619F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63C4E8-F71D-9156-DC84-DCB6B2398C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526" y="-113128"/>
            <a:ext cx="11442701" cy="11430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LBNL is the Lead Laboratory for CMB-S4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12FC21-CA8C-5DC2-E7AA-ADB7FB54F2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2929E66-B172-2447-A48F-DDBEBFF7A6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195" y="1282120"/>
            <a:ext cx="5195580" cy="4480491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A5BABE3-6303-6220-4E7B-D99FB45566F8}"/>
              </a:ext>
            </a:extLst>
          </p:cNvPr>
          <p:cNvSpPr txBox="1"/>
          <p:nvPr/>
        </p:nvSpPr>
        <p:spPr>
          <a:xfrm>
            <a:off x="6257606" y="4947003"/>
            <a:ext cx="580739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We are leading many key project areas, from detectors to data management to SATs to analysis</a:t>
            </a:r>
          </a:p>
          <a:p>
            <a:endParaRPr lang="en-US" sz="2000" b="1" dirty="0">
              <a:solidFill>
                <a:schemeClr val="bg1"/>
              </a:solidFill>
            </a:endParaRPr>
          </a:p>
          <a:p>
            <a:r>
              <a:rPr lang="en-US" sz="2000" b="1" dirty="0">
                <a:solidFill>
                  <a:schemeClr val="bg1"/>
                </a:solidFill>
              </a:rPr>
              <a:t>10 year survey, starting in the early 2030s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9" name="Picture 8" descr="A large white building with a black door&#10;&#10;AI-generated content may be incorrect.">
            <a:extLst>
              <a:ext uri="{FF2B5EF4-FFF2-40B4-BE49-F238E27FC236}">
                <a16:creationId xmlns:a16="http://schemas.microsoft.com/office/drawing/2014/main" id="{4A078C8E-7A01-8C49-F147-713BF6B48A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600" y="2966081"/>
            <a:ext cx="3356151" cy="188783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FD5557B-EE48-15DD-89D4-01AF0EB8E5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3579" y="1329980"/>
            <a:ext cx="3195364" cy="133599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3C6B1DC-178C-8DC1-B86A-1E7AFB5CCE1C}"/>
              </a:ext>
            </a:extLst>
          </p:cNvPr>
          <p:cNvSpPr txBox="1"/>
          <p:nvPr/>
        </p:nvSpPr>
        <p:spPr>
          <a:xfrm>
            <a:off x="9385300" y="1422400"/>
            <a:ext cx="26797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>
                    <a:lumMod val="85000"/>
                  </a:schemeClr>
                </a:solidFill>
              </a:rPr>
              <a:t>~10x 0.5-meter aperture telescopes for a deep inflation survey on 3% of the sky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23B8513-D63A-8592-1D20-6F1FC8C27A6A}"/>
              </a:ext>
            </a:extLst>
          </p:cNvPr>
          <p:cNvSpPr txBox="1"/>
          <p:nvPr/>
        </p:nvSpPr>
        <p:spPr>
          <a:xfrm>
            <a:off x="6093579" y="3394215"/>
            <a:ext cx="234402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>
                    <a:lumMod val="85000"/>
                  </a:schemeClr>
                </a:solidFill>
              </a:rPr>
              <a:t>~3x 6-meter aperture telescopes for delensing and a wide survey of 60% of the sky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2EA4F3CB-E154-6165-3B4B-B8445B53E128}"/>
              </a:ext>
            </a:extLst>
          </p:cNvPr>
          <p:cNvSpPr/>
          <p:nvPr/>
        </p:nvSpPr>
        <p:spPr>
          <a:xfrm>
            <a:off x="225249" y="4051300"/>
            <a:ext cx="5798283" cy="20955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1327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"/>
          <p:cNvSpPr txBox="1">
            <a:spLocks noGrp="1"/>
          </p:cNvSpPr>
          <p:nvPr>
            <p:ph type="sldNum" idx="12"/>
          </p:nvPr>
        </p:nvSpPr>
        <p:spPr>
          <a:xfrm>
            <a:off x="7981951" y="6356352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/>
          <a:p>
            <a:fld id="{00000000-1234-1234-1234-123412341234}" type="slidenum">
              <a:rPr lang="en-US">
                <a:solidFill>
                  <a:schemeClr val="bg1"/>
                </a:solidFill>
              </a:rPr>
              <a:pPr/>
              <a:t>8</a:t>
            </a:fld>
            <a:endParaRPr>
              <a:solidFill>
                <a:schemeClr val="bg1"/>
              </a:solidFill>
            </a:endParaRPr>
          </a:p>
        </p:txBody>
      </p:sp>
      <p:sp>
        <p:nvSpPr>
          <p:cNvPr id="92" name="Google Shape;92;p1"/>
          <p:cNvSpPr txBox="1"/>
          <p:nvPr/>
        </p:nvSpPr>
        <p:spPr>
          <a:xfrm>
            <a:off x="49405" y="0"/>
            <a:ext cx="7151495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Other Active CMB Research Areas</a:t>
            </a:r>
            <a:endParaRPr dirty="0">
              <a:solidFill>
                <a:schemeClr val="bg1"/>
              </a:solidFill>
            </a:endParaRPr>
          </a:p>
        </p:txBody>
      </p:sp>
      <p:pic>
        <p:nvPicPr>
          <p:cNvPr id="3" name="Picture 2" descr="A black computer tower with a round design&#10;&#10;AI-generated content may be incorrect.">
            <a:extLst>
              <a:ext uri="{FF2B5EF4-FFF2-40B4-BE49-F238E27FC236}">
                <a16:creationId xmlns:a16="http://schemas.microsoft.com/office/drawing/2014/main" id="{8F036930-95C5-AC54-CF10-F0AD60E4E6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4300" y="378992"/>
            <a:ext cx="2362200" cy="2161636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pic>
        <p:nvPicPr>
          <p:cNvPr id="5122" name="Picture 2">
            <a:extLst>
              <a:ext uri="{FF2B5EF4-FFF2-40B4-BE49-F238E27FC236}">
                <a16:creationId xmlns:a16="http://schemas.microsoft.com/office/drawing/2014/main" id="{586D0CFB-67F3-C539-83D7-4948F58D8A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366" y="3613046"/>
            <a:ext cx="3211060" cy="2408296"/>
          </a:xfrm>
          <a:prstGeom prst="rect">
            <a:avLst/>
          </a:prstGeom>
          <a:noFill/>
          <a:ln w="381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A hexagon shaped device with many small black buttons&#10;&#10;AI-generated content may be incorrect.">
            <a:extLst>
              <a:ext uri="{FF2B5EF4-FFF2-40B4-BE49-F238E27FC236}">
                <a16:creationId xmlns:a16="http://schemas.microsoft.com/office/drawing/2014/main" id="{6E3B55D4-30E3-5431-EF21-E6068BEDC8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0470" y="3586612"/>
            <a:ext cx="3211060" cy="2408295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pic>
        <p:nvPicPr>
          <p:cNvPr id="12" name="Picture 11" descr="A close-up of a circuit board&#10;&#10;AI-generated content may be incorrect.">
            <a:extLst>
              <a:ext uri="{FF2B5EF4-FFF2-40B4-BE49-F238E27FC236}">
                <a16:creationId xmlns:a16="http://schemas.microsoft.com/office/drawing/2014/main" id="{91E23B59-5AE7-9F51-D8A3-CC72A8C7C7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8352" y="3586612"/>
            <a:ext cx="2566924" cy="2401478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3DC6609-1728-BC6B-B87C-CD7A2FEB5221}"/>
              </a:ext>
            </a:extLst>
          </p:cNvPr>
          <p:cNvSpPr txBox="1"/>
          <p:nvPr/>
        </p:nvSpPr>
        <p:spPr>
          <a:xfrm>
            <a:off x="8667936" y="2487885"/>
            <a:ext cx="31176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Time-ordered data analysis and simulation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A8B3D4B-3B21-D8B7-A707-97E4C6F5309C}"/>
              </a:ext>
            </a:extLst>
          </p:cNvPr>
          <p:cNvSpPr txBox="1"/>
          <p:nvPr/>
        </p:nvSpPr>
        <p:spPr>
          <a:xfrm>
            <a:off x="389118" y="6033186"/>
            <a:ext cx="31153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Small Aperture Telescopes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0ED7315-3CD8-741A-F817-AB98E10B2F57}"/>
              </a:ext>
            </a:extLst>
          </p:cNvPr>
          <p:cNvSpPr txBox="1"/>
          <p:nvPr/>
        </p:nvSpPr>
        <p:spPr>
          <a:xfrm>
            <a:off x="4485827" y="5994907"/>
            <a:ext cx="31153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Superconducting Detectors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7FBFA79-A1C8-36DF-2277-21B8DE4215AE}"/>
              </a:ext>
            </a:extLst>
          </p:cNvPr>
          <p:cNvSpPr txBox="1"/>
          <p:nvPr/>
        </p:nvSpPr>
        <p:spPr>
          <a:xfrm>
            <a:off x="8962740" y="5970313"/>
            <a:ext cx="24581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Cryogenic Readout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8D23C99-05DD-2C36-F2B3-BFD5CB46C0E6}"/>
              </a:ext>
            </a:extLst>
          </p:cNvPr>
          <p:cNvSpPr txBox="1"/>
          <p:nvPr/>
        </p:nvSpPr>
        <p:spPr>
          <a:xfrm>
            <a:off x="52035" y="2727060"/>
            <a:ext cx="35177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Inflation science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0297814-BCC1-E893-4F1F-A4529DD73778}"/>
              </a:ext>
            </a:extLst>
          </p:cNvPr>
          <p:cNvSpPr txBox="1"/>
          <p:nvPr/>
        </p:nvSpPr>
        <p:spPr>
          <a:xfrm>
            <a:off x="3988851" y="2735633"/>
            <a:ext cx="4253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Secondary anisotropies and </a:t>
            </a:r>
            <a:r>
              <a:rPr lang="en-US" dirty="0" err="1">
                <a:solidFill>
                  <a:schemeClr val="bg1"/>
                </a:solidFill>
              </a:rPr>
              <a:t>CMBxLSS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BE21809D-932C-886A-ACCA-EA3346300F7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687" y="762274"/>
            <a:ext cx="3724245" cy="1974150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5A872E70-61C0-76B9-E24A-FC03A14917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4938" y="691605"/>
            <a:ext cx="4043898" cy="1911896"/>
          </a:xfrm>
          <a:prstGeom prst="rect">
            <a:avLst/>
          </a:prstGeom>
          <a:noFill/>
          <a:ln w="381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70786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85131D9-51CB-4203-8696-9149B2A30B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14" y="-103394"/>
            <a:ext cx="12177486" cy="696265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AEFFEAA-BC4C-4061-B080-C8F48408DFDA}"/>
              </a:ext>
            </a:extLst>
          </p:cNvPr>
          <p:cNvSpPr/>
          <p:nvPr/>
        </p:nvSpPr>
        <p:spPr>
          <a:xfrm>
            <a:off x="1720722" y="-57150"/>
            <a:ext cx="8424037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spc="50" dirty="0" err="1">
                <a:ln w="0"/>
                <a:solidFill>
                  <a:srgbClr val="FFFF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LuSEE</a:t>
            </a:r>
            <a:r>
              <a:rPr lang="en-US" sz="3200" b="1" spc="50" dirty="0">
                <a:ln w="0"/>
                <a:solidFill>
                  <a:srgbClr val="FFFF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-Night </a:t>
            </a:r>
          </a:p>
          <a:p>
            <a:pPr algn="ctr"/>
            <a:r>
              <a:rPr lang="en-US" sz="32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21 cm Astrophysics from far side of the Moon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E0510D3-2EAF-4B53-9F01-D2AE9D1BC54C}"/>
              </a:ext>
            </a:extLst>
          </p:cNvPr>
          <p:cNvSpPr txBox="1"/>
          <p:nvPr/>
        </p:nvSpPr>
        <p:spPr>
          <a:xfrm>
            <a:off x="121808" y="1203139"/>
            <a:ext cx="815859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</a:rPr>
              <a:t>Dark Ages, unexplored time of the universe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21 cm signal </a:t>
            </a:r>
            <a:r>
              <a:rPr lang="en-US" sz="2400" dirty="0">
                <a:solidFill>
                  <a:schemeClr val="bg1"/>
                </a:solidFill>
                <a:sym typeface="Wingdings" panose="05000000000000000000" pitchFamily="2" charset="2"/>
              </a:rPr>
              <a:t> early universe, CMB to the 1</a:t>
            </a:r>
            <a:r>
              <a:rPr lang="en-US" sz="2400" baseline="30000" dirty="0">
                <a:solidFill>
                  <a:schemeClr val="bg1"/>
                </a:solidFill>
                <a:sym typeface="Wingdings" panose="05000000000000000000" pitchFamily="2" charset="2"/>
              </a:rPr>
              <a:t>st</a:t>
            </a:r>
            <a:r>
              <a:rPr lang="en-US" sz="2400" dirty="0">
                <a:solidFill>
                  <a:schemeClr val="bg1"/>
                </a:solidFill>
                <a:sym typeface="Wingdings" panose="05000000000000000000" pitchFamily="2" charset="2"/>
              </a:rPr>
              <a:t> star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sym typeface="Wingdings" panose="05000000000000000000" pitchFamily="2" charset="2"/>
              </a:rPr>
              <a:t>Polarized MHz signal  Dark matter (axion) search</a:t>
            </a:r>
            <a:endParaRPr lang="en-US" sz="2400" dirty="0">
              <a:solidFill>
                <a:schemeClr val="bg1"/>
              </a:solidFill>
            </a:endParaRPr>
          </a:p>
          <a:p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b="1" dirty="0" err="1">
                <a:solidFill>
                  <a:schemeClr val="bg1"/>
                </a:solidFill>
              </a:rPr>
              <a:t>LuSEE</a:t>
            </a:r>
            <a:r>
              <a:rPr lang="en-US" sz="2400" b="1" dirty="0">
                <a:solidFill>
                  <a:schemeClr val="bg1"/>
                </a:solidFill>
              </a:rPr>
              <a:t>-Night: NASA+DOE project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0.5 MHz ~ 50 MHz observation from far side of the moon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FF00"/>
                </a:solidFill>
              </a:rPr>
              <a:t>Launch December 2025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LBNL’s role:  Antenna Subsystem &amp;  Data analysis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6ACF1073-2AE7-4ACA-8B84-E43A090505A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977" r="24233"/>
          <a:stretch/>
        </p:blipFill>
        <p:spPr>
          <a:xfrm>
            <a:off x="9024058" y="5490201"/>
            <a:ext cx="1078083" cy="106131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32FD5019-2875-41B9-80A8-108DD3BB4B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55700" y="5560956"/>
            <a:ext cx="919802" cy="91980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4192AFB-46E2-4BD0-B7C0-D4ABBB7BFE4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33" r="14007" b="10349"/>
          <a:stretch/>
        </p:blipFill>
        <p:spPr>
          <a:xfrm rot="5400000">
            <a:off x="8392555" y="1265952"/>
            <a:ext cx="3446983" cy="32297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B101305-E3EB-44E6-9A6E-5565F0A9E70D}"/>
              </a:ext>
            </a:extLst>
          </p:cNvPr>
          <p:cNvSpPr txBox="1"/>
          <p:nvPr/>
        </p:nvSpPr>
        <p:spPr>
          <a:xfrm>
            <a:off x="8701782" y="4553539"/>
            <a:ext cx="29412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Assembly of Flight Module at </a:t>
            </a:r>
          </a:p>
          <a:p>
            <a:pPr algn="ctr"/>
            <a:r>
              <a:rPr lang="en-US" sz="1600" b="1" dirty="0">
                <a:solidFill>
                  <a:schemeClr val="bg1"/>
                </a:solidFill>
              </a:rPr>
              <a:t>Space Science Lab (UC Berkeley)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459204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4387</TotalTime>
  <Words>910</Words>
  <Application>Microsoft Office PowerPoint</Application>
  <PresentationFormat>Widescreen</PresentationFormat>
  <Paragraphs>131</Paragraphs>
  <Slides>19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30" baseType="lpstr">
      <vt:lpstr>Aptos</vt:lpstr>
      <vt:lpstr>Aptos Display</vt:lpstr>
      <vt:lpstr>Arial</vt:lpstr>
      <vt:lpstr>Arimo</vt:lpstr>
      <vt:lpstr>Calibri</vt:lpstr>
      <vt:lpstr>Palatino</vt:lpstr>
      <vt:lpstr>Symbol</vt:lpstr>
      <vt:lpstr>Times New Roman</vt:lpstr>
      <vt:lpstr>Times Roman</vt:lpstr>
      <vt:lpstr>Wingdings</vt:lpstr>
      <vt:lpstr>Office Theme</vt:lpstr>
      <vt:lpstr>LBNL Cosmology Program</vt:lpstr>
      <vt:lpstr>The cosmology group at LBNL</vt:lpstr>
      <vt:lpstr>A simple yet strange Universe</vt:lpstr>
      <vt:lpstr>Our program combines a wide range of probes across cosmic history</vt:lpstr>
      <vt:lpstr>CMB science over the next 2 decades</vt:lpstr>
      <vt:lpstr>We have a rich science program with current observatories</vt:lpstr>
      <vt:lpstr>LBNL is the Lead Laboratory for CMB-S4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John Groh</dc:creator>
  <cp:lastModifiedBy>John Groh</cp:lastModifiedBy>
  <cp:revision>4</cp:revision>
  <dcterms:created xsi:type="dcterms:W3CDTF">2025-03-10T22:55:22Z</dcterms:created>
  <dcterms:modified xsi:type="dcterms:W3CDTF">2025-03-14T06:15:35Z</dcterms:modified>
</cp:coreProperties>
</file>